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4" r:id="rId2"/>
    <p:sldId id="388" r:id="rId3"/>
    <p:sldId id="390" r:id="rId4"/>
    <p:sldId id="391" r:id="rId5"/>
    <p:sldId id="389" r:id="rId6"/>
    <p:sldId id="393" r:id="rId7"/>
    <p:sldId id="394" r:id="rId8"/>
    <p:sldId id="392" r:id="rId9"/>
    <p:sldId id="395" r:id="rId10"/>
    <p:sldId id="396" r:id="rId11"/>
    <p:sldId id="397" r:id="rId12"/>
    <p:sldId id="399" r:id="rId13"/>
    <p:sldId id="400" r:id="rId14"/>
    <p:sldId id="401" r:id="rId15"/>
    <p:sldId id="418" r:id="rId16"/>
    <p:sldId id="365" r:id="rId17"/>
    <p:sldId id="368" r:id="rId18"/>
    <p:sldId id="382" r:id="rId19"/>
    <p:sldId id="383" r:id="rId20"/>
    <p:sldId id="385" r:id="rId21"/>
    <p:sldId id="384" r:id="rId22"/>
    <p:sldId id="386" r:id="rId23"/>
    <p:sldId id="387" r:id="rId24"/>
    <p:sldId id="419" r:id="rId25"/>
    <p:sldId id="417" r:id="rId26"/>
    <p:sldId id="41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85" d="100"/>
          <a:sy n="85" d="100"/>
        </p:scale>
        <p:origin x="-127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7391400" cy="1371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</a:rPr>
              <a:t>Data Structures</a:t>
            </a:r>
            <a:r>
              <a:rPr lang="en-US" sz="2400" b="1" dirty="0" smtClean="0">
                <a:solidFill>
                  <a:schemeClr val="tx1"/>
                </a:solidFill>
              </a:rPr>
              <a:t> : The power of Binary Search Tree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2: sequence of </a:t>
            </a:r>
            <a:r>
              <a:rPr lang="en-US" sz="3600" b="1" dirty="0" smtClean="0">
                <a:solidFill>
                  <a:srgbClr val="C00000"/>
                </a:solidFill>
              </a:rPr>
              <a:t>numbers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Add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smtClean="0"/>
                  <a:t>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all elements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15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3: sequence of </a:t>
            </a:r>
            <a:r>
              <a:rPr lang="en-US" sz="3600" b="1" dirty="0" smtClean="0">
                <a:solidFill>
                  <a:srgbClr val="C00000"/>
                </a:solidFill>
              </a:rPr>
              <a:t>numbers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): Report the smallest element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fundamental </a:t>
            </a:r>
            <a:r>
              <a:rPr lang="en-US" sz="3200" b="1" dirty="0">
                <a:solidFill>
                  <a:srgbClr val="C00000"/>
                </a:solidFill>
              </a:rPr>
              <a:t>question</a:t>
            </a:r>
            <a:r>
              <a:rPr lang="en-US" sz="3200" b="1" dirty="0"/>
              <a:t> 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What </a:t>
            </a:r>
            <a:r>
              <a:rPr lang="en-US" sz="2000" dirty="0"/>
              <a:t>makes BST </a:t>
            </a:r>
            <a:r>
              <a:rPr lang="en-US" sz="2000" b="1" dirty="0"/>
              <a:t>pervasive</a:t>
            </a:r>
            <a:r>
              <a:rPr lang="en-US" sz="2000" dirty="0"/>
              <a:t> in the world of data structures ?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Answer</a:t>
            </a:r>
            <a:r>
              <a:rPr lang="en-US" sz="2400" dirty="0" smtClean="0"/>
              <a:t>: </a:t>
            </a:r>
            <a:r>
              <a:rPr lang="en-US" sz="2000" i="1" dirty="0" smtClean="0"/>
              <a:t>Augmentation</a:t>
            </a:r>
            <a:r>
              <a:rPr lang="en-US" sz="2000" dirty="0" smtClean="0"/>
              <a:t> : </a:t>
            </a:r>
            <a:r>
              <a:rPr lang="en-US" sz="2000" dirty="0" smtClean="0"/>
              <a:t> “</a:t>
            </a:r>
            <a:r>
              <a:rPr lang="en-US" sz="2000" dirty="0" smtClean="0"/>
              <a:t>storing extra fields at each node”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472" y="2727960"/>
            <a:ext cx="4569122" cy="3291840"/>
            <a:chOff x="2590472" y="2727960"/>
            <a:chExt cx="4569122" cy="3291840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569122" cy="3291840"/>
              <a:chOff x="2590472" y="2727960"/>
              <a:chExt cx="4569122" cy="329184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442824" y="5035891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43600" y="56997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868618" y="5000765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66580" y="5002066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35640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365760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105065" y="5289918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39040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468978" y="461428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674638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/>
          <p:cNvGrpSpPr/>
          <p:nvPr/>
        </p:nvGrpSpPr>
        <p:grpSpPr>
          <a:xfrm>
            <a:off x="2732938" y="2807227"/>
            <a:ext cx="4573533" cy="3136373"/>
            <a:chOff x="2784177" y="2797108"/>
            <a:chExt cx="4573533" cy="3136373"/>
          </a:xfrm>
        </p:grpSpPr>
        <p:grpSp>
          <p:nvGrpSpPr>
            <p:cNvPr id="52" name="Group 51"/>
            <p:cNvGrpSpPr/>
            <p:nvPr/>
          </p:nvGrpSpPr>
          <p:grpSpPr>
            <a:xfrm>
              <a:off x="4869156" y="2797108"/>
              <a:ext cx="310866" cy="140484"/>
              <a:chOff x="5977861" y="2220764"/>
              <a:chExt cx="310866" cy="14048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091563" y="4417938"/>
              <a:ext cx="310866" cy="140484"/>
              <a:chOff x="5977861" y="2220764"/>
              <a:chExt cx="310866" cy="14048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784177" y="4417938"/>
              <a:ext cx="310866" cy="140484"/>
              <a:chOff x="5977861" y="2220764"/>
              <a:chExt cx="310866" cy="1404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702773" y="5125669"/>
              <a:ext cx="310866" cy="140484"/>
              <a:chOff x="7292023" y="2220764"/>
              <a:chExt cx="310866" cy="14048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460763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0800000">
                <a:off x="7292023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518720" y="3564498"/>
              <a:ext cx="310866" cy="140484"/>
              <a:chOff x="5977861" y="2220764"/>
              <a:chExt cx="310866" cy="140484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Arrow 10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402429" y="5118233"/>
              <a:ext cx="310866" cy="140484"/>
              <a:chOff x="5977861" y="2220764"/>
              <a:chExt cx="310866" cy="1404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ight Arrow 115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147240" y="5792997"/>
              <a:ext cx="310866" cy="140484"/>
              <a:chOff x="8377811" y="2878429"/>
              <a:chExt cx="310866" cy="14048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8546551" y="2897755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0800000">
                <a:off x="8377811" y="2878429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431178" y="5107455"/>
              <a:ext cx="310866" cy="140484"/>
              <a:chOff x="5977861" y="2220764"/>
              <a:chExt cx="310866" cy="14048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81128" y="5118233"/>
              <a:ext cx="310866" cy="140484"/>
              <a:chOff x="5977861" y="2220764"/>
              <a:chExt cx="310866" cy="14048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417753" y="4427601"/>
              <a:ext cx="310866" cy="140484"/>
              <a:chOff x="5977861" y="2220764"/>
              <a:chExt cx="310866" cy="140484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721774" y="4410132"/>
              <a:ext cx="310866" cy="140484"/>
              <a:chOff x="5977861" y="2220764"/>
              <a:chExt cx="310866" cy="14048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7046844" y="5112842"/>
              <a:ext cx="310866" cy="140484"/>
              <a:chOff x="5977861" y="2220764"/>
              <a:chExt cx="310866" cy="14048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14990" y="3574161"/>
              <a:ext cx="310866" cy="140484"/>
              <a:chOff x="5977861" y="2220764"/>
              <a:chExt cx="310866" cy="140484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82457" y="2145268"/>
            <a:ext cx="2551943" cy="369332"/>
            <a:chOff x="5982457" y="2145268"/>
            <a:chExt cx="2551943" cy="369332"/>
          </a:xfrm>
        </p:grpSpPr>
        <p:sp>
          <p:nvSpPr>
            <p:cNvPr id="142" name="TextBox 141"/>
            <p:cNvSpPr txBox="1"/>
            <p:nvPr/>
          </p:nvSpPr>
          <p:spPr>
            <a:xfrm>
              <a:off x="6048207" y="2145268"/>
              <a:ext cx="24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Additional information</a:t>
              </a:r>
              <a:endPara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82457" y="2269355"/>
              <a:ext cx="142126" cy="1211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7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Augmented</a:t>
            </a:r>
            <a:r>
              <a:rPr lang="en-US" sz="3600" b="1" dirty="0" smtClean="0"/>
              <a:t> BST for </a:t>
            </a:r>
            <a:br>
              <a:rPr lang="en-US" sz="3600" b="1" dirty="0" smtClean="0"/>
            </a:br>
            <a:r>
              <a:rPr lang="en-US" sz="3600" b="1" dirty="0" smtClean="0"/>
              <a:t>Dynamic Sequences</a:t>
            </a:r>
            <a:endParaRPr lang="en-US" sz="36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Representing sequence using a BST 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A </a:t>
                </a:r>
                <a:r>
                  <a:rPr lang="en-US" sz="2400" b="1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,…,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How can we represent sequence using BST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“</a:t>
                </a:r>
                <a:r>
                  <a:rPr lang="en-US" sz="2000" dirty="0" err="1" smtClean="0"/>
                  <a:t>Inorder</a:t>
                </a:r>
                <a:r>
                  <a:rPr lang="en-US" sz="2000" dirty="0" smtClean="0"/>
                  <a:t> traversal produces the sequence.”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  </a:t>
                </a:r>
                <a:r>
                  <a:rPr lang="en-US" sz="2000" dirty="0" smtClean="0"/>
                  <a:t>But how to perform the basic dynamic operation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By suitably </a:t>
                </a:r>
                <a:r>
                  <a:rPr lang="en-US" sz="2000" i="1" dirty="0" smtClean="0"/>
                  <a:t>augmentation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7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882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 example of Augmentation:</a:t>
            </a:r>
            <a:br>
              <a:rPr lang="en-US" sz="3600" b="1" dirty="0" smtClean="0"/>
            </a:br>
            <a:r>
              <a:rPr lang="en-US" sz="3600" b="1" dirty="0">
                <a:solidFill>
                  <a:srgbClr val="7030A0"/>
                </a:solidFill>
              </a:rPr>
              <a:t>Revisiting </a:t>
            </a:r>
            <a:r>
              <a:rPr lang="en-US" sz="3600" b="1" dirty="0" smtClean="0"/>
              <a:t>BST</a:t>
            </a:r>
            <a:endParaRPr lang="en-US" sz="36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We shall now discuss</a:t>
            </a:r>
            <a:r>
              <a:rPr lang="en-US" sz="2000" dirty="0" smtClean="0">
                <a:solidFill>
                  <a:srgbClr val="C00000"/>
                </a:solidFill>
              </a:rPr>
              <a:t> an example of augmenting a BST.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Make sure you </a:t>
            </a:r>
            <a:r>
              <a:rPr lang="en-US" sz="2000" dirty="0" smtClean="0">
                <a:solidFill>
                  <a:srgbClr val="C00000"/>
                </a:solidFill>
              </a:rPr>
              <a:t>understan</a:t>
            </a:r>
            <a:r>
              <a:rPr lang="en-US" sz="2000" dirty="0" smtClean="0">
                <a:solidFill>
                  <a:srgbClr val="C00000"/>
                </a:solidFill>
              </a:rPr>
              <a:t>d it fully.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Height Balanced BST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(Red-black tree, AVL tree)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you already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Search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Insert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Delete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Min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Max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Predecessor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Successor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 marL="0" indent="0" algn="ctr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New operation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465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8.  </a:t>
            </a:r>
            <a:r>
              <a:rPr lang="en-US" sz="1800" b="1" dirty="0" err="1" smtClean="0">
                <a:solidFill>
                  <a:srgbClr val="002060"/>
                </a:solidFill>
              </a:rPr>
              <a:t>FindRank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b="1" dirty="0" smtClean="0"/>
              <a:t>,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smtClean="0"/>
              <a:t>x</a:t>
            </a:r>
            <a:r>
              <a:rPr lang="en-US" sz="1800" dirty="0" smtClean="0"/>
              <a:t>): </a:t>
            </a:r>
          </a:p>
          <a:p>
            <a:pPr marL="0" indent="0">
              <a:buNone/>
            </a:pPr>
            <a:r>
              <a:rPr lang="en-US" sz="1600" dirty="0" smtClean="0"/>
              <a:t>return the total number of elements in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/>
              <a:t> that are smaller than </a:t>
            </a:r>
            <a:r>
              <a:rPr lang="en-US" sz="1600" b="1" dirty="0" smtClean="0"/>
              <a:t>x</a:t>
            </a:r>
            <a:r>
              <a:rPr lang="en-US" sz="1600" dirty="0" smtClean="0"/>
              <a:t>.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Every operation in </a:t>
            </a:r>
            <a:r>
              <a:rPr lang="en-US" sz="1600" b="1" dirty="0" smtClean="0">
                <a:solidFill>
                  <a:srgbClr val="C00000"/>
                </a:solidFill>
              </a:rPr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(log </a:t>
            </a:r>
            <a:r>
              <a:rPr lang="en-US" sz="1600" b="1" dirty="0" smtClean="0">
                <a:solidFill>
                  <a:srgbClr val="0070C0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) time.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build="p"/>
      <p:bldP spid="8" grpId="0" build="p"/>
      <p:bldP spid="9" grpId="0" build="p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Find-rank(</a:t>
            </a:r>
            <a:r>
              <a:rPr lang="en-US" sz="3600" b="1" dirty="0" err="1" smtClean="0">
                <a:solidFill>
                  <a:srgbClr val="0070C0"/>
                </a:solidFill>
              </a:rPr>
              <a:t>T,x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trivial </a:t>
            </a:r>
            <a:r>
              <a:rPr lang="en-US" sz="3600" b="1" dirty="0" smtClean="0"/>
              <a:t>algorithm for </a:t>
            </a:r>
            <a:r>
              <a:rPr lang="en-US" sz="3200" b="1" dirty="0">
                <a:solidFill>
                  <a:srgbClr val="002060"/>
                </a:solidFill>
              </a:rPr>
              <a:t>Find-rank(</a:t>
            </a:r>
            <a:r>
              <a:rPr lang="en-US" sz="3200" b="1" dirty="0" err="1">
                <a:solidFill>
                  <a:srgbClr val="0070C0"/>
                </a:solidFill>
              </a:rPr>
              <a:t>T,x</a:t>
            </a:r>
            <a:r>
              <a:rPr lang="en-US" sz="32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Repeatedly</a:t>
            </a:r>
            <a:r>
              <a:rPr lang="en-US" sz="2000" dirty="0" smtClean="0"/>
              <a:t> find predecessors of </a:t>
            </a:r>
            <a:r>
              <a:rPr lang="en-US" sz="2000" b="1" dirty="0" smtClean="0"/>
              <a:t>x </a:t>
            </a:r>
            <a:r>
              <a:rPr lang="en-US" sz="2000" dirty="0" smtClean="0"/>
              <a:t>and stop when you reach the min element.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Time complexity: </a:t>
            </a:r>
            <a:r>
              <a:rPr lang="en-US" sz="2000" b="1" dirty="0" smtClean="0">
                <a:solidFill>
                  <a:srgbClr val="C00000"/>
                </a:solidFill>
              </a:rPr>
              <a:t>O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 log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        </a:t>
            </a:r>
            <a:r>
              <a:rPr lang="en-US" sz="2000" dirty="0" smtClean="0"/>
              <a:t>(where </a:t>
            </a:r>
            <a:r>
              <a:rPr lang="en-US" sz="2000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 is rank of  </a:t>
            </a:r>
            <a:r>
              <a:rPr lang="en-US" sz="2000" b="1" dirty="0" smtClean="0"/>
              <a:t>x</a:t>
            </a:r>
            <a:r>
              <a:rPr lang="en-US" sz="2000" dirty="0" smtClean="0"/>
              <a:t> in 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Homework</a:t>
            </a:r>
            <a:r>
              <a:rPr lang="en-US" sz="2000" dirty="0" smtClean="0"/>
              <a:t>: Show that all predecessors can be computed in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+ log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</a:t>
            </a:r>
            <a:r>
              <a:rPr lang="en-US" sz="2000" dirty="0" smtClean="0"/>
              <a:t>time.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07068"/>
            <a:ext cx="5586736" cy="3374142"/>
            <a:chOff x="1143000" y="1535668"/>
            <a:chExt cx="5586736" cy="3374142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526276" y="1535668"/>
              <a:ext cx="502924" cy="642699"/>
              <a:chOff x="1310628" y="3849469"/>
              <a:chExt cx="502924" cy="642699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310628" y="3849469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T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99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Achieving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(log 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for </a:t>
            </a:r>
            <a:r>
              <a:rPr lang="en-US" sz="3600" b="1" dirty="0" err="1" smtClean="0">
                <a:solidFill>
                  <a:srgbClr val="002060"/>
                </a:solidFill>
              </a:rPr>
              <a:t>FindRank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Assume without loss of generality that </a:t>
            </a:r>
            <a:r>
              <a:rPr lang="en-US" sz="2400" b="1" dirty="0" smtClean="0"/>
              <a:t>x </a:t>
            </a:r>
            <a:r>
              <a:rPr lang="en-US" sz="2400" u="sng" dirty="0" smtClean="0"/>
              <a:t>belongs to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76600" y="2057400"/>
            <a:ext cx="3124200" cy="3352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343400" y="2057400"/>
            <a:ext cx="990600" cy="2917918"/>
            <a:chOff x="4343400" y="2057400"/>
            <a:chExt cx="990600" cy="2917918"/>
          </a:xfrm>
        </p:grpSpPr>
        <p:grpSp>
          <p:nvGrpSpPr>
            <p:cNvPr id="36" name="Group 35"/>
            <p:cNvGrpSpPr/>
            <p:nvPr/>
          </p:nvGrpSpPr>
          <p:grpSpPr>
            <a:xfrm>
              <a:off x="4343400" y="2176338"/>
              <a:ext cx="990600" cy="2798980"/>
              <a:chOff x="4343400" y="2176338"/>
              <a:chExt cx="990600" cy="279898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628678" y="2176338"/>
                <a:ext cx="174718" cy="3271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44958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15" idx="5"/>
              </p:cNvCxnSpPr>
              <p:nvPr/>
            </p:nvCxnSpPr>
            <p:spPr>
              <a:xfrm>
                <a:off x="4625882" y="2644682"/>
                <a:ext cx="212818" cy="3159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648200" y="3124200"/>
                <a:ext cx="2286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4799671" y="2960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720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408433" y="3733800"/>
                <a:ext cx="217449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47244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181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endCxn id="26" idx="2"/>
              </p:cNvCxnSpPr>
              <p:nvPr/>
            </p:nvCxnSpPr>
            <p:spPr>
              <a:xfrm>
                <a:off x="4495800" y="4256041"/>
                <a:ext cx="2286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7" idx="2"/>
              </p:cNvCxnSpPr>
              <p:nvPr/>
            </p:nvCxnSpPr>
            <p:spPr>
              <a:xfrm>
                <a:off x="4876800" y="4484641"/>
                <a:ext cx="3048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4"/>
                <a:endCxn id="8" idx="7"/>
              </p:cNvCxnSpPr>
              <p:nvPr/>
            </p:nvCxnSpPr>
            <p:spPr>
              <a:xfrm flipH="1">
                <a:off x="5083082" y="4724400"/>
                <a:ext cx="174718" cy="2509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48006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76800" y="4659868"/>
            <a:ext cx="290464" cy="445532"/>
            <a:chOff x="4876800" y="4659868"/>
            <a:chExt cx="290464" cy="445532"/>
          </a:xfrm>
        </p:grpSpPr>
        <p:sp>
          <p:nvSpPr>
            <p:cNvPr id="8" name="Oval 7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381000" y="2667001"/>
            <a:ext cx="35814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View the entire tree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002060"/>
                </a:solidFill>
              </a:rPr>
              <a:t> from perspective of the path from </a:t>
            </a:r>
            <a:r>
              <a:rPr lang="en-US" sz="1600" b="1" dirty="0" smtClean="0"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solidFill>
                  <a:srgbClr val="002060"/>
                </a:solidFill>
              </a:rPr>
              <a:t> to the </a:t>
            </a:r>
            <a:r>
              <a:rPr lang="en-US" sz="1600" b="1" dirty="0" smtClean="0">
                <a:solidFill>
                  <a:srgbClr val="002060"/>
                </a:solidFill>
              </a:rPr>
              <a:t>root</a:t>
            </a:r>
            <a:r>
              <a:rPr lang="en-US" sz="1600" dirty="0" smtClean="0">
                <a:solidFill>
                  <a:srgbClr val="002060"/>
                </a:solidFill>
              </a:rPr>
              <a:t>.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How will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C00000"/>
                </a:solidFill>
              </a:rPr>
              <a:t> look like 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Binary Search Tree: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Pervasive in the world of data structure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Achieving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(log 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for </a:t>
            </a:r>
            <a:r>
              <a:rPr lang="en-US" sz="3600" b="1" dirty="0" err="1" smtClean="0">
                <a:solidFill>
                  <a:srgbClr val="002060"/>
                </a:solidFill>
              </a:rPr>
              <a:t>FindRank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Can you identify the elements that contribute to Rank of </a:t>
            </a:r>
            <a:r>
              <a:rPr lang="en-US" sz="2000" b="1" dirty="0"/>
              <a:t>x</a:t>
            </a:r>
            <a:r>
              <a:rPr lang="en-US" sz="2000" dirty="0" smtClean="0"/>
              <a:t> in this picture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53000" y="4953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343400" y="2187482"/>
            <a:ext cx="990600" cy="2787836"/>
            <a:chOff x="4343400" y="2187482"/>
            <a:chExt cx="990600" cy="2787836"/>
          </a:xfrm>
        </p:grpSpPr>
        <p:cxnSp>
          <p:nvCxnSpPr>
            <p:cNvPr id="11" name="Straight Arrow Connector 10"/>
            <p:cNvCxnSpPr>
              <a:stCxn id="45" idx="3"/>
            </p:cNvCxnSpPr>
            <p:nvPr/>
          </p:nvCxnSpPr>
          <p:spPr>
            <a:xfrm flipH="1">
              <a:off x="4648200" y="2187482"/>
              <a:ext cx="174718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95800" y="2514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5"/>
            </p:cNvCxnSpPr>
            <p:nvPr/>
          </p:nvCxnSpPr>
          <p:spPr>
            <a:xfrm>
              <a:off x="4625882" y="2644682"/>
              <a:ext cx="212818" cy="3159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648200" y="3124200"/>
              <a:ext cx="22860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799671" y="2960641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72000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14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408433" y="3733800"/>
              <a:ext cx="21744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7244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81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6" idx="2"/>
            </p:cNvCxnSpPr>
            <p:nvPr/>
          </p:nvCxnSpPr>
          <p:spPr>
            <a:xfrm>
              <a:off x="4495800" y="42560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7" idx="2"/>
            </p:cNvCxnSpPr>
            <p:nvPr/>
          </p:nvCxnSpPr>
          <p:spPr>
            <a:xfrm>
              <a:off x="4876800" y="4484641"/>
              <a:ext cx="3048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4"/>
              <a:endCxn id="8" idx="7"/>
            </p:cNvCxnSpPr>
            <p:nvPr/>
          </p:nvCxnSpPr>
          <p:spPr>
            <a:xfrm flipH="1">
              <a:off x="5083082" y="4724400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114800" y="2644682"/>
            <a:ext cx="381000" cy="708118"/>
            <a:chOff x="4114800" y="2644682"/>
            <a:chExt cx="381000" cy="708118"/>
          </a:xfrm>
        </p:grpSpPr>
        <p:sp>
          <p:nvSpPr>
            <p:cNvPr id="25" name="Isosceles Triangle 24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038600" y="4244882"/>
            <a:ext cx="381000" cy="708118"/>
            <a:chOff x="4114800" y="2644682"/>
            <a:chExt cx="381000" cy="708118"/>
          </a:xfrm>
        </p:grpSpPr>
        <p:sp>
          <p:nvSpPr>
            <p:cNvPr id="34" name="Isosceles Triangle 33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419600" y="4495800"/>
            <a:ext cx="381000" cy="708118"/>
            <a:chOff x="4114800" y="2644682"/>
            <a:chExt cx="381000" cy="708118"/>
          </a:xfrm>
        </p:grpSpPr>
        <p:sp>
          <p:nvSpPr>
            <p:cNvPr id="38" name="Isosceles Triangle 37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14900" y="2209800"/>
            <a:ext cx="419100" cy="620759"/>
            <a:chOff x="5562600" y="2808241"/>
            <a:chExt cx="419100" cy="620759"/>
          </a:xfrm>
        </p:grpSpPr>
        <p:sp>
          <p:nvSpPr>
            <p:cNvPr id="29" name="Isosceles Triangle 28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334000" y="4648200"/>
            <a:ext cx="419100" cy="620759"/>
            <a:chOff x="5562600" y="2808241"/>
            <a:chExt cx="419100" cy="620759"/>
          </a:xfrm>
        </p:grpSpPr>
        <p:sp>
          <p:nvSpPr>
            <p:cNvPr id="42" name="Isosceles Triangle 41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/>
          <p:cNvSpPr/>
          <p:nvPr/>
        </p:nvSpPr>
        <p:spPr>
          <a:xfrm>
            <a:off x="4800600" y="2057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53000" y="3048000"/>
            <a:ext cx="419100" cy="620759"/>
            <a:chOff x="5562600" y="2808241"/>
            <a:chExt cx="419100" cy="620759"/>
          </a:xfrm>
        </p:grpSpPr>
        <p:sp>
          <p:nvSpPr>
            <p:cNvPr id="47" name="Isosceles Triangle 46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24400" y="3657600"/>
            <a:ext cx="419100" cy="620759"/>
            <a:chOff x="5562600" y="2808241"/>
            <a:chExt cx="419100" cy="620759"/>
          </a:xfrm>
        </p:grpSpPr>
        <p:sp>
          <p:nvSpPr>
            <p:cNvPr id="50" name="Isosceles Triangle 49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067300" y="5105400"/>
            <a:ext cx="381000" cy="561945"/>
            <a:chOff x="5562600" y="2808241"/>
            <a:chExt cx="381000" cy="561945"/>
          </a:xfrm>
        </p:grpSpPr>
        <p:sp>
          <p:nvSpPr>
            <p:cNvPr id="53" name="Isosceles Triangle 52"/>
            <p:cNvSpPr/>
            <p:nvPr/>
          </p:nvSpPr>
          <p:spPr>
            <a:xfrm>
              <a:off x="5600700" y="2971800"/>
              <a:ext cx="342900" cy="39838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648200" y="5083082"/>
            <a:ext cx="381000" cy="584263"/>
            <a:chOff x="4114800" y="2644682"/>
            <a:chExt cx="381000" cy="584263"/>
          </a:xfrm>
        </p:grpSpPr>
        <p:sp>
          <p:nvSpPr>
            <p:cNvPr id="56" name="Isosceles Triangle 55"/>
            <p:cNvSpPr/>
            <p:nvPr/>
          </p:nvSpPr>
          <p:spPr>
            <a:xfrm>
              <a:off x="4114800" y="2895600"/>
              <a:ext cx="381000" cy="333345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8768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4" name="Freeform 13"/>
          <p:cNvSpPr/>
          <p:nvPr/>
        </p:nvSpPr>
        <p:spPr>
          <a:xfrm>
            <a:off x="4415883" y="2163337"/>
            <a:ext cx="836341" cy="2888165"/>
          </a:xfrm>
          <a:custGeom>
            <a:avLst/>
            <a:gdLst>
              <a:gd name="connsiteX0" fmla="*/ 412595 w 836341"/>
              <a:gd name="connsiteY0" fmla="*/ 0 h 2888165"/>
              <a:gd name="connsiteX1" fmla="*/ 178419 w 836341"/>
              <a:gd name="connsiteY1" fmla="*/ 412595 h 2888165"/>
              <a:gd name="connsiteX2" fmla="*/ 457200 w 836341"/>
              <a:gd name="connsiteY2" fmla="*/ 892097 h 2888165"/>
              <a:gd name="connsiteX3" fmla="*/ 211873 w 836341"/>
              <a:gd name="connsiteY3" fmla="*/ 1505414 h 2888165"/>
              <a:gd name="connsiteX4" fmla="*/ 0 w 836341"/>
              <a:gd name="connsiteY4" fmla="*/ 2040673 h 2888165"/>
              <a:gd name="connsiteX5" fmla="*/ 836341 w 836341"/>
              <a:gd name="connsiteY5" fmla="*/ 2497873 h 2888165"/>
              <a:gd name="connsiteX6" fmla="*/ 624468 w 836341"/>
              <a:gd name="connsiteY6" fmla="*/ 2888165 h 2888165"/>
              <a:gd name="connsiteX7" fmla="*/ 635619 w 836341"/>
              <a:gd name="connsiteY7" fmla="*/ 2877014 h 28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6341" h="2888165">
                <a:moveTo>
                  <a:pt x="412595" y="0"/>
                </a:moveTo>
                <a:lnTo>
                  <a:pt x="178419" y="412595"/>
                </a:lnTo>
                <a:lnTo>
                  <a:pt x="457200" y="892097"/>
                </a:lnTo>
                <a:lnTo>
                  <a:pt x="211873" y="1505414"/>
                </a:lnTo>
                <a:lnTo>
                  <a:pt x="0" y="2040673"/>
                </a:lnTo>
                <a:lnTo>
                  <a:pt x="836341" y="2497873"/>
                </a:lnTo>
                <a:lnTo>
                  <a:pt x="624468" y="2888165"/>
                </a:lnTo>
                <a:lnTo>
                  <a:pt x="635619" y="2877014"/>
                </a:ln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 elegant solution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Fields associated with a node </a:t>
            </a:r>
            <a:r>
              <a:rPr lang="en-US" sz="1800" b="1" i="1" dirty="0" smtClean="0">
                <a:solidFill>
                  <a:srgbClr val="0070C0"/>
                </a:solidFill>
              </a:rPr>
              <a:t>v </a:t>
            </a:r>
            <a:r>
              <a:rPr lang="en-US" sz="1800" b="1" dirty="0" smtClean="0"/>
              <a:t>in </a:t>
            </a:r>
            <a:r>
              <a:rPr lang="en-US" sz="1800" b="1" i="1" dirty="0">
                <a:solidFill>
                  <a:srgbClr val="0070C0"/>
                </a:solidFill>
              </a:rPr>
              <a:t>T</a:t>
            </a:r>
            <a:r>
              <a:rPr lang="en-US" sz="1800" b="1" dirty="0" smtClean="0"/>
              <a:t>: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Value(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Left(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right</a:t>
            </a:r>
            <a:r>
              <a:rPr lang="en-US" sz="1800" dirty="0" smtClean="0"/>
              <a:t> 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parent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Keep one more field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Size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): The number of nodes stored in the </a:t>
            </a:r>
            <a:r>
              <a:rPr lang="en-US" sz="1800" b="1" dirty="0" err="1" smtClean="0"/>
              <a:t>subtree</a:t>
            </a:r>
            <a:r>
              <a:rPr lang="en-US" sz="1800" dirty="0" smtClean="0"/>
              <a:t> rooted at 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Algorithm for </a:t>
            </a:r>
            <a:r>
              <a:rPr lang="en-US" sz="3600" b="1" dirty="0" err="1" smtClean="0">
                <a:solidFill>
                  <a:srgbClr val="002060"/>
                </a:solidFill>
              </a:rPr>
              <a:t>FindRank</a:t>
            </a:r>
            <a:r>
              <a:rPr lang="en-US" sz="3600" b="1" dirty="0" smtClean="0"/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T</a:t>
            </a:r>
            <a:r>
              <a:rPr lang="en-US" sz="3600" b="1" dirty="0" err="1" smtClean="0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High level description </a:t>
            </a:r>
          </a:p>
          <a:p>
            <a:pPr marL="0" indent="0" algn="ctr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Modify the algorithm for </a:t>
            </a:r>
            <a:r>
              <a:rPr lang="en-US" sz="2000" b="1" dirty="0" smtClean="0">
                <a:solidFill>
                  <a:srgbClr val="002060"/>
                </a:solidFill>
              </a:rPr>
              <a:t>Search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T,x</a:t>
            </a:r>
            <a:r>
              <a:rPr lang="en-US" sz="2000" b="1" dirty="0" smtClean="0">
                <a:solidFill>
                  <a:srgbClr val="7030A0"/>
                </a:solidFill>
              </a:rPr>
              <a:t>):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rank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 0;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whenever we follow a right link of some node 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, increment rank by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size(left(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b="1" dirty="0" smtClean="0"/>
              <a:t>)) + 1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Time complexity of the algorithm :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b="1" dirty="0" smtClean="0"/>
              <a:t>(log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Are we done ? </a:t>
            </a:r>
          </a:p>
          <a:p>
            <a:pPr marL="0" indent="0">
              <a:buNone/>
            </a:pPr>
            <a:r>
              <a:rPr lang="en-US" sz="2000" b="1" dirty="0" smtClean="0"/>
              <a:t>No </a:t>
            </a:r>
            <a:r>
              <a:rPr lang="en-US" sz="1800" dirty="0" smtClean="0"/>
              <a:t>…(We need to efficiently maintain this field under deletion/insertion)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Maintaining </a:t>
            </a:r>
            <a:r>
              <a:rPr lang="en-US" sz="2800" b="1" dirty="0" smtClean="0">
                <a:solidFill>
                  <a:srgbClr val="7030A0"/>
                </a:solidFill>
              </a:rPr>
              <a:t>size</a:t>
            </a:r>
            <a:r>
              <a:rPr lang="en-US" sz="2800" b="1" dirty="0" smtClean="0"/>
              <a:t> field </a:t>
            </a:r>
            <a:r>
              <a:rPr lang="en-US" sz="2800" b="1" dirty="0" smtClean="0">
                <a:solidFill>
                  <a:srgbClr val="0070C0"/>
                </a:solidFill>
              </a:rPr>
              <a:t>T </a:t>
            </a:r>
            <a:r>
              <a:rPr lang="en-US" sz="2800" b="1" dirty="0" smtClean="0"/>
              <a:t>under </a:t>
            </a:r>
            <a:r>
              <a:rPr lang="en-US" sz="2800" b="1" dirty="0" smtClean="0">
                <a:solidFill>
                  <a:srgbClr val="C00000"/>
                </a:solidFill>
              </a:rPr>
              <a:t>insertion/deletion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High </a:t>
            </a:r>
            <a:r>
              <a:rPr lang="en-US" sz="2800" b="1" dirty="0">
                <a:solidFill>
                  <a:srgbClr val="7030A0"/>
                </a:solidFill>
              </a:rPr>
              <a:t>level description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000" dirty="0"/>
              <a:t>Modify the algorithm for </a:t>
            </a:r>
            <a:r>
              <a:rPr lang="en-US" sz="2000" b="1" dirty="0" smtClean="0"/>
              <a:t>Insert(</a:t>
            </a:r>
            <a:r>
              <a:rPr lang="en-US" sz="2000" b="1" dirty="0" err="1" smtClean="0">
                <a:solidFill>
                  <a:srgbClr val="0070C0"/>
                </a:solidFill>
              </a:rPr>
              <a:t>T</a:t>
            </a:r>
            <a:r>
              <a:rPr lang="en-US" sz="2000" b="1" dirty="0" err="1" smtClean="0"/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x</a:t>
            </a:r>
            <a:r>
              <a:rPr lang="en-US" sz="2000" b="1" dirty="0" smtClean="0"/>
              <a:t>) </a:t>
            </a:r>
            <a:r>
              <a:rPr lang="en-US" sz="2000" dirty="0" smtClean="0"/>
              <a:t>and </a:t>
            </a:r>
            <a:r>
              <a:rPr lang="en-US" sz="2000" b="1" dirty="0" smtClean="0"/>
              <a:t>Delete(</a:t>
            </a:r>
            <a:r>
              <a:rPr lang="en-US" sz="2000" b="1" dirty="0" err="1" smtClean="0">
                <a:solidFill>
                  <a:srgbClr val="0070C0"/>
                </a:solidFill>
              </a:rPr>
              <a:t>T</a:t>
            </a:r>
            <a:r>
              <a:rPr lang="en-US" sz="2000" b="1" dirty="0" err="1" smtClean="0"/>
              <a:t>,</a:t>
            </a:r>
            <a:r>
              <a:rPr lang="en-US" sz="2000" b="1" dirty="0" err="1" smtClean="0">
                <a:solidFill>
                  <a:srgbClr val="0070C0"/>
                </a:solidFill>
              </a:rPr>
              <a:t>x</a:t>
            </a:r>
            <a:r>
              <a:rPr lang="en-US" sz="2000" b="1" dirty="0" smtClean="0"/>
              <a:t>)</a:t>
            </a:r>
          </a:p>
          <a:p>
            <a:endParaRPr lang="en-US" sz="2000" b="1" dirty="0" smtClean="0"/>
          </a:p>
          <a:p>
            <a:r>
              <a:rPr lang="en-US" sz="2000" dirty="0"/>
              <a:t>W</a:t>
            </a:r>
            <a:r>
              <a:rPr lang="en-US" sz="2000" dirty="0" smtClean="0"/>
              <a:t>hile performing </a:t>
            </a:r>
            <a:r>
              <a:rPr lang="en-US" sz="2000" b="1" u="sng" dirty="0" smtClean="0">
                <a:solidFill>
                  <a:srgbClr val="002060"/>
                </a:solidFill>
              </a:rPr>
              <a:t>rotations</a:t>
            </a:r>
            <a:r>
              <a:rPr lang="en-US" sz="2000" dirty="0" smtClean="0"/>
              <a:t>, show that it takes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) time to update the </a:t>
            </a:r>
            <a:r>
              <a:rPr lang="en-US" sz="2000" b="1" dirty="0" smtClean="0">
                <a:solidFill>
                  <a:srgbClr val="0070C0"/>
                </a:solidFill>
              </a:rPr>
              <a:t>size</a:t>
            </a:r>
            <a:r>
              <a:rPr lang="en-US" sz="2000" dirty="0" smtClean="0"/>
              <a:t> field of the corresponding nodes.</a:t>
            </a:r>
          </a:p>
          <a:p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Time </a:t>
            </a:r>
            <a:r>
              <a:rPr lang="en-US" sz="2000" b="1" dirty="0"/>
              <a:t>complexity of the </a:t>
            </a:r>
            <a:r>
              <a:rPr lang="en-US" sz="2000" b="1" dirty="0" smtClean="0"/>
              <a:t>modified Insert/Delete operation : …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                                                                                                     … O</a:t>
            </a:r>
            <a:r>
              <a:rPr lang="en-US" sz="2000" b="1" dirty="0" smtClean="0"/>
              <a:t>(log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b="1" dirty="0" smtClean="0"/>
              <a:t>) still.</a:t>
            </a: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000" dirty="0" smtClean="0"/>
              <a:t>Hopefully  you would have understood the idea of augmented BST by now.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 Let us revisit the problem of dynamic sequences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Representing sequence using a BST </a:t>
            </a:r>
            <a:endParaRPr lang="en-US" sz="24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 smtClean="0"/>
                  <a:t>How to perform the basic dynamic operation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By suitably augmentation: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“Keep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 field in each node”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13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9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Give complete details of executing the three basic dynamic sequence operations using the augmented BST.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 the next class, we shall provide solution for the three dynamic sequence problems and the orthogonal range searching. These will be based on suitable augmentation of BST.  In orde</a:t>
            </a:r>
            <a:r>
              <a:rPr lang="en-US" sz="2000" dirty="0" smtClean="0"/>
              <a:t>r to fully understand these solution that you spend at least 1 hour trying to solve these problems on your own.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Geometric</a:t>
            </a:r>
            <a:r>
              <a:rPr lang="en-US" dirty="0" smtClean="0"/>
              <a:t> DATA structures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Data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points in x-y plane.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Ranges</a:t>
                </a:r>
                <a:r>
                  <a:rPr lang="en-US" sz="2400" dirty="0" smtClean="0"/>
                  <a:t>: </a:t>
                </a:r>
              </a:p>
              <a:p>
                <a:r>
                  <a:rPr lang="en-US" sz="2400" dirty="0" smtClean="0"/>
                  <a:t>Rectangle</a:t>
                </a:r>
              </a:p>
              <a:p>
                <a:r>
                  <a:rPr lang="en-US" sz="2400" dirty="0" smtClean="0"/>
                  <a:t>Triangle</a:t>
                </a:r>
              </a:p>
              <a:p>
                <a:r>
                  <a:rPr lang="en-US" sz="2400" dirty="0" smtClean="0"/>
                  <a:t>Half-plane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Aim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To report all the points (or their count) belonging to any given range efficiently. 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Range searching</a:t>
            </a:r>
            <a:endParaRPr lang="en-US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Data structure for all these range searching: ??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247900" y="1981200"/>
            <a:ext cx="4610100" cy="28956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925681" y="1488559"/>
            <a:ext cx="4294632" cy="3340608"/>
            <a:chOff x="2925681" y="1488559"/>
            <a:chExt cx="4294632" cy="3340608"/>
          </a:xfrm>
        </p:grpSpPr>
        <p:sp>
          <p:nvSpPr>
            <p:cNvPr id="53" name="Right Arrow 52"/>
            <p:cNvSpPr/>
            <p:nvPr/>
          </p:nvSpPr>
          <p:spPr>
            <a:xfrm rot="18254281">
              <a:off x="6488793" y="4097647"/>
              <a:ext cx="978408" cy="484632"/>
            </a:xfrm>
            <a:prstGeom prst="rightArrow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/>
            <p:cNvSpPr/>
            <p:nvPr/>
          </p:nvSpPr>
          <p:spPr>
            <a:xfrm rot="18262249">
              <a:off x="4507593" y="2878447"/>
              <a:ext cx="978408" cy="484632"/>
            </a:xfrm>
            <a:prstGeom prst="rightArrow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/>
            <p:cNvSpPr/>
            <p:nvPr/>
          </p:nvSpPr>
          <p:spPr>
            <a:xfrm rot="18401634">
              <a:off x="2678793" y="1735447"/>
              <a:ext cx="978408" cy="484632"/>
            </a:xfrm>
            <a:prstGeom prst="rightArrow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934200" y="47244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Half-plane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85250" y="3976397"/>
            <a:ext cx="2002532" cy="1115036"/>
            <a:chOff x="2885250" y="3976397"/>
            <a:chExt cx="2002532" cy="1115036"/>
          </a:xfrm>
        </p:grpSpPr>
        <p:sp>
          <p:nvSpPr>
            <p:cNvPr id="48" name="Isosceles Triangle 47"/>
            <p:cNvSpPr/>
            <p:nvPr/>
          </p:nvSpPr>
          <p:spPr>
            <a:xfrm rot="19557972">
              <a:off x="2885250" y="3976397"/>
              <a:ext cx="1728792" cy="1036711"/>
            </a:xfrm>
            <a:prstGeom prst="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19570547">
              <a:off x="3962400" y="4722101"/>
              <a:ext cx="925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Triangle</a:t>
              </a:r>
              <a:endParaRPr lang="en-US" dirty="0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6324600" y="5638800"/>
            <a:ext cx="2247900" cy="7239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i="1" dirty="0">
                <a:solidFill>
                  <a:srgbClr val="C00000"/>
                </a:solidFill>
              </a:rPr>
              <a:t>suitably</a:t>
            </a:r>
            <a:r>
              <a:rPr lang="en-US" dirty="0">
                <a:solidFill>
                  <a:srgbClr val="C00000"/>
                </a:solidFill>
              </a:rPr>
              <a:t> designed binary search </a:t>
            </a:r>
            <a:r>
              <a:rPr lang="en-US" dirty="0" smtClean="0">
                <a:solidFill>
                  <a:srgbClr val="C00000"/>
                </a:solidFill>
              </a:rPr>
              <a:t>tree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6" grpId="0"/>
      <p:bldP spid="56" grpId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Orthogonal Range searching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</a:t>
                </a:r>
                <a:r>
                  <a:rPr lang="en-US" sz="2000" dirty="0" smtClean="0"/>
                  <a:t>: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 Query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Preprocessing time 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sp>
        <p:nvSpPr>
          <p:cNvPr id="2" name="Line Callout 2 1"/>
          <p:cNvSpPr/>
          <p:nvPr/>
        </p:nvSpPr>
        <p:spPr>
          <a:xfrm>
            <a:off x="6705600" y="4800600"/>
            <a:ext cx="2133600" cy="650748"/>
          </a:xfrm>
          <a:prstGeom prst="borderCallout2">
            <a:avLst>
              <a:gd name="adj1" fmla="val 53022"/>
              <a:gd name="adj2" fmla="val 1075"/>
              <a:gd name="adj3" fmla="val 54735"/>
              <a:gd name="adj4" fmla="val -15622"/>
              <a:gd name="adj5" fmla="val 177617"/>
              <a:gd name="adj6" fmla="val -8586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No. of points in query rectangle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DATA structures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sequences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Dynamic Sequence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 1:  sequence of </a:t>
            </a:r>
            <a:r>
              <a:rPr lang="en-US" sz="3600" b="1" dirty="0" smtClean="0">
                <a:solidFill>
                  <a:srgbClr val="C00000"/>
                </a:solidFill>
              </a:rPr>
              <a:t>bits</a:t>
            </a:r>
            <a:r>
              <a:rPr lang="en-US" sz="3600" b="1" dirty="0" smtClean="0">
                <a:solidFill>
                  <a:srgbClr val="7030A0"/>
                </a:solidFill>
              </a:rPr>
              <a:t> 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 smtClean="0"/>
                  <a:t> maintain a data structure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 for the sequence </a:t>
                </a:r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the following operations can be performed efficiently: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Basic dynamic operations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</a:t>
                </a:r>
              </a:p>
              <a:p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 from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sequence.</a:t>
                </a:r>
              </a:p>
              <a:p>
                <a:r>
                  <a:rPr lang="en-US" sz="2000" b="1" dirty="0" smtClean="0"/>
                  <a:t>Report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</a:t>
                </a:r>
                <a:r>
                  <a:rPr lang="en-US" sz="2000" dirty="0" smtClean="0"/>
                  <a:t>sequence.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Application specific operation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1" dirty="0" smtClean="0"/>
                  <a:t>Flip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smtClean="0"/>
                  <a:t>Flip all bits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in the sequence.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10909</TotalTime>
  <Words>1225</Words>
  <Application>Microsoft Office PowerPoint</Application>
  <PresentationFormat>On-screen Show (4:3)</PresentationFormat>
  <Paragraphs>253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Design and Analysis of Algorithms (CS345/CS345A) </vt:lpstr>
      <vt:lpstr>Binary Search Tree: Pervasive in the world of data structure</vt:lpstr>
      <vt:lpstr>Geometric DATA structures </vt:lpstr>
      <vt:lpstr>Range searching</vt:lpstr>
      <vt:lpstr>Range searching</vt:lpstr>
      <vt:lpstr>Orthogonal Range searching</vt:lpstr>
      <vt:lpstr>DATA structures for  Dynamic sequences </vt:lpstr>
      <vt:lpstr>Dynamic Sequence</vt:lpstr>
      <vt:lpstr>Example 1:  sequence of bits  </vt:lpstr>
      <vt:lpstr>Example 2: sequence of numbers</vt:lpstr>
      <vt:lpstr>Example 3: sequence of numbers</vt:lpstr>
      <vt:lpstr>The fundamental question </vt:lpstr>
      <vt:lpstr>Augmented BST for  Dynamic Sequences</vt:lpstr>
      <vt:lpstr>Representing sequence using a BST </vt:lpstr>
      <vt:lpstr>An example of Augmentation: Revisiting BST</vt:lpstr>
      <vt:lpstr>Height Balanced BST (Red-black tree, AVL tree)</vt:lpstr>
      <vt:lpstr>Find-rank(T,x)</vt:lpstr>
      <vt:lpstr>A trivial algorithm for Find-rank(T,x)</vt:lpstr>
      <vt:lpstr>Achieving O(log n) time for FindRank(T,x)</vt:lpstr>
      <vt:lpstr>Achieving O(log n) time for FindRank(T,x)</vt:lpstr>
      <vt:lpstr>An elegant solution</vt:lpstr>
      <vt:lpstr>Algorithm for FindRank(T,x)</vt:lpstr>
      <vt:lpstr>Maintaining size field T under insertion/deletion</vt:lpstr>
      <vt:lpstr>Hopefully  you would have understood the idea of augmented BST by now. </vt:lpstr>
      <vt:lpstr>Representing sequence using a BST 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1105</cp:revision>
  <dcterms:created xsi:type="dcterms:W3CDTF">2011-12-03T04:13:03Z</dcterms:created>
  <dcterms:modified xsi:type="dcterms:W3CDTF">2014-01-08T08:31:43Z</dcterms:modified>
</cp:coreProperties>
</file>