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274" r:id="rId2"/>
    <p:sldId id="432" r:id="rId3"/>
    <p:sldId id="394" r:id="rId4"/>
    <p:sldId id="392" r:id="rId5"/>
    <p:sldId id="420" r:id="rId6"/>
    <p:sldId id="422" r:id="rId7"/>
    <p:sldId id="423" r:id="rId8"/>
    <p:sldId id="429" r:id="rId9"/>
    <p:sldId id="425" r:id="rId10"/>
    <p:sldId id="426" r:id="rId11"/>
    <p:sldId id="427" r:id="rId12"/>
    <p:sldId id="428" r:id="rId13"/>
    <p:sldId id="431" r:id="rId14"/>
    <p:sldId id="430" r:id="rId15"/>
    <p:sldId id="442" r:id="rId16"/>
    <p:sldId id="433" r:id="rId17"/>
    <p:sldId id="434" r:id="rId18"/>
    <p:sldId id="390" r:id="rId19"/>
    <p:sldId id="393" r:id="rId20"/>
    <p:sldId id="444" r:id="rId21"/>
    <p:sldId id="443" r:id="rId22"/>
    <p:sldId id="436" r:id="rId23"/>
    <p:sldId id="437" r:id="rId24"/>
    <p:sldId id="438" r:id="rId25"/>
    <p:sldId id="439" r:id="rId26"/>
    <p:sldId id="435" r:id="rId27"/>
    <p:sldId id="440" r:id="rId28"/>
    <p:sldId id="441" r:id="rId29"/>
    <p:sldId id="445" r:id="rId30"/>
    <p:sldId id="446" r:id="rId31"/>
    <p:sldId id="447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>
        <p:scale>
          <a:sx n="75" d="100"/>
          <a:sy n="75" d="100"/>
        </p:scale>
        <p:origin x="-1572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1/13/2014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1/13/2014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1/13/2014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1/13/2014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1/13/2014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1/13/2014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2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3914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</a:t>
            </a:r>
            <a:r>
              <a:rPr lang="en-US" sz="2400" b="1" dirty="0">
                <a:solidFill>
                  <a:srgbClr val="C00000"/>
                </a:solidFill>
              </a:rPr>
              <a:t>6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A</a:t>
            </a:r>
            <a:r>
              <a:rPr lang="en-US" sz="2400" b="1" dirty="0" smtClean="0">
                <a:solidFill>
                  <a:srgbClr val="7030A0"/>
                </a:solidFill>
              </a:rPr>
              <a:t>ugmented BST </a:t>
            </a:r>
            <a:r>
              <a:rPr lang="en-US" sz="2400" b="1" dirty="0" smtClean="0">
                <a:solidFill>
                  <a:schemeClr val="tx1"/>
                </a:solidFill>
              </a:rPr>
              <a:t>for 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Dynamic sequences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Orthogonal range searching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Performing </a:t>
            </a:r>
            <a:r>
              <a:rPr lang="en-US" sz="3600" b="1" dirty="0" smtClean="0">
                <a:solidFill>
                  <a:srgbClr val="002060"/>
                </a:solidFill>
              </a:rPr>
              <a:t>Add</a:t>
            </a:r>
            <a:r>
              <a:rPr lang="en-US" sz="3600" b="1" dirty="0" smtClean="0"/>
              <a:t>(</a:t>
            </a:r>
            <a:r>
              <a:rPr lang="en-US" sz="3600" b="1" dirty="0" err="1" smtClean="0">
                <a:solidFill>
                  <a:srgbClr val="0070C0"/>
                </a:solidFill>
              </a:rPr>
              <a:t>T</a:t>
            </a:r>
            <a:r>
              <a:rPr lang="en-US" sz="3600" b="1" dirty="0" err="1" smtClean="0"/>
              <a:t>,i,j,x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6724" y="4953000"/>
            <a:ext cx="296876" cy="521732"/>
            <a:chOff x="4876800" y="4583668"/>
            <a:chExt cx="296876" cy="521732"/>
          </a:xfrm>
        </p:grpSpPr>
        <p:sp>
          <p:nvSpPr>
            <p:cNvPr id="61" name="Oval 60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6800" y="45836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smtClean="0"/>
                <a:t>j</a:t>
              </a:r>
              <a:endParaRPr lang="en-US" b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810000" y="5410200"/>
            <a:ext cx="304800" cy="457200"/>
            <a:chOff x="4876800" y="4659868"/>
            <a:chExt cx="304800" cy="457200"/>
          </a:xfrm>
        </p:grpSpPr>
        <p:sp>
          <p:nvSpPr>
            <p:cNvPr id="100" name="Oval 99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876800" y="4659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smtClean="0"/>
                <a:t>i</a:t>
              </a:r>
              <a:endParaRPr lang="en-US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4808980" y="2831068"/>
            <a:ext cx="2520241" cy="369332"/>
            <a:chOff x="4808980" y="2831068"/>
            <a:chExt cx="2520241" cy="369332"/>
          </a:xfrm>
        </p:grpSpPr>
        <p:cxnSp>
          <p:nvCxnSpPr>
            <p:cNvPr id="119" name="Straight Arrow Connector 118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477000" y="2831068"/>
              <a:ext cx="852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LCA(</a:t>
              </a:r>
              <a:r>
                <a:rPr lang="en-US" b="1" dirty="0" err="1"/>
                <a:t>i,j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88" name="Down Ribbon 87"/>
          <p:cNvSpPr/>
          <p:nvPr/>
        </p:nvSpPr>
        <p:spPr>
          <a:xfrm>
            <a:off x="-1" y="2111283"/>
            <a:ext cx="4038601" cy="864211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What are the nodes whose values has to be incremented by </a:t>
            </a:r>
            <a:r>
              <a:rPr lang="en-US" sz="1600" b="1" dirty="0" smtClean="0">
                <a:solidFill>
                  <a:srgbClr val="002060"/>
                </a:solidFill>
              </a:rPr>
              <a:t>x 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4656580" y="2939534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962400" y="5715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715000" y="5334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5" grpId="0" animBg="1"/>
      <p:bldP spid="96" grpId="0" animBg="1"/>
      <p:bldP spid="9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Performing </a:t>
            </a:r>
            <a:r>
              <a:rPr lang="en-US" sz="3600" b="1" dirty="0" smtClean="0">
                <a:solidFill>
                  <a:srgbClr val="002060"/>
                </a:solidFill>
              </a:rPr>
              <a:t>Add</a:t>
            </a:r>
            <a:r>
              <a:rPr lang="en-US" sz="3600" b="1" dirty="0" smtClean="0"/>
              <a:t>(</a:t>
            </a:r>
            <a:r>
              <a:rPr lang="en-US" sz="3600" b="1" dirty="0" err="1" smtClean="0">
                <a:solidFill>
                  <a:srgbClr val="0070C0"/>
                </a:solidFill>
              </a:rPr>
              <a:t>T</a:t>
            </a:r>
            <a:r>
              <a:rPr lang="en-US" sz="3600" b="1" dirty="0" err="1" smtClean="0"/>
              <a:t>,i,j,x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5" name="Down Ribbon 4"/>
          <p:cNvSpPr/>
          <p:nvPr/>
        </p:nvSpPr>
        <p:spPr>
          <a:xfrm>
            <a:off x="-1" y="2111283"/>
            <a:ext cx="4038601" cy="864211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What are the nodes whose values has to be incremented by </a:t>
            </a:r>
            <a:r>
              <a:rPr lang="en-US" sz="1600" b="1" dirty="0" smtClean="0">
                <a:solidFill>
                  <a:srgbClr val="002060"/>
                </a:solidFill>
              </a:rPr>
              <a:t>x 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6724" y="4953000"/>
            <a:ext cx="296876" cy="521732"/>
            <a:chOff x="4876800" y="4583668"/>
            <a:chExt cx="296876" cy="521732"/>
          </a:xfrm>
        </p:grpSpPr>
        <p:sp>
          <p:nvSpPr>
            <p:cNvPr id="61" name="Oval 60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6800" y="45836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smtClean="0"/>
                <a:t>j</a:t>
              </a:r>
              <a:endParaRPr lang="en-US" b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  <a:solidFill>
            <a:srgbClr val="00B050"/>
          </a:solidFill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810000" y="5410200"/>
            <a:ext cx="304800" cy="457200"/>
            <a:chOff x="4876800" y="4659868"/>
            <a:chExt cx="304800" cy="457200"/>
          </a:xfrm>
        </p:grpSpPr>
        <p:sp>
          <p:nvSpPr>
            <p:cNvPr id="100" name="Oval 99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876800" y="4659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smtClean="0"/>
                <a:t>i</a:t>
              </a:r>
              <a:endParaRPr lang="en-US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4808980" y="2831068"/>
            <a:ext cx="2520241" cy="369332"/>
            <a:chOff x="4808980" y="2831068"/>
            <a:chExt cx="2520241" cy="36933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477000" y="2831068"/>
              <a:ext cx="852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LCA(</a:t>
              </a:r>
              <a:r>
                <a:rPr lang="en-US" b="1" dirty="0" err="1"/>
                <a:t>i,j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360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Performing </a:t>
            </a:r>
            <a:r>
              <a:rPr lang="en-US" sz="3600" b="1" dirty="0" smtClean="0">
                <a:solidFill>
                  <a:srgbClr val="002060"/>
                </a:solidFill>
              </a:rPr>
              <a:t>Add</a:t>
            </a:r>
            <a:r>
              <a:rPr lang="en-US" sz="3600" b="1" dirty="0" smtClean="0"/>
              <a:t>(</a:t>
            </a:r>
            <a:r>
              <a:rPr lang="en-US" sz="3600" b="1" dirty="0" err="1" smtClean="0">
                <a:solidFill>
                  <a:srgbClr val="0070C0"/>
                </a:solidFill>
              </a:rPr>
              <a:t>T</a:t>
            </a:r>
            <a:r>
              <a:rPr lang="en-US" sz="3600" b="1" dirty="0" err="1" smtClean="0"/>
              <a:t>,i,j,x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5" name="Down Ribbon 4"/>
          <p:cNvSpPr/>
          <p:nvPr/>
        </p:nvSpPr>
        <p:spPr>
          <a:xfrm>
            <a:off x="-1" y="2111283"/>
            <a:ext cx="4038601" cy="864211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What are the nodes whose values has to be incremented by </a:t>
            </a:r>
            <a:r>
              <a:rPr lang="en-US" sz="1600" b="1" dirty="0" smtClean="0">
                <a:solidFill>
                  <a:srgbClr val="002060"/>
                </a:solidFill>
              </a:rPr>
              <a:t>x 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6724" y="4953000"/>
            <a:ext cx="296876" cy="521732"/>
            <a:chOff x="4876800" y="4583668"/>
            <a:chExt cx="296876" cy="521732"/>
          </a:xfrm>
        </p:grpSpPr>
        <p:sp>
          <p:nvSpPr>
            <p:cNvPr id="61" name="Oval 60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6800" y="45836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smtClean="0"/>
                <a:t>j</a:t>
              </a:r>
              <a:endParaRPr lang="en-US" b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810000" y="5410200"/>
            <a:ext cx="304800" cy="457200"/>
            <a:chOff x="4876800" y="4659868"/>
            <a:chExt cx="304800" cy="457200"/>
          </a:xfrm>
        </p:grpSpPr>
        <p:sp>
          <p:nvSpPr>
            <p:cNvPr id="100" name="Oval 99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876800" y="4659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smtClean="0"/>
                <a:t>i</a:t>
              </a:r>
              <a:endParaRPr lang="en-US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4808980" y="2831068"/>
            <a:ext cx="2520241" cy="369332"/>
            <a:chOff x="4808980" y="2831068"/>
            <a:chExt cx="2520241" cy="36933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477000" y="2831068"/>
              <a:ext cx="852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LCA(</a:t>
              </a:r>
              <a:r>
                <a:rPr lang="en-US" b="1" dirty="0" err="1"/>
                <a:t>i,j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871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Performing </a:t>
            </a:r>
            <a:r>
              <a:rPr lang="en-US" sz="3600" b="1" dirty="0">
                <a:solidFill>
                  <a:srgbClr val="002060"/>
                </a:solidFill>
              </a:rPr>
              <a:t>Add</a:t>
            </a:r>
            <a:r>
              <a:rPr lang="en-US" sz="3600" b="1" dirty="0"/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T</a:t>
            </a:r>
            <a:r>
              <a:rPr lang="en-US" sz="3600" b="1" dirty="0" err="1"/>
              <a:t>,i,j,x</a:t>
            </a:r>
            <a:r>
              <a:rPr lang="en-US" sz="3600" b="1" dirty="0"/>
              <a:t>)</a:t>
            </a:r>
            <a:endParaRPr lang="en-US" sz="3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610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Add</a:t>
                </a:r>
                <a:r>
                  <a:rPr lang="en-US" sz="2000" b="1" dirty="0"/>
                  <a:t>(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 err="1"/>
                  <a:t>,i,j,x</a:t>
                </a:r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/>
                  <a:t> be the node storing </a:t>
                </a:r>
                <a:r>
                  <a:rPr lang="en-US" sz="2000" b="1" dirty="0" err="1"/>
                  <a:t>i</a:t>
                </a:r>
                <a:r>
                  <a:rPr lang="en-US" sz="2000" dirty="0" err="1" smtClean="0"/>
                  <a:t>th</a:t>
                </a:r>
                <a:r>
                  <a:rPr lang="en-US" sz="2000" dirty="0" smtClean="0"/>
                  <a:t> element;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v</m:t>
                    </m:r>
                  </m:oMath>
                </a14:m>
                <a:r>
                  <a:rPr lang="en-US" sz="2000" dirty="0"/>
                  <a:t> be the node storing </a:t>
                </a:r>
                <a:r>
                  <a:rPr lang="en-US" sz="2000" b="1" dirty="0" err="1" smtClean="0"/>
                  <a:t>j</a:t>
                </a:r>
                <a:r>
                  <a:rPr lang="en-US" sz="2000" dirty="0" err="1" smtClean="0"/>
                  <a:t>th</a:t>
                </a:r>
                <a:r>
                  <a:rPr lang="en-US" sz="2000" dirty="0" smtClean="0"/>
                  <a:t> element;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 </m:t>
                    </m:r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w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 </m:t>
                    </m:r>
                  </m:oMath>
                </a14:m>
                <a:r>
                  <a:rPr lang="en-US" sz="2000" b="1" dirty="0" smtClean="0"/>
                  <a:t>LCA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b="1" dirty="0" err="1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v</m:t>
                    </m:r>
                  </m:oMath>
                </a14:m>
                <a:r>
                  <a:rPr lang="en-US" sz="2000" dirty="0" smtClean="0"/>
                  <a:t>);       </a:t>
                </a:r>
                <a:r>
                  <a:rPr lang="en-US" sz="2000" b="1" dirty="0">
                    <a:sym typeface="Wingdings" pitchFamily="2" charset="2"/>
                  </a:rPr>
                  <a:t>val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w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)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err="1" smtClean="0">
                    <a:sym typeface="Wingdings" pitchFamily="2" charset="2"/>
                  </a:rPr>
                  <a:t>val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w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</a:t>
                </a:r>
                <a:r>
                  <a:rPr lang="en-US" sz="2000" dirty="0">
                    <a:sym typeface="Wingdings" pitchFamily="2" charset="2"/>
                  </a:rPr>
                  <a:t>+ </a:t>
                </a:r>
                <a:r>
                  <a:rPr lang="en-US" sz="2000" b="1" dirty="0"/>
                  <a:t>x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if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&lt;&gt;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w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{  </a:t>
                </a:r>
                <a:r>
                  <a:rPr lang="en-US" sz="2000" b="1" dirty="0">
                    <a:sym typeface="Wingdings" pitchFamily="2" charset="2"/>
                  </a:rPr>
                  <a:t>val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)</a:t>
                </a:r>
                <a:r>
                  <a:rPr lang="en-US" sz="2000" b="1" dirty="0">
                    <a:sym typeface="Wingdings" pitchFamily="2" charset="2"/>
                  </a:rPr>
                  <a:t> val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+ </a:t>
                </a:r>
                <a:r>
                  <a:rPr lang="en-US" sz="2000" b="1" dirty="0"/>
                  <a:t>x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if 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right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dirty="0">
                    <a:sym typeface="Wingdings" pitchFamily="2" charset="2"/>
                  </a:rPr>
                  <a:t>)&lt;&gt;NULL)  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incr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right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))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incr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right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)) + </a:t>
                </a:r>
                <a:r>
                  <a:rPr lang="en-US" sz="2000" b="1" dirty="0"/>
                  <a:t>x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</a:t>
                </a:r>
                <a:r>
                  <a:rPr lang="en-US" sz="2000" b="1" dirty="0" smtClean="0"/>
                  <a:t>While</a:t>
                </a:r>
                <a:r>
                  <a:rPr lang="en-US" sz="2000" b="1" dirty="0"/>
                  <a:t>( </a:t>
                </a:r>
                <a:r>
                  <a:rPr lang="en-US" sz="2000" b="1" dirty="0" smtClean="0"/>
                  <a:t>parent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/>
                  <a:t>)&lt;&gt;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w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{</a:t>
                </a:r>
                <a:r>
                  <a:rPr lang="en-US" sz="2000" b="1" dirty="0" smtClean="0"/>
                  <a:t>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                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2000" dirty="0" smtClean="0">
                    <a:sym typeface="Wingdings" pitchFamily="2" charset="2"/>
                  </a:rPr>
                  <a:t>          )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{    </a:t>
                </a:r>
                <a:r>
                  <a:rPr lang="en-US" sz="2000" b="1" dirty="0">
                    <a:sym typeface="Wingdings" pitchFamily="2" charset="2"/>
                  </a:rPr>
                  <a:t>val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parent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))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b="1" dirty="0" err="1" smtClean="0">
                    <a:sym typeface="Wingdings" pitchFamily="2" charset="2"/>
                  </a:rPr>
                  <a:t>val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parent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)) </a:t>
                </a:r>
                <a:r>
                  <a:rPr lang="en-US" sz="2000" dirty="0">
                    <a:sym typeface="Wingdings" pitchFamily="2" charset="2"/>
                  </a:rPr>
                  <a:t>+ </a:t>
                </a:r>
                <a:r>
                  <a:rPr lang="en-US" sz="2000" b="1" dirty="0"/>
                  <a:t>x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parent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)&lt;&gt;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NULL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 )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    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2000" dirty="0" smtClean="0">
                    <a:sym typeface="Wingdings" pitchFamily="2" charset="2"/>
                  </a:rPr>
                  <a:t>            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}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</a:t>
                </a:r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</a:t>
                </a: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                         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------- </a:t>
                </a:r>
                <a:r>
                  <a:rPr lang="en-US" sz="2000" dirty="0">
                    <a:solidFill>
                      <a:srgbClr val="7030A0"/>
                    </a:solidFill>
                  </a:rPr>
                  <a:t>similarly process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v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---------;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610600" cy="5562600"/>
              </a:xfrm>
              <a:blipFill rotWithShape="1">
                <a:blip r:embed="rId2"/>
                <a:stretch>
                  <a:fillRect l="-779" t="-548" b="-7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4400" y="5562600"/>
                <a:ext cx="149912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</m:t>
                    </m:r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parent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 smtClean="0"/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562600"/>
                <a:ext cx="149912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609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91000" y="4800600"/>
                <a:ext cx="494455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b="1" dirty="0" err="1" smtClean="0">
                    <a:solidFill>
                      <a:srgbClr val="C00000"/>
                    </a:solidFill>
                    <a:sym typeface="Wingdings" pitchFamily="2" charset="2"/>
                  </a:rPr>
                  <a:t>Incr</a:t>
                </a:r>
                <a:r>
                  <a:rPr lang="en-US" dirty="0" smtClean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right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parent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)))</a:t>
                </a:r>
                <a:r>
                  <a:rPr lang="en-US" dirty="0">
                    <a:sym typeface="Wingdings" pitchFamily="2" charset="2"/>
                  </a:rPr>
                  <a:t></a:t>
                </a:r>
                <a:r>
                  <a:rPr lang="en-US" b="1" dirty="0">
                    <a:sym typeface="Wingdings" pitchFamily="2" charset="2"/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incr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right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parent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))) </a:t>
                </a:r>
                <a:r>
                  <a:rPr lang="en-US" dirty="0">
                    <a:sym typeface="Wingdings" pitchFamily="2" charset="2"/>
                  </a:rPr>
                  <a:t>+ </a:t>
                </a:r>
                <a:r>
                  <a:rPr lang="en-US" b="1" dirty="0"/>
                  <a:t>x</a:t>
                </a:r>
                <a:r>
                  <a:rPr lang="en-US" dirty="0">
                    <a:sym typeface="Wingdings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800600"/>
                <a:ext cx="494455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110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3000" y="4114800"/>
                <a:ext cx="178613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=</a:t>
                </a:r>
                <a:r>
                  <a:rPr lang="en-US" b="1" dirty="0">
                    <a:sym typeface="Wingdings" pitchFamily="2" charset="2"/>
                  </a:rPr>
                  <a:t>left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parent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dirty="0">
                    <a:sym typeface="Wingdings" pitchFamily="2" charset="2"/>
                  </a:rPr>
                  <a:t>))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114800"/>
                <a:ext cx="178613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8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12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10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Key observations about the data structure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915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T</a:t>
                </a:r>
                <a:r>
                  <a:rPr lang="en-US" sz="1800" dirty="0" smtClean="0"/>
                  <a:t> be the tree data structure for the problem of dynamic sequence supporting </a:t>
                </a:r>
                <a:r>
                  <a:rPr lang="en-US" sz="1800" b="1" dirty="0" smtClean="0"/>
                  <a:t>add</a:t>
                </a:r>
                <a:r>
                  <a:rPr lang="en-US" sz="1800" dirty="0" smtClean="0"/>
                  <a:t>(</a:t>
                </a:r>
                <a:r>
                  <a:rPr lang="en-US" sz="1800" b="1" dirty="0" err="1" smtClean="0">
                    <a:solidFill>
                      <a:srgbClr val="0070C0"/>
                    </a:solidFill>
                  </a:rPr>
                  <a:t>T</a:t>
                </a:r>
                <a:r>
                  <a:rPr lang="en-US" sz="1800" b="1" dirty="0" err="1" smtClean="0"/>
                  <a:t>,i,j,x</a:t>
                </a:r>
                <a:r>
                  <a:rPr lang="en-US" sz="1800" dirty="0" smtClean="0"/>
                  <a:t>).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u</a:t>
                </a:r>
                <a:r>
                  <a:rPr lang="en-US" sz="1800" dirty="0" smtClean="0"/>
                  <a:t> be the node in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T </a:t>
                </a:r>
                <a:r>
                  <a:rPr lang="en-US" sz="1800" dirty="0" smtClean="0"/>
                  <a:t>corresponding to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 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What can we say about  </a:t>
                </a:r>
                <a:r>
                  <a:rPr lang="en-US" sz="1800" b="1" dirty="0" smtClean="0"/>
                  <a:t>value </a:t>
                </a:r>
                <a:r>
                  <a:rPr lang="en-US" sz="1800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 after any  </a:t>
                </a:r>
                <a:r>
                  <a:rPr lang="en-US" sz="1800" b="1" dirty="0" smtClean="0"/>
                  <a:t>add</a:t>
                </a:r>
                <a:r>
                  <a:rPr lang="en-US" sz="1800" dirty="0" smtClean="0"/>
                  <a:t>() operation ?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u="sng" dirty="0" smtClean="0"/>
                  <a:t>value </a:t>
                </a:r>
                <a:r>
                  <a:rPr lang="en-US" sz="1800" u="sng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18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u="sng" dirty="0"/>
                  <a:t> </a:t>
                </a:r>
                <a:r>
                  <a:rPr lang="en-US" sz="1800" u="sng" dirty="0" smtClean="0"/>
                  <a:t>is equal to </a:t>
                </a:r>
                <a:r>
                  <a:rPr lang="en-US" sz="1800" b="1" u="sng" dirty="0" err="1" smtClean="0"/>
                  <a:t>val</a:t>
                </a:r>
                <a:r>
                  <a:rPr lang="en-US" sz="1800" u="sng" dirty="0" smtClean="0"/>
                  <a:t>(</a:t>
                </a:r>
                <a:r>
                  <a:rPr lang="en-US" sz="1800" b="1" u="sng" dirty="0" smtClean="0">
                    <a:solidFill>
                      <a:srgbClr val="0070C0"/>
                    </a:solidFill>
                  </a:rPr>
                  <a:t>u</a:t>
                </a:r>
                <a:r>
                  <a:rPr lang="en-US" sz="1800" u="sng" dirty="0" smtClean="0"/>
                  <a:t>) + the sum of </a:t>
                </a:r>
                <a:r>
                  <a:rPr lang="en-US" sz="1800" b="1" u="sng" dirty="0" err="1" smtClean="0">
                    <a:solidFill>
                      <a:srgbClr val="C00000"/>
                    </a:solidFill>
                  </a:rPr>
                  <a:t>incr</a:t>
                </a:r>
                <a:r>
                  <a:rPr lang="en-US" sz="1800" u="sng" dirty="0" smtClean="0"/>
                  <a:t>() fields on all nodes from </a:t>
                </a:r>
                <a:r>
                  <a:rPr lang="en-US" sz="1800" b="1" u="sng" dirty="0">
                    <a:solidFill>
                      <a:srgbClr val="0070C0"/>
                    </a:solidFill>
                  </a:rPr>
                  <a:t>u </a:t>
                </a:r>
                <a:r>
                  <a:rPr lang="en-US" sz="1800" u="sng" dirty="0" smtClean="0"/>
                  <a:t>to the root of </a:t>
                </a:r>
                <a:r>
                  <a:rPr lang="en-US" sz="1800" b="1" u="sng" dirty="0" smtClean="0">
                    <a:solidFill>
                      <a:srgbClr val="7030A0"/>
                    </a:solidFill>
                  </a:rPr>
                  <a:t>T</a:t>
                </a:r>
                <a:r>
                  <a:rPr lang="en-US" sz="1800" u="sng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How </a:t>
                </a:r>
                <a:r>
                  <a:rPr lang="en-US" sz="1800" dirty="0" smtClean="0"/>
                  <a:t>to </a:t>
                </a:r>
                <a:r>
                  <a:rPr lang="en-US" sz="1800" dirty="0"/>
                  <a:t>prove the correctness of our </a:t>
                </a:r>
                <a:r>
                  <a:rPr lang="en-US" sz="1800" dirty="0" smtClean="0"/>
                  <a:t>data structure/algorithm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prove </a:t>
                </a:r>
                <a:r>
                  <a:rPr lang="en-US" sz="1800" dirty="0"/>
                  <a:t>that the above mentioned assertion holds after </a:t>
                </a:r>
                <a:r>
                  <a:rPr lang="en-US" sz="1800" dirty="0" smtClean="0"/>
                  <a:t>each </a:t>
                </a:r>
                <a:r>
                  <a:rPr lang="en-US" sz="1800" b="1" dirty="0" smtClean="0"/>
                  <a:t>Add</a:t>
                </a:r>
                <a:r>
                  <a:rPr lang="en-US" sz="1800" dirty="0" smtClean="0"/>
                  <a:t>() </a:t>
                </a:r>
                <a:r>
                  <a:rPr lang="en-US" sz="1800" dirty="0"/>
                  <a:t>operation. </a:t>
                </a:r>
                <a:r>
                  <a:rPr lang="en-US" sz="1800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sz="1800" dirty="0" smtClean="0"/>
                  <a:t>(Do it as a </a:t>
                </a:r>
                <a:r>
                  <a:rPr lang="en-US" sz="1800" b="1" dirty="0" smtClean="0">
                    <a:solidFill>
                      <a:srgbClr val="00B0F0"/>
                    </a:solidFill>
                  </a:rPr>
                  <a:t>Homework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  (4-5 sentences only)).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915400" cy="4525963"/>
              </a:xfrm>
              <a:blipFill rotWithShape="1">
                <a:blip r:embed="rId2"/>
                <a:stretch>
                  <a:fillRect l="-616" t="-674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6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Homework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Modify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pseudo-code of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Report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) </a:t>
                </a:r>
                <a:r>
                  <a:rPr lang="en-US" sz="2000" dirty="0"/>
                  <a:t>suitably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it reports the correct value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Hint :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Revisit the previous slide.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2.     Modify the pseudo-code of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Insert(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>
                    <a:solidFill>
                      <a:srgbClr val="002060"/>
                    </a:solidFill>
                  </a:rPr>
                  <a:t>,</a:t>
                </a:r>
                <a:r>
                  <a:rPr lang="en-US" sz="2000" b="1" dirty="0"/>
                  <a:t> x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Hint 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You need to consider the field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incr</a:t>
                </a:r>
                <a:r>
                  <a:rPr lang="en-US" sz="2000" dirty="0"/>
                  <a:t>() </a:t>
                </a:r>
                <a:r>
                  <a:rPr lang="en-US" sz="2000" dirty="0" smtClean="0"/>
                  <a:t>on the path from root to the newly inserted node containing 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. There are two options: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Option 1: You subtract the value of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incr</a:t>
                </a:r>
                <a:r>
                  <a:rPr lang="en-US" sz="2000" dirty="0"/>
                  <a:t>()</a:t>
                </a:r>
                <a:r>
                  <a:rPr lang="en-US" sz="2000" dirty="0" smtClean="0"/>
                  <a:t> field of each node on this path from 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, and store that value.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Option 2: Propagate the </a:t>
                </a:r>
                <a:r>
                  <a:rPr lang="en-US" sz="2000" i="1" dirty="0" smtClean="0"/>
                  <a:t>influence</a:t>
                </a:r>
                <a:r>
                  <a:rPr lang="en-US" sz="2000" dirty="0" smtClean="0"/>
                  <a:t> of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incr</a:t>
                </a:r>
                <a:r>
                  <a:rPr lang="en-US" sz="2000" dirty="0" smtClean="0"/>
                  <a:t>() field of each node on the path downward </a:t>
                </a:r>
                <a:r>
                  <a:rPr lang="en-US" sz="2000" i="1" dirty="0" smtClean="0"/>
                  <a:t>lazily</a:t>
                </a:r>
                <a:r>
                  <a:rPr lang="en-US" sz="2000" dirty="0" smtClean="0"/>
                  <a:t> such that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incr</a:t>
                </a:r>
                <a:r>
                  <a:rPr lang="en-US" sz="2000" dirty="0"/>
                  <a:t>() </a:t>
                </a:r>
                <a:r>
                  <a:rPr lang="en-US" sz="2000" dirty="0" smtClean="0"/>
                  <a:t>field of all nodes on the path become 0. In this case, the newly inserted node has value = 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 r="-741" b="-17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6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Example 2:  sequence of </a:t>
            </a:r>
            <a:r>
              <a:rPr lang="en-US" sz="3600" b="1" dirty="0" smtClean="0">
                <a:solidFill>
                  <a:srgbClr val="C00000"/>
                </a:solidFill>
              </a:rPr>
              <a:t>bits</a:t>
            </a:r>
            <a:r>
              <a:rPr lang="en-US" sz="3600" b="1" dirty="0" smtClean="0">
                <a:solidFill>
                  <a:srgbClr val="7030A0"/>
                </a:solidFill>
              </a:rPr>
              <a:t>  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 smtClean="0"/>
                  <a:t>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 :</a:t>
                </a:r>
                <a:r>
                  <a:rPr lang="en-US" sz="2000" dirty="0" smtClean="0"/>
                  <a:t> maintain a data structure 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 for the sequence </a:t>
                </a:r>
                <a:r>
                  <a:rPr lang="en-US" sz="2000" dirty="0" err="1" smtClean="0"/>
                  <a:t>s.t.</a:t>
                </a:r>
                <a:r>
                  <a:rPr lang="en-US" sz="2000" dirty="0" smtClean="0"/>
                  <a:t> the following operations can be performed efficiently: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Basic dynamic operations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Insert</a:t>
                </a:r>
                <a:r>
                  <a:rPr lang="en-US" sz="2000" dirty="0" smtClean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): Insert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 in the sequence.</a:t>
                </a:r>
              </a:p>
              <a:p>
                <a:r>
                  <a:rPr lang="en-US" sz="2000" b="1" dirty="0" smtClean="0"/>
                  <a:t>Delete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element from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sequence.</a:t>
                </a:r>
              </a:p>
              <a:p>
                <a:r>
                  <a:rPr lang="en-US" sz="2000" b="1" dirty="0" smtClean="0"/>
                  <a:t>Report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 Report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</a:t>
                </a:r>
                <a:r>
                  <a:rPr lang="en-US" sz="2000" dirty="0" smtClean="0"/>
                  <a:t>sequence.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Application specific operation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Flip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): </a:t>
                </a:r>
                <a:r>
                  <a:rPr lang="en-US" sz="2000" dirty="0" smtClean="0"/>
                  <a:t>Flip all bits starting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place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 in the sequence.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       (</a:t>
                </a:r>
                <a:r>
                  <a:rPr lang="en-US" sz="2000" dirty="0"/>
                  <a:t>Do it as a </a:t>
                </a:r>
                <a:r>
                  <a:rPr lang="en-US" sz="2000" b="1" dirty="0" smtClean="0">
                    <a:solidFill>
                      <a:srgbClr val="00B0F0"/>
                    </a:solidFill>
                  </a:rPr>
                  <a:t>Homework</a:t>
                </a:r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8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Example 3: sequence of </a:t>
            </a:r>
            <a:r>
              <a:rPr lang="en-US" sz="3600" b="1" dirty="0" smtClean="0">
                <a:solidFill>
                  <a:srgbClr val="C00000"/>
                </a:solidFill>
              </a:rPr>
              <a:t>numbers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 smtClean="0"/>
                  <a:t>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 :</a:t>
                </a:r>
                <a:r>
                  <a:rPr lang="en-US" sz="2000" dirty="0" smtClean="0"/>
                  <a:t> maintain a data structure 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 for the sequence </a:t>
                </a:r>
                <a:r>
                  <a:rPr lang="en-US" sz="2000" dirty="0" err="1" smtClean="0"/>
                  <a:t>s.t.</a:t>
                </a:r>
                <a:r>
                  <a:rPr lang="en-US" sz="2000" dirty="0" smtClean="0"/>
                  <a:t> the following operations can be performed efficiently: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Basic dynamic operations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Insert</a:t>
                </a:r>
                <a:r>
                  <a:rPr lang="en-US" sz="2000" dirty="0" smtClean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): Insert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 in the sequence.</a:t>
                </a:r>
              </a:p>
              <a:p>
                <a:r>
                  <a:rPr lang="en-US" sz="2000" b="1" dirty="0" smtClean="0"/>
                  <a:t>Delete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element from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sequence.</a:t>
                </a:r>
              </a:p>
              <a:p>
                <a:r>
                  <a:rPr lang="en-US" sz="2000" b="1" dirty="0" smtClean="0"/>
                  <a:t>Report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 Report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</a:t>
                </a:r>
                <a:r>
                  <a:rPr lang="en-US" sz="2000" dirty="0" smtClean="0"/>
                  <a:t>sequence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Application specific operation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Min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): Report the smallest element starting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place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 in the sequence.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     (</a:t>
                </a:r>
                <a:r>
                  <a:rPr lang="en-US" sz="2000" dirty="0"/>
                  <a:t>Do it as a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Homework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3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371725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Orthogonal Range searching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4062413"/>
            <a:ext cx="7772400" cy="150018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Hopefully you have got a fair amount of understanding of augmenting a BST by now. Think over this problem for a while before proceeding further.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0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Orthogonal Range searching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534400" cy="502920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Data structure</a:t>
                </a:r>
                <a:r>
                  <a:rPr lang="en-US" sz="2000" dirty="0" smtClean="0"/>
                  <a:t>: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size = O(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),  Query = </a:t>
                </a:r>
                <a:r>
                  <a:rPr lang="en-US" sz="2000" dirty="0"/>
                  <a:t>O(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0" i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Preprocessing time  = </a:t>
                </a:r>
                <a:r>
                  <a:rPr lang="en-US" sz="2000" dirty="0"/>
                  <a:t>O(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log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534400" cy="5029200"/>
              </a:xfrm>
              <a:blipFill rotWithShape="1">
                <a:blip r:embed="rId2"/>
                <a:stretch>
                  <a:fillRect l="-714" t="-1576" b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524000" y="1752600"/>
            <a:ext cx="5029200" cy="4114800"/>
            <a:chOff x="1524000" y="1752600"/>
            <a:chExt cx="5029200" cy="4114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828800" y="1752600"/>
              <a:ext cx="0" cy="411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524000" y="5562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22098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89095" y="393823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38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19500" y="22479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295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81500" y="28575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86400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38446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3434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09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388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196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052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00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53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05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57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72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3246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34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724400" y="190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1910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622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4770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57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172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352800" y="2819400"/>
            <a:ext cx="2476500" cy="1371600"/>
            <a:chOff x="3352800" y="2819400"/>
            <a:chExt cx="2476500" cy="1371600"/>
          </a:xfrm>
        </p:grpSpPr>
        <p:sp>
          <p:nvSpPr>
            <p:cNvPr id="47" name="Rectangle 46"/>
            <p:cNvSpPr/>
            <p:nvPr/>
          </p:nvSpPr>
          <p:spPr>
            <a:xfrm>
              <a:off x="3352800" y="2819400"/>
              <a:ext cx="2476500" cy="111883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02662" y="3821668"/>
              <a:ext cx="1102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Rectangle</a:t>
              </a:r>
              <a:endParaRPr lang="en-US" dirty="0"/>
            </a:p>
          </p:txBody>
        </p:sp>
      </p:grpSp>
      <p:sp>
        <p:nvSpPr>
          <p:cNvPr id="2" name="Line Callout 2 1"/>
          <p:cNvSpPr/>
          <p:nvPr/>
        </p:nvSpPr>
        <p:spPr>
          <a:xfrm>
            <a:off x="6705600" y="4800600"/>
            <a:ext cx="2133600" cy="650748"/>
          </a:xfrm>
          <a:prstGeom prst="borderCallout2">
            <a:avLst>
              <a:gd name="adj1" fmla="val 53022"/>
              <a:gd name="adj2" fmla="val 1075"/>
              <a:gd name="adj3" fmla="val 54735"/>
              <a:gd name="adj4" fmla="val -15622"/>
              <a:gd name="adj5" fmla="val 177617"/>
              <a:gd name="adj6" fmla="val -8586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No. of points in query rectangle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90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The fundamental </a:t>
            </a:r>
            <a:r>
              <a:rPr lang="en-US" sz="3200" b="1" dirty="0">
                <a:solidFill>
                  <a:srgbClr val="C00000"/>
                </a:solidFill>
              </a:rPr>
              <a:t>question</a:t>
            </a:r>
            <a:r>
              <a:rPr lang="en-US" sz="3200" b="1" dirty="0"/>
              <a:t> </a:t>
            </a:r>
            <a:r>
              <a:rPr lang="en-US" sz="3200" b="1" dirty="0" smtClean="0"/>
              <a:t>we answered in last class</a:t>
            </a:r>
            <a:endParaRPr lang="en-US" sz="2400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Question: </a:t>
            </a:r>
            <a:r>
              <a:rPr lang="en-US" sz="2000" dirty="0" smtClean="0"/>
              <a:t>What </a:t>
            </a:r>
            <a:r>
              <a:rPr lang="en-US" sz="2000" dirty="0"/>
              <a:t>makes BST </a:t>
            </a:r>
            <a:r>
              <a:rPr lang="en-US" sz="2000" b="1" dirty="0"/>
              <a:t>pervasive</a:t>
            </a:r>
            <a:r>
              <a:rPr lang="en-US" sz="2000" dirty="0"/>
              <a:t> in the world of data structures ?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Answer</a:t>
            </a:r>
            <a:r>
              <a:rPr lang="en-US" sz="2400" dirty="0" smtClean="0"/>
              <a:t>: </a:t>
            </a:r>
            <a:r>
              <a:rPr lang="en-US" sz="2000" i="1" dirty="0" smtClean="0"/>
              <a:t>Augmentation</a:t>
            </a:r>
            <a:r>
              <a:rPr lang="en-US" sz="2000" dirty="0" smtClean="0"/>
              <a:t> :  “storing extra fields at each node”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472" y="2727960"/>
            <a:ext cx="4569122" cy="3291840"/>
            <a:chOff x="2590472" y="2727960"/>
            <a:chExt cx="4569122" cy="3291840"/>
          </a:xfrm>
        </p:grpSpPr>
        <p:cxnSp>
          <p:nvCxnSpPr>
            <p:cNvPr id="40" name="Straight Arrow Connector 39"/>
            <p:cNvCxnSpPr>
              <a:stCxn id="34" idx="3"/>
            </p:cNvCxnSpPr>
            <p:nvPr/>
          </p:nvCxnSpPr>
          <p:spPr>
            <a:xfrm flipH="1">
              <a:off x="2819927" y="3747891"/>
              <a:ext cx="531595" cy="5932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590472" y="2727960"/>
              <a:ext cx="4569122" cy="3291840"/>
              <a:chOff x="2590472" y="2727960"/>
              <a:chExt cx="4569122" cy="329184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3442824" y="5035891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943600" y="56997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246996" y="5017677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868618" y="5000765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266580" y="5002066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635640" y="5017677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590472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87680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250666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543998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308908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634690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stCxn id="35" idx="3"/>
                <a:endCxn id="34" idx="7"/>
              </p:cNvCxnSpPr>
              <p:nvPr/>
            </p:nvCxnSpPr>
            <p:spPr>
              <a:xfrm flipH="1">
                <a:off x="3557271" y="3001131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71286" y="2985484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32" idx="1"/>
              </p:cNvCxnSpPr>
              <p:nvPr/>
            </p:nvCxnSpPr>
            <p:spPr>
              <a:xfrm>
                <a:off x="6129470" y="3766103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3" idx="3"/>
                <a:endCxn id="31" idx="7"/>
              </p:cNvCxnSpPr>
              <p:nvPr/>
            </p:nvCxnSpPr>
            <p:spPr>
              <a:xfrm flipH="1">
                <a:off x="5499029" y="3747891"/>
                <a:ext cx="459180" cy="6271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518720" y="376216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3657600" y="4601331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6105065" y="5289918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6390401" y="461820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4069941" y="461820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5468978" y="461428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6746380" y="4601331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1" name="Group 140"/>
          <p:cNvGrpSpPr/>
          <p:nvPr/>
        </p:nvGrpSpPr>
        <p:grpSpPr>
          <a:xfrm>
            <a:off x="2732938" y="2807227"/>
            <a:ext cx="4573533" cy="3136373"/>
            <a:chOff x="2784177" y="2797108"/>
            <a:chExt cx="4573533" cy="3136373"/>
          </a:xfrm>
        </p:grpSpPr>
        <p:grpSp>
          <p:nvGrpSpPr>
            <p:cNvPr id="52" name="Group 51"/>
            <p:cNvGrpSpPr/>
            <p:nvPr/>
          </p:nvGrpSpPr>
          <p:grpSpPr>
            <a:xfrm>
              <a:off x="4869156" y="2797108"/>
              <a:ext cx="310866" cy="140484"/>
              <a:chOff x="5977861" y="2220764"/>
              <a:chExt cx="310866" cy="140484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 Arrow 50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091563" y="4417938"/>
              <a:ext cx="310866" cy="140484"/>
              <a:chOff x="5977861" y="2220764"/>
              <a:chExt cx="310866" cy="140484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ight Arrow 100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2784177" y="4417938"/>
              <a:ext cx="310866" cy="140484"/>
              <a:chOff x="5977861" y="2220764"/>
              <a:chExt cx="310866" cy="140484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ight Arrow 103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3702773" y="5125669"/>
              <a:ext cx="310866" cy="140484"/>
              <a:chOff x="7292023" y="2220764"/>
              <a:chExt cx="310866" cy="140484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7460763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ight Arrow 106"/>
              <p:cNvSpPr/>
              <p:nvPr/>
            </p:nvSpPr>
            <p:spPr>
              <a:xfrm rot="10800000">
                <a:off x="7292023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518720" y="3564498"/>
              <a:ext cx="310866" cy="140484"/>
              <a:chOff x="5977861" y="2220764"/>
              <a:chExt cx="310866" cy="140484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ight Arrow 109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4402429" y="5118233"/>
              <a:ext cx="310866" cy="140484"/>
              <a:chOff x="5977861" y="2220764"/>
              <a:chExt cx="310866" cy="140484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ight Arrow 115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147240" y="5792997"/>
              <a:ext cx="310866" cy="140484"/>
              <a:chOff x="8377811" y="2878429"/>
              <a:chExt cx="310866" cy="140484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8546551" y="2897755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ight Arrow 121"/>
              <p:cNvSpPr/>
              <p:nvPr/>
            </p:nvSpPr>
            <p:spPr>
              <a:xfrm rot="10800000">
                <a:off x="8377811" y="2878429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6431178" y="5107455"/>
              <a:ext cx="310866" cy="140484"/>
              <a:chOff x="5977861" y="2220764"/>
              <a:chExt cx="310866" cy="140484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ight Arrow 124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5781128" y="5118233"/>
              <a:ext cx="310866" cy="140484"/>
              <a:chOff x="5977861" y="2220764"/>
              <a:chExt cx="310866" cy="140484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ight Arrow 127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417753" y="4427601"/>
              <a:ext cx="310866" cy="140484"/>
              <a:chOff x="5977861" y="2220764"/>
              <a:chExt cx="310866" cy="140484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ight Arrow 130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6721774" y="4410132"/>
              <a:ext cx="310866" cy="140484"/>
              <a:chOff x="5977861" y="2220764"/>
              <a:chExt cx="310866" cy="140484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ight Arrow 133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7046844" y="5112842"/>
              <a:ext cx="310866" cy="140484"/>
              <a:chOff x="5977861" y="2220764"/>
              <a:chExt cx="310866" cy="14048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ight Arrow 136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114990" y="3574161"/>
              <a:ext cx="310866" cy="140484"/>
              <a:chOff x="5977861" y="2220764"/>
              <a:chExt cx="310866" cy="140484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ight Arrow 139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982457" y="2145268"/>
            <a:ext cx="2551943" cy="369332"/>
            <a:chOff x="5982457" y="2145268"/>
            <a:chExt cx="2551943" cy="369332"/>
          </a:xfrm>
        </p:grpSpPr>
        <p:sp>
          <p:nvSpPr>
            <p:cNvPr id="142" name="TextBox 141"/>
            <p:cNvSpPr txBox="1"/>
            <p:nvPr/>
          </p:nvSpPr>
          <p:spPr>
            <a:xfrm>
              <a:off x="6048207" y="2145268"/>
              <a:ext cx="2486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Additional information</a:t>
              </a:r>
              <a:endPara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982457" y="2269355"/>
              <a:ext cx="142126" cy="12115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249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Orthogonal Range searching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534400" cy="502920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err="1" smtClean="0"/>
                  <a:t>RangeSearch</a:t>
                </a:r>
                <a:r>
                  <a:rPr lang="en-US" sz="2000" b="1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Report all points in the rectangle defined by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)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534400" cy="5029200"/>
              </a:xfrm>
              <a:blipFill rotWithShape="1">
                <a:blip r:embed="rId2"/>
                <a:stretch>
                  <a:fillRect l="-714" t="-1576" b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524000" y="1752600"/>
            <a:ext cx="5029200" cy="4114800"/>
            <a:chOff x="1524000" y="1752600"/>
            <a:chExt cx="5029200" cy="4114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828800" y="1752600"/>
              <a:ext cx="0" cy="411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524000" y="5562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22098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89095" y="393823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38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19500" y="22479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295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81500" y="28575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86400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38446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3434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09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388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196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052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00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53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05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57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72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3246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34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724400" y="190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1910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622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4770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57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172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352800" y="2819400"/>
            <a:ext cx="2476500" cy="1371600"/>
            <a:chOff x="3352800" y="2819400"/>
            <a:chExt cx="2476500" cy="1371600"/>
          </a:xfrm>
        </p:grpSpPr>
        <p:sp>
          <p:nvSpPr>
            <p:cNvPr id="47" name="Rectangle 46"/>
            <p:cNvSpPr/>
            <p:nvPr/>
          </p:nvSpPr>
          <p:spPr>
            <a:xfrm>
              <a:off x="3352800" y="2819400"/>
              <a:ext cx="2476500" cy="111883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02662" y="3821668"/>
              <a:ext cx="1102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Rectangle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24200" y="3938239"/>
            <a:ext cx="481157" cy="1929161"/>
            <a:chOff x="3124200" y="3938239"/>
            <a:chExt cx="481157" cy="192916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352800" y="3938239"/>
              <a:ext cx="0" cy="170056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124200" y="54980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5498068"/>
                  <a:ext cx="48115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9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614843" y="3950319"/>
            <a:ext cx="481157" cy="1905413"/>
            <a:chOff x="5614843" y="3950319"/>
            <a:chExt cx="481157" cy="1905413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5820007" y="3950319"/>
              <a:ext cx="0" cy="170056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614843" y="5486400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4843" y="5486400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77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1447800" y="3733800"/>
            <a:ext cx="1905000" cy="369332"/>
            <a:chOff x="1447800" y="3733800"/>
            <a:chExt cx="1905000" cy="369332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1828800" y="3938239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447800" y="37338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37338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1447800" y="2602468"/>
            <a:ext cx="1905000" cy="369332"/>
            <a:chOff x="1447800" y="2602468"/>
            <a:chExt cx="1905000" cy="36933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828800" y="28194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447800" y="26024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2602468"/>
                  <a:ext cx="48596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00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Orthogonal Range searching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Idea: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Let us simplify the queries to one dimension only.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RangeSearch(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:r>
                  <a:rPr lang="en-US" sz="2000" b="1" dirty="0" err="1" smtClean="0"/>
                  <a:t>RangeSearch</a:t>
                </a:r>
                <a:r>
                  <a:rPr lang="en-US" sz="2000" b="1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):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Report all points </a:t>
                </a:r>
                <a:r>
                  <a:rPr lang="en-US" sz="2000" dirty="0" smtClean="0"/>
                  <a:t>whose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-coordinate lie in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: </a:t>
                </a:r>
                <a:r>
                  <a:rPr lang="en-US" sz="2000" dirty="0" smtClean="0"/>
                  <a:t>What data structure to use for this simplified query?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Solution</a:t>
                </a:r>
                <a:r>
                  <a:rPr lang="en-US" sz="2000" dirty="0" smtClean="0"/>
                  <a:t>: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 simple BST storing points according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 </a:t>
                </a:r>
                <a:r>
                  <a:rPr lang="en-US" sz="2000" dirty="0" smtClean="0"/>
                  <a:t>will do the job.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267200" y="2438400"/>
            <a:ext cx="609600" cy="762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8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RangeSearch(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):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Binary search tree on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400" dirty="0" smtClean="0"/>
                  <a:t>-coordinates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810000" y="5410200"/>
            <a:ext cx="481157" cy="457200"/>
            <a:chOff x="4876800" y="4659868"/>
            <a:chExt cx="481157" cy="457200"/>
          </a:xfrm>
        </p:grpSpPr>
        <p:sp>
          <p:nvSpPr>
            <p:cNvPr id="8" name="Oval 7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127" t="-8333" r="-2151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0" y="2111282"/>
                <a:ext cx="3810000" cy="139696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2060"/>
                    </a:solidFill>
                  </a:rPr>
                  <a:t>View the entire tree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US" sz="1600" dirty="0" smtClean="0">
                    <a:solidFill>
                      <a:srgbClr val="002060"/>
                    </a:solidFill>
                  </a:rPr>
                  <a:t> from perspective of the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</a:rPr>
                  <a:t> to the 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root</a:t>
                </a:r>
                <a:r>
                  <a:rPr lang="en-US" sz="1600" dirty="0" smtClean="0">
                    <a:solidFill>
                      <a:srgbClr val="002060"/>
                    </a:solidFill>
                  </a:rPr>
                  <a:t>. </a:t>
                </a:r>
              </a:p>
              <a:p>
                <a:pPr algn="ctr"/>
                <a:r>
                  <a:rPr lang="en-US" sz="1600" dirty="0" smtClean="0">
                    <a:solidFill>
                      <a:srgbClr val="C00000"/>
                    </a:solidFill>
                  </a:rPr>
                  <a:t>How will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 look like ?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11282"/>
                <a:ext cx="3810000" cy="139696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6724" y="4953000"/>
            <a:ext cx="481157" cy="521732"/>
            <a:chOff x="4876800" y="4583668"/>
            <a:chExt cx="481157" cy="521732"/>
          </a:xfrm>
        </p:grpSpPr>
        <p:sp>
          <p:nvSpPr>
            <p:cNvPr id="61" name="Oval 60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876800" y="45836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583668"/>
                  <a:ext cx="48115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0127" t="-8333" r="-227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/>
          <p:cNvGrpSpPr/>
          <p:nvPr/>
        </p:nvGrpSpPr>
        <p:grpSpPr>
          <a:xfrm>
            <a:off x="3581400" y="2035082"/>
            <a:ext cx="1227579" cy="3744450"/>
            <a:chOff x="3581400" y="2035082"/>
            <a:chExt cx="1227579" cy="3744450"/>
          </a:xfrm>
        </p:grpSpPr>
        <p:cxnSp>
          <p:nvCxnSpPr>
            <p:cNvPr id="40" name="Straight Arrow Connector 39"/>
            <p:cNvCxnSpPr>
              <a:stCxn id="23" idx="3"/>
            </p:cNvCxnSpPr>
            <p:nvPr/>
          </p:nvCxnSpPr>
          <p:spPr>
            <a:xfrm flipH="1">
              <a:off x="3756118" y="4092482"/>
              <a:ext cx="250918" cy="28388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3581400" y="2035082"/>
              <a:ext cx="1227579" cy="3744450"/>
              <a:chOff x="3581400" y="2035082"/>
              <a:chExt cx="1227579" cy="374445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3657600" y="2035082"/>
                <a:ext cx="1151379" cy="2841718"/>
                <a:chOff x="3657600" y="2035082"/>
                <a:chExt cx="1151379" cy="2841718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3787682" y="2035082"/>
                  <a:ext cx="1021297" cy="2841718"/>
                  <a:chOff x="3993964" y="2057400"/>
                  <a:chExt cx="1021297" cy="2841718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3993964" y="2176338"/>
                    <a:ext cx="1021297" cy="2722780"/>
                    <a:chOff x="3993964" y="2176338"/>
                    <a:chExt cx="1021297" cy="2722780"/>
                  </a:xfrm>
                </p:grpSpPr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 flipH="1">
                      <a:off x="4628678" y="2176338"/>
                      <a:ext cx="174718" cy="327118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4495800" y="25146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6" name="Straight Arrow Connector 15"/>
                    <p:cNvCxnSpPr>
                      <a:stCxn id="15" idx="5"/>
                      <a:endCxn id="20" idx="1"/>
                    </p:cNvCxnSpPr>
                    <p:nvPr/>
                  </p:nvCxnSpPr>
                  <p:spPr>
                    <a:xfrm>
                      <a:off x="4625882" y="2644682"/>
                      <a:ext cx="259297" cy="35313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Arrow Connector 16"/>
                    <p:cNvCxnSpPr>
                      <a:endCxn id="22" idx="0"/>
                    </p:cNvCxnSpPr>
                    <p:nvPr/>
                  </p:nvCxnSpPr>
                  <p:spPr>
                    <a:xfrm flipH="1">
                      <a:off x="4572000" y="3124200"/>
                      <a:ext cx="304800" cy="4572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4862861" y="2975494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4495800" y="35814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4191000" y="3984718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" name="Straight Arrow Connector 23"/>
                    <p:cNvCxnSpPr>
                      <a:stCxn id="22" idx="3"/>
                    </p:cNvCxnSpPr>
                    <p:nvPr/>
                  </p:nvCxnSpPr>
                  <p:spPr>
                    <a:xfrm flipH="1">
                      <a:off x="4267200" y="3711482"/>
                      <a:ext cx="250918" cy="276285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/>
                    <p:cNvCxnSpPr>
                      <a:stCxn id="34" idx="5"/>
                    </p:cNvCxnSpPr>
                    <p:nvPr/>
                  </p:nvCxnSpPr>
                  <p:spPr>
                    <a:xfrm>
                      <a:off x="3993964" y="4495800"/>
                      <a:ext cx="273236" cy="403318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Oval 36"/>
                  <p:cNvSpPr/>
                  <p:nvPr/>
                </p:nvSpPr>
                <p:spPr>
                  <a:xfrm>
                    <a:off x="4800600" y="2057400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" name="Oval 33"/>
                <p:cNvSpPr/>
                <p:nvPr/>
              </p:nvSpPr>
              <p:spPr>
                <a:xfrm>
                  <a:off x="3657600" y="4343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Oval 62"/>
              <p:cNvSpPr/>
              <p:nvPr/>
            </p:nvSpPr>
            <p:spPr>
              <a:xfrm>
                <a:off x="39624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stCxn id="63" idx="3"/>
              </p:cNvCxnSpPr>
              <p:nvPr/>
            </p:nvCxnSpPr>
            <p:spPr>
              <a:xfrm flipH="1">
                <a:off x="3689164" y="5006882"/>
                <a:ext cx="295554" cy="35248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3581400" y="5334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>
                <a:endCxn id="38" idx="2"/>
              </p:cNvCxnSpPr>
              <p:nvPr/>
            </p:nvCxnSpPr>
            <p:spPr>
              <a:xfrm>
                <a:off x="3733800" y="5486400"/>
                <a:ext cx="316779" cy="2931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/>
          <p:cNvGrpSpPr/>
          <p:nvPr/>
        </p:nvGrpSpPr>
        <p:grpSpPr>
          <a:xfrm>
            <a:off x="4808980" y="2831068"/>
            <a:ext cx="2204449" cy="369332"/>
            <a:chOff x="4808980" y="2831068"/>
            <a:chExt cx="2204449" cy="369332"/>
          </a:xfrm>
        </p:grpSpPr>
        <p:cxnSp>
          <p:nvCxnSpPr>
            <p:cNvPr id="78" name="Straight Arrow Connector 77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477000" y="2831068"/>
              <a:ext cx="536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287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39" grpId="0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RangeSearch(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):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Binary search tree on x-coordinates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152399" y="1981200"/>
                <a:ext cx="4038601" cy="86421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2060"/>
                    </a:solidFill>
                  </a:rPr>
                  <a:t>What are the nodes whose points have x-coordinate in 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]?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1981200"/>
                <a:ext cx="4038601" cy="86421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4808980" y="2831068"/>
            <a:ext cx="2204449" cy="369332"/>
            <a:chOff x="4808980" y="2831068"/>
            <a:chExt cx="2204449" cy="369332"/>
          </a:xfrm>
        </p:grpSpPr>
        <p:cxnSp>
          <p:nvCxnSpPr>
            <p:cNvPr id="119" name="Straight Arrow Connector 118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477000" y="2831068"/>
              <a:ext cx="536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LCA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810000" y="5410200"/>
            <a:ext cx="481157" cy="457200"/>
            <a:chOff x="4876800" y="4659868"/>
            <a:chExt cx="481157" cy="457200"/>
          </a:xfrm>
        </p:grpSpPr>
        <p:sp>
          <p:nvSpPr>
            <p:cNvPr id="121" name="Oval 120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127" t="-8333" r="-2151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/>
          <p:cNvGrpSpPr/>
          <p:nvPr/>
        </p:nvGrpSpPr>
        <p:grpSpPr>
          <a:xfrm>
            <a:off x="5562600" y="4953000"/>
            <a:ext cx="481157" cy="457200"/>
            <a:chOff x="4876800" y="4659868"/>
            <a:chExt cx="481157" cy="457200"/>
          </a:xfrm>
        </p:grpSpPr>
        <p:sp>
          <p:nvSpPr>
            <p:cNvPr id="124" name="Oval 123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1538"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60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RangeSearch(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):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Binary search tree on x-coordinates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  <a:solidFill>
            <a:srgbClr val="00B050"/>
          </a:solidFill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4808980" y="2831068"/>
            <a:ext cx="2204449" cy="369332"/>
            <a:chOff x="4808980" y="2831068"/>
            <a:chExt cx="2204449" cy="36933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477000" y="2831068"/>
              <a:ext cx="536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LCA</a:t>
              </a:r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810000" y="5410200"/>
            <a:ext cx="481157" cy="457200"/>
            <a:chOff x="4876800" y="4659868"/>
            <a:chExt cx="481157" cy="457200"/>
          </a:xfrm>
        </p:grpSpPr>
        <p:sp>
          <p:nvSpPr>
            <p:cNvPr id="96" name="Oval 95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0127" t="-8333" r="-2151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5562600" y="4953000"/>
            <a:ext cx="481157" cy="457200"/>
            <a:chOff x="4876800" y="4659868"/>
            <a:chExt cx="481157" cy="457200"/>
          </a:xfrm>
        </p:grpSpPr>
        <p:sp>
          <p:nvSpPr>
            <p:cNvPr id="119" name="Oval 118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1538"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Down Ribbon 120"/>
              <p:cNvSpPr/>
              <p:nvPr/>
            </p:nvSpPr>
            <p:spPr>
              <a:xfrm>
                <a:off x="152399" y="1981200"/>
                <a:ext cx="4038601" cy="86421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2060"/>
                    </a:solidFill>
                  </a:rPr>
                  <a:t>What are the nodes whose points have x-coordinate in 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]?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Down Ribbon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1981200"/>
                <a:ext cx="4038601" cy="86421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24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RangeSearch(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):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Binary search tree on x-coordinates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4808980" y="2831068"/>
            <a:ext cx="2204449" cy="369332"/>
            <a:chOff x="4808980" y="2831068"/>
            <a:chExt cx="2204449" cy="36933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477000" y="2831068"/>
              <a:ext cx="536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LCA</a:t>
              </a:r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810000" y="5410200"/>
            <a:ext cx="481157" cy="457200"/>
            <a:chOff x="4876800" y="4659868"/>
            <a:chExt cx="481157" cy="457200"/>
          </a:xfrm>
        </p:grpSpPr>
        <p:sp>
          <p:nvSpPr>
            <p:cNvPr id="96" name="Oval 95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0127" t="-8333" r="-2151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5562600" y="4953000"/>
            <a:ext cx="481157" cy="457200"/>
            <a:chOff x="4876800" y="4659868"/>
            <a:chExt cx="481157" cy="457200"/>
          </a:xfrm>
        </p:grpSpPr>
        <p:sp>
          <p:nvSpPr>
            <p:cNvPr id="119" name="Oval 118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1538"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Down Ribbon 120"/>
              <p:cNvSpPr/>
              <p:nvPr/>
            </p:nvSpPr>
            <p:spPr>
              <a:xfrm>
                <a:off x="152399" y="1981200"/>
                <a:ext cx="4038601" cy="86421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2060"/>
                    </a:solidFill>
                  </a:rPr>
                  <a:t>What are the nodes whose points have x-coordinate in 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]?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Down Ribbon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1981200"/>
                <a:ext cx="4038601" cy="86421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Oval 121"/>
          <p:cNvSpPr/>
          <p:nvPr/>
        </p:nvSpPr>
        <p:spPr>
          <a:xfrm>
            <a:off x="4648200" y="2965554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" y="2209800"/>
            <a:ext cx="3516358" cy="2400300"/>
            <a:chOff x="1" y="2209800"/>
            <a:chExt cx="3516358" cy="2400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Down Ribbon 87"/>
                <p:cNvSpPr/>
                <p:nvPr/>
              </p:nvSpPr>
              <p:spPr>
                <a:xfrm>
                  <a:off x="1" y="2869589"/>
                  <a:ext cx="3516358" cy="1740511"/>
                </a:xfrm>
                <a:prstGeom prst="ribbon">
                  <a:avLst>
                    <a:gd name="adj1" fmla="val 16667"/>
                    <a:gd name="adj2" fmla="val 75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rgbClr val="002060"/>
                      </a:solidFill>
                    </a:rPr>
                    <a:t>These are the only nodes whose points may </a:t>
                  </a:r>
                  <a:r>
                    <a:rPr lang="en-US" sz="1600" u="sng" dirty="0" smtClean="0">
                      <a:solidFill>
                        <a:srgbClr val="002060"/>
                      </a:solidFill>
                    </a:rPr>
                    <a:t>possibly</a:t>
                  </a:r>
                  <a:r>
                    <a:rPr lang="en-US" sz="1600" dirty="0" smtClean="0">
                      <a:solidFill>
                        <a:srgbClr val="002060"/>
                      </a:solidFill>
                    </a:rPr>
                    <a:t> belong to the query rectangle (</a:t>
                  </a:r>
                  <a14:m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600" b="1" dirty="0">
                      <a:solidFill>
                        <a:schemeClr val="tx1"/>
                      </a:solidFill>
                    </a:rPr>
                    <a:t>,</a:t>
                  </a:r>
                  <a:r>
                    <a:rPr lang="en-US" sz="1600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600" b="1" dirty="0">
                      <a:solidFill>
                        <a:schemeClr val="tx1"/>
                      </a:solidFill>
                    </a:rPr>
                    <a:t>,</a:t>
                  </a:r>
                  <a:r>
                    <a:rPr lang="en-US" sz="1600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600" b="1" dirty="0">
                      <a:solidFill>
                        <a:schemeClr val="tx1"/>
                      </a:solidFill>
                    </a:rPr>
                    <a:t>,</a:t>
                  </a:r>
                  <a:r>
                    <a:rPr lang="en-US" sz="1600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)</a:t>
                  </a:r>
                  <a:r>
                    <a:rPr lang="en-US" sz="1600" dirty="0" smtClean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But how to retrieve them efficiently</a:t>
                  </a:r>
                  <a:r>
                    <a:rPr lang="en-US" sz="1600" dirty="0" smtClean="0">
                      <a:solidFill>
                        <a:srgbClr val="002060"/>
                      </a:solidFill>
                    </a:rPr>
                    <a:t> </a:t>
                  </a:r>
                  <a:r>
                    <a:rPr lang="en-US" sz="1600" dirty="0" smtClean="0">
                      <a:solidFill>
                        <a:schemeClr val="tx1"/>
                      </a:solidFill>
                    </a:rPr>
                    <a:t>?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Down Ribbon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" y="2869589"/>
                  <a:ext cx="3516358" cy="1740511"/>
                </a:xfrm>
                <a:prstGeom prst="ribbon">
                  <a:avLst>
                    <a:gd name="adj1" fmla="val 16667"/>
                    <a:gd name="adj2" fmla="val 75000"/>
                  </a:avLst>
                </a:prstGeom>
                <a:blipFill rotWithShape="1">
                  <a:blip r:embed="rId6"/>
                  <a:stretch>
                    <a:fillRect b="-69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Smiley Face 4"/>
            <p:cNvSpPr/>
            <p:nvPr/>
          </p:nvSpPr>
          <p:spPr>
            <a:xfrm>
              <a:off x="1447800" y="2209800"/>
              <a:ext cx="914400" cy="9144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01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How should we augment each node?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29000" y="2590800"/>
            <a:ext cx="2209800" cy="2133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2800" y="1676400"/>
            <a:ext cx="914400" cy="9144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657600" y="3886200"/>
            <a:ext cx="685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400" y="3886200"/>
            <a:ext cx="685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right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267200" y="2667000"/>
            <a:ext cx="762000" cy="304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91000" y="2971800"/>
            <a:ext cx="8382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Color-bit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10200" y="4343400"/>
            <a:ext cx="914400" cy="9144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590800" y="4343400"/>
            <a:ext cx="1066800" cy="9144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>
            <a:off x="2057400" y="5181600"/>
            <a:ext cx="1143000" cy="154782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Ribbon 16"/>
          <p:cNvSpPr/>
          <p:nvPr/>
        </p:nvSpPr>
        <p:spPr>
          <a:xfrm>
            <a:off x="69695" y="1612866"/>
            <a:ext cx="3283105" cy="128273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Augment each  node 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with a pointer to another </a:t>
            </a:r>
            <a:r>
              <a:rPr lang="en-US" sz="1600" b="1" dirty="0">
                <a:solidFill>
                  <a:schemeClr val="tx1"/>
                </a:solidFill>
              </a:rPr>
              <a:t>BST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storing all </a:t>
            </a:r>
            <a:r>
              <a:rPr lang="en-US" sz="1600" dirty="0">
                <a:solidFill>
                  <a:schemeClr val="tx1"/>
                </a:solidFill>
              </a:rPr>
              <a:t>points of </a:t>
            </a:r>
            <a:r>
              <a:rPr lang="en-US" sz="1600" b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>
                <a:solidFill>
                  <a:schemeClr val="tx1"/>
                </a:solidFill>
              </a:rPr>
              <a:t>) according  to  </a:t>
            </a:r>
            <a:r>
              <a:rPr lang="en-US" sz="1600" dirty="0" smtClean="0">
                <a:solidFill>
                  <a:srgbClr val="C00000"/>
                </a:solidFill>
              </a:rPr>
              <a:t>y</a:t>
            </a:r>
            <a:r>
              <a:rPr lang="en-US" sz="1600" dirty="0" smtClean="0">
                <a:solidFill>
                  <a:schemeClr val="tx1"/>
                </a:solidFill>
              </a:rPr>
              <a:t>-</a:t>
            </a:r>
            <a:r>
              <a:rPr lang="en-US" sz="1600" dirty="0" err="1" smtClean="0">
                <a:solidFill>
                  <a:schemeClr val="tx1"/>
                </a:solidFill>
              </a:rPr>
              <a:t>oordinates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endParaRPr lang="en-US" dirty="0"/>
          </a:p>
        </p:txBody>
      </p:sp>
      <p:sp>
        <p:nvSpPr>
          <p:cNvPr id="18" name="Isosceles Triangle 17"/>
          <p:cNvSpPr/>
          <p:nvPr/>
        </p:nvSpPr>
        <p:spPr>
          <a:xfrm>
            <a:off x="5715000" y="5233973"/>
            <a:ext cx="1143000" cy="154782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191000" y="3276600"/>
            <a:ext cx="838200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Y-tree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Isosceles Triangle 19"/>
          <p:cNvSpPr/>
          <p:nvPr/>
        </p:nvSpPr>
        <p:spPr>
          <a:xfrm rot="16200000">
            <a:off x="7086600" y="1981200"/>
            <a:ext cx="1676400" cy="223362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endCxn id="20" idx="0"/>
          </p:cNvCxnSpPr>
          <p:nvPr/>
        </p:nvCxnSpPr>
        <p:spPr>
          <a:xfrm flipV="1">
            <a:off x="5014164" y="3098014"/>
            <a:ext cx="1793823" cy="388601"/>
          </a:xfrm>
          <a:prstGeom prst="curvedConnector3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19600" y="47244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</a:t>
            </a:r>
            <a:endParaRPr lang="en-US" dirty="0"/>
          </a:p>
        </p:txBody>
      </p:sp>
      <p:sp>
        <p:nvSpPr>
          <p:cNvPr id="27" name="Line Callout 1 26"/>
          <p:cNvSpPr/>
          <p:nvPr/>
        </p:nvSpPr>
        <p:spPr>
          <a:xfrm>
            <a:off x="7467600" y="4343400"/>
            <a:ext cx="1447800" cy="1066800"/>
          </a:xfrm>
          <a:prstGeom prst="borderCallout1">
            <a:avLst>
              <a:gd name="adj1" fmla="val 2368"/>
              <a:gd name="adj2" fmla="val 50204"/>
              <a:gd name="adj3" fmla="val -77010"/>
              <a:gd name="adj4" fmla="val 4042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BST storing </a:t>
            </a:r>
            <a:r>
              <a:rPr lang="en-US" b="1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) according to </a:t>
            </a:r>
            <a:r>
              <a:rPr lang="en-US" dirty="0" smtClean="0">
                <a:solidFill>
                  <a:srgbClr val="C00000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-coordinate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3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/>
                <a:r>
                  <a:rPr lang="en-US" sz="3600" b="1" dirty="0"/>
                  <a:t>RangeSearch(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For each </a:t>
                </a:r>
                <a:r>
                  <a:rPr lang="en-US" sz="2000" dirty="0" err="1" smtClean="0"/>
                  <a:t>subtree</a:t>
                </a:r>
                <a:r>
                  <a:rPr lang="en-US" sz="2000" dirty="0" smtClean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)</a:t>
                </a:r>
                <a:r>
                  <a:rPr lang="en-US" sz="2000" dirty="0" smtClean="0"/>
                  <a:t> whose points belong to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), perform </a:t>
                </a:r>
                <a:r>
                  <a:rPr lang="en-US" sz="2000" b="1" dirty="0" err="1" smtClean="0"/>
                  <a:t>RangeSearch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Y-tree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),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).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4808980" y="2831068"/>
            <a:ext cx="2204449" cy="369332"/>
            <a:chOff x="4808980" y="2831068"/>
            <a:chExt cx="2204449" cy="36933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477000" y="2831068"/>
              <a:ext cx="536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LCA</a:t>
              </a:r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810000" y="5410200"/>
            <a:ext cx="481157" cy="457200"/>
            <a:chOff x="4876800" y="4659868"/>
            <a:chExt cx="481157" cy="457200"/>
          </a:xfrm>
        </p:grpSpPr>
        <p:sp>
          <p:nvSpPr>
            <p:cNvPr id="119" name="Oval 118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127" t="-8333" r="-2151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/>
          <p:cNvGrpSpPr/>
          <p:nvPr/>
        </p:nvGrpSpPr>
        <p:grpSpPr>
          <a:xfrm>
            <a:off x="5562600" y="4953000"/>
            <a:ext cx="481157" cy="457200"/>
            <a:chOff x="4876800" y="4659868"/>
            <a:chExt cx="481157" cy="457200"/>
          </a:xfrm>
        </p:grpSpPr>
        <p:sp>
          <p:nvSpPr>
            <p:cNvPr id="122" name="Oval 121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1538"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Isosceles Triangle 123"/>
          <p:cNvSpPr/>
          <p:nvPr/>
        </p:nvSpPr>
        <p:spPr>
          <a:xfrm rot="16200000">
            <a:off x="4572000" y="3721886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4279114" y="4179086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Isosceles Triangle 125"/>
          <p:cNvSpPr/>
          <p:nvPr/>
        </p:nvSpPr>
        <p:spPr>
          <a:xfrm rot="16200000">
            <a:off x="4255286" y="5017287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Isosceles Triangle 126"/>
          <p:cNvSpPr/>
          <p:nvPr/>
        </p:nvSpPr>
        <p:spPr>
          <a:xfrm rot="16200000">
            <a:off x="4202914" y="5931686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 rot="16200000">
            <a:off x="5626886" y="5474487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/>
          <p:nvPr/>
        </p:nvSpPr>
        <p:spPr>
          <a:xfrm rot="16200000">
            <a:off x="5650714" y="4636286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129"/>
          <p:cNvSpPr/>
          <p:nvPr/>
        </p:nvSpPr>
        <p:spPr>
          <a:xfrm rot="16200000">
            <a:off x="5269714" y="4179087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/>
          <p:cNvSpPr/>
          <p:nvPr/>
        </p:nvSpPr>
        <p:spPr>
          <a:xfrm rot="16200000">
            <a:off x="4964914" y="3721887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0" y="2481139"/>
                <a:ext cx="3810000" cy="1633662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There are only O(log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 such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subtrees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on which we perform </a:t>
                </a:r>
              </a:p>
              <a:p>
                <a:pPr algn="ctr"/>
                <a:r>
                  <a:rPr lang="en-US" sz="1600" b="1" dirty="0" err="1" smtClean="0">
                    <a:solidFill>
                      <a:schemeClr val="tx1"/>
                    </a:solidFill>
                  </a:rPr>
                  <a:t>RangeSearch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Y-tree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1600" dirty="0">
                    <a:solidFill>
                      <a:schemeClr val="tx1"/>
                    </a:solidFill>
                  </a:rPr>
                  <a:t>),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81139"/>
                <a:ext cx="3810000" cy="1633662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57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Homework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Write a neat &amp; compact pseudo-code of  </a:t>
                </a:r>
                <a:r>
                  <a:rPr lang="en-US" sz="2000" b="1" dirty="0"/>
                  <a:t>RangeSearch(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)</a:t>
                </a:r>
                <a:endParaRPr lang="en-US" sz="2000" b="1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Using the facts from the previous slide, show </a:t>
                </a:r>
                <a:r>
                  <a:rPr lang="en-US" sz="2000" dirty="0"/>
                  <a:t>that the query time </a:t>
                </a:r>
                <a:r>
                  <a:rPr lang="en-US" sz="2000" dirty="0" smtClean="0"/>
                  <a:t>for orthogonal range searching is </a:t>
                </a:r>
                <a:r>
                  <a:rPr lang="en-US" sz="2000" dirty="0"/>
                  <a:t>O(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). </a:t>
                </a:r>
                <a:r>
                  <a:rPr lang="en-US" sz="2000" dirty="0" smtClean="0"/>
                  <a:t>[we did it in the class.]</a:t>
                </a:r>
                <a:endParaRPr lang="en-US" sz="2000" b="1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1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Space</a:t>
            </a:r>
            <a:r>
              <a:rPr lang="en-US" sz="3600" b="1" dirty="0" smtClean="0">
                <a:solidFill>
                  <a:srgbClr val="002060"/>
                </a:solidFill>
              </a:rPr>
              <a:t> of the data structure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Consider all the nodes at level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endParaRPr lang="en-US" sz="200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219450" y="2209800"/>
            <a:ext cx="5490169" cy="4343400"/>
            <a:chOff x="3219450" y="2209800"/>
            <a:chExt cx="5490169" cy="4343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419600" y="2438400"/>
              <a:ext cx="4604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67200" y="274320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114800" y="3048000"/>
              <a:ext cx="121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810000" y="3352800"/>
              <a:ext cx="167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5" idx="1"/>
              <a:endCxn id="5" idx="5"/>
            </p:cNvCxnSpPr>
            <p:nvPr/>
          </p:nvCxnSpPr>
          <p:spPr>
            <a:xfrm>
              <a:off x="3219450" y="4267200"/>
              <a:ext cx="29337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105400" y="2209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37114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62600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94314" y="3135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383076" y="40386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3076" y="40386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452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696200" y="6183868"/>
                  <a:ext cx="10134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tx1"/>
                      </a:solidFill>
                    </a:rPr>
                    <a:t>O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(Log</a:t>
                  </a:r>
                  <a:r>
                    <a:rPr lang="en-US" b="1" dirty="0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)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6183868"/>
                  <a:ext cx="101341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422" t="-8197" r="-963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/>
            <p:cNvSpPr txBox="1"/>
            <p:nvPr/>
          </p:nvSpPr>
          <p:spPr>
            <a:xfrm rot="5400000">
              <a:off x="4601072" y="362852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 . .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 rot="3599677">
              <a:off x="6060540" y="355232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 . .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 rot="3599677">
              <a:off x="6883773" y="470385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 . .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 rot="5400000">
              <a:off x="4601072" y="4688940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 . .</a:t>
              </a:r>
              <a:endParaRPr lang="en-US" dirty="0"/>
            </a:p>
          </p:txBody>
        </p:sp>
      </p:grpSp>
      <p:sp>
        <p:nvSpPr>
          <p:cNvPr id="37" name="Oval 36"/>
          <p:cNvSpPr/>
          <p:nvPr/>
        </p:nvSpPr>
        <p:spPr>
          <a:xfrm>
            <a:off x="4038600" y="4184612"/>
            <a:ext cx="152400" cy="15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124200" y="4184612"/>
            <a:ext cx="152400" cy="15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029200" y="4191000"/>
            <a:ext cx="152400" cy="15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19800" y="4191000"/>
            <a:ext cx="152400" cy="15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379437" y="6412468"/>
            <a:ext cx="256416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BST before augmentation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30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371725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DATA structures for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Dynamic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sequences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40624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3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Space</a:t>
            </a:r>
            <a:r>
              <a:rPr lang="en-US" sz="3600" b="1" dirty="0" smtClean="0">
                <a:solidFill>
                  <a:srgbClr val="002060"/>
                </a:solidFill>
              </a:rPr>
              <a:t> of the data structure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Consider all the nodes at level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The </a:t>
                </a:r>
                <a:r>
                  <a:rPr lang="en-US" sz="2000" dirty="0" err="1" smtClean="0"/>
                  <a:t>subtrees</a:t>
                </a:r>
                <a:r>
                  <a:rPr lang="en-US" sz="2000" dirty="0" smtClean="0"/>
                  <a:t> rooted at each node of level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𝒊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are disjoint.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+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dirty="0" smtClean="0"/>
                  <a:t> + 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 smtClean="0"/>
                  <a:t> &lt;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𝒏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Total space due to the </a:t>
                </a:r>
                <a:r>
                  <a:rPr lang="en-US" sz="2000" b="1" dirty="0" smtClean="0"/>
                  <a:t>y-trees</a:t>
                </a:r>
                <a:r>
                  <a:rPr lang="en-US" sz="2000" dirty="0" smtClean="0"/>
                  <a:t> built at nodes of level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: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+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+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dirty="0"/>
                  <a:t> + 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=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endParaRPr lang="en-US" sz="200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038600" y="4184612"/>
            <a:ext cx="152400" cy="15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124200" y="4184612"/>
            <a:ext cx="152400" cy="15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029200" y="4191000"/>
            <a:ext cx="152400" cy="15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19800" y="4191000"/>
            <a:ext cx="152400" cy="15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19450" y="4267200"/>
            <a:ext cx="2933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6383076" y="40386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076" y="4038600"/>
                <a:ext cx="3225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45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743200" y="4343400"/>
            <a:ext cx="3810000" cy="2209800"/>
            <a:chOff x="2743200" y="4343400"/>
            <a:chExt cx="3810000" cy="2209800"/>
          </a:xfrm>
        </p:grpSpPr>
        <p:sp>
          <p:nvSpPr>
            <p:cNvPr id="7" name="Isosceles Triangle 6"/>
            <p:cNvSpPr/>
            <p:nvPr/>
          </p:nvSpPr>
          <p:spPr>
            <a:xfrm>
              <a:off x="2743200" y="4343400"/>
              <a:ext cx="838200" cy="2209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3657600" y="4343400"/>
              <a:ext cx="838200" cy="2209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4724400" y="4343400"/>
              <a:ext cx="838200" cy="2209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5715000" y="4343400"/>
              <a:ext cx="838200" cy="2209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10200" y="4688940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 . .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48000" y="3657600"/>
            <a:ext cx="3279806" cy="457200"/>
            <a:chOff x="3048000" y="3657600"/>
            <a:chExt cx="3279806" cy="4572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048000" y="37338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733800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891776" y="37338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6" y="3733800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958577" y="37454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7" y="37454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/>
            <p:cNvSpPr txBox="1"/>
            <p:nvPr/>
          </p:nvSpPr>
          <p:spPr>
            <a:xfrm>
              <a:off x="5410200" y="3657600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 . .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949177" y="3733800"/>
                  <a:ext cx="378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177" y="3733800"/>
                  <a:ext cx="37862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2895600" y="5562600"/>
            <a:ext cx="3506804" cy="381000"/>
            <a:chOff x="2895600" y="5562600"/>
            <a:chExt cx="3506804" cy="381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2895600" y="55742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5574268"/>
                  <a:ext cx="49718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6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922413" y="55742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2413" y="5574268"/>
                  <a:ext cx="497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913013" y="5562600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3013" y="5562600"/>
                  <a:ext cx="4971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463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5903613" y="5562600"/>
                  <a:ext cx="4987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613" y="5562600"/>
                  <a:ext cx="498791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585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TextBox 58"/>
          <p:cNvSpPr txBox="1"/>
          <p:nvPr/>
        </p:nvSpPr>
        <p:spPr>
          <a:xfrm>
            <a:off x="3379437" y="6412468"/>
            <a:ext cx="256416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BST before augmentation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124200" y="3886201"/>
            <a:ext cx="2209800" cy="838200"/>
            <a:chOff x="3124200" y="3886201"/>
            <a:chExt cx="2209800" cy="838200"/>
          </a:xfrm>
        </p:grpSpPr>
        <p:sp>
          <p:nvSpPr>
            <p:cNvPr id="55" name="Isosceles Triangle 54"/>
            <p:cNvSpPr/>
            <p:nvPr/>
          </p:nvSpPr>
          <p:spPr>
            <a:xfrm rot="16200000">
              <a:off x="3810000" y="3200401"/>
              <a:ext cx="838200" cy="2209800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227213" y="41264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7213" y="4126468"/>
                  <a:ext cx="49718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4038600" y="3886201"/>
            <a:ext cx="2209800" cy="838200"/>
            <a:chOff x="4038600" y="3886201"/>
            <a:chExt cx="2209800" cy="838200"/>
          </a:xfrm>
        </p:grpSpPr>
        <p:sp>
          <p:nvSpPr>
            <p:cNvPr id="56" name="Isosceles Triangle 55"/>
            <p:cNvSpPr/>
            <p:nvPr/>
          </p:nvSpPr>
          <p:spPr>
            <a:xfrm rot="16200000">
              <a:off x="4724400" y="3200401"/>
              <a:ext cx="838200" cy="2209800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5217813" y="41264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813" y="4126468"/>
                  <a:ext cx="49718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46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5105400" y="3886201"/>
            <a:ext cx="2209800" cy="838200"/>
            <a:chOff x="5105400" y="3886201"/>
            <a:chExt cx="2209800" cy="838200"/>
          </a:xfrm>
        </p:grpSpPr>
        <p:sp>
          <p:nvSpPr>
            <p:cNvPr id="57" name="Isosceles Triangle 56"/>
            <p:cNvSpPr/>
            <p:nvPr/>
          </p:nvSpPr>
          <p:spPr>
            <a:xfrm rot="16200000">
              <a:off x="5791200" y="3200401"/>
              <a:ext cx="838200" cy="2209800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96000" y="4114800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114800"/>
                  <a:ext cx="49718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46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6096000" y="3886201"/>
            <a:ext cx="2209800" cy="838200"/>
            <a:chOff x="6096000" y="3886201"/>
            <a:chExt cx="2209800" cy="838200"/>
          </a:xfrm>
        </p:grpSpPr>
        <p:sp>
          <p:nvSpPr>
            <p:cNvPr id="58" name="Isosceles Triangle 57"/>
            <p:cNvSpPr/>
            <p:nvPr/>
          </p:nvSpPr>
          <p:spPr>
            <a:xfrm rot="16200000">
              <a:off x="6781800" y="3200401"/>
              <a:ext cx="838200" cy="2209800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426009" y="4114800"/>
                  <a:ext cx="4987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6009" y="4114800"/>
                  <a:ext cx="498791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Down Ribbon 19"/>
              <p:cNvSpPr/>
              <p:nvPr/>
            </p:nvSpPr>
            <p:spPr>
              <a:xfrm>
                <a:off x="0" y="3842266"/>
                <a:ext cx="3124200" cy="156793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Since there are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log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 levels, so total space occupied by the entire data structure is </a:t>
                </a:r>
              </a:p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log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 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Down Ribbon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42266"/>
                <a:ext cx="3124200" cy="156793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6"/>
                <a:stretch>
                  <a:fillRect b="-4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094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Total time to build </a:t>
            </a:r>
            <a:r>
              <a:rPr lang="en-US" sz="3600" b="1" dirty="0" smtClean="0">
                <a:solidFill>
                  <a:srgbClr val="002060"/>
                </a:solidFill>
              </a:rPr>
              <a:t>the </a:t>
            </a:r>
            <a:r>
              <a:rPr lang="en-US" sz="3600" b="1" dirty="0">
                <a:solidFill>
                  <a:srgbClr val="002060"/>
                </a:solidFill>
              </a:rPr>
              <a:t>data </a:t>
            </a:r>
            <a:r>
              <a:rPr lang="en-US" sz="3600" b="1" dirty="0" smtClean="0">
                <a:solidFill>
                  <a:srgbClr val="002060"/>
                </a:solidFill>
              </a:rPr>
              <a:t>structure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It follows from the space analysis that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0" i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0" i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 is sufficient to build the entire data structure.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Interestingly, we can build it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time as well.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idea is to build the </a:t>
                </a:r>
                <a:r>
                  <a:rPr lang="en-US" sz="2000" b="1" dirty="0" smtClean="0"/>
                  <a:t>y-trees</a:t>
                </a:r>
                <a:r>
                  <a:rPr lang="en-US" sz="2000" dirty="0" smtClean="0"/>
                  <a:t> at various levels in a </a:t>
                </a:r>
                <a:r>
                  <a:rPr lang="en-US" sz="2000" b="1" dirty="0" smtClean="0"/>
                  <a:t>bottom up </a:t>
                </a:r>
                <a:r>
                  <a:rPr lang="en-US" sz="2000" dirty="0" smtClean="0"/>
                  <a:t>fashion.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525963"/>
              </a:xfrm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905000" y="3886200"/>
            <a:ext cx="3619500" cy="2895600"/>
            <a:chOff x="1905000" y="3886200"/>
            <a:chExt cx="3619500" cy="28956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590800" y="5257800"/>
              <a:ext cx="29337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038600" y="4343400"/>
              <a:ext cx="914400" cy="91440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2590800" y="4343400"/>
              <a:ext cx="1066800" cy="91440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sosceles Triangle 6"/>
            <p:cNvSpPr/>
            <p:nvPr/>
          </p:nvSpPr>
          <p:spPr>
            <a:xfrm>
              <a:off x="2057400" y="5181600"/>
              <a:ext cx="1143000" cy="15478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343400" y="5233973"/>
              <a:ext cx="1143000" cy="15478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81400" y="3886200"/>
              <a:ext cx="533400" cy="533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90800" y="4114800"/>
              <a:ext cx="29337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286000" y="38862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38862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264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905000" y="5040868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0" y="5040868"/>
                  <a:ext cx="73609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/>
          <p:cNvSpPr txBox="1"/>
          <p:nvPr/>
        </p:nvSpPr>
        <p:spPr>
          <a:xfrm>
            <a:off x="3735312" y="39740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</a:t>
            </a:r>
            <a:endParaRPr lang="en-US" i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590800" y="4648201"/>
            <a:ext cx="1547827" cy="1143000"/>
            <a:chOff x="2590800" y="4648201"/>
            <a:chExt cx="1547827" cy="1143000"/>
          </a:xfrm>
        </p:grpSpPr>
        <p:sp>
          <p:nvSpPr>
            <p:cNvPr id="14" name="Isosceles Triangle 13"/>
            <p:cNvSpPr/>
            <p:nvPr/>
          </p:nvSpPr>
          <p:spPr>
            <a:xfrm rot="16200000">
              <a:off x="2793214" y="4445787"/>
              <a:ext cx="1143000" cy="1547827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505200" y="5257800"/>
                  <a:ext cx="492378" cy="4073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𝒚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5257800"/>
                  <a:ext cx="492378" cy="40735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3030" r="-14815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4876800" y="4648201"/>
            <a:ext cx="1547827" cy="1143000"/>
            <a:chOff x="4876800" y="4648201"/>
            <a:chExt cx="1547827" cy="1143000"/>
          </a:xfrm>
        </p:grpSpPr>
        <p:sp>
          <p:nvSpPr>
            <p:cNvPr id="15" name="Isosceles Triangle 14"/>
            <p:cNvSpPr/>
            <p:nvPr/>
          </p:nvSpPr>
          <p:spPr>
            <a:xfrm rot="16200000">
              <a:off x="5079214" y="4445787"/>
              <a:ext cx="1143000" cy="1547827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908421" y="5257800"/>
                  <a:ext cx="492379" cy="4073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𝒚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421" y="5257800"/>
                  <a:ext cx="492379" cy="40735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3030" r="-16049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4114800" y="3581401"/>
            <a:ext cx="2640815" cy="1028701"/>
            <a:chOff x="4114800" y="3581401"/>
            <a:chExt cx="2640815" cy="1028701"/>
          </a:xfrm>
        </p:grpSpPr>
        <p:sp>
          <p:nvSpPr>
            <p:cNvPr id="18" name="Isosceles Triangle 17"/>
            <p:cNvSpPr/>
            <p:nvPr/>
          </p:nvSpPr>
          <p:spPr>
            <a:xfrm rot="16200000">
              <a:off x="4920857" y="2775344"/>
              <a:ext cx="1028701" cy="2640815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096000" y="3886200"/>
                  <a:ext cx="492378" cy="3947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886200"/>
                  <a:ext cx="492378" cy="39478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250" r="-14815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Down Ribbon 25"/>
              <p:cNvSpPr/>
              <p:nvPr/>
            </p:nvSpPr>
            <p:spPr>
              <a:xfrm>
                <a:off x="-38100" y="2743200"/>
                <a:ext cx="3848100" cy="1219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Merge</a:t>
                </a:r>
                <a:r>
                  <a:rPr lang="en-US" sz="1600" i="1" dirty="0" smtClean="0">
                    <a:solidFill>
                      <a:schemeClr val="tx1"/>
                    </a:solidFill>
                  </a:rPr>
                  <a:t>{p}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𝒚</m:t>
                        </m:r>
                      </m:sub>
                      <m:sup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𝒚</m:t>
                        </m:r>
                      </m:sub>
                      <m:sup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to produce points sorted along y-directions. Building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 will now take O(|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|) time. Done!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Down Ribbon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" y="2743200"/>
                <a:ext cx="3848100" cy="1219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 b="-9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48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Dynamic Sequence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 smtClean="0"/>
                  <a:t>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 :</a:t>
                </a:r>
                <a:r>
                  <a:rPr lang="en-US" sz="2000" dirty="0" smtClean="0"/>
                  <a:t> maintain a data structure 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 for the sequence </a:t>
                </a:r>
                <a:r>
                  <a:rPr lang="en-US" sz="2000" dirty="0" err="1" smtClean="0"/>
                  <a:t>s.t.</a:t>
                </a:r>
                <a:r>
                  <a:rPr lang="en-US" sz="2000" dirty="0" smtClean="0"/>
                  <a:t> the following operations can be performed efficiently: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Basic dynamic operations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Insert</a:t>
                </a:r>
                <a:r>
                  <a:rPr lang="en-US" sz="2000" dirty="0" smtClean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): Insert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 in the sequence.</a:t>
                </a:r>
              </a:p>
              <a:p>
                <a:r>
                  <a:rPr lang="en-US" sz="2000" b="1" dirty="0" smtClean="0"/>
                  <a:t>Delete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element from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sequence.</a:t>
                </a:r>
              </a:p>
              <a:p>
                <a:r>
                  <a:rPr lang="en-US" sz="2000" b="1" dirty="0" smtClean="0"/>
                  <a:t>Report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 Report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</a:t>
                </a:r>
                <a:r>
                  <a:rPr lang="en-US" sz="2000" dirty="0" smtClean="0"/>
                  <a:t>sequence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Application specific operation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Min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): report minimum element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 smtClean="0"/>
                  <a:t>.  </a:t>
                </a:r>
              </a:p>
              <a:p>
                <a:r>
                  <a:rPr lang="en-US" sz="2000" b="1" dirty="0" smtClean="0"/>
                  <a:t>Add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i="1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): Add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all elements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b="1" dirty="0" smtClean="0"/>
                  <a:t>Flip</a:t>
                </a:r>
                <a:r>
                  <a:rPr lang="en-US" sz="2000" dirty="0" smtClean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): Flip all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7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05600" y="4800600"/>
            <a:ext cx="461986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5269468"/>
            <a:ext cx="461986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Representing sequence using a BST </a:t>
            </a:r>
            <a:endParaRPr lang="en-US" sz="2400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Example: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𝟏𝟑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𝟏𝟒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𝟑𝟐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 </a:t>
                </a:r>
                <a:r>
                  <a:rPr lang="en-US" sz="2000" dirty="0" smtClean="0"/>
                  <a:t>How to perform the basic dynamic operations ?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By suitably augmentation: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“Keep a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 field in each node”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2"/>
                <a:stretch>
                  <a:fillRect l="-1111" t="-956" b="-13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590472" y="2727960"/>
            <a:ext cx="4244502" cy="2609757"/>
            <a:chOff x="2590472" y="2727960"/>
            <a:chExt cx="4244502" cy="2609757"/>
          </a:xfrm>
        </p:grpSpPr>
        <p:cxnSp>
          <p:nvCxnSpPr>
            <p:cNvPr id="40" name="Straight Arrow Connector 39"/>
            <p:cNvCxnSpPr>
              <a:stCxn id="34" idx="3"/>
            </p:cNvCxnSpPr>
            <p:nvPr/>
          </p:nvCxnSpPr>
          <p:spPr>
            <a:xfrm flipH="1">
              <a:off x="2819927" y="3747891"/>
              <a:ext cx="531595" cy="5932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590472" y="2727960"/>
              <a:ext cx="4244502" cy="2609757"/>
              <a:chOff x="2590472" y="2727960"/>
              <a:chExt cx="4244502" cy="2609757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246996" y="5017677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590472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87680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250666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543998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308908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634690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stCxn id="35" idx="3"/>
                <a:endCxn id="34" idx="7"/>
              </p:cNvCxnSpPr>
              <p:nvPr/>
            </p:nvCxnSpPr>
            <p:spPr>
              <a:xfrm flipH="1">
                <a:off x="3557271" y="3001131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71286" y="2985484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32" idx="1"/>
              </p:cNvCxnSpPr>
              <p:nvPr/>
            </p:nvCxnSpPr>
            <p:spPr>
              <a:xfrm>
                <a:off x="6129470" y="3766103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3" idx="3"/>
                <a:endCxn id="31" idx="7"/>
              </p:cNvCxnSpPr>
              <p:nvPr/>
            </p:nvCxnSpPr>
            <p:spPr>
              <a:xfrm flipH="1">
                <a:off x="5499029" y="3747891"/>
                <a:ext cx="459180" cy="6271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518720" y="376216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4069941" y="461820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2520177" y="2678668"/>
            <a:ext cx="4425948" cy="2683695"/>
            <a:chOff x="2520177" y="2678668"/>
            <a:chExt cx="4425948" cy="26836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520177" y="4278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77" y="4278868"/>
                  <a:ext cx="37542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282177" y="3440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177" y="3440668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815577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5577" y="4343400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117286" y="4993031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286" y="4993031"/>
                  <a:ext cx="51328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529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7577" y="2678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577" y="2678668"/>
                  <a:ext cx="37542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5872977" y="3440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2977" y="34406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5181600" y="4328160"/>
                  <a:ext cx="2838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328160"/>
                  <a:ext cx="28384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574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6432844" y="4328160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844" y="4328160"/>
                  <a:ext cx="513281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2895600" y="2678668"/>
            <a:ext cx="4295204" cy="2655332"/>
            <a:chOff x="2895600" y="2678668"/>
            <a:chExt cx="4295204" cy="2655332"/>
          </a:xfrm>
        </p:grpSpPr>
        <p:sp>
          <p:nvSpPr>
            <p:cNvPr id="5" name="Rounded Rectangle 4"/>
            <p:cNvSpPr/>
            <p:nvPr/>
          </p:nvSpPr>
          <p:spPr>
            <a:xfrm>
              <a:off x="4953000" y="2678668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581400" y="3505200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2895600" y="4341384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4191000" y="4341384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4572000" y="5027184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6220396" y="3503184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5562600" y="4343400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6858000" y="4343400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25196" y="2297668"/>
            <a:ext cx="1519821" cy="371348"/>
            <a:chOff x="6525196" y="2297668"/>
            <a:chExt cx="1519821" cy="371348"/>
          </a:xfrm>
        </p:grpSpPr>
        <p:sp>
          <p:nvSpPr>
            <p:cNvPr id="97" name="Rounded Rectangle 96"/>
            <p:cNvSpPr/>
            <p:nvPr/>
          </p:nvSpPr>
          <p:spPr>
            <a:xfrm>
              <a:off x="6525196" y="2362200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34200" y="2297668"/>
              <a:ext cx="1110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: size field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216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002060"/>
                    </a:solidFill>
                  </a:rPr>
                  <a:t>Report(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3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smtClean="0">
                    <a:solidFill>
                      <a:srgbClr val="002060"/>
                    </a:solidFill>
                  </a:rPr>
                  <a:t>)</a:t>
                </a:r>
                <a:endParaRPr lang="en-US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Report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T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 </a:t>
                </a:r>
                <a:r>
                  <a:rPr lang="en-US" sz="2000" b="1" dirty="0" smtClean="0"/>
                  <a:t>found</a:t>
                </a:r>
                <a:r>
                  <a:rPr lang="en-US" sz="2000" dirty="0" smtClean="0"/>
                  <a:t>=false;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 </m:t>
                    </m:r>
                  </m:oMath>
                </a14:m>
                <a:r>
                  <a:rPr lang="en-US" sz="2000" b="1" i="1" dirty="0" smtClean="0">
                    <a:solidFill>
                      <a:srgbClr val="7030A0"/>
                    </a:solidFill>
                  </a:rPr>
                  <a:t>T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 </a:t>
                </a:r>
                <a:r>
                  <a:rPr lang="en-US" sz="2000" b="1" dirty="0"/>
                  <a:t>While( </a:t>
                </a:r>
                <a:r>
                  <a:rPr lang="en-US" sz="2000" dirty="0" smtClean="0"/>
                  <a:t>not</a:t>
                </a:r>
                <a:r>
                  <a:rPr lang="en-US" sz="2000" b="1" dirty="0" smtClean="0"/>
                  <a:t> found)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{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left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dirty="0" smtClean="0">
                    <a:sym typeface="Wingdings" pitchFamily="2" charset="2"/>
                  </a:rPr>
                  <a:t>)=NULL)  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s </a:t>
                </a:r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</a:t>
                </a:r>
                <a:r>
                  <a:rPr lang="en-US" sz="2000" b="1" dirty="0" smtClean="0">
                    <a:sym typeface="Wingdings" pitchFamily="2" charset="2"/>
                  </a:rPr>
                  <a:t>else</a:t>
                </a:r>
                <a:r>
                  <a:rPr lang="en-US" sz="2000" b="1" dirty="0" smtClean="0"/>
                  <a:t>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s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ym typeface="Wingdings" pitchFamily="2" charset="2"/>
                  </a:rPr>
                  <a:t>size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left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dirty="0" smtClean="0">
                    <a:sym typeface="Wingdings" pitchFamily="2" charset="2"/>
                  </a:rPr>
                  <a:t>));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s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    </a:t>
                </a:r>
                <a:r>
                  <a:rPr lang="en-US" sz="2000" dirty="0" smtClean="0"/>
                  <a:t>  ;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	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:r>
                  <a:rPr lang="en-US" sz="2000" b="1" dirty="0" smtClean="0">
                    <a:sym typeface="Wingdings" pitchFamily="2" charset="2"/>
                  </a:rPr>
                  <a:t>else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s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&gt;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      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</a:t>
                </a:r>
                <a:r>
                  <a:rPr lang="en-US" sz="2000" b="1" dirty="0" smtClean="0">
                    <a:sym typeface="Wingdings" pitchFamily="2" charset="2"/>
                  </a:rPr>
                  <a:t>else </a:t>
                </a:r>
                <a:r>
                  <a:rPr lang="en-US" sz="2000" dirty="0" smtClean="0">
                    <a:sym typeface="Wingdings" pitchFamily="2" charset="2"/>
                  </a:rPr>
                  <a:t>{      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                              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               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                </a:t>
                </a:r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</a:t>
                </a: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</a:t>
                </a:r>
                <a:r>
                  <a:rPr lang="en-US" sz="2000" b="1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</a:t>
                </a:r>
                <a:r>
                  <a:rPr lang="en-US" sz="2000" dirty="0" smtClean="0"/>
                  <a:t>return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>
                    <a:sym typeface="Wingdings" pitchFamily="2" charset="2"/>
                  </a:rPr>
                  <a:t>val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r>
                  <a:rPr lang="en-US" sz="2000" b="1" dirty="0" smtClean="0"/>
                  <a:t>   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  <a:blipFill rotWithShape="1">
                <a:blip r:embed="rId3"/>
                <a:stretch>
                  <a:fillRect l="-741" t="-580" b="-6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08259" y="3657600"/>
                <a:ext cx="129234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rgbClr val="0070C0"/>
                          </a:solidFill>
                          <a:sym typeface="Wingdings" pitchFamily="2" charset="2"/>
                        </a:rPr>
                        <m:t>u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70C0"/>
                          </a:solidFill>
                          <a:sym typeface="Wingdings" pitchFamily="2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>
                          <a:sym typeface="Wingdings" pitchFamily="2" charset="2"/>
                        </a:rPr>
                        <m:t> 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m:t>left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0070C0"/>
                          </a:solidFill>
                          <a:sym typeface="Wingdings" pitchFamily="2" charset="2"/>
                        </a:rPr>
                        <m:t>u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59" y="3657600"/>
                <a:ext cx="129234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51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9000" y="3288268"/>
                <a:ext cx="14847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found</m:t>
                    </m:r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 </m:t>
                    </m:r>
                    <m:r>
                      <m:rPr>
                        <m:nor/>
                      </m:rPr>
                      <a:rPr lang="en-US" b="1" i="0" dirty="0" smtClean="0">
                        <a:sym typeface="Wingdings" pitchFamily="2" charset="2"/>
                      </a:rPr>
                      <m:t>true</m:t>
                    </m:r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288268"/>
                <a:ext cx="148470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69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90800" y="4800600"/>
                <a:ext cx="234916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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b="1" dirty="0">
                    <a:sym typeface="Wingdings" pitchFamily="2" charset="2"/>
                  </a:rPr>
                  <a:t>size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left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dirty="0" smtClean="0">
                    <a:sym typeface="Wingdings" pitchFamily="2" charset="2"/>
                  </a:rPr>
                  <a:t>))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800600"/>
                <a:ext cx="234916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51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24200" y="4355068"/>
                <a:ext cx="136447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355068"/>
                <a:ext cx="136447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036" t="-9836" r="-67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6248400" y="1524000"/>
            <a:ext cx="1905000" cy="1764268"/>
            <a:chOff x="6248400" y="1524000"/>
            <a:chExt cx="1905000" cy="1764268"/>
          </a:xfrm>
        </p:grpSpPr>
        <p:sp>
          <p:nvSpPr>
            <p:cNvPr id="3" name="Oval 2"/>
            <p:cNvSpPr/>
            <p:nvPr/>
          </p:nvSpPr>
          <p:spPr>
            <a:xfrm>
              <a:off x="7010400" y="22098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6248400" y="2590800"/>
              <a:ext cx="815232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414369" y="2590800"/>
              <a:ext cx="739031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347569" y="1524000"/>
              <a:ext cx="739031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67600" y="2209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u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68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9" grpId="0" animBg="1"/>
      <p:bldP spid="10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002060"/>
                    </a:solidFill>
                  </a:rPr>
                  <a:t>Insert(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3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US" sz="3600" b="1" dirty="0" smtClean="0">
                    <a:solidFill>
                      <a:srgbClr val="002060"/>
                    </a:solidFill>
                  </a:rPr>
                  <a:t>x)</a:t>
                </a:r>
                <a:endParaRPr lang="en-US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Insert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T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T</a:t>
                </a:r>
                <a:r>
                  <a:rPr lang="en-US" sz="2000" dirty="0" smtClean="0">
                    <a:sym typeface="Wingdings" pitchFamily="2" charset="2"/>
                  </a:rPr>
                  <a:t>=NULL)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{     create a new node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</a:t>
                </a:r>
                <a:r>
                  <a:rPr lang="en-US" sz="2000" b="1" dirty="0" err="1" smtClean="0"/>
                  <a:t>val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x</a:t>
                </a:r>
                <a:r>
                  <a:rPr lang="en-US" sz="2000" dirty="0" smtClean="0"/>
                  <a:t>; </a:t>
                </a:r>
                <a:r>
                  <a:rPr lang="en-US" sz="2000" b="1" dirty="0" smtClean="0"/>
                  <a:t>size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1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</a:t>
                </a:r>
                <a:r>
                  <a:rPr lang="en-US" sz="2000" b="1" dirty="0" smtClean="0"/>
                  <a:t>left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NULL</a:t>
                </a:r>
                <a:r>
                  <a:rPr lang="en-US" sz="2000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/>
                  <a:t>; </a:t>
                </a:r>
                <a:r>
                  <a:rPr lang="en-US" sz="2000" b="1" dirty="0" smtClean="0"/>
                  <a:t>right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NULL</a:t>
                </a:r>
                <a:r>
                  <a:rPr lang="en-US" sz="2000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return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</a:t>
                </a:r>
                <a:r>
                  <a:rPr lang="en-US" sz="20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 </a:t>
                </a:r>
                <a:r>
                  <a:rPr lang="en-US" sz="2000" b="1" dirty="0" smtClean="0"/>
                  <a:t>{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left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T</a:t>
                </a:r>
                <a:r>
                  <a:rPr lang="en-US" sz="2000" dirty="0" smtClean="0">
                    <a:sym typeface="Wingdings" pitchFamily="2" charset="2"/>
                  </a:rPr>
                  <a:t>)=NULL)   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s </a:t>
                </a:r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</a:t>
                </a:r>
                <a:r>
                  <a:rPr lang="en-US" sz="2000" b="1" dirty="0" smtClean="0">
                    <a:sym typeface="Wingdings" pitchFamily="2" charset="2"/>
                  </a:rPr>
                  <a:t>else</a:t>
                </a:r>
                <a:r>
                  <a:rPr lang="en-US" sz="2000" b="1" dirty="0" smtClean="0"/>
                  <a:t>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s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ym typeface="Wingdings" pitchFamily="2" charset="2"/>
                  </a:rPr>
                  <a:t>size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left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T</a:t>
                </a:r>
                <a:r>
                  <a:rPr lang="en-US" sz="2000" dirty="0" smtClean="0">
                    <a:sym typeface="Wingdings" pitchFamily="2" charset="2"/>
                  </a:rPr>
                  <a:t>));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   </a:t>
                </a:r>
                <a:r>
                  <a:rPr lang="en-US" sz="2000" dirty="0" smtClean="0">
                    <a:sym typeface="Wingdings" pitchFamily="2" charset="2"/>
                  </a:rPr>
                  <a:t>)        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            </a:t>
                </a:r>
                <a:r>
                  <a:rPr lang="en-US" sz="2000" dirty="0" smtClean="0"/>
                  <a:t>  ;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	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:r>
                  <a:rPr lang="en-US" sz="2000" b="1" dirty="0" smtClean="0">
                    <a:sym typeface="Wingdings" pitchFamily="2" charset="2"/>
                  </a:rPr>
                  <a:t>else                       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             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</a:t>
                </a:r>
                <a:r>
                  <a:rPr lang="en-US" sz="2000" dirty="0" smtClean="0"/>
                  <a:t>return</a:t>
                </a:r>
                <a:r>
                  <a:rPr lang="en-US" sz="2000" b="1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T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r>
                  <a:rPr lang="en-US" sz="2000" b="1" dirty="0" smtClean="0"/>
                  <a:t>   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  <a:blipFill rotWithShape="1">
                <a:blip r:embed="rId3"/>
                <a:stretch>
                  <a:fillRect l="-741" t="-580" b="-13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33600" y="5117068"/>
                <a:ext cx="108555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  <a:sym typeface="Wingdings" pitchFamily="2" charset="2"/>
                  </a:rPr>
                  <a:t>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117068"/>
                <a:ext cx="108555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84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81400" y="5117068"/>
                <a:ext cx="281839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 smtClean="0">
                          <a:sym typeface="Wingdings" pitchFamily="2" charset="2"/>
                        </a:rPr>
                        <m:t>left</m:t>
                      </m:r>
                      <m:r>
                        <m:rPr>
                          <m:nor/>
                        </m:rPr>
                        <a:rPr lang="en-US" dirty="0" smtClean="0">
                          <a:sym typeface="Wingdings" pitchFamily="2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rgbClr val="0070C0"/>
                          </a:solidFill>
                          <a:sym typeface="Wingdings" pitchFamily="2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dirty="0" smtClean="0">
                          <a:sym typeface="Wingdings" pitchFamily="2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0" dirty="0" smtClean="0">
                          <a:sym typeface="Wingdings" pitchFamily="2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 smtClean="0">
                          <a:sym typeface="Wingdings" pitchFamily="2" charset="2"/>
                        </a:rPr>
                        <m:t></m:t>
                      </m:r>
                      <m:r>
                        <m:rPr>
                          <m:nor/>
                        </m:rPr>
                        <a:rPr lang="en-US" b="1" dirty="0"/>
                        <m:t>Insert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>
                          <a:sym typeface="Wingdings" pitchFamily="2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b="1" dirty="0">
                          <a:sym typeface="Wingdings" pitchFamily="2" charset="2"/>
                        </a:rPr>
                        <m:t>left</m:t>
                      </m:r>
                      <m:r>
                        <m:rPr>
                          <m:nor/>
                        </m:rPr>
                        <a:rPr lang="en-US" dirty="0">
                          <a:sym typeface="Wingdings" pitchFamily="2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rgbClr val="0070C0"/>
                          </a:solidFill>
                          <a:sym typeface="Wingdings" pitchFamily="2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dirty="0">
                          <a:sym typeface="Wingdings" pitchFamily="2" charset="2"/>
                        </a:rPr>
                        <m:t>))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r>
                        <m:rPr>
                          <m:nor/>
                        </m:rPr>
                        <a:rPr lang="en-US" b="1" dirty="0"/>
                        <m:t>x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117068"/>
                <a:ext cx="281839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3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6248400" y="1524000"/>
            <a:ext cx="1905000" cy="1764268"/>
            <a:chOff x="6248400" y="1524000"/>
            <a:chExt cx="1905000" cy="1764268"/>
          </a:xfrm>
        </p:grpSpPr>
        <p:sp>
          <p:nvSpPr>
            <p:cNvPr id="3" name="Oval 2"/>
            <p:cNvSpPr/>
            <p:nvPr/>
          </p:nvSpPr>
          <p:spPr>
            <a:xfrm>
              <a:off x="7010400" y="22098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6248400" y="2590800"/>
              <a:ext cx="815232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414369" y="2590800"/>
              <a:ext cx="739031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347569" y="1524000"/>
              <a:ext cx="739031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67600" y="22098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T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99233" y="5574268"/>
                <a:ext cx="399179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dirty="0" smtClean="0">
                        <a:sym typeface="Wingdings" pitchFamily="2" charset="2"/>
                      </a:rPr>
                      <m:t>righ</m:t>
                    </m:r>
                    <m:r>
                      <m:rPr>
                        <m:nor/>
                      </m:rPr>
                      <a:rPr lang="en-US" b="1" dirty="0" smtClean="0">
                        <a:sym typeface="Wingdings" pitchFamily="2" charset="2"/>
                      </a:rPr>
                      <m:t>t</m:t>
                    </m:r>
                    <m:r>
                      <m:rPr>
                        <m:nor/>
                      </m:rPr>
                      <a:rPr lang="en-US" dirty="0" smtClean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T</m:t>
                    </m:r>
                    <m:r>
                      <m:rPr>
                        <m:nor/>
                      </m:rPr>
                      <a:rPr lang="en-US" dirty="0" smtClean="0">
                        <a:sym typeface="Wingdings" pitchFamily="2" charset="2"/>
                      </a:rPr>
                      <m:t>)</m:t>
                    </m:r>
                    <m:r>
                      <m:rPr>
                        <m:nor/>
                      </m:rPr>
                      <a:rPr lang="en-US" b="0" i="0" dirty="0" smtClean="0"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b="1" dirty="0" smtClean="0">
                        <a:sym typeface="Wingdings" pitchFamily="2" charset="2"/>
                      </a:rPr>
                      <m:t></m:t>
                    </m:r>
                    <m:r>
                      <m:rPr>
                        <m:nor/>
                      </m:rPr>
                      <a:rPr lang="en-US" b="1" dirty="0" smtClean="0"/>
                      <m:t>Insert</m:t>
                    </m:r>
                    <m:r>
                      <m:rPr>
                        <m:nor/>
                      </m:rPr>
                      <a:rPr lang="en-US" dirty="0" smtClean="0"/>
                      <m:t>(</m:t>
                    </m:r>
                    <m:r>
                      <m:rPr>
                        <m:nor/>
                      </m:rPr>
                      <a:rPr lang="en-US" dirty="0" smtClean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b="1" i="0" dirty="0" smtClean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dirty="0" smtClean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T</m:t>
                    </m:r>
                    <m:r>
                      <m:rPr>
                        <m:nor/>
                      </m:rPr>
                      <a:rPr lang="en-US" dirty="0" smtClean="0">
                        <a:sym typeface="Wingdings" pitchFamily="2" charset="2"/>
                      </a:rPr>
                      <m:t>))</m:t>
                    </m:r>
                    <m:r>
                      <m:rPr>
                        <m:nor/>
                      </m:rPr>
                      <a:rPr lang="en-US" dirty="0" smtClean="0"/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s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1" dirty="0"/>
                      <m:t>x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33" y="5574268"/>
                <a:ext cx="399179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5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own Ribbon 1"/>
          <p:cNvSpPr/>
          <p:nvPr/>
        </p:nvSpPr>
        <p:spPr>
          <a:xfrm>
            <a:off x="6347568" y="3581400"/>
            <a:ext cx="2796432" cy="1371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need to do the rebalancing of height  later 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49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uiExpand="1" animBg="1"/>
      <p:bldP spid="10" grpId="0" animBg="1"/>
      <p:bldP spid="15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Example 2: sequence of </a:t>
            </a:r>
            <a:r>
              <a:rPr lang="en-US" sz="3600" b="1" dirty="0" smtClean="0">
                <a:solidFill>
                  <a:srgbClr val="C00000"/>
                </a:solidFill>
              </a:rPr>
              <a:t>numbers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 smtClean="0"/>
                  <a:t>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 :</a:t>
                </a:r>
                <a:r>
                  <a:rPr lang="en-US" sz="2000" dirty="0" smtClean="0"/>
                  <a:t> maintain a data structure 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 for the sequence </a:t>
                </a:r>
                <a:r>
                  <a:rPr lang="en-US" sz="2000" dirty="0" err="1" smtClean="0"/>
                  <a:t>s.t.</a:t>
                </a:r>
                <a:r>
                  <a:rPr lang="en-US" sz="2000" dirty="0" smtClean="0"/>
                  <a:t> the following operations can be performed efficiently: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Basic dynamic operations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Insert</a:t>
                </a:r>
                <a:r>
                  <a:rPr lang="en-US" sz="2000" dirty="0" smtClean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): Insert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 in the sequence.</a:t>
                </a:r>
              </a:p>
              <a:p>
                <a:r>
                  <a:rPr lang="en-US" sz="2000" b="1" dirty="0" smtClean="0"/>
                  <a:t>Delete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element from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sequence.</a:t>
                </a:r>
              </a:p>
              <a:p>
                <a:r>
                  <a:rPr lang="en-US" sz="2000" b="1" dirty="0" smtClean="0"/>
                  <a:t>Report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 Report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</a:t>
                </a:r>
                <a:r>
                  <a:rPr lang="en-US" sz="2000" dirty="0" smtClean="0"/>
                  <a:t>sequence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Application specific operation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Add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): </a:t>
                </a:r>
                <a:r>
                  <a:rPr lang="en-US" sz="2000" dirty="0" smtClean="0"/>
                  <a:t>Add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all elements starting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place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 in the sequence.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Solution</a:t>
                </a:r>
                <a:r>
                  <a:rPr lang="en-US" sz="2000" dirty="0" smtClean="0"/>
                  <a:t>:   Keep an extra field </a:t>
                </a:r>
                <a:r>
                  <a:rPr lang="en-US" sz="2000" b="1" dirty="0" err="1" smtClean="0">
                    <a:solidFill>
                      <a:srgbClr val="C00000"/>
                    </a:solidFill>
                    <a:sym typeface="Wingdings" pitchFamily="2" charset="2"/>
                  </a:rPr>
                  <a:t>incr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/>
                  <a:t>in each node.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815" b="-13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Performing </a:t>
            </a:r>
            <a:r>
              <a:rPr lang="en-US" sz="3600" b="1" dirty="0">
                <a:solidFill>
                  <a:srgbClr val="002060"/>
                </a:solidFill>
              </a:rPr>
              <a:t>Add</a:t>
            </a:r>
            <a:r>
              <a:rPr lang="en-US" sz="3600" b="1" dirty="0"/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T</a:t>
            </a:r>
            <a:r>
              <a:rPr lang="en-US" sz="3600" b="1" dirty="0" err="1"/>
              <a:t>,i,j,x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810000" y="5410200"/>
            <a:ext cx="304800" cy="457200"/>
            <a:chOff x="4876800" y="4659868"/>
            <a:chExt cx="304800" cy="457200"/>
          </a:xfrm>
        </p:grpSpPr>
        <p:sp>
          <p:nvSpPr>
            <p:cNvPr id="8" name="Oval 7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76800" y="4659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smtClean="0"/>
                <a:t>i</a:t>
              </a:r>
              <a:endParaRPr lang="en-US" b="1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5" name="Down Ribbon 4"/>
          <p:cNvSpPr/>
          <p:nvPr/>
        </p:nvSpPr>
        <p:spPr>
          <a:xfrm>
            <a:off x="0" y="2111282"/>
            <a:ext cx="3810000" cy="139696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View the entire tree </a:t>
            </a:r>
            <a:r>
              <a:rPr lang="en-US" sz="1600" b="1" dirty="0" smtClean="0">
                <a:solidFill>
                  <a:srgbClr val="0070C0"/>
                </a:solidFill>
              </a:rPr>
              <a:t>T</a:t>
            </a:r>
            <a:r>
              <a:rPr lang="en-US" sz="1600" dirty="0" smtClean="0">
                <a:solidFill>
                  <a:srgbClr val="002060"/>
                </a:solidFill>
              </a:rPr>
              <a:t> from perspective of the paths from </a:t>
            </a:r>
            <a:r>
              <a:rPr lang="en-US" sz="1600" b="1" dirty="0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rgbClr val="002060"/>
                </a:solidFill>
              </a:rPr>
              <a:t> and </a:t>
            </a:r>
            <a:r>
              <a:rPr lang="en-US" sz="1600" b="1" dirty="0" smtClean="0">
                <a:solidFill>
                  <a:schemeClr val="tx1"/>
                </a:solidFill>
              </a:rPr>
              <a:t>j </a:t>
            </a:r>
            <a:r>
              <a:rPr lang="en-US" sz="1600" dirty="0" smtClean="0">
                <a:solidFill>
                  <a:srgbClr val="002060"/>
                </a:solidFill>
              </a:rPr>
              <a:t>to the </a:t>
            </a:r>
            <a:r>
              <a:rPr lang="en-US" sz="1600" b="1" dirty="0" smtClean="0">
                <a:solidFill>
                  <a:srgbClr val="002060"/>
                </a:solidFill>
              </a:rPr>
              <a:t>root</a:t>
            </a:r>
            <a:r>
              <a:rPr lang="en-US" sz="1600" dirty="0" smtClean="0">
                <a:solidFill>
                  <a:srgbClr val="002060"/>
                </a:solidFill>
              </a:rPr>
              <a:t>.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How will </a:t>
            </a:r>
            <a:r>
              <a:rPr lang="en-US" sz="1600" b="1" dirty="0" smtClean="0">
                <a:solidFill>
                  <a:srgbClr val="0070C0"/>
                </a:solidFill>
              </a:rPr>
              <a:t>T</a:t>
            </a:r>
            <a:r>
              <a:rPr lang="en-US" sz="1600" dirty="0" smtClean="0">
                <a:solidFill>
                  <a:srgbClr val="C00000"/>
                </a:solidFill>
              </a:rPr>
              <a:t> look like ?</a:t>
            </a:r>
            <a:endParaRPr lang="en-US" sz="1600" dirty="0">
              <a:solidFill>
                <a:srgbClr val="C00000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6724" y="4953000"/>
            <a:ext cx="296876" cy="521732"/>
            <a:chOff x="4876800" y="4583668"/>
            <a:chExt cx="296876" cy="521732"/>
          </a:xfrm>
        </p:grpSpPr>
        <p:sp>
          <p:nvSpPr>
            <p:cNvPr id="61" name="Oval 60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6800" y="45836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smtClean="0"/>
                <a:t>j</a:t>
              </a:r>
              <a:endParaRPr lang="en-US" b="1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581400" y="2035082"/>
            <a:ext cx="1227579" cy="3744450"/>
            <a:chOff x="3581400" y="2035082"/>
            <a:chExt cx="1227579" cy="3744450"/>
          </a:xfrm>
        </p:grpSpPr>
        <p:cxnSp>
          <p:nvCxnSpPr>
            <p:cNvPr id="40" name="Straight Arrow Connector 39"/>
            <p:cNvCxnSpPr>
              <a:stCxn id="23" idx="3"/>
            </p:cNvCxnSpPr>
            <p:nvPr/>
          </p:nvCxnSpPr>
          <p:spPr>
            <a:xfrm flipH="1">
              <a:off x="3756118" y="4092482"/>
              <a:ext cx="250918" cy="28388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3581400" y="2035082"/>
              <a:ext cx="1227579" cy="3744450"/>
              <a:chOff x="3581400" y="2035082"/>
              <a:chExt cx="1227579" cy="374445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3657600" y="2035082"/>
                <a:ext cx="1151379" cy="2841718"/>
                <a:chOff x="3657600" y="2035082"/>
                <a:chExt cx="1151379" cy="2841718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3787682" y="2035082"/>
                  <a:ext cx="1021297" cy="2841718"/>
                  <a:chOff x="3993964" y="2057400"/>
                  <a:chExt cx="1021297" cy="2841718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3993964" y="2176338"/>
                    <a:ext cx="1021297" cy="2722780"/>
                    <a:chOff x="3993964" y="2176338"/>
                    <a:chExt cx="1021297" cy="2722780"/>
                  </a:xfrm>
                </p:grpSpPr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 flipH="1">
                      <a:off x="4628678" y="2176338"/>
                      <a:ext cx="174718" cy="327118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4495800" y="25146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6" name="Straight Arrow Connector 15"/>
                    <p:cNvCxnSpPr>
                      <a:stCxn id="15" idx="5"/>
                      <a:endCxn id="20" idx="1"/>
                    </p:cNvCxnSpPr>
                    <p:nvPr/>
                  </p:nvCxnSpPr>
                  <p:spPr>
                    <a:xfrm>
                      <a:off x="4625882" y="2644682"/>
                      <a:ext cx="259297" cy="35313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Arrow Connector 16"/>
                    <p:cNvCxnSpPr>
                      <a:endCxn id="22" idx="0"/>
                    </p:cNvCxnSpPr>
                    <p:nvPr/>
                  </p:nvCxnSpPr>
                  <p:spPr>
                    <a:xfrm flipH="1">
                      <a:off x="4572000" y="3124200"/>
                      <a:ext cx="304800" cy="4572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4862861" y="2975494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4495800" y="35814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4191000" y="3984718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" name="Straight Arrow Connector 23"/>
                    <p:cNvCxnSpPr>
                      <a:stCxn id="22" idx="3"/>
                    </p:cNvCxnSpPr>
                    <p:nvPr/>
                  </p:nvCxnSpPr>
                  <p:spPr>
                    <a:xfrm flipH="1">
                      <a:off x="4267200" y="3711482"/>
                      <a:ext cx="250918" cy="276285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/>
                    <p:cNvCxnSpPr>
                      <a:stCxn id="34" idx="5"/>
                    </p:cNvCxnSpPr>
                    <p:nvPr/>
                  </p:nvCxnSpPr>
                  <p:spPr>
                    <a:xfrm>
                      <a:off x="3993964" y="4495800"/>
                      <a:ext cx="273236" cy="403318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Oval 36"/>
                  <p:cNvSpPr/>
                  <p:nvPr/>
                </p:nvSpPr>
                <p:spPr>
                  <a:xfrm>
                    <a:off x="4800600" y="2057400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" name="Oval 33"/>
                <p:cNvSpPr/>
                <p:nvPr/>
              </p:nvSpPr>
              <p:spPr>
                <a:xfrm>
                  <a:off x="3657600" y="4343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Oval 62"/>
              <p:cNvSpPr/>
              <p:nvPr/>
            </p:nvSpPr>
            <p:spPr>
              <a:xfrm>
                <a:off x="39624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stCxn id="63" idx="3"/>
              </p:cNvCxnSpPr>
              <p:nvPr/>
            </p:nvCxnSpPr>
            <p:spPr>
              <a:xfrm flipH="1">
                <a:off x="3689164" y="5006882"/>
                <a:ext cx="295554" cy="35248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3581400" y="5334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>
                <a:endCxn id="38" idx="2"/>
              </p:cNvCxnSpPr>
              <p:nvPr/>
            </p:nvCxnSpPr>
            <p:spPr>
              <a:xfrm>
                <a:off x="3733800" y="5486400"/>
                <a:ext cx="223035" cy="2931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/>
          <p:cNvGrpSpPr/>
          <p:nvPr/>
        </p:nvGrpSpPr>
        <p:grpSpPr>
          <a:xfrm>
            <a:off x="4808980" y="2831068"/>
            <a:ext cx="2520241" cy="369332"/>
            <a:chOff x="4808980" y="2831068"/>
            <a:chExt cx="2520241" cy="369332"/>
          </a:xfrm>
        </p:grpSpPr>
        <p:cxnSp>
          <p:nvCxnSpPr>
            <p:cNvPr id="78" name="Straight Arrow Connector 77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477000" y="2831068"/>
              <a:ext cx="852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LCA(</a:t>
              </a:r>
              <a:r>
                <a:rPr lang="en-US" b="1" dirty="0" err="1"/>
                <a:t>i,j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199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39" grpId="0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11580</TotalTime>
  <Words>2416</Words>
  <Application>Microsoft Office PowerPoint</Application>
  <PresentationFormat>On-screen Show (4:3)</PresentationFormat>
  <Paragraphs>389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Design and Analysis of Algorithms (CS345/CS345A) </vt:lpstr>
      <vt:lpstr>The fundamental question we answered in last class</vt:lpstr>
      <vt:lpstr>DATA structures for  Dynamic sequences </vt:lpstr>
      <vt:lpstr>Dynamic Sequence</vt:lpstr>
      <vt:lpstr>Representing sequence using a BST </vt:lpstr>
      <vt:lpstr>Report(T, i)</vt:lpstr>
      <vt:lpstr>Insert(T, i, x)</vt:lpstr>
      <vt:lpstr>Example 2: sequence of numbers</vt:lpstr>
      <vt:lpstr>Performing Add(T,i,j,x)</vt:lpstr>
      <vt:lpstr>Performing Add(T,i,j,x)</vt:lpstr>
      <vt:lpstr>Performing Add(T,i,j,x)</vt:lpstr>
      <vt:lpstr>Performing Add(T,i,j,x)</vt:lpstr>
      <vt:lpstr>Performing Add(T,i,j,x)</vt:lpstr>
      <vt:lpstr>Key observations about the data structure</vt:lpstr>
      <vt:lpstr>Homework</vt:lpstr>
      <vt:lpstr>Example 2:  sequence of bits  </vt:lpstr>
      <vt:lpstr>Example 3: sequence of numbers</vt:lpstr>
      <vt:lpstr>Orthogonal Range searching </vt:lpstr>
      <vt:lpstr>Orthogonal Range searching</vt:lpstr>
      <vt:lpstr>Orthogonal Range searching</vt:lpstr>
      <vt:lpstr>Orthogonal Range searching</vt:lpstr>
      <vt:lpstr>RangeSearch(T, x_1, x_2):</vt:lpstr>
      <vt:lpstr>RangeSearch(T, x_1, x_2):</vt:lpstr>
      <vt:lpstr>RangeSearch(T, x_1, x_2):</vt:lpstr>
      <vt:lpstr>RangeSearch(T, x_1, x_2):</vt:lpstr>
      <vt:lpstr>How should we augment each node?</vt:lpstr>
      <vt:lpstr>RangeSearch(T, x_1, x_2, y_1, y_2)</vt:lpstr>
      <vt:lpstr>Homework</vt:lpstr>
      <vt:lpstr>Space of the data structure</vt:lpstr>
      <vt:lpstr>Space of the data structure</vt:lpstr>
      <vt:lpstr>Total time to build the data structure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1156</cp:revision>
  <dcterms:created xsi:type="dcterms:W3CDTF">2011-12-03T04:13:03Z</dcterms:created>
  <dcterms:modified xsi:type="dcterms:W3CDTF">2014-01-13T09:54:19Z</dcterms:modified>
</cp:coreProperties>
</file>