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74" r:id="rId2"/>
    <p:sldId id="460" r:id="rId3"/>
    <p:sldId id="394" r:id="rId4"/>
    <p:sldId id="459" r:id="rId5"/>
    <p:sldId id="450" r:id="rId6"/>
    <p:sldId id="445" r:id="rId7"/>
    <p:sldId id="449" r:id="rId8"/>
    <p:sldId id="446" r:id="rId9"/>
    <p:sldId id="447" r:id="rId10"/>
    <p:sldId id="448" r:id="rId11"/>
    <p:sldId id="452" r:id="rId12"/>
    <p:sldId id="453" r:id="rId13"/>
    <p:sldId id="454" r:id="rId14"/>
    <p:sldId id="422" r:id="rId15"/>
    <p:sldId id="456" r:id="rId16"/>
    <p:sldId id="457" r:id="rId17"/>
    <p:sldId id="45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6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1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 Augmented BST </a:t>
            </a:r>
            <a:r>
              <a:rPr lang="en-US" sz="1800" b="1" dirty="0" smtClean="0">
                <a:solidFill>
                  <a:schemeClr val="tx1"/>
                </a:solidFill>
              </a:rPr>
              <a:t>(Final lecture)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Orthogonal </a:t>
            </a:r>
            <a:r>
              <a:rPr lang="en-US" sz="2000" b="1" dirty="0">
                <a:solidFill>
                  <a:schemeClr val="tx1"/>
                </a:solidFill>
              </a:rPr>
              <a:t>range searching </a:t>
            </a:r>
            <a:r>
              <a:rPr lang="en-US" sz="2000" b="1" dirty="0" smtClean="0">
                <a:solidFill>
                  <a:schemeClr val="tx1"/>
                </a:solidFill>
              </a:rPr>
              <a:t>(more details)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Interval tree: an augmented </a:t>
            </a:r>
            <a:r>
              <a:rPr lang="en-US" sz="2000" b="1" dirty="0">
                <a:solidFill>
                  <a:srgbClr val="7030A0"/>
                </a:solidFill>
              </a:rPr>
              <a:t>BST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used for geometric </a:t>
            </a:r>
            <a:r>
              <a:rPr lang="en-US" sz="2000" b="1" dirty="0">
                <a:solidFill>
                  <a:schemeClr val="tx1"/>
                </a:solidFill>
              </a:rPr>
              <a:t>problems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</a:t>
            </a:r>
            <a:r>
              <a:rPr lang="en-US" sz="3600" b="1" dirty="0" smtClean="0"/>
              <a:t>augment the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Main </a:t>
                </a:r>
                <a:r>
                  <a:rPr lang="en-US" sz="2000" b="1" dirty="0" smtClean="0"/>
                  <a:t>objective</a:t>
                </a:r>
                <a:r>
                  <a:rPr lang="en-US" sz="2000" dirty="0" smtClean="0"/>
                  <a:t>: How to perform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efficiently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“determine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a query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overlaps any interval </a:t>
                </a:r>
                <a:r>
                  <a:rPr lang="en-US" sz="2000" dirty="0" smtClean="0"/>
                  <a:t>in tree storing intervals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.”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648200"/>
              </a:xfrm>
              <a:blipFill rotWithShape="1">
                <a:blip r:embed="rId2"/>
                <a:stretch>
                  <a:fillRect l="-720" t="-1706" r="-1153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810000" y="4343400"/>
            <a:ext cx="1371600" cy="152400"/>
            <a:chOff x="3810000" y="4343400"/>
            <a:chExt cx="1371600" cy="152400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572000"/>
            <a:ext cx="3657600" cy="152400"/>
            <a:chOff x="1752600" y="4572000"/>
            <a:chExt cx="3657600" cy="152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4267200"/>
            <a:ext cx="723900" cy="152400"/>
            <a:chOff x="762000" y="4267200"/>
            <a:chExt cx="723900" cy="152400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>
              <a:off x="762000" y="4267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95600" y="4876800"/>
            <a:ext cx="1371600" cy="152400"/>
            <a:chOff x="2895600" y="4876800"/>
            <a:chExt cx="1371600" cy="152400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00" y="4343400"/>
            <a:ext cx="1143000" cy="152400"/>
            <a:chOff x="6172200" y="4343400"/>
            <a:chExt cx="1143000" cy="1524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0" y="4800600"/>
            <a:ext cx="1676400" cy="152400"/>
            <a:chOff x="6477000" y="4800600"/>
            <a:chExt cx="1676400" cy="152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209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192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480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43400" y="15613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00800" y="2514600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010400" y="3542556"/>
            <a:ext cx="3810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perform</a:t>
                </a:r>
                <a:r>
                  <a:rPr lang="en-US" sz="3200" dirty="0" smtClean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 smtClean="0"/>
                  <a:t>efficiently ?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479860" y="1066800"/>
            <a:ext cx="1491940" cy="457200"/>
            <a:chOff x="6019800" y="4038600"/>
            <a:chExt cx="1491940" cy="457200"/>
          </a:xfrm>
        </p:grpSpPr>
        <p:grpSp>
          <p:nvGrpSpPr>
            <p:cNvPr id="42" name="Group 41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352800" y="1066800"/>
            <a:ext cx="1491940" cy="457200"/>
            <a:chOff x="6019800" y="4038600"/>
            <a:chExt cx="1491940" cy="457200"/>
          </a:xfrm>
        </p:grpSpPr>
        <p:grpSp>
          <p:nvGrpSpPr>
            <p:cNvPr id="49" name="Group 48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086600" y="2667000"/>
            <a:ext cx="1143000" cy="152400"/>
            <a:chOff x="6172200" y="4343400"/>
            <a:chExt cx="1143000" cy="152400"/>
          </a:xfrm>
        </p:grpSpPr>
        <p:sp>
          <p:nvSpPr>
            <p:cNvPr id="56" name="Oval 55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429896" y="3657600"/>
            <a:ext cx="1676400" cy="152400"/>
            <a:chOff x="6477000" y="4800600"/>
            <a:chExt cx="1676400" cy="152400"/>
          </a:xfrm>
        </p:grpSpPr>
        <p:sp>
          <p:nvSpPr>
            <p:cNvPr id="65" name="Oval 64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ight Arrow 4"/>
          <p:cNvSpPr/>
          <p:nvPr/>
        </p:nvSpPr>
        <p:spPr>
          <a:xfrm rot="20336497">
            <a:off x="6425240" y="33652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964319" y="1263134"/>
            <a:ext cx="0" cy="4528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96200" y="3048000"/>
            <a:ext cx="1524000" cy="152400"/>
            <a:chOff x="7086600" y="3352800"/>
            <a:chExt cx="1524000" cy="152400"/>
          </a:xfrm>
        </p:grpSpPr>
        <p:grpSp>
          <p:nvGrpSpPr>
            <p:cNvPr id="73" name="Group 72"/>
            <p:cNvGrpSpPr/>
            <p:nvPr/>
          </p:nvGrpSpPr>
          <p:grpSpPr>
            <a:xfrm>
              <a:off x="7086600" y="3352800"/>
              <a:ext cx="1143000" cy="152400"/>
              <a:chOff x="6172200" y="4343400"/>
              <a:chExt cx="1143000" cy="15240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1722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Straight Connector 81"/>
            <p:cNvCxnSpPr/>
            <p:nvPr/>
          </p:nvCxnSpPr>
          <p:spPr>
            <a:xfrm>
              <a:off x="7543800" y="3429000"/>
              <a:ext cx="1066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99704" y="2667000"/>
            <a:ext cx="5372496" cy="152400"/>
            <a:chOff x="6477000" y="4800600"/>
            <a:chExt cx="5372496" cy="152400"/>
          </a:xfrm>
        </p:grpSpPr>
        <p:sp>
          <p:nvSpPr>
            <p:cNvPr id="84" name="Oval 8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3200" y="4800600"/>
              <a:ext cx="5296296" cy="152400"/>
              <a:chOff x="2743200" y="2514600"/>
              <a:chExt cx="5296296" cy="15240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743200" y="2590800"/>
                <a:ext cx="529629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039496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ight Arrow 91"/>
          <p:cNvSpPr/>
          <p:nvPr/>
        </p:nvSpPr>
        <p:spPr>
          <a:xfrm rot="12598673">
            <a:off x="1218535" y="3517619"/>
            <a:ext cx="474995" cy="508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371600" y="2971800"/>
            <a:ext cx="1143000" cy="152400"/>
            <a:chOff x="6172200" y="4343400"/>
            <a:chExt cx="1143000" cy="152400"/>
          </a:xfrm>
        </p:grpSpPr>
        <p:sp>
          <p:nvSpPr>
            <p:cNvPr id="94" name="Oval 93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304800" y="3276600"/>
            <a:ext cx="1143000" cy="152400"/>
            <a:chOff x="6172200" y="4343400"/>
            <a:chExt cx="1143000" cy="152400"/>
          </a:xfrm>
        </p:grpSpPr>
        <p:sp>
          <p:nvSpPr>
            <p:cNvPr id="100" name="Oval 99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to perform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dirty="0"/>
                  <a:t>) </a:t>
                </a:r>
                <a:r>
                  <a:rPr lang="en-US" sz="3200" b="1" dirty="0"/>
                  <a:t>efficiently ?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to </a:t>
                </a:r>
                <a:r>
                  <a:rPr lang="en-US" sz="2000" u="sng" dirty="0" smtClean="0"/>
                  <a:t>surely</a:t>
                </a:r>
                <a:r>
                  <a:rPr lang="en-US" sz="2000" dirty="0" smtClean="0"/>
                  <a:t> determine whether a query interval overlaps any interval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by knowing the maximum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 of any interval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3"/>
                <a:stretch>
                  <a:fillRect l="-1834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76347" y="1573296"/>
            <a:ext cx="5581653" cy="3303504"/>
            <a:chOff x="1276347" y="1573296"/>
            <a:chExt cx="5581653" cy="3303504"/>
          </a:xfrm>
        </p:grpSpPr>
        <p:grpSp>
          <p:nvGrpSpPr>
            <p:cNvPr id="7" name="Group 6"/>
            <p:cNvGrpSpPr/>
            <p:nvPr/>
          </p:nvGrpSpPr>
          <p:grpSpPr>
            <a:xfrm>
              <a:off x="2082549" y="1573296"/>
              <a:ext cx="3965825" cy="1322305"/>
              <a:chOff x="3010909" y="2727960"/>
              <a:chExt cx="2985201" cy="109781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3"/>
              </p:cNvCxnSpPr>
              <p:nvPr/>
            </p:nvCxnSpPr>
            <p:spPr>
              <a:xfrm flipH="1">
                <a:off x="3010909" y="3001131"/>
                <a:ext cx="1400277" cy="8246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18" idx="0"/>
              </p:cNvCxnSpPr>
              <p:nvPr/>
            </p:nvCxnSpPr>
            <p:spPr>
              <a:xfrm>
                <a:off x="4655365" y="2985484"/>
                <a:ext cx="1340745" cy="8402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Isosceles Triangle 17"/>
            <p:cNvSpPr/>
            <p:nvPr/>
          </p:nvSpPr>
          <p:spPr>
            <a:xfrm>
              <a:off x="52387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276347" y="2895600"/>
              <a:ext cx="1619253" cy="19812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962400" y="1383268"/>
            <a:ext cx="1593112" cy="445532"/>
            <a:chOff x="3962400" y="1383268"/>
            <a:chExt cx="1593112" cy="445532"/>
          </a:xfrm>
        </p:grpSpPr>
        <p:grpSp>
          <p:nvGrpSpPr>
            <p:cNvPr id="23" name="Group 22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410200" y="10668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12268"/>
                <a:ext cx="36740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00600"/>
                <a:ext cx="39786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1600200" y="1066800"/>
            <a:ext cx="1491940" cy="457200"/>
            <a:chOff x="6019800" y="4038600"/>
            <a:chExt cx="1491940" cy="457200"/>
          </a:xfrm>
        </p:grpSpPr>
        <p:grpSp>
          <p:nvGrpSpPr>
            <p:cNvPr id="57" name="Group 56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1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Augmentation of BST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 node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, keep a field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	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{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 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 smtClean="0"/>
                  <a:t>)}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= </a:t>
                </a:r>
                <a:r>
                  <a:rPr lang="en-US" sz="2000" b="1" dirty="0" smtClean="0"/>
                  <a:t>max</a:t>
                </a:r>
                <a:r>
                  <a:rPr lang="en-US" sz="2000" dirty="0" smtClean="0"/>
                  <a:t>(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        ,  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/>
                  <a:t>        </a:t>
                </a:r>
                <a:r>
                  <a:rPr lang="en-US" sz="2000" dirty="0" smtClean="0"/>
                  <a:t>,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               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22437"/>
                <a:ext cx="8229600" cy="4906963"/>
              </a:xfrm>
              <a:blipFill rotWithShape="1">
                <a:blip r:embed="rId2"/>
                <a:stretch>
                  <a:fillRect l="-741" t="-1615" r="-1037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841314" y="33528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927810" y="1447800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943600" y="22860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553992" y="3429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667000" y="3352800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791096" y="2286000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2209800" y="2514600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04800" y="3505200"/>
            <a:ext cx="422214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048000" y="3542556"/>
            <a:ext cx="5334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343400" y="1561356"/>
            <a:ext cx="45720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400800" y="2514600"/>
            <a:ext cx="538960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27124" y="3526121"/>
            <a:ext cx="517071" cy="34364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 smtClean="0"/>
                  <a:t>l</a:t>
                </a:r>
                <a:r>
                  <a:rPr lang="en-US" b="1" dirty="0"/>
                  <a:t>eft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76" y="5943600"/>
                <a:ext cx="1815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20" t="-8197" r="-57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high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67" y="5955268"/>
                <a:ext cx="8611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383" t="-8197" r="-120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/>
                  <a:t>(</a:t>
                </a:r>
                <a:r>
                  <a:rPr lang="en-US" b="1" dirty="0"/>
                  <a:t>r</a:t>
                </a:r>
                <a:r>
                  <a:rPr lang="en-US" b="1" dirty="0" smtClean="0"/>
                  <a:t>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76" y="5955268"/>
                <a:ext cx="19405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08" t="-8197" r="-53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Ribbon 82"/>
          <p:cNvSpPr/>
          <p:nvPr/>
        </p:nvSpPr>
        <p:spPr>
          <a:xfrm>
            <a:off x="6152952" y="4191000"/>
            <a:ext cx="2838648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field is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fficient to maintain during insertion/deletion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" grpId="0" animBg="1"/>
      <p:bldP spid="8" grpId="0" animBg="1"/>
      <p:bldP spid="9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)</a:t>
                </a:r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found</a:t>
                </a:r>
                <a:r>
                  <a:rPr lang="en-US" sz="2000" dirty="0" smtClean="0"/>
                  <a:t>=false;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</m:oMath>
                </a14:m>
                <a:r>
                  <a:rPr lang="en-US" sz="2000" b="1" i="1" dirty="0" smtClean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/>
                  <a:t>While(                  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b="1" dirty="0" smtClean="0"/>
                  <a:t>                     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overlaps 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>
                    <a:sym typeface="Wingdings" pitchFamily="2" charset="2"/>
                  </a:rPr>
                  <a:t>))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</a:t>
                </a:r>
                <a:r>
                  <a:rPr lang="en-US" sz="2000" b="1" dirty="0" smtClean="0"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found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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true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ym typeface="Wingdings" pitchFamily="2" charset="2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{      If</a:t>
                </a:r>
                <a:r>
                  <a:rPr lang="en-US" sz="2000" dirty="0" smtClean="0">
                    <a:sym typeface="Wingdings" pitchFamily="2" charset="2"/>
                  </a:rPr>
                  <a:t>(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            and                      </a:t>
                </a:r>
                <a:r>
                  <a:rPr lang="en-US" sz="2000" dirty="0" smtClean="0">
                    <a:solidFill>
                      <a:srgbClr val="FF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 smtClean="0">
                    <a:sym typeface="Wingdings" pitchFamily="2" charset="2"/>
                  </a:rPr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 	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</a:t>
                </a: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If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found</a:t>
                </a:r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print</a:t>
                </a:r>
                <a:r>
                  <a:rPr lang="en-US" sz="2000" b="1" dirty="0" smtClean="0"/>
                  <a:t> “</a:t>
                </a:r>
                <a:r>
                  <a:rPr lang="en-US" sz="2000" b="1" dirty="0" smtClean="0">
                    <a:sym typeface="Wingdings" pitchFamily="2" charset="2"/>
                  </a:rPr>
                  <a:t>Interval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sz="2000" dirty="0" smtClean="0"/>
                  <a:t>) overlaps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:r>
                  <a:rPr lang="en-US" sz="2000" b="1" dirty="0" smtClean="0"/>
                  <a:t>else          </a:t>
                </a:r>
                <a:r>
                  <a:rPr lang="en-US" sz="2000" dirty="0" smtClean="0"/>
                  <a:t>print “No interval overlaps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”.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  <a:r>
                  <a:rPr lang="en-US" sz="2000" b="1" dirty="0" smtClean="0"/>
                  <a:t>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&lt;&gt;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NULL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69268"/>
                <a:ext cx="1550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6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Max-high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>
                    <a:sym typeface="Wingdings" pitchFamily="2" charset="2"/>
                  </a:rPr>
                  <a:t>l</a:t>
                </a:r>
                <a:r>
                  <a:rPr lang="en-US" b="1" dirty="0" smtClean="0">
                    <a:sym typeface="Wingdings" pitchFamily="2" charset="2"/>
                  </a:rPr>
                  <a:t>eft</a:t>
                </a:r>
                <a:r>
                  <a:rPr lang="en-US" dirty="0" smtClean="0">
                    <a:sym typeface="Wingdings" pitchFamily="2" charset="2"/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  <a:sym typeface="Wingdings" pitchFamily="2" charset="2"/>
                  </a:rPr>
                  <a:t>u</a:t>
                </a:r>
                <a:r>
                  <a:rPr lang="en-US" dirty="0" smtClean="0">
                    <a:sym typeface="Wingdings" pitchFamily="2" charset="2"/>
                  </a:rPr>
                  <a:t>))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Low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57600"/>
                <a:ext cx="267631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22" t="-8197" r="-31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48400" y="1524000"/>
            <a:ext cx="1905000" cy="1764268"/>
            <a:chOff x="6248400" y="1524000"/>
            <a:chExt cx="1905000" cy="1764268"/>
          </a:xfrm>
        </p:grpSpPr>
        <p:sp>
          <p:nvSpPr>
            <p:cNvPr id="3" name="Oval 2"/>
            <p:cNvSpPr/>
            <p:nvPr/>
          </p:nvSpPr>
          <p:spPr>
            <a:xfrm>
              <a:off x="7010400" y="2209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48400" y="2590800"/>
              <a:ext cx="815232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14369" y="25908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47569" y="1524000"/>
              <a:ext cx="739031" cy="6974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67600" y="2209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b="1" dirty="0"/>
                  <a:t>&lt;&gt;NULL and </a:t>
                </a:r>
                <a:r>
                  <a:rPr lang="en-US" dirty="0"/>
                  <a:t>not</a:t>
                </a:r>
                <a:r>
                  <a:rPr lang="en-US" b="1" dirty="0"/>
                  <a:t> found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244143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3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30084" y="252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{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093688" y="2133600"/>
            <a:ext cx="1593112" cy="445532"/>
            <a:chOff x="3962400" y="1383268"/>
            <a:chExt cx="1593112" cy="445532"/>
          </a:xfrm>
        </p:grpSpPr>
        <p:grpSp>
          <p:nvGrpSpPr>
            <p:cNvPr id="30" name="Group 29"/>
            <p:cNvGrpSpPr/>
            <p:nvPr/>
          </p:nvGrpSpPr>
          <p:grpSpPr>
            <a:xfrm>
              <a:off x="3962400" y="1383268"/>
              <a:ext cx="1593112" cy="445532"/>
              <a:chOff x="3736914" y="4050268"/>
              <a:chExt cx="1593112" cy="4455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810000" y="43434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736914" y="4050268"/>
                <a:ext cx="1593112" cy="445532"/>
                <a:chOff x="3736914" y="4050268"/>
                <a:chExt cx="1593112" cy="44553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886200" y="4343400"/>
                  <a:ext cx="1295400" cy="152400"/>
                  <a:chOff x="2743200" y="2514600"/>
                  <a:chExt cx="1295400" cy="1524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2743200" y="2590800"/>
                    <a:ext cx="12954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0386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43200" y="2514600"/>
                    <a:ext cx="0" cy="152400"/>
                  </a:xfrm>
                  <a:prstGeom prst="line">
                    <a:avLst/>
                  </a:prstGeom>
                  <a:ln w="28575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736914" y="40502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40502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58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68" y="13832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477000" y="1219200"/>
            <a:ext cx="1491940" cy="457200"/>
            <a:chOff x="6019800" y="4038600"/>
            <a:chExt cx="1491940" cy="457200"/>
          </a:xfrm>
        </p:grpSpPr>
        <p:grpSp>
          <p:nvGrpSpPr>
            <p:cNvPr id="41" name="Group 40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334000" y="1219200"/>
            <a:ext cx="1491940" cy="457200"/>
            <a:chOff x="6019800" y="4038600"/>
            <a:chExt cx="1491940" cy="457200"/>
          </a:xfrm>
        </p:grpSpPr>
        <p:grpSp>
          <p:nvGrpSpPr>
            <p:cNvPr id="48" name="Group 47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458200" y="1219200"/>
            <a:ext cx="843844" cy="457200"/>
            <a:chOff x="6019800" y="4038600"/>
            <a:chExt cx="843844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381000" cy="152400"/>
              <a:chOff x="2971800" y="2514600"/>
              <a:chExt cx="381000" cy="152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2971800" y="2579132"/>
                <a:ext cx="381000" cy="1166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352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0502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9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 animBg="1"/>
      <p:bldP spid="8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Application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determine if any two of them </a:t>
                </a:r>
                <a:r>
                  <a:rPr lang="en-US" sz="2000" dirty="0" smtClean="0"/>
                  <a:t>intersect.</a:t>
                </a:r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7030A0"/>
                    </a:solidFill>
                  </a:rPr>
                  <a:t>Spend some time to realize the difficulty of the problem.</a:t>
                </a:r>
                <a:endParaRPr lang="en-US" sz="2000" i="1" dirty="0" smtClean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56388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6504" y="6096000"/>
            <a:ext cx="2023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</a:t>
            </a:r>
            <a:r>
              <a:rPr lang="en-US" dirty="0"/>
              <a:t>s</a:t>
            </a:r>
            <a:r>
              <a:rPr lang="en-US" dirty="0" smtClean="0"/>
              <a:t>weep method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8200" y="3962400"/>
            <a:ext cx="24384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8200" y="2438400"/>
            <a:ext cx="2438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219200" y="1905000"/>
            <a:ext cx="6096000" cy="3429000"/>
            <a:chOff x="1219200" y="1905000"/>
            <a:chExt cx="6096000" cy="3429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828800" y="5105400"/>
              <a:ext cx="13716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19200" y="5334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48000" y="4953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57600" y="4114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76800" y="5105400"/>
              <a:ext cx="1295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6400" y="4343400"/>
              <a:ext cx="838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67400" y="3733800"/>
              <a:ext cx="9144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00600" y="3581400"/>
              <a:ext cx="12192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53200" y="3429000"/>
              <a:ext cx="76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657600" y="32004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2209800"/>
              <a:ext cx="1219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53200" y="1905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048000" y="3429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19200" y="3810000"/>
              <a:ext cx="762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67400" y="3276600"/>
              <a:ext cx="914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6400" y="3200400"/>
              <a:ext cx="8382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76800" y="4648200"/>
              <a:ext cx="1295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28800" y="4648200"/>
              <a:ext cx="13716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 rot="16200000">
            <a:off x="7644384" y="471830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6200000">
            <a:off x="615696" y="4748784"/>
            <a:ext cx="579120" cy="7437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416 -0.533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54" grpId="0" animBg="1"/>
      <p:bldP spid="54" grpId="1" animBg="1"/>
      <p:bldP spid="55" grpId="0" animBg="1"/>
      <p:bldP spid="5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Algorithm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rectangle has two intervals: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upper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</a:t>
                </a:r>
                <a:r>
                  <a:rPr lang="en-US" sz="2000" b="1" dirty="0" smtClean="0"/>
                  <a:t>lower</a:t>
                </a:r>
                <a:r>
                  <a:rPr lang="en-US" sz="2000" dirty="0" smtClean="0"/>
                  <a:t> side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Total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rectangles </a:t>
                </a:r>
                <a:r>
                  <a:rPr lang="en-US" sz="2000" dirty="0" smtClean="0">
                    <a:sym typeface="Wingdings" pitchFamily="2" charset="2"/>
                  </a:rPr>
                  <a:t> 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intervals.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empty tree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Process the intervals in increasing order of 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-coordinates </a:t>
                </a:r>
                <a:r>
                  <a:rPr lang="en-US" sz="2000" dirty="0" smtClean="0"/>
                  <a:t> (</a:t>
                </a:r>
                <a:r>
                  <a:rPr lang="en-US" sz="2000" i="1" dirty="0" smtClean="0">
                    <a:solidFill>
                      <a:srgbClr val="00B050"/>
                    </a:solidFill>
                  </a:rPr>
                  <a:t>virtual line sweep</a:t>
                </a:r>
                <a:r>
                  <a:rPr lang="en-US" sz="2000" dirty="0" smtClean="0"/>
                  <a:t>):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For each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sz="2000" dirty="0" smtClean="0"/>
                  <a:t>-interval:   query if it intersects any interval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            Insert the interval if query fails	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For </a:t>
                </a:r>
                <a:r>
                  <a:rPr lang="en-US" sz="2000" dirty="0"/>
                  <a:t>each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 smtClean="0"/>
                  <a:t>-interval :    remove the corresponding blue interval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This is 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Homework:</a:t>
                </a:r>
                <a:r>
                  <a:rPr lang="en-US" sz="2000" dirty="0" smtClean="0"/>
                  <a:t> Write a </a:t>
                </a:r>
                <a:r>
                  <a:rPr lang="en-US" sz="2000" u="sng" dirty="0" smtClean="0"/>
                  <a:t>neat</a:t>
                </a:r>
                <a:r>
                  <a:rPr lang="en-US" sz="2000" dirty="0" smtClean="0"/>
                  <a:t> pseudo-code of this algorithm.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Application 2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compute their total area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requires some slight modifications to Interval tree.</a:t>
                </a: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38200" y="1905000"/>
            <a:ext cx="6477000" cy="3429000"/>
            <a:chOff x="838200" y="1905000"/>
            <a:chExt cx="6477000" cy="3429000"/>
          </a:xfrm>
        </p:grpSpPr>
        <p:sp>
          <p:nvSpPr>
            <p:cNvPr id="5" name="Rectangle 4"/>
            <p:cNvSpPr/>
            <p:nvPr/>
          </p:nvSpPr>
          <p:spPr>
            <a:xfrm>
              <a:off x="3657600" y="3200400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1295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3429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1905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438400"/>
              <a:ext cx="24384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600" y="2209800"/>
              <a:ext cx="1219200" cy="1371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3810000"/>
              <a:ext cx="762000" cy="15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28800" y="4648200"/>
              <a:ext cx="13716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7400" y="3276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3200400"/>
              <a:ext cx="838200" cy="1143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47800" y="5867400"/>
            <a:ext cx="64511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just </a:t>
            </a:r>
            <a:r>
              <a:rPr lang="en-US" b="1" dirty="0"/>
              <a:t>for a nice </a:t>
            </a:r>
            <a:r>
              <a:rPr lang="en-US" b="1" dirty="0" smtClean="0"/>
              <a:t>trial</a:t>
            </a:r>
            <a:r>
              <a:rPr lang="en-US" b="1" dirty="0"/>
              <a:t> </a:t>
            </a:r>
            <a:r>
              <a:rPr lang="en-US" b="1" dirty="0" smtClean="0">
                <a:sym typeface="Wingdings" pitchFamily="2" charset="2"/>
              </a:rPr>
              <a:t>. Not important from point of view of exams.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For the sake of continuity, the slides on orthogonal range searching is appended to the slides of the previous lecture.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71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interval tree 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4062413"/>
            <a:ext cx="7772400" cy="1500187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b="1" dirty="0">
                <a:solidFill>
                  <a:srgbClr val="C00000"/>
                </a:solidFill>
              </a:rPr>
              <a:t>augmented </a:t>
            </a:r>
            <a:r>
              <a:rPr lang="en-US" sz="2800" b="1" dirty="0" smtClean="0">
                <a:solidFill>
                  <a:srgbClr val="C00000"/>
                </a:solidFill>
              </a:rPr>
              <a:t>BST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used for </a:t>
            </a:r>
            <a:r>
              <a:rPr lang="en-US" sz="2800" dirty="0" smtClean="0">
                <a:solidFill>
                  <a:schemeClr val="tx1"/>
                </a:solidFill>
              </a:rPr>
              <a:t>many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geometric </a:t>
            </a:r>
            <a:r>
              <a:rPr lang="en-US" sz="2800" b="1" dirty="0">
                <a:solidFill>
                  <a:srgbClr val="0070C0"/>
                </a:solidFill>
              </a:rPr>
              <a:t>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Motivation through an application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axis-parallel rectangles, determine if any two of them intersect.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4648200"/>
            <a:ext cx="129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429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00" y="1905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438400"/>
            <a:ext cx="2438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22098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10000"/>
            <a:ext cx="762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648200"/>
            <a:ext cx="1371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838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Interval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An interval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|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an interval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</a:t>
                </a:r>
                <a:r>
                  <a:rPr lang="en-US" sz="2000" b="1" dirty="0" smtClean="0"/>
                  <a:t>high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	     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any two intervals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] and 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they either </a:t>
                </a:r>
                <a:r>
                  <a:rPr lang="en-US" sz="2000" b="1" dirty="0" smtClean="0"/>
                  <a:t>overlap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/>
                  <a:t>don’t overlap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It takes </a:t>
                </a:r>
                <a:r>
                  <a:rPr lang="en-US" sz="2000" b="1" dirty="0" smtClean="0"/>
                  <a:t>O(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time to check if two intervals overlap.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36914" y="4050268"/>
            <a:ext cx="1593112" cy="445532"/>
            <a:chOff x="3736914" y="4050268"/>
            <a:chExt cx="1593112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4" y="4050268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0502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1479860" y="4267200"/>
            <a:ext cx="1491940" cy="457200"/>
            <a:chOff x="6019800" y="4038600"/>
            <a:chExt cx="1491940" cy="457200"/>
          </a:xfrm>
        </p:grpSpPr>
        <p:grpSp>
          <p:nvGrpSpPr>
            <p:cNvPr id="35" name="Group 3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432860" y="4267200"/>
            <a:ext cx="1491940" cy="457200"/>
            <a:chOff x="6019800" y="4038600"/>
            <a:chExt cx="1491940" cy="457200"/>
          </a:xfrm>
        </p:grpSpPr>
        <p:grpSp>
          <p:nvGrpSpPr>
            <p:cNvPr id="55" name="Group 54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156260" y="4267200"/>
            <a:ext cx="1491940" cy="457200"/>
            <a:chOff x="6019800" y="4038600"/>
            <a:chExt cx="1491940" cy="457200"/>
          </a:xfrm>
        </p:grpSpPr>
        <p:grpSp>
          <p:nvGrpSpPr>
            <p:cNvPr id="66" name="Group 65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96" y="4050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842060" y="4419600"/>
            <a:ext cx="1268984" cy="457200"/>
            <a:chOff x="6019800" y="4038600"/>
            <a:chExt cx="1268984" cy="457200"/>
          </a:xfrm>
        </p:grpSpPr>
        <p:grpSp>
          <p:nvGrpSpPr>
            <p:cNvPr id="73" name="Group 72"/>
            <p:cNvGrpSpPr/>
            <p:nvPr/>
          </p:nvGrpSpPr>
          <p:grpSpPr>
            <a:xfrm>
              <a:off x="6248400" y="4343400"/>
              <a:ext cx="882340" cy="152400"/>
              <a:chOff x="2971800" y="2514600"/>
              <a:chExt cx="882340" cy="1524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2971800" y="2590800"/>
                <a:ext cx="876696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85414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0386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140" y="40502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47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Problem Definition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Maintain a data structure for </a:t>
                </a:r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dirty="0" smtClean="0"/>
                  <a:t>intervals so that the following operations can be performed efficiently.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Overlap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):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overlaps any interval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): Insert interval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Delete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20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4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build a </a:t>
            </a:r>
            <a:r>
              <a:rPr lang="en-US" sz="3600" b="1" dirty="0" smtClean="0">
                <a:solidFill>
                  <a:srgbClr val="7030A0"/>
                </a:solidFill>
              </a:rPr>
              <a:t>BST</a:t>
            </a:r>
            <a:r>
              <a:rPr lang="en-US" sz="3600" b="1" dirty="0" smtClean="0"/>
              <a:t> on </a:t>
            </a:r>
            <a:r>
              <a:rPr lang="en-US" sz="3600" b="1" dirty="0" smtClean="0">
                <a:solidFill>
                  <a:srgbClr val="0070C0"/>
                </a:solidFill>
              </a:rPr>
              <a:t>intervals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27" name="Group 26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39" name="Group 38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18" name="Group 17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23" name="Group 22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31" name="Group 3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9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752600" y="45720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956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810000" y="43434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2000" y="4267200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85800" y="3974068"/>
            <a:ext cx="911286" cy="445532"/>
            <a:chOff x="685800" y="3974068"/>
            <a:chExt cx="911286" cy="445532"/>
          </a:xfrm>
        </p:grpSpPr>
        <p:grpSp>
          <p:nvGrpSpPr>
            <p:cNvPr id="46" name="Group 45"/>
            <p:cNvGrpSpPr/>
            <p:nvPr/>
          </p:nvGrpSpPr>
          <p:grpSpPr>
            <a:xfrm>
              <a:off x="838200" y="4267200"/>
              <a:ext cx="647700" cy="152400"/>
              <a:chOff x="2743200" y="2514600"/>
              <a:chExt cx="647700" cy="1524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743200" y="2590800"/>
                <a:ext cx="647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76032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858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54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grpSp>
          <p:nvGrpSpPr>
            <p:cNvPr id="53" name="Group 52"/>
            <p:cNvGrpSpPr/>
            <p:nvPr/>
          </p:nvGrpSpPr>
          <p:grpSpPr>
            <a:xfrm>
              <a:off x="1828800" y="4572000"/>
              <a:ext cx="3581400" cy="152400"/>
              <a:chOff x="1828800" y="4572000"/>
              <a:chExt cx="3581400" cy="1524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828800" y="4648200"/>
                <a:ext cx="3581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4102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828800" y="45720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1679514" y="4278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60914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grpSp>
          <p:nvGrpSpPr>
            <p:cNvPr id="60" name="Group 59"/>
            <p:cNvGrpSpPr/>
            <p:nvPr/>
          </p:nvGrpSpPr>
          <p:grpSpPr>
            <a:xfrm>
              <a:off x="2971800" y="4876800"/>
              <a:ext cx="1295400" cy="152400"/>
              <a:chOff x="2743200" y="2514600"/>
              <a:chExt cx="1295400" cy="1524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2822514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7914" y="4648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grpSp>
          <p:nvGrpSpPr>
            <p:cNvPr id="67" name="Group 66"/>
            <p:cNvGrpSpPr/>
            <p:nvPr/>
          </p:nvGrpSpPr>
          <p:grpSpPr>
            <a:xfrm>
              <a:off x="3886200" y="4343400"/>
              <a:ext cx="1295400" cy="152400"/>
              <a:chOff x="2743200" y="2514600"/>
              <a:chExt cx="1295400" cy="152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43200" y="2590800"/>
                <a:ext cx="1295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736914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3000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grpSp>
          <p:nvGrpSpPr>
            <p:cNvPr id="74" name="Group 73"/>
            <p:cNvGrpSpPr/>
            <p:nvPr/>
          </p:nvGrpSpPr>
          <p:grpSpPr>
            <a:xfrm>
              <a:off x="6248400" y="4343400"/>
              <a:ext cx="1066800" cy="152400"/>
              <a:chOff x="2971800" y="2514600"/>
              <a:chExt cx="1066800" cy="1524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971800" y="2590800"/>
                <a:ext cx="1066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0386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9718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019800" y="4038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25096" y="4050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53200" y="4800600"/>
              <a:ext cx="1600200" cy="152400"/>
              <a:chOff x="2743200" y="2514600"/>
              <a:chExt cx="1600200" cy="1524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743200" y="2590800"/>
                <a:ext cx="1600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3434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743200" y="2514600"/>
                <a:ext cx="0" cy="152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6363096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800" y="4572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                   How to put a total order on intervals </a:t>
                </a:r>
                <a:r>
                  <a:rPr lang="en-US" sz="2400" dirty="0" smtClean="0"/>
                  <a:t>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By considering </a:t>
                </a:r>
                <a:r>
                  <a:rPr lang="en-US" sz="2000" b="1" dirty="0" smtClean="0"/>
                  <a:t>low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dirty="0" smtClean="0"/>
                  <a:t>] for each interval.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4" grpId="0" animBg="1"/>
      <p:bldP spid="38" grpId="0" animBg="1"/>
      <p:bldP spid="2" grpId="0" animBg="1"/>
      <p:bldP spid="36" grpId="0" animBg="1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build a </a:t>
            </a:r>
            <a:r>
              <a:rPr lang="en-US" sz="3600" b="1" dirty="0">
                <a:solidFill>
                  <a:srgbClr val="7030A0"/>
                </a:solidFill>
              </a:rPr>
              <a:t>BST</a:t>
            </a:r>
            <a:r>
              <a:rPr lang="en-US" sz="3600" b="1" dirty="0"/>
              <a:t> on </a:t>
            </a:r>
            <a:r>
              <a:rPr lang="en-US" sz="3600" b="1" dirty="0">
                <a:solidFill>
                  <a:srgbClr val="0070C0"/>
                </a:solidFill>
              </a:rPr>
              <a:t>intervals</a:t>
            </a:r>
            <a:r>
              <a:rPr lang="en-US" sz="3600" b="1" dirty="0"/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51816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2000" y="1573294"/>
            <a:ext cx="6177760" cy="2317392"/>
            <a:chOff x="2016891" y="2727960"/>
            <a:chExt cx="4650194" cy="1923962"/>
          </a:xfrm>
        </p:grpSpPr>
        <p:cxnSp>
          <p:nvCxnSpPr>
            <p:cNvPr id="46" name="Straight Arrow Connector 45"/>
            <p:cNvCxnSpPr>
              <a:stCxn id="54" idx="3"/>
              <a:endCxn id="49" idx="7"/>
            </p:cNvCxnSpPr>
            <p:nvPr/>
          </p:nvCxnSpPr>
          <p:spPr>
            <a:xfrm flipH="1">
              <a:off x="2265255" y="3747891"/>
              <a:ext cx="539903" cy="627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016891" y="2727960"/>
              <a:ext cx="4650194" cy="1923962"/>
              <a:chOff x="2016891" y="2727960"/>
              <a:chExt cx="4650194" cy="192396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01689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3486" y="4331882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76109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76254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68574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4" idx="7"/>
              </p:cNvCxnSpPr>
              <p:nvPr/>
            </p:nvCxnSpPr>
            <p:spPr>
              <a:xfrm flipH="1">
                <a:off x="3010909" y="3001131"/>
                <a:ext cx="1400277" cy="5204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655365" y="2985484"/>
                <a:ext cx="1335952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3" idx="5"/>
                <a:endCxn id="52" idx="0"/>
              </p:cNvCxnSpPr>
              <p:nvPr/>
            </p:nvCxnSpPr>
            <p:spPr>
              <a:xfrm>
                <a:off x="6163960" y="3747892"/>
                <a:ext cx="357637" cy="5802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3049337" y="372295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85800" y="3962400"/>
            <a:ext cx="911286" cy="457200"/>
            <a:chOff x="685800" y="3657600"/>
            <a:chExt cx="911286" cy="457200"/>
          </a:xfrm>
        </p:grpSpPr>
        <p:sp>
          <p:nvSpPr>
            <p:cNvPr id="36" name="Oval 35"/>
            <p:cNvSpPr/>
            <p:nvPr/>
          </p:nvSpPr>
          <p:spPr>
            <a:xfrm>
              <a:off x="762000" y="3962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685800" y="3657600"/>
              <a:ext cx="911286" cy="445532"/>
              <a:chOff x="685800" y="3974068"/>
              <a:chExt cx="911286" cy="445532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838200" y="4267200"/>
                <a:ext cx="647700" cy="152400"/>
                <a:chOff x="2743200" y="2514600"/>
                <a:chExt cx="647700" cy="15240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743200" y="2590800"/>
                  <a:ext cx="6477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376032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/>
              <p:cNvSpPr txBox="1"/>
              <p:nvPr/>
            </p:nvSpPr>
            <p:spPr>
              <a:xfrm>
                <a:off x="6858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295400" y="3974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36914" y="4050268"/>
            <a:ext cx="1634790" cy="445532"/>
            <a:chOff x="3736914" y="4050268"/>
            <a:chExt cx="1634790" cy="445532"/>
          </a:xfrm>
        </p:grpSpPr>
        <p:sp>
          <p:nvSpPr>
            <p:cNvPr id="2" name="Oval 1"/>
            <p:cNvSpPr/>
            <p:nvPr/>
          </p:nvSpPr>
          <p:spPr>
            <a:xfrm>
              <a:off x="38100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736914" y="4050268"/>
              <a:ext cx="1634790" cy="445532"/>
              <a:chOff x="3736914" y="4050268"/>
              <a:chExt cx="1634790" cy="44553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3886200" y="43434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3736914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4953000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019800" y="4038600"/>
            <a:ext cx="1524000" cy="457200"/>
            <a:chOff x="6019800" y="4038600"/>
            <a:chExt cx="1524000" cy="457200"/>
          </a:xfrm>
        </p:grpSpPr>
        <p:sp>
          <p:nvSpPr>
            <p:cNvPr id="38" name="Oval 37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019800" y="4038600"/>
              <a:ext cx="1524000" cy="457200"/>
              <a:chOff x="6019800" y="4038600"/>
              <a:chExt cx="1524000" cy="45720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248400" y="4343400"/>
                <a:ext cx="1066800" cy="152400"/>
                <a:chOff x="2971800" y="2514600"/>
                <a:chExt cx="1066800" cy="1524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971800" y="2590800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9718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/>
              <p:cNvSpPr txBox="1"/>
              <p:nvPr/>
            </p:nvSpPr>
            <p:spPr>
              <a:xfrm>
                <a:off x="6019800" y="4038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125096" y="4050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27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363096" y="4572000"/>
            <a:ext cx="1980408" cy="381000"/>
            <a:chOff x="6363096" y="4572000"/>
            <a:chExt cx="1980408" cy="381000"/>
          </a:xfrm>
        </p:grpSpPr>
        <p:sp>
          <p:nvSpPr>
            <p:cNvPr id="44" name="Oval 43"/>
            <p:cNvSpPr/>
            <p:nvPr/>
          </p:nvSpPr>
          <p:spPr>
            <a:xfrm>
              <a:off x="6477000" y="4800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363096" y="4572000"/>
              <a:ext cx="1980408" cy="381000"/>
              <a:chOff x="6363096" y="4572000"/>
              <a:chExt cx="1980408" cy="381000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6553200" y="4800600"/>
                <a:ext cx="1600200" cy="152400"/>
                <a:chOff x="2743200" y="2514600"/>
                <a:chExt cx="1600200" cy="15240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743200" y="2590800"/>
                  <a:ext cx="1600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3434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6363096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7924800" y="45720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en-US" dirty="0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2822514" y="4583668"/>
            <a:ext cx="1714104" cy="445532"/>
            <a:chOff x="2822514" y="4583668"/>
            <a:chExt cx="1714104" cy="445532"/>
          </a:xfrm>
        </p:grpSpPr>
        <p:sp>
          <p:nvSpPr>
            <p:cNvPr id="37" name="Oval 36"/>
            <p:cNvSpPr/>
            <p:nvPr/>
          </p:nvSpPr>
          <p:spPr>
            <a:xfrm>
              <a:off x="2895600" y="4876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822514" y="4583668"/>
              <a:ext cx="1714104" cy="445532"/>
              <a:chOff x="2822514" y="4583668"/>
              <a:chExt cx="1714104" cy="44553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971800" y="4876800"/>
                <a:ext cx="1295400" cy="152400"/>
                <a:chOff x="2743200" y="2514600"/>
                <a:chExt cx="1295400" cy="152400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2743200" y="2590800"/>
                  <a:ext cx="1295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0386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2743200" y="25146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2822514" y="4583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117914" y="4648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679514" y="4278868"/>
            <a:ext cx="4000104" cy="445532"/>
            <a:chOff x="1679514" y="4278868"/>
            <a:chExt cx="4000104" cy="445532"/>
          </a:xfrm>
        </p:grpSpPr>
        <p:sp>
          <p:nvSpPr>
            <p:cNvPr id="35" name="Oval 34"/>
            <p:cNvSpPr/>
            <p:nvPr/>
          </p:nvSpPr>
          <p:spPr>
            <a:xfrm>
              <a:off x="17526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679514" y="4278868"/>
              <a:ext cx="4000104" cy="445532"/>
              <a:chOff x="1679514" y="4278868"/>
              <a:chExt cx="4000104" cy="44553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828800" y="4572000"/>
                <a:ext cx="3581400" cy="152400"/>
                <a:chOff x="1828800" y="4572000"/>
                <a:chExt cx="3581400" cy="152400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1828800" y="4648200"/>
                  <a:ext cx="35814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4102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828800" y="4572000"/>
                  <a:ext cx="0" cy="1524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TextBox 164"/>
              <p:cNvSpPr txBox="1"/>
              <p:nvPr/>
            </p:nvSpPr>
            <p:spPr>
              <a:xfrm>
                <a:off x="1679514" y="4278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260914" y="4343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9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01024 -0.3895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194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834 -0.2444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12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2083 -0.161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05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0191 -0.1673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-838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01424 -0.2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-1393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085 -0.088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11808</TotalTime>
  <Words>590</Words>
  <Application>Microsoft Office PowerPoint</Application>
  <PresentationFormat>On-screen Show (4:3)</PresentationFormat>
  <Paragraphs>254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Design and Analysis of Algorithms (CS345/CS345A) </vt:lpstr>
      <vt:lpstr>PowerPoint Presentation</vt:lpstr>
      <vt:lpstr>interval tree  </vt:lpstr>
      <vt:lpstr>Motivation through an application </vt:lpstr>
      <vt:lpstr>Interval</vt:lpstr>
      <vt:lpstr>Problem Definition</vt:lpstr>
      <vt:lpstr>How to build a BST on intervals ?</vt:lpstr>
      <vt:lpstr>How to build a BST on intervals ?</vt:lpstr>
      <vt:lpstr>How to build a BST on intervals ?</vt:lpstr>
      <vt:lpstr>How to augment the BST ?</vt:lpstr>
      <vt:lpstr>How to perform Overlap(S,I) efficiently ? </vt:lpstr>
      <vt:lpstr>How to perform Overlap(S,I) efficiently ? </vt:lpstr>
      <vt:lpstr>Augmentation of BST</vt:lpstr>
      <vt:lpstr>Overlap(T, I)</vt:lpstr>
      <vt:lpstr>Application </vt:lpstr>
      <vt:lpstr>Algorithm </vt:lpstr>
      <vt:lpstr>Application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1180</cp:revision>
  <dcterms:created xsi:type="dcterms:W3CDTF">2011-12-03T04:13:03Z</dcterms:created>
  <dcterms:modified xsi:type="dcterms:W3CDTF">2014-01-13T07:41:13Z</dcterms:modified>
</cp:coreProperties>
</file>