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9" r:id="rId3"/>
    <p:sldId id="268" r:id="rId4"/>
    <p:sldId id="271" r:id="rId5"/>
    <p:sldId id="265" r:id="rId6"/>
    <p:sldId id="266" r:id="rId7"/>
    <p:sldId id="272" r:id="rId8"/>
    <p:sldId id="256" r:id="rId9"/>
    <p:sldId id="257" r:id="rId10"/>
    <p:sldId id="258" r:id="rId11"/>
    <p:sldId id="259" r:id="rId12"/>
    <p:sldId id="260" r:id="rId13"/>
    <p:sldId id="261" r:id="rId14"/>
    <p:sldId id="262" r:id="rId15"/>
    <p:sldId id="263" r:id="rId16"/>
    <p:sldId id="26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111" d="100"/>
          <a:sy n="111" d="100"/>
        </p:scale>
        <p:origin x="1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F4C3-5FFE-48ED-91CD-3198A177A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DC7610-D4AE-4F9F-9764-0760A6B71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5C7408-3668-4F53-AF4D-A9EE79D55D51}"/>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5" name="Footer Placeholder 4">
            <a:extLst>
              <a:ext uri="{FF2B5EF4-FFF2-40B4-BE49-F238E27FC236}">
                <a16:creationId xmlns:a16="http://schemas.microsoft.com/office/drawing/2014/main" id="{B6AB16A3-4E40-4BCC-96A1-4734ACEA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FA19D-6C13-4DA6-A9D2-9E40A7C501DF}"/>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291804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B486-106D-4CFC-9A1F-A5D56BF2F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D47D2-1F66-4A5B-A7C4-B2F30DFCE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AA896-D820-4943-ABFD-4AC003B09DFD}"/>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5" name="Footer Placeholder 4">
            <a:extLst>
              <a:ext uri="{FF2B5EF4-FFF2-40B4-BE49-F238E27FC236}">
                <a16:creationId xmlns:a16="http://schemas.microsoft.com/office/drawing/2014/main" id="{9ED87683-B90D-48A7-A314-3877841AD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DEC71-84AF-44AD-801F-43DF2AEE2607}"/>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307761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E68C8-AAD5-493B-895B-70D5FA4EB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7A62E-0DF9-4D1E-83B6-615D813577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1FD40-3C75-4852-B920-5486ADD05752}"/>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5" name="Footer Placeholder 4">
            <a:extLst>
              <a:ext uri="{FF2B5EF4-FFF2-40B4-BE49-F238E27FC236}">
                <a16:creationId xmlns:a16="http://schemas.microsoft.com/office/drawing/2014/main" id="{A4160D82-7A7F-418B-8443-1871A304A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C63A7-AB43-4276-BBCF-157205FB97F0}"/>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99162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DAE5-4348-4475-B438-CC36ADB18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A2ED8-A9F8-4E71-A4B2-0B3E54C3D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EEF2B-400F-4223-A40D-7890FC989D34}"/>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5" name="Footer Placeholder 4">
            <a:extLst>
              <a:ext uri="{FF2B5EF4-FFF2-40B4-BE49-F238E27FC236}">
                <a16:creationId xmlns:a16="http://schemas.microsoft.com/office/drawing/2014/main" id="{B985267B-6786-4609-8B9F-4A7FC717D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DBF51-B00A-407F-AD4C-0382A46B47F9}"/>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396843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8370-E727-4D7F-B02B-67ADFAF9D1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6C2DBB-B52C-4147-97DA-5F8CD26A2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1C9A1-F9E1-43CB-B250-DCE6234B66CA}"/>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5" name="Footer Placeholder 4">
            <a:extLst>
              <a:ext uri="{FF2B5EF4-FFF2-40B4-BE49-F238E27FC236}">
                <a16:creationId xmlns:a16="http://schemas.microsoft.com/office/drawing/2014/main" id="{AB7B286F-01A7-477D-A911-37132CBE0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7688A-4578-4AEA-8D85-5CF5DB2F17F7}"/>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56698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0EDA-CD12-4D4D-BC38-56C5E7356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ADAC4-1DAD-401E-92C0-BE0F0BA9CB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E63FAC-C5D6-4B51-B4C8-7D8A6B69C8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621FF-970D-4D89-9972-D6B1E7CFF799}"/>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6" name="Footer Placeholder 5">
            <a:extLst>
              <a:ext uri="{FF2B5EF4-FFF2-40B4-BE49-F238E27FC236}">
                <a16:creationId xmlns:a16="http://schemas.microsoft.com/office/drawing/2014/main" id="{15D1A10D-6A49-4FF6-A1FE-00A2C4818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A321E-571F-4188-B2B3-9250FABDDE86}"/>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14898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2EB-5268-41D1-BBCE-D3C345F6AC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157DBF-D284-47B5-BF32-8C6D53932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D995C-ED55-4CA9-A4DB-5CD55FFCA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B8969-86D1-447D-B8FB-292265C3F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E55B7-1346-4FD8-A0FE-E9B1E3306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06EABA-F439-449F-98CD-DFD23837AC71}"/>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8" name="Footer Placeholder 7">
            <a:extLst>
              <a:ext uri="{FF2B5EF4-FFF2-40B4-BE49-F238E27FC236}">
                <a16:creationId xmlns:a16="http://schemas.microsoft.com/office/drawing/2014/main" id="{7154A669-4E62-4F15-B932-6C33DBF06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87C7FB-A941-4C0A-B752-2A09273CA356}"/>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95382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6D2D-3AD0-42E0-8EDA-96E0A00872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E0BA1D-3A51-4140-94C7-7E71347127AA}"/>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4" name="Footer Placeholder 3">
            <a:extLst>
              <a:ext uri="{FF2B5EF4-FFF2-40B4-BE49-F238E27FC236}">
                <a16:creationId xmlns:a16="http://schemas.microsoft.com/office/drawing/2014/main" id="{A2BDC452-8707-4111-9557-4BC6133E1D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1D905-BE7A-4AE7-8537-16A9BE93167E}"/>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79812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2DCA2-E97E-4274-B0B9-D7372D0B039E}"/>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3" name="Footer Placeholder 2">
            <a:extLst>
              <a:ext uri="{FF2B5EF4-FFF2-40B4-BE49-F238E27FC236}">
                <a16:creationId xmlns:a16="http://schemas.microsoft.com/office/drawing/2014/main" id="{DA0D69B0-1344-4ECD-A891-6637097753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339D7-3788-4687-BD3B-C87BA52026CC}"/>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357651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2E16-F155-49E1-AB1B-6883B62C4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35971-A64B-4DD0-B548-99DDA5190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C8D3D-D9BB-49ED-9F57-6647CDAEF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6B58F-C764-4634-BE08-2B9AC70B9CEC}"/>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6" name="Footer Placeholder 5">
            <a:extLst>
              <a:ext uri="{FF2B5EF4-FFF2-40B4-BE49-F238E27FC236}">
                <a16:creationId xmlns:a16="http://schemas.microsoft.com/office/drawing/2014/main" id="{9FBE2B67-C3D1-476E-AA3E-2E9B103AD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8A675-656F-4A4E-B30F-23D679758E4D}"/>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198298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6BD9-43AB-49CE-A542-D31DDBF3E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97D9DF-A95C-43D8-8A91-78E23A14F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4E791-6FEC-4D9E-A3D9-11D1B3599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C949E-8857-4F20-A381-9476602BB923}"/>
              </a:ext>
            </a:extLst>
          </p:cNvPr>
          <p:cNvSpPr>
            <a:spLocks noGrp="1"/>
          </p:cNvSpPr>
          <p:nvPr>
            <p:ph type="dt" sz="half" idx="10"/>
          </p:nvPr>
        </p:nvSpPr>
        <p:spPr/>
        <p:txBody>
          <a:bodyPr/>
          <a:lstStyle/>
          <a:p>
            <a:fld id="{C20208F8-C5DD-4D0A-B7B4-178853803B08}" type="datetimeFigureOut">
              <a:rPr lang="en-US" smtClean="0"/>
              <a:t>10/5/2021</a:t>
            </a:fld>
            <a:endParaRPr lang="en-US"/>
          </a:p>
        </p:txBody>
      </p:sp>
      <p:sp>
        <p:nvSpPr>
          <p:cNvPr id="6" name="Footer Placeholder 5">
            <a:extLst>
              <a:ext uri="{FF2B5EF4-FFF2-40B4-BE49-F238E27FC236}">
                <a16:creationId xmlns:a16="http://schemas.microsoft.com/office/drawing/2014/main" id="{90E2F2B2-1C81-48E6-A110-B74C74397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1E892-4156-4BBA-A8ED-0C9DD5315791}"/>
              </a:ext>
            </a:extLst>
          </p:cNvPr>
          <p:cNvSpPr>
            <a:spLocks noGrp="1"/>
          </p:cNvSpPr>
          <p:nvPr>
            <p:ph type="sldNum" sz="quarter" idx="12"/>
          </p:nvPr>
        </p:nvSpPr>
        <p:spPr/>
        <p:txBody>
          <a:bodyPr/>
          <a:lstStyle/>
          <a:p>
            <a:fld id="{5E64D0C9-ED6E-4BBA-B9C3-B2BB66BD2E93}" type="slidenum">
              <a:rPr lang="en-US" smtClean="0"/>
              <a:t>‹#›</a:t>
            </a:fld>
            <a:endParaRPr lang="en-US"/>
          </a:p>
        </p:txBody>
      </p:sp>
    </p:spTree>
    <p:extLst>
      <p:ext uri="{BB962C8B-B14F-4D97-AF65-F5344CB8AC3E}">
        <p14:creationId xmlns:p14="http://schemas.microsoft.com/office/powerpoint/2010/main" val="217382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49421-2850-49D0-84A0-933AFD821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24C90-2FC7-4925-B864-5CA590746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D508D-80E0-47B1-835A-69F9F37B3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208F8-C5DD-4D0A-B7B4-178853803B08}" type="datetimeFigureOut">
              <a:rPr lang="en-US" smtClean="0"/>
              <a:t>10/5/2021</a:t>
            </a:fld>
            <a:endParaRPr lang="en-US"/>
          </a:p>
        </p:txBody>
      </p:sp>
      <p:sp>
        <p:nvSpPr>
          <p:cNvPr id="5" name="Footer Placeholder 4">
            <a:extLst>
              <a:ext uri="{FF2B5EF4-FFF2-40B4-BE49-F238E27FC236}">
                <a16:creationId xmlns:a16="http://schemas.microsoft.com/office/drawing/2014/main" id="{9268C58F-9F5F-4774-8F52-EDB79848D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840892-4B13-408B-9D0E-17C59F485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D0C9-ED6E-4BBA-B9C3-B2BB66BD2E93}" type="slidenum">
              <a:rPr lang="en-US" smtClean="0"/>
              <a:t>‹#›</a:t>
            </a:fld>
            <a:endParaRPr lang="en-US"/>
          </a:p>
        </p:txBody>
      </p:sp>
    </p:spTree>
    <p:extLst>
      <p:ext uri="{BB962C8B-B14F-4D97-AF65-F5344CB8AC3E}">
        <p14:creationId xmlns:p14="http://schemas.microsoft.com/office/powerpoint/2010/main" val="72246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ivocalbirds.com/search?b=&amp;f=&amp;r=1000:50000&amp;t=&amp;bc=0&amp;p=0&amp;tg=&amp;q=&amp;pgn=0&amp;pgl=10&amp;m=false&amp;ltg=&amp;cc="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ivocalbirds.com/blog/know-your-rights-as-a-landlord-under-the-model-tenancy-ac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99acres.com/articles/draft-model-tenancy-law-advantages-and-challenge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99acres.com/articles/draft-model-tenancy-law-advantages-and-challenges.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adda.io/blog/2018/06/bangalore-apartments-federation-political-debate-issues-faced-by-apartment-residents/#7_Shortage_Of_Water_-_The_Scariest_Of_Issues_Faced_By_Apartment_Residents" TargetMode="External"/><Relationship Id="rId3" Type="http://schemas.openxmlformats.org/officeDocument/2006/relationships/hyperlink" Target="https://adda.io/blog/2018/06/bangalore-apartments-federation-political-debate-issues-faced-by-apartment-residents/#2_Waste_Disposal_And_Management" TargetMode="External"/><Relationship Id="rId7" Type="http://schemas.openxmlformats.org/officeDocument/2006/relationships/hyperlink" Target="https://adda.io/blog/2018/06/bangalore-apartments-federation-political-debate-issues-faced-by-apartment-residents/#6_Rent_Maintenance_And_Other_Dues" TargetMode="External"/><Relationship Id="rId2" Type="http://schemas.openxmlformats.org/officeDocument/2006/relationships/hyperlink" Target="https://adda.io/blog/2018/06/bangalore-apartments-federation-political-debate-issues-faced-by-apartment-residents/#1_Foolproof_Security" TargetMode="External"/><Relationship Id="rId1" Type="http://schemas.openxmlformats.org/officeDocument/2006/relationships/slideLayout" Target="../slideLayouts/slideLayout7.xml"/><Relationship Id="rId6" Type="http://schemas.openxmlformats.org/officeDocument/2006/relationships/hyperlink" Target="https://adda.io/blog/2018/06/bangalore-apartments-federation-political-debate-issues-faced-by-apartment-residents/#5_Bad_Conduct_From_Neighbors" TargetMode="External"/><Relationship Id="rId11" Type="http://schemas.openxmlformats.org/officeDocument/2006/relationships/hyperlink" Target="https://adda.io/blog/2018/06/bangalore-apartments-federation-political-debate-issues-faced-by-apartment-residents/#10_Parking_Woes" TargetMode="External"/><Relationship Id="rId5" Type="http://schemas.openxmlformats.org/officeDocument/2006/relationships/hyperlink" Target="https://adda.io/blog/2018/06/bangalore-apartments-federation-political-debate-issues-faced-by-apartment-residents/#4_Equal_Access_To_Common_Amenities" TargetMode="External"/><Relationship Id="rId10" Type="http://schemas.openxmlformats.org/officeDocument/2006/relationships/hyperlink" Target="https://adda.io/blog/2018/06/bangalore-apartments-federation-political-debate-issues-faced-by-apartment-residents/#9_Maintenance_Requests" TargetMode="External"/><Relationship Id="rId4" Type="http://schemas.openxmlformats.org/officeDocument/2006/relationships/hyperlink" Target="https://adda.io/blog/2018/06/bangalore-apartments-federation-political-debate-issues-faced-by-apartment-residents/#3_Litter_Debris_In_Common_Areas" TargetMode="External"/><Relationship Id="rId9" Type="http://schemas.openxmlformats.org/officeDocument/2006/relationships/hyperlink" Target="https://adda.io/blog/2018/06/bangalore-apartments-federation-political-debate-issues-faced-by-apartment-residents/#8_Domestic_staff_manage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BEB2359-D8EB-4872-95A1-8C424DECD503}"/>
              </a:ext>
            </a:extLst>
          </p:cNvPr>
          <p:cNvSpPr/>
          <p:nvPr/>
        </p:nvSpPr>
        <p:spPr>
          <a:xfrm>
            <a:off x="1004247" y="1589191"/>
            <a:ext cx="1839606"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F9B1F7-78B3-4EE3-B7B4-A422858FC979}"/>
              </a:ext>
            </a:extLst>
          </p:cNvPr>
          <p:cNvSpPr/>
          <p:nvPr/>
        </p:nvSpPr>
        <p:spPr>
          <a:xfrm>
            <a:off x="219360" y="4485735"/>
            <a:ext cx="2045190"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8D1D08-A669-42F4-9648-C5A2A9250D3F}"/>
              </a:ext>
            </a:extLst>
          </p:cNvPr>
          <p:cNvSpPr/>
          <p:nvPr/>
        </p:nvSpPr>
        <p:spPr>
          <a:xfrm>
            <a:off x="4307945" y="4485735"/>
            <a:ext cx="2482730"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2F0042-B849-4AFE-91D3-55B952D20A4A}"/>
              </a:ext>
            </a:extLst>
          </p:cNvPr>
          <p:cNvSpPr/>
          <p:nvPr/>
        </p:nvSpPr>
        <p:spPr>
          <a:xfrm>
            <a:off x="9579235" y="1609190"/>
            <a:ext cx="1839606"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C8DDE7-988A-457F-8081-78C011D90CCE}"/>
              </a:ext>
            </a:extLst>
          </p:cNvPr>
          <p:cNvSpPr/>
          <p:nvPr/>
        </p:nvSpPr>
        <p:spPr>
          <a:xfrm>
            <a:off x="4951069" y="209550"/>
            <a:ext cx="1839606"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C94E69-C2AA-4006-959F-7E2F4C00E957}"/>
              </a:ext>
            </a:extLst>
          </p:cNvPr>
          <p:cNvSpPr txBox="1"/>
          <p:nvPr/>
        </p:nvSpPr>
        <p:spPr>
          <a:xfrm>
            <a:off x="4932019" y="285750"/>
            <a:ext cx="1839606" cy="646331"/>
          </a:xfrm>
          <a:prstGeom prst="rect">
            <a:avLst/>
          </a:prstGeom>
          <a:noFill/>
        </p:spPr>
        <p:txBody>
          <a:bodyPr wrap="none" rtlCol="0">
            <a:spAutoFit/>
          </a:bodyPr>
          <a:lstStyle/>
          <a:p>
            <a:r>
              <a:rPr lang="en-US" sz="3600" dirty="0">
                <a:solidFill>
                  <a:schemeClr val="bg1"/>
                </a:solidFill>
                <a:latin typeface="+mj-lt"/>
              </a:rPr>
              <a:t>Category</a:t>
            </a:r>
          </a:p>
        </p:txBody>
      </p:sp>
      <p:sp>
        <p:nvSpPr>
          <p:cNvPr id="5" name="TextBox 4">
            <a:extLst>
              <a:ext uri="{FF2B5EF4-FFF2-40B4-BE49-F238E27FC236}">
                <a16:creationId xmlns:a16="http://schemas.microsoft.com/office/drawing/2014/main" id="{EED3C2F2-F31D-4464-9042-986A039EC95E}"/>
              </a:ext>
            </a:extLst>
          </p:cNvPr>
          <p:cNvSpPr txBox="1"/>
          <p:nvPr/>
        </p:nvSpPr>
        <p:spPr>
          <a:xfrm>
            <a:off x="1272269" y="1665392"/>
            <a:ext cx="1303562" cy="646331"/>
          </a:xfrm>
          <a:prstGeom prst="rect">
            <a:avLst/>
          </a:prstGeom>
          <a:noFill/>
        </p:spPr>
        <p:txBody>
          <a:bodyPr wrap="none" rtlCol="0">
            <a:spAutoFit/>
          </a:bodyPr>
          <a:lstStyle/>
          <a:p>
            <a:r>
              <a:rPr lang="en-US" sz="3600" dirty="0">
                <a:solidFill>
                  <a:schemeClr val="bg1"/>
                </a:solidFill>
                <a:latin typeface="+mj-lt"/>
              </a:rPr>
              <a:t>Home</a:t>
            </a:r>
          </a:p>
        </p:txBody>
      </p:sp>
      <p:sp>
        <p:nvSpPr>
          <p:cNvPr id="6" name="TextBox 5">
            <a:extLst>
              <a:ext uri="{FF2B5EF4-FFF2-40B4-BE49-F238E27FC236}">
                <a16:creationId xmlns:a16="http://schemas.microsoft.com/office/drawing/2014/main" id="{5B7F1474-F008-4AA4-9437-3B6301A291A6}"/>
              </a:ext>
            </a:extLst>
          </p:cNvPr>
          <p:cNvSpPr txBox="1"/>
          <p:nvPr/>
        </p:nvSpPr>
        <p:spPr>
          <a:xfrm>
            <a:off x="9941833" y="1685390"/>
            <a:ext cx="1114408" cy="646331"/>
          </a:xfrm>
          <a:prstGeom prst="rect">
            <a:avLst/>
          </a:prstGeom>
          <a:noFill/>
        </p:spPr>
        <p:txBody>
          <a:bodyPr wrap="none" rtlCol="0">
            <a:spAutoFit/>
          </a:bodyPr>
          <a:lstStyle/>
          <a:p>
            <a:r>
              <a:rPr lang="en-US" sz="3600" dirty="0">
                <a:solidFill>
                  <a:schemeClr val="bg1"/>
                </a:solidFill>
                <a:latin typeface="+mj-lt"/>
              </a:rPr>
              <a:t>Shop</a:t>
            </a:r>
          </a:p>
        </p:txBody>
      </p:sp>
      <p:sp>
        <p:nvSpPr>
          <p:cNvPr id="7" name="TextBox 6">
            <a:extLst>
              <a:ext uri="{FF2B5EF4-FFF2-40B4-BE49-F238E27FC236}">
                <a16:creationId xmlns:a16="http://schemas.microsoft.com/office/drawing/2014/main" id="{C4EF85F2-6EC9-4325-89DB-05D45D7EF740}"/>
              </a:ext>
            </a:extLst>
          </p:cNvPr>
          <p:cNvSpPr txBox="1"/>
          <p:nvPr/>
        </p:nvSpPr>
        <p:spPr>
          <a:xfrm>
            <a:off x="219360" y="4561936"/>
            <a:ext cx="2024913" cy="646331"/>
          </a:xfrm>
          <a:prstGeom prst="rect">
            <a:avLst/>
          </a:prstGeom>
          <a:noFill/>
        </p:spPr>
        <p:txBody>
          <a:bodyPr wrap="none" rtlCol="0">
            <a:spAutoFit/>
          </a:bodyPr>
          <a:lstStyle/>
          <a:p>
            <a:r>
              <a:rPr lang="en-US" sz="3600" dirty="0">
                <a:solidFill>
                  <a:schemeClr val="bg1"/>
                </a:solidFill>
                <a:latin typeface="+mj-lt"/>
              </a:rPr>
              <a:t>Furnished</a:t>
            </a:r>
          </a:p>
        </p:txBody>
      </p:sp>
      <p:sp>
        <p:nvSpPr>
          <p:cNvPr id="8" name="TextBox 7">
            <a:extLst>
              <a:ext uri="{FF2B5EF4-FFF2-40B4-BE49-F238E27FC236}">
                <a16:creationId xmlns:a16="http://schemas.microsoft.com/office/drawing/2014/main" id="{B4F8BC16-02F6-4903-B647-AD00519DCBDC}"/>
              </a:ext>
            </a:extLst>
          </p:cNvPr>
          <p:cNvSpPr txBox="1"/>
          <p:nvPr/>
        </p:nvSpPr>
        <p:spPr>
          <a:xfrm>
            <a:off x="4328222" y="4561936"/>
            <a:ext cx="2482731" cy="646331"/>
          </a:xfrm>
          <a:prstGeom prst="rect">
            <a:avLst/>
          </a:prstGeom>
          <a:noFill/>
        </p:spPr>
        <p:txBody>
          <a:bodyPr wrap="none" rtlCol="0">
            <a:spAutoFit/>
          </a:bodyPr>
          <a:lstStyle/>
          <a:p>
            <a:r>
              <a:rPr lang="en-US" sz="3600" dirty="0">
                <a:solidFill>
                  <a:schemeClr val="bg1"/>
                </a:solidFill>
                <a:latin typeface="+mj-lt"/>
              </a:rPr>
              <a:t>Unfurnished</a:t>
            </a:r>
          </a:p>
        </p:txBody>
      </p:sp>
      <p:cxnSp>
        <p:nvCxnSpPr>
          <p:cNvPr id="21" name="Straight Arrow Connector 20">
            <a:extLst>
              <a:ext uri="{FF2B5EF4-FFF2-40B4-BE49-F238E27FC236}">
                <a16:creationId xmlns:a16="http://schemas.microsoft.com/office/drawing/2014/main" id="{0497F015-5035-46B3-BBD3-41751A25DBD6}"/>
              </a:ext>
            </a:extLst>
          </p:cNvPr>
          <p:cNvCxnSpPr>
            <a:cxnSpLocks/>
            <a:stCxn id="11" idx="2"/>
          </p:cNvCxnSpPr>
          <p:nvPr/>
        </p:nvCxnSpPr>
        <p:spPr>
          <a:xfrm>
            <a:off x="5870872" y="1008281"/>
            <a:ext cx="0" cy="277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EA6F4C-2A5D-49DF-B7AC-EE276E5A01E5}"/>
              </a:ext>
            </a:extLst>
          </p:cNvPr>
          <p:cNvCxnSpPr>
            <a:cxnSpLocks/>
          </p:cNvCxnSpPr>
          <p:nvPr/>
        </p:nvCxnSpPr>
        <p:spPr>
          <a:xfrm>
            <a:off x="1929349" y="1308734"/>
            <a:ext cx="0" cy="27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62E392C-31BF-4078-BE3F-ECF66CD9E654}"/>
              </a:ext>
            </a:extLst>
          </p:cNvPr>
          <p:cNvCxnSpPr>
            <a:cxnSpLocks/>
          </p:cNvCxnSpPr>
          <p:nvPr/>
        </p:nvCxnSpPr>
        <p:spPr>
          <a:xfrm>
            <a:off x="10499038" y="1308735"/>
            <a:ext cx="0" cy="27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F2A0937-EDE3-44B9-A859-1B7920B7E95E}"/>
              </a:ext>
            </a:extLst>
          </p:cNvPr>
          <p:cNvCxnSpPr>
            <a:cxnSpLocks/>
          </p:cNvCxnSpPr>
          <p:nvPr/>
        </p:nvCxnSpPr>
        <p:spPr>
          <a:xfrm>
            <a:off x="1924050" y="1308735"/>
            <a:ext cx="8574988"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4D5D9E7-BC4B-4CB1-AD5A-42416C770567}"/>
              </a:ext>
            </a:extLst>
          </p:cNvPr>
          <p:cNvSpPr txBox="1"/>
          <p:nvPr/>
        </p:nvSpPr>
        <p:spPr>
          <a:xfrm>
            <a:off x="2707451" y="2484122"/>
            <a:ext cx="1492203" cy="1477328"/>
          </a:xfrm>
          <a:prstGeom prst="rect">
            <a:avLst/>
          </a:prstGeom>
          <a:noFill/>
        </p:spPr>
        <p:txBody>
          <a:bodyPr wrap="none" rtlCol="0">
            <a:spAutoFit/>
          </a:bodyPr>
          <a:lstStyle/>
          <a:p>
            <a:pPr marL="285750" indent="-285750">
              <a:buFont typeface="Arial" panose="020B0604020202020204" pitchFamily="34" charset="0"/>
              <a:buChar char="•"/>
            </a:pPr>
            <a:r>
              <a:rPr lang="en-US" dirty="0"/>
              <a:t>House</a:t>
            </a:r>
          </a:p>
          <a:p>
            <a:pPr marL="285750" indent="-285750">
              <a:buFont typeface="Arial" panose="020B0604020202020204" pitchFamily="34" charset="0"/>
              <a:buChar char="•"/>
            </a:pPr>
            <a:r>
              <a:rPr lang="en-US" dirty="0"/>
              <a:t>Apartment</a:t>
            </a:r>
          </a:p>
          <a:p>
            <a:pPr marL="285750" indent="-285750">
              <a:buFont typeface="Arial" panose="020B0604020202020204" pitchFamily="34" charset="0"/>
              <a:buChar char="•"/>
            </a:pPr>
            <a:r>
              <a:rPr lang="en-US" dirty="0"/>
              <a:t>PG</a:t>
            </a:r>
          </a:p>
          <a:p>
            <a:pPr marL="285750" indent="-285750">
              <a:buFont typeface="Arial" panose="020B0604020202020204" pitchFamily="34" charset="0"/>
              <a:buChar char="•"/>
            </a:pPr>
            <a:r>
              <a:rPr lang="en-US" dirty="0"/>
              <a:t>Garden</a:t>
            </a:r>
          </a:p>
          <a:p>
            <a:endParaRPr lang="en-US" dirty="0"/>
          </a:p>
        </p:txBody>
      </p:sp>
      <p:sp>
        <p:nvSpPr>
          <p:cNvPr id="41" name="TextBox 40">
            <a:extLst>
              <a:ext uri="{FF2B5EF4-FFF2-40B4-BE49-F238E27FC236}">
                <a16:creationId xmlns:a16="http://schemas.microsoft.com/office/drawing/2014/main" id="{01B181F6-7D81-4F17-BA73-E0A1B62EA109}"/>
              </a:ext>
            </a:extLst>
          </p:cNvPr>
          <p:cNvSpPr txBox="1"/>
          <p:nvPr/>
        </p:nvSpPr>
        <p:spPr>
          <a:xfrm>
            <a:off x="9752935" y="2510794"/>
            <a:ext cx="1270604" cy="646331"/>
          </a:xfrm>
          <a:prstGeom prst="rect">
            <a:avLst/>
          </a:prstGeom>
          <a:noFill/>
        </p:spPr>
        <p:txBody>
          <a:bodyPr wrap="none" rtlCol="0">
            <a:spAutoFit/>
          </a:bodyPr>
          <a:lstStyle/>
          <a:p>
            <a:pPr marL="285750" indent="-285750">
              <a:buFont typeface="Arial" panose="020B0604020202020204" pitchFamily="34" charset="0"/>
              <a:buChar char="•"/>
            </a:pPr>
            <a:r>
              <a:rPr lang="en-US" dirty="0"/>
              <a:t>Shop</a:t>
            </a:r>
          </a:p>
          <a:p>
            <a:pPr marL="285750" indent="-285750">
              <a:buFont typeface="Arial" panose="020B0604020202020204" pitchFamily="34" charset="0"/>
              <a:buChar char="•"/>
            </a:pPr>
            <a:r>
              <a:rPr lang="en-US" dirty="0" err="1"/>
              <a:t>Godown</a:t>
            </a:r>
            <a:endParaRPr lang="en-US" dirty="0"/>
          </a:p>
        </p:txBody>
      </p:sp>
      <p:cxnSp>
        <p:nvCxnSpPr>
          <p:cNvPr id="43" name="Straight Arrow Connector 42">
            <a:extLst>
              <a:ext uri="{FF2B5EF4-FFF2-40B4-BE49-F238E27FC236}">
                <a16:creationId xmlns:a16="http://schemas.microsoft.com/office/drawing/2014/main" id="{1E09D6C2-1294-44BA-AFAD-846C3D8D025A}"/>
              </a:ext>
            </a:extLst>
          </p:cNvPr>
          <p:cNvCxnSpPr>
            <a:cxnSpLocks/>
          </p:cNvCxnSpPr>
          <p:nvPr/>
        </p:nvCxnSpPr>
        <p:spPr>
          <a:xfrm>
            <a:off x="3351478" y="3759200"/>
            <a:ext cx="0" cy="29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4214DA-E202-4E4F-B527-428299C40944}"/>
              </a:ext>
            </a:extLst>
          </p:cNvPr>
          <p:cNvCxnSpPr/>
          <p:nvPr/>
        </p:nvCxnSpPr>
        <p:spPr>
          <a:xfrm>
            <a:off x="1474194" y="4057650"/>
            <a:ext cx="4158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EE3AD22-DA46-45D8-8003-645804D00C3C}"/>
              </a:ext>
            </a:extLst>
          </p:cNvPr>
          <p:cNvCxnSpPr/>
          <p:nvPr/>
        </p:nvCxnSpPr>
        <p:spPr>
          <a:xfrm>
            <a:off x="5632450" y="4057650"/>
            <a:ext cx="0" cy="42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0913926-B485-4D7B-BA4D-F3D93FE9586F}"/>
              </a:ext>
            </a:extLst>
          </p:cNvPr>
          <p:cNvCxnSpPr/>
          <p:nvPr/>
        </p:nvCxnSpPr>
        <p:spPr>
          <a:xfrm>
            <a:off x="1474194" y="4057650"/>
            <a:ext cx="0" cy="42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88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DC800A9-2C7F-40DF-B437-DF1870D5C614}"/>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70409F9-184C-47BE-9915-13F43CF5A90D}"/>
              </a:ext>
            </a:extLst>
          </p:cNvPr>
          <p:cNvSpPr txBox="1"/>
          <p:nvPr/>
        </p:nvSpPr>
        <p:spPr>
          <a:xfrm>
            <a:off x="3692225" y="118263"/>
            <a:ext cx="4807549" cy="595932"/>
          </a:xfrm>
          <a:prstGeom prst="rect">
            <a:avLst/>
          </a:prstGeom>
          <a:noFill/>
        </p:spPr>
        <p:txBody>
          <a:bodyPr wrap="square">
            <a:spAutoFit/>
          </a:bodyPr>
          <a:lstStyle/>
          <a:p>
            <a:pPr marL="0" marR="0">
              <a:lnSpc>
                <a:spcPct val="107000"/>
              </a:lnSpc>
              <a:spcBef>
                <a:spcPts val="0"/>
              </a:spcBef>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Faced By landlord </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083E557-6228-40BD-9032-23B6E24E8E2D}"/>
              </a:ext>
            </a:extLst>
          </p:cNvPr>
          <p:cNvSpPr txBox="1"/>
          <p:nvPr/>
        </p:nvSpPr>
        <p:spPr>
          <a:xfrm>
            <a:off x="460074" y="1324061"/>
            <a:ext cx="11556521" cy="1603581"/>
          </a:xfrm>
          <a:prstGeom prst="rect">
            <a:avLst/>
          </a:prstGeom>
          <a:noFill/>
        </p:spPr>
        <p:txBody>
          <a:bodyPr wrap="square">
            <a:spAutoFit/>
          </a:bodyPr>
          <a:lstStyle/>
          <a:p>
            <a:pPr marR="0" lvl="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High Turnover Rates –</a:t>
            </a:r>
            <a:r>
              <a:rPr lang="en-US" sz="20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US"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High tenant turnover can quickly deplete your cash flow.</a:t>
            </a: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Y</a:t>
            </a:r>
            <a:r>
              <a:rPr lang="en-US" dirty="0">
                <a:effectLst/>
                <a:latin typeface="Calibri" panose="020F0502020204030204" pitchFamily="34" charset="0"/>
                <a:ea typeface="Calibri" panose="020F0502020204030204" pitchFamily="34" charset="0"/>
                <a:cs typeface="Times New Roman" panose="02020603050405020304" pitchFamily="18" charset="0"/>
              </a:rPr>
              <a:t>ou must invest time and money in advertising, showings, background checks, and other administrative tasks.</a:t>
            </a:r>
          </a:p>
          <a:p>
            <a:pPr marL="285750" marR="0" lvl="0" indent="-28575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if you spend a lot of time looking for a new </a:t>
            </a:r>
            <a:r>
              <a:rPr lang="en-US" u="sng" dirty="0">
                <a:solidFill>
                  <a:srgbClr val="0000FF"/>
                </a:solidFill>
                <a:effectLst/>
                <a:latin typeface="Open Sans" panose="020B0606030504020204" pitchFamily="34" charset="0"/>
                <a:ea typeface="Calibri" panose="020F0502020204030204" pitchFamily="34" charset="0"/>
                <a:cs typeface="Times New Roman" panose="02020603050405020304" pitchFamily="18" charset="0"/>
                <a:hlinkClick r:id="rId2"/>
              </a:rPr>
              <a:t>tenant</a:t>
            </a:r>
            <a:r>
              <a:rPr lang="en-US"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 you may end up in serious financial difficulties.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93CC91B-806E-47D6-9992-FD5B10C8611F}"/>
              </a:ext>
            </a:extLst>
          </p:cNvPr>
          <p:cNvSpPr txBox="1"/>
          <p:nvPr/>
        </p:nvSpPr>
        <p:spPr>
          <a:xfrm>
            <a:off x="460073" y="2927642"/>
            <a:ext cx="10607617" cy="954107"/>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Late Rent Payments –</a:t>
            </a:r>
            <a:r>
              <a:rPr lang="en-US" sz="20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Dealing with tenants who do not pay on time can be quite aggravating.</a:t>
            </a:r>
          </a:p>
          <a:p>
            <a:pPr marL="285750" indent="-285750">
              <a:buFont typeface="Arial" panose="020B0604020202020204" pitchFamily="34" charset="0"/>
              <a:buChar char="•"/>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At the same time, waiting for the rent to be paid by the tenants can also be draining for the landlord.</a:t>
            </a:r>
            <a:endParaRPr lang="en-US" dirty="0"/>
          </a:p>
        </p:txBody>
      </p:sp>
      <p:sp>
        <p:nvSpPr>
          <p:cNvPr id="15" name="TextBox 14">
            <a:extLst>
              <a:ext uri="{FF2B5EF4-FFF2-40B4-BE49-F238E27FC236}">
                <a16:creationId xmlns:a16="http://schemas.microsoft.com/office/drawing/2014/main" id="{1602FD9C-0C2D-4BF5-983F-51280480B82D}"/>
              </a:ext>
            </a:extLst>
          </p:cNvPr>
          <p:cNvSpPr txBox="1"/>
          <p:nvPr/>
        </p:nvSpPr>
        <p:spPr>
          <a:xfrm>
            <a:off x="460072" y="3881749"/>
            <a:ext cx="10607616" cy="954107"/>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Legal Troubles –</a:t>
            </a:r>
          </a:p>
          <a:p>
            <a:pPr marL="342900" indent="-342900">
              <a:buFont typeface="Arial" panose="020B0604020202020204" pitchFamily="34" charset="0"/>
              <a:buChar char="•"/>
            </a:pPr>
            <a:r>
              <a:rPr lang="en-US"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undertaking to learn all of the regulations that relate to landlords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spend some time learning about the laws that relate to you.</a:t>
            </a:r>
            <a:endParaRPr lang="en-US" dirty="0"/>
          </a:p>
        </p:txBody>
      </p:sp>
      <p:sp>
        <p:nvSpPr>
          <p:cNvPr id="19" name="TextBox 18">
            <a:extLst>
              <a:ext uri="{FF2B5EF4-FFF2-40B4-BE49-F238E27FC236}">
                <a16:creationId xmlns:a16="http://schemas.microsoft.com/office/drawing/2014/main" id="{02D1A4FF-AEA9-4052-BA13-EA3FCE7529E9}"/>
              </a:ext>
            </a:extLst>
          </p:cNvPr>
          <p:cNvSpPr txBox="1"/>
          <p:nvPr/>
        </p:nvSpPr>
        <p:spPr>
          <a:xfrm>
            <a:off x="460070" y="4835856"/>
            <a:ext cx="10607616" cy="1508105"/>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Staying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Organised</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dirty="0">
                <a:solidFill>
                  <a:srgbClr val="262626"/>
                </a:solidFill>
                <a:effectLst/>
                <a:ea typeface="Calibri" panose="020F0502020204030204" pitchFamily="34" charset="0"/>
                <a:cs typeface="Times New Roman" panose="02020603050405020304" pitchFamily="18" charset="0"/>
              </a:rPr>
              <a:t>Landlords have a lot of paperwork to deal with tenants.</a:t>
            </a:r>
          </a:p>
          <a:p>
            <a:pPr marL="342900" indent="-342900">
              <a:buFont typeface="Arial" panose="020B0604020202020204" pitchFamily="34" charset="0"/>
              <a:buChar char="•"/>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if you're not careful, your documents will become </a:t>
            </a:r>
            <a:r>
              <a:rPr lang="en-US" sz="1800" dirty="0" err="1">
                <a:solidFill>
                  <a:srgbClr val="262626"/>
                </a:solidFill>
                <a:effectLst/>
                <a:latin typeface="Arial" panose="020B0604020202020204" pitchFamily="34" charset="0"/>
                <a:ea typeface="Calibri" panose="020F0502020204030204" pitchFamily="34" charset="0"/>
                <a:cs typeface="Times New Roman" panose="02020603050405020304" pitchFamily="18" charset="0"/>
              </a:rPr>
              <a:t>unorganised</a:t>
            </a: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 quickly.</a:t>
            </a:r>
          </a:p>
          <a:p>
            <a:pPr marL="342900" indent="-342900">
              <a:buFont typeface="Arial" panose="020B0604020202020204" pitchFamily="34" charset="0"/>
              <a:buChar char="•"/>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but if you lose an essential document, you may find yourself in legal problems!</a:t>
            </a:r>
            <a:endParaRPr lang="en-US" dirty="0">
              <a:solidFill>
                <a:srgbClr val="262626"/>
              </a:solidFill>
              <a:effectLs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6681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BAC4F1-DE21-45B3-9F5D-8C9D20B5DD95}"/>
              </a:ext>
            </a:extLst>
          </p:cNvPr>
          <p:cNvSpPr txBox="1"/>
          <p:nvPr/>
        </p:nvSpPr>
        <p:spPr>
          <a:xfrm>
            <a:off x="736600" y="628233"/>
            <a:ext cx="6096000" cy="1292662"/>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Frequent Evictions – </a:t>
            </a:r>
            <a:r>
              <a:rPr lang="en-US" sz="1800" dirty="0">
                <a:solidFill>
                  <a:srgbClr val="262626"/>
                </a:solidFill>
                <a:effectLst/>
                <a:ea typeface="Calibri" panose="020F0502020204030204" pitchFamily="34" charset="0"/>
                <a:cs typeface="Times New Roman" panose="02020603050405020304" pitchFamily="18" charset="0"/>
              </a:rPr>
              <a:t>Eviction is a time-consuming and expensive process. As a result, it's critical to do everything you can to avoid the financial and mental toll that frequent evictions can have. </a:t>
            </a:r>
            <a:r>
              <a:rPr lang="en-US" sz="1800" b="1" dirty="0">
                <a:effectLst/>
                <a:ea typeface="Calibri" panose="020F0502020204030204" pitchFamily="34" charset="0"/>
                <a:cs typeface="Times New Roman" panose="02020603050405020304" pitchFamily="18" charset="0"/>
              </a:rPr>
              <a:t> </a:t>
            </a:r>
            <a:endParaRPr lang="en-US" dirty="0"/>
          </a:p>
        </p:txBody>
      </p:sp>
      <p:sp>
        <p:nvSpPr>
          <p:cNvPr id="9" name="TextBox 8">
            <a:extLst>
              <a:ext uri="{FF2B5EF4-FFF2-40B4-BE49-F238E27FC236}">
                <a16:creationId xmlns:a16="http://schemas.microsoft.com/office/drawing/2014/main" id="{5945E824-887C-4B41-91AF-159DA7316EB9}"/>
              </a:ext>
            </a:extLst>
          </p:cNvPr>
          <p:cNvSpPr txBox="1"/>
          <p:nvPr/>
        </p:nvSpPr>
        <p:spPr>
          <a:xfrm>
            <a:off x="736600" y="1920895"/>
            <a:ext cx="11087100" cy="1508105"/>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Excessive Stress Over Property Management Responsibilities –</a:t>
            </a:r>
          </a:p>
          <a:p>
            <a:pPr marL="342900" indent="-342900">
              <a:buFont typeface="Arial" panose="020B0604020202020204" pitchFamily="34" charset="0"/>
              <a:buChar char="•"/>
            </a:pPr>
            <a:r>
              <a:rPr lang="en-US" dirty="0">
                <a:solidFill>
                  <a:srgbClr val="262626"/>
                </a:solidFill>
                <a:effectLst/>
                <a:ea typeface="Calibri" panose="020F0502020204030204" pitchFamily="34" charset="0"/>
                <a:cs typeface="Times New Roman" panose="02020603050405020304" pitchFamily="18" charset="0"/>
              </a:rPr>
              <a:t>Property management is an important aspect of being a landlord.</a:t>
            </a:r>
          </a:p>
          <a:p>
            <a:pPr marL="342900" indent="-342900">
              <a:buFont typeface="Arial" panose="020B0604020202020204" pitchFamily="34" charset="0"/>
              <a:buChar char="•"/>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You must screen tenants, collect rent, handle complaints, and keep your tenants satisfied, among other things.</a:t>
            </a:r>
          </a:p>
          <a:p>
            <a:pPr marL="342900" indent="-342900">
              <a:buFont typeface="Arial" panose="020B0604020202020204" pitchFamily="34" charset="0"/>
              <a:buChar char="•"/>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particularly those who would prefer not to deal with difficult property management tasks.</a:t>
            </a:r>
            <a:endParaRPr lang="en-US" dirty="0"/>
          </a:p>
        </p:txBody>
      </p:sp>
    </p:spTree>
    <p:extLst>
      <p:ext uri="{BB962C8B-B14F-4D97-AF65-F5344CB8AC3E}">
        <p14:creationId xmlns:p14="http://schemas.microsoft.com/office/powerpoint/2010/main" val="353421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4127500" y="91101"/>
            <a:ext cx="3937000"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Solution For landlord</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7BF27E8-57ED-41D9-92BC-8F1260D230AC}"/>
              </a:ext>
            </a:extLst>
          </p:cNvPr>
          <p:cNvSpPr txBox="1"/>
          <p:nvPr/>
        </p:nvSpPr>
        <p:spPr>
          <a:xfrm>
            <a:off x="1079500" y="1095822"/>
            <a:ext cx="10109200" cy="1605376"/>
          </a:xfrm>
          <a:prstGeom prst="rect">
            <a:avLst/>
          </a:prstGeom>
          <a:noFill/>
        </p:spPr>
        <p:txBody>
          <a:bodyPr wrap="square">
            <a:spAutoFit/>
          </a:bodyPr>
          <a:lstStyle/>
          <a:p>
            <a:pPr marR="0" lvl="0">
              <a:lnSpc>
                <a:spcPct val="107000"/>
              </a:lnSpc>
              <a:spcBef>
                <a:spcPts val="0"/>
              </a:spcBef>
              <a:spcAft>
                <a:spcPts val="800"/>
              </a:spcAft>
            </a:pPr>
            <a:r>
              <a:rPr lang="en-US" sz="2000" b="1" dirty="0">
                <a:effectLst/>
                <a:ea typeface="Calibri" panose="020F0502020204030204" pitchFamily="34" charset="0"/>
                <a:cs typeface="Times New Roman" panose="02020603050405020304" pitchFamily="18" charset="0"/>
              </a:rPr>
              <a:t>High Turnover Rates –</a:t>
            </a:r>
            <a:r>
              <a:rPr lang="en-US" sz="2000" dirty="0">
                <a:solidFill>
                  <a:srgbClr val="262626"/>
                </a:solidFill>
                <a:effectLst/>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Wingdings" panose="05000000000000000000" pitchFamily="2" charset="2"/>
              <a:buChar char="Ø"/>
            </a:pPr>
            <a:r>
              <a:rPr lang="en-US" dirty="0">
                <a:solidFill>
                  <a:srgbClr val="262626"/>
                </a:solidFill>
                <a:effectLst/>
                <a:ea typeface="Calibri" panose="020F0502020204030204" pitchFamily="34" charset="0"/>
                <a:cs typeface="Times New Roman" panose="02020603050405020304" pitchFamily="18" charset="0"/>
              </a:rPr>
              <a:t>The turnover rates can be turned down by knowing what tenants need</a:t>
            </a:r>
            <a:r>
              <a:rPr lang="en-US" dirty="0">
                <a:effectLst/>
                <a:ea typeface="Calibri" panose="020F0502020204030204" pitchFamily="34" charset="0"/>
                <a:cs typeface="Times New Roman" panose="02020603050405020304" pitchFamily="18" charset="0"/>
              </a:rPr>
              <a:t>.</a:t>
            </a:r>
          </a:p>
          <a:p>
            <a:pPr marL="342900" indent="-342900">
              <a:lnSpc>
                <a:spcPct val="107000"/>
              </a:lnSpc>
              <a:spcAft>
                <a:spcPts val="800"/>
              </a:spcAft>
              <a:buFont typeface="Wingdings" panose="05000000000000000000" pitchFamily="2" charset="2"/>
              <a:buChar char="Ø"/>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Many of the tenants leave due to broken maintenance promises, unexpected hikes in the rent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Ø"/>
            </a:pPr>
            <a:endParaRPr lang="en-US" b="1"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1DEAD4F-BEBE-4BE0-BAAB-25450EAA3436}"/>
              </a:ext>
            </a:extLst>
          </p:cNvPr>
          <p:cNvSpPr txBox="1"/>
          <p:nvPr/>
        </p:nvSpPr>
        <p:spPr>
          <a:xfrm>
            <a:off x="1079500" y="2456884"/>
            <a:ext cx="10109200" cy="1231106"/>
          </a:xfrm>
          <a:prstGeom prst="rect">
            <a:avLst/>
          </a:prstGeom>
          <a:noFill/>
        </p:spPr>
        <p:txBody>
          <a:bodyPr wrap="square">
            <a:spAutoFit/>
          </a:bodyPr>
          <a:lstStyle/>
          <a:p>
            <a:r>
              <a:rPr lang="en-US" sz="2000" b="1" dirty="0">
                <a:effectLst/>
                <a:ea typeface="Calibri" panose="020F0502020204030204" pitchFamily="34" charset="0"/>
                <a:cs typeface="Times New Roman" panose="02020603050405020304" pitchFamily="18" charset="0"/>
              </a:rPr>
              <a:t>Late Rent Payments –</a:t>
            </a:r>
            <a:r>
              <a:rPr lang="en-US" sz="2000" dirty="0">
                <a:solidFill>
                  <a:srgbClr val="262626"/>
                </a:solidFill>
                <a:effectLst/>
                <a:ea typeface="Calibri" panose="020F0502020204030204" pitchFamily="34" charset="0"/>
                <a:cs typeface="Times New Roman" panose="02020603050405020304" pitchFamily="18" charset="0"/>
              </a:rPr>
              <a:t> </a:t>
            </a:r>
          </a:p>
          <a:p>
            <a:pPr marL="342900" indent="-342900">
              <a:buFont typeface="Wingdings" panose="05000000000000000000" pitchFamily="2" charset="2"/>
              <a:buChar char="Ø"/>
            </a:pPr>
            <a:r>
              <a:rPr lang="en-US" dirty="0">
                <a:solidFill>
                  <a:srgbClr val="262626"/>
                </a:solidFill>
                <a:effectLst/>
                <a:ea typeface="Calibri" panose="020F0502020204030204" pitchFamily="34" charset="0"/>
                <a:cs typeface="Times New Roman" panose="02020603050405020304" pitchFamily="18" charset="0"/>
              </a:rPr>
              <a:t>Strictly make obligatory the rent collection. You can also take follow up with the tenants to initiate timely rent payments.</a:t>
            </a:r>
          </a:p>
          <a:p>
            <a:pPr marL="342900" indent="-342900">
              <a:buFont typeface="Wingdings" panose="05000000000000000000" pitchFamily="2" charset="2"/>
              <a:buChar char="Ø"/>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know the financial background of the tenant before letting out the property.</a:t>
            </a:r>
            <a:endParaRPr lang="en-US" dirty="0"/>
          </a:p>
        </p:txBody>
      </p:sp>
      <p:sp>
        <p:nvSpPr>
          <p:cNvPr id="13" name="TextBox 12">
            <a:extLst>
              <a:ext uri="{FF2B5EF4-FFF2-40B4-BE49-F238E27FC236}">
                <a16:creationId xmlns:a16="http://schemas.microsoft.com/office/drawing/2014/main" id="{FB09F912-1243-403F-904B-2A3BDC03DBDA}"/>
              </a:ext>
            </a:extLst>
          </p:cNvPr>
          <p:cNvSpPr txBox="1"/>
          <p:nvPr/>
        </p:nvSpPr>
        <p:spPr>
          <a:xfrm>
            <a:off x="1079500" y="3862205"/>
            <a:ext cx="10109200" cy="1261884"/>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Legal Troubles –</a:t>
            </a:r>
          </a:p>
          <a:p>
            <a:pPr marL="342900" indent="-342900">
              <a:buFont typeface="Wingdings" panose="05000000000000000000" pitchFamily="2" charset="2"/>
              <a:buChar char="Ø"/>
            </a:pPr>
            <a:r>
              <a:rPr lang="en-US" dirty="0">
                <a:solidFill>
                  <a:srgbClr val="262626"/>
                </a:solidFill>
                <a:effectLst/>
                <a:ea typeface="Calibri" panose="020F0502020204030204" pitchFamily="34" charset="0"/>
                <a:cs typeface="Times New Roman" panose="02020603050405020304" pitchFamily="18" charset="0"/>
              </a:rPr>
              <a:t>In case of avoiding the legal issues, government has enforced Model Tenancy Act to preserve the rights of landlords as well as tenants.</a:t>
            </a:r>
            <a:endParaRPr lang="en-US" dirty="0">
              <a:effectLs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dirty="0">
                <a:solidFill>
                  <a:srgbClr val="262626"/>
                </a:solidFill>
                <a:effectLst/>
                <a:ea typeface="Calibri" panose="020F0502020204030204" pitchFamily="34" charset="0"/>
                <a:cs typeface="Times New Roman" panose="02020603050405020304" pitchFamily="18" charset="0"/>
              </a:rPr>
              <a:t>Keep yourself updated with all the laws related to renting. The renting laws vary from state to state.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sp>
        <p:nvSpPr>
          <p:cNvPr id="15" name="TextBox 14">
            <a:extLst>
              <a:ext uri="{FF2B5EF4-FFF2-40B4-BE49-F238E27FC236}">
                <a16:creationId xmlns:a16="http://schemas.microsoft.com/office/drawing/2014/main" id="{DE1648A4-9FA8-48EE-9117-6B3353D39D0E}"/>
              </a:ext>
            </a:extLst>
          </p:cNvPr>
          <p:cNvSpPr txBox="1"/>
          <p:nvPr/>
        </p:nvSpPr>
        <p:spPr>
          <a:xfrm>
            <a:off x="2552700" y="5866669"/>
            <a:ext cx="6096000" cy="670120"/>
          </a:xfrm>
          <a:prstGeom prst="rect">
            <a:avLst/>
          </a:prstGeom>
          <a:noFill/>
        </p:spPr>
        <p:txBody>
          <a:bodyPr wrap="square">
            <a:spAutoFit/>
          </a:bodyPr>
          <a:lstStyle/>
          <a:p>
            <a:pPr marL="1143000" marR="0">
              <a:lnSpc>
                <a:spcPct val="107000"/>
              </a:lnSpc>
              <a:spcBef>
                <a:spcPts val="0"/>
              </a:spcBef>
              <a:spcAft>
                <a:spcPts val="0"/>
              </a:spcAft>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a:lnSpc>
                <a:spcPct val="107000"/>
              </a:lnSpc>
              <a:spcBef>
                <a:spcPts val="0"/>
              </a:spcBef>
              <a:spcAft>
                <a:spcPts val="800"/>
              </a:spcAft>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A430B7AD-85A7-4C1D-8A33-71D8E590C6DE}"/>
              </a:ext>
            </a:extLst>
          </p:cNvPr>
          <p:cNvSpPr txBox="1"/>
          <p:nvPr/>
        </p:nvSpPr>
        <p:spPr>
          <a:xfrm>
            <a:off x="0" y="5345735"/>
            <a:ext cx="11468100" cy="532903"/>
          </a:xfrm>
          <a:prstGeom prst="rect">
            <a:avLst/>
          </a:prstGeom>
          <a:noFill/>
        </p:spPr>
        <p:txBody>
          <a:bodyPr wrap="square">
            <a:spAutoFit/>
          </a:bodyPr>
          <a:lstStyle/>
          <a:p>
            <a:pPr marL="1143000" marR="0">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Link–</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https://bivocalbirds.com/blog/know-your-rights-as-a-landlord-under-the-model-tenancy-act</a:t>
            </a: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216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6D6122-C424-416F-89EA-4FF23333B048}"/>
              </a:ext>
            </a:extLst>
          </p:cNvPr>
          <p:cNvSpPr txBox="1"/>
          <p:nvPr/>
        </p:nvSpPr>
        <p:spPr>
          <a:xfrm>
            <a:off x="1181100" y="526026"/>
            <a:ext cx="10287000" cy="1231106"/>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Staying Organized –</a:t>
            </a:r>
          </a:p>
          <a:p>
            <a:pPr marL="342900" indent="-342900">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The way to be </a:t>
            </a:r>
            <a:r>
              <a:rPr lang="en-US" dirty="0" err="1">
                <a:effectLst/>
                <a:ea typeface="Calibri" panose="020F0502020204030204" pitchFamily="34" charset="0"/>
                <a:cs typeface="Times New Roman" panose="02020603050405020304" pitchFamily="18" charset="0"/>
              </a:rPr>
              <a:t>organised</a:t>
            </a:r>
            <a:r>
              <a:rPr lang="en-US" dirty="0">
                <a:effectLst/>
                <a:ea typeface="Calibri" panose="020F0502020204030204" pitchFamily="34" charset="0"/>
                <a:cs typeface="Times New Roman" panose="02020603050405020304" pitchFamily="18" charset="0"/>
              </a:rPr>
              <a:t> is to keep everything documented and up to date.</a:t>
            </a:r>
          </a:p>
          <a:p>
            <a:pPr marL="342900" indent="-342900">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Doing this will make sure these documents will be at your fingertips to avoid any further dispute.</a:t>
            </a:r>
            <a:r>
              <a:rPr lang="en-US" dirty="0">
                <a:effectLst/>
                <a:ea typeface="Calibri" panose="020F0502020204030204" pitchFamily="34" charset="0"/>
                <a:cs typeface="Times New Roman" panose="02020603050405020304" pitchFamily="18" charset="0"/>
              </a:rPr>
              <a:t> </a:t>
            </a:r>
            <a:endParaRPr lang="en-US" dirty="0"/>
          </a:p>
          <a:p>
            <a:pPr marL="342900" indent="-342900">
              <a:buFont typeface="Wingdings" panose="05000000000000000000" pitchFamily="2" charset="2"/>
              <a:buChar char="Ø"/>
            </a:pPr>
            <a:endParaRPr lang="en-US" dirty="0">
              <a:effectLs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0082B41-C8FA-4628-9E99-7BE679ACE596}"/>
              </a:ext>
            </a:extLst>
          </p:cNvPr>
          <p:cNvSpPr txBox="1"/>
          <p:nvPr/>
        </p:nvSpPr>
        <p:spPr>
          <a:xfrm>
            <a:off x="1181100" y="1757132"/>
            <a:ext cx="6096000" cy="1508105"/>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Frequent Evictions –</a:t>
            </a:r>
          </a:p>
          <a:p>
            <a:pPr marL="342900" indent="-342900">
              <a:buFont typeface="Wingdings" panose="05000000000000000000" pitchFamily="2" charset="2"/>
              <a:buChar char="Ø"/>
            </a:pPr>
            <a:r>
              <a:rPr lang="en-US" dirty="0">
                <a:solidFill>
                  <a:srgbClr val="262626"/>
                </a:solidFill>
                <a:effectLst/>
                <a:ea typeface="Calibri" panose="020F0502020204030204" pitchFamily="34" charset="0"/>
                <a:cs typeface="Times New Roman" panose="02020603050405020304" pitchFamily="18" charset="0"/>
              </a:rPr>
              <a:t>search for the right tenant and screen the prospective tenant carefully.</a:t>
            </a:r>
          </a:p>
          <a:p>
            <a:pPr marL="342900" indent="-342900">
              <a:buFont typeface="Wingdings" panose="05000000000000000000" pitchFamily="2" charset="2"/>
              <a:buChar char="Ø"/>
            </a:pPr>
            <a:r>
              <a:rPr lang="en-US" sz="1800" dirty="0">
                <a:solidFill>
                  <a:srgbClr val="262626"/>
                </a:solidFill>
                <a:effectLst/>
                <a:ea typeface="Calibri" panose="020F0502020204030204" pitchFamily="34" charset="0"/>
                <a:cs typeface="Times New Roman" panose="02020603050405020304" pitchFamily="18" charset="0"/>
              </a:rPr>
              <a:t>It is necessary to check the background of the tenant and also to build a healthy tenant and landlord relationship.</a:t>
            </a:r>
            <a:endParaRPr lang="en-US" dirty="0"/>
          </a:p>
        </p:txBody>
      </p:sp>
      <p:sp>
        <p:nvSpPr>
          <p:cNvPr id="15" name="TextBox 14">
            <a:extLst>
              <a:ext uri="{FF2B5EF4-FFF2-40B4-BE49-F238E27FC236}">
                <a16:creationId xmlns:a16="http://schemas.microsoft.com/office/drawing/2014/main" id="{95C7A297-F1A0-40ED-9FEA-D73A458769CE}"/>
              </a:ext>
            </a:extLst>
          </p:cNvPr>
          <p:cNvSpPr txBox="1"/>
          <p:nvPr/>
        </p:nvSpPr>
        <p:spPr>
          <a:xfrm>
            <a:off x="5664200" y="6675174"/>
            <a:ext cx="6096000" cy="373757"/>
          </a:xfrm>
          <a:prstGeom prst="rect">
            <a:avLst/>
          </a:prstGeom>
          <a:noFill/>
        </p:spPr>
        <p:txBody>
          <a:bodyPr wrap="square">
            <a:spAutoFit/>
          </a:bodyPr>
          <a:lstStyle/>
          <a:p>
            <a:pPr marL="1143000" marR="0">
              <a:lnSpc>
                <a:spcPct val="107000"/>
              </a:lnSpc>
              <a:spcBef>
                <a:spcPts val="0"/>
              </a:spcBef>
              <a:spcAft>
                <a:spcPts val="800"/>
              </a:spcAft>
            </a:pPr>
            <a:r>
              <a:rPr lang="en-US" sz="18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E2B22DA7-82DE-4AC4-8B6D-95EB4A630608}"/>
              </a:ext>
            </a:extLst>
          </p:cNvPr>
          <p:cNvSpPr txBox="1"/>
          <p:nvPr/>
        </p:nvSpPr>
        <p:spPr>
          <a:xfrm>
            <a:off x="0" y="3429000"/>
            <a:ext cx="11468100" cy="1593962"/>
          </a:xfrm>
          <a:prstGeom prst="rect">
            <a:avLst/>
          </a:prstGeom>
          <a:noFill/>
        </p:spPr>
        <p:txBody>
          <a:bodyPr wrap="square">
            <a:spAutoFit/>
          </a:bodyPr>
          <a:lstStyle/>
          <a:p>
            <a:pPr marL="1143000" marR="0">
              <a:lnSpc>
                <a:spcPct val="107000"/>
              </a:lnSpc>
              <a:spcBef>
                <a:spcPts val="0"/>
              </a:spcBef>
              <a:spcAft>
                <a:spcPts val="0"/>
              </a:spcAft>
            </a:pPr>
            <a:r>
              <a:rPr lang="en-US" sz="2000" b="1" dirty="0">
                <a:effectLst/>
                <a:ea typeface="Calibri" panose="020F0502020204030204" pitchFamily="34" charset="0"/>
                <a:cs typeface="Times New Roman" panose="02020603050405020304" pitchFamily="18" charset="0"/>
              </a:rPr>
              <a:t>Excessive Stress Over Property Management Responsibilities –</a:t>
            </a:r>
          </a:p>
          <a:p>
            <a:pPr marL="1485900" marR="0" indent="-342900">
              <a:lnSpc>
                <a:spcPct val="107000"/>
              </a:lnSpc>
              <a:spcBef>
                <a:spcPts val="0"/>
              </a:spcBef>
              <a:spcAft>
                <a:spcPts val="0"/>
              </a:spcAft>
              <a:buFont typeface="Wingdings" panose="05000000000000000000" pitchFamily="2" charset="2"/>
              <a:buChar char="Ø"/>
            </a:pPr>
            <a:r>
              <a:rPr lang="en-US" dirty="0">
                <a:solidFill>
                  <a:srgbClr val="262626"/>
                </a:solidFill>
                <a:effectLst/>
                <a:ea typeface="Calibri" panose="020F0502020204030204" pitchFamily="34" charset="0"/>
                <a:cs typeface="Times New Roman" panose="02020603050405020304" pitchFamily="18" charset="0"/>
              </a:rPr>
              <a:t>You must screen tenants, collect rent, handle complaints, and keep your tenants satisfied, among other things.</a:t>
            </a:r>
          </a:p>
          <a:p>
            <a:pPr marL="1485900" indent="-342900">
              <a:lnSpc>
                <a:spcPct val="107000"/>
              </a:lnSpc>
              <a:buFont typeface="Wingdings" panose="05000000000000000000" pitchFamily="2" charset="2"/>
              <a:buChar char="Ø"/>
            </a:pPr>
            <a:r>
              <a:rPr lang="en-US" dirty="0">
                <a:solidFill>
                  <a:srgbClr val="262626"/>
                </a:solidFill>
                <a:effectLst/>
                <a:ea typeface="Calibri" panose="020F0502020204030204" pitchFamily="34" charset="0"/>
                <a:cs typeface="Times New Roman" panose="02020603050405020304" pitchFamily="18" charset="0"/>
              </a:rPr>
              <a:t>All of these responsibilities can be taxing on any landlord, particularly those who prefer not to deal with difficult property management activities. </a:t>
            </a:r>
            <a:endParaRPr lang="en-US" dirty="0"/>
          </a:p>
        </p:txBody>
      </p:sp>
    </p:spTree>
    <p:extLst>
      <p:ext uri="{BB962C8B-B14F-4D97-AF65-F5344CB8AC3E}">
        <p14:creationId xmlns:p14="http://schemas.microsoft.com/office/powerpoint/2010/main" val="383557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3557557" y="59131"/>
            <a:ext cx="5076885"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Faced By Bachelor</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22F3E62B-E3E8-4E73-B3C8-A14251DF296F}"/>
              </a:ext>
            </a:extLst>
          </p:cNvPr>
          <p:cNvSpPr txBox="1"/>
          <p:nvPr/>
        </p:nvSpPr>
        <p:spPr>
          <a:xfrm>
            <a:off x="823823" y="1031658"/>
            <a:ext cx="10588924"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82829"/>
                </a:solidFill>
                <a:effectLst/>
                <a:ea typeface="Times New Roman" panose="02020603050405020304" pitchFamily="18" charset="0"/>
              </a:rPr>
              <a:t>we face a lot of problems while renting a house.</a:t>
            </a:r>
          </a:p>
          <a:p>
            <a:pPr marL="285750" indent="-285750">
              <a:buFont typeface="Arial" panose="020B0604020202020204" pitchFamily="34" charset="0"/>
              <a:buChar char="•"/>
            </a:pPr>
            <a:r>
              <a:rPr lang="en-US" dirty="0">
                <a:solidFill>
                  <a:srgbClr val="282829"/>
                </a:solidFill>
                <a:effectLst/>
                <a:ea typeface="Times New Roman" panose="02020603050405020304" pitchFamily="18" charset="0"/>
              </a:rPr>
              <a:t>but youths face much bigger problems while renting an apartment.</a:t>
            </a:r>
          </a:p>
          <a:p>
            <a:pPr marL="285750" indent="-285750">
              <a:buFont typeface="Arial" panose="020B0604020202020204" pitchFamily="34" charset="0"/>
              <a:buChar char="•"/>
            </a:pPr>
            <a:r>
              <a:rPr lang="en-US" dirty="0">
                <a:solidFill>
                  <a:srgbClr val="282829"/>
                </a:solidFill>
                <a:effectLst/>
                <a:ea typeface="Times New Roman" panose="02020603050405020304" pitchFamily="18" charset="0"/>
              </a:rPr>
              <a:t> They don’t give house on rent to bachelors and lot of rules and restrictions by the landlord.</a:t>
            </a:r>
          </a:p>
          <a:p>
            <a:pPr marL="285750" indent="-285750">
              <a:buFont typeface="Arial" panose="020B0604020202020204" pitchFamily="34" charset="0"/>
              <a:buChar char="•"/>
            </a:pPr>
            <a:r>
              <a:rPr lang="en-US" dirty="0">
                <a:solidFill>
                  <a:srgbClr val="282829"/>
                </a:solidFill>
                <a:effectLst/>
                <a:ea typeface="Times New Roman" panose="02020603050405020304" pitchFamily="18" charset="0"/>
              </a:rPr>
              <a:t>co-living for the new age people. Hassle free living, near to work place, no worry of cleaning and cooking and still living at the comfort of your house.</a:t>
            </a:r>
          </a:p>
          <a:p>
            <a:pPr marL="285750" indent="-285750">
              <a:buFont typeface="Arial" panose="020B0604020202020204" pitchFamily="34" charset="0"/>
              <a:buChar char="•"/>
            </a:pPr>
            <a:r>
              <a:rPr lang="en-US" dirty="0">
                <a:solidFill>
                  <a:srgbClr val="282829"/>
                </a:solidFill>
                <a:effectLst/>
                <a:ea typeface="Times New Roman" panose="02020603050405020304" pitchFamily="18" charset="0"/>
              </a:rPr>
              <a:t>finding a replacement suddenly is a big problem while leaving the house .you might be getting the deposit back or not ( it's your luck ).</a:t>
            </a:r>
          </a:p>
          <a:p>
            <a:pPr marL="285750" indent="-285750">
              <a:buFont typeface="Arial" panose="020B0604020202020204" pitchFamily="34" charset="0"/>
              <a:buChar char="•"/>
            </a:pPr>
            <a:r>
              <a:rPr lang="en-US" sz="1800" dirty="0">
                <a:solidFill>
                  <a:srgbClr val="282829"/>
                </a:solidFill>
                <a:effectLst/>
                <a:latin typeface="Segoe UI" panose="020B0502040204020203" pitchFamily="34" charset="0"/>
                <a:ea typeface="Times New Roman" panose="02020603050405020304" pitchFamily="18" charset="0"/>
              </a:rPr>
              <a:t>flats are mostly unfurnished .so tension of sleeping in mattress only .no almirah .nothing .lights fan all you need to furnish at your cost</a:t>
            </a:r>
          </a:p>
          <a:p>
            <a:pPr marL="285750" indent="-285750">
              <a:buFont typeface="Arial" panose="020B0604020202020204" pitchFamily="34" charset="0"/>
              <a:buChar char="•"/>
            </a:pPr>
            <a:r>
              <a:rPr lang="en-US" sz="1800" dirty="0">
                <a:solidFill>
                  <a:srgbClr val="282829"/>
                </a:solidFill>
                <a:effectLst/>
                <a:latin typeface="Segoe UI" panose="020B0502040204020203" pitchFamily="34" charset="0"/>
                <a:ea typeface="Times New Roman" panose="02020603050405020304" pitchFamily="18" charset="0"/>
              </a:rPr>
              <a:t>you are lucky to find a furnished house ( cost double )</a:t>
            </a:r>
          </a:p>
          <a:p>
            <a:pPr marL="285750" indent="-285750">
              <a:buFont typeface="Arial" panose="020B0604020202020204" pitchFamily="34" charset="0"/>
              <a:buChar char="•"/>
            </a:pPr>
            <a:r>
              <a:rPr lang="en-US" sz="1800" dirty="0">
                <a:solidFill>
                  <a:srgbClr val="282829"/>
                </a:solidFill>
                <a:effectLst/>
                <a:latin typeface="Segoe UI" panose="020B0502040204020203" pitchFamily="34" charset="0"/>
                <a:ea typeface="Times New Roman" panose="02020603050405020304" pitchFamily="18" charset="0"/>
              </a:rPr>
              <a:t>broker charge double .every year for the renewal of agreement to put down new resides details you will have to pay the brokerage charges ( half of whole flat rent ) along with agreement charges.</a:t>
            </a:r>
          </a:p>
          <a:p>
            <a:pPr marL="285750" indent="-285750">
              <a:buFont typeface="Arial" panose="020B0604020202020204" pitchFamily="34" charset="0"/>
              <a:buChar char="•"/>
            </a:pPr>
            <a:r>
              <a:rPr lang="en-US" sz="1800" dirty="0">
                <a:solidFill>
                  <a:srgbClr val="000000"/>
                </a:solidFill>
                <a:effectLst/>
                <a:latin typeface="Segoe UI" panose="020B0502040204020203" pitchFamily="34" charset="0"/>
                <a:ea typeface="Times New Roman" panose="02020603050405020304" pitchFamily="18" charset="0"/>
              </a:rPr>
              <a:t>“House rent is on the rise and with a large number of people pouring in the city for education and employment, landlords take advantage of the situation and quote unreasonable rates</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806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4598178" y="23245"/>
            <a:ext cx="2995643"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Girls Faced Issue</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7C5067D-189D-4D1D-8C73-EE4513D0EDD5}"/>
              </a:ext>
            </a:extLst>
          </p:cNvPr>
          <p:cNvSpPr txBox="1"/>
          <p:nvPr/>
        </p:nvSpPr>
        <p:spPr>
          <a:xfrm>
            <a:off x="633412" y="893705"/>
            <a:ext cx="11215687" cy="3854132"/>
          </a:xfrm>
          <a:prstGeom prst="rect">
            <a:avLst/>
          </a:prstGeom>
          <a:noFill/>
        </p:spPr>
        <p:txBody>
          <a:bodyPr wrap="square">
            <a:spAutoFit/>
          </a:bodyPr>
          <a:lstStyle/>
          <a:p>
            <a:pPr marL="0" marR="0">
              <a:lnSpc>
                <a:spcPct val="107000"/>
              </a:lnSpc>
              <a:spcBef>
                <a:spcPts val="0"/>
              </a:spcBef>
              <a:spcAft>
                <a:spcPts val="1200"/>
              </a:spcAft>
            </a:pPr>
            <a:r>
              <a:rPr lang="en-US" sz="2000" dirty="0">
                <a:solidFill>
                  <a:srgbClr val="282829"/>
                </a:solidFill>
                <a:effectLst/>
                <a:ea typeface="Times New Roman" panose="02020603050405020304" pitchFamily="18" charset="0"/>
                <a:cs typeface="Times New Roman" panose="02020603050405020304" pitchFamily="18" charset="0"/>
              </a:rPr>
              <a:t>If girls are in group and want to search a flat , I do not think so there would be any major issues, however it may become more difficult when a girl wants to stay single and looking for a flat.</a:t>
            </a:r>
          </a:p>
          <a:p>
            <a:pPr marL="457200" marR="304800" lvl="0" indent="-457200">
              <a:lnSpc>
                <a:spcPct val="107000"/>
              </a:lnSpc>
              <a:spcBef>
                <a:spcPts val="0"/>
              </a:spcBef>
              <a:spcAft>
                <a:spcPts val="0"/>
              </a:spcAft>
              <a:buFont typeface="+mj-lt"/>
              <a:buAutoNum type="arabicPeriod"/>
              <a:tabLst>
                <a:tab pos="457200" algn="l"/>
              </a:tabLst>
            </a:pPr>
            <a:r>
              <a:rPr lang="en-US" sz="2000" dirty="0">
                <a:solidFill>
                  <a:srgbClr val="282829"/>
                </a:solidFill>
                <a:effectLst/>
                <a:latin typeface="Segoe UI" panose="020B0502040204020203" pitchFamily="34" charset="0"/>
                <a:ea typeface="Times New Roman" panose="02020603050405020304" pitchFamily="18" charset="0"/>
                <a:cs typeface="Times New Roman" panose="02020603050405020304" pitchFamily="18" charset="0"/>
              </a:rPr>
              <a:t>They think that if a girl will stay alone, she may call her male friends.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04800" lvl="0" indent="-457200">
              <a:lnSpc>
                <a:spcPct val="107000"/>
              </a:lnSpc>
              <a:spcBef>
                <a:spcPts val="0"/>
              </a:spcBef>
              <a:spcAft>
                <a:spcPts val="0"/>
              </a:spcAft>
              <a:buFont typeface="+mj-lt"/>
              <a:buAutoNum type="arabicPeriod"/>
              <a:tabLst>
                <a:tab pos="457200" algn="l"/>
              </a:tabLst>
            </a:pPr>
            <a:r>
              <a:rPr lang="en-US" sz="2000" dirty="0">
                <a:solidFill>
                  <a:srgbClr val="282829"/>
                </a:solidFill>
                <a:effectLst/>
                <a:latin typeface="Segoe UI" panose="020B0502040204020203" pitchFamily="34" charset="0"/>
                <a:ea typeface="Times New Roman" panose="02020603050405020304" pitchFamily="18" charset="0"/>
                <a:cs typeface="Times New Roman" panose="02020603050405020304" pitchFamily="18" charset="0"/>
              </a:rPr>
              <a:t>In the case of emergency land lord would need to take care of her, as she stays alone so all the questions will come to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04800" lvl="0" indent="-457200">
              <a:lnSpc>
                <a:spcPct val="107000"/>
              </a:lnSpc>
              <a:spcBef>
                <a:spcPts val="0"/>
              </a:spcBef>
              <a:spcAft>
                <a:spcPts val="0"/>
              </a:spcAft>
              <a:buFont typeface="+mj-lt"/>
              <a:buAutoNum type="arabicPeriod"/>
              <a:tabLst>
                <a:tab pos="457200" algn="l"/>
              </a:tabLst>
            </a:pPr>
            <a:r>
              <a:rPr lang="en-US" sz="2000" dirty="0">
                <a:solidFill>
                  <a:srgbClr val="282829"/>
                </a:solidFill>
                <a:effectLst/>
                <a:latin typeface="Segoe UI" panose="020B0502040204020203" pitchFamily="34" charset="0"/>
                <a:ea typeface="Times New Roman" panose="02020603050405020304" pitchFamily="18" charset="0"/>
                <a:cs typeface="Times New Roman" panose="02020603050405020304" pitchFamily="18" charset="0"/>
              </a:rPr>
              <a:t>Land lord does not want to take the responsibility of any girl.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04800" lvl="0" indent="-457200">
              <a:lnSpc>
                <a:spcPct val="107000"/>
              </a:lnSpc>
              <a:spcBef>
                <a:spcPts val="0"/>
              </a:spcBef>
              <a:spcAft>
                <a:spcPts val="0"/>
              </a:spcAft>
              <a:buFont typeface="+mj-lt"/>
              <a:buAutoNum type="arabicPeriod"/>
              <a:tabLst>
                <a:tab pos="457200" algn="l"/>
              </a:tabLst>
            </a:pPr>
            <a:r>
              <a:rPr lang="en-US" sz="2000" dirty="0">
                <a:solidFill>
                  <a:srgbClr val="282829"/>
                </a:solidFill>
                <a:effectLst/>
                <a:latin typeface="Segoe UI" panose="020B0502040204020203" pitchFamily="34" charset="0"/>
                <a:ea typeface="Times New Roman" panose="02020603050405020304" pitchFamily="18" charset="0"/>
                <a:cs typeface="Times New Roman" panose="02020603050405020304" pitchFamily="18" charset="0"/>
              </a:rPr>
              <a:t>They think that single girl will not take care their home in terms of maintenance , and they themselves have to manage everything.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04800" lvl="0" indent="-457200">
              <a:lnSpc>
                <a:spcPct val="107000"/>
              </a:lnSpc>
              <a:spcBef>
                <a:spcPts val="0"/>
              </a:spcBef>
              <a:spcAft>
                <a:spcPts val="0"/>
              </a:spcAft>
              <a:buFont typeface="+mj-lt"/>
              <a:buAutoNum type="arabicPeriod"/>
              <a:tabLst>
                <a:tab pos="457200" algn="l"/>
              </a:tabLst>
            </a:pPr>
            <a:r>
              <a:rPr lang="en-US" sz="2000" dirty="0">
                <a:solidFill>
                  <a:srgbClr val="282829"/>
                </a:solidFill>
                <a:effectLst/>
                <a:latin typeface="Segoe UI" panose="020B0502040204020203" pitchFamily="34" charset="0"/>
                <a:ea typeface="Times New Roman" panose="02020603050405020304" pitchFamily="18" charset="0"/>
                <a:cs typeface="Times New Roman" panose="02020603050405020304" pitchFamily="18" charset="0"/>
              </a:rPr>
              <a:t>Single girl may not stick at the once place so it is kind of </a:t>
            </a:r>
            <a:r>
              <a:rPr lang="en-US" sz="2000" dirty="0" err="1">
                <a:solidFill>
                  <a:srgbClr val="282829"/>
                </a:solidFill>
                <a:effectLst/>
                <a:latin typeface="Segoe UI" panose="020B0502040204020203" pitchFamily="34" charset="0"/>
                <a:ea typeface="Times New Roman" panose="02020603050405020304" pitchFamily="18" charset="0"/>
                <a:cs typeface="Times New Roman" panose="02020603050405020304" pitchFamily="18" charset="0"/>
              </a:rPr>
              <a:t>unstability</a:t>
            </a:r>
            <a:r>
              <a:rPr lang="en-US" sz="2000" dirty="0">
                <a:solidFill>
                  <a:srgbClr val="282829"/>
                </a:solidFill>
                <a:effectLst/>
                <a:latin typeface="Segoe UI" panose="020B0502040204020203" pitchFamily="34" charset="0"/>
                <a:ea typeface="Times New Roman" panose="02020603050405020304" pitchFamily="18" charset="0"/>
                <a:cs typeface="Times New Roman" panose="02020603050405020304" pitchFamily="18" charset="0"/>
              </a:rPr>
              <a:t> in their mind which may affects owner's income.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1200"/>
              </a:spcAft>
              <a:buFont typeface="+mj-lt"/>
              <a:buAutoNum type="arabicPeriod"/>
            </a:pP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500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4598178" y="23245"/>
            <a:ext cx="2995643"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Girls Faced Issue</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D1DB982B-FA40-4BBF-89C9-B2BF76F84C80}"/>
              </a:ext>
            </a:extLst>
          </p:cNvPr>
          <p:cNvSpPr txBox="1"/>
          <p:nvPr/>
        </p:nvSpPr>
        <p:spPr>
          <a:xfrm>
            <a:off x="139701" y="889000"/>
            <a:ext cx="2095499" cy="595932"/>
          </a:xfrm>
          <a:prstGeom prst="rect">
            <a:avLst/>
          </a:prstGeom>
          <a:noFill/>
        </p:spPr>
        <p:txBody>
          <a:bodyPr wrap="square" rtlCol="0">
            <a:spAutoFit/>
          </a:bodyPr>
          <a:lstStyle/>
          <a:p>
            <a:pPr marL="228600" marR="0">
              <a:lnSpc>
                <a:spcPct val="107000"/>
              </a:lnSpc>
              <a:spcBef>
                <a:spcPts val="0"/>
              </a:spcBef>
              <a:spcAft>
                <a:spcPts val="800"/>
              </a:spcAft>
            </a:pPr>
            <a:r>
              <a:rPr lang="en-US" sz="3200" dirty="0"/>
              <a:t>Example - </a:t>
            </a:r>
          </a:p>
        </p:txBody>
      </p:sp>
      <p:sp>
        <p:nvSpPr>
          <p:cNvPr id="7" name="TextBox 6">
            <a:extLst>
              <a:ext uri="{FF2B5EF4-FFF2-40B4-BE49-F238E27FC236}">
                <a16:creationId xmlns:a16="http://schemas.microsoft.com/office/drawing/2014/main" id="{FC2A63C3-4C7D-4FB1-A329-6A0E95BC58D0}"/>
              </a:ext>
            </a:extLst>
          </p:cNvPr>
          <p:cNvSpPr txBox="1"/>
          <p:nvPr/>
        </p:nvSpPr>
        <p:spPr>
          <a:xfrm>
            <a:off x="394315" y="1659737"/>
            <a:ext cx="11340485" cy="4008020"/>
          </a:xfrm>
          <a:prstGeom prst="rect">
            <a:avLst/>
          </a:prstGeom>
          <a:noFill/>
        </p:spPr>
        <p:txBody>
          <a:bodyPr wrap="square">
            <a:spAutoFit/>
          </a:bodyPr>
          <a:lstStyle/>
          <a:p>
            <a:pPr marL="228600" marR="0">
              <a:lnSpc>
                <a:spcPct val="107000"/>
              </a:lnSpc>
              <a:spcBef>
                <a:spcPts val="0"/>
              </a:spcBef>
              <a:spcAft>
                <a:spcPts val="800"/>
              </a:spcAft>
            </a:pPr>
            <a:r>
              <a:rPr lang="en-US" sz="2000" dirty="0" err="1">
                <a:solidFill>
                  <a:srgbClr val="000000"/>
                </a:solidFill>
                <a:effectLst/>
                <a:ea typeface="Times New Roman" panose="02020603050405020304" pitchFamily="18" charset="0"/>
                <a:cs typeface="Times New Roman" panose="02020603050405020304" pitchFamily="18" charset="0"/>
              </a:rPr>
              <a:t>Smruti</a:t>
            </a:r>
            <a:r>
              <a:rPr lang="en-US" sz="2000" dirty="0">
                <a:solidFill>
                  <a:srgbClr val="000000"/>
                </a:solidFill>
                <a:effectLst/>
                <a:ea typeface="Times New Roman" panose="02020603050405020304" pitchFamily="18" charset="0"/>
                <a:cs typeface="Times New Roman" panose="02020603050405020304" pitchFamily="18" charset="0"/>
              </a:rPr>
              <a:t> Sudha </a:t>
            </a:r>
            <a:r>
              <a:rPr lang="en-US" sz="2000" dirty="0" err="1">
                <a:solidFill>
                  <a:srgbClr val="000000"/>
                </a:solidFill>
                <a:effectLst/>
                <a:ea typeface="Times New Roman" panose="02020603050405020304" pitchFamily="18" charset="0"/>
                <a:cs typeface="Times New Roman" panose="02020603050405020304" pitchFamily="18" charset="0"/>
              </a:rPr>
              <a:t>Meher</a:t>
            </a:r>
            <a:r>
              <a:rPr lang="en-US" sz="2000" dirty="0">
                <a:solidFill>
                  <a:srgbClr val="000000"/>
                </a:solidFill>
                <a:effectLst/>
                <a:ea typeface="Times New Roman" panose="02020603050405020304" pitchFamily="18" charset="0"/>
                <a:cs typeface="Times New Roman" panose="02020603050405020304" pitchFamily="18" charset="0"/>
              </a:rPr>
              <a:t> from </a:t>
            </a:r>
            <a:r>
              <a:rPr lang="en-US" sz="2000" dirty="0" err="1">
                <a:solidFill>
                  <a:srgbClr val="000000"/>
                </a:solidFill>
                <a:effectLst/>
                <a:ea typeface="Times New Roman" panose="02020603050405020304" pitchFamily="18" charset="0"/>
                <a:cs typeface="Times New Roman" panose="02020603050405020304" pitchFamily="18" charset="0"/>
              </a:rPr>
              <a:t>Bolangir</a:t>
            </a:r>
            <a:r>
              <a:rPr lang="en-US" sz="2000" dirty="0">
                <a:solidFill>
                  <a:srgbClr val="000000"/>
                </a:solidFill>
                <a:effectLst/>
                <a:ea typeface="Times New Roman" panose="02020603050405020304" pitchFamily="18" charset="0"/>
                <a:cs typeface="Times New Roman" panose="02020603050405020304" pitchFamily="18" charset="0"/>
              </a:rPr>
              <a:t> is a science student at BJB Junior College but stays in a private hostel in </a:t>
            </a:r>
            <a:r>
              <a:rPr lang="en-US" sz="2000" dirty="0" err="1">
                <a:solidFill>
                  <a:srgbClr val="000000"/>
                </a:solidFill>
                <a:effectLst/>
                <a:ea typeface="Times New Roman" panose="02020603050405020304" pitchFamily="18" charset="0"/>
                <a:cs typeface="Times New Roman" panose="02020603050405020304" pitchFamily="18" charset="0"/>
              </a:rPr>
              <a:t>Kharavela</a:t>
            </a:r>
            <a:r>
              <a:rPr lang="en-US" sz="2000" dirty="0">
                <a:solidFill>
                  <a:srgbClr val="000000"/>
                </a:solidFill>
                <a:effectLst/>
                <a:ea typeface="Times New Roman" panose="02020603050405020304" pitchFamily="18" charset="0"/>
                <a:cs typeface="Times New Roman" panose="02020603050405020304" pitchFamily="18" charset="0"/>
              </a:rPr>
              <a:t> Nagar despite the college providing hostel facilities. “You can never trust government college hostels. They will ask you to move out in case of a strike or some other ridiculous reason. Private hostels are secure that way,” said </a:t>
            </a:r>
            <a:r>
              <a:rPr lang="en-US" sz="2000" dirty="0" err="1">
                <a:solidFill>
                  <a:srgbClr val="000000"/>
                </a:solidFill>
                <a:effectLst/>
                <a:ea typeface="Times New Roman" panose="02020603050405020304" pitchFamily="18" charset="0"/>
                <a:cs typeface="Times New Roman" panose="02020603050405020304" pitchFamily="18" charset="0"/>
              </a:rPr>
              <a:t>Smruti</a:t>
            </a:r>
            <a:r>
              <a:rPr lang="en-US" sz="2000" dirty="0">
                <a:solidFill>
                  <a:srgbClr val="000000"/>
                </a:solidFill>
                <a:effectLst/>
                <a:ea typeface="Times New Roman" panose="02020603050405020304" pitchFamily="18" charset="0"/>
                <a:cs typeface="Times New Roman" panose="02020603050405020304" pitchFamily="18" charset="0"/>
              </a:rPr>
              <a:t>.</a:t>
            </a:r>
          </a:p>
          <a:p>
            <a:pPr marL="457200" marR="0">
              <a:lnSpc>
                <a:spcPct val="107000"/>
              </a:lnSpc>
              <a:spcBef>
                <a:spcPts val="0"/>
              </a:spcBef>
              <a:spcAft>
                <a:spcPts val="800"/>
              </a:spcAft>
            </a:pPr>
            <a:r>
              <a:rPr lang="en-US" sz="2000" dirty="0">
                <a:solidFill>
                  <a:srgbClr val="000000"/>
                </a:solidFill>
                <a:effectLst/>
                <a:ea typeface="Times New Roman" panose="02020603050405020304" pitchFamily="18" charset="0"/>
                <a:cs typeface="Times New Roman" panose="02020603050405020304" pitchFamily="18" charset="0"/>
              </a:rPr>
              <a:t>In her hostel, all the 16 boarders pay Rs 2,500 each for a bed and two “decent” meals a day. The warden makes sure all of them are back in the hostel by 7pm and allows no visitors apart from the female relatives of the boarders.</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solidFill>
                  <a:srgbClr val="000000"/>
                </a:solidFill>
                <a:effectLst/>
                <a:ea typeface="Times New Roman" panose="02020603050405020304" pitchFamily="18" charset="0"/>
                <a:cs typeface="Times New Roman" panose="02020603050405020304" pitchFamily="18" charset="0"/>
              </a:rPr>
              <a:t>“Compared to the hostel where I stayed earlier, this is much better. The market and my coaching </a:t>
            </a:r>
            <a:r>
              <a:rPr lang="en-US" sz="2000" dirty="0" err="1">
                <a:solidFill>
                  <a:srgbClr val="000000"/>
                </a:solidFill>
                <a:effectLst/>
                <a:ea typeface="Times New Roman" panose="02020603050405020304" pitchFamily="18" charset="0"/>
                <a:cs typeface="Times New Roman" panose="02020603050405020304" pitchFamily="18" charset="0"/>
              </a:rPr>
              <a:t>centre</a:t>
            </a:r>
            <a:r>
              <a:rPr lang="en-US" sz="2000" dirty="0">
                <a:solidFill>
                  <a:srgbClr val="000000"/>
                </a:solidFill>
                <a:effectLst/>
                <a:ea typeface="Times New Roman" panose="02020603050405020304" pitchFamily="18" charset="0"/>
                <a:cs typeface="Times New Roman" panose="02020603050405020304" pitchFamily="18" charset="0"/>
              </a:rPr>
              <a:t> are close by. Space is the only problem here,” she said </a:t>
            </a:r>
            <a:endParaRPr lang="en-US" sz="2000" dirty="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err="1">
                <a:solidFill>
                  <a:srgbClr val="000000"/>
                </a:solidFill>
                <a:effectLst/>
                <a:ea typeface="Times New Roman" panose="02020603050405020304" pitchFamily="18" charset="0"/>
                <a:cs typeface="Times New Roman" panose="02020603050405020304" pitchFamily="18" charset="0"/>
              </a:rPr>
              <a:t>Indumati</a:t>
            </a:r>
            <a:r>
              <a:rPr lang="en-US" sz="2000" dirty="0">
                <a:solidFill>
                  <a:srgbClr val="000000"/>
                </a:solidFill>
                <a:effectLst/>
                <a:ea typeface="Times New Roman" panose="02020603050405020304" pitchFamily="18" charset="0"/>
                <a:cs typeface="Times New Roman" panose="02020603050405020304" pitchFamily="18" charset="0"/>
              </a:rPr>
              <a:t> Biswal a final year engineering student of </a:t>
            </a:r>
            <a:r>
              <a:rPr lang="en-US" sz="2000" dirty="0" err="1">
                <a:solidFill>
                  <a:srgbClr val="000000"/>
                </a:solidFill>
                <a:effectLst/>
                <a:ea typeface="Times New Roman" panose="02020603050405020304" pitchFamily="18" charset="0"/>
                <a:cs typeface="Times New Roman" panose="02020603050405020304" pitchFamily="18" charset="0"/>
              </a:rPr>
              <a:t>Krupajal</a:t>
            </a:r>
            <a:r>
              <a:rPr lang="en-US" sz="2000" dirty="0">
                <a:solidFill>
                  <a:srgbClr val="000000"/>
                </a:solidFill>
                <a:effectLst/>
                <a:ea typeface="Times New Roman" panose="02020603050405020304" pitchFamily="18" charset="0"/>
                <a:cs typeface="Times New Roman" panose="02020603050405020304" pitchFamily="18" charset="0"/>
              </a:rPr>
              <a:t> Engineering College (KEC), Bhubaneswar, preferred private accommodation as she found the college hostel to be “very expensive”.</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413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4471178" y="59131"/>
            <a:ext cx="4215622"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ea typeface="Times New Roman" panose="02020603050405020304" pitchFamily="18" charset="0"/>
                <a:cs typeface="Times New Roman" panose="02020603050405020304" pitchFamily="18" charset="0"/>
              </a:rPr>
              <a:t>law discrimination</a:t>
            </a:r>
            <a:endParaRPr lang="en-US" sz="3200" dirty="0">
              <a:solidFill>
                <a:schemeClr val="bg1"/>
              </a:solidFill>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F404169-677A-4C69-A918-F98BCF663239}"/>
              </a:ext>
            </a:extLst>
          </p:cNvPr>
          <p:cNvSpPr txBox="1"/>
          <p:nvPr/>
        </p:nvSpPr>
        <p:spPr>
          <a:xfrm>
            <a:off x="663574" y="962459"/>
            <a:ext cx="8632825" cy="304314"/>
          </a:xfrm>
          <a:prstGeom prst="rect">
            <a:avLst/>
          </a:prstGeom>
          <a:noFill/>
        </p:spPr>
        <p:txBody>
          <a:bodyPr wrap="square">
            <a:spAutoFit/>
          </a:bodyPr>
          <a:lstStyle/>
          <a:p>
            <a:pPr marL="0" marR="0">
              <a:lnSpc>
                <a:spcPts val="1500"/>
              </a:lnSpc>
              <a:spcBef>
                <a:spcPts val="0"/>
              </a:spcBef>
              <a:spcAft>
                <a:spcPts val="800"/>
              </a:spcAft>
            </a:pPr>
            <a:r>
              <a:rPr lang="en-US" sz="2000" b="1" dirty="0">
                <a:solidFill>
                  <a:srgbClr val="000000"/>
                </a:solidFill>
                <a:effectLst/>
                <a:latin typeface="+mj-lt"/>
                <a:ea typeface="Times New Roman" panose="02020603050405020304" pitchFamily="18" charset="0"/>
                <a:cs typeface="Times New Roman" panose="02020603050405020304" pitchFamily="18" charset="0"/>
              </a:rPr>
              <a:t>What does the law have to say about this discrimination?</a:t>
            </a:r>
            <a:endParaRPr lang="en-US" sz="2000" dirty="0">
              <a:effectLst/>
              <a:latin typeface="+mj-l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C117F4C-9CC1-469A-8104-AE6F21B61D68}"/>
              </a:ext>
            </a:extLst>
          </p:cNvPr>
          <p:cNvSpPr txBox="1"/>
          <p:nvPr/>
        </p:nvSpPr>
        <p:spPr>
          <a:xfrm>
            <a:off x="1120774" y="1266773"/>
            <a:ext cx="10245725" cy="1446550"/>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00"/>
                </a:solidFill>
                <a:effectLst/>
                <a:ea typeface="Times New Roman" panose="02020603050405020304" pitchFamily="18" charset="0"/>
                <a:cs typeface="Times New Roman" panose="02020603050405020304" pitchFamily="18" charset="0"/>
              </a:rPr>
              <a:t>The legal stand on this issue is quite clear most of the tenants are unaware of their legal rights. According to the </a:t>
            </a:r>
            <a:r>
              <a:rPr lang="en-US" sz="1800" dirty="0">
                <a:solidFill>
                  <a:srgbClr val="0000FF"/>
                </a:solidFill>
                <a:effectLst/>
                <a:ea typeface="Times New Roman" panose="02020603050405020304" pitchFamily="18" charset="0"/>
                <a:cs typeface="Times New Roman" panose="02020603050405020304" pitchFamily="18" charset="0"/>
                <a:hlinkClick r:id="rId2" tooltip="Draft model tenancy law: Advantages and challenges"/>
              </a:rPr>
              <a:t>Model Tenancy Law</a:t>
            </a:r>
            <a:r>
              <a:rPr lang="en-US" sz="1800" dirty="0">
                <a:solidFill>
                  <a:srgbClr val="000000"/>
                </a:solidFill>
                <a:effectLst/>
                <a:ea typeface="Times New Roman" panose="02020603050405020304" pitchFamily="18" charset="0"/>
                <a:cs typeface="Times New Roman" panose="02020603050405020304" pitchFamily="18" charset="0"/>
              </a:rPr>
              <a:t>, a landlord cannot discriminate against a man or a woman by their marital status</a:t>
            </a: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a:t>
            </a:r>
            <a:endParaRPr lang="en-US" dirty="0">
              <a:solidFill>
                <a:srgbClr val="000000"/>
              </a:solidFill>
              <a:latin typeface="robotoFontRegular"/>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solidFill>
                  <a:srgbClr val="000000"/>
                </a:solidFill>
                <a:effectLst/>
                <a:latin typeface="robotoFontRegular"/>
                <a:ea typeface="Times New Roman" panose="02020603050405020304" pitchFamily="18" charset="0"/>
                <a:cs typeface="Times New Roman" panose="02020603050405020304" pitchFamily="18" charset="0"/>
              </a:rPr>
              <a:t>Landlords will always have the right to pick and choose their tenants.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2984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BEB2359-D8EB-4872-95A1-8C424DECD503}"/>
              </a:ext>
            </a:extLst>
          </p:cNvPr>
          <p:cNvSpPr/>
          <p:nvPr/>
        </p:nvSpPr>
        <p:spPr>
          <a:xfrm>
            <a:off x="692965" y="1588772"/>
            <a:ext cx="2269309"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2F0042-B849-4AFE-91D3-55B952D20A4A}"/>
              </a:ext>
            </a:extLst>
          </p:cNvPr>
          <p:cNvSpPr/>
          <p:nvPr/>
        </p:nvSpPr>
        <p:spPr>
          <a:xfrm>
            <a:off x="9579235" y="1588773"/>
            <a:ext cx="1839606"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C8DDE7-988A-457F-8081-78C011D90CCE}"/>
              </a:ext>
            </a:extLst>
          </p:cNvPr>
          <p:cNvSpPr/>
          <p:nvPr/>
        </p:nvSpPr>
        <p:spPr>
          <a:xfrm>
            <a:off x="4951069" y="209550"/>
            <a:ext cx="1839606"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C94E69-C2AA-4006-959F-7E2F4C00E957}"/>
              </a:ext>
            </a:extLst>
          </p:cNvPr>
          <p:cNvSpPr txBox="1"/>
          <p:nvPr/>
        </p:nvSpPr>
        <p:spPr>
          <a:xfrm>
            <a:off x="4932019" y="285750"/>
            <a:ext cx="1839606" cy="646331"/>
          </a:xfrm>
          <a:prstGeom prst="rect">
            <a:avLst/>
          </a:prstGeom>
          <a:noFill/>
        </p:spPr>
        <p:txBody>
          <a:bodyPr wrap="none" rtlCol="0">
            <a:spAutoFit/>
          </a:bodyPr>
          <a:lstStyle/>
          <a:p>
            <a:r>
              <a:rPr lang="en-US" sz="3600" dirty="0">
                <a:solidFill>
                  <a:schemeClr val="bg1"/>
                </a:solidFill>
                <a:latin typeface="+mj-lt"/>
              </a:rPr>
              <a:t>Category</a:t>
            </a:r>
          </a:p>
        </p:txBody>
      </p:sp>
      <p:sp>
        <p:nvSpPr>
          <p:cNvPr id="5" name="TextBox 4">
            <a:extLst>
              <a:ext uri="{FF2B5EF4-FFF2-40B4-BE49-F238E27FC236}">
                <a16:creationId xmlns:a16="http://schemas.microsoft.com/office/drawing/2014/main" id="{EED3C2F2-F31D-4464-9042-986A039EC95E}"/>
              </a:ext>
            </a:extLst>
          </p:cNvPr>
          <p:cNvSpPr txBox="1"/>
          <p:nvPr/>
        </p:nvSpPr>
        <p:spPr>
          <a:xfrm>
            <a:off x="960988" y="1664973"/>
            <a:ext cx="1812997" cy="646331"/>
          </a:xfrm>
          <a:prstGeom prst="rect">
            <a:avLst/>
          </a:prstGeom>
          <a:noFill/>
        </p:spPr>
        <p:txBody>
          <a:bodyPr wrap="none" rtlCol="0">
            <a:spAutoFit/>
          </a:bodyPr>
          <a:lstStyle/>
          <a:p>
            <a:r>
              <a:rPr lang="en-US" sz="3600" dirty="0">
                <a:solidFill>
                  <a:schemeClr val="bg1"/>
                </a:solidFill>
                <a:latin typeface="+mj-lt"/>
              </a:rPr>
              <a:t>Landlord</a:t>
            </a:r>
          </a:p>
        </p:txBody>
      </p:sp>
      <p:sp>
        <p:nvSpPr>
          <p:cNvPr id="6" name="TextBox 5">
            <a:extLst>
              <a:ext uri="{FF2B5EF4-FFF2-40B4-BE49-F238E27FC236}">
                <a16:creationId xmlns:a16="http://schemas.microsoft.com/office/drawing/2014/main" id="{5B7F1474-F008-4AA4-9437-3B6301A291A6}"/>
              </a:ext>
            </a:extLst>
          </p:cNvPr>
          <p:cNvSpPr txBox="1"/>
          <p:nvPr/>
        </p:nvSpPr>
        <p:spPr>
          <a:xfrm>
            <a:off x="9801154" y="1664973"/>
            <a:ext cx="1395767" cy="646331"/>
          </a:xfrm>
          <a:prstGeom prst="rect">
            <a:avLst/>
          </a:prstGeom>
          <a:noFill/>
        </p:spPr>
        <p:txBody>
          <a:bodyPr wrap="none" rtlCol="0">
            <a:spAutoFit/>
          </a:bodyPr>
          <a:lstStyle/>
          <a:p>
            <a:r>
              <a:rPr lang="en-US" sz="3600" dirty="0">
                <a:solidFill>
                  <a:schemeClr val="bg1"/>
                </a:solidFill>
                <a:latin typeface="+mj-lt"/>
              </a:rPr>
              <a:t>Broker</a:t>
            </a:r>
          </a:p>
        </p:txBody>
      </p:sp>
      <p:cxnSp>
        <p:nvCxnSpPr>
          <p:cNvPr id="21" name="Straight Arrow Connector 20">
            <a:extLst>
              <a:ext uri="{FF2B5EF4-FFF2-40B4-BE49-F238E27FC236}">
                <a16:creationId xmlns:a16="http://schemas.microsoft.com/office/drawing/2014/main" id="{0497F015-5035-46B3-BBD3-41751A25DBD6}"/>
              </a:ext>
            </a:extLst>
          </p:cNvPr>
          <p:cNvCxnSpPr>
            <a:cxnSpLocks/>
            <a:stCxn id="11" idx="2"/>
          </p:cNvCxnSpPr>
          <p:nvPr/>
        </p:nvCxnSpPr>
        <p:spPr>
          <a:xfrm>
            <a:off x="5870872" y="1008281"/>
            <a:ext cx="0" cy="277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EA6F4C-2A5D-49DF-B7AC-EE276E5A01E5}"/>
              </a:ext>
            </a:extLst>
          </p:cNvPr>
          <p:cNvCxnSpPr>
            <a:cxnSpLocks/>
          </p:cNvCxnSpPr>
          <p:nvPr/>
        </p:nvCxnSpPr>
        <p:spPr>
          <a:xfrm>
            <a:off x="1474194" y="1285875"/>
            <a:ext cx="0" cy="27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62E392C-31BF-4078-BE3F-ECF66CD9E654}"/>
              </a:ext>
            </a:extLst>
          </p:cNvPr>
          <p:cNvCxnSpPr>
            <a:cxnSpLocks/>
          </p:cNvCxnSpPr>
          <p:nvPr/>
        </p:nvCxnSpPr>
        <p:spPr>
          <a:xfrm>
            <a:off x="10499038" y="1308735"/>
            <a:ext cx="0" cy="27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F2A0937-EDE3-44B9-A859-1B7920B7E95E}"/>
              </a:ext>
            </a:extLst>
          </p:cNvPr>
          <p:cNvCxnSpPr>
            <a:cxnSpLocks/>
          </p:cNvCxnSpPr>
          <p:nvPr/>
        </p:nvCxnSpPr>
        <p:spPr>
          <a:xfrm>
            <a:off x="1474194" y="1308735"/>
            <a:ext cx="90248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09D6C2-1294-44BA-AFAD-846C3D8D025A}"/>
              </a:ext>
            </a:extLst>
          </p:cNvPr>
          <p:cNvCxnSpPr>
            <a:cxnSpLocks/>
          </p:cNvCxnSpPr>
          <p:nvPr/>
        </p:nvCxnSpPr>
        <p:spPr>
          <a:xfrm>
            <a:off x="5851822" y="2361569"/>
            <a:ext cx="0" cy="29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4214DA-E202-4E4F-B527-428299C40944}"/>
              </a:ext>
            </a:extLst>
          </p:cNvPr>
          <p:cNvCxnSpPr/>
          <p:nvPr/>
        </p:nvCxnSpPr>
        <p:spPr>
          <a:xfrm>
            <a:off x="3772694" y="2660019"/>
            <a:ext cx="4158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EE3AD22-DA46-45D8-8003-645804D00C3C}"/>
              </a:ext>
            </a:extLst>
          </p:cNvPr>
          <p:cNvCxnSpPr/>
          <p:nvPr/>
        </p:nvCxnSpPr>
        <p:spPr>
          <a:xfrm>
            <a:off x="7930950" y="2660019"/>
            <a:ext cx="0" cy="42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0913926-B485-4D7B-BA4D-F3D93FE9586F}"/>
              </a:ext>
            </a:extLst>
          </p:cNvPr>
          <p:cNvCxnSpPr/>
          <p:nvPr/>
        </p:nvCxnSpPr>
        <p:spPr>
          <a:xfrm>
            <a:off x="3772694" y="2660019"/>
            <a:ext cx="0" cy="42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5DF0F42-52E8-4FBB-A436-7839BBE3E1BD}"/>
              </a:ext>
            </a:extLst>
          </p:cNvPr>
          <p:cNvSpPr/>
          <p:nvPr/>
        </p:nvSpPr>
        <p:spPr>
          <a:xfrm>
            <a:off x="4971347" y="1589605"/>
            <a:ext cx="1839606" cy="798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5CA13BD-B9E4-419B-B872-6D063963362D}"/>
              </a:ext>
            </a:extLst>
          </p:cNvPr>
          <p:cNvSpPr txBox="1"/>
          <p:nvPr/>
        </p:nvSpPr>
        <p:spPr>
          <a:xfrm>
            <a:off x="5082114" y="1649733"/>
            <a:ext cx="1618072" cy="646331"/>
          </a:xfrm>
          <a:prstGeom prst="rect">
            <a:avLst/>
          </a:prstGeom>
          <a:noFill/>
        </p:spPr>
        <p:txBody>
          <a:bodyPr wrap="none" rtlCol="0">
            <a:spAutoFit/>
          </a:bodyPr>
          <a:lstStyle/>
          <a:p>
            <a:r>
              <a:rPr lang="en-US" sz="3600" dirty="0">
                <a:solidFill>
                  <a:schemeClr val="bg1"/>
                </a:solidFill>
                <a:effectLst/>
                <a:latin typeface="+mj-lt"/>
                <a:ea typeface="Calibri" panose="020F0502020204030204" pitchFamily="34" charset="0"/>
                <a:cs typeface="Times New Roman" panose="02020603050405020304" pitchFamily="18" charset="0"/>
              </a:rPr>
              <a:t>Tenants</a:t>
            </a:r>
            <a:endParaRPr lang="en-US" sz="3600" dirty="0">
              <a:solidFill>
                <a:schemeClr val="bg1"/>
              </a:solidFill>
              <a:latin typeface="+mj-lt"/>
            </a:endParaRPr>
          </a:p>
        </p:txBody>
      </p:sp>
      <p:cxnSp>
        <p:nvCxnSpPr>
          <p:cNvPr id="54" name="Straight Arrow Connector 53">
            <a:extLst>
              <a:ext uri="{FF2B5EF4-FFF2-40B4-BE49-F238E27FC236}">
                <a16:creationId xmlns:a16="http://schemas.microsoft.com/office/drawing/2014/main" id="{3E7A1ED7-9EEE-45FA-BE2E-D984C7541145}"/>
              </a:ext>
            </a:extLst>
          </p:cNvPr>
          <p:cNvCxnSpPr/>
          <p:nvPr/>
        </p:nvCxnSpPr>
        <p:spPr>
          <a:xfrm>
            <a:off x="5843091" y="2660019"/>
            <a:ext cx="0" cy="42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D06E196D-DF0E-4AD4-AD9B-5B0F61F84052}"/>
              </a:ext>
            </a:extLst>
          </p:cNvPr>
          <p:cNvSpPr/>
          <p:nvPr/>
        </p:nvSpPr>
        <p:spPr>
          <a:xfrm>
            <a:off x="2962274" y="3088105"/>
            <a:ext cx="1638301" cy="6506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39442C9-ECC7-4ECD-8FCE-1EE6160F39B1}"/>
              </a:ext>
            </a:extLst>
          </p:cNvPr>
          <p:cNvSpPr txBox="1"/>
          <p:nvPr/>
        </p:nvSpPr>
        <p:spPr>
          <a:xfrm>
            <a:off x="3344371" y="3167390"/>
            <a:ext cx="856645" cy="523220"/>
          </a:xfrm>
          <a:prstGeom prst="rect">
            <a:avLst/>
          </a:prstGeom>
          <a:noFill/>
        </p:spPr>
        <p:txBody>
          <a:bodyPr wrap="none" rtlCol="0">
            <a:spAutoFit/>
          </a:bodyPr>
          <a:lstStyle/>
          <a:p>
            <a:r>
              <a:rPr lang="en-US" sz="2800" dirty="0">
                <a:solidFill>
                  <a:schemeClr val="bg1"/>
                </a:solidFill>
                <a:latin typeface="+mj-lt"/>
              </a:rPr>
              <a:t>Boys</a:t>
            </a:r>
          </a:p>
        </p:txBody>
      </p:sp>
      <p:sp>
        <p:nvSpPr>
          <p:cNvPr id="57" name="Rectangle 56">
            <a:extLst>
              <a:ext uri="{FF2B5EF4-FFF2-40B4-BE49-F238E27FC236}">
                <a16:creationId xmlns:a16="http://schemas.microsoft.com/office/drawing/2014/main" id="{F3FCD9C9-E715-4600-AF7B-D56674CA6CE5}"/>
              </a:ext>
            </a:extLst>
          </p:cNvPr>
          <p:cNvSpPr/>
          <p:nvPr/>
        </p:nvSpPr>
        <p:spPr>
          <a:xfrm>
            <a:off x="5041401" y="3088104"/>
            <a:ext cx="1638301" cy="6506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87A2F3DF-B351-4660-9C06-0CA4F7BA0E8C}"/>
              </a:ext>
            </a:extLst>
          </p:cNvPr>
          <p:cNvSpPr txBox="1"/>
          <p:nvPr/>
        </p:nvSpPr>
        <p:spPr>
          <a:xfrm>
            <a:off x="5423498" y="3167389"/>
            <a:ext cx="830677" cy="523220"/>
          </a:xfrm>
          <a:prstGeom prst="rect">
            <a:avLst/>
          </a:prstGeom>
          <a:noFill/>
        </p:spPr>
        <p:txBody>
          <a:bodyPr wrap="none" rtlCol="0">
            <a:spAutoFit/>
          </a:bodyPr>
          <a:lstStyle/>
          <a:p>
            <a:r>
              <a:rPr lang="en-US" sz="2800" dirty="0">
                <a:solidFill>
                  <a:schemeClr val="bg1"/>
                </a:solidFill>
                <a:latin typeface="+mj-lt"/>
              </a:rPr>
              <a:t>Girls</a:t>
            </a:r>
          </a:p>
        </p:txBody>
      </p:sp>
      <p:sp>
        <p:nvSpPr>
          <p:cNvPr id="59" name="Rectangle 58">
            <a:extLst>
              <a:ext uri="{FF2B5EF4-FFF2-40B4-BE49-F238E27FC236}">
                <a16:creationId xmlns:a16="http://schemas.microsoft.com/office/drawing/2014/main" id="{332DDB30-4755-4C15-A87A-ECB32F051B6D}"/>
              </a:ext>
            </a:extLst>
          </p:cNvPr>
          <p:cNvSpPr/>
          <p:nvPr/>
        </p:nvSpPr>
        <p:spPr>
          <a:xfrm>
            <a:off x="7081833" y="3088104"/>
            <a:ext cx="1638301" cy="6506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52081BB-6031-4094-B187-1F7565945087}"/>
              </a:ext>
            </a:extLst>
          </p:cNvPr>
          <p:cNvSpPr txBox="1"/>
          <p:nvPr/>
        </p:nvSpPr>
        <p:spPr>
          <a:xfrm>
            <a:off x="7346985" y="3151833"/>
            <a:ext cx="1107996" cy="523220"/>
          </a:xfrm>
          <a:prstGeom prst="rect">
            <a:avLst/>
          </a:prstGeom>
          <a:noFill/>
        </p:spPr>
        <p:txBody>
          <a:bodyPr wrap="none" rtlCol="0">
            <a:spAutoFit/>
          </a:bodyPr>
          <a:lstStyle/>
          <a:p>
            <a:r>
              <a:rPr lang="en-US" sz="2800" dirty="0">
                <a:solidFill>
                  <a:schemeClr val="bg1"/>
                </a:solidFill>
                <a:latin typeface="+mj-lt"/>
              </a:rPr>
              <a:t>Family</a:t>
            </a:r>
          </a:p>
        </p:txBody>
      </p:sp>
    </p:spTree>
    <p:extLst>
      <p:ext uri="{BB962C8B-B14F-4D97-AF65-F5344CB8AC3E}">
        <p14:creationId xmlns:p14="http://schemas.microsoft.com/office/powerpoint/2010/main" val="326628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5048639" y="83886"/>
            <a:ext cx="2094722"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ea typeface="Times New Roman" panose="02020603050405020304" pitchFamily="18" charset="0"/>
                <a:cs typeface="Times New Roman" panose="02020603050405020304" pitchFamily="18" charset="0"/>
              </a:rPr>
              <a:t>Main Issue</a:t>
            </a:r>
            <a:endParaRPr lang="en-US" sz="3200" dirty="0">
              <a:solidFill>
                <a:schemeClr val="bg1"/>
              </a:solidFill>
              <a:effectLst/>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7B896D4-F707-414C-A02B-9D8610C89F1D}"/>
              </a:ext>
            </a:extLst>
          </p:cNvPr>
          <p:cNvSpPr txBox="1"/>
          <p:nvPr/>
        </p:nvSpPr>
        <p:spPr>
          <a:xfrm>
            <a:off x="725487" y="970470"/>
            <a:ext cx="10741026" cy="3170099"/>
          </a:xfrm>
          <a:prstGeom prst="rect">
            <a:avLst/>
          </a:prstGeom>
          <a:noFill/>
        </p:spPr>
        <p:txBody>
          <a:bodyPr wrap="square">
            <a:spAutoFit/>
          </a:bodyPr>
          <a:lstStyle/>
          <a:p>
            <a:r>
              <a:rPr lang="en-US" sz="2000" b="1" dirty="0">
                <a:solidFill>
                  <a:srgbClr val="282829"/>
                </a:solidFill>
                <a:effectLst/>
                <a:ea typeface="Calibri" panose="020F0502020204030204" pitchFamily="34" charset="0"/>
              </a:rPr>
              <a:t>But before renting out apartment, if we will check below points, may problem would be less-</a:t>
            </a:r>
          </a:p>
          <a:p>
            <a:pPr marL="342900" indent="-342900">
              <a:buFont typeface="Wingdings" panose="05000000000000000000" pitchFamily="2" charset="2"/>
              <a:buChar char="Ø"/>
            </a:pPr>
            <a:r>
              <a:rPr lang="en-US" dirty="0">
                <a:solidFill>
                  <a:srgbClr val="282829"/>
                </a:solidFill>
                <a:effectLst/>
                <a:ea typeface="Calibri" panose="020F0502020204030204" pitchFamily="34" charset="0"/>
              </a:rPr>
              <a:t>- try to Rent out with the help of Dealer/ Broker because any issue will occur, you will ask to broker for same.</a:t>
            </a:r>
          </a:p>
          <a:p>
            <a:pPr marL="342900" indent="-342900">
              <a:buFont typeface="Wingdings" panose="05000000000000000000" pitchFamily="2" charset="2"/>
              <a:buChar char="Ø"/>
            </a:pPr>
            <a:r>
              <a:rPr lang="en-US" sz="1800" dirty="0">
                <a:solidFill>
                  <a:srgbClr val="282829"/>
                </a:solidFill>
                <a:effectLst/>
                <a:latin typeface="Segoe UI" panose="020B0502040204020203" pitchFamily="34" charset="0"/>
                <a:ea typeface="Calibri" panose="020F0502020204030204" pitchFamily="34" charset="0"/>
              </a:rPr>
              <a:t>before renting out, do proper background check, documentation, police verification and do notary rent agreement.</a:t>
            </a:r>
          </a:p>
          <a:p>
            <a:pPr marL="342900" indent="-342900">
              <a:buFont typeface="Wingdings" panose="05000000000000000000" pitchFamily="2" charset="2"/>
              <a:buChar char="Ø"/>
            </a:pPr>
            <a:r>
              <a:rPr lang="en-US" sz="1800" dirty="0">
                <a:solidFill>
                  <a:srgbClr val="282829"/>
                </a:solidFill>
                <a:effectLst/>
                <a:latin typeface="Segoe UI" panose="020B0502040204020203" pitchFamily="34" charset="0"/>
                <a:ea typeface="Calibri" panose="020F0502020204030204" pitchFamily="34" charset="0"/>
              </a:rPr>
              <a:t>If rent agreement is over then do not late to do re- rent agreement.</a:t>
            </a:r>
          </a:p>
          <a:p>
            <a:pPr marL="342900" indent="-342900">
              <a:buFont typeface="Wingdings" panose="05000000000000000000" pitchFamily="2" charset="2"/>
              <a:buChar char="Ø"/>
            </a:pPr>
            <a:r>
              <a:rPr lang="en-US" sz="1800" dirty="0">
                <a:solidFill>
                  <a:srgbClr val="282829"/>
                </a:solidFill>
                <a:effectLst/>
                <a:latin typeface="Segoe UI" panose="020B0502040204020203" pitchFamily="34" charset="0"/>
                <a:ea typeface="Calibri" panose="020F0502020204030204" pitchFamily="34" charset="0"/>
              </a:rPr>
              <a:t>Always exchange rent slip or try to do banking transactions.</a:t>
            </a:r>
          </a:p>
          <a:p>
            <a:pPr marL="342900" indent="-342900">
              <a:buFont typeface="Wingdings" panose="05000000000000000000" pitchFamily="2" charset="2"/>
              <a:buChar char="Ø"/>
            </a:pPr>
            <a:r>
              <a:rPr lang="en-US" sz="1800" dirty="0">
                <a:solidFill>
                  <a:srgbClr val="282829"/>
                </a:solidFill>
                <a:effectLst/>
                <a:latin typeface="Segoe UI" panose="020B0502040204020203" pitchFamily="34" charset="0"/>
                <a:ea typeface="Calibri" panose="020F0502020204030204" pitchFamily="34" charset="0"/>
              </a:rPr>
              <a:t>If still problem will occur then take legal step because you are legally strong and police or court will help you in this.</a:t>
            </a:r>
            <a:br>
              <a:rPr lang="en-US" sz="1800" dirty="0">
                <a:solidFill>
                  <a:srgbClr val="282829"/>
                </a:solidFill>
                <a:effectLst/>
                <a:latin typeface="Segoe UI" panose="020B0502040204020203" pitchFamily="34" charset="0"/>
                <a:ea typeface="Calibri" panose="020F0502020204030204" pitchFamily="34" charset="0"/>
              </a:rPr>
            </a:br>
            <a:br>
              <a:rPr lang="en-US" sz="1800" dirty="0">
                <a:solidFill>
                  <a:srgbClr val="282829"/>
                </a:solidFill>
                <a:effectLst/>
                <a:latin typeface="Segoe UI" panose="020B0502040204020203" pitchFamily="34" charset="0"/>
                <a:ea typeface="Calibri" panose="020F0502020204030204" pitchFamily="34" charset="0"/>
              </a:rPr>
            </a:br>
            <a:br>
              <a:rPr lang="en-US" dirty="0">
                <a:solidFill>
                  <a:srgbClr val="282829"/>
                </a:solidFill>
                <a:effectLst/>
                <a:ea typeface="Calibri" panose="020F0502020204030204" pitchFamily="34" charset="0"/>
              </a:rPr>
            </a:br>
            <a:endParaRPr lang="en-US" b="1" dirty="0"/>
          </a:p>
        </p:txBody>
      </p:sp>
    </p:spTree>
    <p:extLst>
      <p:ext uri="{BB962C8B-B14F-4D97-AF65-F5344CB8AC3E}">
        <p14:creationId xmlns:p14="http://schemas.microsoft.com/office/powerpoint/2010/main" val="403718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5048639" y="83886"/>
            <a:ext cx="2094722"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ea typeface="Times New Roman" panose="02020603050405020304" pitchFamily="18" charset="0"/>
                <a:cs typeface="Times New Roman" panose="02020603050405020304" pitchFamily="18" charset="0"/>
              </a:rPr>
              <a:t>Main Issue</a:t>
            </a:r>
            <a:endParaRPr lang="en-US" sz="3200" dirty="0">
              <a:solidFill>
                <a:schemeClr val="bg1"/>
              </a:solidFill>
              <a:effectLst/>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7B896D4-F707-414C-A02B-9D8610C89F1D}"/>
              </a:ext>
            </a:extLst>
          </p:cNvPr>
          <p:cNvSpPr txBox="1"/>
          <p:nvPr/>
        </p:nvSpPr>
        <p:spPr>
          <a:xfrm>
            <a:off x="1296987" y="1382856"/>
            <a:ext cx="10741026" cy="4431983"/>
          </a:xfrm>
          <a:prstGeom prst="rect">
            <a:avLst/>
          </a:prstGeom>
          <a:noFill/>
        </p:spPr>
        <p:txBody>
          <a:bodyPr wrap="square">
            <a:spAutoFit/>
          </a:bodyPr>
          <a:lstStyle/>
          <a:p>
            <a:r>
              <a:rPr lang="en-US" sz="2000" b="1" dirty="0">
                <a:solidFill>
                  <a:srgbClr val="0C0C0C"/>
                </a:solidFill>
                <a:effectLst/>
                <a:ea typeface="Times New Roman" panose="02020603050405020304" pitchFamily="18" charset="0"/>
                <a:cs typeface="Times New Roman" panose="02020603050405020304" pitchFamily="18" charset="0"/>
              </a:rPr>
              <a:t>High rent</a:t>
            </a:r>
            <a:r>
              <a:rPr lang="en-US" sz="2000" dirty="0">
                <a:solidFill>
                  <a:srgbClr val="0C0C0C"/>
                </a:solidFill>
                <a:effectLst/>
                <a:ea typeface="Times New Roman" panose="02020603050405020304" pitchFamily="18" charset="0"/>
                <a:cs typeface="Times New Roman" panose="02020603050405020304" pitchFamily="18" charset="0"/>
              </a:rPr>
              <a:t> </a:t>
            </a:r>
            <a:r>
              <a:rPr lang="en-US" sz="2000" dirty="0">
                <a:solidFill>
                  <a:srgbClr val="0C0C0C"/>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dirty="0">
                <a:solidFill>
                  <a:srgbClr val="0C0C0C"/>
                </a:solidFill>
                <a:effectLst/>
                <a:ea typeface="Times New Roman" panose="02020603050405020304" pitchFamily="18" charset="0"/>
                <a:cs typeface="Times New Roman" panose="02020603050405020304" pitchFamily="18" charset="0"/>
              </a:rPr>
              <a:t>Many low-income families aren’t able to own their own homes. Research shows that low-income families use almost 50% of their monthly income for rent. Unfortunately, rental properties are commanding higher and higher prices due to the tight housing market. The lack of affordable rentals is a major problem for many families.</a:t>
            </a:r>
          </a:p>
          <a:p>
            <a:r>
              <a:rPr lang="en-US" sz="2000" b="1" dirty="0">
                <a:solidFill>
                  <a:srgbClr val="0C0C0C"/>
                </a:solidFill>
                <a:effectLst/>
                <a:ea typeface="Times New Roman" panose="02020603050405020304" pitchFamily="18" charset="0"/>
                <a:cs typeface="Times New Roman" panose="02020603050405020304" pitchFamily="18" charset="0"/>
              </a:rPr>
              <a:t>Inadequate rental options </a:t>
            </a:r>
            <a:r>
              <a:rPr lang="en-US" sz="2000" dirty="0">
                <a:solidFill>
                  <a:srgbClr val="0C0C0C"/>
                </a:solidFill>
                <a:effectLst/>
                <a:ea typeface="Times New Roman" panose="02020603050405020304" pitchFamily="18" charset="0"/>
                <a:cs typeface="Times New Roman" panose="02020603050405020304" pitchFamily="18" charset="0"/>
              </a:rPr>
              <a:t>– </a:t>
            </a:r>
            <a:r>
              <a:rPr lang="en-US" dirty="0">
                <a:solidFill>
                  <a:srgbClr val="0C0C0C"/>
                </a:solidFill>
                <a:effectLst/>
                <a:ea typeface="Times New Roman" panose="02020603050405020304" pitchFamily="18" charset="0"/>
                <a:cs typeface="Times New Roman" panose="02020603050405020304" pitchFamily="18" charset="0"/>
              </a:rPr>
              <a:t>The high price of rent isn’t the only problem. Often, many families find that the homes they can afford aren’t in good condition. They may not be safe or may lack certain necessities like heating and air conditioning systems. Strict rental agreements are also an issue</a:t>
            </a:r>
          </a:p>
          <a:p>
            <a:r>
              <a:rPr lang="en-US" sz="2000" b="1" dirty="0">
                <a:solidFill>
                  <a:srgbClr val="0C0C0C"/>
                </a:solidFill>
                <a:effectLst/>
                <a:ea typeface="Times New Roman" panose="02020603050405020304" pitchFamily="18" charset="0"/>
                <a:cs typeface="Times New Roman" panose="02020603050405020304" pitchFamily="18" charset="0"/>
              </a:rPr>
              <a:t>A sense of hopelessness </a:t>
            </a:r>
            <a:r>
              <a:rPr lang="en-US" sz="2000" dirty="0">
                <a:solidFill>
                  <a:srgbClr val="0C0C0C"/>
                </a:solidFill>
                <a:effectLst/>
                <a:ea typeface="Times New Roman" panose="02020603050405020304" pitchFamily="18" charset="0"/>
                <a:cs typeface="Times New Roman" panose="02020603050405020304" pitchFamily="18" charset="0"/>
              </a:rPr>
              <a:t>– </a:t>
            </a:r>
            <a:r>
              <a:rPr lang="en-US" sz="1800" dirty="0">
                <a:solidFill>
                  <a:srgbClr val="0C0C0C"/>
                </a:solidFill>
                <a:effectLst/>
                <a:ea typeface="Times New Roman" panose="02020603050405020304" pitchFamily="18" charset="0"/>
                <a:cs typeface="Times New Roman" panose="02020603050405020304" pitchFamily="18" charset="0"/>
              </a:rPr>
              <a:t>If adequate options are available, low-income families (especially those with children) may feel at a loss. They may wind up settling for anything that’s available, knowing that it’s not where they want to raise their children. Organizations like COGUM Global hope to remedy this problem by providing compassionate solutions to the housing problems in our community.</a:t>
            </a:r>
            <a:endParaRPr lang="en-US" sz="1600" dirty="0">
              <a:solidFill>
                <a:srgbClr val="0C0C0C"/>
              </a:solidFill>
              <a:effectLst/>
              <a:ea typeface="Calibri" panose="020F0502020204030204" pitchFamily="34" charset="0"/>
              <a:cs typeface="Times New Roman" panose="02020603050405020304" pitchFamily="18" charset="0"/>
            </a:endParaRPr>
          </a:p>
          <a:p>
            <a:endParaRPr lang="en-US" dirty="0">
              <a:solidFill>
                <a:srgbClr val="0C0C0C"/>
              </a:solidFill>
              <a:effectLst/>
              <a:ea typeface="Calibri" panose="020F0502020204030204" pitchFamily="34" charset="0"/>
              <a:cs typeface="Times New Roman" panose="02020603050405020304" pitchFamily="18" charset="0"/>
            </a:endParaRPr>
          </a:p>
          <a:p>
            <a:br>
              <a:rPr lang="en-US" sz="2000" dirty="0">
                <a:solidFill>
                  <a:srgbClr val="282829"/>
                </a:solidFill>
                <a:effectLst/>
                <a:ea typeface="Calibri" panose="020F0502020204030204" pitchFamily="34" charset="0"/>
              </a:rPr>
            </a:br>
            <a:br>
              <a:rPr lang="en-US" sz="2000" dirty="0">
                <a:solidFill>
                  <a:srgbClr val="282829"/>
                </a:solidFill>
                <a:effectLst/>
                <a:ea typeface="Calibri" panose="020F0502020204030204" pitchFamily="34" charset="0"/>
              </a:rPr>
            </a:br>
            <a:endParaRPr lang="en-US" sz="2000" b="1" dirty="0"/>
          </a:p>
        </p:txBody>
      </p:sp>
      <p:sp>
        <p:nvSpPr>
          <p:cNvPr id="10" name="TextBox 9">
            <a:extLst>
              <a:ext uri="{FF2B5EF4-FFF2-40B4-BE49-F238E27FC236}">
                <a16:creationId xmlns:a16="http://schemas.microsoft.com/office/drawing/2014/main" id="{BE954308-A13F-47B1-8229-8292E7083421}"/>
              </a:ext>
            </a:extLst>
          </p:cNvPr>
          <p:cNvSpPr txBox="1"/>
          <p:nvPr/>
        </p:nvSpPr>
        <p:spPr>
          <a:xfrm>
            <a:off x="725487" y="798081"/>
            <a:ext cx="6105524" cy="584775"/>
          </a:xfrm>
          <a:prstGeom prst="rect">
            <a:avLst/>
          </a:prstGeom>
          <a:noFill/>
        </p:spPr>
        <p:txBody>
          <a:bodyPr wrap="square">
            <a:spAutoFit/>
          </a:bodyPr>
          <a:lstStyle/>
          <a:p>
            <a:r>
              <a:rPr lang="en-US" sz="3200" b="1" dirty="0">
                <a:solidFill>
                  <a:srgbClr val="282829"/>
                </a:solidFill>
                <a:ea typeface="Calibri" panose="020F0502020204030204" pitchFamily="34" charset="0"/>
              </a:rPr>
              <a:t>M</a:t>
            </a:r>
            <a:r>
              <a:rPr lang="en-US" sz="3200" b="1" dirty="0">
                <a:solidFill>
                  <a:srgbClr val="282829"/>
                </a:solidFill>
                <a:effectLst/>
                <a:ea typeface="Calibri" panose="020F0502020204030204" pitchFamily="34" charset="0"/>
              </a:rPr>
              <a:t>iddle class family </a:t>
            </a:r>
            <a:r>
              <a:rPr lang="en-US" sz="3200" dirty="0">
                <a:solidFill>
                  <a:srgbClr val="282829"/>
                </a:solidFill>
                <a:effectLst/>
                <a:ea typeface="Calibri" panose="020F0502020204030204" pitchFamily="34" charset="0"/>
              </a:rPr>
              <a:t>–</a:t>
            </a:r>
          </a:p>
        </p:txBody>
      </p:sp>
    </p:spTree>
    <p:extLst>
      <p:ext uri="{BB962C8B-B14F-4D97-AF65-F5344CB8AC3E}">
        <p14:creationId xmlns:p14="http://schemas.microsoft.com/office/powerpoint/2010/main" val="70884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4979178" y="59131"/>
            <a:ext cx="2995643"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Faced Issue</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9729618-2D99-4E3F-B443-1EC96D18AB74}"/>
              </a:ext>
            </a:extLst>
          </p:cNvPr>
          <p:cNvSpPr txBox="1"/>
          <p:nvPr/>
        </p:nvSpPr>
        <p:spPr>
          <a:xfrm>
            <a:off x="711199" y="826640"/>
            <a:ext cx="10985500" cy="646331"/>
          </a:xfrm>
          <a:prstGeom prst="rect">
            <a:avLst/>
          </a:prstGeom>
          <a:noFill/>
        </p:spPr>
        <p:txBody>
          <a:bodyPr wrap="square">
            <a:spAutoFit/>
          </a:bodyPr>
          <a:lstStyle/>
          <a:p>
            <a:r>
              <a:rPr lang="en-US" sz="1800" b="1" dirty="0">
                <a:solidFill>
                  <a:srgbClr val="800000"/>
                </a:solidFill>
                <a:effectLst/>
                <a:latin typeface="Lato" panose="020F0502020204030203" pitchFamily="34" charset="0"/>
                <a:ea typeface="Calibri" panose="020F0502020204030204" pitchFamily="34" charset="0"/>
                <a:cs typeface="Times New Roman" panose="02020603050405020304" pitchFamily="18" charset="0"/>
              </a:rPr>
              <a:t>Do you smoke, do you drink, do you have a boyfriend, and do you throw parties”. But then don’t married people smoke, drink or throw parties</a:t>
            </a:r>
            <a:endParaRPr lang="en-US" dirty="0"/>
          </a:p>
        </p:txBody>
      </p:sp>
      <p:sp>
        <p:nvSpPr>
          <p:cNvPr id="9" name="TextBox 8">
            <a:extLst>
              <a:ext uri="{FF2B5EF4-FFF2-40B4-BE49-F238E27FC236}">
                <a16:creationId xmlns:a16="http://schemas.microsoft.com/office/drawing/2014/main" id="{E515DE87-145A-43FE-ABAE-0DD28712B09C}"/>
              </a:ext>
            </a:extLst>
          </p:cNvPr>
          <p:cNvSpPr txBox="1"/>
          <p:nvPr/>
        </p:nvSpPr>
        <p:spPr>
          <a:xfrm>
            <a:off x="711200" y="1764706"/>
            <a:ext cx="10302097" cy="1839927"/>
          </a:xfrm>
          <a:prstGeom prst="rect">
            <a:avLst/>
          </a:prstGeom>
          <a:noFill/>
        </p:spPr>
        <p:txBody>
          <a:bodyPr wrap="square">
            <a:spAutoFit/>
          </a:bodyPr>
          <a:lstStyle/>
          <a:p>
            <a:pPr marL="0" marR="0">
              <a:lnSpc>
                <a:spcPts val="1500"/>
              </a:lnSpc>
              <a:spcBef>
                <a:spcPts val="0"/>
              </a:spcBef>
              <a:spcAft>
                <a:spcPts val="800"/>
              </a:spcAft>
            </a:pPr>
            <a:r>
              <a:rPr lang="en-US" sz="1800" b="1" dirty="0">
                <a:solidFill>
                  <a:srgbClr val="000000"/>
                </a:solidFill>
                <a:effectLst/>
                <a:latin typeface="robotoFontRegular"/>
                <a:ea typeface="Times New Roman" panose="02020603050405020304" pitchFamily="18" charset="0"/>
                <a:cs typeface="Times New Roman" panose="02020603050405020304" pitchFamily="18" charset="0"/>
              </a:rPr>
              <a:t>in the case of students, it is reportedly believed that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They often cause a lot of commotion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There are payment delays from these tenants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They are a flight risk because they have very few possessions and require accommodation for considerably less 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DE38D93-363D-4CFD-9AD5-A9EE3F39BCB7}"/>
              </a:ext>
            </a:extLst>
          </p:cNvPr>
          <p:cNvSpPr txBox="1"/>
          <p:nvPr/>
        </p:nvSpPr>
        <p:spPr>
          <a:xfrm>
            <a:off x="711200" y="3892346"/>
            <a:ext cx="10759297" cy="1106137"/>
          </a:xfrm>
          <a:prstGeom prst="rect">
            <a:avLst/>
          </a:prstGeom>
          <a:noFill/>
        </p:spPr>
        <p:txBody>
          <a:bodyPr wrap="square">
            <a:spAutoFit/>
          </a:bodyPr>
          <a:lstStyle/>
          <a:p>
            <a:pPr marL="0" marR="0">
              <a:lnSpc>
                <a:spcPts val="1500"/>
              </a:lnSpc>
              <a:spcBef>
                <a:spcPts val="0"/>
              </a:spcBef>
              <a:spcAft>
                <a:spcPts val="800"/>
              </a:spcAft>
            </a:pPr>
            <a:r>
              <a:rPr lang="en-US" sz="1800" b="1" dirty="0">
                <a:solidFill>
                  <a:srgbClr val="000000"/>
                </a:solidFill>
                <a:effectLst/>
                <a:latin typeface="robotoFontRegular"/>
                <a:ea typeface="Times New Roman" panose="02020603050405020304" pitchFamily="18" charset="0"/>
                <a:cs typeface="Times New Roman" panose="02020603050405020304" pitchFamily="18" charset="0"/>
              </a:rPr>
              <a:t>In the case of single and employed men, it is reportedly believed that: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They indulge in activities like alcoholism, adultery and, to some extent, even drugs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They are irresponsible, impulsive and can damage the property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6DA9A73-2BCF-4556-BBB6-ACE7A86DEBEB}"/>
              </a:ext>
            </a:extLst>
          </p:cNvPr>
          <p:cNvSpPr txBox="1"/>
          <p:nvPr/>
        </p:nvSpPr>
        <p:spPr>
          <a:xfrm>
            <a:off x="711199" y="5273976"/>
            <a:ext cx="10759297" cy="1402500"/>
          </a:xfrm>
          <a:prstGeom prst="rect">
            <a:avLst/>
          </a:prstGeom>
          <a:noFill/>
        </p:spPr>
        <p:txBody>
          <a:bodyPr wrap="square">
            <a:spAutoFit/>
          </a:bodyPr>
          <a:lstStyle/>
          <a:p>
            <a:pPr marL="0" marR="0">
              <a:lnSpc>
                <a:spcPts val="1500"/>
              </a:lnSpc>
              <a:spcBef>
                <a:spcPts val="0"/>
              </a:spcBef>
              <a:spcAft>
                <a:spcPts val="800"/>
              </a:spcAft>
            </a:pPr>
            <a:r>
              <a:rPr lang="en-US" sz="1800" b="1" dirty="0">
                <a:solidFill>
                  <a:srgbClr val="000000"/>
                </a:solidFill>
                <a:effectLst/>
                <a:latin typeface="robotoFontRegular"/>
                <a:ea typeface="Times New Roman" panose="02020603050405020304" pitchFamily="18" charset="0"/>
                <a:cs typeface="Times New Roman" panose="02020603050405020304" pitchFamily="18" charset="0"/>
              </a:rPr>
              <a:t>In the case of single and employed women, many have reported that: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The landlords ask them about why they even need privacy in the first place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They have to face many uncomfortable questions about their lifestyle and preferences during their meetings with the landlord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155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4979178" y="59131"/>
            <a:ext cx="2995643"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Faced Issue</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9729618-2D99-4E3F-B443-1EC96D18AB74}"/>
              </a:ext>
            </a:extLst>
          </p:cNvPr>
          <p:cNvSpPr txBox="1"/>
          <p:nvPr/>
        </p:nvSpPr>
        <p:spPr>
          <a:xfrm>
            <a:off x="711199" y="826640"/>
            <a:ext cx="10985500" cy="646331"/>
          </a:xfrm>
          <a:prstGeom prst="rect">
            <a:avLst/>
          </a:prstGeom>
          <a:noFill/>
        </p:spPr>
        <p:txBody>
          <a:bodyPr wrap="square">
            <a:spAutoFit/>
          </a:bodyPr>
          <a:lstStyle/>
          <a:p>
            <a:r>
              <a:rPr lang="en-US" sz="1800" b="1" dirty="0">
                <a:solidFill>
                  <a:srgbClr val="800000"/>
                </a:solidFill>
                <a:effectLst/>
                <a:latin typeface="Lato" panose="020F0502020204030203" pitchFamily="34" charset="0"/>
                <a:ea typeface="Calibri" panose="020F0502020204030204" pitchFamily="34" charset="0"/>
                <a:cs typeface="Times New Roman" panose="02020603050405020304" pitchFamily="18" charset="0"/>
              </a:rPr>
              <a:t>Do you smoke, do you drink, do you have a boyfriend, and do you throw parties”. But then don’t married people smoke, drink or throw parties</a:t>
            </a:r>
            <a:endParaRPr lang="en-US" dirty="0"/>
          </a:p>
        </p:txBody>
      </p:sp>
      <p:sp>
        <p:nvSpPr>
          <p:cNvPr id="10" name="TextBox 9">
            <a:extLst>
              <a:ext uri="{FF2B5EF4-FFF2-40B4-BE49-F238E27FC236}">
                <a16:creationId xmlns:a16="http://schemas.microsoft.com/office/drawing/2014/main" id="{CAD5BF6A-6C22-4BA6-B172-B59F652F0FF2}"/>
              </a:ext>
            </a:extLst>
          </p:cNvPr>
          <p:cNvSpPr txBox="1"/>
          <p:nvPr/>
        </p:nvSpPr>
        <p:spPr>
          <a:xfrm>
            <a:off x="711198" y="1788232"/>
            <a:ext cx="10985499" cy="1495281"/>
          </a:xfrm>
          <a:prstGeom prst="rect">
            <a:avLst/>
          </a:prstGeom>
          <a:noFill/>
        </p:spPr>
        <p:txBody>
          <a:bodyPr wrap="square">
            <a:spAutoFit/>
          </a:bodyPr>
          <a:lstStyle/>
          <a:p>
            <a:pPr marL="0" marR="0">
              <a:lnSpc>
                <a:spcPts val="1500"/>
              </a:lnSpc>
              <a:spcBef>
                <a:spcPts val="0"/>
              </a:spcBef>
              <a:spcAft>
                <a:spcPts val="800"/>
              </a:spcAft>
            </a:pPr>
            <a:r>
              <a:rPr lang="en-US" sz="1800" b="1" dirty="0">
                <a:solidFill>
                  <a:srgbClr val="000000"/>
                </a:solidFill>
                <a:effectLst/>
                <a:latin typeface="robotoFontRegular"/>
                <a:ea typeface="Times New Roman" panose="02020603050405020304" pitchFamily="18" charset="0"/>
                <a:cs typeface="Times New Roman" panose="02020603050405020304" pitchFamily="18" charset="0"/>
              </a:rPr>
              <a:t>What about the honest ones?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Even though the landlords' concerns are understandable, it is clear that the misdoings of a few people are affecting many hardworking and honest students, men and women. Because of these beliefs, these people have to resort to accommodations which are farther away from the city </a:t>
            </a:r>
            <a:r>
              <a:rPr lang="en-US" sz="1800" dirty="0" err="1">
                <a:solidFill>
                  <a:srgbClr val="000000"/>
                </a:solidFill>
                <a:effectLst/>
                <a:latin typeface="robotoFontRegular"/>
                <a:ea typeface="Times New Roman" panose="02020603050405020304" pitchFamily="18" charset="0"/>
                <a:cs typeface="Times New Roman" panose="02020603050405020304" pitchFamily="18" charset="0"/>
              </a:rPr>
              <a:t>centres</a:t>
            </a: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 or lookout for less private options like </a:t>
            </a:r>
            <a:r>
              <a:rPr lang="en-US" sz="1800" dirty="0">
                <a:solidFill>
                  <a:srgbClr val="0000FF"/>
                </a:solidFill>
                <a:effectLst/>
                <a:latin typeface="robotoFontRegular"/>
                <a:ea typeface="Times New Roman" panose="02020603050405020304" pitchFamily="18" charset="0"/>
                <a:cs typeface="Times New Roman" panose="02020603050405020304" pitchFamily="18" charset="0"/>
                <a:hlinkClick r:id="rId2" tooltip="5 things to remember before converting your house into a PG accommodation"/>
              </a:rPr>
              <a:t>paying guest</a:t>
            </a:r>
            <a:r>
              <a:rPr lang="en-US" sz="1800" dirty="0">
                <a:solidFill>
                  <a:srgbClr val="0000FF"/>
                </a:solidFill>
                <a:effectLst/>
                <a:latin typeface="robotoFontRegular"/>
                <a:ea typeface="Times New Roman" panose="02020603050405020304" pitchFamily="18" charset="0"/>
                <a:cs typeface="Times New Roman" panose="02020603050405020304" pitchFamily="18" charset="0"/>
              </a:rPr>
              <a:t> units</a:t>
            </a: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D84621A-E193-447D-AA52-CF3AF9C37809}"/>
              </a:ext>
            </a:extLst>
          </p:cNvPr>
          <p:cNvSpPr txBox="1"/>
          <p:nvPr/>
        </p:nvSpPr>
        <p:spPr>
          <a:xfrm>
            <a:off x="711198" y="3382155"/>
            <a:ext cx="10985498" cy="941283"/>
          </a:xfrm>
          <a:prstGeom prst="rect">
            <a:avLst/>
          </a:prstGeom>
          <a:noFill/>
        </p:spPr>
        <p:txBody>
          <a:bodyPr wrap="square">
            <a:spAutoFit/>
          </a:bodyPr>
          <a:lstStyle/>
          <a:p>
            <a:pPr marL="0" marR="0">
              <a:lnSpc>
                <a:spcPts val="1500"/>
              </a:lnSpc>
              <a:spcBef>
                <a:spcPts val="0"/>
              </a:spcBef>
              <a:spcAft>
                <a:spcPts val="800"/>
              </a:spcAft>
            </a:pPr>
            <a:r>
              <a:rPr lang="en-US" sz="1800" b="1" dirty="0">
                <a:solidFill>
                  <a:srgbClr val="000000"/>
                </a:solidFill>
                <a:effectLst/>
                <a:latin typeface="robotoFontRegular"/>
                <a:ea typeface="Times New Roman" panose="02020603050405020304" pitchFamily="18" charset="0"/>
                <a:cs typeface="Times New Roman" panose="02020603050405020304" pitchFamily="18" charset="0"/>
              </a:rPr>
              <a:t>Even the landlords are at a loss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Also, to avoid the ‘</a:t>
            </a:r>
            <a:r>
              <a:rPr lang="en-US" sz="1800" dirty="0" err="1">
                <a:solidFill>
                  <a:srgbClr val="000000"/>
                </a:solidFill>
                <a:effectLst/>
                <a:latin typeface="robotoFontRegular"/>
                <a:ea typeface="Times New Roman" panose="02020603050405020304" pitchFamily="18" charset="0"/>
                <a:cs typeface="Times New Roman" panose="02020603050405020304" pitchFamily="18" charset="0"/>
              </a:rPr>
              <a:t>hostelisation</a:t>
            </a:r>
            <a:r>
              <a:rPr lang="en-US" sz="1800" dirty="0">
                <a:solidFill>
                  <a:srgbClr val="000000"/>
                </a:solidFill>
                <a:effectLst/>
                <a:latin typeface="robotoFontRegular"/>
                <a:ea typeface="Times New Roman" panose="02020603050405020304" pitchFamily="18" charset="0"/>
                <a:cs typeface="Times New Roman" panose="02020603050405020304" pitchFamily="18" charset="0"/>
              </a:rPr>
              <a:t>’ of their society or residents, landlords are happily willing to miss out on many decent income opportunities.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83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0A773DD-B164-476F-9E99-132EC96CDB9B}"/>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E910A9-3541-4E1A-9B06-2F33B3B0B550}"/>
              </a:ext>
            </a:extLst>
          </p:cNvPr>
          <p:cNvSpPr txBox="1"/>
          <p:nvPr/>
        </p:nvSpPr>
        <p:spPr>
          <a:xfrm>
            <a:off x="4471178" y="59131"/>
            <a:ext cx="4215622" cy="595932"/>
          </a:xfrm>
          <a:prstGeom prst="rect">
            <a:avLst/>
          </a:prstGeom>
          <a:noFill/>
        </p:spPr>
        <p:txBody>
          <a:bodyPr wrap="square">
            <a:spAutoFit/>
          </a:bodyPr>
          <a:lstStyle/>
          <a:p>
            <a:pPr marR="0" lvl="0">
              <a:lnSpc>
                <a:spcPct val="107000"/>
              </a:lnSpc>
              <a:spcBef>
                <a:spcPts val="0"/>
              </a:spcBef>
              <a:spcAft>
                <a:spcPts val="800"/>
              </a:spcAft>
            </a:pPr>
            <a:r>
              <a:rPr lang="en-US" sz="3200" b="1" dirty="0">
                <a:solidFill>
                  <a:schemeClr val="bg1"/>
                </a:solidFill>
                <a:effectLst/>
                <a:ea typeface="Times New Roman" panose="02020603050405020304" pitchFamily="18" charset="0"/>
                <a:cs typeface="Times New Roman" panose="02020603050405020304" pitchFamily="18" charset="0"/>
              </a:rPr>
              <a:t>Faced issue</a:t>
            </a:r>
            <a:endParaRPr lang="en-US" sz="3200" dirty="0">
              <a:solidFill>
                <a:schemeClr val="bg1"/>
              </a:solidFill>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820927F-68E6-4715-803A-1B6A92EB0AFD}"/>
              </a:ext>
            </a:extLst>
          </p:cNvPr>
          <p:cNvSpPr txBox="1"/>
          <p:nvPr/>
        </p:nvSpPr>
        <p:spPr>
          <a:xfrm>
            <a:off x="713028" y="1253584"/>
            <a:ext cx="9379877" cy="3139321"/>
          </a:xfrm>
          <a:prstGeom prst="rect">
            <a:avLst/>
          </a:prstGeom>
          <a:noFill/>
        </p:spPr>
        <p:txBody>
          <a:bodyPr wrap="square">
            <a:spAutoFit/>
          </a:bodyPr>
          <a:lstStyle/>
          <a:p>
            <a:pPr algn="l" fontAlgn="ctr"/>
            <a:r>
              <a:rPr lang="en-US" b="0" i="0" dirty="0">
                <a:solidFill>
                  <a:srgbClr val="414141"/>
                </a:solidFill>
                <a:effectLst/>
                <a:latin typeface="Roboto" panose="02000000000000000000" pitchFamily="2" charset="0"/>
              </a:rPr>
              <a:t>Issued faced By apartment</a:t>
            </a:r>
          </a:p>
          <a:p>
            <a:pPr fontAlgn="base">
              <a:buFont typeface="Arial" panose="020B0604020202020204" pitchFamily="34" charset="0"/>
              <a:buChar char="•"/>
            </a:pPr>
            <a:r>
              <a:rPr lang="en-US" u="none" strike="noStrike" dirty="0">
                <a:solidFill>
                  <a:srgbClr val="444444"/>
                </a:solidFill>
                <a:effectLst/>
                <a:hlinkClick r:id="rId2" tooltip="#1 Foolproof Security"/>
              </a:rPr>
              <a:t>#1 Foolproof Security</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3" tooltip="#2 Waste Disposal And Management"/>
              </a:rPr>
              <a:t>#2 Waste Disposal And Management</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4" tooltip="#3 Litter &amp; Debris In Common Areas"/>
              </a:rPr>
              <a:t>#3 Litter &amp; Debris In Common Areas</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5" tooltip="#4 Equal Access To  Common Amenities"/>
              </a:rPr>
              <a:t>#4 Equal Access To  Common Amenities</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6" tooltip="#5 Bad Conduct From Neighbors"/>
              </a:rPr>
              <a:t>#5 Bad Conduct From Neighbors</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7" tooltip="#6 Rent, Maintenance And Other Dues"/>
              </a:rPr>
              <a:t>#6 Rent, Maintenance And Other Dues</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8" tooltip="#7 Shortage Of Water – The Scariest Of Issues Faced By Apartment Residents"/>
              </a:rPr>
              <a:t>#7 Shortage Of Water – The Scariest Of Issues Faced By Apartment Residents</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9" tooltip="#8 Domestic staff management"/>
              </a:rPr>
              <a:t>#8 Domestic staff management</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10" tooltip="#9 Maintenance Requests"/>
              </a:rPr>
              <a:t>#9 Maintenance Requests</a:t>
            </a:r>
            <a:endParaRPr lang="en-US" dirty="0">
              <a:effectLst/>
            </a:endParaRPr>
          </a:p>
          <a:p>
            <a:pPr fontAlgn="base">
              <a:buFont typeface="Arial" panose="020B0604020202020204" pitchFamily="34" charset="0"/>
              <a:buChar char="•"/>
            </a:pPr>
            <a:r>
              <a:rPr lang="en-US" u="none" strike="noStrike" dirty="0">
                <a:solidFill>
                  <a:srgbClr val="444444"/>
                </a:solidFill>
                <a:effectLst/>
                <a:hlinkClick r:id="rId11" tooltip="#10 Parking Woes"/>
              </a:rPr>
              <a:t>#10 Parking Woes</a:t>
            </a:r>
            <a:endParaRPr lang="en-US" dirty="0">
              <a:effectLst/>
            </a:endParaRPr>
          </a:p>
        </p:txBody>
      </p:sp>
    </p:spTree>
    <p:extLst>
      <p:ext uri="{BB962C8B-B14F-4D97-AF65-F5344CB8AC3E}">
        <p14:creationId xmlns:p14="http://schemas.microsoft.com/office/powerpoint/2010/main" val="389791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D9D6807-1B2E-4E76-9B03-BF43517B96D5}"/>
              </a:ext>
            </a:extLst>
          </p:cNvPr>
          <p:cNvSpPr/>
          <p:nvPr/>
        </p:nvSpPr>
        <p:spPr>
          <a:xfrm>
            <a:off x="0" y="0"/>
            <a:ext cx="12192000" cy="714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4837ACC-1D79-4214-89D3-22F5C19FA1E8}"/>
              </a:ext>
            </a:extLst>
          </p:cNvPr>
          <p:cNvSpPr>
            <a:spLocks noGrp="1"/>
          </p:cNvSpPr>
          <p:nvPr>
            <p:ph type="subTitle" idx="1"/>
          </p:nvPr>
        </p:nvSpPr>
        <p:spPr>
          <a:xfrm>
            <a:off x="2513607" y="145468"/>
            <a:ext cx="7317186" cy="448574"/>
          </a:xfrm>
        </p:spPr>
        <p:txBody>
          <a:bodyPr>
            <a:noAutofit/>
          </a:bodyPr>
          <a:lstStyle/>
          <a:p>
            <a:r>
              <a:rPr lang="en-IN" sz="3200" dirty="0">
                <a:solidFill>
                  <a:schemeClr val="bg1"/>
                </a:solidFill>
              </a:rPr>
              <a:t>What Problem Faced by tenants</a:t>
            </a:r>
            <a:endParaRPr lang="en-US" sz="3200" dirty="0">
              <a:solidFill>
                <a:schemeClr val="bg1"/>
              </a:solidFill>
            </a:endParaRPr>
          </a:p>
        </p:txBody>
      </p:sp>
      <p:sp>
        <p:nvSpPr>
          <p:cNvPr id="4" name="TextBox 3">
            <a:extLst>
              <a:ext uri="{FF2B5EF4-FFF2-40B4-BE49-F238E27FC236}">
                <a16:creationId xmlns:a16="http://schemas.microsoft.com/office/drawing/2014/main" id="{E4955A75-3AD8-4F93-8066-61C605B71978}"/>
              </a:ext>
            </a:extLst>
          </p:cNvPr>
          <p:cNvSpPr txBox="1"/>
          <p:nvPr/>
        </p:nvSpPr>
        <p:spPr>
          <a:xfrm>
            <a:off x="345057" y="714195"/>
            <a:ext cx="11654286" cy="1200329"/>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1. Finding the right home –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First everyone see property is close to office &amp; conveniently located near supermarkets,                                                    schools, malls and other hubs use for day to day needs.</a:t>
            </a:r>
          </a:p>
          <a:p>
            <a:pPr marL="342900" indent="-342900">
              <a:buFont typeface="+mj-lt"/>
              <a:buAutoNum type="arabicPeriod"/>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ADE0B60-6197-40FE-8E79-0821D14C4C49}"/>
              </a:ext>
            </a:extLst>
          </p:cNvPr>
          <p:cNvSpPr txBox="1"/>
          <p:nvPr/>
        </p:nvSpPr>
        <p:spPr>
          <a:xfrm>
            <a:off x="345056" y="2306419"/>
            <a:ext cx="11389743" cy="2031325"/>
          </a:xfrm>
          <a:prstGeom prst="rect">
            <a:avLst/>
          </a:prstGeom>
          <a:noFill/>
        </p:spPr>
        <p:txBody>
          <a:bodyPr wrap="square">
            <a:spAutoFit/>
          </a:bodyPr>
          <a:lstStyle/>
          <a:p>
            <a:pPr marL="342900" indent="-342900">
              <a:buFont typeface="+mj-lt"/>
              <a:buAutoNum type="arabicPeriod"/>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3. Incomplete refunds of deposits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practice to pay unfairly large amounts of money as security deposit while occupying a house.</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time of leaving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security deposit is returned to the tenant.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rest is kept by the homeowner, claiming it’s for maintenance, painting, damage, etc.</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may or may not be specified in the rental agreement at the time of occupancy.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CAE7AD93-5C18-4718-BE88-533F888DC805}"/>
              </a:ext>
            </a:extLst>
          </p:cNvPr>
          <p:cNvSpPr txBox="1"/>
          <p:nvPr/>
        </p:nvSpPr>
        <p:spPr>
          <a:xfrm>
            <a:off x="345057" y="1314359"/>
            <a:ext cx="11214100" cy="1200329"/>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2. Unaffordable rent–</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Rent is the inevitable burden on a tenant’s pay check every single month &amp; undoubtedly.</a:t>
            </a:r>
          </a:p>
          <a:p>
            <a:pPr marL="342900" indent="-3429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tenants aren’t at their house of preference for this purpose alone just in two very different locations.</a:t>
            </a:r>
          </a:p>
          <a:p>
            <a:pPr marL="342900" indent="-3429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difference in rent asked for each house could be staggering.</a:t>
            </a:r>
            <a:endParaRPr lang="en-US" sz="1800" dirty="0"/>
          </a:p>
        </p:txBody>
      </p:sp>
      <p:sp>
        <p:nvSpPr>
          <p:cNvPr id="16" name="TextBox 15">
            <a:extLst>
              <a:ext uri="{FF2B5EF4-FFF2-40B4-BE49-F238E27FC236}">
                <a16:creationId xmlns:a16="http://schemas.microsoft.com/office/drawing/2014/main" id="{92ABA57F-B8F1-4539-948D-94F9851AEC4D}"/>
              </a:ext>
            </a:extLst>
          </p:cNvPr>
          <p:cNvSpPr txBox="1"/>
          <p:nvPr/>
        </p:nvSpPr>
        <p:spPr>
          <a:xfrm>
            <a:off x="345054" y="4036982"/>
            <a:ext cx="11214100" cy="1159292"/>
          </a:xfrm>
          <a:prstGeom prst="rect">
            <a:avLst/>
          </a:prstGeom>
          <a:noFill/>
        </p:spPr>
        <p:txBody>
          <a:bodyPr wrap="square">
            <a:spAutoFit/>
          </a:bodyPr>
          <a:lstStyle/>
          <a:p>
            <a:pPr marL="0" marR="0">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4. Huge deposits –</a:t>
            </a:r>
          </a:p>
          <a:p>
            <a:pPr marL="171450" marR="0" indent="-171450">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owners expecting exorbitant amounts as deposits Some of them even ask for a whole year’s rent as security deposit .</a:t>
            </a:r>
          </a:p>
          <a:p>
            <a:pPr marL="171450" marR="0" indent="-171450">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a common practice, &amp; tenants are forced to abide by this claim.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68C29FBC-A9EB-4910-AC8D-AEA056A6E866}"/>
              </a:ext>
            </a:extLst>
          </p:cNvPr>
          <p:cNvSpPr txBox="1"/>
          <p:nvPr/>
        </p:nvSpPr>
        <p:spPr>
          <a:xfrm>
            <a:off x="345054" y="5191305"/>
            <a:ext cx="11389742" cy="1477328"/>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5) Privacy –</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Landlords are often possessive about their property that’s Why He or She interfere about our life.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Boys or girls privacy is Doesn't mean their.</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Landlord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continuing to keep watching a close eye.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13658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7B4AEE-949D-4ADF-A16E-E758157341D4}"/>
              </a:ext>
            </a:extLst>
          </p:cNvPr>
          <p:cNvSpPr txBox="1"/>
          <p:nvPr/>
        </p:nvSpPr>
        <p:spPr>
          <a:xfrm>
            <a:off x="442042" y="230160"/>
            <a:ext cx="11241958" cy="1206421"/>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6) Untimely eviction –</a:t>
            </a:r>
          </a:p>
          <a:p>
            <a:pPr marL="171450" marR="0" indent="-17145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Sudden eviction is a dreary reality faced by tenants all over cities</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171450" marR="0" indent="-17145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It’s the usage of one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clause in the rental agreement that allows this to happen </a:t>
            </a:r>
          </a:p>
        </p:txBody>
      </p:sp>
      <p:sp>
        <p:nvSpPr>
          <p:cNvPr id="7" name="TextBox 6">
            <a:extLst>
              <a:ext uri="{FF2B5EF4-FFF2-40B4-BE49-F238E27FC236}">
                <a16:creationId xmlns:a16="http://schemas.microsoft.com/office/drawing/2014/main" id="{31AB5716-193E-4AFE-8904-1388458A221E}"/>
              </a:ext>
            </a:extLst>
          </p:cNvPr>
          <p:cNvSpPr txBox="1"/>
          <p:nvPr/>
        </p:nvSpPr>
        <p:spPr>
          <a:xfrm>
            <a:off x="3048000" y="2893565"/>
            <a:ext cx="6096000" cy="281231"/>
          </a:xfrm>
          <a:prstGeom prst="rect">
            <a:avLst/>
          </a:prstGeom>
          <a:noFill/>
        </p:spPr>
        <p:txBody>
          <a:bodyPr wrap="square">
            <a:sp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E245989D-7DD2-419B-810A-A20D6E807173}"/>
              </a:ext>
            </a:extLst>
          </p:cNvPr>
          <p:cNvSpPr txBox="1"/>
          <p:nvPr/>
        </p:nvSpPr>
        <p:spPr>
          <a:xfrm>
            <a:off x="442042" y="1436581"/>
            <a:ext cx="10899058" cy="1924694"/>
          </a:xfrm>
          <a:prstGeom prst="rect">
            <a:avLst/>
          </a:prstGeom>
          <a:noFill/>
        </p:spPr>
        <p:txBody>
          <a:bodyPr wrap="square">
            <a:spAutoFit/>
          </a:bodyPr>
          <a:lstStyle/>
          <a:p>
            <a:pPr marL="0" marR="0">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7) Unfair denial of bachelors –</a:t>
            </a:r>
          </a:p>
          <a:p>
            <a:pPr marL="171450" indent="-171450">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 lot of landlords straight up refuse to rent out to bachelors for many kinds of fears,</a:t>
            </a:r>
          </a:p>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that they are difficult to manage &amp; might get themselves involved in illicit activities which only spells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trouble for the landlords.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CB281DC-E02B-4FC5-9B01-74A208841886}"/>
              </a:ext>
            </a:extLst>
          </p:cNvPr>
          <p:cNvSpPr txBox="1"/>
          <p:nvPr/>
        </p:nvSpPr>
        <p:spPr>
          <a:xfrm>
            <a:off x="442042" y="3034180"/>
            <a:ext cx="11307916" cy="2300694"/>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8) Rent inflation –</a:t>
            </a:r>
          </a:p>
          <a:p>
            <a:pPr marL="171450" marR="0" indent="-17145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 Landlords increase rent amounts usually on a yearly without any notice.</a:t>
            </a:r>
          </a:p>
          <a:p>
            <a:pPr marL="171450" indent="-1714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If Cant pay amounts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condition of the property or maintenance. This leaves tenants with two options. Either to pay up, or vacate the property.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E58956DB-8F1C-4894-81AB-22B4E10CFD4B}"/>
              </a:ext>
            </a:extLst>
          </p:cNvPr>
          <p:cNvSpPr txBox="1"/>
          <p:nvPr/>
        </p:nvSpPr>
        <p:spPr>
          <a:xfrm>
            <a:off x="442042" y="4567696"/>
            <a:ext cx="11578508" cy="1502784"/>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9) Dealing with brokers –</a:t>
            </a:r>
          </a:p>
          <a:p>
            <a:pPr marL="228600" indent="-228600">
              <a:lnSpc>
                <a:spcPct val="107000"/>
              </a:lnSpc>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Many people record it as an unpleasant experience. Most try to avoid them altogether.</a:t>
            </a:r>
          </a:p>
          <a:p>
            <a:pPr marL="171450" marR="0" indent="-17145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Brokers are usually a pain to deal with. Not only do they ask for one month’s rent as their commission, they often are very half-hearted in their approach of finding you a home to live in</a:t>
            </a:r>
            <a:r>
              <a:rPr lang="en-US" sz="10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86168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2271</Words>
  <Application>Microsoft Office PowerPoint</Application>
  <PresentationFormat>Widescreen</PresentationFormat>
  <Paragraphs>167</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Calibri</vt:lpstr>
      <vt:lpstr>Calibri Light</vt:lpstr>
      <vt:lpstr>Lato</vt:lpstr>
      <vt:lpstr>Open Sans</vt:lpstr>
      <vt:lpstr>Roboto</vt:lpstr>
      <vt:lpstr>robotoFontRegular</vt:lpstr>
      <vt:lpstr>Segoe UI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Burhanuddin Baroor</dc:creator>
  <cp:lastModifiedBy>Burhanuddin Baroor</cp:lastModifiedBy>
  <cp:revision>5</cp:revision>
  <dcterms:created xsi:type="dcterms:W3CDTF">2021-10-04T09:42:04Z</dcterms:created>
  <dcterms:modified xsi:type="dcterms:W3CDTF">2021-10-05T06:57:51Z</dcterms:modified>
</cp:coreProperties>
</file>