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62" r:id="rId4"/>
    <p:sldId id="267" r:id="rId5"/>
    <p:sldId id="26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E24F29"/>
    <a:srgbClr val="BE4E2B"/>
    <a:srgbClr val="BD6F45"/>
    <a:srgbClr val="FF3399"/>
    <a:srgbClr val="00FF00"/>
    <a:srgbClr val="FF0066"/>
    <a:srgbClr val="FFCC00"/>
    <a:srgbClr val="CC00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304" autoAdjust="0"/>
  </p:normalViewPr>
  <p:slideViewPr>
    <p:cSldViewPr snapToGrid="0">
      <p:cViewPr>
        <p:scale>
          <a:sx n="75" d="100"/>
          <a:sy n="75" d="100"/>
        </p:scale>
        <p:origin x="48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4BD7C-D0DB-4E11-9937-9B3CE32697F3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99031-F15D-4D1A-907C-BA47B8ABF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9031-F15D-4D1A-907C-BA47B8ABF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(Released in 1962) Movie popularity</a:t>
            </a:r>
            <a:r>
              <a:rPr lang="en-US" dirty="0" smtClean="0"/>
              <a:t>….as a </a:t>
            </a:r>
            <a:r>
              <a:rPr lang="en-US" dirty="0" err="1" smtClean="0"/>
              <a:t>cinephile</a:t>
            </a:r>
            <a:r>
              <a:rPr lang="en-US" dirty="0" smtClean="0"/>
              <a:t> I always look at the list of top rated movies by IMDB(International Movies </a:t>
            </a:r>
            <a:r>
              <a:rPr lang="en-US" dirty="0" err="1" smtClean="0"/>
              <a:t>DataBase</a:t>
            </a:r>
            <a:r>
              <a:rPr lang="en-US" dirty="0" smtClean="0"/>
              <a:t>).</a:t>
            </a:r>
            <a:r>
              <a:rPr lang="en-US" baseline="0" dirty="0" smtClean="0"/>
              <a:t> </a:t>
            </a:r>
            <a:r>
              <a:rPr lang="en-US" dirty="0" smtClean="0"/>
              <a:t>When I went to coffee shop I took this book because I had already seen its title in IMDb</a:t>
            </a:r>
            <a:r>
              <a:rPr lang="en-US" baseline="0" dirty="0" smtClean="0"/>
              <a:t> list rate by 310K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9031-F15D-4D1A-907C-BA47B8ABF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give no spoilers as it is a great court room drama.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9031-F15D-4D1A-907C-BA47B8ABF5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3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Scout finch(narrator)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9031-F15D-4D1A-907C-BA47B8ABF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99031-F15D-4D1A-907C-BA47B8ABF5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9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7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9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1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58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5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5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7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C128EC-663C-4D57-BF43-C3C8410B93C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4572002" y="857250"/>
            <a:ext cx="4301197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5042A-E067-4FB7-BCFF-00BB33BFEDEC}"/>
              </a:ext>
            </a:extLst>
          </p:cNvPr>
          <p:cNvGrpSpPr/>
          <p:nvPr/>
        </p:nvGrpSpPr>
        <p:grpSpPr>
          <a:xfrm>
            <a:off x="4354287" y="946914"/>
            <a:ext cx="435430" cy="290152"/>
            <a:chOff x="5805714" y="609691"/>
            <a:chExt cx="580573" cy="38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CC8D50-758B-45D1-9832-058DA749338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C783E55-1922-4926-8D97-EC60526709F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8E30C9-A74F-4C52-AD04-FC9A5CBD8258}"/>
              </a:ext>
            </a:extLst>
          </p:cNvPr>
          <p:cNvGrpSpPr/>
          <p:nvPr/>
        </p:nvGrpSpPr>
        <p:grpSpPr>
          <a:xfrm>
            <a:off x="4354287" y="1180182"/>
            <a:ext cx="435430" cy="290152"/>
            <a:chOff x="5805714" y="609691"/>
            <a:chExt cx="580573" cy="386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80A7DB-810E-4588-BE25-E9F7C34D3D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0CEE252C-3F6B-425D-A974-8C322FD62AA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E4CAF1-67FB-4A00-A957-F84932EF37EA}"/>
              </a:ext>
            </a:extLst>
          </p:cNvPr>
          <p:cNvGrpSpPr/>
          <p:nvPr/>
        </p:nvGrpSpPr>
        <p:grpSpPr>
          <a:xfrm>
            <a:off x="4354287" y="1413449"/>
            <a:ext cx="435430" cy="290152"/>
            <a:chOff x="5805714" y="609691"/>
            <a:chExt cx="580573" cy="38686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C944AF-D50A-425E-A441-BD46E8CB978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AE95EC9D-DB78-417E-AF31-C543DE84C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3E0684-8AE8-4214-BF7B-4AAB6B86F600}"/>
              </a:ext>
            </a:extLst>
          </p:cNvPr>
          <p:cNvGrpSpPr/>
          <p:nvPr/>
        </p:nvGrpSpPr>
        <p:grpSpPr>
          <a:xfrm>
            <a:off x="4354287" y="1646716"/>
            <a:ext cx="435430" cy="290152"/>
            <a:chOff x="5805714" y="609691"/>
            <a:chExt cx="580573" cy="3868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8E04A3-B6B4-4F3C-BB6B-AF9929DDA23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18A95974-DAB2-4BF8-9192-96278D1744C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7BDBFC-6DCF-4D05-9235-AF24FD08B7BA}"/>
              </a:ext>
            </a:extLst>
          </p:cNvPr>
          <p:cNvGrpSpPr/>
          <p:nvPr/>
        </p:nvGrpSpPr>
        <p:grpSpPr>
          <a:xfrm>
            <a:off x="4354287" y="1879983"/>
            <a:ext cx="435430" cy="290152"/>
            <a:chOff x="5805714" y="609691"/>
            <a:chExt cx="580573" cy="38686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B8CE96-3DF3-4063-9F27-D4DB07BB75E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09BD817-14B6-4AA7-A1F6-6EAEFBC3A86F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951FED-2BD7-4859-B333-5B1CAEF8AB8D}"/>
              </a:ext>
            </a:extLst>
          </p:cNvPr>
          <p:cNvGrpSpPr/>
          <p:nvPr/>
        </p:nvGrpSpPr>
        <p:grpSpPr>
          <a:xfrm>
            <a:off x="4354287" y="2113251"/>
            <a:ext cx="435430" cy="290152"/>
            <a:chOff x="5805714" y="609691"/>
            <a:chExt cx="580573" cy="3868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30C63D-F045-40E9-8C54-26DA5BDA0F4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4A2720-2A66-40B1-AC7E-5C244C6E6EB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53887B-E245-4C89-84BB-C89576187B4D}"/>
              </a:ext>
            </a:extLst>
          </p:cNvPr>
          <p:cNvGrpSpPr/>
          <p:nvPr/>
        </p:nvGrpSpPr>
        <p:grpSpPr>
          <a:xfrm>
            <a:off x="4354287" y="2346518"/>
            <a:ext cx="435430" cy="290152"/>
            <a:chOff x="5805714" y="609691"/>
            <a:chExt cx="580573" cy="38686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2935527-C9EF-4950-89BB-EB1207B25E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885AD0D-2A97-4761-A7E2-81AE7730FF9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0895E6-FBAD-4249-90F9-43369FD2080F}"/>
              </a:ext>
            </a:extLst>
          </p:cNvPr>
          <p:cNvGrpSpPr/>
          <p:nvPr/>
        </p:nvGrpSpPr>
        <p:grpSpPr>
          <a:xfrm>
            <a:off x="4354287" y="2579785"/>
            <a:ext cx="435430" cy="290152"/>
            <a:chOff x="5805714" y="609691"/>
            <a:chExt cx="580573" cy="38686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6F99E9-E132-4AB6-9501-719E390B295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7BF41422-E1EF-4A49-906D-7C9E4320037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A6C8FCE-3906-4A51-8C51-53A21458A79D}"/>
              </a:ext>
            </a:extLst>
          </p:cNvPr>
          <p:cNvGrpSpPr/>
          <p:nvPr/>
        </p:nvGrpSpPr>
        <p:grpSpPr>
          <a:xfrm>
            <a:off x="4354287" y="2813052"/>
            <a:ext cx="435430" cy="290152"/>
            <a:chOff x="5805714" y="609691"/>
            <a:chExt cx="580573" cy="38686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1B7306C-C82A-4CBC-8810-B196E2B85FD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4309EB4B-A1C1-41B8-9E71-43E4632DE81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4B4894-B5D2-4362-964C-D4DC0546060A}"/>
              </a:ext>
            </a:extLst>
          </p:cNvPr>
          <p:cNvGrpSpPr/>
          <p:nvPr/>
        </p:nvGrpSpPr>
        <p:grpSpPr>
          <a:xfrm>
            <a:off x="4354287" y="3046320"/>
            <a:ext cx="435430" cy="290152"/>
            <a:chOff x="5805714" y="609691"/>
            <a:chExt cx="580573" cy="3868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A95D981-4D5B-4F4F-8A82-6983893850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4822634-A39A-4B0D-8399-883328FCA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0C8900-7AAE-4DAD-9853-250BA8E46217}"/>
              </a:ext>
            </a:extLst>
          </p:cNvPr>
          <p:cNvGrpSpPr/>
          <p:nvPr/>
        </p:nvGrpSpPr>
        <p:grpSpPr>
          <a:xfrm>
            <a:off x="4354287" y="3279587"/>
            <a:ext cx="435430" cy="290152"/>
            <a:chOff x="5805714" y="609691"/>
            <a:chExt cx="580573" cy="3868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16C3F5-5111-4385-95DB-684995C5DA9E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C8E4EC42-A513-472E-AE69-66EF8F71937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DF2A69-06AC-4DC9-B6C7-9A1B9D012585}"/>
              </a:ext>
            </a:extLst>
          </p:cNvPr>
          <p:cNvGrpSpPr/>
          <p:nvPr/>
        </p:nvGrpSpPr>
        <p:grpSpPr>
          <a:xfrm>
            <a:off x="4354287" y="3512854"/>
            <a:ext cx="435430" cy="290152"/>
            <a:chOff x="5805714" y="609691"/>
            <a:chExt cx="580573" cy="38686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6D59475-186E-4F7A-A501-ABEDCC08DC9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55C929AA-C5D4-4A29-94FC-BF99C03F943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F5DDE8-77F1-4A19-9A73-FA16AD387091}"/>
              </a:ext>
            </a:extLst>
          </p:cNvPr>
          <p:cNvGrpSpPr/>
          <p:nvPr/>
        </p:nvGrpSpPr>
        <p:grpSpPr>
          <a:xfrm>
            <a:off x="4354287" y="3746121"/>
            <a:ext cx="435430" cy="290152"/>
            <a:chOff x="5805714" y="609691"/>
            <a:chExt cx="580573" cy="3868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975D25C-1E30-46E2-BA99-3037ADE3170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489E9B8-DC06-4350-B467-61A9DA0B02A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75CE18-5EC1-4881-8142-DC1BC91AD094}"/>
              </a:ext>
            </a:extLst>
          </p:cNvPr>
          <p:cNvGrpSpPr/>
          <p:nvPr/>
        </p:nvGrpSpPr>
        <p:grpSpPr>
          <a:xfrm>
            <a:off x="4354287" y="3979389"/>
            <a:ext cx="435430" cy="290152"/>
            <a:chOff x="5805714" y="609691"/>
            <a:chExt cx="580573" cy="38686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A76D25-919A-40D9-9554-EFE2D3956BE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541D253-66CC-4C59-909C-302800ABEEF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6A99F9-8CBA-4BBB-88F7-14582E27C64C}"/>
              </a:ext>
            </a:extLst>
          </p:cNvPr>
          <p:cNvGrpSpPr/>
          <p:nvPr/>
        </p:nvGrpSpPr>
        <p:grpSpPr>
          <a:xfrm>
            <a:off x="4354287" y="4212656"/>
            <a:ext cx="435430" cy="290152"/>
            <a:chOff x="5805714" y="609691"/>
            <a:chExt cx="580573" cy="38686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6259704-CA38-4525-8489-D1FECD12BDB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0F4FCA1-5992-49D0-8CE6-8488CF6BAF04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C59377-7214-4209-BA16-86D5D1DAE2B0}"/>
              </a:ext>
            </a:extLst>
          </p:cNvPr>
          <p:cNvGrpSpPr/>
          <p:nvPr/>
        </p:nvGrpSpPr>
        <p:grpSpPr>
          <a:xfrm>
            <a:off x="4354287" y="4445923"/>
            <a:ext cx="435430" cy="290152"/>
            <a:chOff x="5805714" y="609691"/>
            <a:chExt cx="580573" cy="38686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9A5D35-C7AE-458F-BBB5-71CD3A3F97F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490A229-65A6-4DFF-870F-4B92A114A66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EC6FFFF-2006-4366-8566-0113AD9F036A}"/>
              </a:ext>
            </a:extLst>
          </p:cNvPr>
          <p:cNvGrpSpPr/>
          <p:nvPr/>
        </p:nvGrpSpPr>
        <p:grpSpPr>
          <a:xfrm>
            <a:off x="4354287" y="4679190"/>
            <a:ext cx="435430" cy="290152"/>
            <a:chOff x="5805714" y="609691"/>
            <a:chExt cx="580573" cy="38686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5E399E-0521-4D5B-914F-29C3ADDF2B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4739334-2472-4756-B880-7780C40DA40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D7FEFCF-F5E2-48A4-8DA2-466E3FA530E8}"/>
              </a:ext>
            </a:extLst>
          </p:cNvPr>
          <p:cNvGrpSpPr/>
          <p:nvPr/>
        </p:nvGrpSpPr>
        <p:grpSpPr>
          <a:xfrm>
            <a:off x="4354287" y="4912458"/>
            <a:ext cx="435430" cy="290152"/>
            <a:chOff x="5805714" y="609691"/>
            <a:chExt cx="580573" cy="38686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8C7798-2FB8-447C-BA5C-ECB75C74E5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DDFE7CA2-AC7D-4CF0-A779-1F7EC616196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F6B5FAD-EB1F-43DC-8B99-11CAD21D64C9}"/>
              </a:ext>
            </a:extLst>
          </p:cNvPr>
          <p:cNvGrpSpPr/>
          <p:nvPr/>
        </p:nvGrpSpPr>
        <p:grpSpPr>
          <a:xfrm>
            <a:off x="4354287" y="5145725"/>
            <a:ext cx="435430" cy="290152"/>
            <a:chOff x="5805714" y="609691"/>
            <a:chExt cx="580573" cy="38686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817890A-729D-4FBB-8EF7-DAFD6F73427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EAD6132E-2435-4771-A3CC-CCE94E7A9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7006E1-B188-46BA-BAA5-15A960905F4C}"/>
              </a:ext>
            </a:extLst>
          </p:cNvPr>
          <p:cNvGrpSpPr/>
          <p:nvPr/>
        </p:nvGrpSpPr>
        <p:grpSpPr>
          <a:xfrm>
            <a:off x="4354287" y="5378992"/>
            <a:ext cx="435430" cy="290152"/>
            <a:chOff x="5805714" y="609691"/>
            <a:chExt cx="580573" cy="38686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1250CF-AFA1-4A19-B3C7-7F163609380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1014BA5C-C370-44EB-84DA-2D69E36CE6C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8CB7E5-EBC4-4791-B93B-D0B41B862B83}"/>
              </a:ext>
            </a:extLst>
          </p:cNvPr>
          <p:cNvGrpSpPr/>
          <p:nvPr/>
        </p:nvGrpSpPr>
        <p:grpSpPr>
          <a:xfrm>
            <a:off x="4354287" y="5612255"/>
            <a:ext cx="435430" cy="290152"/>
            <a:chOff x="5805714" y="609691"/>
            <a:chExt cx="580573" cy="38686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456FF3-391C-4C8E-A128-A413BDBBB225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838FE2A-04D7-44E3-97C3-54338832CB9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92F286C-434D-41FA-B624-1519DC144791}"/>
              </a:ext>
            </a:extLst>
          </p:cNvPr>
          <p:cNvSpPr txBox="1"/>
          <p:nvPr/>
        </p:nvSpPr>
        <p:spPr>
          <a:xfrm>
            <a:off x="1617044" y="1942945"/>
            <a:ext cx="269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E4E2B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ECC BOOK</a:t>
            </a:r>
            <a:br>
              <a:rPr lang="en-US" sz="2400" dirty="0">
                <a:solidFill>
                  <a:srgbClr val="BE4E2B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</a:br>
            <a:r>
              <a:rPr lang="en-US" sz="2400" dirty="0">
                <a:solidFill>
                  <a:srgbClr val="BE4E2B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PRESENTATION</a:t>
            </a:r>
          </a:p>
        </p:txBody>
      </p:sp>
      <p:sp>
        <p:nvSpPr>
          <p:cNvPr id="2" name="AutoShape 2" descr="To Kill a Mockingbird by Harper Lee · OverDrive: ebooks, audiobooks, and  more for libraries and schools"/>
          <p:cNvSpPr>
            <a:spLocks noChangeAspect="1" noChangeArrowheads="1"/>
          </p:cNvSpPr>
          <p:nvPr/>
        </p:nvSpPr>
        <p:spPr bwMode="auto">
          <a:xfrm>
            <a:off x="-1026319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2F286C-434D-41FA-B624-1519DC144791}"/>
              </a:ext>
            </a:extLst>
          </p:cNvPr>
          <p:cNvSpPr txBox="1"/>
          <p:nvPr/>
        </p:nvSpPr>
        <p:spPr>
          <a:xfrm>
            <a:off x="1617044" y="4285080"/>
            <a:ext cx="262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24F29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BY</a:t>
            </a:r>
            <a:br>
              <a:rPr lang="en-US" sz="2400" dirty="0">
                <a:solidFill>
                  <a:srgbClr val="E24F29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</a:br>
            <a:r>
              <a:rPr lang="en-US" sz="2400" dirty="0">
                <a:solidFill>
                  <a:srgbClr val="E24F29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ALI ASGHAR</a:t>
            </a:r>
          </a:p>
        </p:txBody>
      </p:sp>
    </p:spTree>
    <p:extLst>
      <p:ext uri="{BB962C8B-B14F-4D97-AF65-F5344CB8AC3E}">
        <p14:creationId xmlns:p14="http://schemas.microsoft.com/office/powerpoint/2010/main" val="2818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06284" y="852911"/>
            <a:ext cx="4261063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4572002" y="857250"/>
            <a:ext cx="424542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4617723" y="1025416"/>
            <a:ext cx="4202415" cy="5083736"/>
            <a:chOff x="6096000" y="119550"/>
            <a:chExt cx="5603220" cy="6778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0" y="119550"/>
              <a:ext cx="5395163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523220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350" b="1" dirty="0"/>
                <a:t>PAGE 01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3" y="2355894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1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) Movie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Popularity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2" y="849126"/>
            <a:ext cx="629321" cy="50935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203576" y="2878303"/>
            <a:ext cx="4008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WHY DID I CHOOSE THIS BOOK FOR READING?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2722564"/>
            <a:ext cx="3847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2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) Great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Narration and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Vocabulary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3092989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3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) Take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you to the roots of human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88" y="3992486"/>
            <a:ext cx="2083352" cy="2182560"/>
          </a:xfrm>
          <a:prstGeom prst="rect">
            <a:avLst/>
          </a:prstGeom>
          <a:effectLst>
            <a:outerShdw blurRad="444500" dist="190500" dir="1800000" sx="99000" sy="99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73" y="4017418"/>
            <a:ext cx="2128358" cy="2229709"/>
          </a:xfrm>
          <a:prstGeom prst="rect">
            <a:avLst/>
          </a:prstGeom>
          <a:effectLst>
            <a:outerShdw blurRad="444500" dist="190500" dir="1800000" sx="99000" sy="99000" algn="ctr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36310" y="3474145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behavior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660348" y="1489828"/>
            <a:ext cx="40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REASONS TO READ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5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06284" y="852911"/>
            <a:ext cx="4261063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4572002" y="857250"/>
            <a:ext cx="424542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4572002" y="946915"/>
            <a:ext cx="4202415" cy="5083736"/>
            <a:chOff x="6096000" y="119550"/>
            <a:chExt cx="5603220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523220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</a:rPr>
                <a:t>PAGE </a:t>
              </a:r>
              <a:r>
                <a:rPr lang="en-US" sz="1350" b="1" dirty="0" smtClean="0">
                  <a:solidFill>
                    <a:schemeClr val="bg1"/>
                  </a:solidFill>
                </a:rPr>
                <a:t>02</a:t>
              </a:r>
              <a:endParaRPr lang="en-US" sz="13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2" y="839501"/>
            <a:ext cx="629321" cy="50935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127391" y="2572093"/>
            <a:ext cx="4008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WHAT </a:t>
            </a:r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WAS THE CONTEXT OF THIS BOOK?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3" y="2282234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Atticus Finch, a widowed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lawyer in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0898" y="2656068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Depression-era Alabama, defends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a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8" y="3026897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black man against an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undeserved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6" y="3387582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woman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harassment case and his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22486" y="3749532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children against prejudice.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660348" y="1428868"/>
            <a:ext cx="40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PLOT OF THE BOOK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95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5C089E3-40F2-48EE-94AD-97A50E3AC6F8}"/>
              </a:ext>
            </a:extLst>
          </p:cNvPr>
          <p:cNvSpPr/>
          <p:nvPr/>
        </p:nvSpPr>
        <p:spPr>
          <a:xfrm>
            <a:off x="4572002" y="857250"/>
            <a:ext cx="424542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06284" y="852911"/>
            <a:ext cx="4261063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4572002" y="946915"/>
            <a:ext cx="4202415" cy="5083736"/>
            <a:chOff x="6096000" y="119550"/>
            <a:chExt cx="5603220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523220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350" b="1" dirty="0"/>
                <a:t>PAGE </a:t>
              </a:r>
              <a:r>
                <a:rPr lang="en-US" sz="1350" b="1" dirty="0" smtClean="0"/>
                <a:t>03</a:t>
              </a:r>
              <a:endParaRPr lang="en-US" sz="1350" b="1" dirty="0"/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2" y="839501"/>
            <a:ext cx="629321" cy="50935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660348" y="1428868"/>
            <a:ext cx="40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MAIN CHARACTERS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3" y="2282234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Atticus Finch(Main Character)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2653373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Scout Finch(Daughter of Atticus)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32315" y="3018439"/>
            <a:ext cx="385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Jem Finch(Son </a:t>
            </a:r>
            <a:r>
              <a:rPr lang="en-US" sz="2000" dirty="0">
                <a:latin typeface="Hand Of Sean" panose="02000500000000000000" pitchFamily="2" charset="-128"/>
                <a:ea typeface="Hand Of Sean" panose="02000500000000000000" pitchFamily="2" charset="-128"/>
              </a:rPr>
              <a:t>of 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Atticus)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3382591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Tom Robinson(The Accused)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50749" y="3748832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Mayella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 </a:t>
            </a:r>
            <a:r>
              <a:rPr lang="en-US" sz="2000" dirty="0" err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Ewell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 (The Accuser)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34315" y="4123029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Bob </a:t>
            </a:r>
            <a:r>
              <a:rPr lang="en-US" sz="2000" dirty="0" err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Ewell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 (Father of </a:t>
            </a:r>
            <a:r>
              <a:rPr lang="en-US" sz="2000" dirty="0" err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Mayella</a:t>
            </a: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)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2054" y="1570877"/>
            <a:ext cx="1456267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nd Of Sean" panose="02000500000000000000" pitchFamily="2" charset="-128"/>
                <a:ea typeface="Hand Of Sean" panose="02000500000000000000" pitchFamily="2" charset="-128"/>
              </a:rPr>
              <a:t>Atticus </a:t>
            </a:r>
            <a:r>
              <a:rPr lang="en-US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Finch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181268" y="4667518"/>
            <a:ext cx="1456267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Bob </a:t>
            </a:r>
            <a:r>
              <a:rPr lang="en-US" dirty="0" err="1" smtClean="0">
                <a:latin typeface="Hand Of Sean" panose="02000500000000000000" pitchFamily="2" charset="-128"/>
                <a:ea typeface="Hand Of Sean" panose="02000500000000000000" pitchFamily="2" charset="-128"/>
              </a:rPr>
              <a:t>Ewell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181267" y="3045774"/>
            <a:ext cx="1456267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nd Of Sean" panose="02000500000000000000" pitchFamily="2" charset="-128"/>
                <a:ea typeface="Hand Of Sean" panose="02000500000000000000" pitchFamily="2" charset="-128"/>
              </a:rPr>
              <a:t>Tom </a:t>
            </a:r>
            <a:r>
              <a:rPr lang="en-US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Robinson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760423" y="1142273"/>
            <a:ext cx="1070481" cy="6721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and Of Sean" panose="02000500000000000000" pitchFamily="2" charset="-128"/>
                <a:ea typeface="Hand Of Sean" panose="02000500000000000000" pitchFamily="2" charset="-128"/>
              </a:rPr>
              <a:t>Scout Finch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752723" y="2359217"/>
            <a:ext cx="1070481" cy="6721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Jem </a:t>
            </a:r>
            <a:r>
              <a:rPr lang="en-US" dirty="0">
                <a:latin typeface="Hand Of Sean" panose="02000500000000000000" pitchFamily="2" charset="-128"/>
                <a:ea typeface="Hand Of Sean" panose="02000500000000000000" pitchFamily="2" charset="-128"/>
              </a:rPr>
              <a:t>Finch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7"/>
            <a:endCxn id="42" idx="2"/>
          </p:cNvCxnSpPr>
          <p:nvPr/>
        </p:nvCxnSpPr>
        <p:spPr>
          <a:xfrm flipV="1">
            <a:off x="2365056" y="1478354"/>
            <a:ext cx="395367" cy="2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5"/>
            <a:endCxn id="43" idx="1"/>
          </p:cNvCxnSpPr>
          <p:nvPr/>
        </p:nvCxnSpPr>
        <p:spPr>
          <a:xfrm>
            <a:off x="2365056" y="2351366"/>
            <a:ext cx="544435" cy="10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76815" y="4331437"/>
            <a:ext cx="1070481" cy="6721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Jem </a:t>
            </a:r>
            <a:r>
              <a:rPr lang="en-US" dirty="0">
                <a:latin typeface="Hand Of Sean" panose="02000500000000000000" pitchFamily="2" charset="-128"/>
                <a:ea typeface="Hand Of Sean" panose="02000500000000000000" pitchFamily="2" charset="-128"/>
              </a:rPr>
              <a:t>Finch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39" idx="7"/>
            <a:endCxn id="58" idx="2"/>
          </p:cNvCxnSpPr>
          <p:nvPr/>
        </p:nvCxnSpPr>
        <p:spPr>
          <a:xfrm flipV="1">
            <a:off x="2424270" y="4667518"/>
            <a:ext cx="552545" cy="13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8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5C089E3-40F2-48EE-94AD-97A50E3AC6F8}"/>
              </a:ext>
            </a:extLst>
          </p:cNvPr>
          <p:cNvSpPr/>
          <p:nvPr/>
        </p:nvSpPr>
        <p:spPr>
          <a:xfrm>
            <a:off x="4572002" y="857250"/>
            <a:ext cx="4245428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06284" y="852911"/>
            <a:ext cx="4261063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4572002" y="946915"/>
            <a:ext cx="4202415" cy="5083736"/>
            <a:chOff x="6096000" y="119550"/>
            <a:chExt cx="5603220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523220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350" b="1" dirty="0"/>
                <a:t>PAGE </a:t>
              </a:r>
              <a:r>
                <a:rPr lang="en-US" sz="1350" b="1" dirty="0" smtClean="0"/>
                <a:t>04</a:t>
              </a:r>
              <a:endParaRPr lang="en-US" sz="1350" b="1" dirty="0"/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2" y="839501"/>
            <a:ext cx="629321" cy="509357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127391" y="2572093"/>
            <a:ext cx="4008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WHAT I LEARNED FROM THIS BOOK?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3" y="2282234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Always be kind to people.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660348" y="1428868"/>
            <a:ext cx="400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LESSON LEARNED</a:t>
            </a:r>
            <a:endParaRPr lang="en-US" sz="32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2653373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Never maltreat someone on the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5252720" y="3018439"/>
            <a:ext cx="343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basis of their race.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41532" y="3382591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Always protect the innocent.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4850749" y="3748832"/>
            <a:ext cx="3847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and Of Sean" panose="02000500000000000000" pitchFamily="2" charset="-128"/>
                <a:ea typeface="Hand Of Sean" panose="02000500000000000000" pitchFamily="2" charset="-128"/>
              </a:rPr>
              <a:t>Be the master of your profession</a:t>
            </a:r>
            <a:endParaRPr lang="en-US" sz="20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66" y="4036486"/>
            <a:ext cx="2109308" cy="2209752"/>
          </a:xfrm>
          <a:prstGeom prst="rect">
            <a:avLst/>
          </a:prstGeom>
          <a:effectLst>
            <a:outerShdw blurRad="444500" dist="190500" dir="1800000" sx="99000" sy="99000" algn="ctr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96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15499" y="857250"/>
            <a:ext cx="4301197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55CA8-3E7B-475F-BE73-7D424E5A8C0C}"/>
              </a:ext>
            </a:extLst>
          </p:cNvPr>
          <p:cNvGrpSpPr/>
          <p:nvPr/>
        </p:nvGrpSpPr>
        <p:grpSpPr>
          <a:xfrm flipH="1">
            <a:off x="4075321" y="946915"/>
            <a:ext cx="435430" cy="4955492"/>
            <a:chOff x="5805714" y="119550"/>
            <a:chExt cx="580573" cy="66073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61BA890-3B17-4CDD-AD01-1D48392C3EE8}"/>
              </a:ext>
            </a:extLst>
          </p:cNvPr>
          <p:cNvSpPr txBox="1"/>
          <p:nvPr/>
        </p:nvSpPr>
        <p:spPr>
          <a:xfrm>
            <a:off x="454826" y="3090086"/>
            <a:ext cx="3308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8053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505</TotalTime>
  <Words>236</Words>
  <Application>Microsoft Office PowerPoint</Application>
  <PresentationFormat>On-screen Show (4:3)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Hand Of Sean</vt:lpstr>
      <vt:lpstr>Oswald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Admin</cp:lastModifiedBy>
  <cp:revision>58</cp:revision>
  <dcterms:created xsi:type="dcterms:W3CDTF">2020-07-12T23:04:57Z</dcterms:created>
  <dcterms:modified xsi:type="dcterms:W3CDTF">2022-03-15T18:21:33Z</dcterms:modified>
</cp:coreProperties>
</file>