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handoutMasterIdLst>
    <p:handoutMasterId r:id="rId15"/>
  </p:handoutMasterIdLst>
  <p:sldIdLst>
    <p:sldId id="256" r:id="rId2"/>
    <p:sldId id="264" r:id="rId3"/>
    <p:sldId id="258" r:id="rId4"/>
    <p:sldId id="260" r:id="rId5"/>
    <p:sldId id="261" r:id="rId6"/>
    <p:sldId id="262" r:id="rId7"/>
    <p:sldId id="257" r:id="rId8"/>
    <p:sldId id="259" r:id="rId9"/>
    <p:sldId id="263" r:id="rId10"/>
    <p:sldId id="268" r:id="rId11"/>
    <p:sldId id="269"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9FB"/>
    <a:srgbClr val="A1C4FD"/>
    <a:srgbClr val="4043B6"/>
    <a:srgbClr val="233D33"/>
    <a:srgbClr val="00CEF6"/>
    <a:srgbClr val="FEFEFE"/>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3" autoAdjust="0"/>
  </p:normalViewPr>
  <p:slideViewPr>
    <p:cSldViewPr snapToGrid="0">
      <p:cViewPr varScale="1">
        <p:scale>
          <a:sx n="58" d="100"/>
          <a:sy n="58" d="100"/>
        </p:scale>
        <p:origin x="15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FC7D50-6E47-F44F-E03D-82CB0D3A9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EA15BE-E84A-71AE-4F84-BF3FB3D073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A0366B-A619-4991-AF5C-0DBEA3B3C488}" type="datetimeFigureOut">
              <a:rPr lang="en-US" smtClean="0"/>
              <a:t>7/28/2022</a:t>
            </a:fld>
            <a:endParaRPr lang="en-US"/>
          </a:p>
        </p:txBody>
      </p:sp>
      <p:sp>
        <p:nvSpPr>
          <p:cNvPr id="4" name="Footer Placeholder 3">
            <a:extLst>
              <a:ext uri="{FF2B5EF4-FFF2-40B4-BE49-F238E27FC236}">
                <a16:creationId xmlns:a16="http://schemas.microsoft.com/office/drawing/2014/main" id="{627C14DC-8AEF-0FD7-54DD-6C3AFA817E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1FBA3B-D7ED-78D2-11BB-EB6A7E524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9DCBA8-13B3-436E-B100-DF564A487480}" type="slidenum">
              <a:rPr lang="en-US" smtClean="0"/>
              <a:t>‹#›</a:t>
            </a:fld>
            <a:endParaRPr lang="en-US"/>
          </a:p>
        </p:txBody>
      </p:sp>
    </p:spTree>
    <p:extLst>
      <p:ext uri="{BB962C8B-B14F-4D97-AF65-F5344CB8AC3E}">
        <p14:creationId xmlns:p14="http://schemas.microsoft.com/office/powerpoint/2010/main" val="3575547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DCD8D-BC9A-473C-90A3-2CD1595FAD95}" type="datetimeFigureOut">
              <a:rPr lang="en-PK" smtClean="0"/>
              <a:t>07/28/2022</a:t>
            </a:fld>
            <a:endParaRPr lang="en-PK"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4279B-DCD5-4A4A-BD7B-74DDF7ABA605}" type="slidenum">
              <a:rPr lang="en-PK" smtClean="0"/>
              <a:t>‹#›</a:t>
            </a:fld>
            <a:endParaRPr lang="en-PK" dirty="0"/>
          </a:p>
        </p:txBody>
      </p:sp>
    </p:spTree>
    <p:extLst>
      <p:ext uri="{BB962C8B-B14F-4D97-AF65-F5344CB8AC3E}">
        <p14:creationId xmlns:p14="http://schemas.microsoft.com/office/powerpoint/2010/main" val="37635314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474279B-DCD5-4A4A-BD7B-74DDF7ABA605}" type="slidenum">
              <a:rPr lang="en-PK" smtClean="0"/>
              <a:t>5</a:t>
            </a:fld>
            <a:endParaRPr lang="en-PK" dirty="0"/>
          </a:p>
        </p:txBody>
      </p:sp>
    </p:spTree>
    <p:extLst>
      <p:ext uri="{BB962C8B-B14F-4D97-AF65-F5344CB8AC3E}">
        <p14:creationId xmlns:p14="http://schemas.microsoft.com/office/powerpoint/2010/main" val="305836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9" name="Google Shape;39;p2"/>
          <p:cNvGrpSpPr/>
          <p:nvPr/>
        </p:nvGrpSpPr>
        <p:grpSpPr>
          <a:xfrm>
            <a:off x="-9525" y="2698768"/>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 name="Google Shape;72;p2"/>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4733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4" y="849034"/>
            <a:ext cx="9203950"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1024135"/>
            <a:ext cx="9210650"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2" y="59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1" name="Google Shape;421;p11"/>
          <p:cNvSpPr/>
          <p:nvPr/>
        </p:nvSpPr>
        <p:spPr>
          <a:xfrm rot="8100000">
            <a:off x="6038982" y="96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2" name="Google Shape;422;p11"/>
          <p:cNvSpPr/>
          <p:nvPr/>
        </p:nvSpPr>
        <p:spPr>
          <a:xfrm rot="8100000">
            <a:off x="7181982" y="101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23" name="Google Shape;423;p11"/>
          <p:cNvGrpSpPr/>
          <p:nvPr/>
        </p:nvGrpSpPr>
        <p:grpSpPr>
          <a:xfrm>
            <a:off x="-9525" y="869968"/>
            <a:ext cx="9167825"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6" y="844653"/>
            <a:ext cx="9229575"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53" name="Google Shape;453;p11"/>
          <p:cNvSpPr/>
          <p:nvPr/>
        </p:nvSpPr>
        <p:spPr>
          <a:xfrm>
            <a:off x="2990700" y="103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4" name="Google Shape;454;p11"/>
          <p:cNvSpPr/>
          <p:nvPr/>
        </p:nvSpPr>
        <p:spPr>
          <a:xfrm>
            <a:off x="1085700" y="141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5" name="Google Shape;455;p11"/>
          <p:cNvSpPr/>
          <p:nvPr/>
        </p:nvSpPr>
        <p:spPr>
          <a:xfrm>
            <a:off x="4895700" y="94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6" name="Google Shape;456;p11"/>
          <p:cNvSpPr/>
          <p:nvPr/>
        </p:nvSpPr>
        <p:spPr>
          <a:xfrm rot="8100000">
            <a:off x="8699950" y="69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7" name="Google Shape;457;p11"/>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3700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426693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D9CC8-4E3C-4094-BEAD-BDCEBB34DF9E}" type="datetime1">
              <a:rPr lang="LID4096" smtClean="0"/>
              <a:t>07/28/2022</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147943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62446-3A74-4933-B17C-C4BA4765817C}" type="datetime1">
              <a:rPr lang="LID4096" smtClean="0"/>
              <a:t>07/28/2022</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22119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0" name="Google Shape;80;p3"/>
          <p:cNvGrpSpPr/>
          <p:nvPr/>
        </p:nvGrpSpPr>
        <p:grpSpPr>
          <a:xfrm>
            <a:off x="-9525" y="2698768"/>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3" name="Google Shape;113;p3"/>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4" name="Google Shape;114;p3"/>
          <p:cNvSpPr txBox="1">
            <a:spLocks noGrp="1"/>
          </p:cNvSpPr>
          <p:nvPr>
            <p:ph type="ctrTitle"/>
          </p:nvPr>
        </p:nvSpPr>
        <p:spPr>
          <a:xfrm>
            <a:off x="2309350"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a:t>Click to edit Master title style</a:t>
            </a:r>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a:t>Click to edit Master subtitle style</a:t>
            </a:r>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5967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882400"/>
            <a:ext cx="6104100" cy="10932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en-US"/>
              <a:t>Click to edit Master text styles</a:t>
            </a:r>
          </a:p>
        </p:txBody>
      </p:sp>
      <p:sp>
        <p:nvSpPr>
          <p:cNvPr id="119" name="Google Shape;119;p4"/>
          <p:cNvSpPr txBox="1"/>
          <p:nvPr/>
        </p:nvSpPr>
        <p:spPr>
          <a:xfrm>
            <a:off x="3593400" y="737025"/>
            <a:ext cx="1957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rPr>
              <a:t>“</a:t>
            </a:r>
            <a:endParaRPr sz="12800" dirty="0">
              <a:solidFill>
                <a:schemeClr val="accent1"/>
              </a:solidFill>
            </a:endParaRPr>
          </a:p>
        </p:txBody>
      </p:sp>
      <p:sp>
        <p:nvSpPr>
          <p:cNvPr id="120" name="Google Shape;120;p4"/>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3" name="Google Shape;123;p4"/>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4" name="Google Shape;124;p4"/>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25" name="Google Shape;125;p4"/>
          <p:cNvGrpSpPr/>
          <p:nvPr/>
        </p:nvGrpSpPr>
        <p:grpSpPr>
          <a:xfrm>
            <a:off x="-9525" y="5949968"/>
            <a:ext cx="9167825"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6" y="5924653"/>
            <a:ext cx="9229575"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55" name="Google Shape;155;p4"/>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6" name="Google Shape;156;p4"/>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7" name="Google Shape;157;p4"/>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8" name="Google Shape;158;p4"/>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4"/>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67916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4" name="Google Shape;164;p5"/>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5" name="Google Shape;165;p5"/>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66" name="Google Shape;166;p5"/>
          <p:cNvGrpSpPr/>
          <p:nvPr/>
        </p:nvGrpSpPr>
        <p:grpSpPr>
          <a:xfrm>
            <a:off x="-9525" y="5949968"/>
            <a:ext cx="9167825"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6" y="5924652"/>
            <a:ext cx="9229575"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96" name="Google Shape;196;p5"/>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7" name="Google Shape;197;p5"/>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8" name="Google Shape;198;p5"/>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9" name="Google Shape;199;p5"/>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0" name="Google Shape;200;p5"/>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01" name="Google Shape;201;p5"/>
          <p:cNvSpPr txBox="1">
            <a:spLocks noGrp="1"/>
          </p:cNvSpPr>
          <p:nvPr>
            <p:ph type="body" idx="1"/>
          </p:nvPr>
        </p:nvSpPr>
        <p:spPr>
          <a:xfrm>
            <a:off x="1075850" y="2053567"/>
            <a:ext cx="69966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88464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7" name="Google Shape;207;p6"/>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8" name="Google Shape;208;p6"/>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9" name="Google Shape;209;p6"/>
          <p:cNvGrpSpPr/>
          <p:nvPr/>
        </p:nvGrpSpPr>
        <p:grpSpPr>
          <a:xfrm>
            <a:off x="-9525" y="5949968"/>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2"/>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2" name="Google Shape;242;p6"/>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3" name="Google Shape;243;p6"/>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44" name="Google Shape;244;p6"/>
          <p:cNvSpPr txBox="1">
            <a:spLocks noGrp="1"/>
          </p:cNvSpPr>
          <p:nvPr>
            <p:ph type="body" idx="1"/>
          </p:nvPr>
        </p:nvSpPr>
        <p:spPr>
          <a:xfrm>
            <a:off x="1131500"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40015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1" name="Google Shape;251;p7"/>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2" name="Google Shape;252;p7"/>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53" name="Google Shape;253;p7"/>
          <p:cNvGrpSpPr/>
          <p:nvPr/>
        </p:nvGrpSpPr>
        <p:grpSpPr>
          <a:xfrm>
            <a:off x="-9525" y="5949968"/>
            <a:ext cx="9167825"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6" y="5924652"/>
            <a:ext cx="9229575"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83" name="Google Shape;283;p7"/>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4" name="Google Shape;284;p7"/>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5" name="Google Shape;285;p7"/>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7"/>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7"/>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288" name="Google Shape;288;p7"/>
          <p:cNvSpPr txBox="1">
            <a:spLocks noGrp="1"/>
          </p:cNvSpPr>
          <p:nvPr>
            <p:ph type="body" idx="1"/>
          </p:nvPr>
        </p:nvSpPr>
        <p:spPr>
          <a:xfrm>
            <a:off x="70590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89" name="Google Shape;289;p7"/>
          <p:cNvSpPr txBox="1">
            <a:spLocks noGrp="1"/>
          </p:cNvSpPr>
          <p:nvPr>
            <p:ph type="body" idx="2"/>
          </p:nvPr>
        </p:nvSpPr>
        <p:spPr>
          <a:xfrm>
            <a:off x="3304125"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0" name="Google Shape;290;p7"/>
          <p:cNvSpPr txBox="1">
            <a:spLocks noGrp="1"/>
          </p:cNvSpPr>
          <p:nvPr>
            <p:ph type="body" idx="3"/>
          </p:nvPr>
        </p:nvSpPr>
        <p:spPr>
          <a:xfrm>
            <a:off x="590235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1" name="Google Shape;291;p7"/>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6908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6" name="Google Shape;296;p8"/>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7" name="Google Shape;297;p8"/>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98" name="Google Shape;298;p8"/>
          <p:cNvGrpSpPr/>
          <p:nvPr/>
        </p:nvGrpSpPr>
        <p:grpSpPr>
          <a:xfrm>
            <a:off x="-9525" y="5949968"/>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2"/>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1" name="Google Shape;331;p8"/>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2" name="Google Shape;332;p8"/>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7015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8" name="Google Shape;338;p9"/>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9" name="Google Shape;339;p9"/>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40" name="Google Shape;340;p9"/>
          <p:cNvGrpSpPr/>
          <p:nvPr/>
        </p:nvGrpSpPr>
        <p:grpSpPr>
          <a:xfrm>
            <a:off x="-9525" y="5949968"/>
            <a:ext cx="9167825"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6" y="5924652"/>
            <a:ext cx="9229575"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70" name="Google Shape;370;p9"/>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1" name="Google Shape;371;p9"/>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2" name="Google Shape;372;p9"/>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3" name="Google Shape;373;p9"/>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4" name="Google Shape;374;p9"/>
          <p:cNvSpPr txBox="1">
            <a:spLocks noGrp="1"/>
          </p:cNvSpPr>
          <p:nvPr>
            <p:ph type="body" idx="1"/>
          </p:nvPr>
        </p:nvSpPr>
        <p:spPr>
          <a:xfrm>
            <a:off x="457200" y="5137104"/>
            <a:ext cx="8229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400"/>
              <a:buNone/>
              <a:defRPr sz="1867">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7811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0" name="Google Shape;380;p10"/>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1" name="Google Shape;381;p10"/>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82" name="Google Shape;382;p10"/>
          <p:cNvGrpSpPr/>
          <p:nvPr/>
        </p:nvGrpSpPr>
        <p:grpSpPr>
          <a:xfrm>
            <a:off x="-9525" y="5949968"/>
            <a:ext cx="9167825"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6" y="5924652"/>
            <a:ext cx="9229575"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12" name="Google Shape;412;p10"/>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3" name="Google Shape;413;p10"/>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4" name="Google Shape;414;p10"/>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5" name="Google Shape;415;p10"/>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6" name="Google Shape;416;p10"/>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059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10"/>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00193012"/>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A75394-29DB-38ED-CF60-88DDD6EE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11" name="Picture 10">
            <a:extLst>
              <a:ext uri="{FF2B5EF4-FFF2-40B4-BE49-F238E27FC236}">
                <a16:creationId xmlns:a16="http://schemas.microsoft.com/office/drawing/2014/main" id="{05DE12F8-9BB6-6250-E03A-1C521DFDFD6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p:blipFill>
        <p:spPr>
          <a:xfrm>
            <a:off x="0" y="12136"/>
            <a:ext cx="9144000" cy="2379803"/>
          </a:xfrm>
          <a:prstGeom prst="rect">
            <a:avLst/>
          </a:prstGeom>
        </p:spPr>
      </p:pic>
      <p:sp>
        <p:nvSpPr>
          <p:cNvPr id="2" name="Title 1">
            <a:extLst>
              <a:ext uri="{FF2B5EF4-FFF2-40B4-BE49-F238E27FC236}">
                <a16:creationId xmlns:a16="http://schemas.microsoft.com/office/drawing/2014/main" id="{F99AEFC9-885D-E7D6-5EDE-8FF9F4C81D34}"/>
              </a:ext>
            </a:extLst>
          </p:cNvPr>
          <p:cNvSpPr>
            <a:spLocks noGrp="1"/>
          </p:cNvSpPr>
          <p:nvPr>
            <p:ph type="ctrTitle"/>
          </p:nvPr>
        </p:nvSpPr>
        <p:spPr>
          <a:xfrm>
            <a:off x="1324954" y="2547165"/>
            <a:ext cx="6494092" cy="1459729"/>
          </a:xfrm>
        </p:spPr>
        <p:txBody>
          <a:bodyPr>
            <a:normAutofit/>
          </a:bodyPr>
          <a:lstStyle/>
          <a:p>
            <a:pPr algn="ctr"/>
            <a:r>
              <a:rPr lang="en-US" sz="3600" dirty="0">
                <a:solidFill>
                  <a:schemeClr val="accent2"/>
                </a:solidFill>
                <a:latin typeface="Austin Web"/>
                <a:cs typeface="Arial"/>
                <a:sym typeface="Arial"/>
              </a:rPr>
              <a:t>BLIND WALKING STICK </a:t>
            </a:r>
            <a:endParaRPr lang="en-PK" sz="3600" dirty="0">
              <a:solidFill>
                <a:schemeClr val="accent2"/>
              </a:solidFill>
              <a:latin typeface="Austin Web"/>
              <a:cs typeface="Arial"/>
              <a:sym typeface="Arial"/>
            </a:endParaRPr>
          </a:p>
        </p:txBody>
      </p:sp>
      <p:sp>
        <p:nvSpPr>
          <p:cNvPr id="3" name="Subtitle 2">
            <a:extLst>
              <a:ext uri="{FF2B5EF4-FFF2-40B4-BE49-F238E27FC236}">
                <a16:creationId xmlns:a16="http://schemas.microsoft.com/office/drawing/2014/main" id="{BDE1526C-8954-5255-5A03-64D8AF7BE227}"/>
              </a:ext>
            </a:extLst>
          </p:cNvPr>
          <p:cNvSpPr>
            <a:spLocks noGrp="1"/>
          </p:cNvSpPr>
          <p:nvPr>
            <p:ph type="subTitle" idx="1"/>
          </p:nvPr>
        </p:nvSpPr>
        <p:spPr>
          <a:xfrm>
            <a:off x="4280511" y="3737317"/>
            <a:ext cx="3920063" cy="633953"/>
          </a:xfrm>
        </p:spPr>
        <p:txBody>
          <a:bodyPr/>
          <a:lstStyle/>
          <a:p>
            <a:pPr algn="ctr"/>
            <a:r>
              <a:rPr lang="en-US" sz="1600" kern="1200" dirty="0">
                <a:solidFill>
                  <a:schemeClr val="tx1"/>
                </a:solidFill>
                <a:latin typeface="Austin Web"/>
                <a:cs typeface="Arial"/>
                <a:sym typeface="Arial"/>
              </a:rPr>
              <a:t>Circuit and System-I Lab Project</a:t>
            </a:r>
            <a:endParaRPr lang="en-PK" sz="1600" kern="1200" dirty="0">
              <a:solidFill>
                <a:schemeClr val="tx1"/>
              </a:solidFill>
              <a:latin typeface="Austin Web"/>
              <a:cs typeface="Arial"/>
              <a:sym typeface="Arial"/>
            </a:endParaRPr>
          </a:p>
        </p:txBody>
      </p:sp>
      <p:sp>
        <p:nvSpPr>
          <p:cNvPr id="4" name="Subtitle 2">
            <a:extLst>
              <a:ext uri="{FF2B5EF4-FFF2-40B4-BE49-F238E27FC236}">
                <a16:creationId xmlns:a16="http://schemas.microsoft.com/office/drawing/2014/main" id="{42ABFD4D-06AA-CB72-C19A-B3C40D2469BE}"/>
              </a:ext>
            </a:extLst>
          </p:cNvPr>
          <p:cNvSpPr txBox="1">
            <a:spLocks/>
          </p:cNvSpPr>
          <p:nvPr/>
        </p:nvSpPr>
        <p:spPr>
          <a:xfrm>
            <a:off x="6139411" y="5369599"/>
            <a:ext cx="38152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600"/>
              </a:spcBef>
              <a:buClr>
                <a:schemeClr val="dk1"/>
              </a:buClr>
              <a:buSzPts val="2000"/>
              <a:buFont typeface="Arial"/>
            </a:pPr>
            <a:r>
              <a:rPr lang="en-US" sz="1600" dirty="0">
                <a:latin typeface="Austin Web"/>
                <a:ea typeface="Source Sans Pro"/>
                <a:cs typeface="Arial"/>
              </a:rPr>
              <a:t>BY:</a:t>
            </a:r>
          </a:p>
          <a:p>
            <a:pPr algn="l">
              <a:lnSpc>
                <a:spcPct val="110000"/>
              </a:lnSpc>
              <a:spcBef>
                <a:spcPts val="600"/>
              </a:spcBef>
              <a:buClr>
                <a:schemeClr val="dk1"/>
              </a:buClr>
              <a:buSzPts val="2000"/>
              <a:buFont typeface="Arial"/>
            </a:pPr>
            <a:r>
              <a:rPr lang="en-US" sz="1600" dirty="0">
                <a:latin typeface="Austin Web"/>
                <a:ea typeface="Source Sans Pro"/>
                <a:cs typeface="Arial"/>
              </a:rPr>
              <a:t>Ali Asghar (21PWCSE2059)</a:t>
            </a:r>
          </a:p>
          <a:p>
            <a:pPr algn="l">
              <a:lnSpc>
                <a:spcPct val="110000"/>
              </a:lnSpc>
              <a:spcBef>
                <a:spcPts val="600"/>
              </a:spcBef>
              <a:buClr>
                <a:schemeClr val="dk1"/>
              </a:buClr>
              <a:buSzPts val="2000"/>
              <a:buFont typeface="Arial"/>
            </a:pPr>
            <a:r>
              <a:rPr lang="en-US" sz="1600" dirty="0">
                <a:latin typeface="Austin Web"/>
                <a:ea typeface="Source Sans Pro"/>
                <a:cs typeface="Arial"/>
              </a:rPr>
              <a:t>Suleman Shah (21PWCSE1983)</a:t>
            </a:r>
          </a:p>
          <a:p>
            <a:pPr algn="l">
              <a:lnSpc>
                <a:spcPct val="110000"/>
              </a:lnSpc>
              <a:spcBef>
                <a:spcPts val="600"/>
              </a:spcBef>
              <a:buClr>
                <a:schemeClr val="dk1"/>
              </a:buClr>
              <a:buSzPts val="2000"/>
              <a:buFont typeface="Arial"/>
            </a:pPr>
            <a:r>
              <a:rPr lang="en-US" sz="1600" dirty="0">
                <a:latin typeface="Austin Web"/>
                <a:ea typeface="Source Sans Pro"/>
                <a:cs typeface="Arial"/>
              </a:rPr>
              <a:t>Shahzad Bangash (21PWCSE1980)</a:t>
            </a:r>
          </a:p>
        </p:txBody>
      </p:sp>
      <p:pic>
        <p:nvPicPr>
          <p:cNvPr id="6" name="Picture 5">
            <a:extLst>
              <a:ext uri="{FF2B5EF4-FFF2-40B4-BE49-F238E27FC236}">
                <a16:creationId xmlns:a16="http://schemas.microsoft.com/office/drawing/2014/main" id="{EF737E28-84AF-6CB1-8C56-31657E5F81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435" y="1010465"/>
            <a:ext cx="1569720" cy="1536700"/>
          </a:xfrm>
          <a:prstGeom prst="rect">
            <a:avLst/>
          </a:prstGeom>
          <a:noFill/>
          <a:ln>
            <a:noFill/>
          </a:ln>
        </p:spPr>
      </p:pic>
      <p:sp>
        <p:nvSpPr>
          <p:cNvPr id="5" name="Slide Number Placeholder 4">
            <a:extLst>
              <a:ext uri="{FF2B5EF4-FFF2-40B4-BE49-F238E27FC236}">
                <a16:creationId xmlns:a16="http://schemas.microsoft.com/office/drawing/2014/main" id="{1E3CD74A-16F9-1689-8CDE-7F47FCF8DD39}"/>
              </a:ext>
            </a:extLst>
          </p:cNvPr>
          <p:cNvSpPr>
            <a:spLocks noGrp="1"/>
          </p:cNvSpPr>
          <p:nvPr>
            <p:ph type="sldNum" sz="quarter" idx="12"/>
          </p:nvPr>
        </p:nvSpPr>
        <p:spPr/>
        <p:txBody>
          <a:bodyPr/>
          <a:lstStyle/>
          <a:p>
            <a:fld id="{5D43078F-45DE-4E20-B0D5-0EFC4DFB66DD}" type="slidenum">
              <a:rPr lang="en-PK" smtClean="0"/>
              <a:t>1</a:t>
            </a:fld>
            <a:endParaRPr lang="en-PK" dirty="0"/>
          </a:p>
        </p:txBody>
      </p:sp>
    </p:spTree>
    <p:extLst>
      <p:ext uri="{BB962C8B-B14F-4D97-AF65-F5344CB8AC3E}">
        <p14:creationId xmlns:p14="http://schemas.microsoft.com/office/powerpoint/2010/main" val="386736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29D0-DA7D-B0F1-1725-9ED759A84FEE}"/>
              </a:ext>
            </a:extLst>
          </p:cNvPr>
          <p:cNvSpPr>
            <a:spLocks noGrp="1"/>
          </p:cNvSpPr>
          <p:nvPr>
            <p:ph type="title"/>
          </p:nvPr>
        </p:nvSpPr>
        <p:spPr/>
        <p:txBody>
          <a:bodyPr/>
          <a:lstStyle/>
          <a:p>
            <a:r>
              <a:rPr lang="en-US" dirty="0"/>
              <a:t>CODE SCREENSHOT:</a:t>
            </a:r>
            <a:endParaRPr lang="en-PK" dirty="0"/>
          </a:p>
        </p:txBody>
      </p:sp>
      <p:pic>
        <p:nvPicPr>
          <p:cNvPr id="5" name="Picture 4">
            <a:extLst>
              <a:ext uri="{FF2B5EF4-FFF2-40B4-BE49-F238E27FC236}">
                <a16:creationId xmlns:a16="http://schemas.microsoft.com/office/drawing/2014/main" id="{561A0D72-6027-4049-2D1E-655D4C58F1E6}"/>
              </a:ext>
            </a:extLst>
          </p:cNvPr>
          <p:cNvPicPr>
            <a:picLocks noChangeAspect="1"/>
          </p:cNvPicPr>
          <p:nvPr/>
        </p:nvPicPr>
        <p:blipFill rotWithShape="1">
          <a:blip r:embed="rId2">
            <a:extLst>
              <a:ext uri="{28A0092B-C50C-407E-A947-70E740481C1C}">
                <a14:useLocalDpi xmlns:a14="http://schemas.microsoft.com/office/drawing/2010/main" val="0"/>
              </a:ext>
            </a:extLst>
          </a:blip>
          <a:srcRect t="1" b="52503"/>
          <a:stretch/>
        </p:blipFill>
        <p:spPr>
          <a:xfrm>
            <a:off x="389922" y="2505956"/>
            <a:ext cx="4156128" cy="2552145"/>
          </a:xfrm>
          <a:prstGeom prst="rect">
            <a:avLst/>
          </a:prstGeom>
        </p:spPr>
      </p:pic>
      <p:pic>
        <p:nvPicPr>
          <p:cNvPr id="7" name="Picture 6">
            <a:extLst>
              <a:ext uri="{FF2B5EF4-FFF2-40B4-BE49-F238E27FC236}">
                <a16:creationId xmlns:a16="http://schemas.microsoft.com/office/drawing/2014/main" id="{650AD4C2-D5BF-E27C-04FC-E491618E22B6}"/>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4717896" y="2505956"/>
            <a:ext cx="4156128" cy="2561997"/>
          </a:xfrm>
          <a:prstGeom prst="rect">
            <a:avLst/>
          </a:prstGeom>
        </p:spPr>
      </p:pic>
      <p:sp>
        <p:nvSpPr>
          <p:cNvPr id="3" name="Slide Number Placeholder 2">
            <a:extLst>
              <a:ext uri="{FF2B5EF4-FFF2-40B4-BE49-F238E27FC236}">
                <a16:creationId xmlns:a16="http://schemas.microsoft.com/office/drawing/2014/main" id="{E8FD4CB9-0A0C-E0C4-720A-445FE7A88D55}"/>
              </a:ext>
            </a:extLst>
          </p:cNvPr>
          <p:cNvSpPr>
            <a:spLocks noGrp="1"/>
          </p:cNvSpPr>
          <p:nvPr>
            <p:ph type="sldNum" sz="quarter" idx="12"/>
          </p:nvPr>
        </p:nvSpPr>
        <p:spPr/>
        <p:txBody>
          <a:bodyPr/>
          <a:lstStyle/>
          <a:p>
            <a:fld id="{5D43078F-45DE-4E20-B0D5-0EFC4DFB66DD}" type="slidenum">
              <a:rPr lang="en-PK" smtClean="0"/>
              <a:t>10</a:t>
            </a:fld>
            <a:endParaRPr lang="en-PK" dirty="0"/>
          </a:p>
        </p:txBody>
      </p:sp>
    </p:spTree>
    <p:extLst>
      <p:ext uri="{BB962C8B-B14F-4D97-AF65-F5344CB8AC3E}">
        <p14:creationId xmlns:p14="http://schemas.microsoft.com/office/powerpoint/2010/main" val="244215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6BB4-7160-FCB0-E8BA-CF36F40BE597}"/>
              </a:ext>
            </a:extLst>
          </p:cNvPr>
          <p:cNvSpPr>
            <a:spLocks noGrp="1"/>
          </p:cNvSpPr>
          <p:nvPr>
            <p:ph type="title"/>
          </p:nvPr>
        </p:nvSpPr>
        <p:spPr/>
        <p:txBody>
          <a:bodyPr/>
          <a:lstStyle/>
          <a:p>
            <a:r>
              <a:rPr lang="en-US" dirty="0"/>
              <a:t>CODE FLOW CHART:</a:t>
            </a:r>
            <a:endParaRPr lang="en-PK" dirty="0"/>
          </a:p>
        </p:txBody>
      </p:sp>
      <p:pic>
        <p:nvPicPr>
          <p:cNvPr id="5" name="Content Placeholder 4">
            <a:extLst>
              <a:ext uri="{FF2B5EF4-FFF2-40B4-BE49-F238E27FC236}">
                <a16:creationId xmlns:a16="http://schemas.microsoft.com/office/drawing/2014/main" id="{0F8DD584-2DD8-5167-2C96-B3060E354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0" y="1985421"/>
            <a:ext cx="8424000" cy="4552040"/>
          </a:xfrm>
        </p:spPr>
      </p:pic>
      <p:sp>
        <p:nvSpPr>
          <p:cNvPr id="3" name="Slide Number Placeholder 2">
            <a:extLst>
              <a:ext uri="{FF2B5EF4-FFF2-40B4-BE49-F238E27FC236}">
                <a16:creationId xmlns:a16="http://schemas.microsoft.com/office/drawing/2014/main" id="{EE31B197-C29A-C84E-6987-0BF9BD5C5A79}"/>
              </a:ext>
            </a:extLst>
          </p:cNvPr>
          <p:cNvSpPr>
            <a:spLocks noGrp="1"/>
          </p:cNvSpPr>
          <p:nvPr>
            <p:ph type="sldNum" sz="quarter" idx="12"/>
          </p:nvPr>
        </p:nvSpPr>
        <p:spPr/>
        <p:txBody>
          <a:bodyPr/>
          <a:lstStyle/>
          <a:p>
            <a:fld id="{5D43078F-45DE-4E20-B0D5-0EFC4DFB66DD}" type="slidenum">
              <a:rPr lang="en-PK" smtClean="0"/>
              <a:t>11</a:t>
            </a:fld>
            <a:endParaRPr lang="en-PK" dirty="0"/>
          </a:p>
        </p:txBody>
      </p:sp>
    </p:spTree>
    <p:extLst>
      <p:ext uri="{BB962C8B-B14F-4D97-AF65-F5344CB8AC3E}">
        <p14:creationId xmlns:p14="http://schemas.microsoft.com/office/powerpoint/2010/main" val="248753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8EE78E-03B3-D163-7250-DE3A8936EA7F}"/>
              </a:ext>
            </a:extLst>
          </p:cNvPr>
          <p:cNvSpPr>
            <a:spLocks noGrp="1"/>
          </p:cNvSpPr>
          <p:nvPr>
            <p:ph type="title"/>
          </p:nvPr>
        </p:nvSpPr>
        <p:spPr>
          <a:xfrm>
            <a:off x="2370592" y="2230792"/>
            <a:ext cx="5784575" cy="1370928"/>
          </a:xfrm>
          <a:prstGeom prst="horizontalScroll">
            <a:avLst/>
          </a:prstGeom>
          <a:gradFill flip="none" rotWithShape="1">
            <a:gsLst>
              <a:gs pos="50000">
                <a:srgbClr val="A1C4FD"/>
              </a:gs>
              <a:gs pos="100000">
                <a:srgbClr val="C2E9FB">
                  <a:alpha val="84000"/>
                </a:srgbClr>
              </a:gs>
            </a:gsLst>
            <a:path path="shape">
              <a:fillToRect l="50000" t="50000" r="50000" b="50000"/>
            </a:path>
            <a:tileRect/>
          </a:gradFill>
        </p:spPr>
        <p:txBody>
          <a:bodyPr>
            <a:normAutofit/>
          </a:bodyPr>
          <a:lstStyle/>
          <a:p>
            <a:r>
              <a:rPr lang="en-US" sz="5400" dirty="0">
                <a:solidFill>
                  <a:schemeClr val="accent2"/>
                </a:solidFill>
                <a:latin typeface="Austin Web"/>
                <a:cs typeface="Arial"/>
              </a:rPr>
              <a:t>THANK YOU</a:t>
            </a:r>
            <a:endParaRPr lang="en-PK" sz="5400" dirty="0">
              <a:solidFill>
                <a:schemeClr val="accent2"/>
              </a:solidFill>
              <a:latin typeface="Austin Web"/>
              <a:cs typeface="Arial"/>
            </a:endParaRPr>
          </a:p>
        </p:txBody>
      </p:sp>
      <p:sp>
        <p:nvSpPr>
          <p:cNvPr id="2" name="Slide Number Placeholder 1">
            <a:extLst>
              <a:ext uri="{FF2B5EF4-FFF2-40B4-BE49-F238E27FC236}">
                <a16:creationId xmlns:a16="http://schemas.microsoft.com/office/drawing/2014/main" id="{E441634C-6576-49FA-BEF9-8CE37E965EC8}"/>
              </a:ext>
            </a:extLst>
          </p:cNvPr>
          <p:cNvSpPr>
            <a:spLocks noGrp="1"/>
          </p:cNvSpPr>
          <p:nvPr>
            <p:ph type="sldNum" sz="quarter" idx="12"/>
          </p:nvPr>
        </p:nvSpPr>
        <p:spPr/>
        <p:txBody>
          <a:bodyPr/>
          <a:lstStyle/>
          <a:p>
            <a:fld id="{5D43078F-45DE-4E20-B0D5-0EFC4DFB66DD}" type="slidenum">
              <a:rPr lang="en-PK" smtClean="0"/>
              <a:t>12</a:t>
            </a:fld>
            <a:endParaRPr lang="en-PK" dirty="0"/>
          </a:p>
        </p:txBody>
      </p:sp>
    </p:spTree>
    <p:extLst>
      <p:ext uri="{BB962C8B-B14F-4D97-AF65-F5344CB8AC3E}">
        <p14:creationId xmlns:p14="http://schemas.microsoft.com/office/powerpoint/2010/main" val="29715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68B4-E169-28BF-357F-A23117ADD4C9}"/>
              </a:ext>
            </a:extLst>
          </p:cNvPr>
          <p:cNvSpPr>
            <a:spLocks noGrp="1"/>
          </p:cNvSpPr>
          <p:nvPr>
            <p:ph type="title"/>
          </p:nvPr>
        </p:nvSpPr>
        <p:spPr/>
        <p:txBody>
          <a:bodyPr/>
          <a:lstStyle/>
          <a:p>
            <a:r>
              <a:rPr lang="en-US" dirty="0">
                <a:solidFill>
                  <a:srgbClr val="00CEF6"/>
                </a:solidFill>
                <a:latin typeface="Austin Cy Web"/>
              </a:rPr>
              <a:t>INTRODUCTION:</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B843AA4C-04BC-8E46-83EF-A8973A1C0C0A}"/>
              </a:ext>
            </a:extLst>
          </p:cNvPr>
          <p:cNvSpPr>
            <a:spLocks noGrp="1"/>
          </p:cNvSpPr>
          <p:nvPr>
            <p:ph idx="1"/>
          </p:nvPr>
        </p:nvSpPr>
        <p:spPr>
          <a:xfrm>
            <a:off x="2776881" y="3851097"/>
            <a:ext cx="6206863" cy="5246636"/>
          </a:xfrm>
        </p:spPr>
        <p:txBody>
          <a:bodyPr/>
          <a:lstStyle/>
          <a:p>
            <a:pPr marL="0" indent="0">
              <a:buNone/>
            </a:pPr>
            <a:r>
              <a:rPr lang="en-US" dirty="0">
                <a:solidFill>
                  <a:schemeClr val="tx1"/>
                </a:solidFill>
                <a:latin typeface="Austin Web"/>
              </a:rPr>
              <a:t>Therefore, the objective of this project is to help these blind people so that they do not need someone always present at the movement for helping them to show them their way, this project hopefully will make them independent while they go for short walk.</a:t>
            </a:r>
          </a:p>
          <a:p>
            <a:pPr marL="0" indent="0">
              <a:buNone/>
            </a:pPr>
            <a:r>
              <a:rPr lang="en-US" dirty="0">
                <a:solidFill>
                  <a:schemeClr val="tx1"/>
                </a:solidFill>
                <a:latin typeface="Austin Web"/>
              </a:rPr>
              <a:t>To avoid danger, the buzzer will give them alarming beep when something is in front of them.</a:t>
            </a:r>
          </a:p>
        </p:txBody>
      </p:sp>
      <p:pic>
        <p:nvPicPr>
          <p:cNvPr id="5" name="Picture 4">
            <a:extLst>
              <a:ext uri="{FF2B5EF4-FFF2-40B4-BE49-F238E27FC236}">
                <a16:creationId xmlns:a16="http://schemas.microsoft.com/office/drawing/2014/main" id="{A8BF329E-638F-5EAD-BAC5-3B832D954CEB}"/>
              </a:ext>
            </a:extLst>
          </p:cNvPr>
          <p:cNvPicPr>
            <a:picLocks noChangeAspect="1"/>
          </p:cNvPicPr>
          <p:nvPr/>
        </p:nvPicPr>
        <p:blipFill>
          <a:blip r:embed="rId3"/>
          <a:stretch>
            <a:fillRect/>
          </a:stretch>
        </p:blipFill>
        <p:spPr>
          <a:xfrm flipH="1">
            <a:off x="-119407" y="4808457"/>
            <a:ext cx="1948206" cy="1948206"/>
          </a:xfrm>
          <a:prstGeom prst="rect">
            <a:avLst/>
          </a:prstGeom>
        </p:spPr>
      </p:pic>
      <p:sp>
        <p:nvSpPr>
          <p:cNvPr id="6" name="TextBox 5">
            <a:extLst>
              <a:ext uri="{FF2B5EF4-FFF2-40B4-BE49-F238E27FC236}">
                <a16:creationId xmlns:a16="http://schemas.microsoft.com/office/drawing/2014/main" id="{58BBF2C2-ADDC-437F-E603-27ACC55453E9}"/>
              </a:ext>
            </a:extLst>
          </p:cNvPr>
          <p:cNvSpPr txBox="1"/>
          <p:nvPr/>
        </p:nvSpPr>
        <p:spPr>
          <a:xfrm>
            <a:off x="1659117" y="1929685"/>
            <a:ext cx="7324627" cy="2154436"/>
          </a:xfrm>
          <a:prstGeom prst="rect">
            <a:avLst/>
          </a:prstGeom>
          <a:noFill/>
        </p:spPr>
        <p:txBody>
          <a:bodyPr wrap="square" rtlCol="0">
            <a:spAutoFit/>
          </a:bodyPr>
          <a:lstStyle/>
          <a:p>
            <a:pPr marL="0" indent="0">
              <a:buNone/>
            </a:pPr>
            <a:r>
              <a:rPr lang="en-US" sz="2000" dirty="0">
                <a:solidFill>
                  <a:schemeClr val="tx1"/>
                </a:solidFill>
                <a:latin typeface="Austin Web"/>
                <a:ea typeface="Source Sans Pro"/>
                <a:sym typeface="Source Sans Pro"/>
              </a:rPr>
              <a:t>Around </a:t>
            </a:r>
            <a:r>
              <a:rPr lang="en-US" sz="1800" b="1" dirty="0">
                <a:solidFill>
                  <a:schemeClr val="accent2"/>
                </a:solidFill>
                <a:latin typeface="Oswald"/>
                <a:sym typeface="Oswald"/>
              </a:rPr>
              <a:t>36 million</a:t>
            </a:r>
            <a:r>
              <a:rPr lang="en-US" sz="1800" dirty="0">
                <a:solidFill>
                  <a:schemeClr val="tx1"/>
                </a:solidFill>
                <a:latin typeface="Austin Web"/>
                <a:sym typeface="Oswald"/>
              </a:rPr>
              <a:t> </a:t>
            </a:r>
            <a:r>
              <a:rPr lang="en-US" sz="2000" dirty="0">
                <a:solidFill>
                  <a:schemeClr val="tx1"/>
                </a:solidFill>
                <a:latin typeface="Austin Web"/>
                <a:ea typeface="Source Sans Pro"/>
                <a:sym typeface="Source Sans Pro"/>
              </a:rPr>
              <a:t>of people were said to be blind in 2015.</a:t>
            </a:r>
          </a:p>
          <a:p>
            <a:pPr marL="0" indent="0">
              <a:buNone/>
            </a:pPr>
            <a:r>
              <a:rPr lang="en-US" sz="2000" dirty="0">
                <a:solidFill>
                  <a:schemeClr val="tx1"/>
                </a:solidFill>
                <a:latin typeface="Austin Web"/>
                <a:ea typeface="Source Sans Pro"/>
                <a:sym typeface="Source Sans Pro"/>
              </a:rPr>
              <a:t>Since Blind people can not see and walk by themselves alone and they fear hurting themselves during walking, that is why they need someone to show them their way while they walk outside but that is not possible having someone always around them showing them their way.</a:t>
            </a:r>
          </a:p>
          <a:p>
            <a:endParaRPr lang="en-PK" dirty="0"/>
          </a:p>
        </p:txBody>
      </p:sp>
      <p:sp>
        <p:nvSpPr>
          <p:cNvPr id="4" name="Slide Number Placeholder 3">
            <a:extLst>
              <a:ext uri="{FF2B5EF4-FFF2-40B4-BE49-F238E27FC236}">
                <a16:creationId xmlns:a16="http://schemas.microsoft.com/office/drawing/2014/main" id="{FF6022E8-32B0-1399-121C-C89BA3562C92}"/>
              </a:ext>
            </a:extLst>
          </p:cNvPr>
          <p:cNvSpPr>
            <a:spLocks noGrp="1"/>
          </p:cNvSpPr>
          <p:nvPr>
            <p:ph type="sldNum" sz="quarter" idx="12"/>
          </p:nvPr>
        </p:nvSpPr>
        <p:spPr/>
        <p:txBody>
          <a:bodyPr/>
          <a:lstStyle/>
          <a:p>
            <a:fld id="{5D43078F-45DE-4E20-B0D5-0EFC4DFB66DD}" type="slidenum">
              <a:rPr lang="en-PK" smtClean="0"/>
              <a:t>2</a:t>
            </a:fld>
            <a:endParaRPr lang="en-PK" dirty="0"/>
          </a:p>
        </p:txBody>
      </p:sp>
    </p:spTree>
    <p:extLst>
      <p:ext uri="{BB962C8B-B14F-4D97-AF65-F5344CB8AC3E}">
        <p14:creationId xmlns:p14="http://schemas.microsoft.com/office/powerpoint/2010/main" val="356239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BDC0-8868-F7A1-5758-A16E23954B98}"/>
              </a:ext>
            </a:extLst>
          </p:cNvPr>
          <p:cNvSpPr>
            <a:spLocks noGrp="1"/>
          </p:cNvSpPr>
          <p:nvPr>
            <p:ph type="title"/>
          </p:nvPr>
        </p:nvSpPr>
        <p:spPr/>
        <p:txBody>
          <a:bodyPr/>
          <a:lstStyle/>
          <a:p>
            <a:r>
              <a:rPr lang="en-US" dirty="0">
                <a:solidFill>
                  <a:srgbClr val="00CEF6"/>
                </a:solidFill>
                <a:latin typeface="Austin Cy Web"/>
              </a:rPr>
              <a:t>COMPONENTS USED:</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E2803757-6D5C-9285-E6BB-C640C3DBC8BB}"/>
              </a:ext>
            </a:extLst>
          </p:cNvPr>
          <p:cNvSpPr>
            <a:spLocks noGrp="1"/>
          </p:cNvSpPr>
          <p:nvPr>
            <p:ph idx="1"/>
          </p:nvPr>
        </p:nvSpPr>
        <p:spPr>
          <a:xfrm>
            <a:off x="2243763" y="2198441"/>
            <a:ext cx="4101445" cy="2642680"/>
          </a:xfrm>
        </p:spPr>
        <p:txBody>
          <a:bodyPr>
            <a:normAutofit/>
          </a:bodyPr>
          <a:lstStyle/>
          <a:p>
            <a:pPr marL="342900" indent="-342900">
              <a:buFont typeface="+mj-lt"/>
              <a:buAutoNum type="arabicPeriod"/>
            </a:pPr>
            <a:r>
              <a:rPr lang="en-US" dirty="0">
                <a:solidFill>
                  <a:schemeClr val="tx1"/>
                </a:solidFill>
                <a:latin typeface="Austin Web"/>
              </a:rPr>
              <a:t>Arduino UNO Board</a:t>
            </a:r>
          </a:p>
          <a:p>
            <a:pPr marL="342900" indent="-342900">
              <a:buFont typeface="+mj-lt"/>
              <a:buAutoNum type="arabicPeriod"/>
            </a:pPr>
            <a:r>
              <a:rPr lang="en-US" dirty="0">
                <a:solidFill>
                  <a:schemeClr val="tx1"/>
                </a:solidFill>
                <a:latin typeface="Austin Web"/>
              </a:rPr>
              <a:t>HC SR04 Ultrasonic Sensor</a:t>
            </a:r>
          </a:p>
          <a:p>
            <a:pPr marL="342900" indent="-342900">
              <a:buFont typeface="+mj-lt"/>
              <a:buAutoNum type="arabicPeriod"/>
            </a:pPr>
            <a:r>
              <a:rPr lang="en-US" dirty="0">
                <a:solidFill>
                  <a:schemeClr val="tx1"/>
                </a:solidFill>
                <a:latin typeface="Austin Web"/>
              </a:rPr>
              <a:t>Active Buzzer</a:t>
            </a:r>
          </a:p>
          <a:p>
            <a:pPr marL="342900" indent="-342900">
              <a:buFont typeface="+mj-lt"/>
              <a:buAutoNum type="arabicPeriod"/>
            </a:pPr>
            <a:r>
              <a:rPr lang="en-US" dirty="0">
                <a:solidFill>
                  <a:schemeClr val="tx1"/>
                </a:solidFill>
                <a:latin typeface="Austin Web"/>
              </a:rPr>
              <a:t>9 Volt Battery</a:t>
            </a:r>
          </a:p>
          <a:p>
            <a:pPr marL="342900" indent="-342900">
              <a:buFont typeface="+mj-lt"/>
              <a:buAutoNum type="arabicPeriod"/>
            </a:pPr>
            <a:r>
              <a:rPr lang="en-US" dirty="0">
                <a:solidFill>
                  <a:schemeClr val="tx1"/>
                </a:solidFill>
                <a:latin typeface="Austin Web"/>
              </a:rPr>
              <a:t>Connecting wires</a:t>
            </a:r>
          </a:p>
          <a:p>
            <a:pPr marL="342900" indent="-342900">
              <a:buFont typeface="+mj-lt"/>
              <a:buAutoNum type="arabicPeriod"/>
            </a:pPr>
            <a:r>
              <a:rPr lang="en-US" dirty="0">
                <a:solidFill>
                  <a:schemeClr val="tx1"/>
                </a:solidFill>
                <a:latin typeface="Austin Web"/>
              </a:rPr>
              <a:t>Stick</a:t>
            </a:r>
          </a:p>
          <a:p>
            <a:pPr marL="342900" indent="-342900">
              <a:buFont typeface="+mj-lt"/>
              <a:buAutoNum type="arabicPeriod"/>
            </a:pPr>
            <a:endParaRPr lang="en-PK"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8DD64A0-F231-3F4A-5A14-E560723C65C4}"/>
              </a:ext>
            </a:extLst>
          </p:cNvPr>
          <p:cNvSpPr txBox="1"/>
          <p:nvPr/>
        </p:nvSpPr>
        <p:spPr>
          <a:xfrm>
            <a:off x="2243763" y="1764767"/>
            <a:ext cx="6561842" cy="400110"/>
          </a:xfrm>
          <a:prstGeom prst="rect">
            <a:avLst/>
          </a:prstGeom>
          <a:noFill/>
        </p:spPr>
        <p:txBody>
          <a:bodyPr wrap="square" rtlCol="0">
            <a:spAutoFit/>
          </a:bodyPr>
          <a:lstStyle/>
          <a:p>
            <a:pPr>
              <a:spcBef>
                <a:spcPts val="600"/>
              </a:spcBef>
              <a:buClr>
                <a:schemeClr val="dk1"/>
              </a:buClr>
              <a:buSzPts val="2000"/>
            </a:pPr>
            <a:r>
              <a:rPr lang="en-US" sz="2000" dirty="0">
                <a:solidFill>
                  <a:schemeClr val="tx1"/>
                </a:solidFill>
                <a:latin typeface="Austin Web"/>
                <a:ea typeface="Source Sans Pro"/>
                <a:sym typeface="Source Sans Pro"/>
              </a:rPr>
              <a:t>The components which we have used in our project are:</a:t>
            </a:r>
            <a:endParaRPr lang="en-PK" sz="2000" dirty="0">
              <a:solidFill>
                <a:schemeClr val="tx1"/>
              </a:solidFill>
              <a:latin typeface="Austin Web"/>
              <a:ea typeface="Source Sans Pro"/>
              <a:sym typeface="Source Sans Pro"/>
            </a:endParaRPr>
          </a:p>
        </p:txBody>
      </p:sp>
      <p:pic>
        <p:nvPicPr>
          <p:cNvPr id="6" name="Picture 5">
            <a:extLst>
              <a:ext uri="{FF2B5EF4-FFF2-40B4-BE49-F238E27FC236}">
                <a16:creationId xmlns:a16="http://schemas.microsoft.com/office/drawing/2014/main" id="{55D8836A-6A8C-69C3-BB42-28DADDD4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237" y="2578275"/>
            <a:ext cx="1495415" cy="1495415"/>
          </a:xfrm>
          <a:prstGeom prst="rect">
            <a:avLst/>
          </a:prstGeom>
        </p:spPr>
      </p:pic>
      <p:pic>
        <p:nvPicPr>
          <p:cNvPr id="8" name="Picture 7">
            <a:extLst>
              <a:ext uri="{FF2B5EF4-FFF2-40B4-BE49-F238E27FC236}">
                <a16:creationId xmlns:a16="http://schemas.microsoft.com/office/drawing/2014/main" id="{5FC45BD2-EA2B-052A-1684-2AFFA10F3129}"/>
              </a:ext>
            </a:extLst>
          </p:cNvPr>
          <p:cNvPicPr>
            <a:picLocks noChangeAspect="1"/>
          </p:cNvPicPr>
          <p:nvPr/>
        </p:nvPicPr>
        <p:blipFill>
          <a:blip r:embed="rId4"/>
          <a:stretch>
            <a:fillRect/>
          </a:stretch>
        </p:blipFill>
        <p:spPr>
          <a:xfrm>
            <a:off x="5844353" y="3325982"/>
            <a:ext cx="568606" cy="568606"/>
          </a:xfrm>
          <a:prstGeom prst="rect">
            <a:avLst/>
          </a:prstGeom>
        </p:spPr>
      </p:pic>
      <p:pic>
        <p:nvPicPr>
          <p:cNvPr id="10" name="Picture 9">
            <a:extLst>
              <a:ext uri="{FF2B5EF4-FFF2-40B4-BE49-F238E27FC236}">
                <a16:creationId xmlns:a16="http://schemas.microsoft.com/office/drawing/2014/main" id="{48619858-DB5C-93E5-5501-A2C605D7FEA4}"/>
              </a:ext>
            </a:extLst>
          </p:cNvPr>
          <p:cNvPicPr>
            <a:picLocks noChangeAspect="1"/>
          </p:cNvPicPr>
          <p:nvPr/>
        </p:nvPicPr>
        <p:blipFill>
          <a:blip r:embed="rId5"/>
          <a:stretch>
            <a:fillRect/>
          </a:stretch>
        </p:blipFill>
        <p:spPr>
          <a:xfrm>
            <a:off x="7773577" y="4553076"/>
            <a:ext cx="1302294" cy="1302294"/>
          </a:xfrm>
          <a:prstGeom prst="rect">
            <a:avLst/>
          </a:prstGeom>
        </p:spPr>
      </p:pic>
      <p:pic>
        <p:nvPicPr>
          <p:cNvPr id="12" name="Picture 11">
            <a:extLst>
              <a:ext uri="{FF2B5EF4-FFF2-40B4-BE49-F238E27FC236}">
                <a16:creationId xmlns:a16="http://schemas.microsoft.com/office/drawing/2014/main" id="{0EB377AE-2FB7-E166-1DB0-DBC7EC260D2A}"/>
              </a:ext>
            </a:extLst>
          </p:cNvPr>
          <p:cNvPicPr>
            <a:picLocks noChangeAspect="1"/>
          </p:cNvPicPr>
          <p:nvPr/>
        </p:nvPicPr>
        <p:blipFill>
          <a:blip r:embed="rId6"/>
          <a:stretch>
            <a:fillRect/>
          </a:stretch>
        </p:blipFill>
        <p:spPr>
          <a:xfrm rot="5400000" flipH="1">
            <a:off x="3621576" y="3269441"/>
            <a:ext cx="3283215" cy="4533509"/>
          </a:xfrm>
          <a:prstGeom prst="rect">
            <a:avLst/>
          </a:prstGeom>
        </p:spPr>
      </p:pic>
      <p:sp>
        <p:nvSpPr>
          <p:cNvPr id="5" name="Slide Number Placeholder 4">
            <a:extLst>
              <a:ext uri="{FF2B5EF4-FFF2-40B4-BE49-F238E27FC236}">
                <a16:creationId xmlns:a16="http://schemas.microsoft.com/office/drawing/2014/main" id="{9FFEDC27-1A32-0777-3A37-3003D70EB509}"/>
              </a:ext>
            </a:extLst>
          </p:cNvPr>
          <p:cNvSpPr>
            <a:spLocks noGrp="1"/>
          </p:cNvSpPr>
          <p:nvPr>
            <p:ph type="sldNum" sz="quarter" idx="12"/>
          </p:nvPr>
        </p:nvSpPr>
        <p:spPr/>
        <p:txBody>
          <a:bodyPr/>
          <a:lstStyle/>
          <a:p>
            <a:fld id="{5D43078F-45DE-4E20-B0D5-0EFC4DFB66DD}" type="slidenum">
              <a:rPr lang="en-PK" smtClean="0"/>
              <a:t>3</a:t>
            </a:fld>
            <a:endParaRPr lang="en-PK" dirty="0"/>
          </a:p>
        </p:txBody>
      </p:sp>
    </p:spTree>
    <p:extLst>
      <p:ext uri="{BB962C8B-B14F-4D97-AF65-F5344CB8AC3E}">
        <p14:creationId xmlns:p14="http://schemas.microsoft.com/office/powerpoint/2010/main" val="227916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E629-6CF8-3214-4EAD-AC46A3E369B7}"/>
              </a:ext>
            </a:extLst>
          </p:cNvPr>
          <p:cNvSpPr>
            <a:spLocks noGrp="1"/>
          </p:cNvSpPr>
          <p:nvPr>
            <p:ph type="title"/>
          </p:nvPr>
        </p:nvSpPr>
        <p:spPr/>
        <p:txBody>
          <a:bodyPr/>
          <a:lstStyle/>
          <a:p>
            <a:r>
              <a:rPr lang="en-US" dirty="0">
                <a:solidFill>
                  <a:srgbClr val="00CEF6"/>
                </a:solidFill>
                <a:latin typeface="Austin Cy Web"/>
              </a:rPr>
              <a:t>COMPONENTS USED:</a:t>
            </a:r>
            <a:endParaRPr lang="en-PK" dirty="0">
              <a:solidFill>
                <a:srgbClr val="00CEF6"/>
              </a:solidFill>
              <a:latin typeface="Austin Cy Web"/>
            </a:endParaRPr>
          </a:p>
        </p:txBody>
      </p:sp>
      <p:sp>
        <p:nvSpPr>
          <p:cNvPr id="6" name="TextBox 5">
            <a:extLst>
              <a:ext uri="{FF2B5EF4-FFF2-40B4-BE49-F238E27FC236}">
                <a16:creationId xmlns:a16="http://schemas.microsoft.com/office/drawing/2014/main" id="{22BA6538-AF30-9B26-312C-2AD0D71D006C}"/>
              </a:ext>
            </a:extLst>
          </p:cNvPr>
          <p:cNvSpPr txBox="1"/>
          <p:nvPr/>
        </p:nvSpPr>
        <p:spPr>
          <a:xfrm>
            <a:off x="5237924" y="1758009"/>
            <a:ext cx="3687415" cy="4955203"/>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Arduino is a microcontroller used to control and integrate electronic components with each other. It is used in many electronic projects. The Arduino consists of Analog and Digital I/O pins and some other pins as shown in the figure.</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Simple C or C++ language is used to write the code for the projects and with the help of Arduino IDE, the code is then uploaded to the Arduino microcontroller through a USB Plug as shown in the figure.</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After the code is uploaded to Arduino, we can also run it with a 9V battery.</a:t>
            </a:r>
          </a:p>
          <a:p>
            <a:pPr>
              <a:spcBef>
                <a:spcPts val="600"/>
              </a:spcBef>
              <a:buClr>
                <a:schemeClr val="dk1"/>
              </a:buClr>
              <a:buSzPts val="2000"/>
            </a:pPr>
            <a:endParaRPr lang="en-US" sz="1600" dirty="0">
              <a:solidFill>
                <a:schemeClr val="tx1"/>
              </a:solidFill>
              <a:latin typeface="Austin Web"/>
              <a:ea typeface="Source Sans Pro"/>
              <a:sym typeface="Source Sans Pro"/>
            </a:endParaRPr>
          </a:p>
          <a:p>
            <a:pPr>
              <a:spcBef>
                <a:spcPts val="600"/>
              </a:spcBef>
              <a:buClr>
                <a:schemeClr val="dk1"/>
              </a:buClr>
              <a:buSzPts val="2000"/>
            </a:pPr>
            <a:endParaRPr lang="en-US" sz="1600" dirty="0">
              <a:solidFill>
                <a:schemeClr val="tx1"/>
              </a:solidFill>
              <a:latin typeface="Austin Web"/>
              <a:ea typeface="Source Sans Pro"/>
              <a:sym typeface="Source Sans Pro"/>
            </a:endParaRPr>
          </a:p>
          <a:p>
            <a:endParaRPr lang="en-US" dirty="0"/>
          </a:p>
        </p:txBody>
      </p:sp>
      <p:pic>
        <p:nvPicPr>
          <p:cNvPr id="5" name="Picture 4">
            <a:extLst>
              <a:ext uri="{FF2B5EF4-FFF2-40B4-BE49-F238E27FC236}">
                <a16:creationId xmlns:a16="http://schemas.microsoft.com/office/drawing/2014/main" id="{C066D0A5-5A08-F6CC-5C13-258BECC25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509" y="1689192"/>
            <a:ext cx="3687415" cy="2567363"/>
          </a:xfrm>
          <a:prstGeom prst="rect">
            <a:avLst/>
          </a:prstGeom>
        </p:spPr>
      </p:pic>
      <p:sp>
        <p:nvSpPr>
          <p:cNvPr id="3" name="Slide Number Placeholder 2">
            <a:extLst>
              <a:ext uri="{FF2B5EF4-FFF2-40B4-BE49-F238E27FC236}">
                <a16:creationId xmlns:a16="http://schemas.microsoft.com/office/drawing/2014/main" id="{8B9F3C3B-3A65-69A7-392C-61C0A2BA3E8E}"/>
              </a:ext>
            </a:extLst>
          </p:cNvPr>
          <p:cNvSpPr>
            <a:spLocks noGrp="1"/>
          </p:cNvSpPr>
          <p:nvPr>
            <p:ph type="sldNum" sz="quarter" idx="12"/>
          </p:nvPr>
        </p:nvSpPr>
        <p:spPr/>
        <p:txBody>
          <a:bodyPr/>
          <a:lstStyle/>
          <a:p>
            <a:fld id="{5D43078F-45DE-4E20-B0D5-0EFC4DFB66DD}" type="slidenum">
              <a:rPr lang="en-PK" smtClean="0"/>
              <a:t>4</a:t>
            </a:fld>
            <a:endParaRPr lang="en-PK" dirty="0"/>
          </a:p>
        </p:txBody>
      </p:sp>
    </p:spTree>
    <p:extLst>
      <p:ext uri="{BB962C8B-B14F-4D97-AF65-F5344CB8AC3E}">
        <p14:creationId xmlns:p14="http://schemas.microsoft.com/office/powerpoint/2010/main" val="27445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165-539A-784D-FC01-232EAB89DC0E}"/>
              </a:ext>
            </a:extLst>
          </p:cNvPr>
          <p:cNvSpPr>
            <a:spLocks noGrp="1"/>
          </p:cNvSpPr>
          <p:nvPr>
            <p:ph type="title"/>
          </p:nvPr>
        </p:nvSpPr>
        <p:spPr>
          <a:xfrm>
            <a:off x="-379536" y="1324065"/>
            <a:ext cx="5941350" cy="809403"/>
          </a:xfrm>
        </p:spPr>
        <p:txBody>
          <a:bodyPr>
            <a:normAutofit/>
          </a:bodyPr>
          <a:lstStyle/>
          <a:p>
            <a:r>
              <a:rPr lang="en-US" sz="3200" dirty="0">
                <a:solidFill>
                  <a:srgbClr val="00CEF6"/>
                </a:solidFill>
                <a:latin typeface="Austin Cy Web"/>
              </a:rPr>
              <a:t>COMPONENTS USED (CONT.):</a:t>
            </a:r>
            <a:endParaRPr lang="en-PK" sz="3200" dirty="0">
              <a:solidFill>
                <a:srgbClr val="00CEF6"/>
              </a:solidFill>
              <a:latin typeface="Austin Cy Web"/>
            </a:endParaRPr>
          </a:p>
        </p:txBody>
      </p:sp>
      <p:sp>
        <p:nvSpPr>
          <p:cNvPr id="4" name="TextBox 3">
            <a:extLst>
              <a:ext uri="{FF2B5EF4-FFF2-40B4-BE49-F238E27FC236}">
                <a16:creationId xmlns:a16="http://schemas.microsoft.com/office/drawing/2014/main" id="{3730C471-76B4-A8B0-04B9-DC5A35397288}"/>
              </a:ext>
            </a:extLst>
          </p:cNvPr>
          <p:cNvSpPr txBox="1"/>
          <p:nvPr/>
        </p:nvSpPr>
        <p:spPr>
          <a:xfrm>
            <a:off x="5827069" y="2326793"/>
            <a:ext cx="3247694" cy="4431983"/>
          </a:xfrm>
          <a:prstGeom prst="rect">
            <a:avLst/>
          </a:prstGeom>
          <a:solidFill>
            <a:schemeClr val="bg1">
              <a:alpha val="53000"/>
            </a:schemeClr>
          </a:solid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The 2 pins, trig and echo, are the pins required to generate ultrasonic waves.</a:t>
            </a:r>
          </a:p>
          <a:p>
            <a:pPr>
              <a:spcBef>
                <a:spcPts val="600"/>
              </a:spcBef>
              <a:buClr>
                <a:schemeClr val="dk1"/>
              </a:buClr>
              <a:buSzPts val="2000"/>
            </a:pPr>
            <a:r>
              <a:rPr lang="en-US" sz="1600" dirty="0">
                <a:solidFill>
                  <a:schemeClr val="tx1"/>
                </a:solidFill>
                <a:latin typeface="Austin Web"/>
                <a:ea typeface="Source Sans Pro"/>
                <a:sym typeface="Source Sans Pro"/>
              </a:rPr>
              <a:t>This sensor’s working principle is that when the trig pin becomes high the transmitter module generate and transmit the ultrasonic waves. Simultaneously the echo pin becomes high too. Now when the waves reflect back by striking an object in front of it, the receiver module receives the reflected waves and at the same time, the echo pin becomes low. Hence the time interval at which the echo pin remained high is the total time taken by the waves.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C7FBA3-820E-8597-AD87-928F6B34C55A}"/>
                  </a:ext>
                </a:extLst>
              </p:cNvPr>
              <p:cNvSpPr txBox="1"/>
              <p:nvPr/>
            </p:nvSpPr>
            <p:spPr>
              <a:xfrm>
                <a:off x="334384" y="4856506"/>
                <a:ext cx="5492685" cy="1590820"/>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By simple formula, we can find the distance between the sensor and the object.</a:t>
                </a:r>
              </a:p>
              <a:p>
                <a:pPr>
                  <a:spcBef>
                    <a:spcPts val="600"/>
                  </a:spcBef>
                  <a:buClr>
                    <a:schemeClr val="dk1"/>
                  </a:buClr>
                  <a:buSzPts val="2000"/>
                </a:pPr>
                <a14:m>
                  <m:oMathPara xmlns:m="http://schemas.openxmlformats.org/officeDocument/2006/math">
                    <m:oMathParaPr>
                      <m:jc m:val="centerGroup"/>
                    </m:oMathParaPr>
                    <m:oMath xmlns:m="http://schemas.openxmlformats.org/officeDocument/2006/math">
                      <m:r>
                        <a:rPr lang="en-US" sz="1600">
                          <a:solidFill>
                            <a:schemeClr val="tx1"/>
                          </a:solidFill>
                          <a:latin typeface="Cambria Math" panose="02040503050406030204" pitchFamily="18" charset="0"/>
                          <a:sym typeface="Source Sans Pro"/>
                        </a:rPr>
                        <m:t>𝑑𝑖𝑠𝑡𝑎𝑛𝑐𝑒</m:t>
                      </m:r>
                      <m:r>
                        <a:rPr lang="en-US" sz="1600">
                          <a:solidFill>
                            <a:schemeClr val="tx1"/>
                          </a:solidFill>
                          <a:latin typeface="Cambria Math" panose="02040503050406030204" pitchFamily="18" charset="0"/>
                          <a:sym typeface="Source Sans Pro"/>
                        </a:rPr>
                        <m:t>=</m:t>
                      </m:r>
                      <m:f>
                        <m:fPr>
                          <m:ctrlPr>
                            <a:rPr lang="en-US" sz="1600" i="1">
                              <a:solidFill>
                                <a:schemeClr val="tx1"/>
                              </a:solidFill>
                              <a:latin typeface="Cambria Math" panose="02040503050406030204" pitchFamily="18" charset="0"/>
                              <a:sym typeface="Source Sans Pro"/>
                            </a:rPr>
                          </m:ctrlPr>
                        </m:fPr>
                        <m:num>
                          <m:r>
                            <a:rPr lang="en-US" sz="1600">
                              <a:solidFill>
                                <a:schemeClr val="tx1"/>
                              </a:solidFill>
                              <a:latin typeface="Cambria Math" panose="02040503050406030204" pitchFamily="18" charset="0"/>
                              <a:sym typeface="Source Sans Pro"/>
                            </a:rPr>
                            <m:t>(</m:t>
                          </m:r>
                          <m:r>
                            <a:rPr lang="en-US" sz="1600">
                              <a:solidFill>
                                <a:schemeClr val="tx1"/>
                              </a:solidFill>
                              <a:latin typeface="Cambria Math" panose="02040503050406030204" pitchFamily="18" charset="0"/>
                              <a:sym typeface="Source Sans Pro"/>
                            </a:rPr>
                            <m:t>𝑡𝑖𝑚𝑒</m:t>
                          </m:r>
                          <m:r>
                            <a:rPr lang="en-US" sz="1600">
                              <a:solidFill>
                                <a:schemeClr val="tx1"/>
                              </a:solidFill>
                              <a:latin typeface="Cambria Math" panose="02040503050406030204" pitchFamily="18" charset="0"/>
                              <a:sym typeface="Source Sans Pro"/>
                            </a:rPr>
                            <m:t>∗</m:t>
                          </m:r>
                          <m:r>
                            <a:rPr lang="en-US" sz="1600">
                              <a:solidFill>
                                <a:schemeClr val="tx1"/>
                              </a:solidFill>
                              <a:latin typeface="Cambria Math" panose="02040503050406030204" pitchFamily="18" charset="0"/>
                              <a:sym typeface="Source Sans Pro"/>
                            </a:rPr>
                            <m:t>𝑠𝑝𝑒𝑒𝑑</m:t>
                          </m:r>
                          <m:r>
                            <a:rPr lang="en-US" sz="1600">
                              <a:solidFill>
                                <a:schemeClr val="tx1"/>
                              </a:solidFill>
                              <a:latin typeface="Cambria Math" panose="02040503050406030204" pitchFamily="18" charset="0"/>
                              <a:sym typeface="Source Sans Pro"/>
                            </a:rPr>
                            <m:t> </m:t>
                          </m:r>
                          <m:r>
                            <a:rPr lang="en-US" sz="1600">
                              <a:solidFill>
                                <a:schemeClr val="tx1"/>
                              </a:solidFill>
                              <a:latin typeface="Cambria Math" panose="02040503050406030204" pitchFamily="18" charset="0"/>
                              <a:sym typeface="Source Sans Pro"/>
                            </a:rPr>
                            <m:t>𝑜𝑓</m:t>
                          </m:r>
                          <m:r>
                            <a:rPr lang="en-US" sz="1600">
                              <a:solidFill>
                                <a:schemeClr val="tx1"/>
                              </a:solidFill>
                              <a:latin typeface="Cambria Math" panose="02040503050406030204" pitchFamily="18" charset="0"/>
                              <a:sym typeface="Source Sans Pro"/>
                            </a:rPr>
                            <m:t> </m:t>
                          </m:r>
                          <m:r>
                            <a:rPr lang="en-US" sz="1600">
                              <a:solidFill>
                                <a:schemeClr val="tx1"/>
                              </a:solidFill>
                              <a:latin typeface="Cambria Math" panose="02040503050406030204" pitchFamily="18" charset="0"/>
                              <a:sym typeface="Source Sans Pro"/>
                            </a:rPr>
                            <m:t>𝑠𝑜𝑢𝑛𝑑</m:t>
                          </m:r>
                          <m:r>
                            <a:rPr lang="en-US" sz="1600">
                              <a:solidFill>
                                <a:schemeClr val="tx1"/>
                              </a:solidFill>
                              <a:latin typeface="Cambria Math" panose="02040503050406030204" pitchFamily="18" charset="0"/>
                              <a:sym typeface="Source Sans Pro"/>
                            </a:rPr>
                            <m:t>)</m:t>
                          </m:r>
                        </m:num>
                        <m:den>
                          <m:r>
                            <a:rPr lang="en-US" sz="1600">
                              <a:solidFill>
                                <a:schemeClr val="tx1"/>
                              </a:solidFill>
                              <a:latin typeface="Cambria Math" panose="02040503050406030204" pitchFamily="18" charset="0"/>
                              <a:sym typeface="Source Sans Pro"/>
                            </a:rPr>
                            <m:t>2</m:t>
                          </m:r>
                        </m:den>
                      </m:f>
                    </m:oMath>
                  </m:oMathPara>
                </a14:m>
                <a:endParaRPr lang="en-US" sz="1600" dirty="0">
                  <a:solidFill>
                    <a:schemeClr val="tx1"/>
                  </a:solidFill>
                  <a:latin typeface="Austin Web"/>
                  <a:ea typeface="Source Sans Pro"/>
                  <a:sym typeface="Source Sans Pro"/>
                </a:endParaRPr>
              </a:p>
              <a:p>
                <a:pPr>
                  <a:spcBef>
                    <a:spcPts val="600"/>
                  </a:spcBef>
                  <a:buClr>
                    <a:schemeClr val="dk1"/>
                  </a:buClr>
                  <a:buSzPts val="2000"/>
                </a:pPr>
                <a:r>
                  <a:rPr lang="en-US" sz="1600" dirty="0">
                    <a:solidFill>
                      <a:schemeClr val="tx1"/>
                    </a:solidFill>
                    <a:latin typeface="Austin Web"/>
                    <a:ea typeface="Source Sans Pro"/>
                    <a:sym typeface="Source Sans Pro"/>
                  </a:rPr>
                  <a:t>Where speed of sound at room temperature (25</a:t>
                </a:r>
                <a:r>
                  <a:rPr lang="en-US" sz="1600" baseline="30000" dirty="0">
                    <a:solidFill>
                      <a:schemeClr val="tx1"/>
                    </a:solidFill>
                    <a:latin typeface="Austin Web"/>
                    <a:ea typeface="Source Sans Pro"/>
                    <a:sym typeface="Source Sans Pro"/>
                  </a:rPr>
                  <a:t>o</a:t>
                </a:r>
                <a:r>
                  <a:rPr lang="en-US" sz="1600" dirty="0">
                    <a:solidFill>
                      <a:schemeClr val="tx1"/>
                    </a:solidFill>
                    <a:latin typeface="Austin Web"/>
                    <a:ea typeface="Source Sans Pro"/>
                    <a:sym typeface="Source Sans Pro"/>
                  </a:rPr>
                  <a:t>C) is </a:t>
                </a:r>
                <a:r>
                  <a:rPr lang="en-US" b="1" dirty="0">
                    <a:solidFill>
                      <a:schemeClr val="accent2"/>
                    </a:solidFill>
                    <a:latin typeface="Oswald"/>
                    <a:sym typeface="Oswald"/>
                  </a:rPr>
                  <a:t>346 m/s</a:t>
                </a:r>
                <a:r>
                  <a:rPr lang="en-US" dirty="0"/>
                  <a:t>.</a:t>
                </a:r>
                <a:endParaRPr lang="en-PK" dirty="0"/>
              </a:p>
              <a:p>
                <a:endParaRPr lang="en-PK" dirty="0"/>
              </a:p>
            </p:txBody>
          </p:sp>
        </mc:Choice>
        <mc:Fallback xmlns="">
          <p:sp>
            <p:nvSpPr>
              <p:cNvPr id="5" name="TextBox 4">
                <a:extLst>
                  <a:ext uri="{FF2B5EF4-FFF2-40B4-BE49-F238E27FC236}">
                    <a16:creationId xmlns:a16="http://schemas.microsoft.com/office/drawing/2014/main" id="{E4C7FBA3-820E-8597-AD87-928F6B34C55A}"/>
                  </a:ext>
                </a:extLst>
              </p:cNvPr>
              <p:cNvSpPr txBox="1">
                <a:spLocks noRot="1" noChangeAspect="1" noMove="1" noResize="1" noEditPoints="1" noAdjustHandles="1" noChangeArrowheads="1" noChangeShapeType="1" noTextEdit="1"/>
              </p:cNvSpPr>
              <p:nvPr/>
            </p:nvSpPr>
            <p:spPr>
              <a:xfrm>
                <a:off x="334384" y="4856506"/>
                <a:ext cx="5492685" cy="1590820"/>
              </a:xfrm>
              <a:prstGeom prst="rect">
                <a:avLst/>
              </a:prstGeom>
              <a:blipFill>
                <a:blip r:embed="rId4"/>
                <a:stretch>
                  <a:fillRect l="-666" t="-1149" r="-999"/>
                </a:stretch>
              </a:blipFill>
            </p:spPr>
            <p:txBody>
              <a:bodyPr/>
              <a:lstStyle/>
              <a:p>
                <a:r>
                  <a:rPr lang="en-PK">
                    <a:noFill/>
                  </a:rPr>
                  <a:t> </a:t>
                </a:r>
              </a:p>
            </p:txBody>
          </p:sp>
        </mc:Fallback>
      </mc:AlternateContent>
      <p:pic>
        <p:nvPicPr>
          <p:cNvPr id="9" name="Picture 2">
            <a:extLst>
              <a:ext uri="{FF2B5EF4-FFF2-40B4-BE49-F238E27FC236}">
                <a16:creationId xmlns:a16="http://schemas.microsoft.com/office/drawing/2014/main" id="{455CFBE8-6DC7-0D46-402A-DD35BC887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09" y="2291488"/>
            <a:ext cx="5680560" cy="22750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C33618A-5225-5076-C01B-6111BF68EDE1}"/>
              </a:ext>
            </a:extLst>
          </p:cNvPr>
          <p:cNvSpPr>
            <a:spLocks noGrp="1"/>
          </p:cNvSpPr>
          <p:nvPr>
            <p:ph type="sldNum" sz="quarter" idx="12"/>
          </p:nvPr>
        </p:nvSpPr>
        <p:spPr/>
        <p:txBody>
          <a:bodyPr/>
          <a:lstStyle/>
          <a:p>
            <a:fld id="{5D43078F-45DE-4E20-B0D5-0EFC4DFB66DD}" type="slidenum">
              <a:rPr lang="en-PK" smtClean="0"/>
              <a:t>5</a:t>
            </a:fld>
            <a:endParaRPr lang="en-PK" dirty="0"/>
          </a:p>
        </p:txBody>
      </p:sp>
    </p:spTree>
    <p:extLst>
      <p:ext uri="{BB962C8B-B14F-4D97-AF65-F5344CB8AC3E}">
        <p14:creationId xmlns:p14="http://schemas.microsoft.com/office/powerpoint/2010/main" val="35776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6E97-EE96-F902-8D03-EC27B4995FF3}"/>
              </a:ext>
            </a:extLst>
          </p:cNvPr>
          <p:cNvSpPr>
            <a:spLocks noGrp="1"/>
          </p:cNvSpPr>
          <p:nvPr>
            <p:ph type="title"/>
          </p:nvPr>
        </p:nvSpPr>
        <p:spPr/>
        <p:txBody>
          <a:bodyPr/>
          <a:lstStyle/>
          <a:p>
            <a:r>
              <a:rPr lang="en-US" dirty="0">
                <a:solidFill>
                  <a:srgbClr val="00CEF6"/>
                </a:solidFill>
                <a:latin typeface="Austin Cy Web"/>
              </a:rPr>
              <a:t>COMPONENTS USED (CONT.):</a:t>
            </a:r>
            <a:endParaRPr lang="en-PK" dirty="0">
              <a:solidFill>
                <a:srgbClr val="00CEF6"/>
              </a:solidFill>
              <a:latin typeface="Austin Cy Web"/>
            </a:endParaRPr>
          </a:p>
        </p:txBody>
      </p:sp>
      <p:pic>
        <p:nvPicPr>
          <p:cNvPr id="4098" name="Picture 2" descr="Buzzer 5V · GitBook">
            <a:extLst>
              <a:ext uri="{FF2B5EF4-FFF2-40B4-BE49-F238E27FC236}">
                <a16:creationId xmlns:a16="http://schemas.microsoft.com/office/drawing/2014/main" id="{F872B69C-A11C-DB15-3443-F666177DB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272" y="1799900"/>
            <a:ext cx="3372583" cy="2293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9CE281-471C-D1CC-C315-B3BDF788809B}"/>
              </a:ext>
            </a:extLst>
          </p:cNvPr>
          <p:cNvSpPr txBox="1"/>
          <p:nvPr/>
        </p:nvSpPr>
        <p:spPr>
          <a:xfrm>
            <a:off x="5757046" y="2136008"/>
            <a:ext cx="2999081" cy="1646605"/>
          </a:xfrm>
          <a:prstGeom prst="rect">
            <a:avLst/>
          </a:prstGeom>
          <a:noFill/>
        </p:spPr>
        <p:txBody>
          <a:bodyPr wrap="square" rtlCol="0">
            <a:spAutoFit/>
          </a:bodyPr>
          <a:lstStyle/>
          <a:p>
            <a:pPr>
              <a:spcBef>
                <a:spcPts val="600"/>
              </a:spcBef>
              <a:buClr>
                <a:schemeClr val="dk1"/>
              </a:buClr>
              <a:buSzPts val="2000"/>
            </a:pPr>
            <a:r>
              <a:rPr lang="en-US" sz="1600" dirty="0">
                <a:solidFill>
                  <a:schemeClr val="tx1"/>
                </a:solidFill>
                <a:latin typeface="Austin Web"/>
                <a:ea typeface="Source Sans Pro"/>
                <a:sym typeface="Source Sans Pro"/>
              </a:rPr>
              <a:t>This is an active buzzer which means it directly produces sound as soon as it gets the required DC voltage mostly 3.5V – 5.0V.</a:t>
            </a:r>
          </a:p>
          <a:p>
            <a:pPr>
              <a:spcBef>
                <a:spcPts val="600"/>
              </a:spcBef>
              <a:buClr>
                <a:schemeClr val="dk1"/>
              </a:buClr>
              <a:buSzPts val="2000"/>
            </a:pPr>
            <a:r>
              <a:rPr lang="en-US" sz="1600" dirty="0">
                <a:solidFill>
                  <a:schemeClr val="tx1"/>
                </a:solidFill>
                <a:latin typeface="Austin Web"/>
                <a:ea typeface="Source Sans Pro"/>
                <a:sym typeface="Source Sans Pro"/>
              </a:rPr>
              <a:t>It is used in timers, alarm devices, computers, etc.</a:t>
            </a:r>
            <a:endParaRPr lang="en-PK" sz="1600" dirty="0">
              <a:solidFill>
                <a:schemeClr val="tx1"/>
              </a:solidFill>
              <a:latin typeface="Austin Web"/>
              <a:ea typeface="Source Sans Pro"/>
              <a:sym typeface="Source Sans Pro"/>
            </a:endParaRPr>
          </a:p>
        </p:txBody>
      </p:sp>
      <p:sp>
        <p:nvSpPr>
          <p:cNvPr id="3" name="Slide Number Placeholder 2">
            <a:extLst>
              <a:ext uri="{FF2B5EF4-FFF2-40B4-BE49-F238E27FC236}">
                <a16:creationId xmlns:a16="http://schemas.microsoft.com/office/drawing/2014/main" id="{C901B322-99F8-824C-17A5-12C60E28A91E}"/>
              </a:ext>
            </a:extLst>
          </p:cNvPr>
          <p:cNvSpPr>
            <a:spLocks noGrp="1"/>
          </p:cNvSpPr>
          <p:nvPr>
            <p:ph type="sldNum" sz="quarter" idx="12"/>
          </p:nvPr>
        </p:nvSpPr>
        <p:spPr/>
        <p:txBody>
          <a:bodyPr/>
          <a:lstStyle/>
          <a:p>
            <a:fld id="{5D43078F-45DE-4E20-B0D5-0EFC4DFB66DD}" type="slidenum">
              <a:rPr lang="en-PK" smtClean="0"/>
              <a:t>6</a:t>
            </a:fld>
            <a:endParaRPr lang="en-PK" dirty="0"/>
          </a:p>
        </p:txBody>
      </p:sp>
    </p:spTree>
    <p:extLst>
      <p:ext uri="{BB962C8B-B14F-4D97-AF65-F5344CB8AC3E}">
        <p14:creationId xmlns:p14="http://schemas.microsoft.com/office/powerpoint/2010/main" val="256898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E201-9591-D864-AAE9-7B06FEF4AC88}"/>
              </a:ext>
            </a:extLst>
          </p:cNvPr>
          <p:cNvSpPr>
            <a:spLocks noGrp="1"/>
          </p:cNvSpPr>
          <p:nvPr>
            <p:ph type="title"/>
          </p:nvPr>
        </p:nvSpPr>
        <p:spPr>
          <a:xfrm>
            <a:off x="136219" y="2463762"/>
            <a:ext cx="8871562" cy="655794"/>
          </a:xfrm>
        </p:spPr>
        <p:txBody>
          <a:bodyPr>
            <a:noAutofit/>
          </a:bodyPr>
          <a:lstStyle/>
          <a:p>
            <a:r>
              <a:rPr lang="en-US" dirty="0">
                <a:solidFill>
                  <a:srgbClr val="00CEF6"/>
                </a:solidFill>
                <a:latin typeface="Austin Cy Web"/>
              </a:rPr>
              <a:t>OUR PROJECT CIRCUIT DIAGRAM:</a:t>
            </a:r>
            <a:endParaRPr lang="en-PK" dirty="0">
              <a:solidFill>
                <a:srgbClr val="00CEF6"/>
              </a:solidFill>
              <a:latin typeface="Austin Cy Web"/>
            </a:endParaRPr>
          </a:p>
        </p:txBody>
      </p:sp>
      <p:pic>
        <p:nvPicPr>
          <p:cNvPr id="1026" name="Picture 2">
            <a:extLst>
              <a:ext uri="{FF2B5EF4-FFF2-40B4-BE49-F238E27FC236}">
                <a16:creationId xmlns:a16="http://schemas.microsoft.com/office/drawing/2014/main" id="{27A2CEC2-64AD-3A68-C936-D16DD1DDE3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6956" y="3429000"/>
            <a:ext cx="7227524" cy="31958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10DAFF5-CFD2-77D1-403B-0D89D0D7C600}"/>
              </a:ext>
            </a:extLst>
          </p:cNvPr>
          <p:cNvSpPr txBox="1"/>
          <p:nvPr/>
        </p:nvSpPr>
        <p:spPr>
          <a:xfrm>
            <a:off x="7244602" y="5026939"/>
            <a:ext cx="626165" cy="523220"/>
          </a:xfrm>
          <a:prstGeom prst="rect">
            <a:avLst/>
          </a:prstGeom>
          <a:solidFill>
            <a:srgbClr val="353535"/>
          </a:solidFill>
        </p:spPr>
        <p:txBody>
          <a:bodyPr wrap="square" rtlCol="0">
            <a:spAutoFit/>
          </a:bodyPr>
          <a:lstStyle/>
          <a:p>
            <a:r>
              <a:rPr lang="en-US" sz="2800" dirty="0">
                <a:solidFill>
                  <a:schemeClr val="bg1"/>
                </a:solidFill>
              </a:rPr>
              <a:t>9V</a:t>
            </a:r>
            <a:endParaRPr lang="en-PK" sz="2800" dirty="0">
              <a:solidFill>
                <a:schemeClr val="bg1"/>
              </a:solidFill>
            </a:endParaRPr>
          </a:p>
        </p:txBody>
      </p:sp>
      <p:sp>
        <p:nvSpPr>
          <p:cNvPr id="3" name="Slide Number Placeholder 2">
            <a:extLst>
              <a:ext uri="{FF2B5EF4-FFF2-40B4-BE49-F238E27FC236}">
                <a16:creationId xmlns:a16="http://schemas.microsoft.com/office/drawing/2014/main" id="{AF19D7EB-90E9-A535-73D9-C402BA94C06F}"/>
              </a:ext>
            </a:extLst>
          </p:cNvPr>
          <p:cNvSpPr>
            <a:spLocks noGrp="1"/>
          </p:cNvSpPr>
          <p:nvPr>
            <p:ph type="sldNum" sz="quarter" idx="12"/>
          </p:nvPr>
        </p:nvSpPr>
        <p:spPr/>
        <p:txBody>
          <a:bodyPr/>
          <a:lstStyle/>
          <a:p>
            <a:fld id="{5D43078F-45DE-4E20-B0D5-0EFC4DFB66DD}" type="slidenum">
              <a:rPr lang="en-PK" smtClean="0"/>
              <a:t>7</a:t>
            </a:fld>
            <a:endParaRPr lang="en-PK" dirty="0"/>
          </a:p>
        </p:txBody>
      </p:sp>
    </p:spTree>
    <p:extLst>
      <p:ext uri="{BB962C8B-B14F-4D97-AF65-F5344CB8AC3E}">
        <p14:creationId xmlns:p14="http://schemas.microsoft.com/office/powerpoint/2010/main" val="293966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202A-8457-9B3A-4168-733EC60F37AC}"/>
              </a:ext>
            </a:extLst>
          </p:cNvPr>
          <p:cNvSpPr>
            <a:spLocks noGrp="1"/>
          </p:cNvSpPr>
          <p:nvPr>
            <p:ph type="title"/>
          </p:nvPr>
        </p:nvSpPr>
        <p:spPr>
          <a:xfrm>
            <a:off x="1706251" y="845500"/>
            <a:ext cx="6790585" cy="954400"/>
          </a:xfrm>
        </p:spPr>
        <p:txBody>
          <a:bodyPr/>
          <a:lstStyle/>
          <a:p>
            <a:r>
              <a:rPr lang="en-US" dirty="0">
                <a:solidFill>
                  <a:srgbClr val="00CEF6"/>
                </a:solidFill>
                <a:latin typeface="Austin Cy Web"/>
              </a:rPr>
              <a:t>CIRCUIT CONNECTIONS:</a:t>
            </a:r>
            <a:endParaRPr lang="en-PK" dirty="0">
              <a:solidFill>
                <a:srgbClr val="00CEF6"/>
              </a:solidFill>
              <a:latin typeface="Austin Cy Web"/>
            </a:endParaRPr>
          </a:p>
        </p:txBody>
      </p:sp>
      <p:sp>
        <p:nvSpPr>
          <p:cNvPr id="3" name="Content Placeholder 2">
            <a:extLst>
              <a:ext uri="{FF2B5EF4-FFF2-40B4-BE49-F238E27FC236}">
                <a16:creationId xmlns:a16="http://schemas.microsoft.com/office/drawing/2014/main" id="{A8C6E129-85EA-AE96-E1CF-FED437771A83}"/>
              </a:ext>
            </a:extLst>
          </p:cNvPr>
          <p:cNvSpPr>
            <a:spLocks noGrp="1"/>
          </p:cNvSpPr>
          <p:nvPr>
            <p:ph idx="1"/>
          </p:nvPr>
        </p:nvSpPr>
        <p:spPr>
          <a:xfrm>
            <a:off x="2347274" y="1799900"/>
            <a:ext cx="6071683" cy="3539038"/>
          </a:xfrm>
        </p:spPr>
        <p:txBody>
          <a:bodyPr>
            <a:normAutofit fontScale="85000" lnSpcReduction="20000"/>
          </a:bodyPr>
          <a:lstStyle/>
          <a:p>
            <a:pPr marL="342900" indent="-342900">
              <a:tabLst>
                <a:tab pos="457200" algn="l"/>
              </a:tabLst>
            </a:pPr>
            <a:r>
              <a:rPr lang="en-US" dirty="0">
                <a:solidFill>
                  <a:schemeClr val="tx1"/>
                </a:solidFill>
                <a:latin typeface="Austin Web"/>
              </a:rPr>
              <a:t>Vcc pin of ultrasonic sensor is connected to 5 volt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Trigger pin of ultrasonic sensor is connected to D12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The ground of ultrasonic sensor is connected to the GND pin of Arduino.</a:t>
            </a:r>
          </a:p>
          <a:p>
            <a:pPr marL="342900" indent="-342900">
              <a:tabLst>
                <a:tab pos="457200" algn="l"/>
              </a:tabLst>
            </a:pPr>
            <a:r>
              <a:rPr lang="en-US" dirty="0">
                <a:solidFill>
                  <a:schemeClr val="tx1"/>
                </a:solidFill>
                <a:latin typeface="Austin Web"/>
              </a:rPr>
              <a:t>The positive terminal of the 9-volt battery is connected to the Vin pin of Arduino and the negative terminal is connected to the GND pin of Arduino.</a:t>
            </a:r>
          </a:p>
          <a:p>
            <a:pPr marL="342900" indent="-342900">
              <a:tabLst>
                <a:tab pos="457200" algn="l"/>
              </a:tabLst>
            </a:pPr>
            <a:r>
              <a:rPr lang="en-US" dirty="0">
                <a:solidFill>
                  <a:schemeClr val="tx1"/>
                </a:solidFill>
                <a:latin typeface="Austin Web"/>
              </a:rPr>
              <a:t>Echo pin of ultrasonic sensor is connected to D11 pin of Arduino.</a:t>
            </a:r>
            <a:endParaRPr lang="en-PK" dirty="0">
              <a:solidFill>
                <a:schemeClr val="tx1"/>
              </a:solidFill>
              <a:latin typeface="Austin Web"/>
            </a:endParaRPr>
          </a:p>
          <a:p>
            <a:pPr marL="342900" indent="-342900">
              <a:tabLst>
                <a:tab pos="457200" algn="l"/>
              </a:tabLst>
            </a:pPr>
            <a:r>
              <a:rPr lang="en-US" dirty="0">
                <a:solidFill>
                  <a:schemeClr val="tx1"/>
                </a:solidFill>
                <a:latin typeface="Austin Web"/>
              </a:rPr>
              <a:t>A buzzer is connected between the D4 pin of Arduino and the GND pin.</a:t>
            </a:r>
            <a:endParaRPr lang="en-PK" dirty="0">
              <a:solidFill>
                <a:schemeClr val="tx1"/>
              </a:solidFill>
              <a:latin typeface="Austin Web"/>
            </a:endParaRPr>
          </a:p>
          <a:p>
            <a:endParaRPr lang="en-PK" sz="800" dirty="0"/>
          </a:p>
        </p:txBody>
      </p:sp>
      <p:sp>
        <p:nvSpPr>
          <p:cNvPr id="4" name="Slide Number Placeholder 3">
            <a:extLst>
              <a:ext uri="{FF2B5EF4-FFF2-40B4-BE49-F238E27FC236}">
                <a16:creationId xmlns:a16="http://schemas.microsoft.com/office/drawing/2014/main" id="{3852708B-152A-DB49-EDC8-0B257A0B1CA1}"/>
              </a:ext>
            </a:extLst>
          </p:cNvPr>
          <p:cNvSpPr>
            <a:spLocks noGrp="1"/>
          </p:cNvSpPr>
          <p:nvPr>
            <p:ph type="sldNum" sz="quarter" idx="12"/>
          </p:nvPr>
        </p:nvSpPr>
        <p:spPr/>
        <p:txBody>
          <a:bodyPr/>
          <a:lstStyle/>
          <a:p>
            <a:fld id="{5D43078F-45DE-4E20-B0D5-0EFC4DFB66DD}" type="slidenum">
              <a:rPr lang="en-PK" smtClean="0"/>
              <a:t>8</a:t>
            </a:fld>
            <a:endParaRPr lang="en-PK" dirty="0"/>
          </a:p>
        </p:txBody>
      </p:sp>
    </p:spTree>
    <p:extLst>
      <p:ext uri="{BB962C8B-B14F-4D97-AF65-F5344CB8AC3E}">
        <p14:creationId xmlns:p14="http://schemas.microsoft.com/office/powerpoint/2010/main" val="203331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p:txBody>
          <a:bodyPr/>
          <a:lstStyle/>
          <a:p>
            <a:r>
              <a:rPr lang="en-US" dirty="0">
                <a:solidFill>
                  <a:srgbClr val="00CEF6"/>
                </a:solidFill>
                <a:latin typeface="Austin Cy Web"/>
              </a:rPr>
              <a:t>PROJECT WORKING PRINCIPLE:</a:t>
            </a:r>
            <a:endParaRPr lang="en-PK" dirty="0">
              <a:solidFill>
                <a:srgbClr val="00CEF6"/>
              </a:solidFill>
              <a:latin typeface="Austin Cy Web"/>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404979-197E-1FDA-64A7-3D7ECA62BB19}"/>
                  </a:ext>
                </a:extLst>
              </p:cNvPr>
              <p:cNvSpPr>
                <a:spLocks noGrp="1"/>
              </p:cNvSpPr>
              <p:nvPr>
                <p:ph idx="1"/>
              </p:nvPr>
            </p:nvSpPr>
            <p:spPr>
              <a:xfrm>
                <a:off x="1809947" y="1572524"/>
                <a:ext cx="7220932" cy="5032375"/>
              </a:xfrm>
            </p:spPr>
            <p:txBody>
              <a:bodyPr/>
              <a:lstStyle/>
              <a:p>
                <a:pPr marL="0" indent="0">
                  <a:buNone/>
                </a:pPr>
                <a:r>
                  <a:rPr lang="en-US" sz="1800" dirty="0">
                    <a:solidFill>
                      <a:schemeClr val="tx1"/>
                    </a:solidFill>
                    <a:latin typeface="Austin Web"/>
                  </a:rPr>
                  <a:t>This project works as sonar to detect objects and obstacles in front of a person who is using it. What it does that using ultrasonic sensor it generates and transmits ultrasonic waves which hit the obstacles or objects in front of them and reflects back to the sensor then the sensor saves time interval of the waves after generating and receiving waves through the sensor echo pin.</a:t>
                </a:r>
              </a:p>
              <a:p>
                <a:pPr marL="0" indent="0">
                  <a:buNone/>
                </a:pPr>
                <a:r>
                  <a:rPr lang="en-US" sz="1800" dirty="0">
                    <a:solidFill>
                      <a:schemeClr val="tx1"/>
                    </a:solidFill>
                    <a:latin typeface="Austin Web"/>
                  </a:rPr>
                  <a:t>The Arduino saves this time and calculates the distance between the sensor and the object by the following formula.</a:t>
                </a:r>
              </a:p>
              <a:p>
                <a:pPr marL="0" indent="0">
                  <a:buNone/>
                </a:pPr>
                <a:endParaRPr lang="en-US" sz="1800" dirty="0">
                  <a:solidFill>
                    <a:schemeClr val="tx1"/>
                  </a:solidFill>
                  <a:latin typeface="Austin Web"/>
                </a:endParaRPr>
              </a:p>
              <a:p>
                <a:pPr marL="0" indent="0">
                  <a:buNone/>
                </a:pPr>
                <a14:m>
                  <m:oMathPara xmlns:m="http://schemas.openxmlformats.org/officeDocument/2006/math">
                    <m:oMathParaPr>
                      <m:jc m:val="centerGroup"/>
                    </m:oMathParaPr>
                    <m:oMath xmlns:m="http://schemas.openxmlformats.org/officeDocument/2006/math">
                      <m:r>
                        <a:rPr lang="en-US" sz="1800">
                          <a:solidFill>
                            <a:schemeClr val="tx1"/>
                          </a:solidFill>
                          <a:latin typeface="Cambria Math" panose="02040503050406030204" pitchFamily="18" charset="0"/>
                        </a:rPr>
                        <m:t>𝑑𝑖𝑠𝑡𝑎𝑛𝑐𝑒</m:t>
                      </m:r>
                      <m:r>
                        <a:rPr lang="en-US" sz="1800">
                          <a:solidFill>
                            <a:schemeClr val="tx1"/>
                          </a:solidFill>
                          <a:latin typeface="Cambria Math" panose="02040503050406030204" pitchFamily="18" charset="0"/>
                        </a:rPr>
                        <m:t>=</m:t>
                      </m:r>
                      <m:f>
                        <m:fPr>
                          <m:ctrlPr>
                            <a:rPr lang="en-US" sz="1800" i="1">
                              <a:solidFill>
                                <a:schemeClr val="tx1"/>
                              </a:solidFill>
                              <a:latin typeface="Cambria Math" panose="02040503050406030204" pitchFamily="18" charset="0"/>
                            </a:rPr>
                          </m:ctrlPr>
                        </m:fPr>
                        <m:num>
                          <m:r>
                            <a:rPr lang="en-US" sz="1800">
                              <a:solidFill>
                                <a:schemeClr val="tx1"/>
                              </a:solidFill>
                              <a:latin typeface="Cambria Math" panose="02040503050406030204" pitchFamily="18" charset="0"/>
                            </a:rPr>
                            <m:t>(</m:t>
                          </m:r>
                          <m:r>
                            <a:rPr lang="en-US" sz="1800">
                              <a:solidFill>
                                <a:schemeClr val="tx1"/>
                              </a:solidFill>
                              <a:latin typeface="Cambria Math" panose="02040503050406030204" pitchFamily="18" charset="0"/>
                            </a:rPr>
                            <m:t>𝑡𝑖𝑚𝑒</m:t>
                          </m:r>
                          <m:r>
                            <a:rPr lang="en-US" sz="1800">
                              <a:solidFill>
                                <a:schemeClr val="tx1"/>
                              </a:solidFill>
                              <a:latin typeface="Cambria Math" panose="02040503050406030204" pitchFamily="18" charset="0"/>
                            </a:rPr>
                            <m:t>∗</m:t>
                          </m:r>
                          <m:r>
                            <a:rPr lang="en-US" sz="1800">
                              <a:solidFill>
                                <a:schemeClr val="tx1"/>
                              </a:solidFill>
                              <a:latin typeface="Cambria Math" panose="02040503050406030204" pitchFamily="18" charset="0"/>
                            </a:rPr>
                            <m:t>𝑠𝑝𝑒𝑒𝑑</m:t>
                          </m:r>
                          <m:r>
                            <a:rPr lang="en-US" sz="1800">
                              <a:solidFill>
                                <a:schemeClr val="tx1"/>
                              </a:solidFill>
                              <a:latin typeface="Cambria Math" panose="02040503050406030204" pitchFamily="18" charset="0"/>
                            </a:rPr>
                            <m:t> </m:t>
                          </m:r>
                          <m:r>
                            <a:rPr lang="en-US" sz="1800">
                              <a:solidFill>
                                <a:schemeClr val="tx1"/>
                              </a:solidFill>
                              <a:latin typeface="Cambria Math" panose="02040503050406030204" pitchFamily="18" charset="0"/>
                            </a:rPr>
                            <m:t>𝑜𝑓</m:t>
                          </m:r>
                          <m:r>
                            <a:rPr lang="en-US" sz="1800">
                              <a:solidFill>
                                <a:schemeClr val="tx1"/>
                              </a:solidFill>
                              <a:latin typeface="Cambria Math" panose="02040503050406030204" pitchFamily="18" charset="0"/>
                            </a:rPr>
                            <m:t> </m:t>
                          </m:r>
                          <m:r>
                            <a:rPr lang="en-US" sz="1800">
                              <a:solidFill>
                                <a:schemeClr val="tx1"/>
                              </a:solidFill>
                              <a:latin typeface="Cambria Math" panose="02040503050406030204" pitchFamily="18" charset="0"/>
                            </a:rPr>
                            <m:t>𝑠𝑜𝑢𝑛𝑑</m:t>
                          </m:r>
                          <m:r>
                            <a:rPr lang="en-US" sz="1800">
                              <a:solidFill>
                                <a:schemeClr val="tx1"/>
                              </a:solidFill>
                              <a:latin typeface="Cambria Math" panose="02040503050406030204" pitchFamily="18" charset="0"/>
                            </a:rPr>
                            <m:t>)</m:t>
                          </m:r>
                        </m:num>
                        <m:den>
                          <m:r>
                            <a:rPr lang="en-US" sz="1800">
                              <a:solidFill>
                                <a:schemeClr val="tx1"/>
                              </a:solidFill>
                              <a:latin typeface="Cambria Math" panose="02040503050406030204" pitchFamily="18" charset="0"/>
                            </a:rPr>
                            <m:t>2</m:t>
                          </m:r>
                        </m:den>
                      </m:f>
                      <m:r>
                        <a:rPr lang="en-US" sz="1800">
                          <a:solidFill>
                            <a:schemeClr val="tx1"/>
                          </a:solidFill>
                          <a:latin typeface="Cambria Math" panose="02040503050406030204" pitchFamily="18" charset="0"/>
                        </a:rPr>
                        <m:t> </m:t>
                      </m:r>
                    </m:oMath>
                  </m:oMathPara>
                </a14:m>
                <a:endParaRPr lang="en-US" sz="1800" dirty="0">
                  <a:solidFill>
                    <a:schemeClr val="tx1"/>
                  </a:solidFill>
                  <a:latin typeface="Austin Web"/>
                </a:endParaRPr>
              </a:p>
              <a:p>
                <a:endParaRPr lang="en-PK" dirty="0"/>
              </a:p>
            </p:txBody>
          </p:sp>
        </mc:Choice>
        <mc:Fallback xmlns="">
          <p:sp>
            <p:nvSpPr>
              <p:cNvPr id="3" name="Content Placeholder 2">
                <a:extLst>
                  <a:ext uri="{FF2B5EF4-FFF2-40B4-BE49-F238E27FC236}">
                    <a16:creationId xmlns:a16="http://schemas.microsoft.com/office/drawing/2014/main" id="{ED404979-197E-1FDA-64A7-3D7ECA62BB19}"/>
                  </a:ext>
                </a:extLst>
              </p:cNvPr>
              <p:cNvSpPr>
                <a:spLocks noGrp="1" noRot="1" noChangeAspect="1" noMove="1" noResize="1" noEditPoints="1" noAdjustHandles="1" noChangeArrowheads="1" noChangeShapeType="1" noTextEdit="1"/>
              </p:cNvSpPr>
              <p:nvPr>
                <p:ph idx="1"/>
              </p:nvPr>
            </p:nvSpPr>
            <p:spPr>
              <a:xfrm>
                <a:off x="1809947" y="1572524"/>
                <a:ext cx="7220932" cy="5032375"/>
              </a:xfrm>
              <a:blipFill>
                <a:blip r:embed="rId3"/>
                <a:stretch>
                  <a:fillRect l="-760" r="-1267"/>
                </a:stretch>
              </a:blipFill>
            </p:spPr>
            <p:txBody>
              <a:bodyPr/>
              <a:lstStyle/>
              <a:p>
                <a:r>
                  <a:rPr lang="en-PK">
                    <a:noFill/>
                  </a:rPr>
                  <a:t> </a:t>
                </a:r>
              </a:p>
            </p:txBody>
          </p:sp>
        </mc:Fallback>
      </mc:AlternateContent>
      <p:sp>
        <p:nvSpPr>
          <p:cNvPr id="4" name="TextBox 3">
            <a:extLst>
              <a:ext uri="{FF2B5EF4-FFF2-40B4-BE49-F238E27FC236}">
                <a16:creationId xmlns:a16="http://schemas.microsoft.com/office/drawing/2014/main" id="{BF45894B-5140-4603-4367-833CA06F398F}"/>
              </a:ext>
            </a:extLst>
          </p:cNvPr>
          <p:cNvSpPr txBox="1"/>
          <p:nvPr/>
        </p:nvSpPr>
        <p:spPr>
          <a:xfrm>
            <a:off x="2702559" y="4973066"/>
            <a:ext cx="6165759" cy="923330"/>
          </a:xfrm>
          <a:prstGeom prst="rect">
            <a:avLst/>
          </a:prstGeom>
          <a:noFill/>
        </p:spPr>
        <p:txBody>
          <a:bodyPr wrap="square" rtlCol="0">
            <a:spAutoFit/>
          </a:bodyPr>
          <a:lstStyle/>
          <a:p>
            <a:r>
              <a:rPr lang="en-US" sz="1800" dirty="0">
                <a:solidFill>
                  <a:schemeClr val="tx1"/>
                </a:solidFill>
                <a:latin typeface="Austin Web"/>
                <a:ea typeface="Source Sans Pro"/>
                <a:sym typeface="Source Sans Pro"/>
              </a:rPr>
              <a:t>The beeping sound of buzzer changes with the distance between the ultrasonic sensor and the obstacles. The closer the distance the more will be the buzzer beep frequency.</a:t>
            </a:r>
            <a:endParaRPr lang="en-PK" sz="1800" dirty="0">
              <a:solidFill>
                <a:schemeClr val="tx1"/>
              </a:solidFill>
              <a:latin typeface="Austin Web"/>
              <a:ea typeface="Source Sans Pro"/>
              <a:sym typeface="Source Sans Pro"/>
            </a:endParaRPr>
          </a:p>
        </p:txBody>
      </p:sp>
      <p:sp>
        <p:nvSpPr>
          <p:cNvPr id="5" name="Slide Number Placeholder 4">
            <a:extLst>
              <a:ext uri="{FF2B5EF4-FFF2-40B4-BE49-F238E27FC236}">
                <a16:creationId xmlns:a16="http://schemas.microsoft.com/office/drawing/2014/main" id="{36F52D43-637C-A5BF-EC78-7E93F1C1288A}"/>
              </a:ext>
            </a:extLst>
          </p:cNvPr>
          <p:cNvSpPr>
            <a:spLocks noGrp="1"/>
          </p:cNvSpPr>
          <p:nvPr>
            <p:ph type="sldNum" sz="quarter" idx="12"/>
          </p:nvPr>
        </p:nvSpPr>
        <p:spPr/>
        <p:txBody>
          <a:bodyPr/>
          <a:lstStyle/>
          <a:p>
            <a:fld id="{5D43078F-45DE-4E20-B0D5-0EFC4DFB66DD}" type="slidenum">
              <a:rPr lang="en-PK" smtClean="0"/>
              <a:t>9</a:t>
            </a:fld>
            <a:endParaRPr lang="en-PK" dirty="0"/>
          </a:p>
        </p:txBody>
      </p:sp>
    </p:spTree>
    <p:extLst>
      <p:ext uri="{BB962C8B-B14F-4D97-AF65-F5344CB8AC3E}">
        <p14:creationId xmlns:p14="http://schemas.microsoft.com/office/powerpoint/2010/main" val="3539511576"/>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TotalTime>
  <Words>730</Words>
  <Application>Microsoft Office PowerPoint</Application>
  <PresentationFormat>On-screen Show (4:3)</PresentationFormat>
  <Paragraphs>66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Austin Cy Web</vt:lpstr>
      <vt:lpstr>Austin Web</vt:lpstr>
      <vt:lpstr>Calibri</vt:lpstr>
      <vt:lpstr>Cambria Math</vt:lpstr>
      <vt:lpstr>Oswald</vt:lpstr>
      <vt:lpstr>Source Sans Pro</vt:lpstr>
      <vt:lpstr>Times New Roman</vt:lpstr>
      <vt:lpstr>Quince template</vt:lpstr>
      <vt:lpstr>BLIND WALKING STICK </vt:lpstr>
      <vt:lpstr>INTRODUCTION:</vt:lpstr>
      <vt:lpstr>COMPONENTS USED:</vt:lpstr>
      <vt:lpstr>COMPONENTS USED:</vt:lpstr>
      <vt:lpstr>COMPONENTS USED (CONT.):</vt:lpstr>
      <vt:lpstr>COMPONENTS USED (CONT.):</vt:lpstr>
      <vt:lpstr>OUR PROJECT CIRCUIT DIAGRAM:</vt:lpstr>
      <vt:lpstr>CIRCUIT CONNECTIONS:</vt:lpstr>
      <vt:lpstr>PROJECT WORKING PRINCIPLE:</vt:lpstr>
      <vt:lpstr>CODE SCREENSHOT:</vt:lpstr>
      <vt:lpstr>CODE FLOW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Walking Stick Using Arduino &amp; Ultrasonic Sensor </dc:title>
  <dc:creator>SHAHZAD BANGASH</dc:creator>
  <cp:lastModifiedBy>Admin</cp:lastModifiedBy>
  <cp:revision>30</cp:revision>
  <dcterms:created xsi:type="dcterms:W3CDTF">2022-07-26T16:29:06Z</dcterms:created>
  <dcterms:modified xsi:type="dcterms:W3CDTF">2022-07-28T07:57:59Z</dcterms:modified>
</cp:coreProperties>
</file>