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61"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2898">
          <p15:clr>
            <a:srgbClr val="A4A3A4"/>
          </p15:clr>
        </p15:guide>
        <p15:guide id="10" pos="288" userDrawn="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0" autoAdjust="0"/>
    <p:restoredTop sz="94692" autoAdjust="0"/>
  </p:normalViewPr>
  <p:slideViewPr>
    <p:cSldViewPr snapToGrid="0" snapToObjects="1" showGuides="1">
      <p:cViewPr>
        <p:scale>
          <a:sx n="10" d="100"/>
          <a:sy n="10" d="100"/>
        </p:scale>
        <p:origin x="2092" y="308"/>
      </p:cViewPr>
      <p:guideLst>
        <p:guide orient="horz" pos="2898"/>
        <p:guide pos="288"/>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76E875DB-924A-7E40-BC3B-C78A241B7941}"/>
              </a:ext>
            </a:extLst>
          </p:cNvPr>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1" name="Text Placeholder 76">
            <a:extLst>
              <a:ext uri="{FF2B5EF4-FFF2-40B4-BE49-F238E27FC236}">
                <a16:creationId xmlns:a16="http://schemas.microsoft.com/office/drawing/2014/main" id="{83D8C485-82D1-A04A-AA78-C554A9ECB43D}"/>
              </a:ext>
            </a:extLst>
          </p:cNvPr>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id="{CBC470FB-9A4D-1549-9DD0-8846678DDA54}"/>
              </a:ext>
            </a:extLst>
          </p:cNvPr>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9841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t"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7" name="Text Placeholder 76">
            <a:extLst>
              <a:ext uri="{FF2B5EF4-FFF2-40B4-BE49-F238E27FC236}">
                <a16:creationId xmlns:a16="http://schemas.microsoft.com/office/drawing/2014/main" id="{4CE62234-A8B9-5C42-BEE6-9B7A16254231}"/>
              </a:ext>
            </a:extLst>
          </p:cNvPr>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76">
            <a:extLst>
              <a:ext uri="{FF2B5EF4-FFF2-40B4-BE49-F238E27FC236}">
                <a16:creationId xmlns:a16="http://schemas.microsoft.com/office/drawing/2014/main" id="{06F7B857-2D87-4040-9ECD-A0EA5C772BFA}"/>
              </a:ext>
            </a:extLst>
          </p:cNvPr>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9" name="Text Placeholder 76">
            <a:extLst>
              <a:ext uri="{FF2B5EF4-FFF2-40B4-BE49-F238E27FC236}">
                <a16:creationId xmlns:a16="http://schemas.microsoft.com/office/drawing/2014/main" id="{DEF6F92D-C8EB-CA42-94FA-569F2966890A}"/>
              </a:ext>
            </a:extLst>
          </p:cNvPr>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ifold - Wide Center">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5276" y="5627417"/>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83429" y="476405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463686" y="14458954"/>
            <a:ext cx="1005840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83427" y="13627705"/>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3355721" y="4719215"/>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3355721" y="5582573"/>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3355721" y="13643086"/>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3355721" y="14381750"/>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3355721" y="25040224"/>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3355721" y="2580712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B6DE2136-7A06-9640-AC63-608DDA9A8053}"/>
              </a:ext>
            </a:extLst>
          </p:cNvPr>
          <p:cNvSpPr>
            <a:spLocks noGrp="1"/>
          </p:cNvSpPr>
          <p:nvPr>
            <p:ph type="body" sz="quarter" idx="150" hasCustomPrompt="1"/>
          </p:nvPr>
        </p:nvSpPr>
        <p:spPr>
          <a:xfrm>
            <a:off x="10972800" y="2998183"/>
            <a:ext cx="21945602"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A84C77E4-7E5C-1143-834F-F3FC329197F1}"/>
              </a:ext>
            </a:extLst>
          </p:cNvPr>
          <p:cNvSpPr>
            <a:spLocks noGrp="1"/>
          </p:cNvSpPr>
          <p:nvPr>
            <p:ph type="body" sz="quarter" idx="151" hasCustomPrompt="1"/>
          </p:nvPr>
        </p:nvSpPr>
        <p:spPr>
          <a:xfrm>
            <a:off x="10972799" y="1864506"/>
            <a:ext cx="21907501"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a:extLst>
              <a:ext uri="{FF2B5EF4-FFF2-40B4-BE49-F238E27FC236}">
                <a16:creationId xmlns:a16="http://schemas.microsoft.com/office/drawing/2014/main" id="{2FB55FAA-40D2-C542-AD36-F712E24983F2}"/>
              </a:ext>
            </a:extLst>
          </p:cNvPr>
          <p:cNvSpPr>
            <a:spLocks noGrp="1"/>
          </p:cNvSpPr>
          <p:nvPr>
            <p:ph type="body" sz="quarter" idx="153" hasCustomPrompt="1"/>
          </p:nvPr>
        </p:nvSpPr>
        <p:spPr>
          <a:xfrm>
            <a:off x="10972799" y="389601"/>
            <a:ext cx="21907501"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D94EDD1F-4B42-4F45-B0C1-C160AF13FA7C}"/>
              </a:ext>
            </a:extLst>
          </p:cNvPr>
          <p:cNvGrpSpPr/>
          <p:nvPr userDrawn="1"/>
        </p:nvGrpSpPr>
        <p:grpSpPr>
          <a:xfrm>
            <a:off x="-43304" y="11286"/>
            <a:ext cx="43905392" cy="4120075"/>
            <a:chOff x="-43304" y="11286"/>
            <a:chExt cx="43905392" cy="4120075"/>
          </a:xfrm>
        </p:grpSpPr>
        <p:sp>
          <p:nvSpPr>
            <p:cNvPr id="5" name="Rectangle 4">
              <a:extLst>
                <a:ext uri="{FF2B5EF4-FFF2-40B4-BE49-F238E27FC236}">
                  <a16:creationId xmlns:a16="http://schemas.microsoft.com/office/drawing/2014/main" id="{97302FB6-4FEE-7344-8AB3-832C3327102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userDrawn="1"/>
          </p:nvGrpSpPr>
          <p:grpSpPr>
            <a:xfrm>
              <a:off x="-43304" y="11286"/>
              <a:ext cx="43905392" cy="4036528"/>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74" name="Table 73">
            <a:extLst>
              <a:ext uri="{FF2B5EF4-FFF2-40B4-BE49-F238E27FC236}">
                <a16:creationId xmlns:a16="http://schemas.microsoft.com/office/drawing/2014/main" id="{5F218D9D-7B98-FE45-89BA-6D5959DC2A34}"/>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73A943FF-505A-4C07-86EE-86D3E7A89CCA}"/>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1" name="Group 20">
            <a:extLst>
              <a:ext uri="{FF2B5EF4-FFF2-40B4-BE49-F238E27FC236}">
                <a16:creationId xmlns:a16="http://schemas.microsoft.com/office/drawing/2014/main" id="{57415EED-75C2-AE43-A5EF-4E2ABB3FB76B}"/>
              </a:ext>
            </a:extLst>
          </p:cNvPr>
          <p:cNvGrpSpPr/>
          <p:nvPr userDrawn="1"/>
        </p:nvGrpSpPr>
        <p:grpSpPr>
          <a:xfrm>
            <a:off x="-43304" y="11286"/>
            <a:ext cx="43905392" cy="4120075"/>
            <a:chOff x="-43304" y="11286"/>
            <a:chExt cx="43905392" cy="4120075"/>
          </a:xfrm>
        </p:grpSpPr>
        <p:sp>
          <p:nvSpPr>
            <p:cNvPr id="22" name="Rectangle 21">
              <a:extLst>
                <a:ext uri="{FF2B5EF4-FFF2-40B4-BE49-F238E27FC236}">
                  <a16:creationId xmlns:a16="http://schemas.microsoft.com/office/drawing/2014/main" id="{406D62EB-FE0C-0140-83E4-ED5A9E10203A}"/>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F4220B3-A831-9C4F-9226-C23361689523}"/>
                </a:ext>
              </a:extLst>
            </p:cNvPr>
            <p:cNvGrpSpPr/>
            <p:nvPr userDrawn="1"/>
          </p:nvGrpSpPr>
          <p:grpSpPr>
            <a:xfrm>
              <a:off x="-43304" y="11286"/>
              <a:ext cx="43905392" cy="4036528"/>
              <a:chOff x="-14192" y="1382"/>
              <a:chExt cx="27451941" cy="4572641"/>
            </a:xfrm>
          </p:grpSpPr>
          <p:sp>
            <p:nvSpPr>
              <p:cNvPr id="24" name="Rectangle 16">
                <a:extLst>
                  <a:ext uri="{FF2B5EF4-FFF2-40B4-BE49-F238E27FC236}">
                    <a16:creationId xmlns:a16="http://schemas.microsoft.com/office/drawing/2014/main" id="{4376B7FE-11A5-384D-A302-91A839CAE7D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730BC0D8-BF0E-1E48-A5BA-DBE5EFF446C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7CF719AE-E434-D547-8086-492C8B3F521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91017108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8" name="Table 77">
            <a:extLst>
              <a:ext uri="{FF2B5EF4-FFF2-40B4-BE49-F238E27FC236}">
                <a16:creationId xmlns:a16="http://schemas.microsoft.com/office/drawing/2014/main" id="{5373C3A2-708A-CA45-9DA9-BCEAB1E0E126}"/>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A4D0F77F-6F82-47F2-B14E-3B9B3E495843}"/>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24" name="Group 23">
            <a:extLst>
              <a:ext uri="{FF2B5EF4-FFF2-40B4-BE49-F238E27FC236}">
                <a16:creationId xmlns:a16="http://schemas.microsoft.com/office/drawing/2014/main" id="{B1E7C499-DC71-C947-A6B6-EB19BA774C6A}"/>
              </a:ext>
            </a:extLst>
          </p:cNvPr>
          <p:cNvGrpSpPr/>
          <p:nvPr userDrawn="1"/>
        </p:nvGrpSpPr>
        <p:grpSpPr>
          <a:xfrm>
            <a:off x="-43304" y="11286"/>
            <a:ext cx="43905392" cy="4120075"/>
            <a:chOff x="-43304" y="11286"/>
            <a:chExt cx="43905392" cy="4120075"/>
          </a:xfrm>
        </p:grpSpPr>
        <p:sp>
          <p:nvSpPr>
            <p:cNvPr id="25" name="Rectangle 24">
              <a:extLst>
                <a:ext uri="{FF2B5EF4-FFF2-40B4-BE49-F238E27FC236}">
                  <a16:creationId xmlns:a16="http://schemas.microsoft.com/office/drawing/2014/main" id="{6943A4C9-462C-4248-AA91-7B6B4581B716}"/>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65D9DA6-06BB-E34C-908B-960C1E52E1C3}"/>
                </a:ext>
              </a:extLst>
            </p:cNvPr>
            <p:cNvGrpSpPr/>
            <p:nvPr userDrawn="1"/>
          </p:nvGrpSpPr>
          <p:grpSpPr>
            <a:xfrm>
              <a:off x="-43304" y="11286"/>
              <a:ext cx="43905392" cy="4036528"/>
              <a:chOff x="-14192" y="1382"/>
              <a:chExt cx="27451941" cy="4572641"/>
            </a:xfrm>
          </p:grpSpPr>
          <p:sp>
            <p:nvSpPr>
              <p:cNvPr id="27" name="Rectangle 16">
                <a:extLst>
                  <a:ext uri="{FF2B5EF4-FFF2-40B4-BE49-F238E27FC236}">
                    <a16:creationId xmlns:a16="http://schemas.microsoft.com/office/drawing/2014/main" id="{EC8A9FF7-CCDD-0F43-A972-ADC3A60A887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2B58685C-5C24-BB42-BBEC-9D0F1A445A14}"/>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DBC536C-5EEE-AF48-B458-69E40A47597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483426"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332026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9" name="Table 78">
            <a:extLst>
              <a:ext uri="{FF2B5EF4-FFF2-40B4-BE49-F238E27FC236}">
                <a16:creationId xmlns:a16="http://schemas.microsoft.com/office/drawing/2014/main" id="{95944D7C-C179-0F4A-B420-E9093CD11D4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38AC10A7-F1A6-46DA-969C-3A6C399D99F4}"/>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23" name="Group 22">
            <a:extLst>
              <a:ext uri="{FF2B5EF4-FFF2-40B4-BE49-F238E27FC236}">
                <a16:creationId xmlns:a16="http://schemas.microsoft.com/office/drawing/2014/main" id="{88AEE462-59D9-BC48-B1CD-C78EEF40212C}"/>
              </a:ext>
            </a:extLst>
          </p:cNvPr>
          <p:cNvGrpSpPr/>
          <p:nvPr userDrawn="1"/>
        </p:nvGrpSpPr>
        <p:grpSpPr>
          <a:xfrm>
            <a:off x="-43304" y="11286"/>
            <a:ext cx="43905392" cy="4120075"/>
            <a:chOff x="-43304" y="11286"/>
            <a:chExt cx="43905392" cy="4120075"/>
          </a:xfrm>
        </p:grpSpPr>
        <p:sp>
          <p:nvSpPr>
            <p:cNvPr id="24" name="Rectangle 23">
              <a:extLst>
                <a:ext uri="{FF2B5EF4-FFF2-40B4-BE49-F238E27FC236}">
                  <a16:creationId xmlns:a16="http://schemas.microsoft.com/office/drawing/2014/main" id="{31DAC20A-9B7F-7A4C-88ED-929E01D223C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8F40EC8-624E-234C-A5E5-CC7794589EA0}"/>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B0D06FD9-1BB8-8649-9A78-C78934370C9B}"/>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2F081DFA-F21A-9E41-911A-1B69711D97EE}"/>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5425DB9E-358C-EE4C-8D75-8947C8800C6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F26B43"/>
          </p15:clr>
        </p15:guide>
        <p15:guide id="2" pos="6912" userDrawn="1">
          <p15:clr>
            <a:srgbClr val="F26B43"/>
          </p15:clr>
        </p15:guide>
        <p15:guide id="3" pos="2071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flaticon.com/free-icons/electronic" TargetMode="External"/><Relationship Id="rId3" Type="http://schemas.openxmlformats.org/officeDocument/2006/relationships/hyperlink" Target="https://www.cleanpng.com/png-arduino-uno-atmega328-single-board-microcontroller-2942625/" TargetMode="External"/><Relationship Id="rId7" Type="http://schemas.openxmlformats.org/officeDocument/2006/relationships/hyperlink" Target="https://how2electronics.com/blind-walking-stick-arduino-ultrasonic-sensor/" TargetMode="External"/><Relationship Id="rId2" Type="http://schemas.openxmlformats.org/officeDocument/2006/relationships/hyperlink" Target="https://www.freepptbackgrounds.net/business-finance/light-blue-lines-powerpoint-backgrounds" TargetMode="External"/><Relationship Id="rId1" Type="http://schemas.openxmlformats.org/officeDocument/2006/relationships/slideLayout" Target="../slideLayouts/slideLayout2.xml"/><Relationship Id="rId6" Type="http://schemas.openxmlformats.org/officeDocument/2006/relationships/hyperlink" Target="https://www.flaticon.com/free-icon/buzzer_5387095" TargetMode="External"/><Relationship Id="rId5" Type="http://schemas.openxmlformats.org/officeDocument/2006/relationships/hyperlink" Target="https://www.flaticon.com/premium-icon/motherboard_5921800" TargetMode="External"/><Relationship Id="rId10" Type="http://schemas.openxmlformats.org/officeDocument/2006/relationships/image" Target="../media/image10.png"/><Relationship Id="rId4" Type="http://schemas.openxmlformats.org/officeDocument/2006/relationships/hyperlink" Target="https://www.typewolf.com/austin" TargetMode="External"/><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EDE4D7-E5DB-5854-2C54-58DE17CBAE7C}"/>
              </a:ext>
            </a:extLst>
          </p:cNvPr>
          <p:cNvSpPr>
            <a:spLocks noGrp="1"/>
          </p:cNvSpPr>
          <p:nvPr>
            <p:ph type="body" sz="quarter" idx="10"/>
          </p:nvPr>
        </p:nvSpPr>
        <p:spPr>
          <a:xfrm>
            <a:off x="459674" y="5503830"/>
            <a:ext cx="10056813" cy="7325060"/>
          </a:xfrm>
        </p:spPr>
        <p:txBody>
          <a:bodyPr/>
          <a:lstStyle/>
          <a:p>
            <a:pPr algn="just"/>
            <a:r>
              <a:rPr lang="en-US" sz="32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Blind Walking Smart Stick helps the blind and visually impaired persons. In this modern era of technology, almost every person is at risk of losing his eye sight. The number of blind persons is increasing day by day. To solve this issue, we have come up with the idea of Blind Walking Smart Stick. It is an effort to lessen the issues faced by blind persons during walk. This project makes use of Arduino and Ultrasonic sensor for detecting obstacles in the path of blind person. The signal is received by Ultrasonic Sensor in a certain range and then the output is shown in the beep of a buzzer. The whole above logic is implemented in a stick.</a:t>
            </a:r>
          </a:p>
          <a:p>
            <a:endParaRPr lang="en-US" dirty="0"/>
          </a:p>
        </p:txBody>
      </p:sp>
      <p:sp>
        <p:nvSpPr>
          <p:cNvPr id="3" name="Text Placeholder 2">
            <a:extLst>
              <a:ext uri="{FF2B5EF4-FFF2-40B4-BE49-F238E27FC236}">
                <a16:creationId xmlns:a16="http://schemas.microsoft.com/office/drawing/2014/main" id="{C8B703ED-7BE7-AD1D-5C76-349AC66245A2}"/>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445A24BA-23D0-389B-9C96-39883BA95D24}"/>
              </a:ext>
            </a:extLst>
          </p:cNvPr>
          <p:cNvSpPr>
            <a:spLocks noGrp="1"/>
          </p:cNvSpPr>
          <p:nvPr>
            <p:ph type="body" sz="quarter" idx="20"/>
          </p:nvPr>
        </p:nvSpPr>
        <p:spPr/>
        <p:txBody>
          <a:bodyPr/>
          <a:lstStyle/>
          <a:p>
            <a:r>
              <a:rPr lang="en-US" dirty="0"/>
              <a:t>MAIN OBJECTIVES</a:t>
            </a:r>
          </a:p>
        </p:txBody>
      </p:sp>
      <p:sp>
        <p:nvSpPr>
          <p:cNvPr id="5" name="Text Placeholder 4">
            <a:extLst>
              <a:ext uri="{FF2B5EF4-FFF2-40B4-BE49-F238E27FC236}">
                <a16:creationId xmlns:a16="http://schemas.microsoft.com/office/drawing/2014/main" id="{925EA422-02CF-EC85-AE1E-9F501EE4E390}"/>
              </a:ext>
            </a:extLst>
          </p:cNvPr>
          <p:cNvSpPr>
            <a:spLocks noGrp="1"/>
          </p:cNvSpPr>
          <p:nvPr>
            <p:ph type="body" sz="quarter" idx="21"/>
          </p:nvPr>
        </p:nvSpPr>
        <p:spPr>
          <a:xfrm>
            <a:off x="11428410" y="5503831"/>
            <a:ext cx="10048874" cy="3877962"/>
          </a:xfrm>
        </p:spPr>
        <p:txBody>
          <a:bodyPr/>
          <a:lstStyle/>
          <a:p>
            <a:pPr marL="342900" marR="0" lvl="0" indent="-342900">
              <a:spcBef>
                <a:spcPts val="0"/>
              </a:spcBef>
              <a:spcAft>
                <a:spcPts val="0"/>
              </a:spcAft>
              <a:buFont typeface="+mj-lt"/>
              <a:buAutoNum type="arabicPeriod"/>
            </a:pPr>
            <a:r>
              <a:rPr lang="en-US" sz="3200" dirty="0">
                <a:solidFill>
                  <a:srgbClr val="000000"/>
                </a:solidFill>
                <a:effectLst/>
                <a:latin typeface="Segoe UI" panose="020B0502040204020203" pitchFamily="34" charset="0"/>
                <a:ea typeface="Calibri" panose="020F0502020204030204" pitchFamily="34" charset="0"/>
              </a:rPr>
              <a:t>Arduino UNO Board</a:t>
            </a:r>
            <a:endParaRPr lang="en-US" sz="3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3200" dirty="0">
                <a:solidFill>
                  <a:srgbClr val="000000"/>
                </a:solidFill>
                <a:effectLst/>
                <a:latin typeface="Segoe UI" panose="020B0502040204020203" pitchFamily="34" charset="0"/>
                <a:ea typeface="Calibri" panose="020F0502020204030204" pitchFamily="34" charset="0"/>
              </a:rPr>
              <a:t>HC-SR04 Ultrasonic Sensor</a:t>
            </a:r>
            <a:endParaRPr lang="en-US" sz="3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3200" dirty="0">
                <a:solidFill>
                  <a:srgbClr val="000000"/>
                </a:solidFill>
                <a:effectLst/>
                <a:latin typeface="Segoe UI" panose="020B0502040204020203" pitchFamily="34" charset="0"/>
                <a:ea typeface="Calibri" panose="020F0502020204030204" pitchFamily="34" charset="0"/>
              </a:rPr>
              <a:t>Buzzer</a:t>
            </a:r>
            <a:endParaRPr lang="en-US" sz="3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3200" dirty="0">
                <a:solidFill>
                  <a:srgbClr val="000000"/>
                </a:solidFill>
                <a:effectLst/>
                <a:latin typeface="Segoe UI" panose="020B0502040204020203" pitchFamily="34" charset="0"/>
                <a:ea typeface="Calibri" panose="020F0502020204030204" pitchFamily="34" charset="0"/>
              </a:rPr>
              <a:t>9 Volt Battery</a:t>
            </a:r>
            <a:endParaRPr lang="en-US" sz="3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3200" dirty="0">
                <a:solidFill>
                  <a:srgbClr val="000000"/>
                </a:solidFill>
                <a:effectLst/>
                <a:latin typeface="Segoe UI" panose="020B0502040204020203" pitchFamily="34" charset="0"/>
                <a:ea typeface="Calibri" panose="020F0502020204030204" pitchFamily="34" charset="0"/>
              </a:rPr>
              <a:t>Stick</a:t>
            </a:r>
            <a:endParaRPr lang="en-US" sz="3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3200" dirty="0">
                <a:solidFill>
                  <a:srgbClr val="000000"/>
                </a:solidFill>
                <a:effectLst/>
                <a:latin typeface="Segoe UI" panose="020B0502040204020203" pitchFamily="34" charset="0"/>
                <a:ea typeface="Calibri" panose="020F0502020204030204" pitchFamily="34" charset="0"/>
              </a:rPr>
              <a:t>Connecting Wires</a:t>
            </a:r>
            <a:endParaRPr lang="en-US" sz="3200" dirty="0">
              <a:effectLst/>
              <a:latin typeface="Times New Roman" panose="02020603050405020304" pitchFamily="18" charset="0"/>
              <a:ea typeface="Times New Roman" panose="02020603050405020304" pitchFamily="18" charset="0"/>
            </a:endParaRPr>
          </a:p>
          <a:p>
            <a:endParaRPr lang="en-US" dirty="0"/>
          </a:p>
        </p:txBody>
      </p:sp>
      <p:sp>
        <p:nvSpPr>
          <p:cNvPr id="6" name="Text Placeholder 5">
            <a:extLst>
              <a:ext uri="{FF2B5EF4-FFF2-40B4-BE49-F238E27FC236}">
                <a16:creationId xmlns:a16="http://schemas.microsoft.com/office/drawing/2014/main" id="{17D374F2-DF33-39C4-AE9E-EC19FF534CA6}"/>
              </a:ext>
            </a:extLst>
          </p:cNvPr>
          <p:cNvSpPr>
            <a:spLocks noGrp="1"/>
          </p:cNvSpPr>
          <p:nvPr>
            <p:ph type="body" sz="quarter" idx="22"/>
          </p:nvPr>
        </p:nvSpPr>
        <p:spPr>
          <a:xfrm>
            <a:off x="11428411" y="4674099"/>
            <a:ext cx="10048875" cy="754045"/>
          </a:xfrm>
        </p:spPr>
        <p:txBody>
          <a:bodyPr/>
          <a:lstStyle/>
          <a:p>
            <a:r>
              <a:rPr lang="en-US" dirty="0"/>
              <a:t>COMPONENTS USED</a:t>
            </a:r>
          </a:p>
        </p:txBody>
      </p:sp>
      <p:sp>
        <p:nvSpPr>
          <p:cNvPr id="7" name="Text Placeholder 6">
            <a:extLst>
              <a:ext uri="{FF2B5EF4-FFF2-40B4-BE49-F238E27FC236}">
                <a16:creationId xmlns:a16="http://schemas.microsoft.com/office/drawing/2014/main" id="{7C0D28FF-ABED-62A2-A949-58CB891D2C86}"/>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F39F00D5-5C38-D6F2-6606-6A41E051B19F}"/>
              </a:ext>
            </a:extLst>
          </p:cNvPr>
          <p:cNvSpPr>
            <a:spLocks noGrp="1"/>
          </p:cNvSpPr>
          <p:nvPr>
            <p:ph type="body" sz="quarter" idx="24"/>
          </p:nvPr>
        </p:nvSpPr>
        <p:spPr/>
        <p:txBody>
          <a:bodyPr/>
          <a:lstStyle/>
          <a:p>
            <a:endParaRPr lang="en-US"/>
          </a:p>
        </p:txBody>
      </p:sp>
      <p:sp>
        <p:nvSpPr>
          <p:cNvPr id="9" name="Text Placeholder 8">
            <a:extLst>
              <a:ext uri="{FF2B5EF4-FFF2-40B4-BE49-F238E27FC236}">
                <a16:creationId xmlns:a16="http://schemas.microsoft.com/office/drawing/2014/main" id="{527F632F-F998-135E-0524-86D375FC5D18}"/>
              </a:ext>
            </a:extLst>
          </p:cNvPr>
          <p:cNvSpPr>
            <a:spLocks noGrp="1"/>
          </p:cNvSpPr>
          <p:nvPr>
            <p:ph type="body" sz="quarter" idx="25"/>
          </p:nvPr>
        </p:nvSpPr>
        <p:spPr/>
        <p:txBody>
          <a:bodyPr/>
          <a:lstStyle/>
          <a:p>
            <a:r>
              <a:rPr lang="en-US" dirty="0"/>
              <a:t>CONCLUSIONS</a:t>
            </a:r>
          </a:p>
        </p:txBody>
      </p:sp>
      <p:sp>
        <p:nvSpPr>
          <p:cNvPr id="10" name="Text Placeholder 9">
            <a:extLst>
              <a:ext uri="{FF2B5EF4-FFF2-40B4-BE49-F238E27FC236}">
                <a16:creationId xmlns:a16="http://schemas.microsoft.com/office/drawing/2014/main" id="{5BB92EB9-4C7E-3A15-04B6-67A9C82BD3DD}"/>
              </a:ext>
            </a:extLst>
          </p:cNvPr>
          <p:cNvSpPr>
            <a:spLocks noGrp="1"/>
          </p:cNvSpPr>
          <p:nvPr>
            <p:ph type="body" sz="quarter" idx="26"/>
          </p:nvPr>
        </p:nvSpPr>
        <p:spPr>
          <a:xfrm>
            <a:off x="33422043" y="5503831"/>
            <a:ext cx="10047018" cy="4370405"/>
          </a:xfrm>
        </p:spPr>
        <p:txBody>
          <a:bodyPr/>
          <a:lstStyle/>
          <a:p>
            <a:r>
              <a:rPr lang="en-US" sz="3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We can use Ultrasonic Sensor (in association with Arduino) for smart object detections. This idea can be utilized in many ways for the welfare of Human Society. Blind Walking Smart Stick is just a small step in this movement for welfare of Human Society. There’s still a lot to achieve and great ideas are yet to come.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1" name="Text Placeholder 10">
            <a:extLst>
              <a:ext uri="{FF2B5EF4-FFF2-40B4-BE49-F238E27FC236}">
                <a16:creationId xmlns:a16="http://schemas.microsoft.com/office/drawing/2014/main" id="{E623E73B-A818-ECAD-449D-B4BA29C89431}"/>
              </a:ext>
            </a:extLst>
          </p:cNvPr>
          <p:cNvSpPr>
            <a:spLocks noGrp="1"/>
          </p:cNvSpPr>
          <p:nvPr>
            <p:ph type="body" sz="quarter" idx="27"/>
          </p:nvPr>
        </p:nvSpPr>
        <p:spPr/>
        <p:txBody>
          <a:bodyPr/>
          <a:lstStyle/>
          <a:p>
            <a:r>
              <a:rPr lang="en-US" dirty="0"/>
              <a:t>REFERENCES</a:t>
            </a:r>
          </a:p>
        </p:txBody>
      </p:sp>
      <p:sp>
        <p:nvSpPr>
          <p:cNvPr id="12" name="Text Placeholder 11">
            <a:extLst>
              <a:ext uri="{FF2B5EF4-FFF2-40B4-BE49-F238E27FC236}">
                <a16:creationId xmlns:a16="http://schemas.microsoft.com/office/drawing/2014/main" id="{0FD3AFCE-81A9-6CA3-7186-12D9C355F948}"/>
              </a:ext>
            </a:extLst>
          </p:cNvPr>
          <p:cNvSpPr>
            <a:spLocks noGrp="1"/>
          </p:cNvSpPr>
          <p:nvPr>
            <p:ph type="body" sz="quarter" idx="28"/>
          </p:nvPr>
        </p:nvSpPr>
        <p:spPr>
          <a:xfrm>
            <a:off x="33422043" y="14136752"/>
            <a:ext cx="10052050" cy="7437783"/>
          </a:xfrm>
        </p:spPr>
        <p:txBody>
          <a:bodyPr/>
          <a:lstStyle/>
          <a:p>
            <a:pPr marL="0" marR="0">
              <a:lnSpc>
                <a:spcPct val="107000"/>
              </a:lnSpc>
              <a:spcBef>
                <a:spcPts val="0"/>
              </a:spcBef>
              <a:spcAft>
                <a:spcPts val="800"/>
              </a:spcAft>
            </a:pP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https://www.freepptbackgrounds.net/business-finance/light-blue-lines-powerpoint-backgrounds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https://www.cleanpng.com/png-arduino-uno-atmega328-single-board-microcontroller-2942625/</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https://www.typewolf.com/austin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https://www.flaticon.com/premium-icon/motherboard_5921800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https://www.flaticon.com/free-icon/buzzer_5387095</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https://how2electronics.com/blind-walking-stick-arduino-ultrasonic-sensor/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https://www.flaticon.com/free-icons/electronic</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3" name="Text Placeholder 12">
            <a:extLst>
              <a:ext uri="{FF2B5EF4-FFF2-40B4-BE49-F238E27FC236}">
                <a16:creationId xmlns:a16="http://schemas.microsoft.com/office/drawing/2014/main" id="{46092EE5-A531-D9B7-8587-AC884F1CEED5}"/>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8395DBAE-1E0F-ECA9-8171-467D8728A3ED}"/>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A70C907E-7905-7BDC-E66E-90047768310D}"/>
              </a:ext>
            </a:extLst>
          </p:cNvPr>
          <p:cNvSpPr>
            <a:spLocks noGrp="1"/>
          </p:cNvSpPr>
          <p:nvPr>
            <p:ph type="body" sz="quarter" idx="96"/>
          </p:nvPr>
        </p:nvSpPr>
        <p:spPr>
          <a:xfrm>
            <a:off x="459674" y="14076902"/>
            <a:ext cx="10056813" cy="2529901"/>
          </a:xfrm>
        </p:spPr>
        <p:txBody>
          <a:bodyPr/>
          <a:lstStyle/>
          <a:p>
            <a:pPr marL="342900" indent="-342900">
              <a:buFont typeface="Arial" panose="020B0604020202020204" pitchFamily="34" charset="0"/>
              <a:buChar char="•"/>
            </a:pPr>
            <a:r>
              <a:rPr lang="en-US" sz="3200" dirty="0"/>
              <a:t>To aid the blind people in their life, specifically during walking.</a:t>
            </a:r>
          </a:p>
          <a:p>
            <a:pPr marL="342900" indent="-342900">
              <a:buFont typeface="Arial" panose="020B0604020202020204" pitchFamily="34" charset="0"/>
              <a:buChar char="•"/>
            </a:pPr>
            <a:r>
              <a:rPr lang="en-US" sz="3200" dirty="0"/>
              <a:t>To help the blind people in visualizing the world around them.</a:t>
            </a:r>
            <a:endParaRPr lang="en-US" dirty="0"/>
          </a:p>
        </p:txBody>
      </p:sp>
      <p:sp>
        <p:nvSpPr>
          <p:cNvPr id="16" name="Text Placeholder 15">
            <a:extLst>
              <a:ext uri="{FF2B5EF4-FFF2-40B4-BE49-F238E27FC236}">
                <a16:creationId xmlns:a16="http://schemas.microsoft.com/office/drawing/2014/main" id="{C7232E11-A480-4CE9-B9AD-96B7E3A30128}"/>
              </a:ext>
            </a:extLst>
          </p:cNvPr>
          <p:cNvSpPr>
            <a:spLocks noGrp="1"/>
          </p:cNvSpPr>
          <p:nvPr>
            <p:ph type="body" sz="quarter" idx="150"/>
          </p:nvPr>
        </p:nvSpPr>
        <p:spPr/>
        <p:txBody>
          <a:bodyPr/>
          <a:lstStyle/>
          <a:p>
            <a:endParaRPr lang="en-US" dirty="0"/>
          </a:p>
        </p:txBody>
      </p:sp>
      <p:sp>
        <p:nvSpPr>
          <p:cNvPr id="17" name="Text Placeholder 16">
            <a:extLst>
              <a:ext uri="{FF2B5EF4-FFF2-40B4-BE49-F238E27FC236}">
                <a16:creationId xmlns:a16="http://schemas.microsoft.com/office/drawing/2014/main" id="{48D3574B-9CFC-4B83-1C3B-42BD2A74FB76}"/>
              </a:ext>
            </a:extLst>
          </p:cNvPr>
          <p:cNvSpPr>
            <a:spLocks noGrp="1"/>
          </p:cNvSpPr>
          <p:nvPr>
            <p:ph type="body" sz="quarter" idx="151"/>
          </p:nvPr>
        </p:nvSpPr>
        <p:spPr/>
        <p:txBody>
          <a:bodyPr/>
          <a:lstStyle/>
          <a:p>
            <a:r>
              <a:rPr lang="en-US" dirty="0"/>
              <a:t>By Suleman Shah(21PWCSE1983),Shahzad Bangash(21PWCSE1980),Ali Asghar</a:t>
            </a:r>
          </a:p>
        </p:txBody>
      </p:sp>
      <p:sp>
        <p:nvSpPr>
          <p:cNvPr id="18" name="Text Placeholder 17">
            <a:extLst>
              <a:ext uri="{FF2B5EF4-FFF2-40B4-BE49-F238E27FC236}">
                <a16:creationId xmlns:a16="http://schemas.microsoft.com/office/drawing/2014/main" id="{9D21321E-1878-CD40-4AA6-3764E797EE11}"/>
              </a:ext>
            </a:extLst>
          </p:cNvPr>
          <p:cNvSpPr>
            <a:spLocks noGrp="1"/>
          </p:cNvSpPr>
          <p:nvPr>
            <p:ph type="body" sz="quarter" idx="153"/>
          </p:nvPr>
        </p:nvSpPr>
        <p:spPr/>
        <p:txBody>
          <a:bodyPr/>
          <a:lstStyle/>
          <a:p>
            <a:r>
              <a:rPr lang="en-US" dirty="0"/>
              <a:t>BLIND WALKING SMART STICK </a:t>
            </a:r>
          </a:p>
        </p:txBody>
      </p:sp>
      <p:sp>
        <p:nvSpPr>
          <p:cNvPr id="19" name="Text Placeholder 5">
            <a:extLst>
              <a:ext uri="{FF2B5EF4-FFF2-40B4-BE49-F238E27FC236}">
                <a16:creationId xmlns:a16="http://schemas.microsoft.com/office/drawing/2014/main" id="{E0934F08-C0E2-2F22-92F7-0574640E6B49}"/>
              </a:ext>
            </a:extLst>
          </p:cNvPr>
          <p:cNvSpPr txBox="1">
            <a:spLocks/>
          </p:cNvSpPr>
          <p:nvPr/>
        </p:nvSpPr>
        <p:spPr>
          <a:xfrm>
            <a:off x="11428408" y="9166360"/>
            <a:ext cx="10048875" cy="754045"/>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CIRCUIT CONNECTIONS</a:t>
            </a:r>
          </a:p>
        </p:txBody>
      </p:sp>
      <p:sp>
        <p:nvSpPr>
          <p:cNvPr id="20" name="Text Placeholder 4">
            <a:extLst>
              <a:ext uri="{FF2B5EF4-FFF2-40B4-BE49-F238E27FC236}">
                <a16:creationId xmlns:a16="http://schemas.microsoft.com/office/drawing/2014/main" id="{1217B545-3D74-B7C8-5D3D-94B61FB46C83}"/>
              </a:ext>
            </a:extLst>
          </p:cNvPr>
          <p:cNvSpPr txBox="1">
            <a:spLocks/>
          </p:cNvSpPr>
          <p:nvPr/>
        </p:nvSpPr>
        <p:spPr>
          <a:xfrm>
            <a:off x="11428409" y="9938572"/>
            <a:ext cx="10048874" cy="6842877"/>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marR="0" lvl="0" indent="-342900">
              <a:lnSpc>
                <a:spcPct val="115000"/>
              </a:lnSpc>
              <a:spcBef>
                <a:spcPts val="0"/>
              </a:spcBef>
              <a:spcAft>
                <a:spcPts val="375"/>
              </a:spcAft>
              <a:buFont typeface="+mj-lt"/>
              <a:buAutoNum type="arabicPeriod"/>
              <a:tabLst>
                <a:tab pos="457200" algn="l"/>
              </a:tabLst>
            </a:pPr>
            <a:r>
              <a:rPr lang="en-US" sz="3200" dirty="0" err="1">
                <a:solidFill>
                  <a:srgbClr val="2C2F34"/>
                </a:solidFill>
                <a:effectLst/>
                <a:latin typeface="Segoe UI" panose="020B0502040204020203" pitchFamily="34" charset="0"/>
                <a:ea typeface="Times New Roman" panose="02020603050405020304" pitchFamily="18" charset="0"/>
                <a:cs typeface="Times New Roman" panose="02020603050405020304" pitchFamily="18" charset="0"/>
              </a:rPr>
              <a:t>Vcc</a:t>
            </a:r>
            <a:r>
              <a:rPr lang="en-US" sz="3200" dirty="0">
                <a:solidFill>
                  <a:srgbClr val="2C2F34"/>
                </a:solidFill>
                <a:effectLst/>
                <a:latin typeface="Segoe UI" panose="020B0502040204020203" pitchFamily="34" charset="0"/>
                <a:ea typeface="Times New Roman" panose="02020603050405020304" pitchFamily="18" charset="0"/>
                <a:cs typeface="Times New Roman" panose="02020603050405020304" pitchFamily="18" charset="0"/>
              </a:rPr>
              <a:t> pin of HC-SR04 is connected to 5 volt pin of Arduino</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75"/>
              </a:spcAft>
              <a:buFont typeface="+mj-lt"/>
              <a:buAutoNum type="arabicPeriod"/>
              <a:tabLst>
                <a:tab pos="457200" algn="l"/>
              </a:tabLst>
            </a:pPr>
            <a:r>
              <a:rPr lang="en-US" sz="3200" dirty="0">
                <a:solidFill>
                  <a:srgbClr val="2C2F34"/>
                </a:solidFill>
                <a:effectLst/>
                <a:latin typeface="Segoe UI" panose="020B0502040204020203" pitchFamily="34" charset="0"/>
                <a:ea typeface="Times New Roman" panose="02020603050405020304" pitchFamily="18" charset="0"/>
                <a:cs typeface="Times New Roman" panose="02020603050405020304" pitchFamily="18" charset="0"/>
              </a:rPr>
              <a:t>Trigger pin of HC-SR04 is connected to D12 pin of Arduino</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75"/>
              </a:spcAft>
              <a:buFont typeface="+mj-lt"/>
              <a:buAutoNum type="arabicPeriod"/>
              <a:tabLst>
                <a:tab pos="457200" algn="l"/>
              </a:tabLst>
            </a:pPr>
            <a:r>
              <a:rPr lang="en-US" sz="3200" dirty="0">
                <a:solidFill>
                  <a:srgbClr val="2C2F34"/>
                </a:solidFill>
                <a:effectLst/>
                <a:latin typeface="Segoe UI" panose="020B0502040204020203" pitchFamily="34" charset="0"/>
                <a:ea typeface="Times New Roman" panose="02020603050405020304" pitchFamily="18" charset="0"/>
                <a:cs typeface="Times New Roman" panose="02020603050405020304" pitchFamily="18" charset="0"/>
              </a:rPr>
              <a:t>Echo pin of HC-SR04 is connected to D11 pin of Arduino</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75"/>
              </a:spcAft>
              <a:buFont typeface="+mj-lt"/>
              <a:buAutoNum type="arabicPeriod"/>
              <a:tabLst>
                <a:tab pos="457200" algn="l"/>
              </a:tabLst>
            </a:pPr>
            <a:r>
              <a:rPr lang="en-US" sz="3200" dirty="0">
                <a:solidFill>
                  <a:srgbClr val="2C2F34"/>
                </a:solidFill>
                <a:effectLst/>
                <a:latin typeface="Segoe UI" panose="020B0502040204020203" pitchFamily="34" charset="0"/>
                <a:ea typeface="Times New Roman" panose="02020603050405020304" pitchFamily="18" charset="0"/>
                <a:cs typeface="Times New Roman" panose="02020603050405020304" pitchFamily="18" charset="0"/>
              </a:rPr>
              <a:t>The ground of HC-SR04 is connected to the GND pin of Arduino.</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75"/>
              </a:spcAft>
              <a:buFont typeface="+mj-lt"/>
              <a:buAutoNum type="arabicPeriod"/>
              <a:tabLst>
                <a:tab pos="457200" algn="l"/>
              </a:tabLst>
            </a:pPr>
            <a:r>
              <a:rPr lang="en-US" sz="3200" dirty="0">
                <a:solidFill>
                  <a:srgbClr val="2C2F34"/>
                </a:solidFill>
                <a:effectLst/>
                <a:latin typeface="Segoe UI" panose="020B0502040204020203" pitchFamily="34" charset="0"/>
                <a:ea typeface="Times New Roman" panose="02020603050405020304" pitchFamily="18" charset="0"/>
                <a:cs typeface="Times New Roman" panose="02020603050405020304" pitchFamily="18" charset="0"/>
              </a:rPr>
              <a:t>A buzzer is connected between the D4 pin of Arduino and the GND pin.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1" name="Text Placeholder 3">
            <a:extLst>
              <a:ext uri="{FF2B5EF4-FFF2-40B4-BE49-F238E27FC236}">
                <a16:creationId xmlns:a16="http://schemas.microsoft.com/office/drawing/2014/main" id="{599CC898-A549-FE9E-099A-5A331DF58F2A}"/>
              </a:ext>
            </a:extLst>
          </p:cNvPr>
          <p:cNvSpPr txBox="1">
            <a:spLocks/>
          </p:cNvSpPr>
          <p:nvPr/>
        </p:nvSpPr>
        <p:spPr>
          <a:xfrm>
            <a:off x="436698" y="16612557"/>
            <a:ext cx="10038662" cy="754045"/>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INTRODUCTION</a:t>
            </a:r>
          </a:p>
        </p:txBody>
      </p:sp>
      <p:sp>
        <p:nvSpPr>
          <p:cNvPr id="22" name="Text Placeholder 14">
            <a:extLst>
              <a:ext uri="{FF2B5EF4-FFF2-40B4-BE49-F238E27FC236}">
                <a16:creationId xmlns:a16="http://schemas.microsoft.com/office/drawing/2014/main" id="{DC138D71-F830-58FC-4B65-C4D32D7AF278}"/>
              </a:ext>
            </a:extLst>
          </p:cNvPr>
          <p:cNvSpPr txBox="1">
            <a:spLocks/>
          </p:cNvSpPr>
          <p:nvPr/>
        </p:nvSpPr>
        <p:spPr>
          <a:xfrm>
            <a:off x="417107" y="17389644"/>
            <a:ext cx="10056813" cy="4287562"/>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algn="just">
              <a:lnSpc>
                <a:spcPct val="115000"/>
              </a:lnSpc>
              <a:spcBef>
                <a:spcPts val="0"/>
              </a:spcBef>
              <a:spcAft>
                <a:spcPts val="1000"/>
              </a:spcAft>
            </a:pPr>
            <a:r>
              <a:rPr lang="en-US" sz="32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Almost 39 million people are blind according to the recent WHO Report. These blind people are totally dependent on others as they can’t walk alone. This is the reason why we have designed the Blind Walking Smart Stick device which will help blind people to walk with ease independently. </a:t>
            </a:r>
          </a:p>
          <a:p>
            <a:pPr marL="0" marR="0" algn="just">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a:extLst>
              <a:ext uri="{FF2B5EF4-FFF2-40B4-BE49-F238E27FC236}">
                <a16:creationId xmlns:a16="http://schemas.microsoft.com/office/drawing/2014/main" id="{F9CE4B21-29D6-FB42-A5E7-B20B7B823E88}"/>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8873" y="22616477"/>
            <a:ext cx="9116565" cy="3657600"/>
          </a:xfrm>
          <a:prstGeom prst="rect">
            <a:avLst/>
          </a:prstGeom>
          <a:noFill/>
          <a:ln>
            <a:noFill/>
          </a:ln>
        </p:spPr>
      </p:pic>
      <p:sp>
        <p:nvSpPr>
          <p:cNvPr id="24" name="Text Placeholder 3">
            <a:extLst>
              <a:ext uri="{FF2B5EF4-FFF2-40B4-BE49-F238E27FC236}">
                <a16:creationId xmlns:a16="http://schemas.microsoft.com/office/drawing/2014/main" id="{B3086CEF-77F1-5E97-88E8-B52B8A0C9E3E}"/>
              </a:ext>
            </a:extLst>
          </p:cNvPr>
          <p:cNvSpPr txBox="1">
            <a:spLocks/>
          </p:cNvSpPr>
          <p:nvPr/>
        </p:nvSpPr>
        <p:spPr>
          <a:xfrm>
            <a:off x="417107" y="21700248"/>
            <a:ext cx="10038662" cy="754045"/>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CIRCUIT DIAGRAM</a:t>
            </a:r>
          </a:p>
        </p:txBody>
      </p:sp>
      <p:pic>
        <p:nvPicPr>
          <p:cNvPr id="25" name="Picture 24">
            <a:extLst>
              <a:ext uri="{FF2B5EF4-FFF2-40B4-BE49-F238E27FC236}">
                <a16:creationId xmlns:a16="http://schemas.microsoft.com/office/drawing/2014/main" id="{6D6BD472-286B-DB7D-4E28-2D1321C1CBE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797515" y="18141648"/>
            <a:ext cx="9300447" cy="5029200"/>
          </a:xfrm>
          <a:prstGeom prst="rect">
            <a:avLst/>
          </a:prstGeom>
          <a:noFill/>
          <a:ln>
            <a:solidFill>
              <a:schemeClr val="tx1"/>
            </a:solidFill>
          </a:ln>
        </p:spPr>
      </p:pic>
      <p:sp>
        <p:nvSpPr>
          <p:cNvPr id="27" name="Text Placeholder 5">
            <a:extLst>
              <a:ext uri="{FF2B5EF4-FFF2-40B4-BE49-F238E27FC236}">
                <a16:creationId xmlns:a16="http://schemas.microsoft.com/office/drawing/2014/main" id="{63697ED8-950E-675F-9148-4D80F93557E9}"/>
              </a:ext>
            </a:extLst>
          </p:cNvPr>
          <p:cNvSpPr txBox="1">
            <a:spLocks/>
          </p:cNvSpPr>
          <p:nvPr/>
        </p:nvSpPr>
        <p:spPr>
          <a:xfrm>
            <a:off x="11423302" y="16459200"/>
            <a:ext cx="10048875" cy="754045"/>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FLOW CHART OF ARDUINO CODE</a:t>
            </a:r>
          </a:p>
        </p:txBody>
      </p:sp>
    </p:spTree>
    <p:extLst>
      <p:ext uri="{BB962C8B-B14F-4D97-AF65-F5344CB8AC3E}">
        <p14:creationId xmlns:p14="http://schemas.microsoft.com/office/powerpoint/2010/main" val="531086080"/>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ifold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1312</TotalTime>
  <Words>452</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Arial</vt:lpstr>
      <vt:lpstr>Arial Black</vt:lpstr>
      <vt:lpstr>Calibri</vt:lpstr>
      <vt:lpstr>Segoe UI</vt:lpstr>
      <vt:lpstr>Times New Roman</vt:lpstr>
      <vt:lpstr>Trebuchet MS</vt:lpstr>
      <vt:lpstr>36x48-Template-V2b</vt:lpstr>
      <vt:lpstr>Without Quick Guides</vt:lpstr>
      <vt:lpstr>Classic 3 Columns</vt:lpstr>
      <vt:lpstr>Trifold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Admin</cp:lastModifiedBy>
  <cp:revision>89</cp:revision>
  <cp:lastPrinted>2015-06-29T17:31:11Z</cp:lastPrinted>
  <dcterms:created xsi:type="dcterms:W3CDTF">2012-02-03T19:11:35Z</dcterms:created>
  <dcterms:modified xsi:type="dcterms:W3CDTF">2022-07-27T18:39:35Z</dcterms:modified>
</cp:coreProperties>
</file>