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6858000" cx="9144000"/>
  <p:notesSz cx="7010400" cy="9296400"/>
  <p:embeddedFontLst>
    <p:embeddedFont>
      <p:font typeface="Helvetica Neue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5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4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4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4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4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4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4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4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4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5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5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5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5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5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5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5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5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5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5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6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6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6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6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6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6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6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6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2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27" name="Google Shape;27;p2"/>
          <p:cNvSpPr txBox="1"/>
          <p:nvPr/>
        </p:nvSpPr>
        <p:spPr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2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2397125" y="-373062"/>
            <a:ext cx="4530725" cy="774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1120"/>
              </a:spcBef>
              <a:spcAft>
                <a:spcPts val="0"/>
              </a:spcAft>
              <a:buSzPts val="3520"/>
              <a:buChar char="▪"/>
              <a:defRPr sz="3200"/>
            </a:lvl1pPr>
            <a:lvl2pPr indent="-424180" lvl="1" marL="914400" algn="l">
              <a:spcBef>
                <a:spcPts val="980"/>
              </a:spcBef>
              <a:spcAft>
                <a:spcPts val="0"/>
              </a:spcAft>
              <a:buSzPts val="3080"/>
              <a:buChar char="•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4.jpg"/><Relationship Id="rId2" Type="http://schemas.openxmlformats.org/officeDocument/2006/relationships/image" Target="../media/image20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433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3:  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360488" y="228600"/>
            <a:ext cx="62515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06450" y="1246188"/>
            <a:ext cx="7370763" cy="325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As a process executes, it changes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New</a:t>
            </a:r>
            <a:r>
              <a:rPr lang="en-US"/>
              <a:t>:  The process is being created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Running</a:t>
            </a:r>
            <a:r>
              <a:rPr lang="en-US"/>
              <a:t>:  Instructions are being executed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Waiting</a:t>
            </a:r>
            <a:r>
              <a:rPr lang="en-US"/>
              <a:t>:  The process is waiting for some event to occur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Ready</a:t>
            </a:r>
            <a:r>
              <a:rPr lang="en-US"/>
              <a:t>:  The process is waiting to be assigned to a processor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Terminated</a:t>
            </a:r>
            <a:r>
              <a:rPr lang="en-US"/>
              <a:t>:  The process has finished execution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39775" y="228600"/>
            <a:ext cx="7947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 of Process State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166813" y="193903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849991" y="1498102"/>
            <a:ext cx="5616122" cy="4417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state </a:t>
            </a:r>
            <a:r>
              <a:rPr lang="en-US" sz="1700"/>
              <a:t>– running, waiting, etc.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Program counter </a:t>
            </a:r>
            <a:r>
              <a:rPr lang="en-US" sz="1700"/>
              <a:t>– location of instruction to next execute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registers </a:t>
            </a:r>
            <a:r>
              <a:rPr lang="en-US" sz="1700"/>
              <a:t>– contents of all process-centric registers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scheduling information- </a:t>
            </a:r>
            <a:r>
              <a:rPr lang="en-US" sz="1700"/>
              <a:t>priorities, scheduling queue pointers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Memory-management information </a:t>
            </a:r>
            <a:r>
              <a:rPr lang="en-US" sz="1700"/>
              <a:t>– memory allocated to the process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Accounting information </a:t>
            </a:r>
            <a:r>
              <a:rPr lang="en-US" sz="1700"/>
              <a:t>– CPU used, clock time elapsed since start, time limits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I/O status information </a:t>
            </a:r>
            <a:r>
              <a:rPr lang="en-US" sz="1700"/>
              <a:t>– I/O devices allocated to process, list of open files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PID, PPID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 process file table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80589" y="1110345"/>
            <a:ext cx="800621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Information associated with each process(also called </a:t>
            </a:r>
            <a:r>
              <a:rPr b="1" lang="en-US" sz="17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b="1" lang="en-US" sz="17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7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b="1" lang="en-US" sz="17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7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1" sz="1800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1400" y="159068"/>
            <a:ext cx="738346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793751" y="1059091"/>
            <a:ext cx="7116536" cy="4013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 far, process has a single thread of execution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Consider having multiple program counters per process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Multiple locations can execute at once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Multiple threads of control -&gt;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Must then have storage for thread details, multiple program counters in PCB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Explore in detail in Chapter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842963" y="2286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Switch From Process to Process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1278542" y="979488"/>
            <a:ext cx="6853953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1"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occurs when the CPU  switches from one process to another.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760" y="1857864"/>
            <a:ext cx="5090478" cy="4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63538" y="23177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Switch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854076" y="1108075"/>
            <a:ext cx="7080884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When CPU switches to another process, the system must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save the state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of the old process and load the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saved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for the new process via a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switch (Dispatcher)</a:t>
            </a:r>
            <a:endParaRPr b="1" sz="1900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65"/>
              </a:spcBef>
              <a:spcAft>
                <a:spcPts val="0"/>
              </a:spcAft>
              <a:buSzPts val="2090"/>
              <a:buChar char="▪"/>
            </a:pP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of a process represented in the PCB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Context-switch time is pure overhead; the system does no useful work while switching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more complex the OS and the PCB 🡺 the longer the context switch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Time dependent on hardware support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Some hardware provides multiple sets of registers per CPU 🡺 multiple contexts loaded at once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079500" y="172132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820738" y="1119417"/>
            <a:ext cx="7130566" cy="386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selects among available processes for next execution on CPU core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Goal -- Maximize CPU use, quickly switch processes onto CPU core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Maintains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of processes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Job queue</a:t>
            </a:r>
            <a:r>
              <a:rPr lang="en-US"/>
              <a:t> – set of all processes in the system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– set of all processes residing in main memory, ready and waiting to execute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– set of processes waiting for an event (i.e., I/O)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Processes migrate among the various queues</a:t>
            </a:r>
            <a:endParaRPr/>
          </a:p>
          <a:p>
            <a:pPr indent="-228600" lvl="3" marL="142875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</a:pPr>
            <a:r>
              <a:rPr b="1" lang="en-US" sz="1600"/>
              <a:t>Reasons:</a:t>
            </a:r>
            <a:r>
              <a:rPr lang="en-US" sz="1600"/>
              <a:t> Memory requirements of the process exceeds</a:t>
            </a:r>
            <a:endParaRPr/>
          </a:p>
          <a:p>
            <a:pPr indent="-228600" lvl="3" marL="142875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</a:pPr>
            <a:r>
              <a:rPr lang="en-US" sz="1600"/>
              <a:t>Signal from OS, wait for I/O, wait for event</a:t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974725" y="349250"/>
            <a:ext cx="7591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Ready and Wait Queues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887413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Representation of Process Scheduling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2" y="1897063"/>
            <a:ext cx="5229225" cy="301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87413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b="1" lang="en-US" sz="1600">
                <a:solidFill>
                  <a:srgbClr val="006699"/>
                </a:solidFill>
              </a:rPr>
              <a:t>Short-term scheduler  </a:t>
            </a:r>
            <a:r>
              <a:rPr lang="en-US" sz="1600"/>
              <a:t>(or </a:t>
            </a:r>
            <a:r>
              <a:rPr b="1" lang="en-US" sz="1600">
                <a:solidFill>
                  <a:srgbClr val="006699"/>
                </a:solidFill>
              </a:rPr>
              <a:t>CPU scheduler</a:t>
            </a:r>
            <a:r>
              <a:rPr lang="en-US" sz="1600"/>
              <a:t>) – selects which process should be executed next and allocates CPU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Sometimes the only scheduler in a system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Invoked frequently ⇒ (must be fast)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Invokes context switching- Highly time crucial</a:t>
            </a:r>
            <a:endParaRPr sz="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Char char="▪"/>
            </a:pPr>
            <a:r>
              <a:rPr b="1" lang="en-US" sz="1600">
                <a:solidFill>
                  <a:srgbClr val="006699"/>
                </a:solidFill>
              </a:rPr>
              <a:t>Long-term scheduler  </a:t>
            </a:r>
            <a:r>
              <a:rPr lang="en-US" sz="1600"/>
              <a:t>(or </a:t>
            </a:r>
            <a:r>
              <a:rPr b="1" lang="en-US" sz="1600">
                <a:solidFill>
                  <a:srgbClr val="006699"/>
                </a:solidFill>
              </a:rPr>
              <a:t>job scheduler</a:t>
            </a:r>
            <a:r>
              <a:rPr lang="en-US" sz="1600"/>
              <a:t>) – selects which processes should be brought into the ready queue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Invoked  infrequently ⇒ (may be slow)</a:t>
            </a:r>
            <a:endParaRPr sz="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Controls the </a:t>
            </a:r>
            <a:r>
              <a:rPr b="1" lang="en-US" sz="1600">
                <a:solidFill>
                  <a:srgbClr val="006699"/>
                </a:solidFill>
              </a:rPr>
              <a:t>degree of multiprogramming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Long-term scheduler strives for good </a:t>
            </a:r>
            <a:r>
              <a:rPr b="1" lang="en-US" sz="1600">
                <a:solidFill>
                  <a:srgbClr val="006699"/>
                </a:solidFill>
              </a:rPr>
              <a:t>process mix</a:t>
            </a:r>
            <a:endParaRPr b="1" sz="1600">
              <a:solidFill>
                <a:srgbClr val="006699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Char char="▪"/>
            </a:pPr>
            <a:r>
              <a:rPr b="1" lang="en-US" sz="1600">
                <a:solidFill>
                  <a:srgbClr val="006699"/>
                </a:solidFill>
              </a:rPr>
              <a:t>Medium Term Schedulers </a:t>
            </a:r>
            <a:r>
              <a:rPr lang="en-US" sz="1600"/>
              <a:t>(or </a:t>
            </a:r>
            <a:r>
              <a:rPr b="1" lang="en-US" sz="1600">
                <a:solidFill>
                  <a:srgbClr val="006699"/>
                </a:solidFill>
              </a:rPr>
              <a:t>Swapping scheduler</a:t>
            </a:r>
            <a:r>
              <a:rPr lang="en-US" sz="1600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Process from main memory to disk temporarily (swap space)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Medium speed for swap in and swap out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i="1" sz="800"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644650" y="228600"/>
            <a:ext cx="638016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3:  Processes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01688" y="1149350"/>
            <a:ext cx="779145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Concept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Scheduling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Operations on Processes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Interprocess Communication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IPC in Shared-Memory Systems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IPC in Message-Passing Systems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Examples of IPC Systems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Communication in Client-Server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cess Scheduler in Operating System | GATE Notes" id="190" name="Google Shape;19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05" y="1054775"/>
            <a:ext cx="7800837" cy="474290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/>
          <p:nvPr/>
        </p:nvSpPr>
        <p:spPr>
          <a:xfrm>
            <a:off x="6984460" y="924128"/>
            <a:ext cx="1799617" cy="71011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10858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 of Medium Term Scheduling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 sz="18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indent="-407988" lvl="1" marL="106045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indent="-38608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57200" y="2174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Processes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849313" y="1233488"/>
            <a:ext cx="7381875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System must provide mechanisms for: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Process creation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Process termination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57200" y="1471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854075" y="1169988"/>
            <a:ext cx="6824540" cy="4984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90"/>
              <a:buChar char="▪"/>
            </a:pP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b="1" lang="en-US"/>
              <a:t> </a:t>
            </a:r>
            <a:r>
              <a:rPr lang="en-US"/>
              <a:t>process create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1" lang="en-US"/>
              <a:t> </a:t>
            </a:r>
            <a:r>
              <a:rPr lang="en-US"/>
              <a:t>processes, which, in turn create other processes, forming a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-US"/>
              <a:t> of processes</a:t>
            </a:r>
            <a:endParaRPr sz="800"/>
          </a:p>
          <a:p>
            <a:pPr indent="-342900" lvl="0" marL="342900" rtl="0" algn="l">
              <a:spcBef>
                <a:spcPts val="66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Generally, process identified and managed via a</a:t>
            </a:r>
            <a:r>
              <a:rPr b="1" lang="en-US"/>
              <a:t>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 sz="1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lang="en-US"/>
              <a:t>)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Resource sharing options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Parent and children share all resources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Children share subset of parent’s resources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Parent and child share no resources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Execution options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Parent and children execute concurrently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Parent waits until children terminate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1069975" y="217488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Tree on UNIX</a:t>
            </a:r>
            <a:endParaRPr/>
          </a:p>
        </p:txBody>
      </p:sp>
      <p:pic>
        <p:nvPicPr>
          <p:cNvPr descr="Lecture 5"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720" y="2187574"/>
            <a:ext cx="4810125" cy="401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6"/>
          <p:cNvCxnSpPr>
            <a:stCxn id="219" idx="2"/>
            <a:endCxn id="220" idx="0"/>
          </p:cNvCxnSpPr>
          <p:nvPr/>
        </p:nvCxnSpPr>
        <p:spPr>
          <a:xfrm>
            <a:off x="4455233" y="1789889"/>
            <a:ext cx="2130300" cy="666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66CC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36"/>
          <p:cNvSpPr/>
          <p:nvPr/>
        </p:nvSpPr>
        <p:spPr>
          <a:xfrm>
            <a:off x="5758775" y="2455896"/>
            <a:ext cx="1653634" cy="645944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Swapper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1541903" y="2455896"/>
            <a:ext cx="1653634" cy="645944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daemon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3307404" y="1303506"/>
            <a:ext cx="2295658" cy="486383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Root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2" name="Google Shape;222;p36"/>
          <p:cNvCxnSpPr>
            <a:stCxn id="219" idx="2"/>
          </p:cNvCxnSpPr>
          <p:nvPr/>
        </p:nvCxnSpPr>
        <p:spPr>
          <a:xfrm>
            <a:off x="4455233" y="1789889"/>
            <a:ext cx="0" cy="666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66CC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36"/>
          <p:cNvCxnSpPr>
            <a:stCxn id="219" idx="2"/>
            <a:endCxn id="221" idx="0"/>
          </p:cNvCxnSpPr>
          <p:nvPr/>
        </p:nvCxnSpPr>
        <p:spPr>
          <a:xfrm flipH="1">
            <a:off x="2368733" y="1789889"/>
            <a:ext cx="2086500" cy="666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66CC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1042988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Tree of Processes in Linux</a:t>
            </a:r>
            <a:endParaRPr/>
          </a:p>
        </p:txBody>
      </p:sp>
      <p:pic>
        <p:nvPicPr>
          <p:cNvPr descr="3_08.pdf"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1325563"/>
            <a:ext cx="8626475" cy="457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1069975" y="217488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 (Cont.)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811213" y="1060450"/>
            <a:ext cx="7875587" cy="5627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Address space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Child duplicate of parent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Child has a program loaded into it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UNIX examples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2310"/>
              <a:buChar char="•"/>
            </a:pP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2100">
                <a:solidFill>
                  <a:srgbClr val="000000"/>
                </a:solidFill>
              </a:rPr>
              <a:t> </a:t>
            </a:r>
            <a:r>
              <a:rPr lang="en-US"/>
              <a:t>system call creates new process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2310"/>
              <a:buChar char="•"/>
            </a:pP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 sz="2100"/>
              <a:t> </a:t>
            </a:r>
            <a:r>
              <a:rPr lang="en-US"/>
              <a:t>system call used after a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2100"/>
              <a:t> </a:t>
            </a:r>
            <a:r>
              <a:rPr lang="en-US"/>
              <a:t>to replace the process’ memory space with a new program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Parent process calls 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/>
              <a:t>waiting for the child to terminate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145" y="4392612"/>
            <a:ext cx="6399618" cy="136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57200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820738" y="1127981"/>
            <a:ext cx="7303354" cy="44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return code for fork is </a:t>
            </a:r>
            <a:r>
              <a:rPr b="1" lang="en-US">
                <a:solidFill>
                  <a:srgbClr val="0070C0"/>
                </a:solidFill>
              </a:rPr>
              <a:t>0 for the child process </a:t>
            </a:r>
            <a:r>
              <a:rPr lang="en-US"/>
              <a:t>and the process identifier is returned to the parent process.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 success, both the processes continue execution at the instruction after the fork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child process may be assigned a task and the parent can be made to wait for the child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70C0"/>
                </a:solidFill>
              </a:rPr>
              <a:t>On failure, -1 </a:t>
            </a:r>
            <a:r>
              <a:rPr lang="en-US"/>
              <a:t>is returned to the parent process and </a:t>
            </a:r>
            <a:r>
              <a:rPr b="1" lang="en-US">
                <a:solidFill>
                  <a:srgbClr val="FF0000"/>
                </a:solidFill>
              </a:rPr>
              <a:t>errno</a:t>
            </a:r>
            <a:r>
              <a:rPr lang="en-US"/>
              <a:t> (kernel variable) is set to the appropriate value to indicate the reason of failure and no child is created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FF0000"/>
                </a:solidFill>
              </a:rPr>
              <a:t>Errno</a:t>
            </a:r>
            <a:r>
              <a:rPr lang="en-US"/>
              <a:t> is an important information for the parent to understand the </a:t>
            </a:r>
            <a:r>
              <a:rPr b="1" lang="en-US">
                <a:solidFill>
                  <a:srgbClr val="0070C0"/>
                </a:solidFill>
              </a:rPr>
              <a:t>issue/reason</a:t>
            </a:r>
            <a:r>
              <a:rPr lang="en-US"/>
              <a:t> with child creation i.e.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Number of child is exceeded from predefined number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Child exceeds the resources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Systems child process limit is reached 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Swap space or memory does not has space</a:t>
            </a:r>
            <a:endParaRPr/>
          </a:p>
          <a:p>
            <a:pPr indent="0" lvl="2" marL="857250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57200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Fork () inherits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820738" y="913972"/>
            <a:ext cx="7303354" cy="44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Sample:</a:t>
            </a:r>
            <a:endParaRPr/>
          </a:p>
          <a:p>
            <a:pPr indent="0" lvl="3" marL="1143000" rtl="0" algn="l">
              <a:spcBef>
                <a:spcPts val="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lang="en-US">
                <a:solidFill>
                  <a:srgbClr val="0070C0"/>
                </a:solidFill>
              </a:rPr>
              <a:t>#include &lt;sys/types.h&gt;</a:t>
            </a:r>
            <a:endParaRPr/>
          </a:p>
          <a:p>
            <a:pPr indent="0" lvl="3" marL="1143000" rtl="0" algn="l">
              <a:spcBef>
                <a:spcPts val="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lang="en-US">
                <a:solidFill>
                  <a:srgbClr val="0070C0"/>
                </a:solidFill>
              </a:rPr>
              <a:t>#include&lt;unistd.h&gt;</a:t>
            </a:r>
            <a:endParaRPr/>
          </a:p>
          <a:p>
            <a:pPr indent="0" lvl="3" marL="1143000" rtl="0" algn="l">
              <a:spcBef>
                <a:spcPts val="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rPr b="1" lang="en-US">
                <a:solidFill>
                  <a:srgbClr val="0070C0"/>
                </a:solidFill>
              </a:rPr>
              <a:t>pid_t fork();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child process inherits the following attributes from the parent.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Environment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Open file descriptor table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Signal handling settings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Current working directory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Root directory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File mode creation mask (unmask)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Nice value (priority)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child differs from the parent.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Different child ID (PID)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Different parent ID (PPID)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Child has its own copy of parents file descriptors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2" marL="857250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6050601" y="2791838"/>
            <a:ext cx="1935805" cy="2772383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0" name="Google Shape;250;p40"/>
          <p:cNvCxnSpPr/>
          <p:nvPr/>
        </p:nvCxnSpPr>
        <p:spPr>
          <a:xfrm flipH="1" rot="10800000">
            <a:off x="6060329" y="3297677"/>
            <a:ext cx="1964987" cy="972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40"/>
          <p:cNvCxnSpPr/>
          <p:nvPr/>
        </p:nvCxnSpPr>
        <p:spPr>
          <a:xfrm flipH="1" rot="10800000">
            <a:off x="6027903" y="3771093"/>
            <a:ext cx="1964987" cy="972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40"/>
          <p:cNvCxnSpPr/>
          <p:nvPr/>
        </p:nvCxnSpPr>
        <p:spPr>
          <a:xfrm flipH="1" rot="10800000">
            <a:off x="6044113" y="4273688"/>
            <a:ext cx="1964987" cy="972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40"/>
          <p:cNvCxnSpPr/>
          <p:nvPr/>
        </p:nvCxnSpPr>
        <p:spPr>
          <a:xfrm flipH="1" rot="10800000">
            <a:off x="6063570" y="4730889"/>
            <a:ext cx="1964987" cy="972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40"/>
          <p:cNvSpPr txBox="1"/>
          <p:nvPr/>
        </p:nvSpPr>
        <p:spPr>
          <a:xfrm>
            <a:off x="6384586" y="2866577"/>
            <a:ext cx="3664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Parent           </a:t>
            </a:r>
            <a:r>
              <a:rPr b="1" lang="en-US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pid=1234</a:t>
            </a:r>
            <a:endParaRPr b="1" sz="14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6509425" y="3883068"/>
            <a:ext cx="263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Child           </a:t>
            </a:r>
            <a:r>
              <a:rPr b="1" lang="en-US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pid=0  </a:t>
            </a:r>
            <a:endParaRPr b="1" sz="14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6543148" y="5047638"/>
            <a:ext cx="2143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Kernel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457200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 ()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820738" y="1127981"/>
            <a:ext cx="7303354" cy="44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wait system call suspends the calling process until one of its immediate children terminates.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Wait returns prematurely if a signal is received from the system,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all the child process stopped or terminated prior to the call on wait, return is immediate.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the wait call is successful, the process ID of the terminating child is returned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the parent terminates, all the child processes are assigned a new parent the </a:t>
            </a:r>
            <a:r>
              <a:rPr b="1" lang="en-US">
                <a:solidFill>
                  <a:srgbClr val="FF0000"/>
                </a:solidFill>
              </a:rPr>
              <a:t>init </a:t>
            </a:r>
            <a:r>
              <a:rPr lang="en-US">
                <a:solidFill>
                  <a:srgbClr val="0070C0"/>
                </a:solidFill>
              </a:rPr>
              <a:t>(granddaddy of all process) </a:t>
            </a:r>
            <a:r>
              <a:rPr lang="en-US"/>
              <a:t>process. Thus the children still have a parent to return their status and execution statistics.</a:t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2" marL="857250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365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801688" y="1138238"/>
            <a:ext cx="77454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Identify the separate components of a process and illustrate how they are represented and scheduled in an operating system.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Describe how processes are created and terminated in an operating system, including developing programs using the appropriate system calls that perform these operations.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Describe and contrast interprocess communication using shared memory and message passing.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Design programs that uses pipes and POSIX shared memory to perform interprocess communication.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Describe client-server communication using sockets and remote procedure calls.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Design kernel modules that interact with the Linux operating system.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457200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Termination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820738" y="1127981"/>
            <a:ext cx="7303354" cy="44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executes last statement and then asks the operating system to delete it using the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lang="en-US" sz="2000"/>
              <a:t> </a:t>
            </a:r>
            <a:r>
              <a:rPr lang="en-US"/>
              <a:t>system call.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Returns  status data from child to parent (via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process of parent process deallocating a child process resources is called reaping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child whose parent doesn't reap it is known as </a:t>
            </a:r>
            <a:r>
              <a:rPr b="1" lang="en-US">
                <a:solidFill>
                  <a:srgbClr val="0070C0"/>
                </a:solidFill>
              </a:rPr>
              <a:t>zombie process</a:t>
            </a:r>
            <a:endParaRPr b="1">
              <a:solidFill>
                <a:srgbClr val="0070C0"/>
              </a:solidFill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Process’ resources are deallocated by operating system</a:t>
            </a:r>
            <a:endParaRPr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Parent may terminate the execution of children processes  using the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lang="en-US" sz="2000"/>
              <a:t> </a:t>
            </a:r>
            <a:r>
              <a:rPr lang="en-US"/>
              <a:t>system call. 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 reasons for child termination: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Child has exceeded allocated resources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Task assigned to child is no longer required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parent is exiting, and the operating systems does not allow  a child to continue if its parent terminates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457200" y="13481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Termination (Reasons)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855908" y="781417"/>
            <a:ext cx="7480696" cy="486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 operating systems do not allow child to exists if its parent has terminated.  If a process terminates, then all its children must also be terminated.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Cascading termination.  </a:t>
            </a:r>
            <a:r>
              <a:rPr lang="en-US"/>
              <a:t>All children, grandchildren, etc.,  are  terminated.</a:t>
            </a:r>
            <a:endParaRPr b="1"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termination is initiated by the operating system.</a:t>
            </a:r>
            <a:endParaRPr b="1"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parent process may wait for termination of a child process by using the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/>
              <a:t>system call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/>
              <a:t>The call returns status information and the pid of the terminated process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 = wait(&amp;status); </a:t>
            </a:r>
            <a:endParaRPr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no parent waiting (did not invoke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/>
              <a:t>) process is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zombie or defunct </a:t>
            </a:r>
            <a:r>
              <a:rPr lang="en-US"/>
              <a:t>a process that has completed execution but still has an entry in the process table as its parent process didn't invoke an wait() system call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parent terminated without invoking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/>
              <a:t>, process is an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orphan i.e. a</a:t>
            </a:r>
            <a:r>
              <a:rPr lang="en-US"/>
              <a:t> computer process whose parent process has finished or terminated, though it (child process) remains running itself. 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57200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 ()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820738" y="1127981"/>
            <a:ext cx="7303354" cy="44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exec system call is used after the fork system call by one of the two processes to replace the process memory space with a new executable program.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new process image is constructed from the other executable file (e.g. from /bin folder)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There is no return from a successful exec() system call i.e. the process may not go back to its original memory image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calling process image is overlaid by the new process image but the PID remains the same</a:t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b="1" lang="en-US">
                <a:solidFill>
                  <a:srgbClr val="0070C0"/>
                </a:solidFill>
              </a:rPr>
              <a:t>#include &lt;unistd.h&gt;</a:t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b="1" lang="en-US">
                <a:solidFill>
                  <a:srgbClr val="0070C0"/>
                </a:solidFill>
              </a:rPr>
              <a:t>int execlp(const char *filepath, const char *arg0,….. const char *argn, (char *), () );</a:t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b="1" lang="en-US">
                <a:solidFill>
                  <a:srgbClr val="0070C0"/>
                </a:solidFill>
              </a:rPr>
              <a:t>execlp (“/bin/ls”,“ls”, “-l”, NULL)</a:t>
            </a:r>
            <a:endParaRPr/>
          </a:p>
          <a:p>
            <a:pPr indent="0" lvl="2" marL="857250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2" marL="857250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2" marL="857250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457200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 ()</a:t>
            </a:r>
            <a:endParaRPr/>
          </a:p>
        </p:txBody>
      </p:sp>
      <p:sp>
        <p:nvSpPr>
          <p:cNvPr id="286" name="Google Shape;286;p45"/>
          <p:cNvSpPr/>
          <p:nvPr/>
        </p:nvSpPr>
        <p:spPr>
          <a:xfrm>
            <a:off x="2003896" y="1832041"/>
            <a:ext cx="1128408" cy="1011677"/>
          </a:xfrm>
          <a:prstGeom prst="ellipse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2023352" y="4179650"/>
            <a:ext cx="1128408" cy="1011677"/>
          </a:xfrm>
          <a:prstGeom prst="ellipse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6316493" y="4179650"/>
            <a:ext cx="1128408" cy="1011677"/>
          </a:xfrm>
          <a:prstGeom prst="ellipse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4169922" y="4179650"/>
            <a:ext cx="1128408" cy="1011677"/>
          </a:xfrm>
          <a:prstGeom prst="ellipse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6316493" y="1832042"/>
            <a:ext cx="1128408" cy="1011677"/>
          </a:xfrm>
          <a:prstGeom prst="ellipse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4150467" y="1832041"/>
            <a:ext cx="1128408" cy="1011677"/>
          </a:xfrm>
          <a:prstGeom prst="ellipse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2" name="Google Shape;292;p45"/>
          <p:cNvCxnSpPr>
            <a:stCxn id="286" idx="4"/>
            <a:endCxn id="287" idx="0"/>
          </p:cNvCxnSpPr>
          <p:nvPr/>
        </p:nvCxnSpPr>
        <p:spPr>
          <a:xfrm>
            <a:off x="2568100" y="2843718"/>
            <a:ext cx="19500" cy="1335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45"/>
          <p:cNvCxnSpPr>
            <a:stCxn id="291" idx="4"/>
            <a:endCxn id="289" idx="0"/>
          </p:cNvCxnSpPr>
          <p:nvPr/>
        </p:nvCxnSpPr>
        <p:spPr>
          <a:xfrm>
            <a:off x="4714671" y="2843718"/>
            <a:ext cx="19500" cy="1335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45"/>
          <p:cNvCxnSpPr>
            <a:stCxn id="290" idx="4"/>
          </p:cNvCxnSpPr>
          <p:nvPr/>
        </p:nvCxnSpPr>
        <p:spPr>
          <a:xfrm>
            <a:off x="6880697" y="2843719"/>
            <a:ext cx="0" cy="1335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45"/>
          <p:cNvSpPr txBox="1"/>
          <p:nvPr/>
        </p:nvSpPr>
        <p:spPr>
          <a:xfrm>
            <a:off x="2140085" y="1462709"/>
            <a:ext cx="6819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Parent		    Parent	      Parent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2691318" y="3327017"/>
            <a:ext cx="3544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fork()		    execlp “ls”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2146568" y="5253266"/>
            <a:ext cx="6819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Child 		      Child	          Child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996950" y="14573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Program Forking Separate Process</a:t>
            </a:r>
            <a:endParaRPr/>
          </a:p>
        </p:txBody>
      </p:sp>
      <p:pic>
        <p:nvPicPr>
          <p:cNvPr descr="Screen Shot 2012-12-04 at 11.21.10 AM.png" id="303" name="Google Shape;3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/>
          <p:nvPr/>
        </p:nvSpPr>
        <p:spPr>
          <a:xfrm>
            <a:off x="4114800" y="3725694"/>
            <a:ext cx="797668" cy="252919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xit (1);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46"/>
          <p:cNvSpPr/>
          <p:nvPr/>
        </p:nvSpPr>
        <p:spPr>
          <a:xfrm>
            <a:off x="5817140" y="4335295"/>
            <a:ext cx="794426" cy="246433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xit (0);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46"/>
          <p:cNvSpPr/>
          <p:nvPr/>
        </p:nvSpPr>
        <p:spPr>
          <a:xfrm>
            <a:off x="5603132" y="5331349"/>
            <a:ext cx="794426" cy="246434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xit (0);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1001713" y="130054"/>
            <a:ext cx="74850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Interprocess Communication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811213" y="1154113"/>
            <a:ext cx="76755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Processes within a system may be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1" lang="en-US"/>
              <a:t> </a:t>
            </a:r>
            <a:r>
              <a:rPr lang="en-US"/>
              <a:t>or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cooperating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Independent process</a:t>
            </a:r>
            <a:r>
              <a:rPr lang="en-US"/>
              <a:t> does not affect or get affected by another process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Cooperating process can affect or be affected by other processes, including sharing data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Reasons/advantages for cooperating processes: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Information sharing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Computation speedup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Modularity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Convenience	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Cooperating processes need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Two models of IPC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memory </a:t>
            </a:r>
            <a:r>
              <a:rPr lang="en-US"/>
              <a:t>(under the control of users-PC scenario)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</a:t>
            </a:r>
            <a:r>
              <a:rPr lang="en-US"/>
              <a:t>(under the control of OS-Pipes)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457200" y="2286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Communications Models </a:t>
            </a:r>
            <a:endParaRPr/>
          </a:p>
        </p:txBody>
      </p:sp>
      <p:sp>
        <p:nvSpPr>
          <p:cNvPr id="318" name="Google Shape;318;p48"/>
          <p:cNvSpPr/>
          <p:nvPr/>
        </p:nvSpPr>
        <p:spPr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Shared memory.  		(b) Message passing.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749300" y="228600"/>
            <a:ext cx="79375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814388" y="1214438"/>
            <a:ext cx="6825665" cy="434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Paradigm for cooperating processes: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i="1" lang="en-US"/>
              <a:t>producer</a:t>
            </a:r>
            <a:r>
              <a:rPr lang="en-US"/>
              <a:t> process produces information that is consumed by a </a:t>
            </a:r>
            <a:r>
              <a:rPr b="1" i="1" lang="en-US"/>
              <a:t>consumer</a:t>
            </a:r>
            <a:r>
              <a:rPr lang="en-US"/>
              <a:t> process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Two variations: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unbounded-buffer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places no practical limit on the size of the buffer: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Producer never waits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Consumer waits if there is no buffer to consume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assumes that there is a fixed buffer size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Producer must wait if all buffers are full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Consumer waits if there is no buffer to consume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920585" y="95580"/>
            <a:ext cx="8426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Shared Memory Solution</a:t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833438" y="1233488"/>
            <a:ext cx="7239751" cy="438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An area of memory shared among the processes that wish to communicate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communication is under the control of the users processes not the operating system.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Major issues is to provide mechanism that will allow the user processes to synchronize their actions when they access shared memory.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Synchronization is discussed in great details in Chapters 6 &amp; 7.</a:t>
            </a:r>
            <a:endParaRPr/>
          </a:p>
          <a:p>
            <a:pPr indent="-21717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1046163" y="265946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Bounded-Buffer – Shared-Memory Solution</a:t>
            </a:r>
            <a:endParaRPr/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839788" y="1203325"/>
            <a:ext cx="7486650" cy="470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Shared data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indent="-228600" lvl="3" marL="1598613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Solution  presented in next slides is correct, but can only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BUFFER_SIZE-1</a:t>
            </a:r>
            <a:r>
              <a:rPr lang="en-US"/>
              <a:t> items; that is: 9 items</a:t>
            </a:r>
            <a:endParaRPr/>
          </a:p>
          <a:p>
            <a:pPr indent="-228600" lvl="3" marL="1598613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OS structures (Simple, monolithic, multikernel, layered, microkernel,)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UNIX/LINUX environment, file/directory structures, important directories (bin, dev, usr, lib, root, ~, ., .., $HOME)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Important commands (ls, pwd, cd, cp, mkdir, mv, rm, gcc)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Absolute versus relative path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concept (text/code, PC/CPU state, stack, data section, heap, PCB, environment)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PCB (PID, PPID, Process status, CPU state, Memory status, accounting info, CPU scheduling, I/O status)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status (new, ready, wait, run, exit)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CPU Bound, I/O Bound processes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queues (Jobs, Ready queue, waiting queue)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Context switching (dispatcher)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Scheduling (STS (CPU); LTM (Job Scheduler); MTS (swapper))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1046163" y="265946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Bounded-Buffer (Cont.)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89" y="1005838"/>
            <a:ext cx="7642373" cy="425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1402080" y="181610"/>
            <a:ext cx="7569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 Process – Shared Memory</a:t>
            </a:r>
            <a:endParaRPr/>
          </a:p>
        </p:txBody>
      </p:sp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1603375" y="1187133"/>
            <a:ext cx="6940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item next_produced;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while (true) {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/* produce an item in next produced */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while (((in + 1) % BUFFER_SIZE) == out)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; /* do nothing */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buffer[in] = next_produced;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in = (in + 1) % BUFFER_SIZE;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90"/>
              </a:spcBef>
              <a:spcAft>
                <a:spcPts val="0"/>
              </a:spcAft>
              <a:buSzPts val="1540"/>
              <a:buFont typeface="Arial"/>
              <a:buNone/>
            </a:pPr>
            <a:r>
              <a:rPr lang="en-US" sz="1400"/>
              <a:t>	</a:t>
            </a:r>
            <a:endParaRPr/>
          </a:p>
          <a:p>
            <a:pPr indent="-228600" lvl="4" marL="7167563" rtl="0" algn="l">
              <a:spcBef>
                <a:spcPts val="385"/>
              </a:spcBef>
              <a:spcAft>
                <a:spcPts val="0"/>
              </a:spcAft>
              <a:buSzPts val="825"/>
              <a:buFont typeface="Helvetica Neue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1332835" y="204535"/>
            <a:ext cx="7594600" cy="54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Process – Shared Memory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1649413" y="1219200"/>
            <a:ext cx="6894512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item next_consumed;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while (in == out)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; /* do nothing */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out = (out + 1) % BUFFER_SIZE;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1100687" y="144198"/>
            <a:ext cx="7870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Filling all the Buffers?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838588" y="1144200"/>
            <a:ext cx="7029677" cy="4762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Suppose that we wanted to provide a solution to the consumer-producer problem that fills </a:t>
            </a:r>
            <a:r>
              <a:rPr b="1" lang="en-US">
                <a:solidFill>
                  <a:srgbClr val="000000"/>
                </a:solidFill>
              </a:rPr>
              <a:t>all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the buffers. </a:t>
            </a:r>
            <a:endParaRPr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We can do so by having an integer </a:t>
            </a:r>
            <a:r>
              <a:rPr b="1" lang="en-US" sz="2100">
                <a:latin typeface="Courier"/>
                <a:ea typeface="Courier"/>
                <a:cs typeface="Courier"/>
                <a:sym typeface="Courier"/>
              </a:rPr>
              <a:t>counter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that keeps track of the number of full buffers.  </a:t>
            </a:r>
            <a:endParaRPr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Initially, </a:t>
            </a:r>
            <a:r>
              <a:rPr b="1" lang="en-US" sz="2100">
                <a:latin typeface="Courier"/>
                <a:ea typeface="Courier"/>
                <a:cs typeface="Courier"/>
                <a:sym typeface="Courier"/>
              </a:rPr>
              <a:t>counter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is set to 0. </a:t>
            </a:r>
            <a:endParaRPr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integer </a:t>
            </a:r>
            <a:r>
              <a:rPr b="1" lang="en-US" sz="2100">
                <a:latin typeface="Courier"/>
                <a:ea typeface="Courier"/>
                <a:cs typeface="Courier"/>
                <a:sym typeface="Courier"/>
              </a:rPr>
              <a:t>counter</a:t>
            </a:r>
            <a:r>
              <a:rPr lang="en-US"/>
              <a:t> is incremented by the producer after it produces a new buffer.</a:t>
            </a:r>
            <a:endParaRPr/>
          </a:p>
          <a:p>
            <a:pPr indent="-342900" lvl="0" marL="342900" rtl="0" algn="l">
              <a:spcBef>
                <a:spcPts val="735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integer </a:t>
            </a:r>
            <a:r>
              <a:rPr b="1" lang="en-US" sz="2100">
                <a:latin typeface="Courier"/>
                <a:ea typeface="Courier"/>
                <a:cs typeface="Courier"/>
                <a:sym typeface="Courier"/>
              </a:rPr>
              <a:t>counter</a:t>
            </a:r>
            <a:r>
              <a:rPr lang="en-US"/>
              <a:t> is and is decremented by the consumer after it consumes a buffer.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457200" y="144198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 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1595120" y="1258888"/>
            <a:ext cx="6299200" cy="35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while (true) {</a:t>
            </a:r>
            <a:br>
              <a:rPr lang="en-US"/>
            </a:br>
            <a:r>
              <a:rPr lang="en-US"/>
              <a:t>	/* produce an item in next produced */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while (counter == BUFFER_SIZE) 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	; /* do nothing */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buffer[in] = next_produced;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in = (in + 1) % BUFFER_SIZE;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counter++;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487363" y="116752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1553651" y="1262063"/>
            <a:ext cx="6797869" cy="348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while (true) {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	while (counter == 0)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		; /* do nothing */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	next_consumed = buffer[out];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	out = (out + 1) % BUFFER_SIZE; 	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        counter--;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	/* consume the item in next consumed */ 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457200" y="22526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805640" y="1177925"/>
            <a:ext cx="7685216" cy="517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counter++ </a:t>
            </a:r>
            <a:r>
              <a:rPr lang="en-US" sz="1600"/>
              <a:t>could be implemented as</a:t>
            </a:r>
            <a:br>
              <a:rPr lang="en-US" sz="1600"/>
            </a:br>
            <a:br>
              <a:rPr lang="en-US" sz="1600"/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counter</a:t>
            </a:r>
            <a:b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register1 = register1 + 1</a:t>
            </a:r>
            <a:b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= register1</a:t>
            </a:r>
            <a:endParaRPr sz="800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counter--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/>
              <a:t>could be implemented as</a:t>
            </a:r>
            <a:br>
              <a:rPr lang="en-US" sz="1600"/>
            </a:br>
            <a:br>
              <a:rPr lang="en-US" sz="1600"/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counter</a:t>
            </a:r>
            <a:b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register2 = register2 - 1</a:t>
            </a:r>
            <a:b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= register2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Consider this execution interleaving with “count = 5” initially: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600"/>
              <a:t>	S0: producer execute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counter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/>
              <a:t>{register1 = 5}</a:t>
            </a:r>
            <a:br>
              <a:rPr lang="en-US" sz="1600"/>
            </a:br>
            <a:r>
              <a:rPr lang="en-US" sz="1600"/>
              <a:t>S1: producer execute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register1 + 1   </a:t>
            </a:r>
            <a:r>
              <a:rPr lang="en-US" sz="1600"/>
              <a:t>{register1 = 6} </a:t>
            </a:r>
            <a:br>
              <a:rPr lang="en-US" sz="1600"/>
            </a:br>
            <a:r>
              <a:rPr lang="en-US" sz="1600"/>
              <a:t>S2: consumer execute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counter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/>
              <a:t>{register2 = 5} </a:t>
            </a:r>
            <a:br>
              <a:rPr lang="en-US" sz="1600"/>
            </a:br>
            <a:r>
              <a:rPr lang="en-US" sz="1600"/>
              <a:t>S3: consumer execute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register2 – 1  </a:t>
            </a:r>
            <a:r>
              <a:rPr lang="en-US" sz="1600"/>
              <a:t>{register2 = 4} </a:t>
            </a:r>
            <a:br>
              <a:rPr lang="en-US" sz="1600"/>
            </a:br>
            <a:r>
              <a:rPr lang="en-US" sz="1600"/>
              <a:t>S4: producer execute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counter = register1         </a:t>
            </a:r>
            <a:r>
              <a:rPr lang="en-US" sz="1600"/>
              <a:t>{counter = 6 } </a:t>
            </a:r>
            <a:br>
              <a:rPr lang="en-US" sz="1600"/>
            </a:br>
            <a:r>
              <a:rPr lang="en-US" sz="1600"/>
              <a:t>S5: consumer execute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counter = register2        </a:t>
            </a:r>
            <a:r>
              <a:rPr lang="en-US" sz="1600"/>
              <a:t>{counter = 4}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457200" y="22526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Condition (Cont.)</a:t>
            </a:r>
            <a:endParaRPr/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805640" y="1177925"/>
            <a:ext cx="6550503" cy="474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Question – why was there no race condition in the first solution (where at most N – 1) buffers can be filled?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More in Chapter 6.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1258222" y="133932"/>
            <a:ext cx="7996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IPC – Message Passing</a:t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885825" y="1201738"/>
            <a:ext cx="6236870" cy="438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Processes communicate with each other without resorting to shared variables</a:t>
            </a:r>
            <a:endParaRPr/>
          </a:p>
          <a:p>
            <a:pPr indent="-28702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IPC facility provides two operations: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/>
              <a:t>(</a:t>
            </a:r>
            <a:r>
              <a:rPr i="1" lang="en-US"/>
              <a:t>message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-US"/>
              <a:t>(</a:t>
            </a:r>
            <a:r>
              <a:rPr i="1" lang="en-US"/>
              <a:t>message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</a:t>
            </a:r>
            <a:r>
              <a:rPr i="1" lang="en-US"/>
              <a:t> message</a:t>
            </a:r>
            <a:r>
              <a:rPr lang="en-US"/>
              <a:t> size is either fixed or variable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1006475" y="220663"/>
            <a:ext cx="7997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Passing (Cont.)</a:t>
            </a:r>
            <a:endParaRPr/>
          </a:p>
        </p:txBody>
      </p:sp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1070476" y="1091532"/>
            <a:ext cx="7003047" cy="4674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986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processes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Q</a:t>
            </a:r>
            <a:r>
              <a:rPr lang="en-US"/>
              <a:t> wish to communicate, they need 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Establish a </a:t>
            </a:r>
            <a:r>
              <a:rPr b="1" lang="en-US" sz="20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b="1" lang="en-US" sz="2000"/>
              <a:t> </a:t>
            </a:r>
            <a:r>
              <a:rPr b="1" lang="en-US" sz="20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1" lang="en-US" sz="2000"/>
              <a:t> </a:t>
            </a:r>
            <a:r>
              <a:rPr lang="en-US"/>
              <a:t>between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Exchange messages via send/receive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Implementation issues: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How are links established?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Can a link be associated with more than two processes?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How many links can there be between every pair of communicating processes?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What is the capacity of a link?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Is the size of a message that the link can accommodate fixed or variable?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Is a link unidirectional or bi-directional?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76388" y="222250"/>
            <a:ext cx="6107112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93750" y="1206500"/>
            <a:ext cx="7624536" cy="4758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An operating system executes a variety of programs that run as a process.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/>
              <a:t> – a program in execution; process execution must progress in sequential fashion. No parallel execution of instructions of a  single process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Multiple parts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program code, also called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text section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Current activity including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Program Counter</a:t>
            </a:r>
            <a:r>
              <a:rPr lang="en-US"/>
              <a:t>, processor registers,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State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1" lang="en-US"/>
              <a:t> </a:t>
            </a:r>
            <a:r>
              <a:rPr lang="en-US"/>
              <a:t>containing temporary data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Function parameters, return addresses, local variables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Data section </a:t>
            </a:r>
            <a:r>
              <a:rPr lang="en-US"/>
              <a:t>containing global variables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b="1" lang="en-US"/>
              <a:t> </a:t>
            </a:r>
            <a:r>
              <a:rPr lang="en-US"/>
              <a:t>containing memory dynamically allocated during run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Process control block 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Environment 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Kernel DS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type="title"/>
          </p:nvPr>
        </p:nvSpPr>
        <p:spPr>
          <a:xfrm>
            <a:off x="979488" y="130757"/>
            <a:ext cx="80613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Implementation of Communication Link</a:t>
            </a:r>
            <a:endParaRPr/>
          </a:p>
        </p:txBody>
      </p:sp>
      <p:sp>
        <p:nvSpPr>
          <p:cNvPr id="408" name="Google Shape;408;p62"/>
          <p:cNvSpPr txBox="1"/>
          <p:nvPr>
            <p:ph idx="1" type="body"/>
          </p:nvPr>
        </p:nvSpPr>
        <p:spPr>
          <a:xfrm>
            <a:off x="901700" y="785813"/>
            <a:ext cx="769461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986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Physical: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Shared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Hardware bus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Network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Logical: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Direct or indirect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Synchronous or asynchronous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Automatic or explicit buffering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457200" y="14913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 Communication</a:t>
            </a:r>
            <a:endParaRPr/>
          </a:p>
        </p:txBody>
      </p:sp>
      <p:sp>
        <p:nvSpPr>
          <p:cNvPr id="414" name="Google Shape;414;p63"/>
          <p:cNvSpPr txBox="1"/>
          <p:nvPr>
            <p:ph idx="1" type="body"/>
          </p:nvPr>
        </p:nvSpPr>
        <p:spPr>
          <a:xfrm>
            <a:off x="904875" y="1138238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Processes must name each other explicitly: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2310"/>
              <a:buChar char="•"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/>
              <a:t> (</a:t>
            </a:r>
            <a:r>
              <a:rPr i="1" lang="en-US"/>
              <a:t>P, message</a:t>
            </a:r>
            <a:r>
              <a:rPr lang="en-US"/>
              <a:t>) – send a message to process P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2310"/>
              <a:buChar char="•"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-US"/>
              <a:t>(</a:t>
            </a:r>
            <a:r>
              <a:rPr i="1" lang="en-US"/>
              <a:t>Q, message</a:t>
            </a:r>
            <a:r>
              <a:rPr lang="en-US"/>
              <a:t>) – receive a message from process Q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Properties of communication link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Links are established automatically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link is associated with exactly one pair of communicating processes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Between each pair there exists exactly one link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link may be unidirectional, but is usually bi-directional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title"/>
          </p:nvPr>
        </p:nvSpPr>
        <p:spPr>
          <a:xfrm>
            <a:off x="457200" y="13075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Indirect Communication</a:t>
            </a:r>
            <a:endParaRPr/>
          </a:p>
        </p:txBody>
      </p:sp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892175" y="1147763"/>
            <a:ext cx="7397583" cy="4073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Messages are directed and received from mailboxes (also referred to as ports)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Each mailbox has a unique id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Processes can communicate only if they share a mailbox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Properties of communication link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Link established only if processes share a common mailbox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link may be associated with many processes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Each pair of processes may share several communication links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Link may be unidirectional or bi-directional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/>
          <p:nvPr>
            <p:ph idx="1" type="body"/>
          </p:nvPr>
        </p:nvSpPr>
        <p:spPr>
          <a:xfrm>
            <a:off x="882650" y="1135063"/>
            <a:ext cx="7535863" cy="382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Operations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Create a new mailbox (port)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Send and receive messages through mailbox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Delete a mailbox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Primitives are defined as: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2310"/>
              <a:buChar char="•"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/>
              <a:t>(</a:t>
            </a:r>
            <a:r>
              <a:rPr i="1" lang="en-US"/>
              <a:t>A, message</a:t>
            </a:r>
            <a:r>
              <a:rPr lang="en-US"/>
              <a:t>) – send a message to mailbox A</a:t>
            </a:r>
            <a:endParaRPr/>
          </a:p>
          <a:p>
            <a:pPr indent="-285750" lvl="1" marL="742950" rtl="0" algn="l">
              <a:spcBef>
                <a:spcPts val="735"/>
              </a:spcBef>
              <a:spcAft>
                <a:spcPts val="0"/>
              </a:spcAft>
              <a:buSzPts val="2310"/>
              <a:buChar char="•"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-US"/>
              <a:t>(</a:t>
            </a:r>
            <a:r>
              <a:rPr i="1" lang="en-US"/>
              <a:t>A, message</a:t>
            </a:r>
            <a:r>
              <a:rPr lang="en-US"/>
              <a:t>) – receive a message from mailbox A</a:t>
            </a:r>
            <a:endParaRPr/>
          </a:p>
        </p:txBody>
      </p:sp>
      <p:sp>
        <p:nvSpPr>
          <p:cNvPr id="426" name="Google Shape;426;p65"/>
          <p:cNvSpPr txBox="1"/>
          <p:nvPr>
            <p:ph type="title"/>
          </p:nvPr>
        </p:nvSpPr>
        <p:spPr>
          <a:xfrm>
            <a:off x="1234572" y="141201"/>
            <a:ext cx="7947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Indirect Communication (Cont.)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6"/>
          <p:cNvSpPr txBox="1"/>
          <p:nvPr>
            <p:ph type="title"/>
          </p:nvPr>
        </p:nvSpPr>
        <p:spPr>
          <a:xfrm>
            <a:off x="457200" y="1155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Synchronization</a:t>
            </a:r>
            <a:endParaRPr/>
          </a:p>
        </p:txBody>
      </p:sp>
      <p:sp>
        <p:nvSpPr>
          <p:cNvPr id="432" name="Google Shape;432;p66"/>
          <p:cNvSpPr txBox="1"/>
          <p:nvPr>
            <p:ph idx="1" type="body"/>
          </p:nvPr>
        </p:nvSpPr>
        <p:spPr>
          <a:xfrm>
            <a:off x="1230225" y="1588165"/>
            <a:ext cx="7716838" cy="4976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3" lvl="0" marL="3794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r>
              <a:rPr lang="en-US"/>
              <a:t> is considered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synchronous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Blocking send </a:t>
            </a:r>
            <a:r>
              <a:rPr lang="en-US"/>
              <a:t>--</a:t>
            </a:r>
            <a:r>
              <a:rPr b="1" lang="en-US"/>
              <a:t> </a:t>
            </a:r>
            <a:r>
              <a:rPr lang="en-US"/>
              <a:t>the sender is blocked until the message is received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Blocking receive </a:t>
            </a:r>
            <a:r>
              <a:rPr lang="en-US"/>
              <a:t>--</a:t>
            </a:r>
            <a:r>
              <a:rPr b="1" lang="en-US"/>
              <a:t> </a:t>
            </a:r>
            <a:r>
              <a:rPr lang="en-US"/>
              <a:t>the receiver is  blocked until a message is available</a:t>
            </a:r>
            <a:endParaRPr/>
          </a:p>
          <a:p>
            <a:pPr indent="-379413" lvl="0" marL="3794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Non-blocking</a:t>
            </a:r>
            <a:r>
              <a:rPr lang="en-US"/>
              <a:t> is considered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Non-blocking send</a:t>
            </a:r>
            <a:r>
              <a:rPr lang="en-US"/>
              <a:t> -- the sender sends the message and continue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Non-blocking receive</a:t>
            </a:r>
            <a:r>
              <a:rPr lang="en-US"/>
              <a:t> -- the receiver receives:</a:t>
            </a:r>
            <a:endParaRPr/>
          </a:p>
          <a:p>
            <a:pPr indent="-341313" lvl="2" marL="1141413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A valid message,  or </a:t>
            </a:r>
            <a:endParaRPr/>
          </a:p>
          <a:p>
            <a:pPr indent="-341313" lvl="2" marL="1141413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Null message</a:t>
            </a:r>
            <a:endParaRPr/>
          </a:p>
          <a:p>
            <a:pPr indent="-341313" lvl="0" marL="39846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Different combinations possible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both send and receive are blocking, we have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rendezvous</a:t>
            </a:r>
            <a:endParaRPr/>
          </a:p>
          <a:p>
            <a:pPr indent="-215583" lvl="0" marL="39846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55587" lvl="2" marL="1141413" rtl="0" algn="l">
              <a:spcBef>
                <a:spcPts val="63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3" name="Google Shape;433;p66"/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9413" lvl="0" marL="3794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Message passing may be either blocking or non-blocking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idx="1" type="body"/>
          </p:nvPr>
        </p:nvSpPr>
        <p:spPr>
          <a:xfrm>
            <a:off x="882650" y="1127125"/>
            <a:ext cx="663733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Producer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       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message next_produced;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while (true) {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/* produce an item in next_produced */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send(next_produced);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Consumer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        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message next_consumed;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while (true) {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 receive(next_consumed)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/* consume the item in next_consumed */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sp>
        <p:nvSpPr>
          <p:cNvPr id="439" name="Google Shape;439;p67"/>
          <p:cNvSpPr txBox="1"/>
          <p:nvPr>
            <p:ph type="title"/>
          </p:nvPr>
        </p:nvSpPr>
        <p:spPr>
          <a:xfrm>
            <a:off x="1013081" y="129169"/>
            <a:ext cx="8058734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Producer-Consumer: Message Passing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>
            <p:ph type="title"/>
          </p:nvPr>
        </p:nvSpPr>
        <p:spPr>
          <a:xfrm>
            <a:off x="457200" y="2301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Buffering</a:t>
            </a:r>
            <a:endParaRPr/>
          </a:p>
        </p:txBody>
      </p:sp>
      <p:sp>
        <p:nvSpPr>
          <p:cNvPr id="445" name="Google Shape;445;p68"/>
          <p:cNvSpPr txBox="1"/>
          <p:nvPr>
            <p:ph idx="1" type="body"/>
          </p:nvPr>
        </p:nvSpPr>
        <p:spPr>
          <a:xfrm>
            <a:off x="889000" y="1233488"/>
            <a:ext cx="76581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Queue of messages attached to the link.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Implemented in one of three ways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>
                <a:solidFill>
                  <a:srgbClr val="CC6600"/>
                </a:solidFill>
              </a:rPr>
              <a:t>1.</a:t>
            </a:r>
            <a:r>
              <a:rPr lang="en-US"/>
              <a:t>	Zero capacity – no messages are queued on a link.</a:t>
            </a:r>
            <a:br>
              <a:rPr lang="en-US"/>
            </a:br>
            <a:r>
              <a:rPr lang="en-US"/>
              <a:t>Sender must wait for receiver (rendezvous)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>
                <a:solidFill>
                  <a:srgbClr val="CC6600"/>
                </a:solidFill>
              </a:rPr>
              <a:t>2.</a:t>
            </a:r>
            <a:r>
              <a:rPr lang="en-US"/>
              <a:t>	Bounded capacity – finite length of </a:t>
            </a:r>
            <a:r>
              <a:rPr i="1" lang="en-US"/>
              <a:t>n</a:t>
            </a:r>
            <a:r>
              <a:rPr lang="en-US"/>
              <a:t> messages</a:t>
            </a:r>
            <a:br>
              <a:rPr lang="en-US"/>
            </a:br>
            <a:r>
              <a:rPr lang="en-US"/>
              <a:t>Sender must wait if link full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>
                <a:solidFill>
                  <a:srgbClr val="CC6600"/>
                </a:solidFill>
              </a:rPr>
              <a:t>3.</a:t>
            </a:r>
            <a:r>
              <a:rPr lang="en-US"/>
              <a:t>	Unbounded capacity – infinite length </a:t>
            </a:r>
            <a:br>
              <a:rPr lang="en-US"/>
            </a:br>
            <a:r>
              <a:rPr lang="en-US"/>
              <a:t>Sender never waits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/>
          <p:nvPr>
            <p:ph type="title"/>
          </p:nvPr>
        </p:nvSpPr>
        <p:spPr>
          <a:xfrm>
            <a:off x="457200" y="2111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451" name="Google Shape;451;p69"/>
          <p:cNvSpPr txBox="1"/>
          <p:nvPr>
            <p:ph idx="1" type="body"/>
          </p:nvPr>
        </p:nvSpPr>
        <p:spPr>
          <a:xfrm>
            <a:off x="874713" y="1154113"/>
            <a:ext cx="7588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Acts as a conduit allowing two processes to communicate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Issues: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Is communication unidirectional or bidirectional?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 the case of two-way communication, is it half or full-duplex?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Must there exist a relationship (i.e., </a:t>
            </a:r>
            <a:r>
              <a:rPr b="1" i="1" lang="en-US"/>
              <a:t>parent-child</a:t>
            </a:r>
            <a:r>
              <a:rPr lang="en-US"/>
              <a:t>) between the communicating processes?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Can the pipes be used over a network?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/>
              <a:t>Ordinary pipes </a:t>
            </a:r>
            <a:r>
              <a:rPr lang="en-US"/>
              <a:t>– cannot be accessed  from outside the process that created it. Typically, a parent process creates a pipe and uses it to communicate with a child process that it created.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/>
              <a:t>Named pipes </a:t>
            </a:r>
            <a:r>
              <a:rPr lang="en-US"/>
              <a:t>– can be accessed without a parent-child relationship.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457200" y="2238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Ordinary Pipes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868363" y="1138238"/>
            <a:ext cx="753745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Ordinary Pipes</a:t>
            </a:r>
            <a:r>
              <a:rPr b="1" lang="en-US"/>
              <a:t> </a:t>
            </a:r>
            <a:r>
              <a:rPr lang="en-US"/>
              <a:t>allow communication in standard producer-consumer style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Producer writes to one end (the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write-end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of the pipe)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Consumer reads from the other end (the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read-end</a:t>
            </a:r>
            <a:r>
              <a:rPr i="1" lang="en-US"/>
              <a:t> </a:t>
            </a:r>
            <a:r>
              <a:rPr lang="en-US"/>
              <a:t>of the pipe)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Ordinary pipes are therefore unidirectional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Require parent-child relationship between communicating processes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Windows calls these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anonymous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</p:txBody>
      </p:sp>
      <p:pic>
        <p:nvPicPr>
          <p:cNvPr id="458" name="Google Shape;45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3" y="3530600"/>
            <a:ext cx="38893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/>
          <p:nvPr>
            <p:ph type="title"/>
          </p:nvPr>
        </p:nvSpPr>
        <p:spPr>
          <a:xfrm>
            <a:off x="473075" y="2174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 Pipes</a:t>
            </a:r>
            <a:endParaRPr/>
          </a:p>
        </p:txBody>
      </p:sp>
      <p:sp>
        <p:nvSpPr>
          <p:cNvPr id="464" name="Google Shape;464;p71"/>
          <p:cNvSpPr txBox="1"/>
          <p:nvPr>
            <p:ph idx="1" type="body"/>
          </p:nvPr>
        </p:nvSpPr>
        <p:spPr>
          <a:xfrm>
            <a:off x="885825" y="1233488"/>
            <a:ext cx="7651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Named Pipes are more powerful than ordinary pipes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Communication is bidirectional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 parent-child relationship is necessary between the communicating processes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Several processes can use the named pipe for communication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Provided on both UNIX and Windows systems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576388" y="230188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Concept (Cont.)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793750" y="1203325"/>
            <a:ext cx="6949621" cy="4595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Program is </a:t>
            </a:r>
            <a:r>
              <a:rPr b="1" lang="en-US"/>
              <a:t>passive</a:t>
            </a:r>
            <a:r>
              <a:rPr lang="en-US"/>
              <a:t> entity stored on disk 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executable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/>
              <a:t>); process is </a:t>
            </a:r>
            <a:r>
              <a:rPr b="1" lang="en-US"/>
              <a:t>active</a:t>
            </a:r>
            <a:r>
              <a:rPr b="1" i="1" lang="en-US"/>
              <a:t>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Program becomes process when an executable file is loaded into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Execution of program started via GUI mouse clicks, command line entry of its name, etc.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One program can be several processes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Consider multiple users executing the same program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Compiler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Text editor</a:t>
            </a:r>
            <a:endParaRPr/>
          </a:p>
          <a:p>
            <a:pPr indent="-21717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1041083" y="914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Communications in Client-Server Systems</a:t>
            </a:r>
            <a:endParaRPr/>
          </a:p>
        </p:txBody>
      </p:sp>
      <p:sp>
        <p:nvSpPr>
          <p:cNvPr id="470" name="Google Shape;470;p72"/>
          <p:cNvSpPr txBox="1"/>
          <p:nvPr>
            <p:ph idx="1" type="body"/>
          </p:nvPr>
        </p:nvSpPr>
        <p:spPr>
          <a:xfrm>
            <a:off x="797560" y="1314768"/>
            <a:ext cx="67945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Sockets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Remote Procedure Calls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3"/>
          <p:cNvSpPr txBox="1"/>
          <p:nvPr>
            <p:ph type="title"/>
          </p:nvPr>
        </p:nvSpPr>
        <p:spPr>
          <a:xfrm>
            <a:off x="457200" y="2365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</a:t>
            </a:r>
            <a:endParaRPr/>
          </a:p>
        </p:txBody>
      </p:sp>
      <p:sp>
        <p:nvSpPr>
          <p:cNvPr id="476" name="Google Shape;476;p73"/>
          <p:cNvSpPr txBox="1"/>
          <p:nvPr>
            <p:ph idx="1" type="body"/>
          </p:nvPr>
        </p:nvSpPr>
        <p:spPr>
          <a:xfrm>
            <a:off x="876300" y="1154113"/>
            <a:ext cx="76327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is defined as an endpoint for communication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Concatenation of IP address and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port is a number included at start of message packet to differentiate network services on a host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socket </a:t>
            </a:r>
            <a:r>
              <a:rPr b="1" lang="en-US"/>
              <a:t>161.25.19.8:1625</a:t>
            </a:r>
            <a:r>
              <a:rPr lang="en-US"/>
              <a:t> refers to port </a:t>
            </a:r>
            <a:r>
              <a:rPr b="1" lang="en-US"/>
              <a:t>1625</a:t>
            </a:r>
            <a:r>
              <a:rPr lang="en-US"/>
              <a:t> on host </a:t>
            </a:r>
            <a:r>
              <a:rPr b="1" lang="en-US"/>
              <a:t>161.25.19.8</a:t>
            </a:r>
            <a:endParaRPr b="1"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Communication consists between a pair of sockets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All ports below 1024 are </a:t>
            </a:r>
            <a:r>
              <a:rPr b="1" i="1" lang="en-US"/>
              <a:t>well known</a:t>
            </a:r>
            <a:r>
              <a:rPr lang="en-US"/>
              <a:t>, used for standard services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Special IP address 127.0.0.1 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loopback</a:t>
            </a:r>
            <a:r>
              <a:rPr lang="en-US"/>
              <a:t>) to refer to system on which process is running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757238" y="2270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Communication</a:t>
            </a:r>
            <a:endParaRPr/>
          </a:p>
        </p:txBody>
      </p:sp>
      <p:pic>
        <p:nvPicPr>
          <p:cNvPr id="482" name="Google Shape;48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8" y="1676400"/>
            <a:ext cx="5440362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/>
          <p:nvPr>
            <p:ph type="title"/>
          </p:nvPr>
        </p:nvSpPr>
        <p:spPr>
          <a:xfrm>
            <a:off x="457200" y="15589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 Java</a:t>
            </a:r>
            <a:endParaRPr/>
          </a:p>
        </p:txBody>
      </p:sp>
      <p:sp>
        <p:nvSpPr>
          <p:cNvPr id="488" name="Google Shape;488;p75"/>
          <p:cNvSpPr txBox="1"/>
          <p:nvPr>
            <p:ph idx="1" type="body"/>
          </p:nvPr>
        </p:nvSpPr>
        <p:spPr>
          <a:xfrm>
            <a:off x="806450" y="1233488"/>
            <a:ext cx="34194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Three types of sockets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Connection-oriented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  <a:r>
              <a:rPr lang="en-US"/>
              <a:t> 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MulticastSocket</a:t>
            </a:r>
            <a:r>
              <a:rPr lang="en-US"/>
              <a:t> class– data can be sent to multiple recipients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6"/>
          <p:cNvSpPr txBox="1"/>
          <p:nvPr>
            <p:ph type="title"/>
          </p:nvPr>
        </p:nvSpPr>
        <p:spPr>
          <a:xfrm>
            <a:off x="457200" y="2333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Procedure Calls</a:t>
            </a:r>
            <a:endParaRPr/>
          </a:p>
        </p:txBody>
      </p:sp>
      <p:sp>
        <p:nvSpPr>
          <p:cNvPr id="494" name="Google Shape;494;p76"/>
          <p:cNvSpPr txBox="1"/>
          <p:nvPr>
            <p:ph idx="1" type="body"/>
          </p:nvPr>
        </p:nvSpPr>
        <p:spPr>
          <a:xfrm>
            <a:off x="901700" y="1138238"/>
            <a:ext cx="7654925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Remote procedure call (RPC) abstracts procedure calls between processes on networked systems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Again, uses ports for service differentiation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Stubs</a:t>
            </a:r>
            <a:r>
              <a:rPr lang="en-US"/>
              <a:t> – client-side proxy for the actual procedure on the server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client-side stub locates the server and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marshalls</a:t>
            </a:r>
            <a:r>
              <a:rPr lang="en-US"/>
              <a:t> the parameters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server-side stub receives this message, unpacks the marshalled parameters, and performs the procedure on the server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On Windows, stub code compile from specification written in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Microsoft Interface Definition Language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MIDL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/>
          <p:nvPr>
            <p:ph type="title"/>
          </p:nvPr>
        </p:nvSpPr>
        <p:spPr>
          <a:xfrm>
            <a:off x="930275" y="2301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Procedure Calls (Cont.)</a:t>
            </a:r>
            <a:endParaRPr/>
          </a:p>
        </p:txBody>
      </p:sp>
      <p:sp>
        <p:nvSpPr>
          <p:cNvPr id="500" name="Google Shape;500;p77"/>
          <p:cNvSpPr txBox="1"/>
          <p:nvPr>
            <p:ph idx="1" type="body"/>
          </p:nvPr>
        </p:nvSpPr>
        <p:spPr>
          <a:xfrm>
            <a:off x="930275" y="1081723"/>
            <a:ext cx="7672388" cy="467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Data representation handled via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XDL</a:t>
            </a:r>
            <a:r>
              <a:rPr lang="en-US"/>
              <a:t>) format to account for different architectures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Big-endian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little-endian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Remote communication has more failure scenarios than local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Messages can be delivered </a:t>
            </a:r>
            <a:r>
              <a:rPr b="1" i="1" lang="en-US"/>
              <a:t>exactly once </a:t>
            </a:r>
            <a:r>
              <a:rPr lang="en-US"/>
              <a:t>rather than </a:t>
            </a:r>
            <a:r>
              <a:rPr b="1" i="1" lang="en-US"/>
              <a:t>at most once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OS typically provides a rendezvous (or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matchmaker</a:t>
            </a:r>
            <a:r>
              <a:rPr lang="en-US"/>
              <a:t>) service to connect client and server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8"/>
          <p:cNvSpPr txBox="1"/>
          <p:nvPr>
            <p:ph type="title"/>
          </p:nvPr>
        </p:nvSpPr>
        <p:spPr>
          <a:xfrm>
            <a:off x="457200" y="2301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of RPC</a:t>
            </a:r>
            <a:endParaRPr/>
          </a:p>
        </p:txBody>
      </p:sp>
      <p:pic>
        <p:nvPicPr>
          <p:cNvPr id="506" name="Google Shape;50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909638"/>
            <a:ext cx="4419600" cy="53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9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2225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in Memory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74057" y="196397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Layout of a C Program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74057" y="196397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and I/O Bound Processes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22" y="1547237"/>
            <a:ext cx="7783737" cy="21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68" y="3989071"/>
            <a:ext cx="7715191" cy="2231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 flipH="1">
            <a:off x="2964016" y="1239460"/>
            <a:ext cx="4633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(Spends more time in computations)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 flipH="1">
            <a:off x="2964016" y="3677055"/>
            <a:ext cx="4633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(Spends more time in I/O operations)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666502" y="953283"/>
            <a:ext cx="806126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Processes can be described as either: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CPU-bound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66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I/O-bound process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