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881800" cy="9296400"/>
  <p:embeddedFontLst>
    <p:embeddedFont>
      <p:font typeface="Helvetica Neue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HelveticaNeue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0487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20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30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31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32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33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34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35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36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37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38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39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0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1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3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4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45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7" name="Google Shape;377;p46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46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917575" y="4416425"/>
            <a:ext cx="5046662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176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 rot="5400000">
            <a:off x="2655888" y="-615950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jpg"/><Relationship Id="rId2" Type="http://schemas.openxmlformats.org/officeDocument/2006/relationships/image" Target="../media/image18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98437" y="2960687"/>
            <a:ext cx="8610600" cy="201612"/>
            <a:chOff x="125" y="1865"/>
            <a:chExt cx="5424" cy="127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Edit9on</a:t>
            </a:r>
            <a:endParaRPr/>
          </a:p>
        </p:txBody>
      </p:sp>
      <p:pic>
        <p:nvPicPr>
          <p:cNvPr descr="dino_4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1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257675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Systems </a:t>
            </a:r>
            <a:b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CSE-204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76212" y="3379787"/>
            <a:ext cx="8626475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Dr. Durr-e-Nayab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nayab.khan@uetpeshawar.edu.pk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4294967295" type="title"/>
          </p:nvPr>
        </p:nvSpPr>
        <p:spPr>
          <a:xfrm>
            <a:off x="1041400" y="182562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Computer System Structure</a:t>
            </a:r>
            <a:endParaRPr/>
          </a:p>
        </p:txBody>
      </p:sp>
      <p:sp>
        <p:nvSpPr>
          <p:cNvPr id="127" name="Google Shape;127;p23"/>
          <p:cNvSpPr txBox="1"/>
          <p:nvPr>
            <p:ph idx="4294967295" type="body"/>
          </p:nvPr>
        </p:nvSpPr>
        <p:spPr>
          <a:xfrm>
            <a:off x="890587" y="1204912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system can be divided into four components: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– provides basic computing resources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CPU, memory, I/O devices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Controls and coordinates use of hardware among various applications and users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programs – define the ways in which the system resources are used to solve the computing problems of the users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 processors, compilers, web browsers, database systems, video games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People, machines, other computers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4294967295" type="title"/>
          </p:nvPr>
        </p:nvSpPr>
        <p:spPr>
          <a:xfrm>
            <a:off x="844550" y="1206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Four Components of a Computer System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25" y="1533525"/>
            <a:ext cx="5448300" cy="43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4294967295"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What Operating Systems Do</a:t>
            </a:r>
            <a:endParaRPr/>
          </a:p>
        </p:txBody>
      </p:sp>
      <p:sp>
        <p:nvSpPr>
          <p:cNvPr id="139" name="Google Shape;139;p25"/>
          <p:cNvSpPr txBox="1"/>
          <p:nvPr>
            <p:ph idx="4294967295" type="body"/>
          </p:nvPr>
        </p:nvSpPr>
        <p:spPr>
          <a:xfrm>
            <a:off x="806450" y="1233487"/>
            <a:ext cx="72453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Depends on the point of view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 convenience,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ease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good performance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care about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shared computer such as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mainframe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minicomputer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keep all users happy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 of dedicated systems such as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workstations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have dedicated resources but frequently use shared resources from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Handheld computers are resource poor,  optimized for usability and battery life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computers have little or no user interface, such as embedded computers in devices and automobiles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4294967295" type="title"/>
          </p:nvPr>
        </p:nvSpPr>
        <p:spPr>
          <a:xfrm>
            <a:off x="1176337" y="166687"/>
            <a:ext cx="75104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Definition</a:t>
            </a:r>
            <a:endParaRPr/>
          </a:p>
        </p:txBody>
      </p:sp>
      <p:sp>
        <p:nvSpPr>
          <p:cNvPr id="145" name="Google Shape;145;p26"/>
          <p:cNvSpPr txBox="1"/>
          <p:nvPr>
            <p:ph idx="4294967295" type="body"/>
          </p:nvPr>
        </p:nvSpPr>
        <p:spPr>
          <a:xfrm>
            <a:off x="827087" y="1028700"/>
            <a:ext cx="6638925" cy="426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is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allocator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Manages all resources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Decides between conflicting requests for efficient and fair resource use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is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Controls execution of programs to prevent errors and improper use of the computer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4294967295" type="title"/>
          </p:nvPr>
        </p:nvSpPr>
        <p:spPr>
          <a:xfrm>
            <a:off x="1033462" y="198437"/>
            <a:ext cx="80248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Definition (Cont.)</a:t>
            </a:r>
            <a:endParaRPr/>
          </a:p>
        </p:txBody>
      </p:sp>
      <p:sp>
        <p:nvSpPr>
          <p:cNvPr id="151" name="Google Shape;151;p27"/>
          <p:cNvSpPr txBox="1"/>
          <p:nvPr>
            <p:ph idx="4294967295" type="body"/>
          </p:nvPr>
        </p:nvSpPr>
        <p:spPr>
          <a:xfrm>
            <a:off x="893762" y="1247775"/>
            <a:ext cx="6808787" cy="4545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universally accepted definition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“Everything a vendor ships when you order an operating system” is a good approximation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varies wildly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“The one program running at all times on the computer” is the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Everything else is either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system program (ships with the operating system) , 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application program.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4294967295"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Computer Startup</a:t>
            </a:r>
            <a:endParaRPr/>
          </a:p>
        </p:txBody>
      </p:sp>
      <p:sp>
        <p:nvSpPr>
          <p:cNvPr id="157" name="Google Shape;157;p28"/>
          <p:cNvSpPr txBox="1"/>
          <p:nvPr>
            <p:ph idx="4294967295" type="body"/>
          </p:nvPr>
        </p:nvSpPr>
        <p:spPr>
          <a:xfrm>
            <a:off x="806450" y="1233487"/>
            <a:ext cx="63182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 program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loaded at power-up or reboot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 stored in ROM or EPROM, generally known as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firmware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Initializes all aspects of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Loads operating system kernel and starts execution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4294967295" type="title"/>
          </p:nvPr>
        </p:nvSpPr>
        <p:spPr>
          <a:xfrm>
            <a:off x="457200" y="2143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Computer System Organization</a:t>
            </a:r>
            <a:endParaRPr/>
          </a:p>
        </p:txBody>
      </p:sp>
      <p:sp>
        <p:nvSpPr>
          <p:cNvPr id="163" name="Google Shape;163;p29"/>
          <p:cNvSpPr txBox="1"/>
          <p:nvPr>
            <p:ph idx="4294967295" type="body"/>
          </p:nvPr>
        </p:nvSpPr>
        <p:spPr>
          <a:xfrm>
            <a:off x="815975" y="1233487"/>
            <a:ext cx="75977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Computer-system operation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or more CPUs, device controllers connect through common bus providing access to shared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 of CPUs and devices competing for memory cycles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37" y="2963862"/>
            <a:ext cx="6059487" cy="29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4294967295"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Computer-System Operation</a:t>
            </a:r>
            <a:endParaRPr/>
          </a:p>
        </p:txBody>
      </p:sp>
      <p:sp>
        <p:nvSpPr>
          <p:cNvPr id="170" name="Google Shape;170;p30"/>
          <p:cNvSpPr txBox="1"/>
          <p:nvPr>
            <p:ph idx="4294967295" type="body"/>
          </p:nvPr>
        </p:nvSpPr>
        <p:spPr>
          <a:xfrm>
            <a:off x="806450" y="1233487"/>
            <a:ext cx="67452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devices and the CPU can execute concurrently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device controller is in charge of a particular device type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device controller has a local buffer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moves data from/to main memory to/from local buffers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is from the device to local buffer of controller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controller informs CPU that it has finished its operation by causing an </a:t>
            </a:r>
            <a:r>
              <a:rPr b="0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4294967295" type="title"/>
          </p:nvPr>
        </p:nvSpPr>
        <p:spPr>
          <a:xfrm>
            <a:off x="94615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Common Functions of Interrupts</a:t>
            </a:r>
            <a:endParaRPr/>
          </a:p>
        </p:txBody>
      </p:sp>
      <p:sp>
        <p:nvSpPr>
          <p:cNvPr id="176" name="Google Shape;176;p31"/>
          <p:cNvSpPr txBox="1"/>
          <p:nvPr>
            <p:ph idx="4294967295" type="body"/>
          </p:nvPr>
        </p:nvSpPr>
        <p:spPr>
          <a:xfrm>
            <a:off x="806450" y="1233487"/>
            <a:ext cx="65722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transfers control to the interrupt service routine generally, through the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contains the addresses of all the service routines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architecture must save the address of the interrupted instruction</a:t>
            </a:r>
            <a:endParaRPr b="0" i="1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software-generated interrupt caused either by an error or a user request, conditions like invalid memory access, division by zero, or a breakpoint can trigger a trap in an OS. Invokes Kernel Routine.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operating system is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driven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4294967295" type="title"/>
          </p:nvPr>
        </p:nvSpPr>
        <p:spPr>
          <a:xfrm>
            <a:off x="1063625" y="-95250"/>
            <a:ext cx="7772400" cy="84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Interrupt Handling</a:t>
            </a:r>
            <a:endParaRPr/>
          </a:p>
        </p:txBody>
      </p:sp>
      <p:sp>
        <p:nvSpPr>
          <p:cNvPr id="182" name="Google Shape;182;p32"/>
          <p:cNvSpPr txBox="1"/>
          <p:nvPr>
            <p:ph idx="4294967295" type="body"/>
          </p:nvPr>
        </p:nvSpPr>
        <p:spPr>
          <a:xfrm>
            <a:off x="806450" y="1233487"/>
            <a:ext cx="66198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operating system preserves the state of the CPU by storing registers and the program counter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Determines which type of interrupt has occurred: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interrupt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Separate segments of code determine what action should be taken for each type of interrupt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ystem Call" id="183" name="Google Shape;1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3702050"/>
            <a:ext cx="3517900" cy="2236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stem Interrupt" id="184" name="Google Shape;18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7400" y="3575050"/>
            <a:ext cx="3940175" cy="228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 flipH="1">
            <a:off x="2058987" y="6064250"/>
            <a:ext cx="6105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call/ user process versus Interrupts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Course Learning Outcomes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CLO-1: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 the basic concepts behind implementation of Operating Systems, their types, structures, features and services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CLO-2: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Demonstrate the concepts of processes, multiprocessing and multithreading in solving different problems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CLO-3: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 and analyze CPU/Process scheduling and synchronization algorithms.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4294967295" type="title"/>
          </p:nvPr>
        </p:nvSpPr>
        <p:spPr>
          <a:xfrm>
            <a:off x="895350" y="166687"/>
            <a:ext cx="7791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Operating-System Operations</a:t>
            </a:r>
            <a:endParaRPr/>
          </a:p>
        </p:txBody>
      </p:sp>
      <p:sp>
        <p:nvSpPr>
          <p:cNvPr id="191" name="Google Shape;191;p33"/>
          <p:cNvSpPr txBox="1"/>
          <p:nvPr>
            <p:ph idx="4294967295" type="body"/>
          </p:nvPr>
        </p:nvSpPr>
        <p:spPr>
          <a:xfrm>
            <a:off x="838200" y="1154112"/>
            <a:ext cx="6886575" cy="493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driven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(hardware and software)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interrupt by one of the devices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interrupt 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trap):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error (e.g., division by zero)</a:t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 for operating system service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process problems include infinite loop, processes modifying each other or the operating system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4294967295"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I/O Structure</a:t>
            </a:r>
            <a:endParaRPr/>
          </a:p>
        </p:txBody>
      </p:sp>
      <p:sp>
        <p:nvSpPr>
          <p:cNvPr id="197" name="Google Shape;197;p34"/>
          <p:cNvSpPr txBox="1"/>
          <p:nvPr>
            <p:ph idx="4294967295" type="body"/>
          </p:nvPr>
        </p:nvSpPr>
        <p:spPr>
          <a:xfrm>
            <a:off x="895350" y="1244600"/>
            <a:ext cx="6845300" cy="458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I/O starts, control returns to user program only upon I/O completion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instruction idles the CPU until the next interrupt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loop (contention for memory access)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most one I/O request is outstanding at a time, no simultaneous I/O processing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I/O starts, control returns to user program without waiting for I/O completion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request to the OS to allow user to wait for I/O completion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Device-status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contains entry for each I/O device indicating its type, address, and state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indexes into I/O device table to determine device status and to modify table entry to include interrupt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idx="4294967295" type="title"/>
          </p:nvPr>
        </p:nvSpPr>
        <p:spPr>
          <a:xfrm>
            <a:off x="1179512" y="198437"/>
            <a:ext cx="7791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Operating-System Operations (cont.)</a:t>
            </a:r>
            <a:endParaRPr/>
          </a:p>
        </p:txBody>
      </p:sp>
      <p:sp>
        <p:nvSpPr>
          <p:cNvPr id="203" name="Google Shape;203;p35"/>
          <p:cNvSpPr txBox="1"/>
          <p:nvPr>
            <p:ph idx="4294967295" type="body"/>
          </p:nvPr>
        </p:nvSpPr>
        <p:spPr>
          <a:xfrm>
            <a:off x="806450" y="1233487"/>
            <a:ext cx="7297737" cy="493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Dual-mode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 allows OS to protect itself and other system components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mode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 mode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 bit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provided by hardware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ability to distinguish when system is running user code or kernel code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instructions designated as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privileged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only executable in kernel mode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 changes mode to kernel, return from call resets it to user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Increasingly CPUs support multi-mode operations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i.e.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machine manager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VMM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mode for guest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VMs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idx="4294967295" type="title"/>
          </p:nvPr>
        </p:nvSpPr>
        <p:spPr>
          <a:xfrm>
            <a:off x="882650" y="136525"/>
            <a:ext cx="8415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Transition from User to Kernel Mode</a:t>
            </a:r>
            <a:endParaRPr/>
          </a:p>
        </p:txBody>
      </p:sp>
      <p:sp>
        <p:nvSpPr>
          <p:cNvPr id="209" name="Google Shape;209;p36"/>
          <p:cNvSpPr txBox="1"/>
          <p:nvPr>
            <p:ph idx="4294967295" type="body"/>
          </p:nvPr>
        </p:nvSpPr>
        <p:spPr>
          <a:xfrm>
            <a:off x="822325" y="1060450"/>
            <a:ext cx="7753350" cy="281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 to prevent infinite loop / process hogging resources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 is set to interrupt the computer after some time period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a counter that is decremented by the physical clock.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set the counter (privileged instruction)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counter zero generate an interrupt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up before scheduling process to regain control or terminate program that exceeds allotted time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3895725"/>
            <a:ext cx="7602537" cy="23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/>
        </p:nvSpPr>
        <p:spPr>
          <a:xfrm>
            <a:off x="1052512" y="1412875"/>
            <a:ext cx="7167562" cy="462756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541337" y="173037"/>
            <a:ext cx="8415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Entry Points to Kernel Mode</a:t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2355850" y="2651125"/>
            <a:ext cx="4589462" cy="2179637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Kernel</a:t>
            </a:r>
            <a:endParaRPr/>
          </a:p>
        </p:txBody>
      </p:sp>
      <p:cxnSp>
        <p:nvCxnSpPr>
          <p:cNvPr id="219" name="Google Shape;219;p37"/>
          <p:cNvCxnSpPr/>
          <p:nvPr/>
        </p:nvCxnSpPr>
        <p:spPr>
          <a:xfrm>
            <a:off x="2973387" y="2078037"/>
            <a:ext cx="0" cy="573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0" name="Google Shape;220;p37"/>
          <p:cNvCxnSpPr/>
          <p:nvPr/>
        </p:nvCxnSpPr>
        <p:spPr>
          <a:xfrm>
            <a:off x="6045200" y="2073275"/>
            <a:ext cx="0" cy="573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1" name="Google Shape;221;p37"/>
          <p:cNvCxnSpPr/>
          <p:nvPr/>
        </p:nvCxnSpPr>
        <p:spPr>
          <a:xfrm flipH="1" rot="10800000">
            <a:off x="2960687" y="4857750"/>
            <a:ext cx="12700" cy="5318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2" name="Google Shape;222;p37"/>
          <p:cNvCxnSpPr/>
          <p:nvPr/>
        </p:nvCxnSpPr>
        <p:spPr>
          <a:xfrm flipH="1" rot="10800000">
            <a:off x="6059487" y="4845050"/>
            <a:ext cx="12700" cy="53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3" name="Google Shape;223;p37"/>
          <p:cNvSpPr txBox="1"/>
          <p:nvPr/>
        </p:nvSpPr>
        <p:spPr>
          <a:xfrm>
            <a:off x="2273300" y="1717675"/>
            <a:ext cx="1384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Interrupts</a:t>
            </a: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5578475" y="1722437"/>
            <a:ext cx="11874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Signals</a:t>
            </a:r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2286000" y="5454650"/>
            <a:ext cx="15748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 Call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5772150" y="5445125"/>
            <a:ext cx="9937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Traps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idx="4294967295"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I/O Structure</a:t>
            </a:r>
            <a:endParaRPr/>
          </a:p>
        </p:txBody>
      </p:sp>
      <p:sp>
        <p:nvSpPr>
          <p:cNvPr id="232" name="Google Shape;232;p38"/>
          <p:cNvSpPr txBox="1"/>
          <p:nvPr>
            <p:ph idx="4294967295" type="body"/>
          </p:nvPr>
        </p:nvSpPr>
        <p:spPr>
          <a:xfrm>
            <a:off x="895350" y="1244600"/>
            <a:ext cx="6845300" cy="458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I/O starts, control returns to user program only upon I/O completion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instruction idles the CPU until the next interrupt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loop (contention for memory access)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most one I/O request is outstanding at a time, no simultaneous I/O processing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I/O starts, control returns to user program without waiting for I/O completion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request to the OS to allow user to wait for I/O completion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Device-status table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contains entry for each I/O device indicating its type, address, and state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indexes into I/O device table to determine device status and to modify table entry to include interrupt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idx="4294967295" type="title"/>
          </p:nvPr>
        </p:nvSpPr>
        <p:spPr>
          <a:xfrm>
            <a:off x="1089025" y="198437"/>
            <a:ext cx="7597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Management</a:t>
            </a:r>
            <a:endParaRPr/>
          </a:p>
        </p:txBody>
      </p:sp>
      <p:sp>
        <p:nvSpPr>
          <p:cNvPr id="238" name="Google Shape;238;p39"/>
          <p:cNvSpPr txBox="1"/>
          <p:nvPr>
            <p:ph idx="4294967295" type="body"/>
          </p:nvPr>
        </p:nvSpPr>
        <p:spPr>
          <a:xfrm>
            <a:off x="890587" y="809625"/>
            <a:ext cx="7197725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process is a program in execution. It is a unit of work within the system. Program is a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passive entity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process is 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</a:t>
            </a:r>
            <a:r>
              <a:rPr b="1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 entity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needs resources to accomplish its task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CPU, memory, I/O, files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Initialization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termination requires reclaim of any reusable resources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Single-threaded process has one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counter</a:t>
            </a:r>
            <a:r>
              <a:rPr b="1" i="0" lang="en-US" sz="20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specifying location of next instruction to execute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executes instructions sequentially, one at a time, until completion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Multi-threaded process has one program counter per thread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 system has many processes, some user, some operating system running concurrently on one or more CPUs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by multiplexing the CPUs among the processes / threads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idx="4294967295" type="title"/>
          </p:nvPr>
        </p:nvSpPr>
        <p:spPr>
          <a:xfrm>
            <a:off x="1128712" y="152400"/>
            <a:ext cx="7558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Management Activities</a:t>
            </a:r>
            <a:endParaRPr/>
          </a:p>
        </p:txBody>
      </p:sp>
      <p:sp>
        <p:nvSpPr>
          <p:cNvPr id="244" name="Google Shape;244;p40"/>
          <p:cNvSpPr txBox="1"/>
          <p:nvPr>
            <p:ph idx="4294967295" type="body"/>
          </p:nvPr>
        </p:nvSpPr>
        <p:spPr>
          <a:xfrm>
            <a:off x="1125537" y="1587500"/>
            <a:ext cx="7958137" cy="403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and deleting both user and system processes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Suspending and resuming processes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Providing mechanisms for process synchronization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Providing mechanisms for process communication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Providing mechanisms for deadlock handling</a:t>
            </a:r>
            <a:endParaRPr/>
          </a:p>
        </p:txBody>
      </p:sp>
      <p:sp>
        <p:nvSpPr>
          <p:cNvPr id="245" name="Google Shape;245;p40"/>
          <p:cNvSpPr txBox="1"/>
          <p:nvPr/>
        </p:nvSpPr>
        <p:spPr>
          <a:xfrm>
            <a:off x="885825" y="1238250"/>
            <a:ext cx="75866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operating system is responsible for the following activities in connection with process management: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idx="4294967295" type="title"/>
          </p:nvPr>
        </p:nvSpPr>
        <p:spPr>
          <a:xfrm>
            <a:off x="1090612" y="166687"/>
            <a:ext cx="7596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 Management</a:t>
            </a:r>
            <a:endParaRPr/>
          </a:p>
        </p:txBody>
      </p:sp>
      <p:sp>
        <p:nvSpPr>
          <p:cNvPr id="251" name="Google Shape;251;p41"/>
          <p:cNvSpPr txBox="1"/>
          <p:nvPr>
            <p:ph idx="4294967295" type="body"/>
          </p:nvPr>
        </p:nvSpPr>
        <p:spPr>
          <a:xfrm>
            <a:off x="806450" y="1233487"/>
            <a:ext cx="71072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execute a program all (or part) of the instructions must be in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 (or part) of the data that is needed by the program must be in memory.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management determines what is in memory and when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Optimizing CPU utilization and computer response to users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management activities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Keeping track of which parts of memory are currently being used and by whom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Deciding which processes (or parts thereof) and data to move into and out of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Allocating and deallocating memory space as needed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4294967295" type="title"/>
          </p:nvPr>
        </p:nvSpPr>
        <p:spPr>
          <a:xfrm>
            <a:off x="1128712" y="182562"/>
            <a:ext cx="7558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Storage Management</a:t>
            </a:r>
            <a:endParaRPr/>
          </a:p>
        </p:txBody>
      </p:sp>
      <p:sp>
        <p:nvSpPr>
          <p:cNvPr id="257" name="Google Shape;257;p42"/>
          <p:cNvSpPr txBox="1"/>
          <p:nvPr>
            <p:ph idx="4294967295" type="body"/>
          </p:nvPr>
        </p:nvSpPr>
        <p:spPr>
          <a:xfrm>
            <a:off x="920750" y="1104900"/>
            <a:ext cx="7434262" cy="499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provides uniform, logical view of information storage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Abstracts physical properties to logical storage unit  -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medium is controlled by device (i.e., disk drive, tape drive)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Varying properties include access speed, capacity, data-transfer rate, access method (sequential or random)</a:t>
            </a:r>
            <a:endParaRPr/>
          </a:p>
          <a:p>
            <a:pPr indent="-190500" lvl="2" marL="10858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9900"/>
              </a:buClr>
              <a:buSzPts val="600"/>
              <a:buFont typeface="Arimo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File-System management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Files usually organized into directories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control on most systems to determine who can access what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activities include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and deleting files and directories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Primitives to manipulate files and directories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 files onto secondary storage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Backup files onto stable (non-volatile) storage media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Grading Criteria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06450" y="1233487"/>
            <a:ext cx="77930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an ideal scenario:</a:t>
            </a:r>
            <a:endParaRPr/>
          </a:p>
          <a:p>
            <a:pPr indent="-285750" lvl="2" marL="51435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Assignments: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assignments before midterm and 3 before finalterm exam</a:t>
            </a:r>
            <a:endParaRPr b="0" i="0" sz="16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2" marL="5143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Quizzes: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quizzes before midterm and 3 before finalterm exam, based on assignments </a:t>
            </a:r>
            <a:endParaRPr/>
          </a:p>
          <a:p>
            <a:pPr indent="-209550" lvl="2" marL="5143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9550" lvl="2" marL="5143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9550" lvl="2" marL="5143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9550" lvl="2" marL="5143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RESOURCES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 RECOMMENDED</a:t>
            </a:r>
            <a:endParaRPr/>
          </a:p>
          <a:p>
            <a:pPr indent="-285750" lvl="2" marL="5143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Abraham Silberschatz, Peter Baer Galvin, and Greg Gagne: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9th or later Edition (Uploaded in google classroom)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 BOOKS</a:t>
            </a:r>
            <a:endParaRPr/>
          </a:p>
          <a:p>
            <a:pPr indent="-285750" lvl="2" marL="5143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b="1" i="0" lang="en-US" sz="14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 Systems Programming: Communication, Concurrency, and Threads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K. A. Robbins and S. Robbins. Prentice Hall, 2003. ISBN: 0-13-042411-0. </a:t>
            </a:r>
            <a:endParaRPr/>
          </a:p>
          <a:p>
            <a:pPr indent="-209550" lvl="2" marL="5143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9550" lvl="2" marL="5143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2" marL="5143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9550" lvl="2" marL="5143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675" y="2760662"/>
            <a:ext cx="5594350" cy="169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idx="4294967295"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Storage-Device Hierarchy</a:t>
            </a:r>
            <a:endParaRPr/>
          </a:p>
        </p:txBody>
      </p:sp>
      <p:pic>
        <p:nvPicPr>
          <p:cNvPr descr="C:\Users\as668\Desktop\1_04.jpg" id="263" name="Google Shape;2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2312" y="1370012"/>
            <a:ext cx="5322887" cy="443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idx="4294967295" type="title"/>
          </p:nvPr>
        </p:nvSpPr>
        <p:spPr>
          <a:xfrm>
            <a:off x="1331912" y="277812"/>
            <a:ext cx="73548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Mass-Storage Management</a:t>
            </a:r>
            <a:endParaRPr/>
          </a:p>
        </p:txBody>
      </p:sp>
      <p:sp>
        <p:nvSpPr>
          <p:cNvPr id="269" name="Google Shape;269;p44"/>
          <p:cNvSpPr txBox="1"/>
          <p:nvPr>
            <p:ph idx="4294967295" type="body"/>
          </p:nvPr>
        </p:nvSpPr>
        <p:spPr>
          <a:xfrm>
            <a:off x="806450" y="1233487"/>
            <a:ext cx="7575550" cy="493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disks used to store data that does not fit in main memory or data that must be kept for a “long” period of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 management is of central importance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Entire speed of computer operation hinges on disk subsystem and its algorithms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activities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Free-space management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Storage allocation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scheduling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storage need not be fast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Tertiary storage includes optical storage, magnetic tape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Still must be managed – by OS or applications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Varies between WORM (write-once, read-many-times) and RW (read-write)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idx="4294967295" type="title"/>
          </p:nvPr>
        </p:nvSpPr>
        <p:spPr>
          <a:xfrm>
            <a:off x="835025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How a Modern Computer Works</a:t>
            </a:r>
            <a:endParaRPr/>
          </a:p>
        </p:txBody>
      </p:sp>
      <p:pic>
        <p:nvPicPr>
          <p:cNvPr descr="1" id="275" name="Google Shape;27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912" y="1230312"/>
            <a:ext cx="5132387" cy="408463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5"/>
          <p:cNvSpPr txBox="1"/>
          <p:nvPr/>
        </p:nvSpPr>
        <p:spPr>
          <a:xfrm>
            <a:off x="4787900" y="5637212"/>
            <a:ext cx="2874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von Neumann architecture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idx="4294967295" type="title"/>
          </p:nvPr>
        </p:nvSpPr>
        <p:spPr>
          <a:xfrm>
            <a:off x="1135062" y="1365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Migration of data “A” from Disk to Register</a:t>
            </a:r>
            <a:endParaRPr/>
          </a:p>
        </p:txBody>
      </p:sp>
      <p:sp>
        <p:nvSpPr>
          <p:cNvPr id="282" name="Google Shape;282;p46"/>
          <p:cNvSpPr txBox="1"/>
          <p:nvPr>
            <p:ph idx="4294967295" type="body"/>
          </p:nvPr>
        </p:nvSpPr>
        <p:spPr>
          <a:xfrm>
            <a:off x="806450" y="1233487"/>
            <a:ext cx="7391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Multitasking environments must be careful to use most recent value, no matter where it is stored in the storage hierarchy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Multiprocessor environment must provide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 coherency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hardware such that all CPUs have the most recent value in their cache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environment situation even more complex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copies of a datum can exist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Various solutions covered in Chapter 17</a:t>
            </a:r>
            <a:endParaRPr/>
          </a:p>
        </p:txBody>
      </p:sp>
      <p:pic>
        <p:nvPicPr>
          <p:cNvPr descr="C:\Users\as668\Desktop\1_12.jpg" id="283" name="Google Shape;28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250" y="2211387"/>
            <a:ext cx="65595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idx="4294967295" type="title"/>
          </p:nvPr>
        </p:nvSpPr>
        <p:spPr>
          <a:xfrm>
            <a:off x="1022350" y="182562"/>
            <a:ext cx="7664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Protection and Security</a:t>
            </a:r>
            <a:endParaRPr/>
          </a:p>
        </p:txBody>
      </p:sp>
      <p:sp>
        <p:nvSpPr>
          <p:cNvPr id="289" name="Google Shape;289;p47"/>
          <p:cNvSpPr txBox="1"/>
          <p:nvPr>
            <p:ph idx="4294967295" type="body"/>
          </p:nvPr>
        </p:nvSpPr>
        <p:spPr>
          <a:xfrm>
            <a:off x="806450" y="1233487"/>
            <a:ext cx="7648575" cy="51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any mechanism for controlling access of processes or users to resources defined by the OS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defense of the system against internal and external attacks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Huge range, including denial-of-service, worms, viruses, identity theft, theft of service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Systems generally first distinguish among users, to determine who can do what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identities 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IDs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security IDs) include name and associated number, one per user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ID then associated with all files, processes of that user to determine access control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identifier 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allows set of users to be defined and controls managed, then also associated with each process, file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Privilege escalation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user to change to effective ID with more rights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idx="4294967295" type="title"/>
          </p:nvPr>
        </p:nvSpPr>
        <p:spPr>
          <a:xfrm>
            <a:off x="1117600" y="150812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Computing Environments - Virtualization</a:t>
            </a:r>
            <a:endParaRPr/>
          </a:p>
        </p:txBody>
      </p:sp>
      <p:sp>
        <p:nvSpPr>
          <p:cNvPr id="295" name="Google Shape;295;p48"/>
          <p:cNvSpPr txBox="1"/>
          <p:nvPr>
            <p:ph idx="4294967295" type="body"/>
          </p:nvPr>
        </p:nvSpPr>
        <p:spPr>
          <a:xfrm>
            <a:off x="806450" y="1233487"/>
            <a:ext cx="7061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cases involve laptops and desktops running multiple OSes for exploration or compatibility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Apple laptop running Mac OS X host, Windows as a guest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Developing apps for multiple OSes without having multiple systems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QA testing applications without having multiple systems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Executing and managing compute environments within data centers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VMM can run natively, in which case they are also the host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no general purpose host then (VMware ESX and Citrix XenServer)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idx="4294967295" type="title"/>
          </p:nvPr>
        </p:nvSpPr>
        <p:spPr>
          <a:xfrm>
            <a:off x="1120775" y="136525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Computing Environments - Virtualization</a:t>
            </a:r>
            <a:endParaRPr/>
          </a:p>
        </p:txBody>
      </p:sp>
      <p:pic>
        <p:nvPicPr>
          <p:cNvPr descr="1_20.pdf" id="301" name="Google Shape;30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112" y="1554162"/>
            <a:ext cx="6396037" cy="433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idx="4294967295" type="title"/>
          </p:nvPr>
        </p:nvSpPr>
        <p:spPr>
          <a:xfrm>
            <a:off x="1069975" y="166687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Concepts</a:t>
            </a:r>
            <a:endParaRPr/>
          </a:p>
        </p:txBody>
      </p:sp>
      <p:sp>
        <p:nvSpPr>
          <p:cNvPr id="307" name="Google Shape;307;p50"/>
          <p:cNvSpPr txBox="1"/>
          <p:nvPr>
            <p:ph idx="4294967295" type="body"/>
          </p:nvPr>
        </p:nvSpPr>
        <p:spPr>
          <a:xfrm>
            <a:off x="827087" y="835025"/>
            <a:ext cx="7832725" cy="546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Operating Systems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User Systems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 Computer systems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one user at a time 🢡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Tasking Systems</a:t>
            </a:r>
            <a:endParaRPr b="1" i="0" sz="16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Interactive and executes codes for single user only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of one user only (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/ CPU scheduling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Single-Tasking (MS DOS/ Palm OS) 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Multi-Tasking (Windows, UNIX, LINUX, MAC OS)</a:t>
            </a:r>
            <a:endParaRPr/>
          </a:p>
          <a:p>
            <a:pPr indent="-228600" lvl="3" marL="14287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Pre-Emptive Mode (Predefined slots for each process)</a:t>
            </a:r>
            <a:endParaRPr/>
          </a:p>
          <a:p>
            <a:pPr indent="-228600" lvl="3" marL="14287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Co-operative Mode (Inter process communication)</a:t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Multiprogramming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system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needed for efficiency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user cannot keep CPU and I/O devices busy at all times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Multiprogramming organizes jobs (code and data) so CPU always has one to execute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subset of total jobs in system is kept in memory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job selected and run via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 scheduling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it has to wait (for I/O for example), OS switches to another job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payroll system, Bills, reports printing systems, Network simulators</a:t>
            </a:r>
            <a:endParaRPr/>
          </a:p>
          <a:p>
            <a:pPr indent="-262890" lvl="0" marL="3429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idx="4294967295" type="title"/>
          </p:nvPr>
        </p:nvSpPr>
        <p:spPr>
          <a:xfrm>
            <a:off x="1069975" y="166687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Concepts</a:t>
            </a:r>
            <a:endParaRPr/>
          </a:p>
        </p:txBody>
      </p:sp>
      <p:sp>
        <p:nvSpPr>
          <p:cNvPr id="313" name="Google Shape;313;p51"/>
          <p:cNvSpPr txBox="1"/>
          <p:nvPr>
            <p:ph idx="4294967295" type="body"/>
          </p:nvPr>
        </p:nvSpPr>
        <p:spPr>
          <a:xfrm>
            <a:off x="827087" y="835025"/>
            <a:ext cx="7832725" cy="546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Operating Systems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91440" lvl="1" marL="4572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 Processing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multitasking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logical extension in which CPU switches processes of similar kind frequently to give impression of parallelism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Processes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Switching between CPU Burst and I/O burst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🢡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Process Management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several jobs ready to run at the same time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🢡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 Process Communication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processes don’t fit in memory,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moves them in and out to run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Single User Systems, Windows, MAC OS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idx="4294967295" type="title"/>
          </p:nvPr>
        </p:nvSpPr>
        <p:spPr>
          <a:xfrm>
            <a:off x="627062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 Layout for OS System</a:t>
            </a:r>
            <a:endParaRPr/>
          </a:p>
        </p:txBody>
      </p:sp>
      <p:pic>
        <p:nvPicPr>
          <p:cNvPr id="319" name="Google Shape;31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612" y="1350962"/>
            <a:ext cx="2814637" cy="433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5" y="1350962"/>
            <a:ext cx="2814637" cy="433228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2"/>
          <p:cNvSpPr txBox="1"/>
          <p:nvPr/>
        </p:nvSpPr>
        <p:spPr>
          <a:xfrm>
            <a:off x="5754687" y="2540000"/>
            <a:ext cx="1320800" cy="36988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1</a:t>
            </a:r>
            <a:endParaRPr/>
          </a:p>
        </p:txBody>
      </p:sp>
      <p:sp>
        <p:nvSpPr>
          <p:cNvPr id="322" name="Google Shape;322;p52"/>
          <p:cNvSpPr txBox="1"/>
          <p:nvPr/>
        </p:nvSpPr>
        <p:spPr>
          <a:xfrm>
            <a:off x="5741987" y="3452812"/>
            <a:ext cx="1319212" cy="36988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2</a:t>
            </a:r>
            <a:endParaRPr/>
          </a:p>
        </p:txBody>
      </p:sp>
      <p:sp>
        <p:nvSpPr>
          <p:cNvPr id="323" name="Google Shape;323;p52"/>
          <p:cNvSpPr txBox="1"/>
          <p:nvPr/>
        </p:nvSpPr>
        <p:spPr>
          <a:xfrm>
            <a:off x="5754687" y="4367212"/>
            <a:ext cx="1320800" cy="36988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3</a:t>
            </a:r>
            <a:endParaRPr/>
          </a:p>
        </p:txBody>
      </p:sp>
      <p:sp>
        <p:nvSpPr>
          <p:cNvPr id="324" name="Google Shape;324;p52"/>
          <p:cNvSpPr txBox="1"/>
          <p:nvPr/>
        </p:nvSpPr>
        <p:spPr>
          <a:xfrm>
            <a:off x="5754687" y="5054600"/>
            <a:ext cx="1320800" cy="36988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4</a:t>
            </a:r>
            <a:endParaRPr/>
          </a:p>
        </p:txBody>
      </p:sp>
      <p:sp>
        <p:nvSpPr>
          <p:cNvPr id="325" name="Google Shape;325;p52"/>
          <p:cNvSpPr txBox="1"/>
          <p:nvPr/>
        </p:nvSpPr>
        <p:spPr>
          <a:xfrm>
            <a:off x="984250" y="5743575"/>
            <a:ext cx="3757612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Multi Program (Batch System)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similar job has its own CPU and I/O bursts </a:t>
            </a:r>
            <a:endParaRPr/>
          </a:p>
        </p:txBody>
      </p:sp>
      <p:sp>
        <p:nvSpPr>
          <p:cNvPr id="326" name="Google Shape;326;p52"/>
          <p:cNvSpPr txBox="1"/>
          <p:nvPr/>
        </p:nvSpPr>
        <p:spPr>
          <a:xfrm>
            <a:off x="4672012" y="5743575"/>
            <a:ext cx="34417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Multi Process (Multi Tasking  System)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similar process has its own CPU and I/O bursts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About Lectures</a:t>
            </a:r>
            <a:endParaRPr/>
          </a:p>
        </p:txBody>
      </p: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an effort to make this course enjoyable for everybody:</a:t>
            </a:r>
            <a:endParaRPr/>
          </a:p>
          <a:p>
            <a:pPr indent="-342900" lvl="1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on time!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will only benefit YOU!</a:t>
            </a:r>
            <a:endParaRPr/>
          </a:p>
          <a:p>
            <a:pPr indent="-342900" lvl="1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have any queries,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Just ask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 or write it down!</a:t>
            </a:r>
            <a:endParaRPr/>
          </a:p>
          <a:p>
            <a:pPr indent="-342900" lvl="1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participation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mandatory. Do not just sit to receive.</a:t>
            </a:r>
            <a:endParaRPr/>
          </a:p>
          <a:p>
            <a:pPr indent="-342900" lvl="1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off</a:t>
            </a:r>
            <a:r>
              <a:rPr b="1" i="0" lang="en-US" sz="1800" u="none" cap="none" strike="noStrike">
                <a:solidFill>
                  <a:srgbClr val="5E5E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pagers and cell-phones or on silent! If you have any important or expected one, attend it outside the class</a:t>
            </a:r>
            <a:endParaRPr/>
          </a:p>
          <a:p>
            <a:pPr indent="-342900" lvl="1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Bring your own book, table, notebook and calculator</a:t>
            </a:r>
            <a:endParaRPr/>
          </a:p>
          <a:p>
            <a:pPr indent="-342900" lvl="1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your written works it is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unacceptable to use someone else's work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without reference. Copied assignments, quizzes or other tasks will be tantamount to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cheating</a:t>
            </a:r>
            <a:r>
              <a:rPr b="1" i="0" lang="en-US" sz="1800" u="none" cap="none" strike="noStrike">
                <a:solidFill>
                  <a:srgbClr val="5E5E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grading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be done.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work will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never be re-evaluated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rejected/missed assignment. 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representatives</a:t>
            </a:r>
            <a:r>
              <a:rPr b="1" i="0" lang="en-US" sz="1800" u="none" cap="none" strike="noStrike">
                <a:solidFill>
                  <a:srgbClr val="5E5E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collect and submit the assignments, quizzes and requests on behalf of their section in my office once and for all.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PU Scheduling in details and with suitable examples - Zitoc" id="331" name="Google Shape;33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650" y="1039812"/>
            <a:ext cx="4057650" cy="55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3"/>
          <p:cNvSpPr txBox="1"/>
          <p:nvPr/>
        </p:nvSpPr>
        <p:spPr>
          <a:xfrm>
            <a:off x="1069975" y="166687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Life Cycle</a:t>
            </a:r>
            <a:endParaRPr/>
          </a:p>
        </p:txBody>
      </p:sp>
      <p:sp>
        <p:nvSpPr>
          <p:cNvPr id="333" name="Google Shape;333;p53"/>
          <p:cNvSpPr txBox="1"/>
          <p:nvPr/>
        </p:nvSpPr>
        <p:spPr>
          <a:xfrm>
            <a:off x="2124075" y="6105525"/>
            <a:ext cx="1100137" cy="461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/>
        </p:nvSpPr>
        <p:spPr>
          <a:xfrm>
            <a:off x="1069975" y="166687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Life Cycle</a:t>
            </a:r>
            <a:endParaRPr/>
          </a:p>
        </p:txBody>
      </p:sp>
      <p:sp>
        <p:nvSpPr>
          <p:cNvPr id="339" name="Google Shape;339;p54"/>
          <p:cNvSpPr txBox="1"/>
          <p:nvPr/>
        </p:nvSpPr>
        <p:spPr>
          <a:xfrm>
            <a:off x="2124075" y="6105525"/>
            <a:ext cx="1100137" cy="461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54"/>
          <p:cNvSpPr txBox="1"/>
          <p:nvPr/>
        </p:nvSpPr>
        <p:spPr>
          <a:xfrm>
            <a:off x="827087" y="835025"/>
            <a:ext cx="7832725" cy="546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Two Processes P1 and P2.</a:t>
            </a:r>
            <a:endParaRPr/>
          </a:p>
        </p:txBody>
      </p:sp>
      <p:cxnSp>
        <p:nvCxnSpPr>
          <p:cNvPr id="341" name="Google Shape;341;p54"/>
          <p:cNvCxnSpPr/>
          <p:nvPr/>
        </p:nvCxnSpPr>
        <p:spPr>
          <a:xfrm flipH="1" rot="10800000">
            <a:off x="1265237" y="3211512"/>
            <a:ext cx="7394575" cy="39687"/>
          </a:xfrm>
          <a:prstGeom prst="straightConnector1">
            <a:avLst/>
          </a:prstGeom>
          <a:noFill/>
          <a:ln cap="flat" cmpd="sng" w="76200">
            <a:solidFill>
              <a:srgbClr val="0070C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54"/>
          <p:cNvCxnSpPr/>
          <p:nvPr/>
        </p:nvCxnSpPr>
        <p:spPr>
          <a:xfrm>
            <a:off x="1265237" y="5307012"/>
            <a:ext cx="7310437" cy="1587"/>
          </a:xfrm>
          <a:prstGeom prst="straightConnector1">
            <a:avLst/>
          </a:prstGeom>
          <a:noFill/>
          <a:ln cap="flat" cmpd="sng" w="76200">
            <a:solidFill>
              <a:srgbClr val="0070C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3" name="Google Shape;343;p54"/>
          <p:cNvSpPr txBox="1"/>
          <p:nvPr/>
        </p:nvSpPr>
        <p:spPr>
          <a:xfrm>
            <a:off x="1985962" y="2016125"/>
            <a:ext cx="5653087" cy="3354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Process 1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(5 CPU time units and 5 I/O time units)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Process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(5 CPU time units and 5 I/O time units)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4" name="Google Shape;344;p54"/>
          <p:cNvSpPr txBox="1"/>
          <p:nvPr/>
        </p:nvSpPr>
        <p:spPr>
          <a:xfrm>
            <a:off x="3783012" y="5689600"/>
            <a:ext cx="2955925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Dots: I/O Burst	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Dash: CPU Burst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>
            <p:ph idx="4294967295" type="title"/>
          </p:nvPr>
        </p:nvSpPr>
        <p:spPr>
          <a:xfrm>
            <a:off x="1069975" y="166687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Concepts</a:t>
            </a:r>
            <a:endParaRPr/>
          </a:p>
        </p:txBody>
      </p:sp>
      <p:sp>
        <p:nvSpPr>
          <p:cNvPr id="350" name="Google Shape;350;p55"/>
          <p:cNvSpPr txBox="1"/>
          <p:nvPr>
            <p:ph idx="4294967295" type="body"/>
          </p:nvPr>
        </p:nvSpPr>
        <p:spPr>
          <a:xfrm>
            <a:off x="831850" y="835025"/>
            <a:ext cx="7827962" cy="546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Timesharing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Multitasking and Multi users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logical extension in which CPU switches jobs so frequently that users can interact with each job while it is running, creating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interactive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computing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time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be &lt; 1 second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user has at least one program executing in memory 🢡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several jobs ready to run at the same time 🢡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scheduling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processes don’t fit in memory,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moves them in and out to run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single CPU is shared among multiple users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short time is assigned to each users process 🢡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Quantum, Slice, Slot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memory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execution of processes not completely in memory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LINUX OS, UNIX OS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062" y="1063625"/>
            <a:ext cx="2814637" cy="433228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6"/>
          <p:cNvSpPr txBox="1"/>
          <p:nvPr/>
        </p:nvSpPr>
        <p:spPr>
          <a:xfrm>
            <a:off x="5883275" y="2189162"/>
            <a:ext cx="1598612" cy="36988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U1</a:t>
            </a:r>
            <a:endParaRPr/>
          </a:p>
        </p:txBody>
      </p:sp>
      <p:sp>
        <p:nvSpPr>
          <p:cNvPr id="357" name="Google Shape;357;p56"/>
          <p:cNvSpPr txBox="1"/>
          <p:nvPr/>
        </p:nvSpPr>
        <p:spPr>
          <a:xfrm>
            <a:off x="5880100" y="3125787"/>
            <a:ext cx="1517650" cy="36988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U2</a:t>
            </a:r>
            <a:endParaRPr/>
          </a:p>
        </p:txBody>
      </p:sp>
      <p:sp>
        <p:nvSpPr>
          <p:cNvPr id="358" name="Google Shape;358;p56"/>
          <p:cNvSpPr txBox="1"/>
          <p:nvPr/>
        </p:nvSpPr>
        <p:spPr>
          <a:xfrm>
            <a:off x="5880100" y="4081462"/>
            <a:ext cx="1601787" cy="3683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U3</a:t>
            </a:r>
            <a:endParaRPr/>
          </a:p>
        </p:txBody>
      </p:sp>
      <p:sp>
        <p:nvSpPr>
          <p:cNvPr id="359" name="Google Shape;359;p56"/>
          <p:cNvSpPr txBox="1"/>
          <p:nvPr/>
        </p:nvSpPr>
        <p:spPr>
          <a:xfrm>
            <a:off x="5880100" y="4768850"/>
            <a:ext cx="1601787" cy="36988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U4</a:t>
            </a:r>
            <a:endParaRPr/>
          </a:p>
        </p:txBody>
      </p:sp>
      <p:sp>
        <p:nvSpPr>
          <p:cNvPr id="360" name="Google Shape;360;p56"/>
          <p:cNvSpPr txBox="1"/>
          <p:nvPr/>
        </p:nvSpPr>
        <p:spPr>
          <a:xfrm>
            <a:off x="2520950" y="5557837"/>
            <a:ext cx="4313237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Multi User (Time sharing System)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users similar process has its own CPU and I/O bursts </a:t>
            </a:r>
            <a:endParaRPr/>
          </a:p>
        </p:txBody>
      </p:sp>
      <p:sp>
        <p:nvSpPr>
          <p:cNvPr id="361" name="Google Shape;361;p56"/>
          <p:cNvSpPr txBox="1"/>
          <p:nvPr/>
        </p:nvSpPr>
        <p:spPr>
          <a:xfrm>
            <a:off x="1069975" y="166687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Concepts</a:t>
            </a:r>
            <a:endParaRPr/>
          </a:p>
        </p:txBody>
      </p:sp>
      <p:pic>
        <p:nvPicPr>
          <p:cNvPr descr="ITT Course – Unit 2 Chapter 1 Managing Operations of a PC. - ppt download" id="362" name="Google Shape;362;p56"/>
          <p:cNvPicPr preferRelativeResize="0"/>
          <p:nvPr/>
        </p:nvPicPr>
        <p:blipFill rotWithShape="1">
          <a:blip r:embed="rId4">
            <a:alphaModFix/>
          </a:blip>
          <a:srcRect b="6626" l="14772" r="24014" t="48657"/>
          <a:stretch/>
        </p:blipFill>
        <p:spPr>
          <a:xfrm>
            <a:off x="704850" y="2559050"/>
            <a:ext cx="4173537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/>
        </p:nvSpPr>
        <p:spPr>
          <a:xfrm>
            <a:off x="1069975" y="166687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Concepts</a:t>
            </a:r>
            <a:endParaRPr/>
          </a:p>
        </p:txBody>
      </p:sp>
      <p:sp>
        <p:nvSpPr>
          <p:cNvPr id="368" name="Google Shape;368;p57"/>
          <p:cNvSpPr txBox="1"/>
          <p:nvPr/>
        </p:nvSpPr>
        <p:spPr>
          <a:xfrm>
            <a:off x="858837" y="835025"/>
            <a:ext cx="7827962" cy="546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 Time OS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Critical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gives response in real time, critical time constraints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time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be very fast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interrupt is given, responds abruptly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operating systems are 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Event-driven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and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Pre-Emptive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meaning the OS can monitor the relevant priority of competing tasks, and make changes to the task priority. Event-driven systems switch between tasks based on their priorities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 RTOS: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Crucial applications e.g. medical applications, ventilator systems, medical imaging systems, rockets and robotics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 RTOS: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crucial but real time response required e.g. Networking, sign boards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>
            <p:ph idx="4294967295" type="title"/>
          </p:nvPr>
        </p:nvSpPr>
        <p:spPr>
          <a:xfrm>
            <a:off x="982662" y="127000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Open-Source Operating Systems</a:t>
            </a:r>
            <a:endParaRPr/>
          </a:p>
        </p:txBody>
      </p:sp>
      <p:sp>
        <p:nvSpPr>
          <p:cNvPr id="374" name="Google Shape;374;p58"/>
          <p:cNvSpPr txBox="1"/>
          <p:nvPr>
            <p:ph idx="4294967295" type="body"/>
          </p:nvPr>
        </p:nvSpPr>
        <p:spPr>
          <a:xfrm>
            <a:off x="806450" y="1233487"/>
            <a:ext cx="71866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 made available in source-code format rather than just binary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closed-source</a:t>
            </a:r>
            <a:endParaRPr b="1" i="0" sz="800" u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Counter to the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 protection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Rights Management (DRM)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movement</a:t>
            </a:r>
            <a:endParaRPr b="0" i="0" sz="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Started by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Software Foundation (FSF)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has “copyleft”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GNU Public License (GPL)</a:t>
            </a:r>
            <a:endParaRPr b="1" i="0" sz="800" u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 include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GNU/Linux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BSD UNIX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(including core of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 OS X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and many more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use VMM like VMware Player (Free on Windows), Virtualbox (open source and free on many platforms -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http://www.virtualbox.com)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to run guest operating systems for exploration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End of Chapter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Systems</a:t>
            </a:r>
            <a:b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CSE-204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806450" y="99377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operating systems. </a:t>
            </a:r>
            <a:b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operating systems do.</a:t>
            </a:r>
            <a:b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the operating systems are designed and constructed.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management and Process coordination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concepts and concurrency</a:t>
            </a:r>
            <a:b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Inter-Process communication, scheduling, process synchronization, and deadlock handling, and priorities</a:t>
            </a:r>
            <a:endParaRPr b="1" i="0" sz="1800" u="non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management and Storage management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memory during the execution of a process</a:t>
            </a:r>
            <a:b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Utilization of the CPU and the speed of its response</a:t>
            </a:r>
            <a:b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system, mass storage, and I/0 handling in a modern computer system</a:t>
            </a:r>
            <a:endParaRPr b="1" i="0" sz="1800" u="non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 and security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in an OS must be protected from one another's activities</a:t>
            </a:r>
            <a:b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Controlling the access of programs, processes, or users to the resources</a:t>
            </a:r>
            <a:endParaRPr b="1" i="0" sz="1800" u="non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systems and special purpose systems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Processors that do not share memory or a clock</a:t>
            </a:r>
            <a:b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Mechanisms for process synchronization and communication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371475" y="1900237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1:  Introduction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1: Introduction</a:t>
            </a:r>
            <a:endParaRPr/>
          </a:p>
        </p:txBody>
      </p:sp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806450" y="1233487"/>
            <a:ext cx="82296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Operating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Computer-System Organization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Computer-System Architecture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Operating-System Structure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Operating-System Operations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Management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Management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Storage Management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4294967295"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Agenda for Today</a:t>
            </a:r>
            <a:endParaRPr/>
          </a:p>
        </p:txBody>
      </p:sp>
      <p:sp>
        <p:nvSpPr>
          <p:cNvPr id="115" name="Google Shape;115;p21"/>
          <p:cNvSpPr txBox="1"/>
          <p:nvPr>
            <p:ph idx="4294967295" type="body"/>
          </p:nvPr>
        </p:nvSpPr>
        <p:spPr>
          <a:xfrm>
            <a:off x="806450" y="1233487"/>
            <a:ext cx="64928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Describe Operating Systems in the context of Computer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 from User and System perspective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does Operating Systems do?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explore several open-source operating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core concepts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kernel, OS modes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Processes, Types, Attributes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Threads, Types, Attributes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Interrupts, Interrupt Vector, Interrupt Handling/ Service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System/ I/O Calls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Polling/ Signals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Trap/ Exception, Trap handling / Service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Counter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4294967295" type="title"/>
          </p:nvPr>
        </p:nvSpPr>
        <p:spPr>
          <a:xfrm>
            <a:off x="963612" y="198437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What is an Operating System?</a:t>
            </a:r>
            <a:endParaRPr/>
          </a:p>
        </p:txBody>
      </p:sp>
      <p:sp>
        <p:nvSpPr>
          <p:cNvPr id="121" name="Google Shape;121;p22"/>
          <p:cNvSpPr txBox="1"/>
          <p:nvPr>
            <p:ph idx="4294967295" type="body"/>
          </p:nvPr>
        </p:nvSpPr>
        <p:spPr>
          <a:xfrm>
            <a:off x="925512" y="1268412"/>
            <a:ext cx="7121525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program that acts as an intermediary between a user of a computer and the computer hardware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goals: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user programs and make solving user problems easier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the computer system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convenient to 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computer hardware in an efficient manner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