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331" r:id="rId2"/>
    <p:sldId id="332" r:id="rId3"/>
    <p:sldId id="333" r:id="rId4"/>
    <p:sldId id="334" r:id="rId5"/>
    <p:sldId id="377" r:id="rId6"/>
    <p:sldId id="335" r:id="rId7"/>
    <p:sldId id="336" r:id="rId8"/>
    <p:sldId id="337" r:id="rId9"/>
    <p:sldId id="338" r:id="rId10"/>
    <p:sldId id="374" r:id="rId11"/>
    <p:sldId id="378" r:id="rId12"/>
    <p:sldId id="341" r:id="rId13"/>
    <p:sldId id="380" r:id="rId14"/>
    <p:sldId id="342" r:id="rId15"/>
    <p:sldId id="343" r:id="rId16"/>
    <p:sldId id="344" r:id="rId17"/>
    <p:sldId id="345" r:id="rId18"/>
    <p:sldId id="346" r:id="rId19"/>
    <p:sldId id="347" r:id="rId20"/>
    <p:sldId id="357" r:id="rId21"/>
    <p:sldId id="358" r:id="rId22"/>
    <p:sldId id="388" r:id="rId23"/>
    <p:sldId id="359" r:id="rId24"/>
    <p:sldId id="395" r:id="rId25"/>
    <p:sldId id="360" r:id="rId26"/>
    <p:sldId id="373" r:id="rId27"/>
    <p:sldId id="397" r:id="rId28"/>
    <p:sldId id="361" r:id="rId29"/>
    <p:sldId id="362" r:id="rId30"/>
    <p:sldId id="363" r:id="rId31"/>
    <p:sldId id="375" r:id="rId32"/>
    <p:sldId id="364" r:id="rId33"/>
    <p:sldId id="365" r:id="rId34"/>
    <p:sldId id="366" r:id="rId35"/>
    <p:sldId id="367" r:id="rId36"/>
    <p:sldId id="372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3" autoAdjust="0"/>
    <p:restoredTop sz="94626"/>
  </p:normalViewPr>
  <p:slideViewPr>
    <p:cSldViewPr snapToGrid="0">
      <p:cViewPr varScale="1">
        <p:scale>
          <a:sx n="76" d="100"/>
          <a:sy n="76" d="100"/>
        </p:scale>
        <p:origin x="221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550C4562-1819-4A4C-8E84-8762598F0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E888F6BF-980E-4154-9582-73071EB466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437443ED-743B-40CA-A0C4-A5094D1EF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12D72069-5AE5-45CA-B9B5-C7885281C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767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3FF863A-563B-4650-9916-E2BA74893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7A50AAA7-213E-427A-9B08-F380117F3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5B45F81B-3B51-469E-8039-6D60906977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55A1AB8E-F82E-43C1-AD5C-E4A371BC2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48055955-90A4-4D08-AB1C-A4B30E64B8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BDE66CCC-5F13-4776-85DA-D53B16116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9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49BB91D0-98A2-452A-9686-40FABA68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65B70CD-1D40-4FBB-B69E-B0BE8DCDA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A2F07CFF-7563-4EE5-812A-6F8C90FD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62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xmlns="" id="{3DF3E7C6-C9CA-4089-A553-275E1982B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398EA6-8FE3-4BCE-B6A8-508B0A27C7F8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173988C8-FA90-46B8-B16F-16B1E13B3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E2C96CC4-5B31-40CD-B384-477B7275D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12803BA9-336C-40B8-B240-AE76B19D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A5F754-A269-48A9-AF00-EE1AB4FE158B}" type="slidenum">
              <a:rPr lang="en-US" altLang="en-US" smtClean="0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3118FFA9-F8CF-48E9-8DBD-7D20A0B41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4CD8A752-1AAD-4C50-BBDA-5D51338F2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EB8C0B8A-AD96-4A57-B567-49E824FF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6B8074-FFAA-46E8-A8E7-A2DF12801B2C}" type="slidenum">
              <a:rPr lang="en-US" altLang="en-US" smtClean="0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F09C86C-58BC-4607-981A-D231C591F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0398BD5B-BC5C-4CDB-9D48-4CA967CB7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11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xmlns="" id="{2C789749-18B6-4527-94FF-59E54FAC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77C39C-CCD1-4085-91E8-2B527B8A2188}" type="slidenum">
              <a:rPr lang="en-US" altLang="en-US" smtClean="0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30A9510C-2BDE-4137-877F-7D3AEFD82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2C693E25-AC6E-41AC-A5E3-4037EB9E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16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466CBFBC-E533-4BF2-B5D5-3A45F5C19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AF47D-CB37-4C77-9E61-6FE982C48A6C}" type="slidenum">
              <a:rPr lang="en-US" altLang="en-US" smtClean="0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77584299-1856-48BE-B736-7EC68096B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17E5BFC8-6F28-4BDE-8F1C-CE906E2BF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54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xmlns="" id="{13071C3A-881C-48B3-B309-1D92C9DD8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B73719-6FB6-4E20-AE32-14616D4F0E63}" type="slidenum">
              <a:rPr lang="en-US" altLang="en-US" smtClean="0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1D8F37CA-C0AA-4EA5-95A9-4F33D4E5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CFEE2A4B-553A-4DCA-8D0B-3BB07C43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01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xmlns="" id="{36DF61C1-FABB-4C2F-A2F6-2A6755D43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xmlns="" id="{93420185-E3D4-4A25-8067-B745C75A3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41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7712BD98-8FD1-4C5B-ACCD-B506C3F30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3646A7-87D1-4E08-9877-083F79BE34C5}" type="slidenum">
              <a:rPr lang="en-US" altLang="en-US" smtClean="0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8DCF3906-A485-420D-A07D-6796D1373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97B4482B-2E5E-4B60-925B-792A62447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2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xmlns="" id="{4BB7AAAF-2D0D-444E-9C4A-241B80536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8E20DC-D625-4FC1-80D1-197547D6A0FC}" type="slidenum">
              <a:rPr lang="en-US" altLang="en-US" smtClean="0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E9908802-64CA-49E3-931A-595B2C94C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1AC4CBFD-A424-47AF-AE08-5BE9978F6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96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xmlns="" id="{17EBCBBF-41C5-425A-8C78-5D293D9B8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086FDF-C283-4A26-A609-6B6E5A4F7611}" type="slidenum">
              <a:rPr lang="en-US" altLang="en-US" smtClean="0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B9B233EF-4231-4BA9-9EEF-1E69C0C6D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C24EF9F7-118A-440E-835D-273EF5003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9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94713BEE-C1CE-484C-819E-C7874EAB1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3D603-B8D2-4718-A866-542F17F0E42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58D9914-4AE8-433F-9B79-3F9210954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1AF60734-AFF9-4268-9BD1-9AFF6E1D6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73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xmlns="" id="{78748FDE-E8BC-4A9C-A7E9-E83C7D708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B4739B-763B-41A7-BF7B-6390169FD7EB}" type="slidenum">
              <a:rPr lang="en-US" altLang="en-US" smtClean="0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2EDC8114-80FF-4527-8452-8939C60B2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3D42AF9C-FB2A-4442-A801-C02307714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73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xmlns="" id="{2F305424-2E1B-470D-A274-29ABA8FF1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5790EF-1AC9-4C3D-A973-AAE8B010255A}" type="slidenum">
              <a:rPr lang="en-US" altLang="en-US" smtClean="0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D5C964FA-22D0-4E05-B730-D533B6A44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880E7091-F446-484C-8E4A-417D2AC58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49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xmlns="" id="{5FF94ED2-DF55-4D1B-8DA2-07A842A2B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910074-6A37-4496-AE68-529FF68CD695}" type="slidenum">
              <a:rPr lang="en-US" altLang="en-US" smtClean="0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03D7B118-35EC-41E3-912A-ACD9C96F6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396523C0-C350-444A-B4E1-1329DD71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691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xmlns="" id="{FA5AFAA5-5218-4C59-9B07-DF3DD016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0F8462-1483-480D-9499-599BDADC3331}" type="slidenum">
              <a:rPr lang="en-US" altLang="en-US" smtClean="0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A72C3A4C-AD16-4898-8CE5-E59313D1A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F024EE35-1071-4350-AC7A-2880808BA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91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xmlns="" id="{CF84B4F2-9D3B-4B2F-BF96-A59F22577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FC7D05-D70C-4688-A6EC-0CAD37F60868}" type="slidenum">
              <a:rPr lang="en-US" altLang="en-US" smtClean="0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B362FC63-0CF8-4F27-8D50-36C311771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05EA1D9E-4BA7-46A6-8A84-EDB8389F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71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xmlns="" id="{3D8E3A22-255B-4013-9FAA-354F22808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384F79-FBB8-4CF0-ACB5-B2C4E81F4BD7}" type="slidenum">
              <a:rPr lang="en-US" altLang="en-US" smtClean="0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3414BE9A-3487-46A0-8D93-908174E2B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850E0C92-CD42-45A7-9966-C095105AF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65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xmlns="" id="{E5962F69-093A-408F-B384-7C8444BFC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6DE1FD-0744-4729-8EA7-07AB55511A72}" type="slidenum">
              <a:rPr lang="en-US" altLang="en-US" smtClean="0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EF35BB1E-D520-47C0-8054-BC16A9F20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5BD69566-D1C2-496F-B046-36CA881CC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81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xmlns="" id="{F2B3D9C8-405E-4869-B7DA-C0EA2952C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09621-5A44-4CBF-82F9-AF59D7D29429}" type="slidenum">
              <a:rPr lang="en-US" altLang="en-US" smtClean="0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7E4665BD-4253-40F1-BC78-DE8BBDAB7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76713D87-7305-49B3-91D0-F30C44637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29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xmlns="" id="{DAE79D6A-67CB-4C69-BA94-F4EE051A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124DD7-701B-4C62-BB67-32CAEE595173}" type="slidenum">
              <a:rPr lang="en-US" altLang="en-US" smtClean="0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xmlns="" id="{1B7687CC-A2DC-4DB6-9D2E-F0DF0D822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xmlns="" id="{18288A69-48FB-4D7D-9160-2B0CCFFD7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1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xmlns="" id="{825BBC46-A330-4F4A-B305-93B88114E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F1AA22-768A-4441-B4A7-7B9EE0F1CEA2}" type="slidenum">
              <a:rPr lang="en-US" altLang="en-US" smtClean="0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52C4AF6F-3A33-4B3D-A9C5-999D34DE6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03C39424-7CC6-4EAD-B6CC-B6829E4E3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5BB938EB-EAE1-4FAC-BCB5-53974E688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9AA36B63-1BA8-465A-9F47-478166EC3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84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xmlns="" id="{5B7BA288-9799-4FCC-AA27-DAA56CA5F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D05454-0887-49D1-BB79-E16982FE9E04}" type="slidenum">
              <a:rPr lang="en-US" altLang="en-US" smtClean="0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55C74086-1C19-4246-8A2B-B6C7CCC34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xmlns="" id="{2E3FD3FF-5B29-43D0-9279-B7FF5B29F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0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xmlns="" id="{27DF9E4E-96D6-414F-8641-F5F4875E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FBCEF41C-2D09-4D79-B128-D63857A2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D9ACFA5D-A5EC-4373-81C2-0F6EFDCB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7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B3B691F4-8A83-4EB6-9CC2-A3360F1AD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EF4246C7-27CE-4111-80E3-59FD3BCD5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5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xmlns="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4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B998348D-9A8E-4A1B-A5CC-88DB5AB929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677410E8-14CB-430D-9C9B-CA14C8C01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2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2CB3E8E7-C086-4355-9CE8-18739774E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D7150505-875B-411A-8576-2DD58804D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8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xmlns="" id="{B2858C04-233B-4F84-8B85-EA895CEAF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7E4843CC-89D3-47B0-BBCC-C97C1F2F4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78E92A4A-A65D-4B54-AD1C-C891575A70C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CEA9A240-C64D-4B73-B222-A2240BA2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000CE453-DC15-4BB2-AE60-001C2582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8D7109CB-1C1F-43A3-9D41-5E4A5572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8206B863-0953-4381-B842-DD977F05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A639C405-F6E2-417F-8A27-5C09EB03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97C76FE8-CB55-4011-A0E6-A17B9BDC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CCAE8C83-8EB2-41AB-A5F7-FA71986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21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54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1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42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16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43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0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3E799C5B-1F2C-4727-B04D-3C144142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7CAF9D1-07DE-4C40-A4D8-E9F6D37A6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024D6D3A-1B1C-470E-BC9D-4C5D9690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080568D0-1118-430A-9D7C-4FADA870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1540BB71-9BEC-4347-834F-C88CB022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BDA1E9C4-BD61-4AC8-9022-3985C6D3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0ECCE598-0798-4A43-9FF2-062E30AD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67B8A227-8BCF-4192-8DD5-3E05B704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B8C59114-2645-4608-9BE9-5C330A595960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39D70C2C-1A21-48F2-880B-506452A6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A88694D3-86E1-44FA-8516-8D3F5E09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91CD56B2-899D-4DC1-BFE5-E29F3D4F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89BB6AAA-4250-44C0-8BF1-0E2B0D4E2A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 &amp; Concurrency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xmlns="" id="{CAD927E8-64DE-4671-A690-608A4563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13537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xmlns="" id="{9FB1F3DE-869C-4D7F-9A3F-53A8F1DC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156450" cy="4530725"/>
          </a:xfrm>
        </p:spPr>
        <p:txBody>
          <a:bodyPr/>
          <a:lstStyle/>
          <a:p>
            <a:r>
              <a:rPr lang="en-US" altLang="en-US" dirty="0"/>
              <a:t>Types of parallelism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 parallelism </a:t>
            </a:r>
            <a:r>
              <a:rPr lang="en-US" altLang="en-US" dirty="0"/>
              <a:t>– distributes subsets of the same data across multiple cores, same operation on each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Task parallelism </a:t>
            </a:r>
            <a:r>
              <a:rPr lang="en-US" altLang="en-US" dirty="0"/>
              <a:t>– distributing threads across cores, each thread performing unique operation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xmlns="" id="{F297ACC2-6415-49B5-B30C-3C6679A2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and Task Parallelism</a:t>
            </a:r>
          </a:p>
        </p:txBody>
      </p:sp>
      <p:pic>
        <p:nvPicPr>
          <p:cNvPr id="24578" name="Picture 1">
            <a:extLst>
              <a:ext uri="{FF2B5EF4-FFF2-40B4-BE49-F238E27FC236}">
                <a16:creationId xmlns:a16="http://schemas.microsoft.com/office/drawing/2014/main" xmlns="" id="{7C4056CB-23F8-4E11-9D19-A3540316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73200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xmlns="" id="{30A3DCFF-94B3-4FFC-B2A6-FE43AD17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229606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xmlns="" id="{BA746B80-CDA4-4092-8028-5DF704038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threads </a:t>
            </a:r>
            <a:r>
              <a:rPr lang="en-US" altLang="en-US" dirty="0"/>
              <a:t>- management done by user-level threads library</a:t>
            </a:r>
          </a:p>
          <a:p>
            <a:r>
              <a:rPr lang="en-US" altLang="en-US" dirty="0"/>
              <a:t>Three primary thread libraries:</a:t>
            </a:r>
          </a:p>
          <a:p>
            <a:pPr lvl="1"/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Pthreads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 Windows threads</a:t>
            </a:r>
          </a:p>
          <a:p>
            <a:pPr lvl="1"/>
            <a:r>
              <a:rPr lang="en-US" altLang="en-US" dirty="0"/>
              <a:t> Java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r>
              <a:rPr lang="en-US" altLang="en-US" dirty="0"/>
              <a:t>Examples – virtually all general -purpose operating systems, including:</a:t>
            </a:r>
          </a:p>
          <a:p>
            <a:pPr lvl="1"/>
            <a:r>
              <a:rPr lang="en-US" altLang="en-US" dirty="0"/>
              <a:t>Windows 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Mac OS X</a:t>
            </a:r>
          </a:p>
          <a:p>
            <a:pPr lvl="1"/>
            <a:r>
              <a:rPr lang="en-US" altLang="en-US" dirty="0"/>
              <a:t>iOS</a:t>
            </a:r>
          </a:p>
          <a:p>
            <a:pPr lvl="1"/>
            <a:r>
              <a:rPr lang="en-US" altLang="en-US" dirty="0"/>
              <a:t>Android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xmlns="" id="{13ED592C-0C4E-45A3-A96C-C192AD9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:a16="http://schemas.microsoft.com/office/drawing/2014/main" xmlns="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901825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xmlns="" id="{27C60FED-BD89-4655-8023-6D89846C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62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Multithreading Models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0986761F-3FB5-4AD0-B6CE-CA9BD246E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One-to-One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Many-to-Many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1428C89C-D1C7-44B6-B4FD-1F83ABA1D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Many-to-One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5D915EFA-C388-487C-B6EF-E80827050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1730" cy="4530725"/>
          </a:xfrm>
        </p:spPr>
        <p:txBody>
          <a:bodyPr/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</a:t>
            </a:r>
            <a:r>
              <a:rPr lang="en-US" altLang="en-US" dirty="0" err="1"/>
              <a:t>muticore</a:t>
            </a:r>
            <a:r>
              <a:rPr lang="en-US" altLang="en-US" dirty="0"/>
              <a:t> system because only one may be in kernel at a time</a:t>
            </a:r>
          </a:p>
          <a:p>
            <a:r>
              <a:rPr lang="en-US" altLang="en-US" dirty="0"/>
              <a:t>Few systems currently use this model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Solaris Green Threads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GNU Portable Threads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xmlns="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55" y="3672082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xmlns="" id="{4FBEFB0E-7F3F-4EF4-9827-FE005FBB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One-to-One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xmlns="" id="{C9353153-B94C-4BC4-A944-80F7FC0E3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28423" cy="4530725"/>
          </a:xfrm>
        </p:spPr>
        <p:txBody>
          <a:bodyPr/>
          <a:lstStyle/>
          <a:p>
            <a:r>
              <a:rPr lang="en-US" altLang="en-US" dirty="0"/>
              <a:t>Each user-level thread maps to kernel thread</a:t>
            </a:r>
          </a:p>
          <a:p>
            <a:r>
              <a:rPr lang="en-US" altLang="en-US" dirty="0"/>
              <a:t>Creating a user-level thread creates a kernel thread</a:t>
            </a:r>
          </a:p>
          <a:p>
            <a:r>
              <a:rPr lang="en-US" altLang="en-US" dirty="0"/>
              <a:t>More concurrency than many-to-one</a:t>
            </a:r>
          </a:p>
          <a:p>
            <a:r>
              <a:rPr lang="en-US" altLang="en-US" dirty="0"/>
              <a:t>Number of threads per process sometimes restricted due to overhead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xmlns="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33496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xmlns="" id="{C6AC490D-7E71-499F-80A2-0817A4495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6A3ECDFD-78CA-4E72-9500-110C1790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7607785" cy="4445000"/>
          </a:xfrm>
        </p:spPr>
        <p:txBody>
          <a:bodyPr/>
          <a:lstStyle/>
          <a:p>
            <a:r>
              <a:rPr lang="en-US" altLang="en-US" dirty="0"/>
              <a:t>Allows many user level threads to be mapped to many kernel threads</a:t>
            </a:r>
          </a:p>
          <a:p>
            <a:r>
              <a:rPr lang="en-US" altLang="en-US" dirty="0"/>
              <a:t>Allows the  operating system to create a sufficient number of kernel threads</a:t>
            </a:r>
          </a:p>
          <a:p>
            <a:r>
              <a:rPr lang="en-US" altLang="en-US" dirty="0"/>
              <a:t>Windows  with the </a:t>
            </a:r>
            <a:r>
              <a:rPr lang="en-US" altLang="en-US" b="1" i="1" dirty="0" err="1">
                <a:solidFill>
                  <a:srgbClr val="0070C0"/>
                </a:solidFill>
              </a:rPr>
              <a:t>ThreadFiber</a:t>
            </a:r>
            <a:r>
              <a:rPr lang="en-US" altLang="en-US" dirty="0"/>
              <a:t> package</a:t>
            </a:r>
          </a:p>
          <a:p>
            <a:r>
              <a:rPr lang="en-US" altLang="en-US" dirty="0"/>
              <a:t>Otherwise not very common</a:t>
            </a: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xmlns="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xmlns="" id="{A98DC882-9265-4F2A-AAAB-DD166A263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Model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A2E2CD6A-C625-47A4-91CD-EAFB17708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7" y="1155700"/>
            <a:ext cx="7641739" cy="4456113"/>
          </a:xfrm>
        </p:spPr>
        <p:txBody>
          <a:bodyPr/>
          <a:lstStyle/>
          <a:p>
            <a:r>
              <a:rPr lang="en-US" altLang="en-US" dirty="0"/>
              <a:t>Similar to M:M, except that it allows a user thread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</p:txBody>
      </p:sp>
      <p:pic>
        <p:nvPicPr>
          <p:cNvPr id="39939" name="Picture 1">
            <a:extLst>
              <a:ext uri="{FF2B5EF4-FFF2-40B4-BE49-F238E27FC236}">
                <a16:creationId xmlns:a16="http://schemas.microsoft.com/office/drawing/2014/main" xmlns="" id="{95426A68-78A8-483B-AE90-0C4299BC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33680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xmlns="" id="{26BE45F0-3DE5-4D5E-A6DF-893325F2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90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Libraries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xmlns="" id="{656EC163-3A42-463F-98B9-34FCCA5B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42" y="1233488"/>
            <a:ext cx="7703067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for creating and managing threads</a:t>
            </a:r>
          </a:p>
          <a:p>
            <a:r>
              <a:rPr lang="en-US" altLang="en-US" dirty="0"/>
              <a:t>Two primary ways of implementing</a:t>
            </a:r>
          </a:p>
          <a:p>
            <a:pPr lvl="1"/>
            <a:r>
              <a:rPr lang="en-US" altLang="en-US" dirty="0"/>
              <a:t>Library entirely in user space</a:t>
            </a:r>
          </a:p>
          <a:p>
            <a:pPr lvl="1"/>
            <a:r>
              <a:rPr lang="en-US" altLang="en-US" dirty="0"/>
              <a:t>Kernel-level library supported by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203D3746-8758-479C-93A3-DC90B12F6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xmlns="" id="{BE2970C8-8537-47B0-BAC1-E14D29076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Multicore Programming</a:t>
            </a:r>
          </a:p>
          <a:p>
            <a:r>
              <a:rPr lang="en-US" altLang="en-US" dirty="0"/>
              <a:t>Multithreading Models</a:t>
            </a:r>
          </a:p>
          <a:p>
            <a:r>
              <a:rPr lang="en-US" altLang="en-US" dirty="0"/>
              <a:t>Thread Libraries</a:t>
            </a:r>
          </a:p>
          <a:p>
            <a:r>
              <a:rPr lang="en-US" altLang="en-US" dirty="0"/>
              <a:t>Implicit Threading</a:t>
            </a:r>
          </a:p>
          <a:p>
            <a:r>
              <a:rPr lang="en-US" altLang="en-US" dirty="0"/>
              <a:t>Threading </a:t>
            </a:r>
            <a:r>
              <a:rPr lang="en-US" altLang="en-US" dirty="0" smtClean="0"/>
              <a:t>Issues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F9E55120-F5D0-46C2-82BE-CA6606138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94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Implicit Threading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FC74C183-73E7-433E-B44B-AE297348A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84407" cy="4478337"/>
          </a:xfrm>
        </p:spPr>
        <p:txBody>
          <a:bodyPr/>
          <a:lstStyle/>
          <a:p>
            <a:r>
              <a:rPr lang="en-US" altLang="en-US" dirty="0"/>
              <a:t>Growing in popularity as numbers of threads increase, program correctness more difficult with explicit threads</a:t>
            </a:r>
          </a:p>
          <a:p>
            <a:r>
              <a:rPr lang="en-US" altLang="en-US" dirty="0"/>
              <a:t>Creation and management of threads done by compilers and run-time libraries rather than programmers</a:t>
            </a:r>
          </a:p>
          <a:p>
            <a:r>
              <a:rPr lang="en-US" altLang="en-US" dirty="0"/>
              <a:t>Five methods explored</a:t>
            </a:r>
          </a:p>
          <a:p>
            <a:pPr lvl="1"/>
            <a:r>
              <a:rPr lang="en-US" altLang="en-US" dirty="0"/>
              <a:t>Thread Pools</a:t>
            </a:r>
          </a:p>
          <a:p>
            <a:pPr lvl="1"/>
            <a:r>
              <a:rPr lang="en-US" altLang="en-US" dirty="0"/>
              <a:t>Fork-Join</a:t>
            </a:r>
          </a:p>
          <a:p>
            <a:pPr lvl="1"/>
            <a:r>
              <a:rPr lang="en-US" altLang="en-US" dirty="0"/>
              <a:t>OpenMP</a:t>
            </a:r>
          </a:p>
          <a:p>
            <a:pPr lvl="1"/>
            <a:r>
              <a:rPr lang="en-US" altLang="en-US" dirty="0"/>
              <a:t>Grand Central </a:t>
            </a:r>
            <a:r>
              <a:rPr lang="en-US" altLang="en-US" dirty="0" smtClean="0"/>
              <a:t>Dispatch (GCD)</a:t>
            </a:r>
            <a:endParaRPr lang="en-US" altLang="en-US" dirty="0"/>
          </a:p>
          <a:p>
            <a:pPr lvl="1"/>
            <a:r>
              <a:rPr lang="en-US" altLang="en-US" dirty="0"/>
              <a:t>Intel Threading Building </a:t>
            </a:r>
            <a:r>
              <a:rPr lang="en-US" altLang="en-US" dirty="0" smtClean="0"/>
              <a:t>Blocks (ITBB)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xmlns="" id="{407548F8-7BBB-488A-9C64-FEFB3E119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Pools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1DAB4466-FF5C-42A6-98D5-F594A5A17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081088"/>
            <a:ext cx="7686221" cy="4478337"/>
          </a:xfrm>
        </p:spPr>
        <p:txBody>
          <a:bodyPr/>
          <a:lstStyle/>
          <a:p>
            <a:r>
              <a:rPr lang="en-US" altLang="en-US" dirty="0"/>
              <a:t>Create a number of threads in a </a:t>
            </a:r>
            <a:r>
              <a:rPr lang="en-US" altLang="en-US" b="1" dirty="0">
                <a:solidFill>
                  <a:srgbClr val="0070C0"/>
                </a:solidFill>
              </a:rPr>
              <a:t>pool </a:t>
            </a:r>
            <a:r>
              <a:rPr lang="en-US" altLang="en-US" dirty="0"/>
              <a:t>where they await work</a:t>
            </a:r>
          </a:p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Usually </a:t>
            </a:r>
            <a:r>
              <a:rPr lang="en-US" altLang="en-US" b="1" dirty="0">
                <a:solidFill>
                  <a:srgbClr val="0070C0"/>
                </a:solidFill>
                <a:cs typeface="MS PGothic" panose="020B0600070205080204" pitchFamily="34" charset="-128"/>
              </a:rPr>
              <a:t>slightly faster to service </a:t>
            </a:r>
            <a:r>
              <a:rPr lang="en-US" altLang="en-US" dirty="0"/>
              <a:t>a request with an existing thread than create a new thread</a:t>
            </a:r>
          </a:p>
          <a:p>
            <a:pPr lvl="1"/>
            <a:r>
              <a:rPr lang="en-US" altLang="en-US" dirty="0"/>
              <a:t>Allows the </a:t>
            </a:r>
            <a:r>
              <a:rPr lang="en-US" altLang="en-US" b="1" dirty="0">
                <a:solidFill>
                  <a:srgbClr val="0070C0"/>
                </a:solidFill>
                <a:cs typeface="MS PGothic" panose="020B0600070205080204" pitchFamily="34" charset="-128"/>
              </a:rPr>
              <a:t>number of threads </a:t>
            </a:r>
            <a:r>
              <a:rPr lang="en-US" altLang="en-US" dirty="0"/>
              <a:t>in the application(s) to be bound to the size of the pool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  <a:cs typeface="MS PGothic" panose="020B0600070205080204" pitchFamily="34" charset="-128"/>
              </a:rPr>
              <a:t>Separating task </a:t>
            </a:r>
            <a:r>
              <a:rPr lang="en-US" altLang="en-US" dirty="0"/>
              <a:t>to be performed from mechanics of creating task allows different strategies for running task</a:t>
            </a:r>
          </a:p>
          <a:p>
            <a:pPr lvl="2"/>
            <a:r>
              <a:rPr lang="en-US" altLang="en-US" dirty="0" err="1"/>
              <a:t>i.e.,Tasks</a:t>
            </a:r>
            <a:r>
              <a:rPr lang="en-US" altLang="en-US" dirty="0"/>
              <a:t> could be scheduled to run periodically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Windows API </a:t>
            </a:r>
            <a:r>
              <a:rPr lang="en-US" altLang="en-US" dirty="0"/>
              <a:t>supports thread </a:t>
            </a:r>
            <a:r>
              <a:rPr lang="en-US" altLang="en-US" dirty="0" smtClean="0"/>
              <a:t>pools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xmlns="" id="{96B7209D-1875-45AD-B783-C40EB738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Fork-Join Parallelism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xmlns="" id="{BD5D55A5-3CD4-45C3-AEDE-1B3CAE79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Multiple threads (tasks) are </a:t>
            </a:r>
            <a:r>
              <a:rPr lang="en-US" altLang="en-US" b="1"/>
              <a:t>forked</a:t>
            </a:r>
            <a:r>
              <a:rPr lang="en-US" altLang="en-US"/>
              <a:t>, and then </a:t>
            </a:r>
            <a:r>
              <a:rPr lang="en-US" altLang="en-US" b="1"/>
              <a:t>joined</a:t>
            </a:r>
            <a:r>
              <a:rPr lang="en-US" altLang="en-US"/>
              <a:t>.</a:t>
            </a:r>
          </a:p>
        </p:txBody>
      </p:sp>
      <p:pic>
        <p:nvPicPr>
          <p:cNvPr id="63491" name="Picture 1">
            <a:extLst>
              <a:ext uri="{FF2B5EF4-FFF2-40B4-BE49-F238E27FC236}">
                <a16:creationId xmlns:a16="http://schemas.microsoft.com/office/drawing/2014/main" xmlns="" id="{D71E8547-BE08-417E-B714-75D03F5D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838450"/>
            <a:ext cx="8351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xmlns="" id="{544669B9-2DEA-421A-8382-2BC0EEE0B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4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OpenMP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xmlns="" id="{14946A5B-F4DA-4E2D-9FE7-9A6C90AEC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473200"/>
            <a:ext cx="3560763" cy="3997325"/>
          </a:xfrm>
        </p:spPr>
        <p:txBody>
          <a:bodyPr/>
          <a:lstStyle/>
          <a:p>
            <a:r>
              <a:rPr lang="en-US" altLang="en-US" dirty="0"/>
              <a:t>Set of compiler directives and an API for C, C++, FORTRAN </a:t>
            </a:r>
          </a:p>
          <a:p>
            <a:r>
              <a:rPr lang="en-US" altLang="en-US" dirty="0"/>
              <a:t>Provides support for parallel programming in shared-memory environments</a:t>
            </a:r>
          </a:p>
          <a:p>
            <a:r>
              <a:rPr lang="en-US" altLang="en-US" dirty="0"/>
              <a:t>Identifies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parallel regions </a:t>
            </a:r>
            <a:r>
              <a:rPr lang="en-US" altLang="en-US" dirty="0"/>
              <a:t>– blocks of code that can run in parallel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parallel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Create as many threads as there are cores</a:t>
            </a:r>
          </a:p>
        </p:txBody>
      </p:sp>
      <p:pic>
        <p:nvPicPr>
          <p:cNvPr id="69635" name="Picture 2">
            <a:extLst>
              <a:ext uri="{FF2B5EF4-FFF2-40B4-BE49-F238E27FC236}">
                <a16:creationId xmlns:a16="http://schemas.microsoft.com/office/drawing/2014/main" xmlns="" id="{55ABC929-CE13-4509-98E6-61C83753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473200"/>
            <a:ext cx="4089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xmlns="" id="{979CC573-0BA9-4E42-AA0D-66DAEE95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842"/>
            <a:ext cx="8229600" cy="611967"/>
          </a:xfrm>
        </p:spPr>
        <p:txBody>
          <a:bodyPr/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Run the Loop in Parallel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xmlns="" id="{4A81212D-9FC8-4D36-B7BD-612B8542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Run the for loop in parallel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xmlns="" id="{E15DDD23-9A4F-4651-BEEF-EB8F9B703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570163"/>
            <a:ext cx="3581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xmlns="" id="{63EDC882-8B59-4594-B276-CFAD243CC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27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xmlns="" id="{E0F26652-E0BE-449C-A693-21DA9E1C2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3" y="1187450"/>
            <a:ext cx="7753740" cy="4478338"/>
          </a:xfrm>
        </p:spPr>
        <p:txBody>
          <a:bodyPr/>
          <a:lstStyle/>
          <a:p>
            <a:r>
              <a:rPr lang="en-US" altLang="en-US" dirty="0"/>
              <a:t>Apple technology for macOS and iOS operating systems</a:t>
            </a:r>
          </a:p>
          <a:p>
            <a:r>
              <a:rPr lang="en-US" altLang="en-US" dirty="0"/>
              <a:t>Extensions to C, C++ and Objective-C languages, API, and run-time library</a:t>
            </a:r>
          </a:p>
          <a:p>
            <a:r>
              <a:rPr lang="en-US" altLang="en-US" dirty="0"/>
              <a:t>Allows identification of parallel sections</a:t>
            </a:r>
          </a:p>
          <a:p>
            <a:r>
              <a:rPr lang="en-US" altLang="en-US" dirty="0"/>
              <a:t>Manages most of the details of threading</a:t>
            </a:r>
          </a:p>
          <a:p>
            <a:r>
              <a:rPr lang="en-US" altLang="en-US" dirty="0"/>
              <a:t>Block is in “^{ }” 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ro-RO" altLang="en-US" b="1" dirty="0">
                <a:latin typeface="Courier New" panose="02070309020205020404" pitchFamily="49" charset="0"/>
              </a:rPr>
              <a:t>ˆ{ printf("I am a block"); } </a:t>
            </a:r>
            <a:br>
              <a:rPr lang="ro-RO" altLang="en-US" b="1" dirty="0">
                <a:latin typeface="Courier New" panose="02070309020205020404" pitchFamily="49" charset="0"/>
              </a:rPr>
            </a:br>
            <a:endParaRPr lang="en-US" altLang="en-US" dirty="0"/>
          </a:p>
          <a:p>
            <a:r>
              <a:rPr lang="en-US" altLang="en-US" dirty="0"/>
              <a:t>Blocks placed in dispatch queue</a:t>
            </a:r>
          </a:p>
          <a:p>
            <a:pPr lvl="1"/>
            <a:r>
              <a:rPr lang="en-US" altLang="en-US" dirty="0"/>
              <a:t>Assigned to available thread in thread pool when removed from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xmlns="" id="{7B806D4C-6940-4E14-B304-1F7CFEF60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5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xmlns="" id="{2AF9024C-9C3C-4274-AB7B-7B0D8B7AC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2" y="1203325"/>
            <a:ext cx="7688426" cy="4478338"/>
          </a:xfrm>
        </p:spPr>
        <p:txBody>
          <a:bodyPr/>
          <a:lstStyle/>
          <a:p>
            <a:r>
              <a:rPr lang="en-US" altLang="en-US" dirty="0"/>
              <a:t>Two types of dispatch queues:</a:t>
            </a:r>
          </a:p>
          <a:p>
            <a:pPr lvl="1"/>
            <a:r>
              <a:rPr lang="en-US" altLang="en-US" b="1" dirty="0"/>
              <a:t>serial</a:t>
            </a:r>
            <a:r>
              <a:rPr lang="en-US" altLang="en-US" dirty="0"/>
              <a:t> – blocks removed in FIFO order, queue is per process,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main queue</a:t>
            </a:r>
          </a:p>
          <a:p>
            <a:pPr lvl="2"/>
            <a:r>
              <a:rPr lang="en-US" altLang="en-US" dirty="0"/>
              <a:t>Programmers can create additional serial queues within program</a:t>
            </a:r>
          </a:p>
          <a:p>
            <a:pPr lvl="1"/>
            <a:r>
              <a:rPr lang="en-US" altLang="en-US" b="1" dirty="0"/>
              <a:t>concurrent</a:t>
            </a:r>
            <a:r>
              <a:rPr lang="en-US" altLang="en-US" dirty="0"/>
              <a:t> – removed in FIFO order but several may be removed at a </a:t>
            </a:r>
            <a:r>
              <a:rPr lang="en-US" altLang="en-US" dirty="0" smtClean="0"/>
              <a:t>time</a:t>
            </a:r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xmlns="" id="{3E06E839-D948-468F-B190-B5CDABBD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90" y="233853"/>
            <a:ext cx="7796530" cy="576262"/>
          </a:xfrm>
        </p:spPr>
        <p:txBody>
          <a:bodyPr/>
          <a:lstStyle/>
          <a:p>
            <a:r>
              <a:rPr lang="en-US" altLang="en-US" dirty="0"/>
              <a:t>Intel Threading Building Blocks (TBB)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xmlns="" id="{4B964262-47E7-4DB6-A63C-554FF6EA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Template library for designing parallel C++ programs</a:t>
            </a:r>
          </a:p>
          <a:p>
            <a:r>
              <a:rPr lang="en-US" altLang="en-US" dirty="0"/>
              <a:t>A serial version of a simple for loop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same for loop written using TBB with </a:t>
            </a:r>
            <a:r>
              <a:rPr lang="en-US" altLang="en-US" b="1" dirty="0" err="1">
                <a:latin typeface="Courier New" panose="02070309020205020404" pitchFamily="49" charset="0"/>
              </a:rPr>
              <a:t>parallel_for</a:t>
            </a:r>
            <a:r>
              <a:rPr lang="en-US" altLang="en-US" dirty="0"/>
              <a:t> statement:</a:t>
            </a:r>
          </a:p>
        </p:txBody>
      </p:sp>
      <p:pic>
        <p:nvPicPr>
          <p:cNvPr id="77827" name="Picture 3">
            <a:extLst>
              <a:ext uri="{FF2B5EF4-FFF2-40B4-BE49-F238E27FC236}">
                <a16:creationId xmlns:a16="http://schemas.microsoft.com/office/drawing/2014/main" xmlns="" id="{0AECC45F-AE48-41B9-BBCF-8CA2461C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2112963"/>
            <a:ext cx="37211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4">
            <a:extLst>
              <a:ext uri="{FF2B5EF4-FFF2-40B4-BE49-F238E27FC236}">
                <a16:creationId xmlns:a16="http://schemas.microsoft.com/office/drawing/2014/main" xmlns="" id="{113B8E9B-4CDB-4160-8253-D3DEBB20D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4071938"/>
            <a:ext cx="6642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xmlns="" id="{8F5BE787-1C90-443B-BF35-EC074EF99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Threading Issues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xmlns="" id="{6F51DC46-1491-4D2A-B267-43A725F22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2" y="1143000"/>
            <a:ext cx="7440645" cy="4483100"/>
          </a:xfrm>
        </p:spPr>
        <p:txBody>
          <a:bodyPr/>
          <a:lstStyle/>
          <a:p>
            <a:r>
              <a:rPr lang="en-US" altLang="en-US" dirty="0"/>
              <a:t>Semantics of </a:t>
            </a:r>
            <a:r>
              <a:rPr lang="en-US" altLang="en-US" b="1" dirty="0"/>
              <a:t>fork()</a:t>
            </a:r>
            <a:r>
              <a:rPr lang="en-US" altLang="en-US" dirty="0"/>
              <a:t> and </a:t>
            </a:r>
            <a:r>
              <a:rPr lang="en-US" altLang="en-US" b="1" dirty="0"/>
              <a:t>exec()</a:t>
            </a:r>
            <a:r>
              <a:rPr lang="en-US" altLang="en-US" dirty="0"/>
              <a:t> system calls</a:t>
            </a:r>
            <a:endParaRPr lang="en-US" altLang="en-US" sz="800" dirty="0"/>
          </a:p>
          <a:p>
            <a:r>
              <a:rPr lang="en-US" altLang="en-US" dirty="0"/>
              <a:t>Signal handling</a:t>
            </a:r>
          </a:p>
          <a:p>
            <a:pPr lvl="1"/>
            <a:r>
              <a:rPr lang="en-US" altLang="en-US" dirty="0"/>
              <a:t>Synchronous and asynchronous</a:t>
            </a:r>
            <a:endParaRPr lang="en-US" altLang="en-US" sz="800" dirty="0"/>
          </a:p>
          <a:p>
            <a:r>
              <a:rPr lang="en-US" altLang="en-US" dirty="0"/>
              <a:t>Thread cancellation of target thread</a:t>
            </a:r>
          </a:p>
          <a:p>
            <a:pPr lvl="1"/>
            <a:r>
              <a:rPr lang="en-US" altLang="en-US" dirty="0"/>
              <a:t>Asynchronous or deferred</a:t>
            </a:r>
            <a:endParaRPr lang="en-US" altLang="en-US" sz="800" dirty="0"/>
          </a:p>
          <a:p>
            <a:r>
              <a:rPr lang="en-US" altLang="en-US" dirty="0"/>
              <a:t>Thread-local storage</a:t>
            </a:r>
          </a:p>
          <a:p>
            <a:r>
              <a:rPr lang="en-US" altLang="en-US" dirty="0"/>
              <a:t>Scheduler Activations</a:t>
            </a:r>
          </a:p>
          <a:p>
            <a:endParaRPr lang="en-US" altLang="en-US" sz="800" dirty="0"/>
          </a:p>
          <a:p>
            <a:pPr lvl="1">
              <a:buFont typeface="Monotype Sorts" pitchFamily="-84" charset="2"/>
              <a:buNone/>
            </a:pPr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xmlns="" id="{0A79867A-2E93-4EF0-B105-A26BB11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04206"/>
            <a:ext cx="7569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Semantics of fork() and exec()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xmlns="" id="{A843C793-C155-4716-B3E2-61F8E7272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56415" cy="4530725"/>
          </a:xfrm>
        </p:spPr>
        <p:txBody>
          <a:bodyPr/>
          <a:lstStyle/>
          <a:p>
            <a:r>
              <a:rPr lang="en-US" altLang="en-US"/>
              <a:t>Does </a:t>
            </a:r>
            <a:r>
              <a:rPr lang="en-US" altLang="en-US" b="1">
                <a:latin typeface="Courier New" panose="02070309020205020404" pitchFamily="49" charset="0"/>
              </a:rPr>
              <a:t>fork()</a:t>
            </a:r>
            <a:r>
              <a:rPr lang="en-US" altLang="en-US"/>
              <a:t>duplicate only the calling thread or all threads?</a:t>
            </a:r>
          </a:p>
          <a:p>
            <a:pPr lvl="1"/>
            <a:r>
              <a:rPr lang="en-US" altLang="en-US"/>
              <a:t>Some UNIXes have two versions of fork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exec() </a:t>
            </a:r>
            <a:r>
              <a:rPr lang="en-US" altLang="en-US"/>
              <a:t>usually works as normal – replace the running process including all threads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xmlns="" id="{F4FAEF8D-141E-4014-81C2-5AD32F55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xmlns="" id="{69649437-64F3-4573-8F48-4963AC54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940550" cy="4530725"/>
          </a:xfrm>
        </p:spPr>
        <p:txBody>
          <a:bodyPr/>
          <a:lstStyle/>
          <a:p>
            <a:r>
              <a:rPr lang="en-US" altLang="en-US"/>
              <a:t>Identify the basic components of a thread, and contrast threads and processes</a:t>
            </a:r>
          </a:p>
          <a:p>
            <a:r>
              <a:rPr lang="en-US" altLang="en-US"/>
              <a:t>Describe the benefits and challenges of designng multithreaded applications</a:t>
            </a:r>
          </a:p>
          <a:p>
            <a:r>
              <a:rPr lang="en-US" altLang="en-US"/>
              <a:t>Illustrate different approaches to implicit threading including thread pools, fork-join, and Grand Central Dispatch</a:t>
            </a:r>
          </a:p>
          <a:p>
            <a:r>
              <a:rPr lang="en-US" altLang="en-US"/>
              <a:t>Describe how the Windows and Linux operating systems represent threads</a:t>
            </a:r>
          </a:p>
          <a:p>
            <a:r>
              <a:rPr lang="en-US" altLang="en-US"/>
              <a:t>Design multithreaded applications using the Pthreads, Java, and Windows threading APIs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xmlns="" id="{E38D4671-065E-48FB-994B-D2E5E93EB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74752EA8-B31F-42FC-AC88-93660F763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756" y="1164839"/>
            <a:ext cx="7719753" cy="5156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Signals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default handler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xmlns="" id="{6878F364-9781-4DC9-A9A3-9DD34E5E6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709391F2-8D47-4F0C-960D-BFD5F96C0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7" y="1146175"/>
            <a:ext cx="7691761" cy="5156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xmlns="" id="{5A4A892A-809A-4516-AB08-9E20E9A57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6237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xmlns="" id="{E0ACA4C6-47F5-415C-B47D-5700AEF12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46175"/>
            <a:ext cx="7672031" cy="4430713"/>
          </a:xfrm>
        </p:spPr>
        <p:txBody>
          <a:bodyPr/>
          <a:lstStyle/>
          <a:p>
            <a:r>
              <a:rPr lang="en-US" altLang="en-US" dirty="0"/>
              <a:t>Terminating a thread before it has finished</a:t>
            </a:r>
          </a:p>
          <a:p>
            <a:r>
              <a:rPr lang="en-US" altLang="en-US" dirty="0"/>
              <a:t>Thread to be canceled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target thread</a:t>
            </a:r>
          </a:p>
          <a:p>
            <a:r>
              <a:rPr lang="en-US" altLang="en-US" dirty="0"/>
              <a:t>Two general approaches:</a:t>
            </a:r>
          </a:p>
          <a:p>
            <a:pPr lvl="1"/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/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</a:t>
            </a:r>
            <a:r>
              <a:rPr lang="en-US" altLang="en-US" dirty="0" smtClean="0"/>
              <a:t>cancelled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xmlns="" id="{46D4A08B-A3B9-409D-9FF5-9A70E4A50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2868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7D8769D7-C343-444C-A0E2-10A79AC9E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057275"/>
            <a:ext cx="7735078" cy="49625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Invoking thread cancellation requests cancellation, but actual cancellation depends on thread state</a:t>
            </a: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Default type is deferred</a:t>
            </a:r>
          </a:p>
          <a:p>
            <a:pPr lvl="1"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cancellation point</a:t>
            </a:r>
          </a:p>
          <a:p>
            <a:pPr>
              <a:defRPr/>
            </a:pPr>
            <a:r>
              <a:rPr lang="en-US" altLang="en-US" dirty="0" smtClean="0">
                <a:cs typeface="ＭＳ Ｐゴシック" charset="-128"/>
              </a:rPr>
              <a:t>On </a:t>
            </a:r>
            <a:r>
              <a:rPr lang="en-US" altLang="en-US" dirty="0">
                <a:cs typeface="ＭＳ Ｐゴシック" charset="-128"/>
              </a:rPr>
              <a:t>Linux systems, thread cancellation is handled through signals</a:t>
            </a:r>
          </a:p>
        </p:txBody>
      </p:sp>
      <p:pic>
        <p:nvPicPr>
          <p:cNvPr id="89091" name="Picture 1">
            <a:extLst>
              <a:ext uri="{FF2B5EF4-FFF2-40B4-BE49-F238E27FC236}">
                <a16:creationId xmlns:a16="http://schemas.microsoft.com/office/drawing/2014/main" xmlns="" id="{45A1D62A-4B0A-490B-8A95-06E0D48B9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963738"/>
            <a:ext cx="5100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xmlns="" id="{2580DFDB-6ABD-4948-952F-076F0CA2C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5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Thread-Local Storage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xmlns="" id="{1C7EAF96-DD82-4FEA-A725-EF91F94C0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768383" cy="44783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Thread-local storage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TLS</a:t>
            </a:r>
            <a:r>
              <a:rPr lang="en-US" altLang="en-US" dirty="0"/>
              <a:t>) allows each thread to have its own copy of data</a:t>
            </a:r>
          </a:p>
          <a:p>
            <a:r>
              <a:rPr lang="en-US" altLang="en-US" dirty="0"/>
              <a:t>Useful when you do not have control over the thread creation process (i.e., when using a thread pool)</a:t>
            </a:r>
          </a:p>
          <a:p>
            <a:r>
              <a:rPr lang="en-US" altLang="en-US" dirty="0"/>
              <a:t>Different from local variables</a:t>
            </a:r>
          </a:p>
          <a:p>
            <a:pPr lvl="1"/>
            <a:r>
              <a:rPr lang="en-US" altLang="en-US" dirty="0"/>
              <a:t>Local variables visible only during single function invocation</a:t>
            </a:r>
          </a:p>
          <a:p>
            <a:pPr lvl="1"/>
            <a:r>
              <a:rPr lang="en-US" altLang="en-US" dirty="0"/>
              <a:t>TLS visible across function invocations</a:t>
            </a:r>
          </a:p>
          <a:p>
            <a:r>
              <a:rPr lang="en-US" altLang="en-US" dirty="0"/>
              <a:t>Similar to </a:t>
            </a:r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data</a:t>
            </a:r>
          </a:p>
          <a:p>
            <a:pPr lvl="1"/>
            <a:r>
              <a:rPr lang="en-US" altLang="en-US" dirty="0"/>
              <a:t>TLS is unique to each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xmlns="" id="{65E82D8D-F606-4BB6-910E-3E1D7A76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0463" y="228830"/>
            <a:ext cx="75263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 Activations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xmlns="" id="{A8495397-A30B-4D32-9963-DA7E64699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17588"/>
            <a:ext cx="5316538" cy="4964112"/>
          </a:xfrm>
        </p:spPr>
        <p:txBody>
          <a:bodyPr/>
          <a:lstStyle/>
          <a:p>
            <a:r>
              <a:rPr lang="en-US" altLang="en-US" dirty="0"/>
              <a:t>Both M:M and Two-level models require communication to maintain the appropriate number of kernel threads allocated to the application</a:t>
            </a:r>
          </a:p>
          <a:p>
            <a:r>
              <a:rPr lang="en-US" altLang="en-US" dirty="0"/>
              <a:t>Typically use an intermediate data structure between user and kernel threads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LWP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Appears to be a virtual processor on which process can schedule user thread to run</a:t>
            </a:r>
          </a:p>
          <a:p>
            <a:pPr lvl="1"/>
            <a:r>
              <a:rPr lang="en-US" altLang="en-US" dirty="0"/>
              <a:t>Each LWP attached to kernel thread</a:t>
            </a:r>
          </a:p>
          <a:p>
            <a:pPr lvl="1"/>
            <a:r>
              <a:rPr lang="en-US" altLang="en-US" dirty="0"/>
              <a:t>How many LWPs to create?</a:t>
            </a:r>
          </a:p>
          <a:p>
            <a:r>
              <a:rPr lang="en-US" altLang="en-US" dirty="0"/>
              <a:t>Scheduler activations provide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a communication mechanism from the kernel to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handler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the thread library</a:t>
            </a:r>
          </a:p>
          <a:p>
            <a:r>
              <a:rPr lang="en-US" altLang="en-US" dirty="0"/>
              <a:t>This communication allows an application to maintain the correct number kernel threads</a:t>
            </a:r>
          </a:p>
        </p:txBody>
      </p:sp>
      <p:pic>
        <p:nvPicPr>
          <p:cNvPr id="94211" name="Picture 1">
            <a:extLst>
              <a:ext uri="{FF2B5EF4-FFF2-40B4-BE49-F238E27FC236}">
                <a16:creationId xmlns:a16="http://schemas.microsoft.com/office/drawing/2014/main" xmlns="" id="{7DC26CCE-1C29-4F40-8E4C-6E7777036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416175"/>
            <a:ext cx="23526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xmlns="" id="{1A4E1028-A5C4-45A4-B6C0-DFAAAFA6F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53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xmlns="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xmlns="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 dirty="0"/>
              <a:t>Most modern applications are multithreaded</a:t>
            </a:r>
          </a:p>
          <a:p>
            <a:r>
              <a:rPr lang="en-US" altLang="en-US" dirty="0"/>
              <a:t>Threads run within application</a:t>
            </a:r>
          </a:p>
          <a:p>
            <a:r>
              <a:rPr lang="en-US" altLang="en-US" dirty="0"/>
              <a:t>Multiple tasks with the application can be implemented by separate threads</a:t>
            </a:r>
          </a:p>
          <a:p>
            <a:pPr lvl="1"/>
            <a:r>
              <a:rPr lang="en-US" altLang="en-US" dirty="0"/>
              <a:t>Update display</a:t>
            </a:r>
          </a:p>
          <a:p>
            <a:pPr lvl="1"/>
            <a:r>
              <a:rPr lang="en-US" altLang="en-US" dirty="0"/>
              <a:t>Fetch data</a:t>
            </a:r>
          </a:p>
          <a:p>
            <a:pPr lvl="1"/>
            <a:r>
              <a:rPr lang="en-US" altLang="en-US" dirty="0"/>
              <a:t>Spell checking</a:t>
            </a:r>
          </a:p>
          <a:p>
            <a:pPr lvl="1"/>
            <a:r>
              <a:rPr lang="en-US" altLang="en-US" dirty="0"/>
              <a:t>Answer a network request</a:t>
            </a:r>
          </a:p>
          <a:p>
            <a:r>
              <a:rPr lang="en-US" altLang="en-US" dirty="0"/>
              <a:t>Process creation is heavy-weight while thread creation is light-weight</a:t>
            </a:r>
          </a:p>
          <a:p>
            <a:r>
              <a:rPr lang="en-US" altLang="en-US" dirty="0"/>
              <a:t>Can simplify code, increase efficiency</a:t>
            </a:r>
          </a:p>
          <a:p>
            <a:r>
              <a:rPr lang="en-US" altLang="en-US" dirty="0"/>
              <a:t>Kernels are generally multithreaded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xmlns="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xmlns="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xmlns="" id="{FE08425D-ED51-450A-B441-45E2EB4C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6887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xmlns="" id="{CF5D0D58-5C7A-45B8-AD7F-B5E9EF919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06600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xmlns="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481242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AEFC87E0-114C-4BFC-8B34-FD5EF6B87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07250" cy="4530725"/>
          </a:xfrm>
        </p:spPr>
        <p:txBody>
          <a:bodyPr/>
          <a:lstStyle/>
          <a:p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xmlns="" id="{5DAE641A-82E5-4706-A422-7614EF04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22868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xmlns="" id="{A7143B20-81F4-4C44-95F8-D8F686F2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2" y="1208088"/>
            <a:ext cx="7723188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multiprocessor</a:t>
            </a:r>
            <a:r>
              <a:rPr lang="en-US" altLang="en-US" dirty="0"/>
              <a:t> systems putting pressure on programmers, challenges include:</a:t>
            </a:r>
          </a:p>
          <a:p>
            <a:pPr lvl="1"/>
            <a:r>
              <a:rPr lang="en-US" altLang="en-US" b="1" dirty="0"/>
              <a:t>Dividing activities</a:t>
            </a:r>
          </a:p>
          <a:p>
            <a:pPr lvl="1"/>
            <a:r>
              <a:rPr lang="en-US" altLang="en-US" b="1" dirty="0"/>
              <a:t>Balance</a:t>
            </a:r>
          </a:p>
          <a:p>
            <a:pPr lvl="1"/>
            <a:r>
              <a:rPr lang="en-US" altLang="en-US" b="1" dirty="0"/>
              <a:t>Data splitting</a:t>
            </a:r>
          </a:p>
          <a:p>
            <a:pPr lvl="1"/>
            <a:r>
              <a:rPr lang="en-US" altLang="en-US" b="1" dirty="0"/>
              <a:t>Data dependency</a:t>
            </a:r>
          </a:p>
          <a:p>
            <a:pPr lvl="1"/>
            <a:r>
              <a:rPr lang="en-US" altLang="en-US" b="1" dirty="0"/>
              <a:t>Testing and debugging</a:t>
            </a:r>
          </a:p>
          <a:p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/>
            <a:r>
              <a:rPr lang="en-US" altLang="en-US" dirty="0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xmlns="" id="{99AFB161-ED93-4730-90CF-60C15CF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2221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D036A6A0-4CE5-4725-A8D1-F915FCFB1B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2433" y="1163638"/>
            <a:ext cx="79123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Concurrent execution on single-core system: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Parallelism on a multi-core system:</a:t>
            </a:r>
          </a:p>
          <a:p>
            <a:endParaRPr lang="en-US" altLang="en-US" b="1" dirty="0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xmlns="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830388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xmlns="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647589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21442</TotalTime>
  <Words>1331</Words>
  <Application>Microsoft Office PowerPoint</Application>
  <PresentationFormat>On-screen Show (4:3)</PresentationFormat>
  <Paragraphs>235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MS PGothic</vt:lpstr>
      <vt:lpstr>MS PGothic</vt:lpstr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 Threads &amp; Concurrency </vt:lpstr>
      <vt:lpstr>Outline</vt:lpstr>
      <vt:lpstr>Objectives</vt:lpstr>
      <vt:lpstr>Motivation</vt:lpstr>
      <vt:lpstr>Single and Multithreaded Processes</vt:lpstr>
      <vt:lpstr>Multithreaded Server Architecture</vt:lpstr>
      <vt:lpstr>Benefits</vt:lpstr>
      <vt:lpstr>Multicore Programming</vt:lpstr>
      <vt:lpstr>Concurrency vs. Parallelism</vt:lpstr>
      <vt:lpstr>Multicore Programming</vt:lpstr>
      <vt:lpstr>Data and Task Parallelism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Implicit Threading</vt:lpstr>
      <vt:lpstr>Thread Pools</vt:lpstr>
      <vt:lpstr>Fork-Join Parallelism</vt:lpstr>
      <vt:lpstr>OpenMP</vt:lpstr>
      <vt:lpstr> Run the Loop in Parallel</vt:lpstr>
      <vt:lpstr>Grand Central Dispatch</vt:lpstr>
      <vt:lpstr>Grand Central Dispatch</vt:lpstr>
      <vt:lpstr>Intel Threading Building Blocks (TBB)</vt:lpstr>
      <vt:lpstr>Threading Issues</vt:lpstr>
      <vt:lpstr>Semantics of fork() and exec()</vt:lpstr>
      <vt:lpstr>Signal Handling</vt:lpstr>
      <vt:lpstr>Signal Handling (Cont.)</vt:lpstr>
      <vt:lpstr>Thread Cancellation</vt:lpstr>
      <vt:lpstr>Thread Cancellation (Cont.)</vt:lpstr>
      <vt:lpstr>Thread-Local Storage</vt:lpstr>
      <vt:lpstr>Scheduler Activations</vt:lpstr>
      <vt:lpstr>End of Chapter 4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Microsoft account</cp:lastModifiedBy>
  <cp:revision>233</cp:revision>
  <cp:lastPrinted>2013-09-10T17:57:57Z</cp:lastPrinted>
  <dcterms:created xsi:type="dcterms:W3CDTF">2011-01-13T23:43:38Z</dcterms:created>
  <dcterms:modified xsi:type="dcterms:W3CDTF">2023-04-05T00:01:35Z</dcterms:modified>
</cp:coreProperties>
</file>