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9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CD182-2FD6-441C-99B8-0E64532CB13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2015D-CAD7-4486-B54A-E86F77E5A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7947" y="390652"/>
            <a:ext cx="7777504" cy="313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7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6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53777" y="348996"/>
            <a:ext cx="8227059" cy="413384"/>
          </a:xfrm>
          <a:custGeom>
            <a:avLst/>
            <a:gdLst/>
            <a:ahLst/>
            <a:cxnLst/>
            <a:rect l="l" t="t" r="r" b="b"/>
            <a:pathLst>
              <a:path w="8227059" h="413384">
                <a:moveTo>
                  <a:pt x="13715" y="0"/>
                </a:moveTo>
                <a:lnTo>
                  <a:pt x="0" y="0"/>
                </a:lnTo>
                <a:lnTo>
                  <a:pt x="0" y="413003"/>
                </a:lnTo>
                <a:lnTo>
                  <a:pt x="6095" y="413003"/>
                </a:lnTo>
                <a:lnTo>
                  <a:pt x="6095" y="7619"/>
                </a:lnTo>
                <a:lnTo>
                  <a:pt x="13715" y="0"/>
                </a:lnTo>
                <a:close/>
              </a:path>
              <a:path w="8227059" h="413384">
                <a:moveTo>
                  <a:pt x="13715" y="7619"/>
                </a:moveTo>
                <a:lnTo>
                  <a:pt x="13715" y="0"/>
                </a:lnTo>
                <a:lnTo>
                  <a:pt x="6095" y="7619"/>
                </a:lnTo>
                <a:lnTo>
                  <a:pt x="13715" y="7619"/>
                </a:lnTo>
                <a:close/>
              </a:path>
              <a:path w="8227059" h="413384">
                <a:moveTo>
                  <a:pt x="13715" y="400811"/>
                </a:moveTo>
                <a:lnTo>
                  <a:pt x="13715" y="7619"/>
                </a:lnTo>
                <a:lnTo>
                  <a:pt x="6095" y="7619"/>
                </a:lnTo>
                <a:lnTo>
                  <a:pt x="6095" y="400811"/>
                </a:lnTo>
                <a:lnTo>
                  <a:pt x="13715" y="400811"/>
                </a:lnTo>
                <a:close/>
              </a:path>
              <a:path w="8227059" h="413384">
                <a:moveTo>
                  <a:pt x="13715" y="406907"/>
                </a:moveTo>
                <a:lnTo>
                  <a:pt x="13715" y="400811"/>
                </a:lnTo>
                <a:lnTo>
                  <a:pt x="6095" y="400811"/>
                </a:lnTo>
                <a:lnTo>
                  <a:pt x="13715" y="406907"/>
                </a:lnTo>
                <a:close/>
              </a:path>
              <a:path w="8227059" h="413384">
                <a:moveTo>
                  <a:pt x="8220452" y="7619"/>
                </a:moveTo>
                <a:lnTo>
                  <a:pt x="8214357" y="0"/>
                </a:lnTo>
                <a:lnTo>
                  <a:pt x="13715" y="0"/>
                </a:lnTo>
                <a:lnTo>
                  <a:pt x="13715" y="7619"/>
                </a:lnTo>
                <a:lnTo>
                  <a:pt x="8220452" y="7619"/>
                </a:lnTo>
                <a:close/>
              </a:path>
              <a:path w="8227059" h="413384">
                <a:moveTo>
                  <a:pt x="13715" y="413003"/>
                </a:moveTo>
                <a:lnTo>
                  <a:pt x="13715" y="406906"/>
                </a:lnTo>
                <a:lnTo>
                  <a:pt x="13715" y="413003"/>
                </a:lnTo>
                <a:close/>
              </a:path>
              <a:path w="8227059" h="413384">
                <a:moveTo>
                  <a:pt x="8214356" y="400811"/>
                </a:moveTo>
                <a:lnTo>
                  <a:pt x="13715" y="400811"/>
                </a:lnTo>
                <a:lnTo>
                  <a:pt x="13715" y="413003"/>
                </a:lnTo>
                <a:lnTo>
                  <a:pt x="8214356" y="413003"/>
                </a:lnTo>
                <a:lnTo>
                  <a:pt x="8214356" y="400811"/>
                </a:lnTo>
                <a:close/>
              </a:path>
              <a:path w="8227059" h="413384">
                <a:moveTo>
                  <a:pt x="8220452" y="400811"/>
                </a:moveTo>
                <a:lnTo>
                  <a:pt x="8214356" y="400811"/>
                </a:lnTo>
                <a:lnTo>
                  <a:pt x="8214356" y="406907"/>
                </a:lnTo>
                <a:lnTo>
                  <a:pt x="8220452" y="400811"/>
                </a:lnTo>
                <a:close/>
              </a:path>
              <a:path w="8227059" h="413384">
                <a:moveTo>
                  <a:pt x="8214357" y="413003"/>
                </a:moveTo>
                <a:lnTo>
                  <a:pt x="8214357" y="406906"/>
                </a:lnTo>
                <a:lnTo>
                  <a:pt x="8214356" y="413003"/>
                </a:lnTo>
                <a:close/>
              </a:path>
              <a:path w="8227059" h="413384">
                <a:moveTo>
                  <a:pt x="8214357" y="400811"/>
                </a:moveTo>
                <a:lnTo>
                  <a:pt x="8214357" y="7619"/>
                </a:lnTo>
                <a:lnTo>
                  <a:pt x="8214356" y="400811"/>
                </a:lnTo>
                <a:close/>
              </a:path>
              <a:path w="8227059" h="413384">
                <a:moveTo>
                  <a:pt x="8214357" y="7619"/>
                </a:moveTo>
                <a:lnTo>
                  <a:pt x="8214357" y="0"/>
                </a:lnTo>
                <a:lnTo>
                  <a:pt x="8214357" y="7619"/>
                </a:lnTo>
                <a:close/>
              </a:path>
              <a:path w="8227059" h="413384">
                <a:moveTo>
                  <a:pt x="8226548" y="413003"/>
                </a:moveTo>
                <a:lnTo>
                  <a:pt x="8226548" y="0"/>
                </a:lnTo>
                <a:lnTo>
                  <a:pt x="8220452" y="0"/>
                </a:lnTo>
                <a:lnTo>
                  <a:pt x="8220452" y="413003"/>
                </a:lnTo>
                <a:lnTo>
                  <a:pt x="8226548" y="413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3397" y="906271"/>
            <a:ext cx="7326605" cy="121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3779" y="2239771"/>
            <a:ext cx="7925840" cy="410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006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31823" y="6592601"/>
            <a:ext cx="1438909" cy="440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12067" y="6650548"/>
            <a:ext cx="1896110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31485" y="6659145"/>
            <a:ext cx="22987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644" rIns="0" bIns="0" rtlCol="0">
            <a:spAutoFit/>
          </a:bodyPr>
          <a:lstStyle/>
          <a:p>
            <a:pPr marL="1074420">
              <a:lnSpc>
                <a:spcPts val="5030"/>
              </a:lnSpc>
            </a:pPr>
            <a:r>
              <a:rPr sz="4200" i="1" spc="50" dirty="0">
                <a:solidFill>
                  <a:srgbClr val="CC0000"/>
                </a:solidFill>
                <a:latin typeface="Arial"/>
                <a:cs typeface="Arial"/>
              </a:rPr>
              <a:t>Radio</a:t>
            </a:r>
            <a:r>
              <a:rPr sz="4200" i="1" spc="-27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4200" i="1" spc="95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5288" y="1871725"/>
            <a:ext cx="417449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9"/>
              </a:lnSpc>
            </a:pPr>
            <a:r>
              <a:rPr sz="3200" spc="140" dirty="0">
                <a:solidFill>
                  <a:srgbClr val="6F2FA0"/>
                </a:solidFill>
                <a:latin typeface="Arial"/>
                <a:cs typeface="Arial"/>
              </a:rPr>
              <a:t>(Large-Scale</a:t>
            </a:r>
            <a:r>
              <a:rPr sz="3200" spc="-160" dirty="0">
                <a:solidFill>
                  <a:srgbClr val="6F2FA0"/>
                </a:solidFill>
                <a:latin typeface="Arial"/>
                <a:cs typeface="Arial"/>
              </a:rPr>
              <a:t> </a:t>
            </a:r>
            <a:r>
              <a:rPr sz="3200" spc="135" dirty="0">
                <a:solidFill>
                  <a:srgbClr val="6F2FA0"/>
                </a:solidFill>
                <a:latin typeface="Arial"/>
                <a:cs typeface="Arial"/>
              </a:rPr>
              <a:t>Fading)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72119" y="3701795"/>
            <a:ext cx="11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6596" y="3575303"/>
            <a:ext cx="43180" cy="203200"/>
          </a:xfrm>
          <a:custGeom>
            <a:avLst/>
            <a:gdLst/>
            <a:ahLst/>
            <a:cxnLst/>
            <a:rect l="l" t="t" r="r" b="b"/>
            <a:pathLst>
              <a:path w="43179" h="203200">
                <a:moveTo>
                  <a:pt x="36934" y="128015"/>
                </a:moveTo>
                <a:lnTo>
                  <a:pt x="27289" y="0"/>
                </a:lnTo>
                <a:lnTo>
                  <a:pt x="15097" y="0"/>
                </a:lnTo>
                <a:lnTo>
                  <a:pt x="0" y="202692"/>
                </a:lnTo>
                <a:lnTo>
                  <a:pt x="5953" y="202692"/>
                </a:lnTo>
                <a:lnTo>
                  <a:pt x="5953" y="128015"/>
                </a:lnTo>
                <a:lnTo>
                  <a:pt x="36934" y="128015"/>
                </a:lnTo>
                <a:close/>
              </a:path>
              <a:path w="43179" h="203200">
                <a:moveTo>
                  <a:pt x="37446" y="134804"/>
                </a:moveTo>
                <a:lnTo>
                  <a:pt x="36934" y="128015"/>
                </a:lnTo>
                <a:lnTo>
                  <a:pt x="5953" y="128015"/>
                </a:lnTo>
                <a:lnTo>
                  <a:pt x="11511" y="202692"/>
                </a:lnTo>
                <a:lnTo>
                  <a:pt x="32331" y="202692"/>
                </a:lnTo>
                <a:lnTo>
                  <a:pt x="37446" y="134804"/>
                </a:lnTo>
                <a:close/>
              </a:path>
              <a:path w="43179" h="203200">
                <a:moveTo>
                  <a:pt x="11511" y="202692"/>
                </a:moveTo>
                <a:lnTo>
                  <a:pt x="5953" y="128015"/>
                </a:lnTo>
                <a:lnTo>
                  <a:pt x="5953" y="202692"/>
                </a:lnTo>
                <a:lnTo>
                  <a:pt x="11511" y="202692"/>
                </a:lnTo>
                <a:close/>
              </a:path>
              <a:path w="43179" h="203200">
                <a:moveTo>
                  <a:pt x="42561" y="202692"/>
                </a:moveTo>
                <a:lnTo>
                  <a:pt x="37446" y="134804"/>
                </a:lnTo>
                <a:lnTo>
                  <a:pt x="32331" y="202692"/>
                </a:lnTo>
                <a:lnTo>
                  <a:pt x="42561" y="202692"/>
                </a:lnTo>
                <a:close/>
              </a:path>
              <a:path w="43179" h="203200">
                <a:moveTo>
                  <a:pt x="37957" y="128015"/>
                </a:moveTo>
                <a:lnTo>
                  <a:pt x="36934" y="128015"/>
                </a:lnTo>
                <a:lnTo>
                  <a:pt x="37446" y="134804"/>
                </a:lnTo>
                <a:lnTo>
                  <a:pt x="37957" y="12801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9021" y="3739895"/>
            <a:ext cx="8711" cy="3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95493" y="3613403"/>
            <a:ext cx="59055" cy="165100"/>
          </a:xfrm>
          <a:custGeom>
            <a:avLst/>
            <a:gdLst/>
            <a:ahLst/>
            <a:cxnLst/>
            <a:rect l="l" t="t" r="r" b="b"/>
            <a:pathLst>
              <a:path w="59054" h="165100">
                <a:moveTo>
                  <a:pt x="49818" y="125058"/>
                </a:moveTo>
                <a:lnTo>
                  <a:pt x="21335" y="0"/>
                </a:lnTo>
                <a:lnTo>
                  <a:pt x="0" y="4571"/>
                </a:lnTo>
                <a:lnTo>
                  <a:pt x="18287" y="133926"/>
                </a:lnTo>
                <a:lnTo>
                  <a:pt x="18287" y="131063"/>
                </a:lnTo>
                <a:lnTo>
                  <a:pt x="49818" y="125058"/>
                </a:lnTo>
                <a:close/>
              </a:path>
              <a:path w="59054" h="165100">
                <a:moveTo>
                  <a:pt x="55862" y="164592"/>
                </a:moveTo>
                <a:lnTo>
                  <a:pt x="51087" y="130629"/>
                </a:lnTo>
                <a:lnTo>
                  <a:pt x="49818" y="125058"/>
                </a:lnTo>
                <a:lnTo>
                  <a:pt x="18287" y="131063"/>
                </a:lnTo>
                <a:lnTo>
                  <a:pt x="25964" y="164592"/>
                </a:lnTo>
                <a:lnTo>
                  <a:pt x="55862" y="164592"/>
                </a:lnTo>
                <a:close/>
              </a:path>
              <a:path w="59054" h="165100">
                <a:moveTo>
                  <a:pt x="25964" y="164592"/>
                </a:moveTo>
                <a:lnTo>
                  <a:pt x="18287" y="131063"/>
                </a:lnTo>
                <a:lnTo>
                  <a:pt x="18287" y="133926"/>
                </a:lnTo>
                <a:lnTo>
                  <a:pt x="22623" y="164592"/>
                </a:lnTo>
                <a:lnTo>
                  <a:pt x="25964" y="164592"/>
                </a:lnTo>
                <a:close/>
              </a:path>
              <a:path w="59054" h="165100">
                <a:moveTo>
                  <a:pt x="51087" y="130629"/>
                </a:moveTo>
                <a:lnTo>
                  <a:pt x="50291" y="124967"/>
                </a:lnTo>
                <a:lnTo>
                  <a:pt x="49818" y="125058"/>
                </a:lnTo>
                <a:lnTo>
                  <a:pt x="51087" y="130629"/>
                </a:lnTo>
                <a:close/>
              </a:path>
              <a:path w="59054" h="165100">
                <a:moveTo>
                  <a:pt x="58823" y="164592"/>
                </a:moveTo>
                <a:lnTo>
                  <a:pt x="51087" y="130629"/>
                </a:lnTo>
                <a:lnTo>
                  <a:pt x="55862" y="164592"/>
                </a:lnTo>
                <a:lnTo>
                  <a:pt x="58823" y="16459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12664" y="3328415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5333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8374" y="3322320"/>
            <a:ext cx="68580" cy="382905"/>
          </a:xfrm>
          <a:custGeom>
            <a:avLst/>
            <a:gdLst/>
            <a:ahLst/>
            <a:cxnLst/>
            <a:rect l="l" t="t" r="r" b="b"/>
            <a:pathLst>
              <a:path w="68579" h="382904">
                <a:moveTo>
                  <a:pt x="68579" y="382523"/>
                </a:moveTo>
                <a:lnTo>
                  <a:pt x="68579" y="0"/>
                </a:lnTo>
                <a:lnTo>
                  <a:pt x="0" y="0"/>
                </a:lnTo>
                <a:lnTo>
                  <a:pt x="0" y="382523"/>
                </a:lnTo>
                <a:lnTo>
                  <a:pt x="7619" y="382523"/>
                </a:lnTo>
                <a:lnTo>
                  <a:pt x="7619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54863" y="12191"/>
                </a:lnTo>
                <a:lnTo>
                  <a:pt x="54863" y="6095"/>
                </a:lnTo>
                <a:lnTo>
                  <a:pt x="60959" y="12191"/>
                </a:lnTo>
                <a:lnTo>
                  <a:pt x="60959" y="382523"/>
                </a:lnTo>
                <a:lnTo>
                  <a:pt x="68579" y="382523"/>
                </a:lnTo>
                <a:close/>
              </a:path>
              <a:path w="68579" h="382904">
                <a:moveTo>
                  <a:pt x="13715" y="12191"/>
                </a:moveTo>
                <a:lnTo>
                  <a:pt x="13715" y="6095"/>
                </a:lnTo>
                <a:lnTo>
                  <a:pt x="7619" y="12191"/>
                </a:lnTo>
                <a:lnTo>
                  <a:pt x="13715" y="12191"/>
                </a:lnTo>
                <a:close/>
              </a:path>
              <a:path w="68579" h="382904">
                <a:moveTo>
                  <a:pt x="13715" y="370331"/>
                </a:moveTo>
                <a:lnTo>
                  <a:pt x="13715" y="12191"/>
                </a:lnTo>
                <a:lnTo>
                  <a:pt x="7619" y="12191"/>
                </a:lnTo>
                <a:lnTo>
                  <a:pt x="7619" y="370331"/>
                </a:lnTo>
                <a:lnTo>
                  <a:pt x="13715" y="370331"/>
                </a:lnTo>
                <a:close/>
              </a:path>
              <a:path w="68579" h="382904">
                <a:moveTo>
                  <a:pt x="60959" y="370331"/>
                </a:moveTo>
                <a:lnTo>
                  <a:pt x="7619" y="370331"/>
                </a:lnTo>
                <a:lnTo>
                  <a:pt x="13715" y="376427"/>
                </a:lnTo>
                <a:lnTo>
                  <a:pt x="13715" y="382523"/>
                </a:lnTo>
                <a:lnTo>
                  <a:pt x="54863" y="382523"/>
                </a:lnTo>
                <a:lnTo>
                  <a:pt x="54863" y="376427"/>
                </a:lnTo>
                <a:lnTo>
                  <a:pt x="60959" y="370331"/>
                </a:lnTo>
                <a:close/>
              </a:path>
              <a:path w="68579" h="382904">
                <a:moveTo>
                  <a:pt x="13715" y="382523"/>
                </a:moveTo>
                <a:lnTo>
                  <a:pt x="13715" y="376427"/>
                </a:lnTo>
                <a:lnTo>
                  <a:pt x="7619" y="370331"/>
                </a:lnTo>
                <a:lnTo>
                  <a:pt x="7619" y="382523"/>
                </a:lnTo>
                <a:lnTo>
                  <a:pt x="13715" y="382523"/>
                </a:lnTo>
                <a:close/>
              </a:path>
              <a:path w="68579" h="382904">
                <a:moveTo>
                  <a:pt x="60959" y="12191"/>
                </a:moveTo>
                <a:lnTo>
                  <a:pt x="54863" y="6095"/>
                </a:lnTo>
                <a:lnTo>
                  <a:pt x="54863" y="12191"/>
                </a:lnTo>
                <a:lnTo>
                  <a:pt x="60959" y="12191"/>
                </a:lnTo>
                <a:close/>
              </a:path>
              <a:path w="68579" h="382904">
                <a:moveTo>
                  <a:pt x="60959" y="370331"/>
                </a:moveTo>
                <a:lnTo>
                  <a:pt x="60959" y="12191"/>
                </a:lnTo>
                <a:lnTo>
                  <a:pt x="54863" y="12191"/>
                </a:lnTo>
                <a:lnTo>
                  <a:pt x="54863" y="370331"/>
                </a:lnTo>
                <a:lnTo>
                  <a:pt x="60959" y="370331"/>
                </a:lnTo>
                <a:close/>
              </a:path>
              <a:path w="68579" h="382904">
                <a:moveTo>
                  <a:pt x="60959" y="382523"/>
                </a:moveTo>
                <a:lnTo>
                  <a:pt x="60959" y="370331"/>
                </a:lnTo>
                <a:lnTo>
                  <a:pt x="54863" y="376427"/>
                </a:lnTo>
                <a:lnTo>
                  <a:pt x="54863" y="382523"/>
                </a:lnTo>
                <a:lnTo>
                  <a:pt x="60959" y="3825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53812" y="3477767"/>
            <a:ext cx="0" cy="300355"/>
          </a:xfrm>
          <a:custGeom>
            <a:avLst/>
            <a:gdLst/>
            <a:ahLst/>
            <a:cxnLst/>
            <a:rect l="l" t="t" r="r" b="b"/>
            <a:pathLst>
              <a:path h="300354">
                <a:moveTo>
                  <a:pt x="0" y="0"/>
                </a:moveTo>
                <a:lnTo>
                  <a:pt x="0" y="300228"/>
                </a:lnTo>
              </a:path>
            </a:pathLst>
          </a:custGeom>
          <a:ln w="5333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19521" y="3470147"/>
            <a:ext cx="68580" cy="307975"/>
          </a:xfrm>
          <a:custGeom>
            <a:avLst/>
            <a:gdLst/>
            <a:ahLst/>
            <a:cxnLst/>
            <a:rect l="l" t="t" r="r" b="b"/>
            <a:pathLst>
              <a:path w="68579" h="307975">
                <a:moveTo>
                  <a:pt x="68579" y="307848"/>
                </a:moveTo>
                <a:lnTo>
                  <a:pt x="68579" y="0"/>
                </a:lnTo>
                <a:lnTo>
                  <a:pt x="0" y="0"/>
                </a:lnTo>
                <a:lnTo>
                  <a:pt x="0" y="307848"/>
                </a:lnTo>
                <a:lnTo>
                  <a:pt x="7619" y="307848"/>
                </a:lnTo>
                <a:lnTo>
                  <a:pt x="7619" y="13715"/>
                </a:lnTo>
                <a:lnTo>
                  <a:pt x="13715" y="7619"/>
                </a:lnTo>
                <a:lnTo>
                  <a:pt x="13715" y="13715"/>
                </a:lnTo>
                <a:lnTo>
                  <a:pt x="54863" y="13715"/>
                </a:lnTo>
                <a:lnTo>
                  <a:pt x="54863" y="7619"/>
                </a:lnTo>
                <a:lnTo>
                  <a:pt x="60959" y="13715"/>
                </a:lnTo>
                <a:lnTo>
                  <a:pt x="60959" y="307848"/>
                </a:lnTo>
                <a:lnTo>
                  <a:pt x="68579" y="307848"/>
                </a:lnTo>
                <a:close/>
              </a:path>
              <a:path w="68579" h="307975">
                <a:moveTo>
                  <a:pt x="13715" y="13715"/>
                </a:moveTo>
                <a:lnTo>
                  <a:pt x="13715" y="7619"/>
                </a:lnTo>
                <a:lnTo>
                  <a:pt x="7619" y="13715"/>
                </a:lnTo>
                <a:lnTo>
                  <a:pt x="13715" y="13715"/>
                </a:lnTo>
                <a:close/>
              </a:path>
              <a:path w="68579" h="307975">
                <a:moveTo>
                  <a:pt x="13715" y="307848"/>
                </a:moveTo>
                <a:lnTo>
                  <a:pt x="13715" y="13715"/>
                </a:lnTo>
                <a:lnTo>
                  <a:pt x="7619" y="13715"/>
                </a:lnTo>
                <a:lnTo>
                  <a:pt x="7619" y="307848"/>
                </a:lnTo>
                <a:lnTo>
                  <a:pt x="13715" y="307848"/>
                </a:lnTo>
                <a:close/>
              </a:path>
              <a:path w="68579" h="307975">
                <a:moveTo>
                  <a:pt x="60959" y="13715"/>
                </a:moveTo>
                <a:lnTo>
                  <a:pt x="54863" y="7619"/>
                </a:lnTo>
                <a:lnTo>
                  <a:pt x="54863" y="13715"/>
                </a:lnTo>
                <a:lnTo>
                  <a:pt x="60959" y="13715"/>
                </a:lnTo>
                <a:close/>
              </a:path>
              <a:path w="68579" h="307975">
                <a:moveTo>
                  <a:pt x="60959" y="307848"/>
                </a:moveTo>
                <a:lnTo>
                  <a:pt x="60959" y="13715"/>
                </a:lnTo>
                <a:lnTo>
                  <a:pt x="54863" y="13715"/>
                </a:lnTo>
                <a:lnTo>
                  <a:pt x="54863" y="307848"/>
                </a:lnTo>
                <a:lnTo>
                  <a:pt x="60959" y="3078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77967" y="3396995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807"/>
                </a:lnTo>
              </a:path>
            </a:pathLst>
          </a:custGeom>
          <a:ln w="5029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46726" y="3390900"/>
            <a:ext cx="62865" cy="381000"/>
          </a:xfrm>
          <a:custGeom>
            <a:avLst/>
            <a:gdLst/>
            <a:ahLst/>
            <a:cxnLst/>
            <a:rect l="l" t="t" r="r" b="b"/>
            <a:pathLst>
              <a:path w="62865" h="381000">
                <a:moveTo>
                  <a:pt x="62483" y="380999"/>
                </a:moveTo>
                <a:lnTo>
                  <a:pt x="62483" y="0"/>
                </a:lnTo>
                <a:lnTo>
                  <a:pt x="0" y="0"/>
                </a:lnTo>
                <a:lnTo>
                  <a:pt x="0" y="380999"/>
                </a:lnTo>
                <a:lnTo>
                  <a:pt x="6095" y="380999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50291" y="12191"/>
                </a:lnTo>
                <a:lnTo>
                  <a:pt x="50291" y="6095"/>
                </a:lnTo>
                <a:lnTo>
                  <a:pt x="56387" y="12191"/>
                </a:lnTo>
                <a:lnTo>
                  <a:pt x="56387" y="380999"/>
                </a:lnTo>
                <a:lnTo>
                  <a:pt x="62483" y="380999"/>
                </a:lnTo>
                <a:close/>
              </a:path>
              <a:path w="62865" h="381000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2865" h="381000">
                <a:moveTo>
                  <a:pt x="12191" y="367283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367283"/>
                </a:lnTo>
                <a:lnTo>
                  <a:pt x="12191" y="367283"/>
                </a:lnTo>
                <a:close/>
              </a:path>
              <a:path w="62865" h="381000">
                <a:moveTo>
                  <a:pt x="56387" y="367283"/>
                </a:moveTo>
                <a:lnTo>
                  <a:pt x="6095" y="367283"/>
                </a:lnTo>
                <a:lnTo>
                  <a:pt x="12191" y="374903"/>
                </a:lnTo>
                <a:lnTo>
                  <a:pt x="12191" y="380999"/>
                </a:lnTo>
                <a:lnTo>
                  <a:pt x="50291" y="380999"/>
                </a:lnTo>
                <a:lnTo>
                  <a:pt x="50291" y="374903"/>
                </a:lnTo>
                <a:lnTo>
                  <a:pt x="56387" y="367283"/>
                </a:lnTo>
                <a:close/>
              </a:path>
              <a:path w="62865" h="381000">
                <a:moveTo>
                  <a:pt x="12191" y="380999"/>
                </a:moveTo>
                <a:lnTo>
                  <a:pt x="12191" y="374903"/>
                </a:lnTo>
                <a:lnTo>
                  <a:pt x="6095" y="367283"/>
                </a:lnTo>
                <a:lnTo>
                  <a:pt x="6095" y="380999"/>
                </a:lnTo>
                <a:lnTo>
                  <a:pt x="12191" y="380999"/>
                </a:lnTo>
                <a:close/>
              </a:path>
              <a:path w="62865" h="381000">
                <a:moveTo>
                  <a:pt x="56387" y="12191"/>
                </a:moveTo>
                <a:lnTo>
                  <a:pt x="50291" y="6095"/>
                </a:lnTo>
                <a:lnTo>
                  <a:pt x="50291" y="12191"/>
                </a:lnTo>
                <a:lnTo>
                  <a:pt x="56387" y="12191"/>
                </a:lnTo>
                <a:close/>
              </a:path>
              <a:path w="62865" h="381000">
                <a:moveTo>
                  <a:pt x="56387" y="367283"/>
                </a:moveTo>
                <a:lnTo>
                  <a:pt x="56387" y="12191"/>
                </a:lnTo>
                <a:lnTo>
                  <a:pt x="50291" y="12191"/>
                </a:lnTo>
                <a:lnTo>
                  <a:pt x="50291" y="367283"/>
                </a:lnTo>
                <a:lnTo>
                  <a:pt x="56387" y="367283"/>
                </a:lnTo>
                <a:close/>
              </a:path>
              <a:path w="62865" h="381000">
                <a:moveTo>
                  <a:pt x="56387" y="380999"/>
                </a:moveTo>
                <a:lnTo>
                  <a:pt x="56387" y="367283"/>
                </a:lnTo>
                <a:lnTo>
                  <a:pt x="50291" y="374903"/>
                </a:lnTo>
                <a:lnTo>
                  <a:pt x="50291" y="380999"/>
                </a:lnTo>
                <a:lnTo>
                  <a:pt x="56387" y="380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56226" y="3532632"/>
            <a:ext cx="509905" cy="245745"/>
          </a:xfrm>
          <a:custGeom>
            <a:avLst/>
            <a:gdLst/>
            <a:ahLst/>
            <a:cxnLst/>
            <a:rect l="l" t="t" r="r" b="b"/>
            <a:pathLst>
              <a:path w="509904" h="245745">
                <a:moveTo>
                  <a:pt x="509827" y="245364"/>
                </a:moveTo>
                <a:lnTo>
                  <a:pt x="464819" y="0"/>
                </a:lnTo>
                <a:lnTo>
                  <a:pt x="0" y="188975"/>
                </a:lnTo>
                <a:lnTo>
                  <a:pt x="421033" y="245364"/>
                </a:lnTo>
                <a:lnTo>
                  <a:pt x="509827" y="245364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18126" y="3520439"/>
            <a:ext cx="558165" cy="257810"/>
          </a:xfrm>
          <a:custGeom>
            <a:avLst/>
            <a:gdLst/>
            <a:ahLst/>
            <a:cxnLst/>
            <a:rect l="l" t="t" r="r" b="b"/>
            <a:pathLst>
              <a:path w="558165" h="257810">
                <a:moveTo>
                  <a:pt x="557742" y="257556"/>
                </a:moveTo>
                <a:lnTo>
                  <a:pt x="509015" y="0"/>
                </a:lnTo>
                <a:lnTo>
                  <a:pt x="0" y="205739"/>
                </a:lnTo>
                <a:lnTo>
                  <a:pt x="38099" y="210902"/>
                </a:lnTo>
                <a:lnTo>
                  <a:pt x="38099" y="192023"/>
                </a:lnTo>
                <a:lnTo>
                  <a:pt x="74255" y="196851"/>
                </a:lnTo>
                <a:lnTo>
                  <a:pt x="492251" y="26912"/>
                </a:lnTo>
                <a:lnTo>
                  <a:pt x="492251" y="13715"/>
                </a:lnTo>
                <a:lnTo>
                  <a:pt x="505967" y="21335"/>
                </a:lnTo>
                <a:lnTo>
                  <a:pt x="505967" y="86153"/>
                </a:lnTo>
                <a:lnTo>
                  <a:pt x="538422" y="257556"/>
                </a:lnTo>
                <a:lnTo>
                  <a:pt x="557742" y="257556"/>
                </a:lnTo>
                <a:close/>
              </a:path>
              <a:path w="558165" h="257810">
                <a:moveTo>
                  <a:pt x="74255" y="196851"/>
                </a:moveTo>
                <a:lnTo>
                  <a:pt x="38099" y="192023"/>
                </a:lnTo>
                <a:lnTo>
                  <a:pt x="41147" y="210311"/>
                </a:lnTo>
                <a:lnTo>
                  <a:pt x="74255" y="196851"/>
                </a:lnTo>
                <a:close/>
              </a:path>
              <a:path w="558165" h="257810">
                <a:moveTo>
                  <a:pt x="528864" y="257556"/>
                </a:moveTo>
                <a:lnTo>
                  <a:pt x="74255" y="196851"/>
                </a:lnTo>
                <a:lnTo>
                  <a:pt x="41147" y="210311"/>
                </a:lnTo>
                <a:lnTo>
                  <a:pt x="38099" y="192023"/>
                </a:lnTo>
                <a:lnTo>
                  <a:pt x="38099" y="210902"/>
                </a:lnTo>
                <a:lnTo>
                  <a:pt x="382404" y="257556"/>
                </a:lnTo>
                <a:lnTo>
                  <a:pt x="528864" y="257556"/>
                </a:lnTo>
                <a:close/>
              </a:path>
              <a:path w="558165" h="257810">
                <a:moveTo>
                  <a:pt x="505967" y="21335"/>
                </a:moveTo>
                <a:lnTo>
                  <a:pt x="492251" y="13715"/>
                </a:lnTo>
                <a:lnTo>
                  <a:pt x="494572" y="25969"/>
                </a:lnTo>
                <a:lnTo>
                  <a:pt x="505967" y="21335"/>
                </a:lnTo>
                <a:close/>
              </a:path>
              <a:path w="558165" h="257810">
                <a:moveTo>
                  <a:pt x="494572" y="25969"/>
                </a:moveTo>
                <a:lnTo>
                  <a:pt x="492251" y="13715"/>
                </a:lnTo>
                <a:lnTo>
                  <a:pt x="492251" y="26912"/>
                </a:lnTo>
                <a:lnTo>
                  <a:pt x="494572" y="25969"/>
                </a:lnTo>
                <a:close/>
              </a:path>
              <a:path w="558165" h="257810">
                <a:moveTo>
                  <a:pt x="505967" y="86153"/>
                </a:moveTo>
                <a:lnTo>
                  <a:pt x="505967" y="21335"/>
                </a:lnTo>
                <a:lnTo>
                  <a:pt x="494572" y="25969"/>
                </a:lnTo>
                <a:lnTo>
                  <a:pt x="505967" y="86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2926" y="36255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5486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9397" y="3619500"/>
            <a:ext cx="67310" cy="158750"/>
          </a:xfrm>
          <a:custGeom>
            <a:avLst/>
            <a:gdLst/>
            <a:ahLst/>
            <a:cxnLst/>
            <a:rect l="l" t="t" r="r" b="b"/>
            <a:pathLst>
              <a:path w="67309" h="158750">
                <a:moveTo>
                  <a:pt x="67055" y="158496"/>
                </a:moveTo>
                <a:lnTo>
                  <a:pt x="67055" y="0"/>
                </a:lnTo>
                <a:lnTo>
                  <a:pt x="0" y="0"/>
                </a:lnTo>
                <a:lnTo>
                  <a:pt x="0" y="158496"/>
                </a:lnTo>
                <a:lnTo>
                  <a:pt x="6095" y="158496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54863" y="12191"/>
                </a:lnTo>
                <a:lnTo>
                  <a:pt x="54863" y="6095"/>
                </a:lnTo>
                <a:lnTo>
                  <a:pt x="60959" y="12191"/>
                </a:lnTo>
                <a:lnTo>
                  <a:pt x="60959" y="158496"/>
                </a:lnTo>
                <a:lnTo>
                  <a:pt x="67055" y="158496"/>
                </a:lnTo>
                <a:close/>
              </a:path>
              <a:path w="67309" h="158750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7309" h="158750">
                <a:moveTo>
                  <a:pt x="12191" y="158496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58496"/>
                </a:lnTo>
                <a:lnTo>
                  <a:pt x="12191" y="158496"/>
                </a:lnTo>
                <a:close/>
              </a:path>
              <a:path w="67309" h="158750">
                <a:moveTo>
                  <a:pt x="60959" y="12191"/>
                </a:moveTo>
                <a:lnTo>
                  <a:pt x="54863" y="6095"/>
                </a:lnTo>
                <a:lnTo>
                  <a:pt x="54863" y="12191"/>
                </a:lnTo>
                <a:lnTo>
                  <a:pt x="60959" y="12191"/>
                </a:lnTo>
                <a:close/>
              </a:path>
              <a:path w="67309" h="158750">
                <a:moveTo>
                  <a:pt x="60959" y="158496"/>
                </a:moveTo>
                <a:lnTo>
                  <a:pt x="60959" y="12191"/>
                </a:lnTo>
                <a:lnTo>
                  <a:pt x="54863" y="12191"/>
                </a:lnTo>
                <a:lnTo>
                  <a:pt x="54863" y="158496"/>
                </a:lnTo>
                <a:lnTo>
                  <a:pt x="60959" y="1584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9650" y="3547871"/>
            <a:ext cx="59690" cy="230504"/>
          </a:xfrm>
          <a:custGeom>
            <a:avLst/>
            <a:gdLst/>
            <a:ahLst/>
            <a:cxnLst/>
            <a:rect l="l" t="t" r="r" b="b"/>
            <a:pathLst>
              <a:path w="59690" h="230504">
                <a:moveTo>
                  <a:pt x="0" y="0"/>
                </a:moveTo>
                <a:lnTo>
                  <a:pt x="0" y="230124"/>
                </a:lnTo>
                <a:lnTo>
                  <a:pt x="59435" y="230124"/>
                </a:lnTo>
                <a:lnTo>
                  <a:pt x="59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3553" y="3541776"/>
            <a:ext cx="71755" cy="236220"/>
          </a:xfrm>
          <a:custGeom>
            <a:avLst/>
            <a:gdLst/>
            <a:ahLst/>
            <a:cxnLst/>
            <a:rect l="l" t="t" r="r" b="b"/>
            <a:pathLst>
              <a:path w="71754" h="236220">
                <a:moveTo>
                  <a:pt x="71627" y="236220"/>
                </a:moveTo>
                <a:lnTo>
                  <a:pt x="71627" y="0"/>
                </a:lnTo>
                <a:lnTo>
                  <a:pt x="0" y="0"/>
                </a:lnTo>
                <a:lnTo>
                  <a:pt x="0" y="236220"/>
                </a:lnTo>
                <a:lnTo>
                  <a:pt x="6095" y="236220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59435" y="12191"/>
                </a:lnTo>
                <a:lnTo>
                  <a:pt x="59435" y="6095"/>
                </a:lnTo>
                <a:lnTo>
                  <a:pt x="65531" y="12191"/>
                </a:lnTo>
                <a:lnTo>
                  <a:pt x="65531" y="236220"/>
                </a:lnTo>
                <a:lnTo>
                  <a:pt x="71627" y="236220"/>
                </a:lnTo>
                <a:close/>
              </a:path>
              <a:path w="71754" h="236220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71754" h="236220">
                <a:moveTo>
                  <a:pt x="12191" y="236220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36220"/>
                </a:lnTo>
                <a:lnTo>
                  <a:pt x="12191" y="236220"/>
                </a:lnTo>
                <a:close/>
              </a:path>
              <a:path w="71754" h="236220">
                <a:moveTo>
                  <a:pt x="65531" y="12191"/>
                </a:moveTo>
                <a:lnTo>
                  <a:pt x="59435" y="6095"/>
                </a:lnTo>
                <a:lnTo>
                  <a:pt x="59435" y="12191"/>
                </a:lnTo>
                <a:lnTo>
                  <a:pt x="65531" y="12191"/>
                </a:lnTo>
                <a:close/>
              </a:path>
              <a:path w="71754" h="236220">
                <a:moveTo>
                  <a:pt x="65531" y="236220"/>
                </a:moveTo>
                <a:lnTo>
                  <a:pt x="65531" y="12191"/>
                </a:lnTo>
                <a:lnTo>
                  <a:pt x="59435" y="12191"/>
                </a:lnTo>
                <a:lnTo>
                  <a:pt x="59435" y="236220"/>
                </a:lnTo>
                <a:lnTo>
                  <a:pt x="65531" y="236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46953" y="3625595"/>
            <a:ext cx="59690" cy="152400"/>
          </a:xfrm>
          <a:custGeom>
            <a:avLst/>
            <a:gdLst/>
            <a:ahLst/>
            <a:cxnLst/>
            <a:rect l="l" t="t" r="r" b="b"/>
            <a:pathLst>
              <a:path w="59690" h="152400">
                <a:moveTo>
                  <a:pt x="0" y="0"/>
                </a:moveTo>
                <a:lnTo>
                  <a:pt x="0" y="152400"/>
                </a:lnTo>
                <a:lnTo>
                  <a:pt x="59435" y="152400"/>
                </a:lnTo>
                <a:lnTo>
                  <a:pt x="59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40857" y="3619500"/>
            <a:ext cx="73660" cy="158750"/>
          </a:xfrm>
          <a:custGeom>
            <a:avLst/>
            <a:gdLst/>
            <a:ahLst/>
            <a:cxnLst/>
            <a:rect l="l" t="t" r="r" b="b"/>
            <a:pathLst>
              <a:path w="73659" h="158750">
                <a:moveTo>
                  <a:pt x="73151" y="158496"/>
                </a:moveTo>
                <a:lnTo>
                  <a:pt x="73151" y="0"/>
                </a:lnTo>
                <a:lnTo>
                  <a:pt x="0" y="0"/>
                </a:lnTo>
                <a:lnTo>
                  <a:pt x="0" y="158496"/>
                </a:lnTo>
                <a:lnTo>
                  <a:pt x="6095" y="158496"/>
                </a:lnTo>
                <a:lnTo>
                  <a:pt x="6095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59435" y="12191"/>
                </a:lnTo>
                <a:lnTo>
                  <a:pt x="59435" y="6095"/>
                </a:lnTo>
                <a:lnTo>
                  <a:pt x="65531" y="12191"/>
                </a:lnTo>
                <a:lnTo>
                  <a:pt x="65531" y="158496"/>
                </a:lnTo>
                <a:lnTo>
                  <a:pt x="73151" y="158496"/>
                </a:lnTo>
                <a:close/>
              </a:path>
              <a:path w="73659" h="158750">
                <a:moveTo>
                  <a:pt x="13715" y="12191"/>
                </a:moveTo>
                <a:lnTo>
                  <a:pt x="13715" y="6095"/>
                </a:lnTo>
                <a:lnTo>
                  <a:pt x="6095" y="12191"/>
                </a:lnTo>
                <a:lnTo>
                  <a:pt x="13715" y="12191"/>
                </a:lnTo>
                <a:close/>
              </a:path>
              <a:path w="73659" h="158750">
                <a:moveTo>
                  <a:pt x="13715" y="158496"/>
                </a:moveTo>
                <a:lnTo>
                  <a:pt x="13715" y="12191"/>
                </a:lnTo>
                <a:lnTo>
                  <a:pt x="6095" y="12191"/>
                </a:lnTo>
                <a:lnTo>
                  <a:pt x="6095" y="158496"/>
                </a:lnTo>
                <a:lnTo>
                  <a:pt x="13715" y="158496"/>
                </a:lnTo>
                <a:close/>
              </a:path>
              <a:path w="73659" h="158750">
                <a:moveTo>
                  <a:pt x="65531" y="12191"/>
                </a:moveTo>
                <a:lnTo>
                  <a:pt x="59435" y="6095"/>
                </a:lnTo>
                <a:lnTo>
                  <a:pt x="59435" y="12191"/>
                </a:lnTo>
                <a:lnTo>
                  <a:pt x="65531" y="12191"/>
                </a:lnTo>
                <a:close/>
              </a:path>
              <a:path w="73659" h="158750">
                <a:moveTo>
                  <a:pt x="65531" y="158496"/>
                </a:moveTo>
                <a:lnTo>
                  <a:pt x="65531" y="12191"/>
                </a:lnTo>
                <a:lnTo>
                  <a:pt x="59435" y="12191"/>
                </a:lnTo>
                <a:lnTo>
                  <a:pt x="59435" y="158496"/>
                </a:lnTo>
                <a:lnTo>
                  <a:pt x="65531" y="1584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60797" y="3148583"/>
            <a:ext cx="144780" cy="314325"/>
          </a:xfrm>
          <a:custGeom>
            <a:avLst/>
            <a:gdLst/>
            <a:ahLst/>
            <a:cxnLst/>
            <a:rect l="l" t="t" r="r" b="b"/>
            <a:pathLst>
              <a:path w="144779" h="314325">
                <a:moveTo>
                  <a:pt x="64007" y="48767"/>
                </a:moveTo>
                <a:lnTo>
                  <a:pt x="0" y="0"/>
                </a:lnTo>
                <a:lnTo>
                  <a:pt x="18287" y="62179"/>
                </a:lnTo>
                <a:lnTo>
                  <a:pt x="18287" y="48767"/>
                </a:lnTo>
                <a:lnTo>
                  <a:pt x="28813" y="42001"/>
                </a:lnTo>
                <a:lnTo>
                  <a:pt x="28955" y="41147"/>
                </a:lnTo>
                <a:lnTo>
                  <a:pt x="29841" y="41340"/>
                </a:lnTo>
                <a:lnTo>
                  <a:pt x="39623" y="35051"/>
                </a:lnTo>
                <a:lnTo>
                  <a:pt x="46553" y="44973"/>
                </a:lnTo>
                <a:lnTo>
                  <a:pt x="64007" y="48767"/>
                </a:lnTo>
                <a:close/>
              </a:path>
              <a:path w="144779" h="314325">
                <a:moveTo>
                  <a:pt x="100583" y="150113"/>
                </a:moveTo>
                <a:lnTo>
                  <a:pt x="100583" y="126491"/>
                </a:lnTo>
                <a:lnTo>
                  <a:pt x="85343" y="144779"/>
                </a:lnTo>
                <a:lnTo>
                  <a:pt x="64508" y="114947"/>
                </a:lnTo>
                <a:lnTo>
                  <a:pt x="24383" y="102107"/>
                </a:lnTo>
                <a:lnTo>
                  <a:pt x="18287" y="100583"/>
                </a:lnTo>
                <a:lnTo>
                  <a:pt x="13715" y="102107"/>
                </a:lnTo>
                <a:lnTo>
                  <a:pt x="7619" y="111251"/>
                </a:lnTo>
                <a:lnTo>
                  <a:pt x="6095" y="115823"/>
                </a:lnTo>
                <a:lnTo>
                  <a:pt x="9143" y="120395"/>
                </a:lnTo>
                <a:lnTo>
                  <a:pt x="16763" y="133299"/>
                </a:lnTo>
                <a:lnTo>
                  <a:pt x="16763" y="126491"/>
                </a:lnTo>
                <a:lnTo>
                  <a:pt x="30479" y="108203"/>
                </a:lnTo>
                <a:lnTo>
                  <a:pt x="46558" y="135430"/>
                </a:lnTo>
                <a:lnTo>
                  <a:pt x="92963" y="149351"/>
                </a:lnTo>
                <a:lnTo>
                  <a:pt x="97535" y="150875"/>
                </a:lnTo>
                <a:lnTo>
                  <a:pt x="100583" y="150113"/>
                </a:lnTo>
                <a:close/>
              </a:path>
              <a:path w="144779" h="314325">
                <a:moveTo>
                  <a:pt x="46558" y="135430"/>
                </a:moveTo>
                <a:lnTo>
                  <a:pt x="30479" y="108203"/>
                </a:lnTo>
                <a:lnTo>
                  <a:pt x="16763" y="126491"/>
                </a:lnTo>
                <a:lnTo>
                  <a:pt x="46558" y="135430"/>
                </a:lnTo>
                <a:close/>
              </a:path>
              <a:path w="144779" h="314325">
                <a:moveTo>
                  <a:pt x="144779" y="301751"/>
                </a:moveTo>
                <a:lnTo>
                  <a:pt x="46558" y="135430"/>
                </a:lnTo>
                <a:lnTo>
                  <a:pt x="16763" y="126491"/>
                </a:lnTo>
                <a:lnTo>
                  <a:pt x="16763" y="133299"/>
                </a:lnTo>
                <a:lnTo>
                  <a:pt x="123443" y="313943"/>
                </a:lnTo>
                <a:lnTo>
                  <a:pt x="144779" y="301751"/>
                </a:lnTo>
                <a:close/>
              </a:path>
              <a:path w="144779" h="314325">
                <a:moveTo>
                  <a:pt x="28813" y="42001"/>
                </a:moveTo>
                <a:lnTo>
                  <a:pt x="18287" y="48767"/>
                </a:lnTo>
                <a:lnTo>
                  <a:pt x="25875" y="59631"/>
                </a:lnTo>
                <a:lnTo>
                  <a:pt x="28813" y="42001"/>
                </a:lnTo>
                <a:close/>
              </a:path>
              <a:path w="144779" h="314325">
                <a:moveTo>
                  <a:pt x="25875" y="59631"/>
                </a:moveTo>
                <a:lnTo>
                  <a:pt x="18287" y="48767"/>
                </a:lnTo>
                <a:lnTo>
                  <a:pt x="18287" y="62179"/>
                </a:lnTo>
                <a:lnTo>
                  <a:pt x="22859" y="77723"/>
                </a:lnTo>
                <a:lnTo>
                  <a:pt x="25875" y="59631"/>
                </a:lnTo>
                <a:close/>
              </a:path>
              <a:path w="144779" h="314325">
                <a:moveTo>
                  <a:pt x="109727" y="140207"/>
                </a:moveTo>
                <a:lnTo>
                  <a:pt x="109727" y="135635"/>
                </a:lnTo>
                <a:lnTo>
                  <a:pt x="106679" y="131063"/>
                </a:lnTo>
                <a:lnTo>
                  <a:pt x="46553" y="44973"/>
                </a:lnTo>
                <a:lnTo>
                  <a:pt x="29841" y="41340"/>
                </a:lnTo>
                <a:lnTo>
                  <a:pt x="28813" y="42001"/>
                </a:lnTo>
                <a:lnTo>
                  <a:pt x="25875" y="59631"/>
                </a:lnTo>
                <a:lnTo>
                  <a:pt x="64508" y="114947"/>
                </a:lnTo>
                <a:lnTo>
                  <a:pt x="100583" y="126491"/>
                </a:lnTo>
                <a:lnTo>
                  <a:pt x="100583" y="150113"/>
                </a:lnTo>
                <a:lnTo>
                  <a:pt x="103631" y="149351"/>
                </a:lnTo>
                <a:lnTo>
                  <a:pt x="109727" y="140207"/>
                </a:lnTo>
                <a:close/>
              </a:path>
              <a:path w="144779" h="314325">
                <a:moveTo>
                  <a:pt x="46553" y="44973"/>
                </a:moveTo>
                <a:lnTo>
                  <a:pt x="39623" y="35051"/>
                </a:lnTo>
                <a:lnTo>
                  <a:pt x="29841" y="41340"/>
                </a:lnTo>
                <a:lnTo>
                  <a:pt x="46553" y="44973"/>
                </a:lnTo>
                <a:close/>
              </a:path>
              <a:path w="144779" h="314325">
                <a:moveTo>
                  <a:pt x="100583" y="126491"/>
                </a:moveTo>
                <a:lnTo>
                  <a:pt x="64508" y="114947"/>
                </a:lnTo>
                <a:lnTo>
                  <a:pt x="85343" y="144779"/>
                </a:lnTo>
                <a:lnTo>
                  <a:pt x="100583" y="126491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26202" y="3311651"/>
            <a:ext cx="334010" cy="256540"/>
          </a:xfrm>
          <a:custGeom>
            <a:avLst/>
            <a:gdLst/>
            <a:ahLst/>
            <a:cxnLst/>
            <a:rect l="l" t="t" r="r" b="b"/>
            <a:pathLst>
              <a:path w="334009" h="256539">
                <a:moveTo>
                  <a:pt x="234695" y="47243"/>
                </a:moveTo>
                <a:lnTo>
                  <a:pt x="231647" y="39623"/>
                </a:lnTo>
                <a:lnTo>
                  <a:pt x="222503" y="33527"/>
                </a:lnTo>
                <a:lnTo>
                  <a:pt x="216407" y="35051"/>
                </a:lnTo>
                <a:lnTo>
                  <a:pt x="211835" y="38099"/>
                </a:lnTo>
                <a:lnTo>
                  <a:pt x="0" y="237743"/>
                </a:lnTo>
                <a:lnTo>
                  <a:pt x="16763" y="256031"/>
                </a:lnTo>
                <a:lnTo>
                  <a:pt x="192304" y="90594"/>
                </a:lnTo>
                <a:lnTo>
                  <a:pt x="208787" y="44195"/>
                </a:lnTo>
                <a:lnTo>
                  <a:pt x="228599" y="56387"/>
                </a:lnTo>
                <a:lnTo>
                  <a:pt x="228599" y="64388"/>
                </a:lnTo>
                <a:lnTo>
                  <a:pt x="233171" y="51815"/>
                </a:lnTo>
                <a:lnTo>
                  <a:pt x="234695" y="47243"/>
                </a:lnTo>
                <a:close/>
              </a:path>
              <a:path w="334009" h="256539">
                <a:moveTo>
                  <a:pt x="299461" y="54751"/>
                </a:moveTo>
                <a:lnTo>
                  <a:pt x="298737" y="37368"/>
                </a:lnTo>
                <a:lnTo>
                  <a:pt x="297908" y="36609"/>
                </a:lnTo>
                <a:lnTo>
                  <a:pt x="281630" y="37287"/>
                </a:lnTo>
                <a:lnTo>
                  <a:pt x="211762" y="110692"/>
                </a:lnTo>
                <a:lnTo>
                  <a:pt x="190499" y="169163"/>
                </a:lnTo>
                <a:lnTo>
                  <a:pt x="169245" y="155500"/>
                </a:lnTo>
                <a:lnTo>
                  <a:pt x="167639" y="160019"/>
                </a:lnTo>
                <a:lnTo>
                  <a:pt x="164591" y="166115"/>
                </a:lnTo>
                <a:lnTo>
                  <a:pt x="167639" y="172211"/>
                </a:lnTo>
                <a:lnTo>
                  <a:pt x="176783" y="178307"/>
                </a:lnTo>
                <a:lnTo>
                  <a:pt x="184403" y="178307"/>
                </a:lnTo>
                <a:lnTo>
                  <a:pt x="188975" y="173735"/>
                </a:lnTo>
                <a:lnTo>
                  <a:pt x="299461" y="54751"/>
                </a:lnTo>
                <a:close/>
              </a:path>
              <a:path w="334009" h="256539">
                <a:moveTo>
                  <a:pt x="169323" y="155279"/>
                </a:moveTo>
                <a:lnTo>
                  <a:pt x="169163" y="155447"/>
                </a:lnTo>
                <a:lnTo>
                  <a:pt x="169323" y="155279"/>
                </a:lnTo>
                <a:close/>
              </a:path>
              <a:path w="334009" h="256539">
                <a:moveTo>
                  <a:pt x="211762" y="110692"/>
                </a:moveTo>
                <a:lnTo>
                  <a:pt x="169323" y="155279"/>
                </a:lnTo>
                <a:lnTo>
                  <a:pt x="169245" y="155500"/>
                </a:lnTo>
                <a:lnTo>
                  <a:pt x="190499" y="169163"/>
                </a:lnTo>
                <a:lnTo>
                  <a:pt x="211762" y="110692"/>
                </a:lnTo>
                <a:close/>
              </a:path>
              <a:path w="334009" h="256539">
                <a:moveTo>
                  <a:pt x="228599" y="64388"/>
                </a:moveTo>
                <a:lnTo>
                  <a:pt x="228599" y="56387"/>
                </a:lnTo>
                <a:lnTo>
                  <a:pt x="192304" y="90594"/>
                </a:lnTo>
                <a:lnTo>
                  <a:pt x="169323" y="155279"/>
                </a:lnTo>
                <a:lnTo>
                  <a:pt x="211762" y="110692"/>
                </a:lnTo>
                <a:lnTo>
                  <a:pt x="228599" y="64388"/>
                </a:lnTo>
                <a:close/>
              </a:path>
              <a:path w="334009" h="256539">
                <a:moveTo>
                  <a:pt x="228599" y="56387"/>
                </a:moveTo>
                <a:lnTo>
                  <a:pt x="208787" y="44195"/>
                </a:lnTo>
                <a:lnTo>
                  <a:pt x="192304" y="90594"/>
                </a:lnTo>
                <a:lnTo>
                  <a:pt x="228599" y="56387"/>
                </a:lnTo>
                <a:close/>
              </a:path>
              <a:path w="334009" h="256539">
                <a:moveTo>
                  <a:pt x="333755" y="0"/>
                </a:moveTo>
                <a:lnTo>
                  <a:pt x="262127" y="38099"/>
                </a:lnTo>
                <a:lnTo>
                  <a:pt x="281630" y="37287"/>
                </a:lnTo>
                <a:lnTo>
                  <a:pt x="289559" y="28955"/>
                </a:lnTo>
                <a:lnTo>
                  <a:pt x="297908" y="36609"/>
                </a:lnTo>
                <a:lnTo>
                  <a:pt x="298703" y="36575"/>
                </a:lnTo>
                <a:lnTo>
                  <a:pt x="298737" y="37368"/>
                </a:lnTo>
                <a:lnTo>
                  <a:pt x="307847" y="45719"/>
                </a:lnTo>
                <a:lnTo>
                  <a:pt x="307847" y="56526"/>
                </a:lnTo>
                <a:lnTo>
                  <a:pt x="333755" y="0"/>
                </a:lnTo>
                <a:close/>
              </a:path>
              <a:path w="334009" h="256539">
                <a:moveTo>
                  <a:pt x="297908" y="36609"/>
                </a:moveTo>
                <a:lnTo>
                  <a:pt x="289559" y="28955"/>
                </a:lnTo>
                <a:lnTo>
                  <a:pt x="281630" y="37287"/>
                </a:lnTo>
                <a:lnTo>
                  <a:pt x="297908" y="36609"/>
                </a:lnTo>
                <a:close/>
              </a:path>
              <a:path w="334009" h="256539">
                <a:moveTo>
                  <a:pt x="307847" y="45719"/>
                </a:moveTo>
                <a:lnTo>
                  <a:pt x="298737" y="37368"/>
                </a:lnTo>
                <a:lnTo>
                  <a:pt x="299461" y="54751"/>
                </a:lnTo>
                <a:lnTo>
                  <a:pt x="307847" y="45719"/>
                </a:lnTo>
                <a:close/>
              </a:path>
              <a:path w="334009" h="256539">
                <a:moveTo>
                  <a:pt x="307847" y="56526"/>
                </a:moveTo>
                <a:lnTo>
                  <a:pt x="307847" y="45719"/>
                </a:lnTo>
                <a:lnTo>
                  <a:pt x="299461" y="54751"/>
                </a:lnTo>
                <a:lnTo>
                  <a:pt x="300227" y="73151"/>
                </a:lnTo>
                <a:lnTo>
                  <a:pt x="307847" y="56526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23537" y="4840223"/>
            <a:ext cx="3014980" cy="1178560"/>
          </a:xfrm>
          <a:custGeom>
            <a:avLst/>
            <a:gdLst/>
            <a:ahLst/>
            <a:cxnLst/>
            <a:rect l="l" t="t" r="r" b="b"/>
            <a:pathLst>
              <a:path w="3014979" h="1178560">
                <a:moveTo>
                  <a:pt x="3014471" y="576071"/>
                </a:moveTo>
                <a:lnTo>
                  <a:pt x="2619755" y="0"/>
                </a:lnTo>
                <a:lnTo>
                  <a:pt x="0" y="1178051"/>
                </a:lnTo>
                <a:lnTo>
                  <a:pt x="2246375" y="1178051"/>
                </a:lnTo>
                <a:lnTo>
                  <a:pt x="3014471" y="576071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23537" y="4835651"/>
            <a:ext cx="3025140" cy="1191895"/>
          </a:xfrm>
          <a:custGeom>
            <a:avLst/>
            <a:gdLst/>
            <a:ahLst/>
            <a:cxnLst/>
            <a:rect l="l" t="t" r="r" b="b"/>
            <a:pathLst>
              <a:path w="3025140" h="1191895">
                <a:moveTo>
                  <a:pt x="2243744" y="1173479"/>
                </a:moveTo>
                <a:lnTo>
                  <a:pt x="0" y="1173479"/>
                </a:lnTo>
                <a:lnTo>
                  <a:pt x="0" y="1191767"/>
                </a:lnTo>
                <a:lnTo>
                  <a:pt x="2241803" y="1191767"/>
                </a:lnTo>
                <a:lnTo>
                  <a:pt x="2241803" y="1175003"/>
                </a:lnTo>
                <a:lnTo>
                  <a:pt x="2243744" y="1173479"/>
                </a:lnTo>
                <a:close/>
              </a:path>
              <a:path w="3025140" h="1191895">
                <a:moveTo>
                  <a:pt x="2246375" y="1173479"/>
                </a:moveTo>
                <a:lnTo>
                  <a:pt x="2243744" y="1173479"/>
                </a:lnTo>
                <a:lnTo>
                  <a:pt x="2241803" y="1175003"/>
                </a:lnTo>
                <a:lnTo>
                  <a:pt x="2246375" y="1173479"/>
                </a:lnTo>
                <a:close/>
              </a:path>
              <a:path w="3025140" h="1191895">
                <a:moveTo>
                  <a:pt x="2246375" y="1191767"/>
                </a:moveTo>
                <a:lnTo>
                  <a:pt x="2246375" y="1173479"/>
                </a:lnTo>
                <a:lnTo>
                  <a:pt x="2241803" y="1175003"/>
                </a:lnTo>
                <a:lnTo>
                  <a:pt x="2241803" y="1191767"/>
                </a:lnTo>
                <a:lnTo>
                  <a:pt x="2246375" y="1191767"/>
                </a:lnTo>
                <a:close/>
              </a:path>
              <a:path w="3025140" h="1191895">
                <a:moveTo>
                  <a:pt x="3008375" y="597819"/>
                </a:moveTo>
                <a:lnTo>
                  <a:pt x="3008375" y="573023"/>
                </a:lnTo>
                <a:lnTo>
                  <a:pt x="3006851" y="585215"/>
                </a:lnTo>
                <a:lnTo>
                  <a:pt x="3001945" y="578073"/>
                </a:lnTo>
                <a:lnTo>
                  <a:pt x="2243744" y="1173479"/>
                </a:lnTo>
                <a:lnTo>
                  <a:pt x="2246375" y="1173479"/>
                </a:lnTo>
                <a:lnTo>
                  <a:pt x="2246375" y="1191767"/>
                </a:lnTo>
                <a:lnTo>
                  <a:pt x="2250947" y="1191767"/>
                </a:lnTo>
                <a:lnTo>
                  <a:pt x="2252471" y="1190243"/>
                </a:lnTo>
                <a:lnTo>
                  <a:pt x="3008375" y="597819"/>
                </a:lnTo>
                <a:close/>
              </a:path>
              <a:path w="3025140" h="1191895">
                <a:moveTo>
                  <a:pt x="3025139" y="579119"/>
                </a:moveTo>
                <a:lnTo>
                  <a:pt x="3022091" y="574547"/>
                </a:lnTo>
                <a:lnTo>
                  <a:pt x="2627375" y="0"/>
                </a:lnTo>
                <a:lnTo>
                  <a:pt x="2612135" y="10667"/>
                </a:lnTo>
                <a:lnTo>
                  <a:pt x="3001945" y="578073"/>
                </a:lnTo>
                <a:lnTo>
                  <a:pt x="3008375" y="573023"/>
                </a:lnTo>
                <a:lnTo>
                  <a:pt x="3008375" y="597819"/>
                </a:lnTo>
                <a:lnTo>
                  <a:pt x="3020567" y="588263"/>
                </a:lnTo>
                <a:lnTo>
                  <a:pt x="3023615" y="585215"/>
                </a:lnTo>
                <a:lnTo>
                  <a:pt x="3025139" y="579119"/>
                </a:lnTo>
                <a:close/>
              </a:path>
              <a:path w="3025140" h="1191895">
                <a:moveTo>
                  <a:pt x="3008375" y="573023"/>
                </a:moveTo>
                <a:lnTo>
                  <a:pt x="3001945" y="578073"/>
                </a:lnTo>
                <a:lnTo>
                  <a:pt x="3006851" y="585215"/>
                </a:lnTo>
                <a:lnTo>
                  <a:pt x="3008375" y="573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34918" y="4846320"/>
            <a:ext cx="3013075" cy="1176655"/>
          </a:xfrm>
          <a:custGeom>
            <a:avLst/>
            <a:gdLst/>
            <a:ahLst/>
            <a:cxnLst/>
            <a:rect l="l" t="t" r="r" b="b"/>
            <a:pathLst>
              <a:path w="3013075" h="1176654">
                <a:moveTo>
                  <a:pt x="3012947" y="0"/>
                </a:moveTo>
                <a:lnTo>
                  <a:pt x="766571" y="0"/>
                </a:lnTo>
                <a:lnTo>
                  <a:pt x="0" y="601979"/>
                </a:lnTo>
                <a:lnTo>
                  <a:pt x="393191" y="1176527"/>
                </a:lnTo>
                <a:lnTo>
                  <a:pt x="301294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22725" y="4835651"/>
            <a:ext cx="3025140" cy="1193800"/>
          </a:xfrm>
          <a:custGeom>
            <a:avLst/>
            <a:gdLst/>
            <a:ahLst/>
            <a:cxnLst/>
            <a:rect l="l" t="t" r="r" b="b"/>
            <a:pathLst>
              <a:path w="3025140" h="1193800">
                <a:moveTo>
                  <a:pt x="3025139" y="19811"/>
                </a:moveTo>
                <a:lnTo>
                  <a:pt x="3025139" y="0"/>
                </a:lnTo>
                <a:lnTo>
                  <a:pt x="777239" y="0"/>
                </a:lnTo>
                <a:lnTo>
                  <a:pt x="774191" y="1523"/>
                </a:lnTo>
                <a:lnTo>
                  <a:pt x="772667" y="3047"/>
                </a:lnTo>
                <a:lnTo>
                  <a:pt x="6095" y="605027"/>
                </a:lnTo>
                <a:lnTo>
                  <a:pt x="1523" y="608075"/>
                </a:lnTo>
                <a:lnTo>
                  <a:pt x="0" y="614171"/>
                </a:lnTo>
                <a:lnTo>
                  <a:pt x="3047" y="617219"/>
                </a:lnTo>
                <a:lnTo>
                  <a:pt x="16763" y="637237"/>
                </a:lnTo>
                <a:lnTo>
                  <a:pt x="16763" y="620267"/>
                </a:lnTo>
                <a:lnTo>
                  <a:pt x="19811" y="606551"/>
                </a:lnTo>
                <a:lnTo>
                  <a:pt x="24848" y="613931"/>
                </a:lnTo>
                <a:lnTo>
                  <a:pt x="778763" y="23065"/>
                </a:lnTo>
                <a:lnTo>
                  <a:pt x="778763" y="19811"/>
                </a:lnTo>
                <a:lnTo>
                  <a:pt x="784859" y="18287"/>
                </a:lnTo>
                <a:lnTo>
                  <a:pt x="784859" y="19811"/>
                </a:lnTo>
                <a:lnTo>
                  <a:pt x="3025139" y="19811"/>
                </a:lnTo>
                <a:close/>
              </a:path>
              <a:path w="3025140" h="1193800">
                <a:moveTo>
                  <a:pt x="24848" y="613931"/>
                </a:moveTo>
                <a:lnTo>
                  <a:pt x="19811" y="606551"/>
                </a:lnTo>
                <a:lnTo>
                  <a:pt x="16763" y="620267"/>
                </a:lnTo>
                <a:lnTo>
                  <a:pt x="24848" y="613931"/>
                </a:lnTo>
                <a:close/>
              </a:path>
              <a:path w="3025140" h="1193800">
                <a:moveTo>
                  <a:pt x="413003" y="1182623"/>
                </a:moveTo>
                <a:lnTo>
                  <a:pt x="24848" y="613931"/>
                </a:lnTo>
                <a:lnTo>
                  <a:pt x="16763" y="620267"/>
                </a:lnTo>
                <a:lnTo>
                  <a:pt x="16763" y="637237"/>
                </a:lnTo>
                <a:lnTo>
                  <a:pt x="397763" y="1193291"/>
                </a:lnTo>
                <a:lnTo>
                  <a:pt x="413003" y="1182623"/>
                </a:lnTo>
                <a:close/>
              </a:path>
              <a:path w="3025140" h="1193800">
                <a:moveTo>
                  <a:pt x="784859" y="18287"/>
                </a:moveTo>
                <a:lnTo>
                  <a:pt x="778763" y="19811"/>
                </a:lnTo>
                <a:lnTo>
                  <a:pt x="782915" y="19811"/>
                </a:lnTo>
                <a:lnTo>
                  <a:pt x="784859" y="18287"/>
                </a:lnTo>
                <a:close/>
              </a:path>
              <a:path w="3025140" h="1193800">
                <a:moveTo>
                  <a:pt x="782915" y="19811"/>
                </a:moveTo>
                <a:lnTo>
                  <a:pt x="778763" y="19811"/>
                </a:lnTo>
                <a:lnTo>
                  <a:pt x="778763" y="23065"/>
                </a:lnTo>
                <a:lnTo>
                  <a:pt x="782915" y="19811"/>
                </a:lnTo>
                <a:close/>
              </a:path>
              <a:path w="3025140" h="1193800">
                <a:moveTo>
                  <a:pt x="784859" y="19811"/>
                </a:moveTo>
                <a:lnTo>
                  <a:pt x="784859" y="18287"/>
                </a:lnTo>
                <a:lnTo>
                  <a:pt x="782915" y="19811"/>
                </a:lnTo>
                <a:lnTo>
                  <a:pt x="784859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55869" y="3777996"/>
            <a:ext cx="245363" cy="1562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39105" y="3777996"/>
            <a:ext cx="279400" cy="1577340"/>
          </a:xfrm>
          <a:custGeom>
            <a:avLst/>
            <a:gdLst/>
            <a:ahLst/>
            <a:cxnLst/>
            <a:rect l="l" t="t" r="r" b="b"/>
            <a:pathLst>
              <a:path w="279400" h="1577339">
                <a:moveTo>
                  <a:pt x="139346" y="139014"/>
                </a:moveTo>
                <a:lnTo>
                  <a:pt x="129001" y="0"/>
                </a:lnTo>
                <a:lnTo>
                  <a:pt x="117490" y="0"/>
                </a:lnTo>
                <a:lnTo>
                  <a:pt x="0" y="1577339"/>
                </a:lnTo>
                <a:lnTo>
                  <a:pt x="16763" y="1577339"/>
                </a:lnTo>
                <a:lnTo>
                  <a:pt x="16763" y="1546859"/>
                </a:lnTo>
                <a:lnTo>
                  <a:pt x="33267" y="1546859"/>
                </a:lnTo>
                <a:lnTo>
                  <a:pt x="139346" y="139014"/>
                </a:lnTo>
                <a:close/>
              </a:path>
              <a:path w="279400" h="1577339">
                <a:moveTo>
                  <a:pt x="33267" y="1546859"/>
                </a:moveTo>
                <a:lnTo>
                  <a:pt x="16763" y="1546859"/>
                </a:lnTo>
                <a:lnTo>
                  <a:pt x="32003" y="1563623"/>
                </a:lnTo>
                <a:lnTo>
                  <a:pt x="33267" y="1546859"/>
                </a:lnTo>
                <a:close/>
              </a:path>
              <a:path w="279400" h="1577339">
                <a:moveTo>
                  <a:pt x="262127" y="1577339"/>
                </a:moveTo>
                <a:lnTo>
                  <a:pt x="262127" y="1546859"/>
                </a:lnTo>
                <a:lnTo>
                  <a:pt x="245363" y="1563623"/>
                </a:lnTo>
                <a:lnTo>
                  <a:pt x="244116" y="1546859"/>
                </a:lnTo>
                <a:lnTo>
                  <a:pt x="33267" y="1546859"/>
                </a:lnTo>
                <a:lnTo>
                  <a:pt x="32003" y="1563623"/>
                </a:lnTo>
                <a:lnTo>
                  <a:pt x="16763" y="1546859"/>
                </a:lnTo>
                <a:lnTo>
                  <a:pt x="16763" y="1577339"/>
                </a:lnTo>
                <a:lnTo>
                  <a:pt x="262127" y="1577339"/>
                </a:lnTo>
                <a:close/>
              </a:path>
              <a:path w="279400" h="1577339">
                <a:moveTo>
                  <a:pt x="149821" y="0"/>
                </a:moveTo>
                <a:lnTo>
                  <a:pt x="129001" y="0"/>
                </a:lnTo>
                <a:lnTo>
                  <a:pt x="139346" y="139014"/>
                </a:lnTo>
                <a:lnTo>
                  <a:pt x="149821" y="0"/>
                </a:lnTo>
                <a:close/>
              </a:path>
              <a:path w="279400" h="1577339">
                <a:moveTo>
                  <a:pt x="278891" y="1577339"/>
                </a:moveTo>
                <a:lnTo>
                  <a:pt x="160051" y="0"/>
                </a:lnTo>
                <a:lnTo>
                  <a:pt x="149821" y="0"/>
                </a:lnTo>
                <a:lnTo>
                  <a:pt x="139346" y="139014"/>
                </a:lnTo>
                <a:lnTo>
                  <a:pt x="244116" y="1546859"/>
                </a:lnTo>
                <a:lnTo>
                  <a:pt x="262127" y="1546859"/>
                </a:lnTo>
                <a:lnTo>
                  <a:pt x="262127" y="1577339"/>
                </a:lnTo>
                <a:lnTo>
                  <a:pt x="278891" y="1577339"/>
                </a:lnTo>
                <a:close/>
              </a:path>
              <a:path w="279400" h="1577339">
                <a:moveTo>
                  <a:pt x="262127" y="1546859"/>
                </a:moveTo>
                <a:lnTo>
                  <a:pt x="244116" y="1546859"/>
                </a:lnTo>
                <a:lnTo>
                  <a:pt x="245363" y="1563623"/>
                </a:lnTo>
                <a:lnTo>
                  <a:pt x="262127" y="154685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34378" y="3777996"/>
            <a:ext cx="259819" cy="1490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18117" y="3777996"/>
            <a:ext cx="291465" cy="1607820"/>
          </a:xfrm>
          <a:custGeom>
            <a:avLst/>
            <a:gdLst/>
            <a:ahLst/>
            <a:cxnLst/>
            <a:rect l="l" t="t" r="r" b="b"/>
            <a:pathLst>
              <a:path w="291465" h="1607820">
                <a:moveTo>
                  <a:pt x="226273" y="1373150"/>
                </a:moveTo>
                <a:lnTo>
                  <a:pt x="80800" y="338331"/>
                </a:lnTo>
                <a:lnTo>
                  <a:pt x="3340" y="0"/>
                </a:lnTo>
                <a:lnTo>
                  <a:pt x="0" y="0"/>
                </a:lnTo>
                <a:lnTo>
                  <a:pt x="210548" y="1489244"/>
                </a:lnTo>
                <a:lnTo>
                  <a:pt x="210548" y="1488947"/>
                </a:lnTo>
                <a:lnTo>
                  <a:pt x="226273" y="1373150"/>
                </a:lnTo>
                <a:close/>
              </a:path>
              <a:path w="291465" h="1607820">
                <a:moveTo>
                  <a:pt x="80800" y="338331"/>
                </a:moveTo>
                <a:lnTo>
                  <a:pt x="33238" y="0"/>
                </a:lnTo>
                <a:lnTo>
                  <a:pt x="3340" y="0"/>
                </a:lnTo>
                <a:lnTo>
                  <a:pt x="80800" y="338331"/>
                </a:lnTo>
                <a:close/>
              </a:path>
              <a:path w="291465" h="1607820">
                <a:moveTo>
                  <a:pt x="291320" y="1120139"/>
                </a:moveTo>
                <a:lnTo>
                  <a:pt x="36199" y="0"/>
                </a:lnTo>
                <a:lnTo>
                  <a:pt x="33238" y="0"/>
                </a:lnTo>
                <a:lnTo>
                  <a:pt x="80800" y="338331"/>
                </a:lnTo>
                <a:lnTo>
                  <a:pt x="260320" y="1122441"/>
                </a:lnTo>
                <a:lnTo>
                  <a:pt x="260840" y="1118615"/>
                </a:lnTo>
                <a:lnTo>
                  <a:pt x="260840" y="1352368"/>
                </a:lnTo>
                <a:lnTo>
                  <a:pt x="291320" y="1120139"/>
                </a:lnTo>
                <a:close/>
              </a:path>
              <a:path w="291465" h="1607820">
                <a:moveTo>
                  <a:pt x="242552" y="1488947"/>
                </a:moveTo>
                <a:lnTo>
                  <a:pt x="226273" y="1373150"/>
                </a:lnTo>
                <a:lnTo>
                  <a:pt x="210548" y="1488947"/>
                </a:lnTo>
                <a:lnTo>
                  <a:pt x="242552" y="1488947"/>
                </a:lnTo>
                <a:close/>
              </a:path>
              <a:path w="291465" h="1607820">
                <a:moveTo>
                  <a:pt x="242552" y="1491705"/>
                </a:moveTo>
                <a:lnTo>
                  <a:pt x="242552" y="1488947"/>
                </a:lnTo>
                <a:lnTo>
                  <a:pt x="210548" y="1488947"/>
                </a:lnTo>
                <a:lnTo>
                  <a:pt x="210548" y="1489244"/>
                </a:lnTo>
                <a:lnTo>
                  <a:pt x="227312" y="1607819"/>
                </a:lnTo>
                <a:lnTo>
                  <a:pt x="242552" y="1491705"/>
                </a:lnTo>
                <a:close/>
              </a:path>
              <a:path w="291465" h="1607820">
                <a:moveTo>
                  <a:pt x="260840" y="1352368"/>
                </a:moveTo>
                <a:lnTo>
                  <a:pt x="260840" y="1124711"/>
                </a:lnTo>
                <a:lnTo>
                  <a:pt x="260320" y="1122441"/>
                </a:lnTo>
                <a:lnTo>
                  <a:pt x="226273" y="1373150"/>
                </a:lnTo>
                <a:lnTo>
                  <a:pt x="242552" y="1488947"/>
                </a:lnTo>
                <a:lnTo>
                  <a:pt x="242552" y="1491705"/>
                </a:lnTo>
                <a:lnTo>
                  <a:pt x="260840" y="1352368"/>
                </a:lnTo>
                <a:close/>
              </a:path>
              <a:path w="291465" h="1607820">
                <a:moveTo>
                  <a:pt x="260840" y="1124711"/>
                </a:moveTo>
                <a:lnTo>
                  <a:pt x="260840" y="1118615"/>
                </a:lnTo>
                <a:lnTo>
                  <a:pt x="260320" y="1122441"/>
                </a:lnTo>
                <a:lnTo>
                  <a:pt x="260840" y="112471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37047" y="377799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03"/>
                </a:lnTo>
              </a:path>
            </a:pathLst>
          </a:custGeom>
          <a:ln w="5333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19521" y="3777996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13715" y="62483"/>
                </a:moveTo>
                <a:lnTo>
                  <a:pt x="13715" y="0"/>
                </a:lnTo>
                <a:lnTo>
                  <a:pt x="0" y="0"/>
                </a:lnTo>
                <a:lnTo>
                  <a:pt x="0" y="76199"/>
                </a:lnTo>
                <a:lnTo>
                  <a:pt x="7619" y="76199"/>
                </a:lnTo>
                <a:lnTo>
                  <a:pt x="7619" y="62483"/>
                </a:lnTo>
                <a:lnTo>
                  <a:pt x="13715" y="62483"/>
                </a:lnTo>
                <a:close/>
              </a:path>
              <a:path w="68579" h="76200">
                <a:moveTo>
                  <a:pt x="60959" y="62483"/>
                </a:moveTo>
                <a:lnTo>
                  <a:pt x="7619" y="62483"/>
                </a:lnTo>
                <a:lnTo>
                  <a:pt x="13715" y="70103"/>
                </a:lnTo>
                <a:lnTo>
                  <a:pt x="13715" y="76199"/>
                </a:lnTo>
                <a:lnTo>
                  <a:pt x="54863" y="76199"/>
                </a:lnTo>
                <a:lnTo>
                  <a:pt x="54863" y="70103"/>
                </a:lnTo>
                <a:lnTo>
                  <a:pt x="60959" y="62483"/>
                </a:lnTo>
                <a:close/>
              </a:path>
              <a:path w="68579" h="76200">
                <a:moveTo>
                  <a:pt x="13715" y="76199"/>
                </a:moveTo>
                <a:lnTo>
                  <a:pt x="13715" y="70103"/>
                </a:lnTo>
                <a:lnTo>
                  <a:pt x="7619" y="62483"/>
                </a:lnTo>
                <a:lnTo>
                  <a:pt x="7619" y="76199"/>
                </a:lnTo>
                <a:lnTo>
                  <a:pt x="13715" y="76199"/>
                </a:lnTo>
                <a:close/>
              </a:path>
              <a:path w="68579" h="76200">
                <a:moveTo>
                  <a:pt x="68579" y="76199"/>
                </a:moveTo>
                <a:lnTo>
                  <a:pt x="68579" y="0"/>
                </a:lnTo>
                <a:lnTo>
                  <a:pt x="54863" y="0"/>
                </a:lnTo>
                <a:lnTo>
                  <a:pt x="54863" y="62483"/>
                </a:lnTo>
                <a:lnTo>
                  <a:pt x="60959" y="62483"/>
                </a:lnTo>
                <a:lnTo>
                  <a:pt x="60959" y="76199"/>
                </a:lnTo>
                <a:lnTo>
                  <a:pt x="68579" y="76199"/>
                </a:lnTo>
                <a:close/>
              </a:path>
              <a:path w="68579" h="76200">
                <a:moveTo>
                  <a:pt x="60959" y="76199"/>
                </a:moveTo>
                <a:lnTo>
                  <a:pt x="60959" y="62483"/>
                </a:lnTo>
                <a:lnTo>
                  <a:pt x="54863" y="70103"/>
                </a:lnTo>
                <a:lnTo>
                  <a:pt x="54863" y="76199"/>
                </a:lnTo>
                <a:lnTo>
                  <a:pt x="60959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77258" y="3777996"/>
            <a:ext cx="91440" cy="12700"/>
          </a:xfrm>
          <a:custGeom>
            <a:avLst/>
            <a:gdLst/>
            <a:ahLst/>
            <a:cxnLst/>
            <a:rect l="l" t="t" r="r" b="b"/>
            <a:pathLst>
              <a:path w="91440" h="12700">
                <a:moveTo>
                  <a:pt x="91030" y="12191"/>
                </a:moveTo>
                <a:lnTo>
                  <a:pt x="88794" y="0"/>
                </a:lnTo>
                <a:lnTo>
                  <a:pt x="0" y="0"/>
                </a:lnTo>
                <a:lnTo>
                  <a:pt x="91030" y="12191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00530" y="3777996"/>
            <a:ext cx="180340" cy="24765"/>
          </a:xfrm>
          <a:custGeom>
            <a:avLst/>
            <a:gdLst/>
            <a:ahLst/>
            <a:cxnLst/>
            <a:rect l="l" t="t" r="r" b="b"/>
            <a:pathLst>
              <a:path w="180340" h="24764">
                <a:moveTo>
                  <a:pt x="169283" y="22938"/>
                </a:moveTo>
                <a:lnTo>
                  <a:pt x="169283" y="3047"/>
                </a:lnTo>
                <a:lnTo>
                  <a:pt x="158615" y="13715"/>
                </a:lnTo>
                <a:lnTo>
                  <a:pt x="156266" y="1309"/>
                </a:lnTo>
                <a:lnTo>
                  <a:pt x="146459" y="0"/>
                </a:lnTo>
                <a:lnTo>
                  <a:pt x="0" y="0"/>
                </a:lnTo>
                <a:lnTo>
                  <a:pt x="169283" y="22938"/>
                </a:lnTo>
                <a:close/>
              </a:path>
              <a:path w="180340" h="24764">
                <a:moveTo>
                  <a:pt x="179951" y="24383"/>
                </a:moveTo>
                <a:lnTo>
                  <a:pt x="175338" y="0"/>
                </a:lnTo>
                <a:lnTo>
                  <a:pt x="156018" y="0"/>
                </a:lnTo>
                <a:lnTo>
                  <a:pt x="156266" y="1309"/>
                </a:lnTo>
                <a:lnTo>
                  <a:pt x="169283" y="3047"/>
                </a:lnTo>
                <a:lnTo>
                  <a:pt x="169283" y="22938"/>
                </a:lnTo>
                <a:lnTo>
                  <a:pt x="179951" y="24383"/>
                </a:lnTo>
                <a:close/>
              </a:path>
              <a:path w="180340" h="24764">
                <a:moveTo>
                  <a:pt x="169283" y="3047"/>
                </a:moveTo>
                <a:lnTo>
                  <a:pt x="156266" y="1309"/>
                </a:lnTo>
                <a:lnTo>
                  <a:pt x="158615" y="13715"/>
                </a:lnTo>
                <a:lnTo>
                  <a:pt x="169283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22926" y="3777996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7931"/>
                </a:lnTo>
              </a:path>
            </a:pathLst>
          </a:custGeom>
          <a:ln w="5486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89397" y="3777996"/>
            <a:ext cx="67310" cy="224154"/>
          </a:xfrm>
          <a:custGeom>
            <a:avLst/>
            <a:gdLst/>
            <a:ahLst/>
            <a:cxnLst/>
            <a:rect l="l" t="t" r="r" b="b"/>
            <a:pathLst>
              <a:path w="67309" h="224154">
                <a:moveTo>
                  <a:pt x="12191" y="211835"/>
                </a:moveTo>
                <a:lnTo>
                  <a:pt x="12191" y="0"/>
                </a:lnTo>
                <a:lnTo>
                  <a:pt x="0" y="0"/>
                </a:lnTo>
                <a:lnTo>
                  <a:pt x="0" y="224027"/>
                </a:lnTo>
                <a:lnTo>
                  <a:pt x="6095" y="224027"/>
                </a:lnTo>
                <a:lnTo>
                  <a:pt x="6095" y="211835"/>
                </a:lnTo>
                <a:lnTo>
                  <a:pt x="12191" y="211835"/>
                </a:lnTo>
                <a:close/>
              </a:path>
              <a:path w="67309" h="224154">
                <a:moveTo>
                  <a:pt x="60959" y="211835"/>
                </a:moveTo>
                <a:lnTo>
                  <a:pt x="6095" y="211835"/>
                </a:lnTo>
                <a:lnTo>
                  <a:pt x="12191" y="217931"/>
                </a:lnTo>
                <a:lnTo>
                  <a:pt x="12191" y="224027"/>
                </a:lnTo>
                <a:lnTo>
                  <a:pt x="54863" y="224027"/>
                </a:lnTo>
                <a:lnTo>
                  <a:pt x="54863" y="217931"/>
                </a:lnTo>
                <a:lnTo>
                  <a:pt x="60959" y="211835"/>
                </a:lnTo>
                <a:close/>
              </a:path>
              <a:path w="67309" h="224154">
                <a:moveTo>
                  <a:pt x="12191" y="224027"/>
                </a:moveTo>
                <a:lnTo>
                  <a:pt x="12191" y="217931"/>
                </a:lnTo>
                <a:lnTo>
                  <a:pt x="6095" y="211835"/>
                </a:lnTo>
                <a:lnTo>
                  <a:pt x="6095" y="224027"/>
                </a:lnTo>
                <a:lnTo>
                  <a:pt x="12191" y="224027"/>
                </a:lnTo>
                <a:close/>
              </a:path>
              <a:path w="67309" h="224154">
                <a:moveTo>
                  <a:pt x="67055" y="224027"/>
                </a:moveTo>
                <a:lnTo>
                  <a:pt x="67055" y="0"/>
                </a:lnTo>
                <a:lnTo>
                  <a:pt x="54863" y="0"/>
                </a:lnTo>
                <a:lnTo>
                  <a:pt x="54863" y="211835"/>
                </a:lnTo>
                <a:lnTo>
                  <a:pt x="60959" y="211835"/>
                </a:lnTo>
                <a:lnTo>
                  <a:pt x="60959" y="224027"/>
                </a:lnTo>
                <a:lnTo>
                  <a:pt x="67055" y="224027"/>
                </a:lnTo>
                <a:close/>
              </a:path>
              <a:path w="67309" h="224154">
                <a:moveTo>
                  <a:pt x="60959" y="224027"/>
                </a:moveTo>
                <a:lnTo>
                  <a:pt x="60959" y="211835"/>
                </a:lnTo>
                <a:lnTo>
                  <a:pt x="54863" y="217931"/>
                </a:lnTo>
                <a:lnTo>
                  <a:pt x="54863" y="224027"/>
                </a:lnTo>
                <a:lnTo>
                  <a:pt x="60959" y="2240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19650" y="3777996"/>
            <a:ext cx="59690" cy="137160"/>
          </a:xfrm>
          <a:custGeom>
            <a:avLst/>
            <a:gdLst/>
            <a:ahLst/>
            <a:cxnLst/>
            <a:rect l="l" t="t" r="r" b="b"/>
            <a:pathLst>
              <a:path w="59690" h="137160">
                <a:moveTo>
                  <a:pt x="59435" y="0"/>
                </a:moveTo>
                <a:lnTo>
                  <a:pt x="0" y="0"/>
                </a:lnTo>
                <a:lnTo>
                  <a:pt x="0" y="137159"/>
                </a:lnTo>
                <a:lnTo>
                  <a:pt x="59435" y="137159"/>
                </a:lnTo>
                <a:lnTo>
                  <a:pt x="5943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13553" y="3777996"/>
            <a:ext cx="71755" cy="144780"/>
          </a:xfrm>
          <a:custGeom>
            <a:avLst/>
            <a:gdLst/>
            <a:ahLst/>
            <a:cxnLst/>
            <a:rect l="l" t="t" r="r" b="b"/>
            <a:pathLst>
              <a:path w="71754" h="144779">
                <a:moveTo>
                  <a:pt x="12191" y="131063"/>
                </a:moveTo>
                <a:lnTo>
                  <a:pt x="12191" y="0"/>
                </a:lnTo>
                <a:lnTo>
                  <a:pt x="0" y="0"/>
                </a:lnTo>
                <a:lnTo>
                  <a:pt x="0" y="144779"/>
                </a:lnTo>
                <a:lnTo>
                  <a:pt x="6095" y="144779"/>
                </a:lnTo>
                <a:lnTo>
                  <a:pt x="6095" y="131063"/>
                </a:lnTo>
                <a:lnTo>
                  <a:pt x="12191" y="131063"/>
                </a:lnTo>
                <a:close/>
              </a:path>
              <a:path w="71754" h="144779">
                <a:moveTo>
                  <a:pt x="65531" y="131063"/>
                </a:moveTo>
                <a:lnTo>
                  <a:pt x="6095" y="131063"/>
                </a:lnTo>
                <a:lnTo>
                  <a:pt x="12191" y="137159"/>
                </a:lnTo>
                <a:lnTo>
                  <a:pt x="12191" y="144779"/>
                </a:lnTo>
                <a:lnTo>
                  <a:pt x="59435" y="144779"/>
                </a:lnTo>
                <a:lnTo>
                  <a:pt x="59435" y="137159"/>
                </a:lnTo>
                <a:lnTo>
                  <a:pt x="65531" y="131063"/>
                </a:lnTo>
                <a:close/>
              </a:path>
              <a:path w="71754" h="144779">
                <a:moveTo>
                  <a:pt x="12191" y="144779"/>
                </a:moveTo>
                <a:lnTo>
                  <a:pt x="12191" y="137159"/>
                </a:lnTo>
                <a:lnTo>
                  <a:pt x="6095" y="131063"/>
                </a:lnTo>
                <a:lnTo>
                  <a:pt x="6095" y="144779"/>
                </a:lnTo>
                <a:lnTo>
                  <a:pt x="12191" y="144779"/>
                </a:lnTo>
                <a:close/>
              </a:path>
              <a:path w="71754" h="144779">
                <a:moveTo>
                  <a:pt x="71627" y="144779"/>
                </a:moveTo>
                <a:lnTo>
                  <a:pt x="71627" y="0"/>
                </a:lnTo>
                <a:lnTo>
                  <a:pt x="59435" y="0"/>
                </a:lnTo>
                <a:lnTo>
                  <a:pt x="59435" y="131063"/>
                </a:lnTo>
                <a:lnTo>
                  <a:pt x="65531" y="131063"/>
                </a:lnTo>
                <a:lnTo>
                  <a:pt x="65531" y="144779"/>
                </a:lnTo>
                <a:lnTo>
                  <a:pt x="71627" y="144779"/>
                </a:lnTo>
                <a:close/>
              </a:path>
              <a:path w="71754" h="144779">
                <a:moveTo>
                  <a:pt x="65531" y="144779"/>
                </a:moveTo>
                <a:lnTo>
                  <a:pt x="65531" y="131063"/>
                </a:lnTo>
                <a:lnTo>
                  <a:pt x="59435" y="137159"/>
                </a:lnTo>
                <a:lnTo>
                  <a:pt x="59435" y="144779"/>
                </a:lnTo>
                <a:lnTo>
                  <a:pt x="65531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46953" y="3777996"/>
            <a:ext cx="59690" cy="218440"/>
          </a:xfrm>
          <a:custGeom>
            <a:avLst/>
            <a:gdLst/>
            <a:ahLst/>
            <a:cxnLst/>
            <a:rect l="l" t="t" r="r" b="b"/>
            <a:pathLst>
              <a:path w="59690" h="218439">
                <a:moveTo>
                  <a:pt x="59435" y="0"/>
                </a:moveTo>
                <a:lnTo>
                  <a:pt x="0" y="0"/>
                </a:lnTo>
                <a:lnTo>
                  <a:pt x="0" y="217931"/>
                </a:lnTo>
                <a:lnTo>
                  <a:pt x="59435" y="217931"/>
                </a:lnTo>
                <a:lnTo>
                  <a:pt x="5943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40857" y="3777996"/>
            <a:ext cx="73660" cy="224154"/>
          </a:xfrm>
          <a:custGeom>
            <a:avLst/>
            <a:gdLst/>
            <a:ahLst/>
            <a:cxnLst/>
            <a:rect l="l" t="t" r="r" b="b"/>
            <a:pathLst>
              <a:path w="73659" h="224154">
                <a:moveTo>
                  <a:pt x="13715" y="211835"/>
                </a:moveTo>
                <a:lnTo>
                  <a:pt x="13715" y="0"/>
                </a:lnTo>
                <a:lnTo>
                  <a:pt x="0" y="0"/>
                </a:lnTo>
                <a:lnTo>
                  <a:pt x="0" y="224027"/>
                </a:lnTo>
                <a:lnTo>
                  <a:pt x="6095" y="224027"/>
                </a:lnTo>
                <a:lnTo>
                  <a:pt x="6095" y="211835"/>
                </a:lnTo>
                <a:lnTo>
                  <a:pt x="13715" y="211835"/>
                </a:lnTo>
                <a:close/>
              </a:path>
              <a:path w="73659" h="224154">
                <a:moveTo>
                  <a:pt x="65531" y="211835"/>
                </a:moveTo>
                <a:lnTo>
                  <a:pt x="6095" y="211835"/>
                </a:lnTo>
                <a:lnTo>
                  <a:pt x="13715" y="217931"/>
                </a:lnTo>
                <a:lnTo>
                  <a:pt x="13715" y="224027"/>
                </a:lnTo>
                <a:lnTo>
                  <a:pt x="59435" y="224027"/>
                </a:lnTo>
                <a:lnTo>
                  <a:pt x="59435" y="217931"/>
                </a:lnTo>
                <a:lnTo>
                  <a:pt x="65531" y="211835"/>
                </a:lnTo>
                <a:close/>
              </a:path>
              <a:path w="73659" h="224154">
                <a:moveTo>
                  <a:pt x="13715" y="224027"/>
                </a:moveTo>
                <a:lnTo>
                  <a:pt x="13715" y="217931"/>
                </a:lnTo>
                <a:lnTo>
                  <a:pt x="6095" y="211835"/>
                </a:lnTo>
                <a:lnTo>
                  <a:pt x="6095" y="224027"/>
                </a:lnTo>
                <a:lnTo>
                  <a:pt x="13715" y="224027"/>
                </a:lnTo>
                <a:close/>
              </a:path>
              <a:path w="73659" h="224154">
                <a:moveTo>
                  <a:pt x="73151" y="224027"/>
                </a:moveTo>
                <a:lnTo>
                  <a:pt x="73151" y="0"/>
                </a:lnTo>
                <a:lnTo>
                  <a:pt x="59435" y="0"/>
                </a:lnTo>
                <a:lnTo>
                  <a:pt x="59435" y="211835"/>
                </a:lnTo>
                <a:lnTo>
                  <a:pt x="65531" y="211835"/>
                </a:lnTo>
                <a:lnTo>
                  <a:pt x="65531" y="224027"/>
                </a:lnTo>
                <a:lnTo>
                  <a:pt x="73151" y="224027"/>
                </a:lnTo>
                <a:close/>
              </a:path>
              <a:path w="73659" h="224154">
                <a:moveTo>
                  <a:pt x="65531" y="224027"/>
                </a:moveTo>
                <a:lnTo>
                  <a:pt x="65531" y="211835"/>
                </a:lnTo>
                <a:lnTo>
                  <a:pt x="59435" y="217931"/>
                </a:lnTo>
                <a:lnTo>
                  <a:pt x="59435" y="224027"/>
                </a:lnTo>
                <a:lnTo>
                  <a:pt x="65531" y="2240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49062" y="3800855"/>
            <a:ext cx="375285" cy="300355"/>
          </a:xfrm>
          <a:custGeom>
            <a:avLst/>
            <a:gdLst/>
            <a:ahLst/>
            <a:cxnLst/>
            <a:rect l="l" t="t" r="r" b="b"/>
            <a:pathLst>
              <a:path w="375284" h="300354">
                <a:moveTo>
                  <a:pt x="286511" y="175259"/>
                </a:moveTo>
                <a:lnTo>
                  <a:pt x="286511" y="170687"/>
                </a:lnTo>
                <a:lnTo>
                  <a:pt x="284987" y="164591"/>
                </a:lnTo>
                <a:lnTo>
                  <a:pt x="280415" y="161543"/>
                </a:lnTo>
                <a:lnTo>
                  <a:pt x="13715" y="0"/>
                </a:lnTo>
                <a:lnTo>
                  <a:pt x="0" y="21335"/>
                </a:lnTo>
                <a:lnTo>
                  <a:pt x="238355" y="167073"/>
                </a:lnTo>
                <a:lnTo>
                  <a:pt x="271271" y="160019"/>
                </a:lnTo>
                <a:lnTo>
                  <a:pt x="271271" y="186842"/>
                </a:lnTo>
                <a:lnTo>
                  <a:pt x="275843" y="185927"/>
                </a:lnTo>
                <a:lnTo>
                  <a:pt x="281939" y="184403"/>
                </a:lnTo>
                <a:lnTo>
                  <a:pt x="284987" y="179831"/>
                </a:lnTo>
                <a:lnTo>
                  <a:pt x="286511" y="175259"/>
                </a:lnTo>
                <a:close/>
              </a:path>
              <a:path w="375284" h="300354">
                <a:moveTo>
                  <a:pt x="271271" y="186842"/>
                </a:moveTo>
                <a:lnTo>
                  <a:pt x="271271" y="160019"/>
                </a:lnTo>
                <a:lnTo>
                  <a:pt x="266699" y="184403"/>
                </a:lnTo>
                <a:lnTo>
                  <a:pt x="238355" y="167073"/>
                </a:lnTo>
                <a:lnTo>
                  <a:pt x="164591" y="182879"/>
                </a:lnTo>
                <a:lnTo>
                  <a:pt x="158495" y="184403"/>
                </a:lnTo>
                <a:lnTo>
                  <a:pt x="153923" y="187451"/>
                </a:lnTo>
                <a:lnTo>
                  <a:pt x="153923" y="193547"/>
                </a:lnTo>
                <a:lnTo>
                  <a:pt x="152399" y="198119"/>
                </a:lnTo>
                <a:lnTo>
                  <a:pt x="155447" y="204215"/>
                </a:lnTo>
                <a:lnTo>
                  <a:pt x="160019" y="205739"/>
                </a:lnTo>
                <a:lnTo>
                  <a:pt x="169163" y="210354"/>
                </a:lnTo>
                <a:lnTo>
                  <a:pt x="169163" y="207263"/>
                </a:lnTo>
                <a:lnTo>
                  <a:pt x="172211" y="184403"/>
                </a:lnTo>
                <a:lnTo>
                  <a:pt x="203787" y="200339"/>
                </a:lnTo>
                <a:lnTo>
                  <a:pt x="271271" y="186842"/>
                </a:lnTo>
                <a:close/>
              </a:path>
              <a:path w="375284" h="300354">
                <a:moveTo>
                  <a:pt x="203787" y="200339"/>
                </a:moveTo>
                <a:lnTo>
                  <a:pt x="172211" y="184403"/>
                </a:lnTo>
                <a:lnTo>
                  <a:pt x="169163" y="207263"/>
                </a:lnTo>
                <a:lnTo>
                  <a:pt x="203787" y="200339"/>
                </a:lnTo>
                <a:close/>
              </a:path>
              <a:path w="375284" h="300354">
                <a:moveTo>
                  <a:pt x="329183" y="277367"/>
                </a:moveTo>
                <a:lnTo>
                  <a:pt x="323974" y="260994"/>
                </a:lnTo>
                <a:lnTo>
                  <a:pt x="203787" y="200339"/>
                </a:lnTo>
                <a:lnTo>
                  <a:pt x="169163" y="207263"/>
                </a:lnTo>
                <a:lnTo>
                  <a:pt x="169163" y="210354"/>
                </a:lnTo>
                <a:lnTo>
                  <a:pt x="312480" y="282682"/>
                </a:lnTo>
                <a:lnTo>
                  <a:pt x="329183" y="277367"/>
                </a:lnTo>
                <a:close/>
              </a:path>
              <a:path w="375284" h="300354">
                <a:moveTo>
                  <a:pt x="271271" y="160019"/>
                </a:moveTo>
                <a:lnTo>
                  <a:pt x="238355" y="167073"/>
                </a:lnTo>
                <a:lnTo>
                  <a:pt x="266699" y="184403"/>
                </a:lnTo>
                <a:lnTo>
                  <a:pt x="271271" y="160019"/>
                </a:lnTo>
                <a:close/>
              </a:path>
              <a:path w="375284" h="300354">
                <a:moveTo>
                  <a:pt x="335279" y="294131"/>
                </a:moveTo>
                <a:lnTo>
                  <a:pt x="335279" y="266699"/>
                </a:lnTo>
                <a:lnTo>
                  <a:pt x="323087" y="288035"/>
                </a:lnTo>
                <a:lnTo>
                  <a:pt x="312480" y="282682"/>
                </a:lnTo>
                <a:lnTo>
                  <a:pt x="295655" y="288035"/>
                </a:lnTo>
                <a:lnTo>
                  <a:pt x="335279" y="294131"/>
                </a:lnTo>
                <a:close/>
              </a:path>
              <a:path w="375284" h="300354">
                <a:moveTo>
                  <a:pt x="329183" y="277367"/>
                </a:moveTo>
                <a:lnTo>
                  <a:pt x="312480" y="282682"/>
                </a:lnTo>
                <a:lnTo>
                  <a:pt x="323087" y="288035"/>
                </a:lnTo>
                <a:lnTo>
                  <a:pt x="329183" y="277367"/>
                </a:lnTo>
                <a:close/>
              </a:path>
              <a:path w="375284" h="300354">
                <a:moveTo>
                  <a:pt x="374903" y="300227"/>
                </a:moveTo>
                <a:lnTo>
                  <a:pt x="318515" y="243839"/>
                </a:lnTo>
                <a:lnTo>
                  <a:pt x="323974" y="260994"/>
                </a:lnTo>
                <a:lnTo>
                  <a:pt x="335279" y="266699"/>
                </a:lnTo>
                <a:lnTo>
                  <a:pt x="335279" y="294131"/>
                </a:lnTo>
                <a:lnTo>
                  <a:pt x="374903" y="300227"/>
                </a:lnTo>
                <a:close/>
              </a:path>
              <a:path w="375284" h="300354">
                <a:moveTo>
                  <a:pt x="335279" y="266699"/>
                </a:moveTo>
                <a:lnTo>
                  <a:pt x="323974" y="260994"/>
                </a:lnTo>
                <a:lnTo>
                  <a:pt x="329183" y="277367"/>
                </a:lnTo>
                <a:lnTo>
                  <a:pt x="335279" y="266699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58333" y="3953255"/>
            <a:ext cx="146685" cy="585470"/>
          </a:xfrm>
          <a:custGeom>
            <a:avLst/>
            <a:gdLst/>
            <a:ahLst/>
            <a:cxnLst/>
            <a:rect l="l" t="t" r="r" b="b"/>
            <a:pathLst>
              <a:path w="146684" h="585470">
                <a:moveTo>
                  <a:pt x="10760" y="521326"/>
                </a:moveTo>
                <a:lnTo>
                  <a:pt x="0" y="507491"/>
                </a:lnTo>
                <a:lnTo>
                  <a:pt x="9143" y="554126"/>
                </a:lnTo>
                <a:lnTo>
                  <a:pt x="9143" y="533399"/>
                </a:lnTo>
                <a:lnTo>
                  <a:pt x="10760" y="521326"/>
                </a:lnTo>
                <a:close/>
              </a:path>
              <a:path w="146684" h="585470">
                <a:moveTo>
                  <a:pt x="21259" y="534825"/>
                </a:moveTo>
                <a:lnTo>
                  <a:pt x="10760" y="521326"/>
                </a:lnTo>
                <a:lnTo>
                  <a:pt x="9143" y="533399"/>
                </a:lnTo>
                <a:lnTo>
                  <a:pt x="21259" y="534825"/>
                </a:lnTo>
                <a:close/>
              </a:path>
              <a:path w="146684" h="585470">
                <a:moveTo>
                  <a:pt x="50291" y="513587"/>
                </a:moveTo>
                <a:lnTo>
                  <a:pt x="36779" y="523544"/>
                </a:lnTo>
                <a:lnTo>
                  <a:pt x="35051" y="536447"/>
                </a:lnTo>
                <a:lnTo>
                  <a:pt x="21440" y="534846"/>
                </a:lnTo>
                <a:lnTo>
                  <a:pt x="21259" y="534825"/>
                </a:lnTo>
                <a:lnTo>
                  <a:pt x="9143" y="533399"/>
                </a:lnTo>
                <a:lnTo>
                  <a:pt x="9143" y="554126"/>
                </a:lnTo>
                <a:lnTo>
                  <a:pt x="15239" y="585215"/>
                </a:lnTo>
                <a:lnTo>
                  <a:pt x="50291" y="513587"/>
                </a:lnTo>
                <a:close/>
              </a:path>
              <a:path w="146684" h="585470">
                <a:moveTo>
                  <a:pt x="97984" y="233278"/>
                </a:moveTo>
                <a:lnTo>
                  <a:pt x="86867" y="146303"/>
                </a:lnTo>
                <a:lnTo>
                  <a:pt x="85343" y="138683"/>
                </a:lnTo>
                <a:lnTo>
                  <a:pt x="80771" y="134111"/>
                </a:lnTo>
                <a:lnTo>
                  <a:pt x="67055" y="134111"/>
                </a:lnTo>
                <a:lnTo>
                  <a:pt x="62483" y="138683"/>
                </a:lnTo>
                <a:lnTo>
                  <a:pt x="60959" y="146303"/>
                </a:lnTo>
                <a:lnTo>
                  <a:pt x="10760" y="521326"/>
                </a:lnTo>
                <a:lnTo>
                  <a:pt x="21259" y="534825"/>
                </a:lnTo>
                <a:lnTo>
                  <a:pt x="21440" y="534846"/>
                </a:lnTo>
                <a:lnTo>
                  <a:pt x="36779" y="523544"/>
                </a:lnTo>
                <a:lnTo>
                  <a:pt x="60959" y="342899"/>
                </a:lnTo>
                <a:lnTo>
                  <a:pt x="60959" y="149351"/>
                </a:lnTo>
                <a:lnTo>
                  <a:pt x="86867" y="149351"/>
                </a:lnTo>
                <a:lnTo>
                  <a:pt x="86867" y="348995"/>
                </a:lnTo>
                <a:lnTo>
                  <a:pt x="97984" y="233278"/>
                </a:lnTo>
                <a:close/>
              </a:path>
              <a:path w="146684" h="585470">
                <a:moveTo>
                  <a:pt x="36779" y="523544"/>
                </a:moveTo>
                <a:lnTo>
                  <a:pt x="21440" y="534846"/>
                </a:lnTo>
                <a:lnTo>
                  <a:pt x="35051" y="536447"/>
                </a:lnTo>
                <a:lnTo>
                  <a:pt x="36779" y="523544"/>
                </a:lnTo>
                <a:close/>
              </a:path>
              <a:path w="146684" h="585470">
                <a:moveTo>
                  <a:pt x="86867" y="149351"/>
                </a:moveTo>
                <a:lnTo>
                  <a:pt x="60959" y="149351"/>
                </a:lnTo>
                <a:lnTo>
                  <a:pt x="73615" y="248359"/>
                </a:lnTo>
                <a:lnTo>
                  <a:pt x="86867" y="149351"/>
                </a:lnTo>
                <a:close/>
              </a:path>
              <a:path w="146684" h="585470">
                <a:moveTo>
                  <a:pt x="73615" y="248359"/>
                </a:moveTo>
                <a:lnTo>
                  <a:pt x="60959" y="149351"/>
                </a:lnTo>
                <a:lnTo>
                  <a:pt x="60959" y="342899"/>
                </a:lnTo>
                <a:lnTo>
                  <a:pt x="73615" y="248359"/>
                </a:lnTo>
                <a:close/>
              </a:path>
              <a:path w="146684" h="585470">
                <a:moveTo>
                  <a:pt x="112775" y="358139"/>
                </a:moveTo>
                <a:lnTo>
                  <a:pt x="112775" y="348995"/>
                </a:lnTo>
                <a:lnTo>
                  <a:pt x="86867" y="348995"/>
                </a:lnTo>
                <a:lnTo>
                  <a:pt x="86867" y="149351"/>
                </a:lnTo>
                <a:lnTo>
                  <a:pt x="73615" y="248359"/>
                </a:lnTo>
                <a:lnTo>
                  <a:pt x="86867" y="352043"/>
                </a:lnTo>
                <a:lnTo>
                  <a:pt x="88391" y="358139"/>
                </a:lnTo>
                <a:lnTo>
                  <a:pt x="94487" y="364235"/>
                </a:lnTo>
                <a:lnTo>
                  <a:pt x="100583" y="362711"/>
                </a:lnTo>
                <a:lnTo>
                  <a:pt x="106679" y="362711"/>
                </a:lnTo>
                <a:lnTo>
                  <a:pt x="112775" y="358139"/>
                </a:lnTo>
                <a:close/>
              </a:path>
              <a:path w="146684" h="585470">
                <a:moveTo>
                  <a:pt x="112775" y="348995"/>
                </a:moveTo>
                <a:lnTo>
                  <a:pt x="97984" y="233278"/>
                </a:lnTo>
                <a:lnTo>
                  <a:pt x="86867" y="348995"/>
                </a:lnTo>
                <a:lnTo>
                  <a:pt x="112775" y="348995"/>
                </a:lnTo>
                <a:close/>
              </a:path>
              <a:path w="146684" h="585470">
                <a:moveTo>
                  <a:pt x="146303" y="3047"/>
                </a:moveTo>
                <a:lnTo>
                  <a:pt x="120395" y="0"/>
                </a:lnTo>
                <a:lnTo>
                  <a:pt x="97984" y="233278"/>
                </a:lnTo>
                <a:lnTo>
                  <a:pt x="112775" y="348995"/>
                </a:lnTo>
                <a:lnTo>
                  <a:pt x="112775" y="352043"/>
                </a:lnTo>
                <a:lnTo>
                  <a:pt x="146303" y="3047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98086" y="3781044"/>
            <a:ext cx="325120" cy="365760"/>
          </a:xfrm>
          <a:custGeom>
            <a:avLst/>
            <a:gdLst/>
            <a:ahLst/>
            <a:cxnLst/>
            <a:rect l="l" t="t" r="r" b="b"/>
            <a:pathLst>
              <a:path w="325120" h="365760">
                <a:moveTo>
                  <a:pt x="25774" y="306317"/>
                </a:moveTo>
                <a:lnTo>
                  <a:pt x="22859" y="289559"/>
                </a:lnTo>
                <a:lnTo>
                  <a:pt x="0" y="365759"/>
                </a:lnTo>
                <a:lnTo>
                  <a:pt x="18287" y="352261"/>
                </a:lnTo>
                <a:lnTo>
                  <a:pt x="18287" y="316991"/>
                </a:lnTo>
                <a:lnTo>
                  <a:pt x="25774" y="306317"/>
                </a:lnTo>
                <a:close/>
              </a:path>
              <a:path w="325120" h="365760">
                <a:moveTo>
                  <a:pt x="28955" y="324611"/>
                </a:moveTo>
                <a:lnTo>
                  <a:pt x="25774" y="306317"/>
                </a:lnTo>
                <a:lnTo>
                  <a:pt x="18287" y="316991"/>
                </a:lnTo>
                <a:lnTo>
                  <a:pt x="28955" y="324611"/>
                </a:lnTo>
                <a:close/>
              </a:path>
              <a:path w="325120" h="365760">
                <a:moveTo>
                  <a:pt x="64007" y="318515"/>
                </a:moveTo>
                <a:lnTo>
                  <a:pt x="47192" y="321440"/>
                </a:lnTo>
                <a:lnTo>
                  <a:pt x="39623" y="332231"/>
                </a:lnTo>
                <a:lnTo>
                  <a:pt x="18287" y="316991"/>
                </a:lnTo>
                <a:lnTo>
                  <a:pt x="18287" y="352261"/>
                </a:lnTo>
                <a:lnTo>
                  <a:pt x="64007" y="318515"/>
                </a:lnTo>
                <a:close/>
              </a:path>
              <a:path w="325120" h="365760">
                <a:moveTo>
                  <a:pt x="205739" y="91439"/>
                </a:moveTo>
                <a:lnTo>
                  <a:pt x="205739" y="85343"/>
                </a:lnTo>
                <a:lnTo>
                  <a:pt x="202691" y="79247"/>
                </a:lnTo>
                <a:lnTo>
                  <a:pt x="198119" y="77723"/>
                </a:lnTo>
                <a:lnTo>
                  <a:pt x="192023" y="76199"/>
                </a:lnTo>
                <a:lnTo>
                  <a:pt x="185927" y="77723"/>
                </a:lnTo>
                <a:lnTo>
                  <a:pt x="182879" y="82295"/>
                </a:lnTo>
                <a:lnTo>
                  <a:pt x="25774" y="306317"/>
                </a:lnTo>
                <a:lnTo>
                  <a:pt x="28955" y="324611"/>
                </a:lnTo>
                <a:lnTo>
                  <a:pt x="47192" y="321440"/>
                </a:lnTo>
                <a:lnTo>
                  <a:pt x="175472" y="138521"/>
                </a:lnTo>
                <a:lnTo>
                  <a:pt x="179831" y="88391"/>
                </a:lnTo>
                <a:lnTo>
                  <a:pt x="204215" y="97535"/>
                </a:lnTo>
                <a:lnTo>
                  <a:pt x="204215" y="107018"/>
                </a:lnTo>
                <a:lnTo>
                  <a:pt x="205739" y="91439"/>
                </a:lnTo>
                <a:close/>
              </a:path>
              <a:path w="325120" h="365760">
                <a:moveTo>
                  <a:pt x="47192" y="321440"/>
                </a:moveTo>
                <a:lnTo>
                  <a:pt x="28955" y="324611"/>
                </a:lnTo>
                <a:lnTo>
                  <a:pt x="39623" y="332231"/>
                </a:lnTo>
                <a:lnTo>
                  <a:pt x="47192" y="321440"/>
                </a:lnTo>
                <a:close/>
              </a:path>
              <a:path w="325120" h="365760">
                <a:moveTo>
                  <a:pt x="204215" y="107018"/>
                </a:moveTo>
                <a:lnTo>
                  <a:pt x="204215" y="97535"/>
                </a:lnTo>
                <a:lnTo>
                  <a:pt x="175472" y="138521"/>
                </a:lnTo>
                <a:lnTo>
                  <a:pt x="167639" y="228599"/>
                </a:lnTo>
                <a:lnTo>
                  <a:pt x="166115" y="234695"/>
                </a:lnTo>
                <a:lnTo>
                  <a:pt x="169163" y="238759"/>
                </a:lnTo>
                <a:lnTo>
                  <a:pt x="169163" y="224027"/>
                </a:lnTo>
                <a:lnTo>
                  <a:pt x="197380" y="176893"/>
                </a:lnTo>
                <a:lnTo>
                  <a:pt x="204215" y="107018"/>
                </a:lnTo>
                <a:close/>
              </a:path>
              <a:path w="325120" h="365760">
                <a:moveTo>
                  <a:pt x="197380" y="176893"/>
                </a:moveTo>
                <a:lnTo>
                  <a:pt x="169163" y="224027"/>
                </a:lnTo>
                <a:lnTo>
                  <a:pt x="192023" y="231647"/>
                </a:lnTo>
                <a:lnTo>
                  <a:pt x="197380" y="176893"/>
                </a:lnTo>
                <a:close/>
              </a:path>
              <a:path w="325120" h="365760">
                <a:moveTo>
                  <a:pt x="324611" y="13715"/>
                </a:moveTo>
                <a:lnTo>
                  <a:pt x="303275" y="0"/>
                </a:lnTo>
                <a:lnTo>
                  <a:pt x="197380" y="176893"/>
                </a:lnTo>
                <a:lnTo>
                  <a:pt x="192023" y="231647"/>
                </a:lnTo>
                <a:lnTo>
                  <a:pt x="169163" y="224027"/>
                </a:lnTo>
                <a:lnTo>
                  <a:pt x="169163" y="238759"/>
                </a:lnTo>
                <a:lnTo>
                  <a:pt x="170687" y="240791"/>
                </a:lnTo>
                <a:lnTo>
                  <a:pt x="175259" y="242315"/>
                </a:lnTo>
                <a:lnTo>
                  <a:pt x="181355" y="243839"/>
                </a:lnTo>
                <a:lnTo>
                  <a:pt x="187451" y="242315"/>
                </a:lnTo>
                <a:lnTo>
                  <a:pt x="190499" y="236219"/>
                </a:lnTo>
                <a:lnTo>
                  <a:pt x="324611" y="13715"/>
                </a:lnTo>
                <a:close/>
              </a:path>
              <a:path w="325120" h="365760">
                <a:moveTo>
                  <a:pt x="204215" y="97535"/>
                </a:moveTo>
                <a:lnTo>
                  <a:pt x="179831" y="88391"/>
                </a:lnTo>
                <a:lnTo>
                  <a:pt x="175472" y="138521"/>
                </a:lnTo>
                <a:lnTo>
                  <a:pt x="204215" y="97535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41314" y="4779263"/>
            <a:ext cx="568451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284109" y="2803650"/>
            <a:ext cx="545782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79600">
              <a:lnSpc>
                <a:spcPct val="100000"/>
              </a:lnSpc>
            </a:pPr>
            <a:endParaRPr lang="en-US" sz="1600" b="1" i="1" spc="-5" dirty="0" smtClean="0">
              <a:solidFill>
                <a:srgbClr val="000065"/>
              </a:solidFill>
              <a:latin typeface="Times New Roman"/>
              <a:cs typeface="Times New Roman"/>
            </a:endParaRPr>
          </a:p>
          <a:p>
            <a:pPr marL="12700" marR="1879600">
              <a:lnSpc>
                <a:spcPct val="100000"/>
              </a:lnSpc>
            </a:pPr>
            <a:endParaRPr lang="en-US" sz="1600" b="1" i="1" spc="-5" dirty="0" smtClean="0">
              <a:solidFill>
                <a:srgbClr val="000065"/>
              </a:solidFill>
              <a:latin typeface="Times New Roman"/>
              <a:cs typeface="Times New Roman"/>
            </a:endParaRPr>
          </a:p>
          <a:p>
            <a:pPr marL="12700" marR="1879600">
              <a:lnSpc>
                <a:spcPct val="100000"/>
              </a:lnSpc>
            </a:pPr>
            <a:r>
              <a:rPr lang="en-US" sz="1600" b="1" i="1" spc="-5" dirty="0" smtClean="0">
                <a:solidFill>
                  <a:srgbClr val="000065"/>
                </a:solidFill>
                <a:latin typeface="Times New Roman"/>
                <a:cs typeface="Times New Roman"/>
              </a:rPr>
              <a:t>D</a:t>
            </a:r>
            <a:r>
              <a:rPr sz="1600" i="1" spc="-5" smtClean="0">
                <a:solidFill>
                  <a:srgbClr val="000065"/>
                </a:solidFill>
                <a:latin typeface="Times New Roman"/>
                <a:cs typeface="Times New Roman"/>
              </a:rPr>
              <a:t>epartment </a:t>
            </a:r>
            <a:r>
              <a:rPr sz="1600" i="1">
                <a:solidFill>
                  <a:srgbClr val="000065"/>
                </a:solidFill>
                <a:latin typeface="Times New Roman"/>
                <a:cs typeface="Times New Roman"/>
              </a:rPr>
              <a:t>of </a:t>
            </a:r>
            <a:r>
              <a:rPr lang="en-US" sz="1600" i="1" spc="-5" dirty="0" smtClean="0">
                <a:solidFill>
                  <a:srgbClr val="000065"/>
                </a:solidFill>
                <a:latin typeface="Times New Roman"/>
                <a:cs typeface="Times New Roman"/>
              </a:rPr>
              <a:t>Computer System</a:t>
            </a:r>
            <a:r>
              <a:rPr sz="1600" i="1" spc="-5" smtClean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000065"/>
                </a:solidFill>
                <a:latin typeface="Times New Roman"/>
                <a:cs typeface="Times New Roman"/>
              </a:rPr>
              <a:t>Engineering</a:t>
            </a:r>
            <a:r>
              <a:rPr sz="1600" i="1" spc="-5">
                <a:solidFill>
                  <a:srgbClr val="000065"/>
                </a:solidFill>
                <a:latin typeface="Times New Roman"/>
                <a:cs typeface="Times New Roman"/>
              </a:rPr>
              <a:t>, </a:t>
            </a:r>
            <a:r>
              <a:rPr lang="en-US" sz="1600" i="1" spc="-5" dirty="0" smtClean="0">
                <a:solidFill>
                  <a:srgbClr val="000065"/>
                </a:solidFill>
                <a:latin typeface="Times New Roman"/>
                <a:cs typeface="Times New Roman"/>
              </a:rPr>
              <a:t>University Of Engineering and Technology Peshawar.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50" name="object 50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678305">
              <a:lnSpc>
                <a:spcPct val="100000"/>
              </a:lnSpc>
            </a:pPr>
            <a:r>
              <a:rPr spc="-10" dirty="0"/>
              <a:t>Antenna</a:t>
            </a:r>
            <a:r>
              <a:rPr spc="-70" dirty="0"/>
              <a:t> </a:t>
            </a:r>
            <a:r>
              <a:rPr spc="-5" dirty="0"/>
              <a:t>Gain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38617" y="1829815"/>
            <a:ext cx="7122159" cy="8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The gain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an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antenna is related to its effective  aperture,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75" i="1" spc="-7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,</a:t>
            </a:r>
            <a:r>
              <a:rPr sz="2800" spc="-7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by: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1047" y="2819398"/>
            <a:ext cx="9461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5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5142" y="2845306"/>
            <a:ext cx="10287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0343" y="2781552"/>
            <a:ext cx="21971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90" dirty="0">
                <a:latin typeface="Symbol"/>
                <a:cs typeface="Symbol"/>
              </a:rPr>
              <a:t>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4519" y="2287777"/>
            <a:ext cx="111506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6285" algn="l"/>
              </a:tabLst>
            </a:pPr>
            <a:r>
              <a:rPr sz="2750" u="sng" spc="15" dirty="0">
                <a:latin typeface="Times New Roman"/>
                <a:cs typeface="Times New Roman"/>
              </a:rPr>
              <a:t>4</a:t>
            </a:r>
            <a:r>
              <a:rPr sz="2750" u="sng" spc="-155" dirty="0">
                <a:latin typeface="Times New Roman"/>
                <a:cs typeface="Times New Roman"/>
              </a:rPr>
              <a:t> </a:t>
            </a:r>
            <a:r>
              <a:rPr sz="2950" u="sng" spc="-90" dirty="0">
                <a:latin typeface="Symbol"/>
                <a:cs typeface="Symbol"/>
              </a:rPr>
              <a:t></a:t>
            </a:r>
            <a:r>
              <a:rPr sz="2950" u="sng" spc="-90" dirty="0">
                <a:latin typeface="Times New Roman"/>
                <a:cs typeface="Times New Roman"/>
              </a:rPr>
              <a:t>	</a:t>
            </a:r>
            <a:r>
              <a:rPr sz="4125" i="1" spc="30" baseline="-35353" dirty="0">
                <a:latin typeface="Times New Roman"/>
                <a:cs typeface="Times New Roman"/>
              </a:rPr>
              <a:t>A</a:t>
            </a:r>
            <a:endParaRPr sz="4125" baseline="-3535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2758" y="2534156"/>
            <a:ext cx="77470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7055" algn="l"/>
              </a:tabLst>
            </a:pPr>
            <a:r>
              <a:rPr sz="2750" i="1" spc="25" dirty="0">
                <a:latin typeface="Times New Roman"/>
                <a:cs typeface="Times New Roman"/>
              </a:rPr>
              <a:t>G	</a:t>
            </a:r>
            <a:r>
              <a:rPr sz="2750" spc="2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8617" y="3280662"/>
            <a:ext cx="729297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29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75" i="1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is related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physical size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antenna,</a:t>
            </a:r>
            <a:r>
              <a:rPr sz="2800" spc="1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354965">
              <a:lnSpc>
                <a:spcPts val="3470"/>
              </a:lnSpc>
              <a:tabLst>
                <a:tab pos="727075" algn="l"/>
              </a:tabLst>
            </a:pPr>
            <a:r>
              <a:rPr sz="2950" spc="-85" dirty="0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sz="2950" spc="-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is related to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carrier frequency</a:t>
            </a:r>
            <a:r>
              <a:rPr sz="2800" spc="-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by: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63602" y="4776218"/>
            <a:ext cx="341630" cy="0"/>
          </a:xfrm>
          <a:custGeom>
            <a:avLst/>
            <a:gdLst/>
            <a:ahLst/>
            <a:cxnLst/>
            <a:rect l="l" t="t" r="r" b="b"/>
            <a:pathLst>
              <a:path w="341630">
                <a:moveTo>
                  <a:pt x="0" y="0"/>
                </a:moveTo>
                <a:lnTo>
                  <a:pt x="341381" y="0"/>
                </a:lnTo>
              </a:path>
            </a:pathLst>
          </a:custGeom>
          <a:ln w="14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56082" y="4776218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>
                <a:moveTo>
                  <a:pt x="0" y="0"/>
                </a:moveTo>
                <a:lnTo>
                  <a:pt x="658367" y="0"/>
                </a:lnTo>
              </a:path>
            </a:pathLst>
          </a:custGeom>
          <a:ln w="14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59112" y="4769101"/>
            <a:ext cx="11906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91210" algn="l"/>
              </a:tabLst>
            </a:pPr>
            <a:r>
              <a:rPr sz="2750" i="1" dirty="0">
                <a:latin typeface="Times New Roman"/>
                <a:cs typeface="Times New Roman"/>
              </a:rPr>
              <a:t>f	</a:t>
            </a:r>
            <a:r>
              <a:rPr sz="2900" spc="-100" dirty="0">
                <a:latin typeface="Symbol"/>
                <a:cs typeface="Symbol"/>
              </a:rPr>
              <a:t></a:t>
            </a:r>
            <a:r>
              <a:rPr sz="2900" spc="-390" dirty="0">
                <a:latin typeface="Times New Roman"/>
                <a:cs typeface="Times New Roman"/>
              </a:rPr>
              <a:t> </a:t>
            </a:r>
            <a:r>
              <a:rPr sz="2400" i="1" baseline="-24305" dirty="0">
                <a:latin typeface="Times New Roman"/>
                <a:cs typeface="Times New Roman"/>
              </a:rPr>
              <a:t>c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27108" y="4276850"/>
            <a:ext cx="1342390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1795" algn="l"/>
                <a:tab pos="757555" algn="l"/>
              </a:tabLst>
            </a:pPr>
            <a:r>
              <a:rPr sz="2750" i="1" dirty="0">
                <a:latin typeface="Times New Roman"/>
                <a:cs typeface="Times New Roman"/>
              </a:rPr>
              <a:t>c	</a:t>
            </a:r>
            <a:r>
              <a:rPr sz="4125" baseline="-35353" dirty="0">
                <a:latin typeface="Symbol"/>
                <a:cs typeface="Symbol"/>
              </a:rPr>
              <a:t></a:t>
            </a:r>
            <a:r>
              <a:rPr sz="4125" baseline="-35353" dirty="0">
                <a:latin typeface="Times New Roman"/>
                <a:cs typeface="Times New Roman"/>
              </a:rPr>
              <a:t>	</a:t>
            </a:r>
            <a:r>
              <a:rPr sz="2750" spc="25" dirty="0">
                <a:latin typeface="Times New Roman"/>
                <a:cs typeface="Times New Roman"/>
              </a:rPr>
              <a:t>2</a:t>
            </a:r>
            <a:r>
              <a:rPr sz="2900" spc="25" dirty="0">
                <a:latin typeface="Symbol"/>
                <a:cs typeface="Symbol"/>
              </a:rPr>
              <a:t></a:t>
            </a:r>
            <a:r>
              <a:rPr sz="2900" spc="-57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c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7488" y="4496306"/>
            <a:ext cx="5746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8935" algn="l"/>
              </a:tabLst>
            </a:pPr>
            <a:r>
              <a:rPr sz="2900" spc="-80" dirty="0">
                <a:latin typeface="Symbol"/>
                <a:cs typeface="Symbol"/>
              </a:rPr>
              <a:t></a:t>
            </a:r>
            <a:r>
              <a:rPr sz="2900" spc="-80" dirty="0">
                <a:latin typeface="Times New Roman"/>
                <a:cs typeface="Times New Roman"/>
              </a:rPr>
              <a:t>	</a:t>
            </a:r>
            <a:r>
              <a:rPr sz="275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78180" y="5987791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59">
                <a:moveTo>
                  <a:pt x="0" y="0"/>
                </a:moveTo>
                <a:lnTo>
                  <a:pt x="1737355" y="0"/>
                </a:lnTo>
              </a:path>
            </a:pathLst>
          </a:custGeom>
          <a:ln w="12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86462" y="5996937"/>
            <a:ext cx="122936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7700" algn="l"/>
              </a:tabLst>
            </a:pPr>
            <a:r>
              <a:rPr sz="2400" spc="-5" dirty="0">
                <a:latin typeface="Times New Roman"/>
                <a:cs typeface="Times New Roman"/>
              </a:rPr>
              <a:t>10	</a:t>
            </a:r>
            <a:r>
              <a:rPr sz="2400" i="1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26" name="object 26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10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517779" y="5988301"/>
            <a:ext cx="11493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15642" y="5759193"/>
            <a:ext cx="237172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7185" algn="l"/>
                <a:tab pos="1261745" algn="l"/>
                <a:tab pos="1579245" algn="l"/>
              </a:tabLst>
            </a:pPr>
            <a:r>
              <a:rPr sz="240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	0  .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	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30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80722" y="5567169"/>
            <a:ext cx="167322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2185" algn="l"/>
                <a:tab pos="1343025" algn="l"/>
              </a:tabLst>
            </a:pPr>
            <a:r>
              <a:rPr sz="2400" dirty="0">
                <a:latin typeface="Times New Roman"/>
                <a:cs typeface="Times New Roman"/>
              </a:rPr>
              <a:t>3  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	</a:t>
            </a:r>
            <a:r>
              <a:rPr sz="2400" i="1" dirty="0">
                <a:latin typeface="Times New Roman"/>
                <a:cs typeface="Times New Roman"/>
              </a:rPr>
              <a:t>m	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72087" y="5746493"/>
            <a:ext cx="5499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8935" algn="l"/>
              </a:tabLst>
            </a:pPr>
            <a:r>
              <a:rPr sz="2500" spc="-55" dirty="0">
                <a:latin typeface="Symbol"/>
                <a:cs typeface="Symbol"/>
              </a:rPr>
              <a:t></a:t>
            </a:r>
            <a:r>
              <a:rPr sz="2500" spc="-55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58015" y="4270246"/>
            <a:ext cx="456565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  <a:tabLst>
                <a:tab pos="494030" algn="l"/>
              </a:tabLst>
            </a:pPr>
            <a:r>
              <a:rPr sz="2400" b="1" i="1" dirty="0">
                <a:solidFill>
                  <a:srgbClr val="650065"/>
                </a:solidFill>
                <a:latin typeface="Times New Roman"/>
                <a:cs typeface="Times New Roman"/>
              </a:rPr>
              <a:t>f	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- the carrier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frequency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in</a:t>
            </a:r>
            <a:r>
              <a:rPr sz="2400" spc="-13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Hz,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940"/>
              </a:lnSpc>
              <a:tabLst>
                <a:tab pos="463550" algn="l"/>
              </a:tabLst>
            </a:pPr>
            <a:r>
              <a:rPr sz="2500" spc="-60" dirty="0">
                <a:solidFill>
                  <a:srgbClr val="650065"/>
                </a:solidFill>
                <a:latin typeface="Symbol"/>
                <a:cs typeface="Symbol"/>
              </a:rPr>
              <a:t></a:t>
            </a:r>
            <a:r>
              <a:rPr sz="2400" i="1" spc="-89" baseline="-20833" dirty="0">
                <a:solidFill>
                  <a:srgbClr val="650065"/>
                </a:solidFill>
                <a:latin typeface="Times New Roman"/>
                <a:cs typeface="Times New Roman"/>
              </a:rPr>
              <a:t>c	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- carrier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frequency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in</a:t>
            </a:r>
            <a:r>
              <a:rPr sz="2400" spc="-12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radians/sec,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tabLst>
                <a:tab pos="451484" algn="l"/>
              </a:tabLst>
            </a:pPr>
            <a:r>
              <a:rPr sz="2400" i="1" dirty="0">
                <a:solidFill>
                  <a:srgbClr val="650065"/>
                </a:solidFill>
                <a:latin typeface="Times New Roman"/>
                <a:cs typeface="Times New Roman"/>
              </a:rPr>
              <a:t>c	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- speed of light in</a:t>
            </a:r>
            <a:r>
              <a:rPr sz="2400" spc="-15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m/sec</a:t>
            </a:r>
            <a:endParaRPr sz="2400">
              <a:latin typeface="Times New Roman"/>
              <a:cs typeface="Times New Roman"/>
            </a:endParaRPr>
          </a:p>
          <a:p>
            <a:pPr marL="1320165">
              <a:lnSpc>
                <a:spcPct val="100000"/>
              </a:lnSpc>
              <a:spcBef>
                <a:spcPts val="1490"/>
              </a:spcBef>
            </a:pP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90433" y="5384797"/>
            <a:ext cx="2025650" cy="8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ct val="100000"/>
              </a:lnSpc>
            </a:pPr>
            <a:r>
              <a:rPr sz="2000" dirty="0">
                <a:solidFill>
                  <a:srgbClr val="006500"/>
                </a:solidFill>
                <a:latin typeface="Times New Roman"/>
                <a:cs typeface="Times New Roman"/>
              </a:rPr>
              <a:t>EXAMPLE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323215" algn="l"/>
                <a:tab pos="1665605" algn="l"/>
              </a:tabLst>
            </a:pPr>
            <a:r>
              <a:rPr sz="2750" i="1" dirty="0">
                <a:latin typeface="Times New Roman"/>
                <a:cs typeface="Times New Roman"/>
              </a:rPr>
              <a:t>f	</a:t>
            </a:r>
            <a:r>
              <a:rPr sz="2750" spc="5" dirty="0">
                <a:latin typeface="Symbol"/>
                <a:cs typeface="Symbol"/>
              </a:rPr>
              <a:t>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1</a:t>
            </a:r>
            <a:r>
              <a:rPr sz="2750" spc="-355" dirty="0">
                <a:latin typeface="Times New Roman"/>
                <a:cs typeface="Times New Roman"/>
              </a:rPr>
              <a:t> </a:t>
            </a:r>
            <a:r>
              <a:rPr sz="2750" i="1" spc="5" dirty="0">
                <a:latin typeface="Times New Roman"/>
                <a:cs typeface="Times New Roman"/>
              </a:rPr>
              <a:t>GHz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10" dirty="0">
                <a:latin typeface="Symbol"/>
                <a:cs typeface="Symbol"/>
              </a:rPr>
              <a:t></a:t>
            </a:r>
            <a:endParaRPr sz="27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2651760">
              <a:lnSpc>
                <a:spcPct val="100000"/>
              </a:lnSpc>
            </a:pPr>
            <a:r>
              <a:rPr spc="-15" dirty="0"/>
              <a:t>U</a:t>
            </a:r>
            <a:r>
              <a:rPr spc="-10" dirty="0"/>
              <a:t>n</a:t>
            </a:r>
            <a:r>
              <a:rPr spc="-5" dirty="0"/>
              <a:t>i</a:t>
            </a:r>
            <a:r>
              <a:rPr dirty="0"/>
              <a:t>t</a:t>
            </a:r>
            <a:r>
              <a:rPr spc="-5"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8617" y="2363215"/>
            <a:ext cx="7521575" cy="282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814069" algn="l"/>
              </a:tabLst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sz="2775" i="1" spc="-7" baseline="-21021" dirty="0">
                <a:solidFill>
                  <a:srgbClr val="CC0000"/>
                </a:solidFill>
                <a:latin typeface="Times New Roman"/>
                <a:cs typeface="Times New Roman"/>
              </a:rPr>
              <a:t>t	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and 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sz="2775" i="1" baseline="-21021" dirty="0">
                <a:solidFill>
                  <a:srgbClr val="CC0000"/>
                </a:solidFill>
                <a:latin typeface="Times New Roman"/>
                <a:cs typeface="Times New Roman"/>
              </a:rPr>
              <a:t>r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must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in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same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units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[W,</a:t>
            </a:r>
            <a:r>
              <a:rPr sz="2800" spc="1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mW]</a:t>
            </a:r>
            <a:endParaRPr sz="2800">
              <a:latin typeface="Times New Roman"/>
              <a:cs typeface="Times New Roman"/>
            </a:endParaRPr>
          </a:p>
          <a:p>
            <a:pPr marL="441959" indent="-429259">
              <a:lnSpc>
                <a:spcPct val="100000"/>
              </a:lnSpc>
              <a:spcBef>
                <a:spcPts val="670"/>
              </a:spcBef>
              <a:buClr>
                <a:srgbClr val="000065"/>
              </a:buClr>
              <a:buFont typeface="Times New Roman"/>
              <a:buChar char="•"/>
              <a:tabLst>
                <a:tab pos="442595" algn="l"/>
              </a:tabLst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G</a:t>
            </a:r>
            <a:r>
              <a:rPr sz="2775" i="1" spc="-7" baseline="-21021" dirty="0">
                <a:solidFill>
                  <a:srgbClr val="CC0000"/>
                </a:solidFill>
                <a:latin typeface="Times New Roman"/>
                <a:cs typeface="Times New Roman"/>
              </a:rPr>
              <a:t>t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&amp; 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G</a:t>
            </a:r>
            <a:r>
              <a:rPr sz="2775" i="1" baseline="-21021" dirty="0">
                <a:solidFill>
                  <a:srgbClr val="CC0000"/>
                </a:solidFill>
                <a:latin typeface="Times New Roman"/>
                <a:cs typeface="Times New Roman"/>
              </a:rPr>
              <a:t>r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are</a:t>
            </a:r>
            <a:r>
              <a:rPr sz="2800" spc="18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dimensionless</a:t>
            </a:r>
            <a:endParaRPr sz="2800">
              <a:latin typeface="Times New Roman"/>
              <a:cs typeface="Times New Roman"/>
            </a:endParaRPr>
          </a:p>
          <a:p>
            <a:pPr marL="355600" marR="264160" indent="-3429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due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to transmission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line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attenuation, filter &amp;  antenna</a:t>
            </a:r>
            <a:r>
              <a:rPr sz="2800" spc="-10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losses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Friis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shows that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received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power falls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off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as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square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of 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-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20</a:t>
            </a:r>
            <a:r>
              <a:rPr sz="2800" spc="-7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dB/decade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8" name="object 8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638425">
              <a:lnSpc>
                <a:spcPct val="100000"/>
              </a:lnSpc>
            </a:pPr>
            <a:r>
              <a:rPr spc="-10" dirty="0"/>
              <a:t>E</a:t>
            </a:r>
            <a:r>
              <a:rPr dirty="0"/>
              <a:t>I</a:t>
            </a:r>
            <a:r>
              <a:rPr spc="-15" dirty="0"/>
              <a:t>R</a:t>
            </a:r>
            <a:r>
              <a:rPr spc="-5" dirty="0"/>
              <a:t>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7" name="object 7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38617" y="1906015"/>
            <a:ext cx="7556500" cy="452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6611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006500"/>
                </a:solidFill>
                <a:latin typeface="Times New Roman"/>
                <a:cs typeface="Times New Roman"/>
              </a:rPr>
              <a:t>Isotropic </a:t>
            </a:r>
            <a:r>
              <a:rPr sz="2800" spc="-5" dirty="0">
                <a:solidFill>
                  <a:srgbClr val="006500"/>
                </a:solidFill>
                <a:latin typeface="Times New Roman"/>
                <a:cs typeface="Times New Roman"/>
              </a:rPr>
              <a:t>radiator is </a:t>
            </a:r>
            <a:r>
              <a:rPr sz="2800" spc="-10" dirty="0">
                <a:solidFill>
                  <a:srgbClr val="006500"/>
                </a:solidFill>
                <a:latin typeface="Times New Roman"/>
                <a:cs typeface="Times New Roman"/>
              </a:rPr>
              <a:t>an </a:t>
            </a:r>
            <a:r>
              <a:rPr sz="2800" spc="-5" dirty="0">
                <a:solidFill>
                  <a:srgbClr val="006500"/>
                </a:solidFill>
                <a:latin typeface="Times New Roman"/>
                <a:cs typeface="Times New Roman"/>
              </a:rPr>
              <a:t>ideal antenna which  radiates power with </a:t>
            </a:r>
            <a:r>
              <a:rPr sz="2800" dirty="0">
                <a:solidFill>
                  <a:srgbClr val="006500"/>
                </a:solidFill>
                <a:latin typeface="Times New Roman"/>
                <a:cs typeface="Times New Roman"/>
              </a:rPr>
              <a:t>unit </a:t>
            </a:r>
            <a:r>
              <a:rPr sz="2800" spc="-5" dirty="0">
                <a:solidFill>
                  <a:srgbClr val="006500"/>
                </a:solidFill>
                <a:latin typeface="Times New Roman"/>
                <a:cs typeface="Times New Roman"/>
              </a:rPr>
              <a:t>gain uniformly in all  directions - reference antenna gain in wireless  </a:t>
            </a:r>
            <a:r>
              <a:rPr sz="2800" spc="-10" dirty="0">
                <a:solidFill>
                  <a:srgbClr val="006500"/>
                </a:solidFill>
                <a:latin typeface="Times New Roman"/>
                <a:cs typeface="Times New Roman"/>
              </a:rPr>
              <a:t>systems</a:t>
            </a:r>
            <a:endParaRPr sz="2800">
              <a:latin typeface="Times New Roman"/>
              <a:cs typeface="Times New Roman"/>
            </a:endParaRPr>
          </a:p>
          <a:p>
            <a:pPr marL="355600" marR="770890" indent="-3429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Effective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Isotropic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Radiated Power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(EIRP) is  defined</a:t>
            </a:r>
            <a:r>
              <a:rPr sz="2800" spc="-1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 marL="57150" algn="ctr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EIRP =</a:t>
            </a:r>
            <a:r>
              <a:rPr sz="2800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sz="2775" i="1" spc="-7" baseline="-21021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G</a:t>
            </a:r>
            <a:r>
              <a:rPr sz="2775" i="1" spc="-7" baseline="-21021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endParaRPr sz="2775" baseline="-21021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Represents 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650065"/>
                </a:solidFill>
                <a:latin typeface="Times New Roman"/>
                <a:cs typeface="Times New Roman"/>
              </a:rPr>
              <a:t>maximum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radiated power available  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from the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transmitter in 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direction 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antenna  gain </a:t>
            </a:r>
            <a:r>
              <a:rPr sz="2800" spc="-10" dirty="0">
                <a:solidFill>
                  <a:srgbClr val="650065"/>
                </a:solidFill>
                <a:latin typeface="Times New Roman"/>
                <a:cs typeface="Times New Roman"/>
              </a:rPr>
              <a:t>as compared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650065"/>
                </a:solidFill>
                <a:latin typeface="Times New Roman"/>
                <a:cs typeface="Times New Roman"/>
              </a:rPr>
              <a:t>an 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isotropic</a:t>
            </a:r>
            <a:r>
              <a:rPr sz="28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radiator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8617" y="390652"/>
            <a:ext cx="7696834" cy="5427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R="939165" algn="ctr">
              <a:lnSpc>
                <a:spcPct val="100000"/>
              </a:lnSpc>
            </a:pPr>
            <a:r>
              <a:rPr sz="4000" spc="-10" dirty="0">
                <a:solidFill>
                  <a:srgbClr val="FF0000"/>
                </a:solidFill>
                <a:latin typeface="Arial"/>
                <a:cs typeface="Arial"/>
              </a:rPr>
              <a:t>ERP</a:t>
            </a:r>
            <a:endParaRPr sz="4000">
              <a:latin typeface="Arial"/>
              <a:cs typeface="Arial"/>
            </a:endParaRPr>
          </a:p>
          <a:p>
            <a:pPr marL="355600" marR="156210" indent="-342900">
              <a:lnSpc>
                <a:spcPct val="100000"/>
              </a:lnSpc>
              <a:spcBef>
                <a:spcPts val="2770"/>
              </a:spcBef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practice, 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effective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radiated power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(ERP) is used  instead to denote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2800" spc="-15" dirty="0">
                <a:solidFill>
                  <a:srgbClr val="000065"/>
                </a:solidFill>
                <a:latin typeface="Times New Roman"/>
                <a:cs typeface="Times New Roman"/>
              </a:rPr>
              <a:t>max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radiated power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as  compared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an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half-wave-dipole</a:t>
            </a:r>
            <a:r>
              <a:rPr sz="2800" spc="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antenna</a:t>
            </a:r>
            <a:endParaRPr sz="2800">
              <a:latin typeface="Times New Roman"/>
              <a:cs typeface="Times New Roman"/>
            </a:endParaRPr>
          </a:p>
          <a:p>
            <a:pPr marL="355600" marR="453390" indent="-342900" algn="just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6500"/>
                </a:solidFill>
                <a:latin typeface="Times New Roman"/>
                <a:cs typeface="Times New Roman"/>
              </a:rPr>
              <a:t>Dipole antenna gain = </a:t>
            </a:r>
            <a:r>
              <a:rPr sz="2800" dirty="0">
                <a:solidFill>
                  <a:srgbClr val="006500"/>
                </a:solidFill>
                <a:latin typeface="Times New Roman"/>
                <a:cs typeface="Times New Roman"/>
              </a:rPr>
              <a:t>1.64, </a:t>
            </a:r>
            <a:r>
              <a:rPr sz="2800" spc="-10" dirty="0">
                <a:solidFill>
                  <a:srgbClr val="006500"/>
                </a:solidFill>
                <a:latin typeface="Times New Roman"/>
                <a:cs typeface="Times New Roman"/>
              </a:rPr>
              <a:t>ERP </a:t>
            </a:r>
            <a:r>
              <a:rPr sz="2800" spc="-5" dirty="0">
                <a:solidFill>
                  <a:srgbClr val="006500"/>
                </a:solidFill>
                <a:latin typeface="Times New Roman"/>
                <a:cs typeface="Times New Roman"/>
              </a:rPr>
              <a:t>will </a:t>
            </a:r>
            <a:r>
              <a:rPr sz="2800" dirty="0">
                <a:solidFill>
                  <a:srgbClr val="006500"/>
                </a:solidFill>
                <a:latin typeface="Times New Roman"/>
                <a:cs typeface="Times New Roman"/>
              </a:rPr>
              <a:t>be 2.15dB  </a:t>
            </a:r>
            <a:r>
              <a:rPr sz="2800" spc="-10" dirty="0">
                <a:solidFill>
                  <a:srgbClr val="006500"/>
                </a:solidFill>
                <a:latin typeface="Times New Roman"/>
                <a:cs typeface="Times New Roman"/>
              </a:rPr>
              <a:t>smaller </a:t>
            </a:r>
            <a:r>
              <a:rPr sz="2800" spc="-5" dirty="0">
                <a:solidFill>
                  <a:srgbClr val="006500"/>
                </a:solidFill>
                <a:latin typeface="Times New Roman"/>
                <a:cs typeface="Times New Roman"/>
              </a:rPr>
              <a:t>than </a:t>
            </a:r>
            <a:r>
              <a:rPr sz="2800" dirty="0">
                <a:solidFill>
                  <a:srgbClr val="0065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6500"/>
                </a:solidFill>
                <a:latin typeface="Times New Roman"/>
                <a:cs typeface="Times New Roman"/>
              </a:rPr>
              <a:t>EIRP </a:t>
            </a:r>
            <a:r>
              <a:rPr sz="2800" dirty="0">
                <a:solidFill>
                  <a:srgbClr val="006500"/>
                </a:solidFill>
                <a:latin typeface="Times New Roman"/>
                <a:cs typeface="Times New Roman"/>
              </a:rPr>
              <a:t>for the </a:t>
            </a:r>
            <a:r>
              <a:rPr sz="2800" spc="-10" dirty="0">
                <a:solidFill>
                  <a:srgbClr val="006500"/>
                </a:solidFill>
                <a:latin typeface="Times New Roman"/>
                <a:cs typeface="Times New Roman"/>
              </a:rPr>
              <a:t>same </a:t>
            </a:r>
            <a:r>
              <a:rPr sz="2800" spc="-5" dirty="0">
                <a:solidFill>
                  <a:srgbClr val="006500"/>
                </a:solidFill>
                <a:latin typeface="Times New Roman"/>
                <a:cs typeface="Times New Roman"/>
              </a:rPr>
              <a:t>transmission  system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dBi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-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dB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gain wrt to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an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isotropic</a:t>
            </a:r>
            <a:r>
              <a:rPr sz="2800" spc="-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source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dBd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-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dB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gain wrt to a half wave</a:t>
            </a:r>
            <a:r>
              <a:rPr sz="2800" spc="-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dipole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6" name="object 6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101850">
              <a:lnSpc>
                <a:spcPct val="100000"/>
              </a:lnSpc>
            </a:pPr>
            <a:r>
              <a:rPr spc="-5" dirty="0"/>
              <a:t>Path</a:t>
            </a:r>
            <a:r>
              <a:rPr spc="-100" dirty="0"/>
              <a:t> </a:t>
            </a:r>
            <a:r>
              <a:rPr spc="-5" dirty="0"/>
              <a:t>Loss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4817" y="1981706"/>
            <a:ext cx="7414895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Path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Loss represents signal attenuation as</a:t>
            </a:r>
            <a:r>
              <a:rPr sz="3200" spc="-1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a  positive quantity measured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in</a:t>
            </a:r>
            <a:r>
              <a:rPr sz="3200" spc="-1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dB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7850" y="3461510"/>
            <a:ext cx="9461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Symbol"/>
                <a:cs typeface="Symbol"/>
              </a:rPr>
              <a:t>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7850" y="3118610"/>
            <a:ext cx="94615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sz="1400" dirty="0">
                <a:latin typeface="Symbol"/>
                <a:cs typeface="Symbol"/>
              </a:rPr>
              <a:t></a:t>
            </a:r>
            <a:endParaRPr sz="1400">
              <a:latin typeface="Symbol"/>
              <a:cs typeface="Symbol"/>
            </a:endParaRPr>
          </a:p>
          <a:p>
            <a:pPr marL="12700">
              <a:lnSpc>
                <a:spcPts val="1520"/>
              </a:lnSpc>
            </a:pPr>
            <a:r>
              <a:rPr sz="1400" dirty="0">
                <a:latin typeface="Symbol"/>
                <a:cs typeface="Symbol"/>
              </a:rPr>
              <a:t>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8527" y="3118610"/>
            <a:ext cx="94615" cy="73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sz="1400" dirty="0">
                <a:latin typeface="Symbol"/>
                <a:cs typeface="Symbol"/>
              </a:rPr>
              <a:t></a:t>
            </a:r>
            <a:endParaRPr sz="1400">
              <a:latin typeface="Symbol"/>
              <a:cs typeface="Symbol"/>
            </a:endParaRPr>
          </a:p>
          <a:p>
            <a:pPr marL="12700">
              <a:lnSpc>
                <a:spcPts val="1350"/>
              </a:lnSpc>
            </a:pPr>
            <a:r>
              <a:rPr sz="1400" dirty="0">
                <a:latin typeface="Symbol"/>
                <a:cs typeface="Symbol"/>
              </a:rPr>
              <a:t></a:t>
            </a:r>
            <a:endParaRPr sz="1400">
              <a:latin typeface="Symbol"/>
              <a:cs typeface="Symbol"/>
            </a:endParaRPr>
          </a:p>
          <a:p>
            <a:pPr marL="12700">
              <a:lnSpc>
                <a:spcPts val="1350"/>
              </a:lnSpc>
            </a:pPr>
            <a:r>
              <a:rPr sz="1400" dirty="0">
                <a:latin typeface="Symbol"/>
                <a:cs typeface="Symbol"/>
              </a:rPr>
              <a:t></a:t>
            </a:r>
            <a:endParaRPr sz="1400">
              <a:latin typeface="Symbol"/>
              <a:cs typeface="Symbol"/>
            </a:endParaRPr>
          </a:p>
          <a:p>
            <a:pPr marL="12700">
              <a:lnSpc>
                <a:spcPts val="1520"/>
              </a:lnSpc>
            </a:pPr>
            <a:r>
              <a:rPr sz="1400" dirty="0">
                <a:latin typeface="Symbol"/>
                <a:cs typeface="Symbol"/>
              </a:rPr>
              <a:t>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5242" y="3091940"/>
            <a:ext cx="14541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5740" y="3142232"/>
            <a:ext cx="26289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i="1" spc="5" dirty="0"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7152" y="3346448"/>
            <a:ext cx="415671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4790" algn="l"/>
              </a:tabLst>
            </a:pPr>
            <a:r>
              <a:rPr sz="3050" i="1" spc="5" dirty="0">
                <a:latin typeface="Times New Roman"/>
                <a:cs typeface="Times New Roman"/>
              </a:rPr>
              <a:t>PL </a:t>
            </a:r>
            <a:r>
              <a:rPr sz="3050" spc="-20" dirty="0">
                <a:latin typeface="Times New Roman"/>
                <a:cs typeface="Times New Roman"/>
              </a:rPr>
              <a:t>(</a:t>
            </a:r>
            <a:r>
              <a:rPr sz="3050" i="1" spc="-20" dirty="0">
                <a:latin typeface="Times New Roman"/>
                <a:cs typeface="Times New Roman"/>
              </a:rPr>
              <a:t>dB</a:t>
            </a:r>
            <a:r>
              <a:rPr sz="3050" spc="-20" dirty="0">
                <a:latin typeface="Times New Roman"/>
                <a:cs typeface="Times New Roman"/>
              </a:rPr>
              <a:t>)</a:t>
            </a:r>
            <a:r>
              <a:rPr sz="3050" spc="555" dirty="0">
                <a:latin typeface="Times New Roman"/>
                <a:cs typeface="Times New Roman"/>
              </a:rPr>
              <a:t> </a:t>
            </a:r>
            <a:r>
              <a:rPr sz="3050" spc="20" dirty="0">
                <a:latin typeface="Symbol"/>
                <a:cs typeface="Symbol"/>
              </a:rPr>
              <a:t></a:t>
            </a:r>
            <a:r>
              <a:rPr sz="3050" spc="20" dirty="0">
                <a:latin typeface="Times New Roman"/>
                <a:cs typeface="Times New Roman"/>
              </a:rPr>
              <a:t>10</a:t>
            </a:r>
            <a:r>
              <a:rPr sz="3050" spc="70" dirty="0">
                <a:latin typeface="Times New Roman"/>
                <a:cs typeface="Times New Roman"/>
              </a:rPr>
              <a:t> </a:t>
            </a:r>
            <a:r>
              <a:rPr sz="3050" spc="5" dirty="0">
                <a:latin typeface="Times New Roman"/>
                <a:cs typeface="Times New Roman"/>
              </a:rPr>
              <a:t>log	</a:t>
            </a:r>
            <a:r>
              <a:rPr sz="3050" spc="60" dirty="0">
                <a:latin typeface="Symbol"/>
                <a:cs typeface="Symbol"/>
              </a:rPr>
              <a:t></a:t>
            </a:r>
            <a:r>
              <a:rPr sz="3050" spc="60" dirty="0">
                <a:latin typeface="Times New Roman"/>
                <a:cs typeface="Times New Roman"/>
              </a:rPr>
              <a:t>10</a:t>
            </a:r>
            <a:r>
              <a:rPr sz="3050" spc="-575" dirty="0">
                <a:latin typeface="Times New Roman"/>
                <a:cs typeface="Times New Roman"/>
              </a:rPr>
              <a:t> </a:t>
            </a:r>
            <a:r>
              <a:rPr sz="3050" spc="5" dirty="0">
                <a:latin typeface="Times New Roman"/>
                <a:cs typeface="Times New Roman"/>
              </a:rPr>
              <a:t>log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3387" y="3431284"/>
            <a:ext cx="107314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-5" dirty="0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1342" y="3454144"/>
            <a:ext cx="8382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-5" dirty="0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2206" y="3469130"/>
            <a:ext cx="34734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9710" algn="l"/>
                <a:tab pos="334010" algn="l"/>
              </a:tabLst>
            </a:pPr>
            <a:r>
              <a:rPr sz="1400" i="1" u="sng" dirty="0">
                <a:latin typeface="Times New Roman"/>
                <a:cs typeface="Times New Roman"/>
              </a:rPr>
              <a:t> 	t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3197" y="3174998"/>
            <a:ext cx="138811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4820" algn="l"/>
                <a:tab pos="845819" algn="l"/>
                <a:tab pos="1374775" algn="l"/>
              </a:tabLst>
            </a:pPr>
            <a:r>
              <a:rPr sz="3200" u="sng" spc="-40" dirty="0">
                <a:latin typeface="Symbol"/>
                <a:cs typeface="Symbol"/>
              </a:rPr>
              <a:t></a:t>
            </a:r>
            <a:r>
              <a:rPr sz="3200" u="sng" spc="-40" dirty="0">
                <a:latin typeface="Times New Roman"/>
                <a:cs typeface="Times New Roman"/>
              </a:rPr>
              <a:t>	</a:t>
            </a:r>
            <a:r>
              <a:rPr sz="3050" i="1" spc="-1100" dirty="0">
                <a:latin typeface="Times New Roman"/>
                <a:cs typeface="Times New Roman"/>
              </a:rPr>
              <a:t>GG	</a:t>
            </a:r>
            <a:r>
              <a:rPr sz="3200" u="sng" spc="-80" dirty="0">
                <a:latin typeface="Symbol"/>
                <a:cs typeface="Symbol"/>
              </a:rPr>
              <a:t></a:t>
            </a:r>
            <a:r>
              <a:rPr sz="3200" u="sng" spc="-80" dirty="0">
                <a:latin typeface="Times New Roman"/>
                <a:cs typeface="Times New Roman"/>
              </a:rPr>
              <a:t>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17812" y="3805934"/>
            <a:ext cx="9461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latin typeface="Symbol"/>
                <a:cs typeface="Symbol"/>
              </a:rPr>
              <a:t></a:t>
            </a:r>
            <a:endParaRPr sz="1400">
              <a:latin typeface="Symbol"/>
              <a:cs typeface="Symbol"/>
            </a:endParaRPr>
          </a:p>
          <a:p>
            <a:pPr marL="12700">
              <a:lnSpc>
                <a:spcPts val="1510"/>
              </a:lnSpc>
            </a:pPr>
            <a:r>
              <a:rPr sz="1400" spc="-545" dirty="0">
                <a:latin typeface="Symbol"/>
                <a:cs typeface="Symbol"/>
              </a:rPr>
              <a:t></a:t>
            </a:r>
            <a:r>
              <a:rPr sz="2100" baseline="-23809" dirty="0">
                <a:latin typeface="Symbol"/>
                <a:cs typeface="Symbol"/>
              </a:rPr>
              <a:t></a:t>
            </a:r>
            <a:endParaRPr sz="2100" baseline="-23809">
              <a:latin typeface="Symbol"/>
              <a:cs typeface="Symbo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40" name="object 40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14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6168489" y="3976622"/>
            <a:ext cx="26034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545" dirty="0">
                <a:latin typeface="Symbol"/>
                <a:cs typeface="Symbol"/>
              </a:rPr>
              <a:t>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8527" y="3805934"/>
            <a:ext cx="9461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Symbol"/>
                <a:cs typeface="Symbol"/>
              </a:rPr>
              <a:t>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68527" y="4055870"/>
            <a:ext cx="9461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Symbol"/>
                <a:cs typeface="Symbol"/>
              </a:rPr>
              <a:t>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33447" y="3576572"/>
            <a:ext cx="278765" cy="36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75" spc="22" baseline="-15015" dirty="0">
                <a:latin typeface="Times New Roman"/>
                <a:cs typeface="Times New Roman"/>
              </a:rPr>
              <a:t>2</a:t>
            </a:r>
            <a:r>
              <a:rPr sz="2775" spc="-75" baseline="-150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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02154" y="3642104"/>
            <a:ext cx="14541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23547" y="3696968"/>
            <a:ext cx="26289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i="1" spc="5" dirty="0"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03379" y="4004054"/>
            <a:ext cx="9525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47774" y="3723638"/>
            <a:ext cx="114046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32815" algn="l"/>
              </a:tabLst>
            </a:pPr>
            <a:r>
              <a:rPr sz="3050" spc="-50" dirty="0">
                <a:latin typeface="Times New Roman"/>
                <a:cs typeface="Times New Roman"/>
              </a:rPr>
              <a:t>(</a:t>
            </a:r>
            <a:r>
              <a:rPr sz="3050" spc="135" dirty="0">
                <a:latin typeface="Times New Roman"/>
                <a:cs typeface="Times New Roman"/>
              </a:rPr>
              <a:t>4</a:t>
            </a:r>
            <a:r>
              <a:rPr sz="3200" spc="-80" dirty="0">
                <a:latin typeface="Symbol"/>
                <a:cs typeface="Symbol"/>
              </a:rPr>
              <a:t></a:t>
            </a:r>
            <a:r>
              <a:rPr sz="3200" spc="-45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)	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71575" y="5441439"/>
            <a:ext cx="9334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0" dirty="0">
                <a:latin typeface="Symbol"/>
                <a:cs typeface="Symbol"/>
              </a:rPr>
              <a:t>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71538" y="5779767"/>
            <a:ext cx="9334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350" spc="10" dirty="0">
                <a:latin typeface="Symbol"/>
                <a:cs typeface="Symbol"/>
              </a:rPr>
              <a:t>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ts val="1470"/>
              </a:lnSpc>
            </a:pPr>
            <a:r>
              <a:rPr sz="1350" spc="-525" dirty="0">
                <a:latin typeface="Symbol"/>
                <a:cs typeface="Symbol"/>
              </a:rPr>
              <a:t></a:t>
            </a:r>
            <a:r>
              <a:rPr sz="2025" spc="15" baseline="-24691" dirty="0">
                <a:latin typeface="Symbol"/>
                <a:cs typeface="Symbol"/>
              </a:rPr>
              <a:t></a:t>
            </a:r>
            <a:endParaRPr sz="2025" baseline="-24691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71575" y="5103111"/>
            <a:ext cx="93345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sz="1350" spc="10" dirty="0">
                <a:latin typeface="Symbol"/>
                <a:cs typeface="Symbol"/>
              </a:rPr>
              <a:t>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ts val="1475"/>
              </a:lnSpc>
            </a:pPr>
            <a:r>
              <a:rPr sz="1350" spc="10" dirty="0">
                <a:latin typeface="Symbol"/>
                <a:cs typeface="Symbol"/>
              </a:rPr>
              <a:t>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20106" y="5947407"/>
            <a:ext cx="26034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50" spc="-525" dirty="0">
                <a:latin typeface="Symbol"/>
                <a:cs typeface="Symbol"/>
              </a:rPr>
              <a:t>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20143" y="6023607"/>
            <a:ext cx="9334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0" dirty="0">
                <a:latin typeface="Symbol"/>
                <a:cs typeface="Symbol"/>
              </a:rPr>
              <a:t>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20143" y="5103111"/>
            <a:ext cx="93345" cy="89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sz="1350" spc="10" dirty="0">
                <a:latin typeface="Symbol"/>
                <a:cs typeface="Symbol"/>
              </a:rPr>
              <a:t>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ts val="1330"/>
              </a:lnSpc>
            </a:pPr>
            <a:r>
              <a:rPr sz="1350" spc="10" dirty="0">
                <a:latin typeface="Symbol"/>
                <a:cs typeface="Symbol"/>
              </a:rPr>
              <a:t>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ts val="1330"/>
              </a:lnSpc>
            </a:pPr>
            <a:r>
              <a:rPr sz="1350" spc="10" dirty="0">
                <a:latin typeface="Symbol"/>
                <a:cs typeface="Symbol"/>
              </a:rPr>
              <a:t>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ts val="1330"/>
              </a:lnSpc>
            </a:pPr>
            <a:r>
              <a:rPr sz="1350" spc="10" dirty="0">
                <a:latin typeface="Symbol"/>
                <a:cs typeface="Symbol"/>
              </a:rPr>
              <a:t>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ts val="1475"/>
              </a:lnSpc>
            </a:pPr>
            <a:r>
              <a:rPr sz="1350" spc="10" dirty="0">
                <a:latin typeface="Symbol"/>
                <a:cs typeface="Symbol"/>
              </a:rPr>
              <a:t>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73455" y="5547103"/>
            <a:ext cx="29146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75" baseline="-15015" dirty="0">
                <a:latin typeface="Times New Roman"/>
                <a:cs typeface="Times New Roman"/>
              </a:rPr>
              <a:t>2</a:t>
            </a:r>
            <a:r>
              <a:rPr sz="2775" spc="112" baseline="-15015" dirty="0">
                <a:latin typeface="Times New Roman"/>
                <a:cs typeface="Times New Roman"/>
              </a:rPr>
              <a:t> </a:t>
            </a:r>
            <a:r>
              <a:rPr sz="1350" spc="10" dirty="0">
                <a:latin typeface="Symbol"/>
                <a:cs typeface="Symbol"/>
              </a:rPr>
              <a:t>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11683" y="5609587"/>
            <a:ext cx="14351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90347" y="5109716"/>
            <a:ext cx="14351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42489" y="5323329"/>
            <a:ext cx="265811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i="1" spc="90" dirty="0">
                <a:latin typeface="Times New Roman"/>
                <a:cs typeface="Times New Roman"/>
              </a:rPr>
              <a:t>PL</a:t>
            </a:r>
            <a:r>
              <a:rPr sz="3000" spc="90" dirty="0">
                <a:latin typeface="Times New Roman"/>
                <a:cs typeface="Times New Roman"/>
              </a:rPr>
              <a:t>(</a:t>
            </a:r>
            <a:r>
              <a:rPr sz="3000" i="1" spc="90" dirty="0">
                <a:latin typeface="Times New Roman"/>
                <a:cs typeface="Times New Roman"/>
              </a:rPr>
              <a:t>dB</a:t>
            </a:r>
            <a:r>
              <a:rPr sz="3000" spc="90" dirty="0">
                <a:latin typeface="Times New Roman"/>
                <a:cs typeface="Times New Roman"/>
              </a:rPr>
              <a:t>)</a:t>
            </a:r>
            <a:r>
              <a:rPr sz="3000" spc="-44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Symbol"/>
                <a:cs typeface="Symbol"/>
              </a:rPr>
              <a:t>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spc="50" dirty="0">
                <a:latin typeface="Symbol"/>
                <a:cs typeface="Symbol"/>
              </a:rPr>
              <a:t></a:t>
            </a:r>
            <a:r>
              <a:rPr sz="3000" spc="50" dirty="0">
                <a:latin typeface="Times New Roman"/>
                <a:cs typeface="Times New Roman"/>
              </a:rPr>
              <a:t>10</a:t>
            </a:r>
            <a:r>
              <a:rPr sz="3000" spc="-49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log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03964" y="5694423"/>
            <a:ext cx="120269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8219" algn="l"/>
              </a:tabLst>
            </a:pPr>
            <a:r>
              <a:rPr sz="3000" spc="30" dirty="0">
                <a:latin typeface="Times New Roman"/>
                <a:cs typeface="Times New Roman"/>
              </a:rPr>
              <a:t>(</a:t>
            </a:r>
            <a:r>
              <a:rPr sz="3000" dirty="0">
                <a:latin typeface="Times New Roman"/>
                <a:cs typeface="Times New Roman"/>
              </a:rPr>
              <a:t>4</a:t>
            </a:r>
            <a:r>
              <a:rPr sz="3000" spc="-455" dirty="0">
                <a:latin typeface="Times New Roman"/>
                <a:cs typeface="Times New Roman"/>
              </a:rPr>
              <a:t> </a:t>
            </a:r>
            <a:r>
              <a:rPr sz="3150" spc="-80" dirty="0">
                <a:latin typeface="Symbol"/>
                <a:cs typeface="Symbol"/>
              </a:rPr>
              <a:t></a:t>
            </a:r>
            <a:r>
              <a:rPr sz="3150" spc="-2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	</a:t>
            </a:r>
            <a:r>
              <a:rPr sz="3000" i="1" dirty="0">
                <a:latin typeface="Times New Roman"/>
                <a:cs typeface="Times New Roman"/>
              </a:rPr>
              <a:t>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99392" y="5194551"/>
            <a:ext cx="148399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6575" algn="l"/>
                <a:tab pos="1470660" algn="l"/>
              </a:tabLst>
            </a:pPr>
            <a:r>
              <a:rPr sz="3150" u="sng" spc="-40" dirty="0">
                <a:latin typeface="Symbol"/>
                <a:cs typeface="Symbol"/>
              </a:rPr>
              <a:t></a:t>
            </a:r>
            <a:r>
              <a:rPr sz="3150" u="sng" spc="-40" dirty="0">
                <a:latin typeface="Times New Roman"/>
                <a:cs typeface="Times New Roman"/>
              </a:rPr>
              <a:t>	</a:t>
            </a:r>
            <a:r>
              <a:rPr sz="3150" u="sng" spc="-80" dirty="0">
                <a:latin typeface="Symbol"/>
                <a:cs typeface="Symbol"/>
              </a:rPr>
              <a:t></a:t>
            </a:r>
            <a:r>
              <a:rPr sz="3150" u="sng" spc="-80" dirty="0">
                <a:latin typeface="Times New Roman"/>
                <a:cs typeface="Times New Roman"/>
              </a:rPr>
              <a:t>	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19616" y="4420106"/>
            <a:ext cx="582993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If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antenna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gains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G</a:t>
            </a:r>
            <a:r>
              <a:rPr sz="3150" spc="7" baseline="-21164" dirty="0">
                <a:solidFill>
                  <a:srgbClr val="000065"/>
                </a:solidFill>
                <a:latin typeface="Times New Roman"/>
                <a:cs typeface="Times New Roman"/>
              </a:rPr>
              <a:t>r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are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G</a:t>
            </a:r>
            <a:r>
              <a:rPr sz="3150" spc="7" baseline="-21164" dirty="0">
                <a:solidFill>
                  <a:srgbClr val="000065"/>
                </a:solidFill>
                <a:latin typeface="Times New Roman"/>
                <a:cs typeface="Times New Roman"/>
              </a:rPr>
              <a:t>r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equal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to</a:t>
            </a:r>
            <a:r>
              <a:rPr sz="3200" spc="-1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2230120">
              <a:lnSpc>
                <a:spcPct val="100000"/>
              </a:lnSpc>
            </a:pPr>
            <a:r>
              <a:rPr spc="-10" dirty="0"/>
              <a:t>Far</a:t>
            </a:r>
            <a:r>
              <a:rPr spc="-65" dirty="0"/>
              <a:t> </a:t>
            </a:r>
            <a:r>
              <a:rPr spc="-10" dirty="0"/>
              <a:t>Field</a:t>
            </a:r>
          </a:p>
        </p:txBody>
      </p:sp>
      <p:sp>
        <p:nvSpPr>
          <p:cNvPr id="5" name="object 5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8617" y="2362706"/>
            <a:ext cx="7606665" cy="401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08305" indent="-342900">
              <a:lnSpc>
                <a:spcPct val="100000"/>
              </a:lnSpc>
              <a:buChar char="•"/>
              <a:tabLst>
                <a:tab pos="355600" algn="l"/>
                <a:tab pos="3616325" algn="l"/>
              </a:tabLst>
            </a:pP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Friis 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model</a:t>
            </a:r>
            <a:r>
              <a:rPr sz="3200" spc="2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r>
              <a:rPr sz="3200" spc="5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only	valid</a:t>
            </a:r>
            <a:r>
              <a:rPr sz="3200" spc="-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for</a:t>
            </a:r>
            <a:r>
              <a:rPr sz="3200" spc="-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received  powers, </a:t>
            </a:r>
            <a:r>
              <a:rPr sz="32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sz="3150" i="1" spc="7" baseline="-21164" dirty="0">
                <a:solidFill>
                  <a:srgbClr val="CC0000"/>
                </a:solidFill>
                <a:latin typeface="Times New Roman"/>
                <a:cs typeface="Times New Roman"/>
              </a:rPr>
              <a:t>r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at distances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d,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which are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the  </a:t>
            </a:r>
            <a:r>
              <a:rPr sz="3200" i="1" dirty="0">
                <a:solidFill>
                  <a:srgbClr val="650065"/>
                </a:solidFill>
                <a:latin typeface="Times New Roman"/>
                <a:cs typeface="Times New Roman"/>
              </a:rPr>
              <a:t>far </a:t>
            </a:r>
            <a:r>
              <a:rPr sz="3200" i="1" spc="-5" dirty="0">
                <a:solidFill>
                  <a:srgbClr val="650065"/>
                </a:solidFill>
                <a:latin typeface="Times New Roman"/>
                <a:cs typeface="Times New Roman"/>
              </a:rPr>
              <a:t>field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or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Fraunhofer</a:t>
            </a:r>
            <a:r>
              <a:rPr sz="32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region.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Far field of a transmitting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antenna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r>
              <a:rPr sz="3200" spc="-1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defined  as the region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beyond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the far field distance 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150" i="1" baseline="-21164" dirty="0">
                <a:solidFill>
                  <a:srgbClr val="CC0000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,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which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related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the largest linear  dimension of the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antenna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aperture and/or  carrier</a:t>
            </a:r>
            <a:r>
              <a:rPr sz="3200" spc="-8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wavelength.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8" name="object 8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929640">
              <a:lnSpc>
                <a:spcPct val="100000"/>
              </a:lnSpc>
            </a:pPr>
            <a:r>
              <a:rPr spc="-10" dirty="0"/>
              <a:t>Fraunhofer </a:t>
            </a:r>
            <a:r>
              <a:rPr spc="-5" dirty="0"/>
              <a:t>Distance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38617" y="2362706"/>
            <a:ext cx="549465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Fraunhofer distance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given</a:t>
            </a:r>
            <a:r>
              <a:rPr sz="3200" spc="-1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by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4469" y="2939795"/>
            <a:ext cx="2534920" cy="838200"/>
          </a:xfrm>
          <a:custGeom>
            <a:avLst/>
            <a:gdLst/>
            <a:ahLst/>
            <a:cxnLst/>
            <a:rect l="l" t="t" r="r" b="b"/>
            <a:pathLst>
              <a:path w="2534920" h="838200">
                <a:moveTo>
                  <a:pt x="0" y="0"/>
                </a:moveTo>
                <a:lnTo>
                  <a:pt x="0" y="838200"/>
                </a:lnTo>
                <a:lnTo>
                  <a:pt x="2534411" y="838200"/>
                </a:lnTo>
                <a:lnTo>
                  <a:pt x="2534411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7671" y="2968242"/>
            <a:ext cx="12890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8318" y="3298950"/>
            <a:ext cx="112776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405" algn="l"/>
                <a:tab pos="1114425" algn="l"/>
              </a:tabLst>
            </a:pPr>
            <a:r>
              <a:rPr sz="1600" i="1" u="heavy" spc="5" dirty="0">
                <a:latin typeface="Times New Roman"/>
                <a:cs typeface="Times New Roman"/>
              </a:rPr>
              <a:t> 	l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7264" y="3593082"/>
            <a:ext cx="8318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5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8803" y="2913378"/>
            <a:ext cx="71437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10" dirty="0">
                <a:latin typeface="Times New Roman"/>
                <a:cs typeface="Times New Roman"/>
              </a:rPr>
              <a:t>2</a:t>
            </a:r>
            <a:r>
              <a:rPr sz="3700" spc="-150" dirty="0">
                <a:latin typeface="Times New Roman"/>
                <a:cs typeface="Times New Roman"/>
              </a:rPr>
              <a:t> </a:t>
            </a:r>
            <a:r>
              <a:rPr sz="3700" i="1" spc="15" dirty="0">
                <a:latin typeface="Times New Roman"/>
                <a:cs typeface="Times New Roman"/>
              </a:rPr>
              <a:t>D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1880" y="3207510"/>
            <a:ext cx="104902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5970" algn="l"/>
              </a:tabLst>
            </a:pPr>
            <a:r>
              <a:rPr sz="3700" i="1" spc="10" dirty="0">
                <a:latin typeface="Times New Roman"/>
                <a:cs typeface="Times New Roman"/>
              </a:rPr>
              <a:t>d	</a:t>
            </a:r>
            <a:r>
              <a:rPr sz="3700" spc="10" dirty="0">
                <a:latin typeface="Symbol"/>
                <a:cs typeface="Symbol"/>
              </a:rPr>
              <a:t>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68374" y="2933700"/>
            <a:ext cx="2546985" cy="844550"/>
          </a:xfrm>
          <a:custGeom>
            <a:avLst/>
            <a:gdLst/>
            <a:ahLst/>
            <a:cxnLst/>
            <a:rect l="l" t="t" r="r" b="b"/>
            <a:pathLst>
              <a:path w="2546984" h="844550">
                <a:moveTo>
                  <a:pt x="2546603" y="844296"/>
                </a:moveTo>
                <a:lnTo>
                  <a:pt x="2546603" y="0"/>
                </a:lnTo>
                <a:lnTo>
                  <a:pt x="0" y="0"/>
                </a:lnTo>
                <a:lnTo>
                  <a:pt x="0" y="844296"/>
                </a:lnTo>
                <a:lnTo>
                  <a:pt x="6095" y="844296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2534411" y="13715"/>
                </a:lnTo>
                <a:lnTo>
                  <a:pt x="2534411" y="6095"/>
                </a:lnTo>
                <a:lnTo>
                  <a:pt x="2540507" y="13715"/>
                </a:lnTo>
                <a:lnTo>
                  <a:pt x="2540507" y="844296"/>
                </a:lnTo>
                <a:lnTo>
                  <a:pt x="2546603" y="844296"/>
                </a:lnTo>
                <a:close/>
              </a:path>
              <a:path w="2546984" h="84455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2546984" h="844550">
                <a:moveTo>
                  <a:pt x="13715" y="844296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844296"/>
                </a:lnTo>
                <a:lnTo>
                  <a:pt x="13715" y="844296"/>
                </a:lnTo>
                <a:close/>
              </a:path>
              <a:path w="2546984" h="844550">
                <a:moveTo>
                  <a:pt x="2540507" y="13715"/>
                </a:moveTo>
                <a:lnTo>
                  <a:pt x="2534411" y="6095"/>
                </a:lnTo>
                <a:lnTo>
                  <a:pt x="2534411" y="13715"/>
                </a:lnTo>
                <a:lnTo>
                  <a:pt x="2540507" y="13715"/>
                </a:lnTo>
                <a:close/>
              </a:path>
              <a:path w="2546984" h="844550">
                <a:moveTo>
                  <a:pt x="2540507" y="844296"/>
                </a:moveTo>
                <a:lnTo>
                  <a:pt x="2540507" y="13715"/>
                </a:lnTo>
                <a:lnTo>
                  <a:pt x="2534411" y="13715"/>
                </a:lnTo>
                <a:lnTo>
                  <a:pt x="2534411" y="844296"/>
                </a:lnTo>
                <a:lnTo>
                  <a:pt x="2540507" y="84429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38617" y="4118354"/>
            <a:ext cx="7433945" cy="223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32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150" i="1" spc="7" baseline="-21164" dirty="0">
                <a:solidFill>
                  <a:srgbClr val="CC0000"/>
                </a:solidFill>
                <a:latin typeface="Times New Roman"/>
                <a:cs typeface="Times New Roman"/>
              </a:rPr>
              <a:t>l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the largest physical liner dimension of  the</a:t>
            </a:r>
            <a:r>
              <a:rPr sz="3200" spc="-1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antenna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To be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the far-field region, </a:t>
            </a:r>
            <a:r>
              <a:rPr sz="32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150" i="1" spc="7" baseline="-21164" dirty="0">
                <a:solidFill>
                  <a:srgbClr val="CC0000"/>
                </a:solidFill>
                <a:latin typeface="Times New Roman"/>
                <a:cs typeface="Times New Roman"/>
              </a:rPr>
              <a:t>f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must</a:t>
            </a:r>
            <a:r>
              <a:rPr sz="3200" spc="10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satisfy</a:t>
            </a:r>
            <a:endParaRPr sz="320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spcBef>
                <a:spcPts val="630"/>
              </a:spcBef>
              <a:buFont typeface="Times New Roman"/>
              <a:buChar char="•"/>
              <a:tabLst>
                <a:tab pos="456565" algn="l"/>
                <a:tab pos="937260" algn="l"/>
              </a:tabLst>
            </a:pPr>
            <a:r>
              <a:rPr sz="3200" i="1" spc="5" dirty="0">
                <a:solidFill>
                  <a:srgbClr val="000065"/>
                </a:solidFill>
                <a:latin typeface="Times New Roman"/>
                <a:cs typeface="Times New Roman"/>
              </a:rPr>
              <a:t>d</a:t>
            </a:r>
            <a:r>
              <a:rPr sz="3150" i="1" spc="7" baseline="-21164" dirty="0">
                <a:solidFill>
                  <a:srgbClr val="000065"/>
                </a:solidFill>
                <a:latin typeface="Times New Roman"/>
                <a:cs typeface="Times New Roman"/>
              </a:rPr>
              <a:t>f	</a:t>
            </a:r>
            <a:r>
              <a:rPr sz="3200" i="1" dirty="0">
                <a:solidFill>
                  <a:srgbClr val="000065"/>
                </a:solidFill>
                <a:latin typeface="Times New Roman"/>
                <a:cs typeface="Times New Roman"/>
              </a:rPr>
              <a:t>&gt;&gt; </a:t>
            </a:r>
            <a:r>
              <a:rPr sz="3200" i="1" spc="5" dirty="0">
                <a:solidFill>
                  <a:srgbClr val="000065"/>
                </a:solidFill>
                <a:latin typeface="Times New Roman"/>
                <a:cs typeface="Times New Roman"/>
              </a:rPr>
              <a:t>D</a:t>
            </a:r>
            <a:r>
              <a:rPr sz="3150" i="1" spc="7" baseline="-21164" dirty="0">
                <a:solidFill>
                  <a:srgbClr val="000065"/>
                </a:solidFill>
                <a:latin typeface="Times New Roman"/>
                <a:cs typeface="Times New Roman"/>
              </a:rPr>
              <a:t>l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and </a:t>
            </a:r>
            <a:r>
              <a:rPr sz="3200" i="1" spc="5" dirty="0">
                <a:solidFill>
                  <a:srgbClr val="000065"/>
                </a:solidFill>
                <a:latin typeface="Times New Roman"/>
                <a:cs typeface="Times New Roman"/>
              </a:rPr>
              <a:t>d</a:t>
            </a:r>
            <a:r>
              <a:rPr sz="3150" i="1" spc="7" baseline="-21164" dirty="0">
                <a:solidFill>
                  <a:srgbClr val="000065"/>
                </a:solidFill>
                <a:latin typeface="Times New Roman"/>
                <a:cs typeface="Times New Roman"/>
              </a:rPr>
              <a:t>f </a:t>
            </a:r>
            <a:r>
              <a:rPr sz="3200" i="1" dirty="0">
                <a:solidFill>
                  <a:srgbClr val="000065"/>
                </a:solidFill>
                <a:latin typeface="Times New Roman"/>
                <a:cs typeface="Times New Roman"/>
              </a:rPr>
              <a:t>&gt;&gt;</a:t>
            </a:r>
            <a:r>
              <a:rPr sz="3200" i="1" spc="4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350" spc="-80" dirty="0">
                <a:solidFill>
                  <a:srgbClr val="000065"/>
                </a:solidFill>
                <a:latin typeface="Symbol"/>
                <a:cs typeface="Symbol"/>
              </a:rPr>
              <a:t>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74469" y="3777996"/>
            <a:ext cx="2534920" cy="342900"/>
          </a:xfrm>
          <a:custGeom>
            <a:avLst/>
            <a:gdLst/>
            <a:ahLst/>
            <a:cxnLst/>
            <a:rect l="l" t="t" r="r" b="b"/>
            <a:pathLst>
              <a:path w="2534920" h="342900">
                <a:moveTo>
                  <a:pt x="2534411" y="0"/>
                </a:moveTo>
                <a:lnTo>
                  <a:pt x="0" y="0"/>
                </a:lnTo>
                <a:lnTo>
                  <a:pt x="0" y="342899"/>
                </a:lnTo>
                <a:lnTo>
                  <a:pt x="2534411" y="342899"/>
                </a:lnTo>
                <a:lnTo>
                  <a:pt x="2534411" y="0"/>
                </a:lnTo>
                <a:close/>
              </a:path>
            </a:pathLst>
          </a:custGeom>
          <a:solidFill>
            <a:srgbClr val="98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8374" y="3777996"/>
            <a:ext cx="2546985" cy="350520"/>
          </a:xfrm>
          <a:custGeom>
            <a:avLst/>
            <a:gdLst/>
            <a:ahLst/>
            <a:cxnLst/>
            <a:rect l="l" t="t" r="r" b="b"/>
            <a:pathLst>
              <a:path w="2546984" h="350520">
                <a:moveTo>
                  <a:pt x="13715" y="336803"/>
                </a:moveTo>
                <a:lnTo>
                  <a:pt x="13715" y="0"/>
                </a:lnTo>
                <a:lnTo>
                  <a:pt x="0" y="0"/>
                </a:lnTo>
                <a:lnTo>
                  <a:pt x="0" y="350519"/>
                </a:lnTo>
                <a:lnTo>
                  <a:pt x="6095" y="350519"/>
                </a:lnTo>
                <a:lnTo>
                  <a:pt x="6095" y="336803"/>
                </a:lnTo>
                <a:lnTo>
                  <a:pt x="13715" y="336803"/>
                </a:lnTo>
                <a:close/>
              </a:path>
              <a:path w="2546984" h="350520">
                <a:moveTo>
                  <a:pt x="2540507" y="336803"/>
                </a:moveTo>
                <a:lnTo>
                  <a:pt x="6095" y="336803"/>
                </a:lnTo>
                <a:lnTo>
                  <a:pt x="13715" y="342899"/>
                </a:lnTo>
                <a:lnTo>
                  <a:pt x="13715" y="350519"/>
                </a:lnTo>
                <a:lnTo>
                  <a:pt x="2534411" y="350519"/>
                </a:lnTo>
                <a:lnTo>
                  <a:pt x="2534411" y="342899"/>
                </a:lnTo>
                <a:lnTo>
                  <a:pt x="2540507" y="336803"/>
                </a:lnTo>
                <a:close/>
              </a:path>
              <a:path w="2546984" h="350520">
                <a:moveTo>
                  <a:pt x="13715" y="350519"/>
                </a:moveTo>
                <a:lnTo>
                  <a:pt x="13715" y="342899"/>
                </a:lnTo>
                <a:lnTo>
                  <a:pt x="6095" y="336803"/>
                </a:lnTo>
                <a:lnTo>
                  <a:pt x="6095" y="350519"/>
                </a:lnTo>
                <a:lnTo>
                  <a:pt x="13715" y="350519"/>
                </a:lnTo>
                <a:close/>
              </a:path>
              <a:path w="2546984" h="350520">
                <a:moveTo>
                  <a:pt x="2546603" y="350519"/>
                </a:moveTo>
                <a:lnTo>
                  <a:pt x="2546603" y="0"/>
                </a:lnTo>
                <a:lnTo>
                  <a:pt x="2534411" y="0"/>
                </a:lnTo>
                <a:lnTo>
                  <a:pt x="2534411" y="336803"/>
                </a:lnTo>
                <a:lnTo>
                  <a:pt x="2540507" y="336803"/>
                </a:lnTo>
                <a:lnTo>
                  <a:pt x="2540507" y="350519"/>
                </a:lnTo>
                <a:lnTo>
                  <a:pt x="2546603" y="350519"/>
                </a:lnTo>
                <a:close/>
              </a:path>
              <a:path w="2546984" h="350520">
                <a:moveTo>
                  <a:pt x="2540507" y="350519"/>
                </a:moveTo>
                <a:lnTo>
                  <a:pt x="2540507" y="336803"/>
                </a:lnTo>
                <a:lnTo>
                  <a:pt x="2534411" y="342899"/>
                </a:lnTo>
                <a:lnTo>
                  <a:pt x="2534411" y="350519"/>
                </a:lnTo>
                <a:lnTo>
                  <a:pt x="2540507" y="3505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18" name="object 18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1600200">
              <a:lnSpc>
                <a:spcPct val="100000"/>
              </a:lnSpc>
            </a:pPr>
            <a:r>
              <a:rPr spc="-5" dirty="0"/>
              <a:t>Distance d =</a:t>
            </a:r>
            <a:r>
              <a:rPr spc="-75" dirty="0"/>
              <a:t> </a:t>
            </a:r>
            <a:r>
              <a:rPr spc="-5" dirty="0"/>
              <a:t>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7" name="object 7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38617" y="2368803"/>
            <a:ext cx="7392034" cy="3808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The received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power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equation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does not</a:t>
            </a:r>
            <a:r>
              <a:rPr sz="3200" spc="-19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hold  for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d </a:t>
            </a: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=</a:t>
            </a:r>
            <a:r>
              <a:rPr sz="3200" spc="-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0.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ts val="3650"/>
              </a:lnSpc>
              <a:spcBef>
                <a:spcPts val="33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Large scale models use a close-in</a:t>
            </a:r>
            <a:r>
              <a:rPr sz="3200" spc="-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distance</a:t>
            </a:r>
            <a:endParaRPr sz="3200">
              <a:latin typeface="Times New Roman"/>
              <a:cs typeface="Times New Roman"/>
            </a:endParaRPr>
          </a:p>
          <a:p>
            <a:pPr marL="354965">
              <a:lnSpc>
                <a:spcPts val="3650"/>
              </a:lnSpc>
            </a:pPr>
            <a:r>
              <a:rPr sz="320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150" i="1" spc="15" baseline="-21164" dirty="0">
                <a:solidFill>
                  <a:srgbClr val="FF0000"/>
                </a:solidFill>
                <a:latin typeface="Times New Roman"/>
                <a:cs typeface="Times New Roman"/>
              </a:rPr>
              <a:t>0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-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received power reference</a:t>
            </a:r>
            <a:r>
              <a:rPr sz="3200" i="1" spc="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point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ts val="3650"/>
              </a:lnSpc>
              <a:spcBef>
                <a:spcPts val="38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The received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power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at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any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distance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d &gt;</a:t>
            </a:r>
            <a:r>
              <a:rPr sz="3200" i="1" spc="-17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150" i="1" spc="15" baseline="-21164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150" baseline="-21164">
              <a:latin typeface="Times New Roman"/>
              <a:cs typeface="Times New Roman"/>
            </a:endParaRPr>
          </a:p>
          <a:p>
            <a:pPr marL="354965">
              <a:lnSpc>
                <a:spcPts val="3650"/>
              </a:lnSpc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may be related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to </a:t>
            </a:r>
            <a:r>
              <a:rPr sz="32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sz="3150" i="1" spc="7" baseline="-21164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(d</a:t>
            </a:r>
            <a:r>
              <a:rPr sz="3150" i="1" spc="7" baseline="-21164" dirty="0">
                <a:solidFill>
                  <a:srgbClr val="CC0000"/>
                </a:solidFill>
                <a:latin typeface="Times New Roman"/>
                <a:cs typeface="Times New Roman"/>
              </a:rPr>
              <a:t>0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at</a:t>
            </a:r>
            <a:r>
              <a:rPr sz="3200" spc="1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150" i="1" spc="15" baseline="-21164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150" baseline="-21164">
              <a:latin typeface="Times New Roman"/>
              <a:cs typeface="Times New Roman"/>
            </a:endParaRPr>
          </a:p>
          <a:p>
            <a:pPr marL="355600" marR="588645" indent="-342900">
              <a:lnSpc>
                <a:spcPts val="3460"/>
              </a:lnSpc>
              <a:spcBef>
                <a:spcPts val="815"/>
              </a:spcBef>
              <a:buClr>
                <a:srgbClr val="000065"/>
              </a:buClr>
              <a:buFont typeface="Times New Roman"/>
              <a:buChar char="•"/>
              <a:tabLst>
                <a:tab pos="456565" algn="l"/>
              </a:tabLst>
            </a:pPr>
            <a:r>
              <a:rPr sz="32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sz="3150" i="1" spc="7" baseline="-21164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(d</a:t>
            </a:r>
            <a:r>
              <a:rPr sz="3150" i="1" spc="7" baseline="-21164" dirty="0">
                <a:solidFill>
                  <a:srgbClr val="CC0000"/>
                </a:solidFill>
                <a:latin typeface="Times New Roman"/>
                <a:cs typeface="Times New Roman"/>
              </a:rPr>
              <a:t>0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may be predicted or determined  through empirical</a:t>
            </a:r>
            <a:r>
              <a:rPr sz="3200" spc="-8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measurements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53624" y="982471"/>
            <a:ext cx="262001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000" spc="-10" dirty="0">
                <a:solidFill>
                  <a:srgbClr val="FF0000"/>
                </a:solidFill>
                <a:latin typeface="Arial"/>
                <a:cs typeface="Arial"/>
              </a:rPr>
              <a:t>opo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4000" spc="-1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2097" y="2810255"/>
            <a:ext cx="944879" cy="967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8309" y="2080260"/>
            <a:ext cx="568448" cy="652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9222" y="2395727"/>
            <a:ext cx="4525645" cy="1382395"/>
          </a:xfrm>
          <a:custGeom>
            <a:avLst/>
            <a:gdLst/>
            <a:ahLst/>
            <a:cxnLst/>
            <a:rect l="l" t="t" r="r" b="b"/>
            <a:pathLst>
              <a:path w="4525645" h="1382395">
                <a:moveTo>
                  <a:pt x="4525322" y="1382268"/>
                </a:moveTo>
                <a:lnTo>
                  <a:pt x="7619" y="0"/>
                </a:lnTo>
                <a:lnTo>
                  <a:pt x="0" y="22859"/>
                </a:lnTo>
                <a:lnTo>
                  <a:pt x="4440002" y="1382268"/>
                </a:lnTo>
                <a:lnTo>
                  <a:pt x="4525322" y="13822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7881" y="2787395"/>
            <a:ext cx="114300" cy="990600"/>
          </a:xfrm>
          <a:custGeom>
            <a:avLst/>
            <a:gdLst/>
            <a:ahLst/>
            <a:cxnLst/>
            <a:rect l="l" t="t" r="r" b="b"/>
            <a:pathLst>
              <a:path w="114300" h="990600">
                <a:moveTo>
                  <a:pt x="114299" y="114299"/>
                </a:moveTo>
                <a:lnTo>
                  <a:pt x="56387" y="0"/>
                </a:lnTo>
                <a:lnTo>
                  <a:pt x="0" y="114299"/>
                </a:lnTo>
                <a:lnTo>
                  <a:pt x="38099" y="114299"/>
                </a:lnTo>
                <a:lnTo>
                  <a:pt x="38099" y="96011"/>
                </a:lnTo>
                <a:lnTo>
                  <a:pt x="76199" y="96011"/>
                </a:lnTo>
                <a:lnTo>
                  <a:pt x="76199" y="114299"/>
                </a:lnTo>
                <a:lnTo>
                  <a:pt x="114299" y="114299"/>
                </a:lnTo>
                <a:close/>
              </a:path>
              <a:path w="114300" h="990600">
                <a:moveTo>
                  <a:pt x="76199" y="114299"/>
                </a:moveTo>
                <a:lnTo>
                  <a:pt x="76199" y="96011"/>
                </a:lnTo>
                <a:lnTo>
                  <a:pt x="38099" y="96011"/>
                </a:lnTo>
                <a:lnTo>
                  <a:pt x="38099" y="114299"/>
                </a:lnTo>
                <a:lnTo>
                  <a:pt x="76199" y="114299"/>
                </a:lnTo>
                <a:close/>
              </a:path>
              <a:path w="114300" h="990600">
                <a:moveTo>
                  <a:pt x="76199" y="990600"/>
                </a:moveTo>
                <a:lnTo>
                  <a:pt x="76199" y="114299"/>
                </a:lnTo>
                <a:lnTo>
                  <a:pt x="38099" y="114299"/>
                </a:lnTo>
                <a:lnTo>
                  <a:pt x="38099" y="990600"/>
                </a:lnTo>
                <a:lnTo>
                  <a:pt x="76199" y="99060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91187" y="937259"/>
            <a:ext cx="2713355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114" dirty="0">
                <a:latin typeface="Arial"/>
                <a:cs typeface="Arial"/>
              </a:rPr>
              <a:t>Calculating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height  </a:t>
            </a:r>
            <a:r>
              <a:rPr sz="2400" spc="120" dirty="0">
                <a:latin typeface="Arial"/>
                <a:cs typeface="Arial"/>
              </a:rPr>
              <a:t>of </a:t>
            </a:r>
            <a:r>
              <a:rPr sz="2400" spc="100" dirty="0">
                <a:latin typeface="Arial"/>
                <a:cs typeface="Arial"/>
              </a:rPr>
              <a:t>an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inaccessible  </a:t>
            </a:r>
            <a:r>
              <a:rPr sz="2400" spc="135" dirty="0">
                <a:latin typeface="Arial"/>
                <a:cs typeface="Arial"/>
              </a:rPr>
              <a:t>point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7427" y="2335274"/>
            <a:ext cx="1473835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 marR="5080" indent="-113030">
              <a:lnSpc>
                <a:spcPct val="100000"/>
              </a:lnSpc>
            </a:pPr>
            <a:r>
              <a:rPr sz="2000" spc="105" dirty="0">
                <a:latin typeface="Arial"/>
                <a:cs typeface="Arial"/>
              </a:rPr>
              <a:t>m</a:t>
            </a:r>
            <a:r>
              <a:rPr sz="2000" spc="70" dirty="0">
                <a:latin typeface="Arial"/>
                <a:cs typeface="Arial"/>
              </a:rPr>
              <a:t>ea</a:t>
            </a:r>
            <a:r>
              <a:rPr sz="2000" spc="90" dirty="0">
                <a:latin typeface="Arial"/>
                <a:cs typeface="Arial"/>
              </a:rPr>
              <a:t>s</a:t>
            </a:r>
            <a:r>
              <a:rPr sz="2000" spc="95" dirty="0">
                <a:latin typeface="Arial"/>
                <a:cs typeface="Arial"/>
              </a:rPr>
              <a:t>u</a:t>
            </a:r>
            <a:r>
              <a:rPr sz="2000" spc="160" dirty="0">
                <a:latin typeface="Arial"/>
                <a:cs typeface="Arial"/>
              </a:rPr>
              <a:t>r</a:t>
            </a:r>
            <a:r>
              <a:rPr sz="2000" spc="45" dirty="0">
                <a:latin typeface="Arial"/>
                <a:cs typeface="Arial"/>
              </a:rPr>
              <a:t>a</a:t>
            </a:r>
            <a:r>
              <a:rPr sz="2000" spc="110" dirty="0">
                <a:latin typeface="Arial"/>
                <a:cs typeface="Arial"/>
              </a:rPr>
              <a:t>b</a:t>
            </a:r>
            <a:r>
              <a:rPr sz="2000" spc="90" dirty="0">
                <a:latin typeface="Arial"/>
                <a:cs typeface="Arial"/>
              </a:rPr>
              <a:t>l</a:t>
            </a:r>
            <a:r>
              <a:rPr sz="2000" spc="55" dirty="0">
                <a:latin typeface="Arial"/>
                <a:cs typeface="Arial"/>
              </a:rPr>
              <a:t>e 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quantities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92345" y="2631947"/>
            <a:ext cx="242570" cy="1146175"/>
          </a:xfrm>
          <a:custGeom>
            <a:avLst/>
            <a:gdLst/>
            <a:ahLst/>
            <a:cxnLst/>
            <a:rect l="l" t="t" r="r" b="b"/>
            <a:pathLst>
              <a:path w="242570" h="1146175">
                <a:moveTo>
                  <a:pt x="242315" y="726947"/>
                </a:moveTo>
                <a:lnTo>
                  <a:pt x="242315" y="693419"/>
                </a:lnTo>
                <a:lnTo>
                  <a:pt x="239267" y="626363"/>
                </a:lnTo>
                <a:lnTo>
                  <a:pt x="236219" y="592835"/>
                </a:lnTo>
                <a:lnTo>
                  <a:pt x="234695" y="559307"/>
                </a:lnTo>
                <a:lnTo>
                  <a:pt x="230123" y="527303"/>
                </a:lnTo>
                <a:lnTo>
                  <a:pt x="222503" y="463295"/>
                </a:lnTo>
                <a:lnTo>
                  <a:pt x="217931" y="431291"/>
                </a:lnTo>
                <a:lnTo>
                  <a:pt x="205739" y="370331"/>
                </a:lnTo>
                <a:lnTo>
                  <a:pt x="199643" y="341375"/>
                </a:lnTo>
                <a:lnTo>
                  <a:pt x="192023" y="312419"/>
                </a:lnTo>
                <a:lnTo>
                  <a:pt x="185927" y="284987"/>
                </a:lnTo>
                <a:lnTo>
                  <a:pt x="178307" y="257555"/>
                </a:lnTo>
                <a:lnTo>
                  <a:pt x="169163" y="231647"/>
                </a:lnTo>
                <a:lnTo>
                  <a:pt x="161543" y="207263"/>
                </a:lnTo>
                <a:lnTo>
                  <a:pt x="124967" y="118871"/>
                </a:lnTo>
                <a:lnTo>
                  <a:pt x="94487" y="67055"/>
                </a:lnTo>
                <a:lnTo>
                  <a:pt x="62483" y="28955"/>
                </a:lnTo>
                <a:lnTo>
                  <a:pt x="27431" y="6095"/>
                </a:lnTo>
                <a:lnTo>
                  <a:pt x="25907" y="6095"/>
                </a:lnTo>
                <a:lnTo>
                  <a:pt x="25907" y="4571"/>
                </a:lnTo>
                <a:lnTo>
                  <a:pt x="15239" y="1523"/>
                </a:lnTo>
                <a:lnTo>
                  <a:pt x="12191" y="1523"/>
                </a:lnTo>
                <a:lnTo>
                  <a:pt x="1523" y="0"/>
                </a:lnTo>
                <a:lnTo>
                  <a:pt x="0" y="25907"/>
                </a:lnTo>
                <a:lnTo>
                  <a:pt x="7619" y="26996"/>
                </a:lnTo>
                <a:lnTo>
                  <a:pt x="7619" y="25907"/>
                </a:lnTo>
                <a:lnTo>
                  <a:pt x="18287" y="28955"/>
                </a:lnTo>
                <a:lnTo>
                  <a:pt x="18287" y="29609"/>
                </a:lnTo>
                <a:lnTo>
                  <a:pt x="27431" y="33527"/>
                </a:lnTo>
                <a:lnTo>
                  <a:pt x="36575" y="39623"/>
                </a:lnTo>
                <a:lnTo>
                  <a:pt x="45719" y="47243"/>
                </a:lnTo>
                <a:lnTo>
                  <a:pt x="54863" y="57911"/>
                </a:lnTo>
                <a:lnTo>
                  <a:pt x="65531" y="68579"/>
                </a:lnTo>
                <a:lnTo>
                  <a:pt x="92963" y="112775"/>
                </a:lnTo>
                <a:lnTo>
                  <a:pt x="120395" y="170687"/>
                </a:lnTo>
                <a:lnTo>
                  <a:pt x="137159" y="216407"/>
                </a:lnTo>
                <a:lnTo>
                  <a:pt x="146303" y="240791"/>
                </a:lnTo>
                <a:lnTo>
                  <a:pt x="153923" y="265175"/>
                </a:lnTo>
                <a:lnTo>
                  <a:pt x="161543" y="292607"/>
                </a:lnTo>
                <a:lnTo>
                  <a:pt x="167639" y="318515"/>
                </a:lnTo>
                <a:lnTo>
                  <a:pt x="175259" y="347471"/>
                </a:lnTo>
                <a:lnTo>
                  <a:pt x="187451" y="405383"/>
                </a:lnTo>
                <a:lnTo>
                  <a:pt x="205739" y="530351"/>
                </a:lnTo>
                <a:lnTo>
                  <a:pt x="211835" y="594359"/>
                </a:lnTo>
                <a:lnTo>
                  <a:pt x="216407" y="693419"/>
                </a:lnTo>
                <a:lnTo>
                  <a:pt x="216407" y="890523"/>
                </a:lnTo>
                <a:lnTo>
                  <a:pt x="224027" y="862583"/>
                </a:lnTo>
                <a:lnTo>
                  <a:pt x="231647" y="829055"/>
                </a:lnTo>
                <a:lnTo>
                  <a:pt x="237743" y="795527"/>
                </a:lnTo>
                <a:lnTo>
                  <a:pt x="240791" y="760475"/>
                </a:lnTo>
                <a:lnTo>
                  <a:pt x="242315" y="726947"/>
                </a:lnTo>
                <a:close/>
              </a:path>
              <a:path w="242570" h="1146175">
                <a:moveTo>
                  <a:pt x="10667" y="27431"/>
                </a:moveTo>
                <a:lnTo>
                  <a:pt x="7619" y="25907"/>
                </a:lnTo>
                <a:lnTo>
                  <a:pt x="7619" y="26996"/>
                </a:lnTo>
                <a:lnTo>
                  <a:pt x="10667" y="27431"/>
                </a:lnTo>
                <a:close/>
              </a:path>
              <a:path w="242570" h="1146175">
                <a:moveTo>
                  <a:pt x="18287" y="29609"/>
                </a:moveTo>
                <a:lnTo>
                  <a:pt x="18287" y="28955"/>
                </a:lnTo>
                <a:lnTo>
                  <a:pt x="16763" y="28955"/>
                </a:lnTo>
                <a:lnTo>
                  <a:pt x="18287" y="29609"/>
                </a:lnTo>
                <a:close/>
              </a:path>
              <a:path w="242570" h="1146175">
                <a:moveTo>
                  <a:pt x="216407" y="890523"/>
                </a:moveTo>
                <a:lnTo>
                  <a:pt x="216407" y="726947"/>
                </a:lnTo>
                <a:lnTo>
                  <a:pt x="214883" y="760475"/>
                </a:lnTo>
                <a:lnTo>
                  <a:pt x="211835" y="792479"/>
                </a:lnTo>
                <a:lnTo>
                  <a:pt x="199643" y="856487"/>
                </a:lnTo>
                <a:lnTo>
                  <a:pt x="179831" y="920495"/>
                </a:lnTo>
                <a:lnTo>
                  <a:pt x="152399" y="982979"/>
                </a:lnTo>
                <a:lnTo>
                  <a:pt x="118871" y="1043939"/>
                </a:lnTo>
                <a:lnTo>
                  <a:pt x="77723" y="1101851"/>
                </a:lnTo>
                <a:lnTo>
                  <a:pt x="41486" y="1146048"/>
                </a:lnTo>
                <a:lnTo>
                  <a:pt x="76199" y="1146047"/>
                </a:lnTo>
                <a:lnTo>
                  <a:pt x="120395" y="1086611"/>
                </a:lnTo>
                <a:lnTo>
                  <a:pt x="158495" y="1025651"/>
                </a:lnTo>
                <a:lnTo>
                  <a:pt x="190499" y="961643"/>
                </a:lnTo>
                <a:lnTo>
                  <a:pt x="214883" y="896111"/>
                </a:lnTo>
                <a:lnTo>
                  <a:pt x="216407" y="890523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92345" y="2631947"/>
            <a:ext cx="431800" cy="993775"/>
          </a:xfrm>
          <a:custGeom>
            <a:avLst/>
            <a:gdLst/>
            <a:ahLst/>
            <a:cxnLst/>
            <a:rect l="l" t="t" r="r" b="b"/>
            <a:pathLst>
              <a:path w="431800" h="993775">
                <a:moveTo>
                  <a:pt x="405383" y="917966"/>
                </a:moveTo>
                <a:lnTo>
                  <a:pt x="405383" y="902207"/>
                </a:lnTo>
                <a:lnTo>
                  <a:pt x="402335" y="854963"/>
                </a:lnTo>
                <a:lnTo>
                  <a:pt x="393191" y="765047"/>
                </a:lnTo>
                <a:lnTo>
                  <a:pt x="380999" y="675131"/>
                </a:lnTo>
                <a:lnTo>
                  <a:pt x="373379" y="630935"/>
                </a:lnTo>
                <a:lnTo>
                  <a:pt x="355091" y="545591"/>
                </a:lnTo>
                <a:lnTo>
                  <a:pt x="333755" y="464819"/>
                </a:lnTo>
                <a:lnTo>
                  <a:pt x="321563" y="425195"/>
                </a:lnTo>
                <a:lnTo>
                  <a:pt x="309371" y="387095"/>
                </a:lnTo>
                <a:lnTo>
                  <a:pt x="297179" y="350519"/>
                </a:lnTo>
                <a:lnTo>
                  <a:pt x="254507" y="248411"/>
                </a:lnTo>
                <a:lnTo>
                  <a:pt x="222503" y="187451"/>
                </a:lnTo>
                <a:lnTo>
                  <a:pt x="188975" y="134111"/>
                </a:lnTo>
                <a:lnTo>
                  <a:pt x="153923" y="88391"/>
                </a:lnTo>
                <a:lnTo>
                  <a:pt x="118871" y="51815"/>
                </a:lnTo>
                <a:lnTo>
                  <a:pt x="108203" y="44195"/>
                </a:lnTo>
                <a:lnTo>
                  <a:pt x="99059" y="36575"/>
                </a:lnTo>
                <a:lnTo>
                  <a:pt x="80771" y="24383"/>
                </a:lnTo>
                <a:lnTo>
                  <a:pt x="70103" y="18287"/>
                </a:lnTo>
                <a:lnTo>
                  <a:pt x="60959" y="13715"/>
                </a:lnTo>
                <a:lnTo>
                  <a:pt x="50291" y="10667"/>
                </a:lnTo>
                <a:lnTo>
                  <a:pt x="41147" y="6095"/>
                </a:lnTo>
                <a:lnTo>
                  <a:pt x="30479" y="4571"/>
                </a:lnTo>
                <a:lnTo>
                  <a:pt x="21335" y="1523"/>
                </a:lnTo>
                <a:lnTo>
                  <a:pt x="10667" y="1523"/>
                </a:lnTo>
                <a:lnTo>
                  <a:pt x="1523" y="0"/>
                </a:lnTo>
                <a:lnTo>
                  <a:pt x="0" y="25907"/>
                </a:lnTo>
                <a:lnTo>
                  <a:pt x="9143" y="25907"/>
                </a:lnTo>
                <a:lnTo>
                  <a:pt x="18287" y="27431"/>
                </a:lnTo>
                <a:lnTo>
                  <a:pt x="33527" y="30479"/>
                </a:lnTo>
                <a:lnTo>
                  <a:pt x="42671" y="33527"/>
                </a:lnTo>
                <a:lnTo>
                  <a:pt x="50291" y="38099"/>
                </a:lnTo>
                <a:lnTo>
                  <a:pt x="59435" y="41147"/>
                </a:lnTo>
                <a:lnTo>
                  <a:pt x="68579" y="45719"/>
                </a:lnTo>
                <a:lnTo>
                  <a:pt x="76199" y="51815"/>
                </a:lnTo>
                <a:lnTo>
                  <a:pt x="85343" y="57911"/>
                </a:lnTo>
                <a:lnTo>
                  <a:pt x="92963" y="64007"/>
                </a:lnTo>
                <a:lnTo>
                  <a:pt x="102107" y="71627"/>
                </a:lnTo>
                <a:lnTo>
                  <a:pt x="109727" y="79247"/>
                </a:lnTo>
                <a:lnTo>
                  <a:pt x="118871" y="86867"/>
                </a:lnTo>
                <a:lnTo>
                  <a:pt x="152399" y="126491"/>
                </a:lnTo>
                <a:lnTo>
                  <a:pt x="184403" y="173735"/>
                </a:lnTo>
                <a:lnTo>
                  <a:pt x="216407" y="228599"/>
                </a:lnTo>
                <a:lnTo>
                  <a:pt x="245363" y="291083"/>
                </a:lnTo>
                <a:lnTo>
                  <a:pt x="272795" y="359663"/>
                </a:lnTo>
                <a:lnTo>
                  <a:pt x="286511" y="396239"/>
                </a:lnTo>
                <a:lnTo>
                  <a:pt x="298703" y="432815"/>
                </a:lnTo>
                <a:lnTo>
                  <a:pt x="330707" y="551687"/>
                </a:lnTo>
                <a:lnTo>
                  <a:pt x="339851" y="594359"/>
                </a:lnTo>
                <a:lnTo>
                  <a:pt x="362711" y="723899"/>
                </a:lnTo>
                <a:lnTo>
                  <a:pt x="368807" y="768095"/>
                </a:lnTo>
                <a:lnTo>
                  <a:pt x="373379" y="812291"/>
                </a:lnTo>
                <a:lnTo>
                  <a:pt x="379475" y="903731"/>
                </a:lnTo>
                <a:lnTo>
                  <a:pt x="379475" y="918484"/>
                </a:lnTo>
                <a:lnTo>
                  <a:pt x="405383" y="917966"/>
                </a:lnTo>
                <a:close/>
              </a:path>
              <a:path w="431800" h="993775">
                <a:moveTo>
                  <a:pt x="431291" y="917447"/>
                </a:moveTo>
                <a:lnTo>
                  <a:pt x="355091" y="918971"/>
                </a:lnTo>
                <a:lnTo>
                  <a:pt x="379475" y="964926"/>
                </a:lnTo>
                <a:lnTo>
                  <a:pt x="379475" y="931163"/>
                </a:lnTo>
                <a:lnTo>
                  <a:pt x="405383" y="929639"/>
                </a:lnTo>
                <a:lnTo>
                  <a:pt x="405383" y="971422"/>
                </a:lnTo>
                <a:lnTo>
                  <a:pt x="431291" y="917447"/>
                </a:lnTo>
                <a:close/>
              </a:path>
              <a:path w="431800" h="993775">
                <a:moveTo>
                  <a:pt x="405383" y="971422"/>
                </a:moveTo>
                <a:lnTo>
                  <a:pt x="405383" y="929639"/>
                </a:lnTo>
                <a:lnTo>
                  <a:pt x="379475" y="931163"/>
                </a:lnTo>
                <a:lnTo>
                  <a:pt x="379475" y="964926"/>
                </a:lnTo>
                <a:lnTo>
                  <a:pt x="394715" y="993647"/>
                </a:lnTo>
                <a:lnTo>
                  <a:pt x="405383" y="971422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92345" y="2631947"/>
            <a:ext cx="1602105" cy="993775"/>
          </a:xfrm>
          <a:custGeom>
            <a:avLst/>
            <a:gdLst/>
            <a:ahLst/>
            <a:cxnLst/>
            <a:rect l="l" t="t" r="r" b="b"/>
            <a:pathLst>
              <a:path w="1602104" h="993775">
                <a:moveTo>
                  <a:pt x="1576072" y="916965"/>
                </a:moveTo>
                <a:lnTo>
                  <a:pt x="1562099" y="853439"/>
                </a:lnTo>
                <a:lnTo>
                  <a:pt x="1546859" y="806195"/>
                </a:lnTo>
                <a:lnTo>
                  <a:pt x="1527047" y="760475"/>
                </a:lnTo>
                <a:lnTo>
                  <a:pt x="1504187" y="714755"/>
                </a:lnTo>
                <a:lnTo>
                  <a:pt x="1476755" y="670559"/>
                </a:lnTo>
                <a:lnTo>
                  <a:pt x="1446275" y="626363"/>
                </a:lnTo>
                <a:lnTo>
                  <a:pt x="1411223" y="582167"/>
                </a:lnTo>
                <a:lnTo>
                  <a:pt x="1333499" y="498347"/>
                </a:lnTo>
                <a:lnTo>
                  <a:pt x="1289303" y="458723"/>
                </a:lnTo>
                <a:lnTo>
                  <a:pt x="1242059" y="419099"/>
                </a:lnTo>
                <a:lnTo>
                  <a:pt x="1193291" y="380999"/>
                </a:lnTo>
                <a:lnTo>
                  <a:pt x="1141475" y="344423"/>
                </a:lnTo>
                <a:lnTo>
                  <a:pt x="1086611" y="309371"/>
                </a:lnTo>
                <a:lnTo>
                  <a:pt x="1030223" y="274319"/>
                </a:lnTo>
                <a:lnTo>
                  <a:pt x="970787" y="242315"/>
                </a:lnTo>
                <a:lnTo>
                  <a:pt x="909827" y="211835"/>
                </a:lnTo>
                <a:lnTo>
                  <a:pt x="847343" y="182879"/>
                </a:lnTo>
                <a:lnTo>
                  <a:pt x="783335" y="155447"/>
                </a:lnTo>
                <a:lnTo>
                  <a:pt x="716279" y="129539"/>
                </a:lnTo>
                <a:lnTo>
                  <a:pt x="649223" y="106679"/>
                </a:lnTo>
                <a:lnTo>
                  <a:pt x="580643" y="85343"/>
                </a:lnTo>
                <a:lnTo>
                  <a:pt x="510539" y="65531"/>
                </a:lnTo>
                <a:lnTo>
                  <a:pt x="438911" y="48767"/>
                </a:lnTo>
                <a:lnTo>
                  <a:pt x="367283" y="35051"/>
                </a:lnTo>
                <a:lnTo>
                  <a:pt x="295655" y="22859"/>
                </a:lnTo>
                <a:lnTo>
                  <a:pt x="222503" y="13715"/>
                </a:lnTo>
                <a:lnTo>
                  <a:pt x="147827" y="6095"/>
                </a:lnTo>
                <a:lnTo>
                  <a:pt x="74675" y="1523"/>
                </a:lnTo>
                <a:lnTo>
                  <a:pt x="1523" y="0"/>
                </a:lnTo>
                <a:lnTo>
                  <a:pt x="0" y="25907"/>
                </a:lnTo>
                <a:lnTo>
                  <a:pt x="74675" y="27431"/>
                </a:lnTo>
                <a:lnTo>
                  <a:pt x="146303" y="32003"/>
                </a:lnTo>
                <a:lnTo>
                  <a:pt x="219455" y="38099"/>
                </a:lnTo>
                <a:lnTo>
                  <a:pt x="292607" y="47243"/>
                </a:lnTo>
                <a:lnTo>
                  <a:pt x="364235" y="59435"/>
                </a:lnTo>
                <a:lnTo>
                  <a:pt x="434339" y="74675"/>
                </a:lnTo>
                <a:lnTo>
                  <a:pt x="504443" y="91439"/>
                </a:lnTo>
                <a:lnTo>
                  <a:pt x="574547" y="109727"/>
                </a:lnTo>
                <a:lnTo>
                  <a:pt x="641603" y="131063"/>
                </a:lnTo>
                <a:lnTo>
                  <a:pt x="708659" y="153923"/>
                </a:lnTo>
                <a:lnTo>
                  <a:pt x="774191" y="179831"/>
                </a:lnTo>
                <a:lnTo>
                  <a:pt x="838199" y="205739"/>
                </a:lnTo>
                <a:lnTo>
                  <a:pt x="899159" y="234695"/>
                </a:lnTo>
                <a:lnTo>
                  <a:pt x="960119" y="265175"/>
                </a:lnTo>
                <a:lnTo>
                  <a:pt x="1018031" y="297179"/>
                </a:lnTo>
                <a:lnTo>
                  <a:pt x="1072895" y="330707"/>
                </a:lnTo>
                <a:lnTo>
                  <a:pt x="1127759" y="365759"/>
                </a:lnTo>
                <a:lnTo>
                  <a:pt x="1178051" y="402335"/>
                </a:lnTo>
                <a:lnTo>
                  <a:pt x="1226819" y="438911"/>
                </a:lnTo>
                <a:lnTo>
                  <a:pt x="1272539" y="478535"/>
                </a:lnTo>
                <a:lnTo>
                  <a:pt x="1315211" y="518159"/>
                </a:lnTo>
                <a:lnTo>
                  <a:pt x="1356359" y="557783"/>
                </a:lnTo>
                <a:lnTo>
                  <a:pt x="1392935" y="600455"/>
                </a:lnTo>
                <a:lnTo>
                  <a:pt x="1426463" y="641603"/>
                </a:lnTo>
                <a:lnTo>
                  <a:pt x="1455419" y="684275"/>
                </a:lnTo>
                <a:lnTo>
                  <a:pt x="1482851" y="728471"/>
                </a:lnTo>
                <a:lnTo>
                  <a:pt x="1505711" y="772667"/>
                </a:lnTo>
                <a:lnTo>
                  <a:pt x="1523999" y="816863"/>
                </a:lnTo>
                <a:lnTo>
                  <a:pt x="1539239" y="861059"/>
                </a:lnTo>
                <a:lnTo>
                  <a:pt x="1549907" y="905255"/>
                </a:lnTo>
                <a:lnTo>
                  <a:pt x="1551482" y="919424"/>
                </a:lnTo>
                <a:lnTo>
                  <a:pt x="1576072" y="916965"/>
                </a:lnTo>
                <a:close/>
              </a:path>
              <a:path w="1602104" h="993775">
                <a:moveTo>
                  <a:pt x="1577339" y="977798"/>
                </a:moveTo>
                <a:lnTo>
                  <a:pt x="1577339" y="929639"/>
                </a:lnTo>
                <a:lnTo>
                  <a:pt x="1552955" y="932687"/>
                </a:lnTo>
                <a:lnTo>
                  <a:pt x="1551482" y="919424"/>
                </a:lnTo>
                <a:lnTo>
                  <a:pt x="1525523" y="922019"/>
                </a:lnTo>
                <a:lnTo>
                  <a:pt x="1571243" y="993647"/>
                </a:lnTo>
                <a:lnTo>
                  <a:pt x="1577339" y="977798"/>
                </a:lnTo>
                <a:close/>
              </a:path>
              <a:path w="1602104" h="993775">
                <a:moveTo>
                  <a:pt x="1577339" y="929639"/>
                </a:moveTo>
                <a:lnTo>
                  <a:pt x="1576072" y="916965"/>
                </a:lnTo>
                <a:lnTo>
                  <a:pt x="1551482" y="919424"/>
                </a:lnTo>
                <a:lnTo>
                  <a:pt x="1552955" y="932687"/>
                </a:lnTo>
                <a:lnTo>
                  <a:pt x="1577339" y="929639"/>
                </a:lnTo>
                <a:close/>
              </a:path>
              <a:path w="1602104" h="993775">
                <a:moveTo>
                  <a:pt x="1601723" y="914399"/>
                </a:moveTo>
                <a:lnTo>
                  <a:pt x="1576072" y="916965"/>
                </a:lnTo>
                <a:lnTo>
                  <a:pt x="1577339" y="929639"/>
                </a:lnTo>
                <a:lnTo>
                  <a:pt x="1577339" y="977798"/>
                </a:lnTo>
                <a:lnTo>
                  <a:pt x="1601723" y="914399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82346" y="3777996"/>
            <a:ext cx="201295" cy="990600"/>
          </a:xfrm>
          <a:custGeom>
            <a:avLst/>
            <a:gdLst/>
            <a:ahLst/>
            <a:cxnLst/>
            <a:rect l="l" t="t" r="r" b="b"/>
            <a:pathLst>
              <a:path w="201294" h="990600">
                <a:moveTo>
                  <a:pt x="201167" y="981455"/>
                </a:moveTo>
                <a:lnTo>
                  <a:pt x="146303" y="460247"/>
                </a:lnTo>
                <a:lnTo>
                  <a:pt x="146303" y="0"/>
                </a:lnTo>
                <a:lnTo>
                  <a:pt x="6738" y="0"/>
                </a:lnTo>
                <a:lnTo>
                  <a:pt x="0" y="990599"/>
                </a:lnTo>
                <a:lnTo>
                  <a:pt x="201167" y="981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6918" y="3777996"/>
            <a:ext cx="52069" cy="969644"/>
          </a:xfrm>
          <a:custGeom>
            <a:avLst/>
            <a:gdLst/>
            <a:ahLst/>
            <a:cxnLst/>
            <a:rect l="l" t="t" r="r" b="b"/>
            <a:pathLst>
              <a:path w="52069" h="969645">
                <a:moveTo>
                  <a:pt x="51666" y="0"/>
                </a:moveTo>
                <a:lnTo>
                  <a:pt x="20484" y="0"/>
                </a:lnTo>
                <a:lnTo>
                  <a:pt x="0" y="969263"/>
                </a:lnTo>
                <a:lnTo>
                  <a:pt x="45719" y="969263"/>
                </a:lnTo>
                <a:lnTo>
                  <a:pt x="51666" y="0"/>
                </a:lnTo>
                <a:close/>
              </a:path>
            </a:pathLst>
          </a:custGeom>
          <a:solidFill>
            <a:srgbClr val="86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6353" y="3777996"/>
            <a:ext cx="41275" cy="967740"/>
          </a:xfrm>
          <a:custGeom>
            <a:avLst/>
            <a:gdLst/>
            <a:ahLst/>
            <a:cxnLst/>
            <a:rect l="l" t="t" r="r" b="b"/>
            <a:pathLst>
              <a:path w="41275" h="967739">
                <a:moveTo>
                  <a:pt x="41147" y="967739"/>
                </a:moveTo>
                <a:lnTo>
                  <a:pt x="30877" y="0"/>
                </a:lnTo>
                <a:lnTo>
                  <a:pt x="4263" y="0"/>
                </a:lnTo>
                <a:lnTo>
                  <a:pt x="0" y="967739"/>
                </a:lnTo>
                <a:lnTo>
                  <a:pt x="41147" y="967739"/>
                </a:lnTo>
                <a:close/>
              </a:path>
            </a:pathLst>
          </a:custGeom>
          <a:solidFill>
            <a:srgbClr val="86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2660" y="3777996"/>
            <a:ext cx="69215" cy="963294"/>
          </a:xfrm>
          <a:custGeom>
            <a:avLst/>
            <a:gdLst/>
            <a:ahLst/>
            <a:cxnLst/>
            <a:rect l="l" t="t" r="r" b="b"/>
            <a:pathLst>
              <a:path w="69214" h="963295">
                <a:moveTo>
                  <a:pt x="68661" y="957071"/>
                </a:moveTo>
                <a:lnTo>
                  <a:pt x="38181" y="579119"/>
                </a:lnTo>
                <a:lnTo>
                  <a:pt x="30238" y="0"/>
                </a:lnTo>
                <a:lnTo>
                  <a:pt x="0" y="0"/>
                </a:lnTo>
                <a:lnTo>
                  <a:pt x="9225" y="963167"/>
                </a:lnTo>
                <a:lnTo>
                  <a:pt x="68661" y="957071"/>
                </a:lnTo>
                <a:close/>
              </a:path>
            </a:pathLst>
          </a:custGeom>
          <a:solidFill>
            <a:srgbClr val="86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25473" y="3777996"/>
            <a:ext cx="286385" cy="266700"/>
          </a:xfrm>
          <a:custGeom>
            <a:avLst/>
            <a:gdLst/>
            <a:ahLst/>
            <a:cxnLst/>
            <a:rect l="l" t="t" r="r" b="b"/>
            <a:pathLst>
              <a:path w="286385" h="266700">
                <a:moveTo>
                  <a:pt x="285828" y="210311"/>
                </a:moveTo>
                <a:lnTo>
                  <a:pt x="44144" y="0"/>
                </a:lnTo>
                <a:lnTo>
                  <a:pt x="0" y="0"/>
                </a:lnTo>
                <a:lnTo>
                  <a:pt x="261444" y="266699"/>
                </a:lnTo>
                <a:lnTo>
                  <a:pt x="285828" y="210311"/>
                </a:lnTo>
                <a:close/>
              </a:path>
            </a:pathLst>
          </a:custGeom>
          <a:solidFill>
            <a:srgbClr val="86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9717" y="3777996"/>
            <a:ext cx="135255" cy="120650"/>
          </a:xfrm>
          <a:custGeom>
            <a:avLst/>
            <a:gdLst/>
            <a:ahLst/>
            <a:cxnLst/>
            <a:rect l="l" t="t" r="r" b="b"/>
            <a:pathLst>
              <a:path w="135255" h="120650">
                <a:moveTo>
                  <a:pt x="135111" y="0"/>
                </a:moveTo>
                <a:lnTo>
                  <a:pt x="0" y="0"/>
                </a:lnTo>
                <a:lnTo>
                  <a:pt x="228" y="4571"/>
                </a:lnTo>
                <a:lnTo>
                  <a:pt x="4800" y="25907"/>
                </a:lnTo>
                <a:lnTo>
                  <a:pt x="6324" y="35051"/>
                </a:lnTo>
                <a:lnTo>
                  <a:pt x="47472" y="91439"/>
                </a:lnTo>
                <a:lnTo>
                  <a:pt x="71856" y="111251"/>
                </a:lnTo>
                <a:lnTo>
                  <a:pt x="79476" y="118871"/>
                </a:lnTo>
                <a:lnTo>
                  <a:pt x="82524" y="120395"/>
                </a:lnTo>
                <a:lnTo>
                  <a:pt x="135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51281" y="3777995"/>
            <a:ext cx="43180" cy="71755"/>
          </a:xfrm>
          <a:custGeom>
            <a:avLst/>
            <a:gdLst/>
            <a:ahLst/>
            <a:cxnLst/>
            <a:rect l="l" t="t" r="r" b="b"/>
            <a:pathLst>
              <a:path w="43180" h="71754">
                <a:moveTo>
                  <a:pt x="42671" y="71627"/>
                </a:moveTo>
                <a:lnTo>
                  <a:pt x="35051" y="13715"/>
                </a:lnTo>
                <a:lnTo>
                  <a:pt x="0" y="0"/>
                </a:lnTo>
                <a:lnTo>
                  <a:pt x="7619" y="21335"/>
                </a:lnTo>
                <a:lnTo>
                  <a:pt x="28955" y="60959"/>
                </a:lnTo>
                <a:lnTo>
                  <a:pt x="42671" y="71627"/>
                </a:lnTo>
                <a:close/>
              </a:path>
            </a:pathLst>
          </a:custGeom>
          <a:solidFill>
            <a:srgbClr val="20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15290" y="3777996"/>
            <a:ext cx="33020" cy="76200"/>
          </a:xfrm>
          <a:custGeom>
            <a:avLst/>
            <a:gdLst/>
            <a:ahLst/>
            <a:cxnLst/>
            <a:rect l="l" t="t" r="r" b="b"/>
            <a:pathLst>
              <a:path w="33019" h="76200">
                <a:moveTo>
                  <a:pt x="32765" y="0"/>
                </a:moveTo>
                <a:lnTo>
                  <a:pt x="19811" y="0"/>
                </a:lnTo>
                <a:lnTo>
                  <a:pt x="0" y="12191"/>
                </a:lnTo>
                <a:lnTo>
                  <a:pt x="0" y="76199"/>
                </a:lnTo>
                <a:lnTo>
                  <a:pt x="1523" y="67055"/>
                </a:lnTo>
                <a:lnTo>
                  <a:pt x="6095" y="53339"/>
                </a:lnTo>
                <a:lnTo>
                  <a:pt x="12191" y="38099"/>
                </a:lnTo>
                <a:lnTo>
                  <a:pt x="18287" y="24383"/>
                </a:lnTo>
                <a:lnTo>
                  <a:pt x="27431" y="10667"/>
                </a:lnTo>
                <a:lnTo>
                  <a:pt x="32765" y="0"/>
                </a:lnTo>
                <a:close/>
              </a:path>
            </a:pathLst>
          </a:custGeom>
          <a:solidFill>
            <a:srgbClr val="20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31255" y="3777996"/>
            <a:ext cx="118745" cy="62865"/>
          </a:xfrm>
          <a:custGeom>
            <a:avLst/>
            <a:gdLst/>
            <a:ahLst/>
            <a:cxnLst/>
            <a:rect l="l" t="t" r="r" b="b"/>
            <a:pathLst>
              <a:path w="118744" h="62864">
                <a:moveTo>
                  <a:pt x="118222" y="0"/>
                </a:moveTo>
                <a:lnTo>
                  <a:pt x="0" y="0"/>
                </a:lnTo>
                <a:lnTo>
                  <a:pt x="2906" y="62483"/>
                </a:lnTo>
                <a:lnTo>
                  <a:pt x="13574" y="62483"/>
                </a:lnTo>
                <a:lnTo>
                  <a:pt x="24242" y="60959"/>
                </a:lnTo>
                <a:lnTo>
                  <a:pt x="37958" y="57911"/>
                </a:lnTo>
                <a:lnTo>
                  <a:pt x="53198" y="54863"/>
                </a:lnTo>
                <a:lnTo>
                  <a:pt x="95870" y="32003"/>
                </a:lnTo>
                <a:lnTo>
                  <a:pt x="106538" y="16763"/>
                </a:lnTo>
                <a:lnTo>
                  <a:pt x="115682" y="4571"/>
                </a:lnTo>
                <a:lnTo>
                  <a:pt x="118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49402" y="3777996"/>
            <a:ext cx="16510" cy="33655"/>
          </a:xfrm>
          <a:custGeom>
            <a:avLst/>
            <a:gdLst/>
            <a:ahLst/>
            <a:cxnLst/>
            <a:rect l="l" t="t" r="r" b="b"/>
            <a:pathLst>
              <a:path w="16510" h="33654">
                <a:moveTo>
                  <a:pt x="16142" y="0"/>
                </a:moveTo>
                <a:lnTo>
                  <a:pt x="0" y="0"/>
                </a:lnTo>
                <a:lnTo>
                  <a:pt x="0" y="33527"/>
                </a:lnTo>
                <a:lnTo>
                  <a:pt x="16142" y="0"/>
                </a:lnTo>
                <a:close/>
              </a:path>
            </a:pathLst>
          </a:custGeom>
          <a:solidFill>
            <a:srgbClr val="20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73786" y="3776471"/>
            <a:ext cx="47625" cy="40005"/>
          </a:xfrm>
          <a:custGeom>
            <a:avLst/>
            <a:gdLst/>
            <a:ahLst/>
            <a:cxnLst/>
            <a:rect l="l" t="t" r="r" b="b"/>
            <a:pathLst>
              <a:path w="47625" h="40004">
                <a:moveTo>
                  <a:pt x="47243" y="6095"/>
                </a:moveTo>
                <a:lnTo>
                  <a:pt x="47243" y="0"/>
                </a:lnTo>
                <a:lnTo>
                  <a:pt x="15239" y="4571"/>
                </a:lnTo>
                <a:lnTo>
                  <a:pt x="0" y="39623"/>
                </a:lnTo>
                <a:lnTo>
                  <a:pt x="16763" y="36575"/>
                </a:lnTo>
                <a:lnTo>
                  <a:pt x="28955" y="30479"/>
                </a:lnTo>
                <a:lnTo>
                  <a:pt x="38099" y="24383"/>
                </a:lnTo>
                <a:lnTo>
                  <a:pt x="44195" y="18287"/>
                </a:lnTo>
                <a:lnTo>
                  <a:pt x="47243" y="6095"/>
                </a:lnTo>
                <a:close/>
              </a:path>
            </a:pathLst>
          </a:custGeom>
          <a:solidFill>
            <a:srgbClr val="20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36269" y="4520183"/>
            <a:ext cx="5343525" cy="401320"/>
          </a:xfrm>
          <a:custGeom>
            <a:avLst/>
            <a:gdLst/>
            <a:ahLst/>
            <a:cxnLst/>
            <a:rect l="l" t="t" r="r" b="b"/>
            <a:pathLst>
              <a:path w="5343525" h="401320">
                <a:moveTo>
                  <a:pt x="4925567" y="6095"/>
                </a:moveTo>
                <a:lnTo>
                  <a:pt x="4718303" y="0"/>
                </a:lnTo>
                <a:lnTo>
                  <a:pt x="4006595" y="143255"/>
                </a:lnTo>
                <a:lnTo>
                  <a:pt x="1621535" y="158495"/>
                </a:lnTo>
                <a:lnTo>
                  <a:pt x="28955" y="124967"/>
                </a:lnTo>
                <a:lnTo>
                  <a:pt x="0" y="283463"/>
                </a:lnTo>
                <a:lnTo>
                  <a:pt x="3416807" y="256031"/>
                </a:lnTo>
                <a:lnTo>
                  <a:pt x="3867911" y="326170"/>
                </a:lnTo>
                <a:lnTo>
                  <a:pt x="3867911" y="252983"/>
                </a:lnTo>
                <a:lnTo>
                  <a:pt x="4379975" y="242731"/>
                </a:lnTo>
                <a:lnTo>
                  <a:pt x="4379975" y="138683"/>
                </a:lnTo>
                <a:lnTo>
                  <a:pt x="4925567" y="6095"/>
                </a:lnTo>
                <a:close/>
              </a:path>
              <a:path w="5343525" h="401320">
                <a:moveTo>
                  <a:pt x="4632959" y="390143"/>
                </a:moveTo>
                <a:lnTo>
                  <a:pt x="3867911" y="252983"/>
                </a:lnTo>
                <a:lnTo>
                  <a:pt x="3867911" y="326170"/>
                </a:lnTo>
                <a:lnTo>
                  <a:pt x="4347971" y="400811"/>
                </a:lnTo>
                <a:lnTo>
                  <a:pt x="4570475" y="393191"/>
                </a:lnTo>
                <a:lnTo>
                  <a:pt x="4632959" y="390143"/>
                </a:lnTo>
                <a:close/>
              </a:path>
              <a:path w="5343525" h="401320">
                <a:moveTo>
                  <a:pt x="5343143" y="141731"/>
                </a:moveTo>
                <a:lnTo>
                  <a:pt x="4379975" y="138683"/>
                </a:lnTo>
                <a:lnTo>
                  <a:pt x="4379975" y="242731"/>
                </a:lnTo>
                <a:lnTo>
                  <a:pt x="5271515" y="224882"/>
                </a:lnTo>
                <a:lnTo>
                  <a:pt x="5271515" y="192023"/>
                </a:lnTo>
                <a:lnTo>
                  <a:pt x="5280659" y="178307"/>
                </a:lnTo>
                <a:lnTo>
                  <a:pt x="5305043" y="161543"/>
                </a:lnTo>
                <a:lnTo>
                  <a:pt x="5343143" y="141731"/>
                </a:lnTo>
                <a:close/>
              </a:path>
              <a:path w="5343525" h="401320">
                <a:moveTo>
                  <a:pt x="5314187" y="224027"/>
                </a:moveTo>
                <a:lnTo>
                  <a:pt x="5314187" y="222503"/>
                </a:lnTo>
                <a:lnTo>
                  <a:pt x="5305043" y="217931"/>
                </a:lnTo>
                <a:lnTo>
                  <a:pt x="5289803" y="211835"/>
                </a:lnTo>
                <a:lnTo>
                  <a:pt x="5276087" y="204215"/>
                </a:lnTo>
                <a:lnTo>
                  <a:pt x="5271515" y="192023"/>
                </a:lnTo>
                <a:lnTo>
                  <a:pt x="5271515" y="224882"/>
                </a:lnTo>
                <a:lnTo>
                  <a:pt x="5314187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03325" y="4741163"/>
            <a:ext cx="4213860" cy="59690"/>
          </a:xfrm>
          <a:custGeom>
            <a:avLst/>
            <a:gdLst/>
            <a:ahLst/>
            <a:cxnLst/>
            <a:rect l="l" t="t" r="r" b="b"/>
            <a:pathLst>
              <a:path w="4213859" h="59689">
                <a:moveTo>
                  <a:pt x="4213859" y="1523"/>
                </a:moveTo>
                <a:lnTo>
                  <a:pt x="3028187" y="0"/>
                </a:lnTo>
                <a:lnTo>
                  <a:pt x="0" y="22859"/>
                </a:lnTo>
                <a:lnTo>
                  <a:pt x="0" y="59435"/>
                </a:lnTo>
                <a:lnTo>
                  <a:pt x="3019043" y="23075"/>
                </a:lnTo>
                <a:lnTo>
                  <a:pt x="3019043" y="7619"/>
                </a:lnTo>
                <a:lnTo>
                  <a:pt x="4213859" y="1523"/>
                </a:lnTo>
                <a:close/>
              </a:path>
              <a:path w="4213859" h="59689">
                <a:moveTo>
                  <a:pt x="4175759" y="9143"/>
                </a:moveTo>
                <a:lnTo>
                  <a:pt x="3023615" y="10667"/>
                </a:lnTo>
                <a:lnTo>
                  <a:pt x="3019043" y="7619"/>
                </a:lnTo>
                <a:lnTo>
                  <a:pt x="3019043" y="23075"/>
                </a:lnTo>
                <a:lnTo>
                  <a:pt x="4175759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07897" y="4706111"/>
            <a:ext cx="3939540" cy="47625"/>
          </a:xfrm>
          <a:custGeom>
            <a:avLst/>
            <a:gdLst/>
            <a:ahLst/>
            <a:cxnLst/>
            <a:rect l="l" t="t" r="r" b="b"/>
            <a:pathLst>
              <a:path w="3939540" h="47625">
                <a:moveTo>
                  <a:pt x="3130868" y="2815"/>
                </a:moveTo>
                <a:lnTo>
                  <a:pt x="0" y="13715"/>
                </a:lnTo>
                <a:lnTo>
                  <a:pt x="0" y="47243"/>
                </a:lnTo>
                <a:lnTo>
                  <a:pt x="3087623" y="23458"/>
                </a:lnTo>
                <a:lnTo>
                  <a:pt x="3087623" y="9143"/>
                </a:lnTo>
                <a:lnTo>
                  <a:pt x="3130868" y="2815"/>
                </a:lnTo>
                <a:close/>
              </a:path>
              <a:path w="3939540" h="47625">
                <a:moveTo>
                  <a:pt x="3832859" y="3047"/>
                </a:moveTo>
                <a:lnTo>
                  <a:pt x="3087623" y="9143"/>
                </a:lnTo>
                <a:lnTo>
                  <a:pt x="3087623" y="23458"/>
                </a:lnTo>
                <a:lnTo>
                  <a:pt x="3165347" y="22859"/>
                </a:lnTo>
                <a:lnTo>
                  <a:pt x="3832859" y="3047"/>
                </a:lnTo>
                <a:close/>
              </a:path>
              <a:path w="3939540" h="47625">
                <a:moveTo>
                  <a:pt x="3939539" y="0"/>
                </a:moveTo>
                <a:lnTo>
                  <a:pt x="3150107" y="0"/>
                </a:lnTo>
                <a:lnTo>
                  <a:pt x="3130868" y="2815"/>
                </a:lnTo>
                <a:lnTo>
                  <a:pt x="3939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21614" y="4654295"/>
            <a:ext cx="4897120" cy="47625"/>
          </a:xfrm>
          <a:custGeom>
            <a:avLst/>
            <a:gdLst/>
            <a:ahLst/>
            <a:cxnLst/>
            <a:rect l="l" t="t" r="r" b="b"/>
            <a:pathLst>
              <a:path w="4897120" h="47625">
                <a:moveTo>
                  <a:pt x="4896611" y="7619"/>
                </a:moveTo>
                <a:lnTo>
                  <a:pt x="1167383" y="18287"/>
                </a:lnTo>
                <a:lnTo>
                  <a:pt x="18287" y="0"/>
                </a:lnTo>
                <a:lnTo>
                  <a:pt x="0" y="47243"/>
                </a:lnTo>
                <a:lnTo>
                  <a:pt x="4847843" y="28955"/>
                </a:lnTo>
                <a:lnTo>
                  <a:pt x="4896611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41497" y="4764023"/>
            <a:ext cx="1018540" cy="254635"/>
          </a:xfrm>
          <a:custGeom>
            <a:avLst/>
            <a:gdLst/>
            <a:ahLst/>
            <a:cxnLst/>
            <a:rect l="l" t="t" r="r" b="b"/>
            <a:pathLst>
              <a:path w="1018539" h="254635">
                <a:moveTo>
                  <a:pt x="1018031" y="245363"/>
                </a:moveTo>
                <a:lnTo>
                  <a:pt x="175259" y="0"/>
                </a:lnTo>
                <a:lnTo>
                  <a:pt x="0" y="21335"/>
                </a:lnTo>
                <a:lnTo>
                  <a:pt x="944879" y="254507"/>
                </a:lnTo>
                <a:lnTo>
                  <a:pt x="1018031" y="245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94125" y="4792979"/>
            <a:ext cx="658495" cy="111760"/>
          </a:xfrm>
          <a:custGeom>
            <a:avLst/>
            <a:gdLst/>
            <a:ahLst/>
            <a:cxnLst/>
            <a:rect l="l" t="t" r="r" b="b"/>
            <a:pathLst>
              <a:path w="658495" h="111760">
                <a:moveTo>
                  <a:pt x="658367" y="85343"/>
                </a:moveTo>
                <a:lnTo>
                  <a:pt x="400811" y="0"/>
                </a:lnTo>
                <a:lnTo>
                  <a:pt x="0" y="47243"/>
                </a:lnTo>
                <a:lnTo>
                  <a:pt x="4571" y="50291"/>
                </a:lnTo>
                <a:lnTo>
                  <a:pt x="27431" y="56387"/>
                </a:lnTo>
                <a:lnTo>
                  <a:pt x="53339" y="65531"/>
                </a:lnTo>
                <a:lnTo>
                  <a:pt x="86867" y="74675"/>
                </a:lnTo>
                <a:lnTo>
                  <a:pt x="169163" y="96011"/>
                </a:lnTo>
                <a:lnTo>
                  <a:pt x="216407" y="102107"/>
                </a:lnTo>
                <a:lnTo>
                  <a:pt x="256031" y="106679"/>
                </a:lnTo>
                <a:lnTo>
                  <a:pt x="286511" y="106679"/>
                </a:lnTo>
                <a:lnTo>
                  <a:pt x="353567" y="111251"/>
                </a:lnTo>
                <a:lnTo>
                  <a:pt x="443483" y="111251"/>
                </a:lnTo>
                <a:lnTo>
                  <a:pt x="527303" y="106679"/>
                </a:lnTo>
                <a:lnTo>
                  <a:pt x="658367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43121" y="4971288"/>
            <a:ext cx="780415" cy="170815"/>
          </a:xfrm>
          <a:custGeom>
            <a:avLst/>
            <a:gdLst/>
            <a:ahLst/>
            <a:cxnLst/>
            <a:rect l="l" t="t" r="r" b="b"/>
            <a:pathLst>
              <a:path w="780415" h="170814">
                <a:moveTo>
                  <a:pt x="780287" y="155447"/>
                </a:moveTo>
                <a:lnTo>
                  <a:pt x="777239" y="140207"/>
                </a:lnTo>
                <a:lnTo>
                  <a:pt x="768095" y="126491"/>
                </a:lnTo>
                <a:lnTo>
                  <a:pt x="757427" y="112775"/>
                </a:lnTo>
                <a:lnTo>
                  <a:pt x="743711" y="102107"/>
                </a:lnTo>
                <a:lnTo>
                  <a:pt x="731519" y="91439"/>
                </a:lnTo>
                <a:lnTo>
                  <a:pt x="691895" y="71627"/>
                </a:lnTo>
                <a:lnTo>
                  <a:pt x="638555" y="54863"/>
                </a:lnTo>
                <a:lnTo>
                  <a:pt x="592835" y="45719"/>
                </a:lnTo>
                <a:lnTo>
                  <a:pt x="576071" y="42671"/>
                </a:lnTo>
                <a:lnTo>
                  <a:pt x="560831" y="41147"/>
                </a:lnTo>
                <a:lnTo>
                  <a:pt x="559307" y="39623"/>
                </a:lnTo>
                <a:lnTo>
                  <a:pt x="483107" y="27431"/>
                </a:lnTo>
                <a:lnTo>
                  <a:pt x="396239" y="16763"/>
                </a:lnTo>
                <a:lnTo>
                  <a:pt x="304799" y="10667"/>
                </a:lnTo>
                <a:lnTo>
                  <a:pt x="211835" y="4571"/>
                </a:lnTo>
                <a:lnTo>
                  <a:pt x="128015" y="3047"/>
                </a:lnTo>
                <a:lnTo>
                  <a:pt x="62483" y="0"/>
                </a:lnTo>
                <a:lnTo>
                  <a:pt x="0" y="0"/>
                </a:lnTo>
                <a:lnTo>
                  <a:pt x="30479" y="19811"/>
                </a:lnTo>
                <a:lnTo>
                  <a:pt x="65531" y="38099"/>
                </a:lnTo>
                <a:lnTo>
                  <a:pt x="99059" y="56387"/>
                </a:lnTo>
                <a:lnTo>
                  <a:pt x="181355" y="97535"/>
                </a:lnTo>
                <a:lnTo>
                  <a:pt x="196595" y="103631"/>
                </a:lnTo>
                <a:lnTo>
                  <a:pt x="201167" y="106679"/>
                </a:lnTo>
                <a:lnTo>
                  <a:pt x="246887" y="120395"/>
                </a:lnTo>
                <a:lnTo>
                  <a:pt x="291083" y="132587"/>
                </a:lnTo>
                <a:lnTo>
                  <a:pt x="332231" y="141731"/>
                </a:lnTo>
                <a:lnTo>
                  <a:pt x="402335" y="153923"/>
                </a:lnTo>
                <a:lnTo>
                  <a:pt x="428243" y="158495"/>
                </a:lnTo>
                <a:lnTo>
                  <a:pt x="445007" y="160019"/>
                </a:lnTo>
                <a:lnTo>
                  <a:pt x="451103" y="161543"/>
                </a:lnTo>
                <a:lnTo>
                  <a:pt x="547115" y="167639"/>
                </a:lnTo>
                <a:lnTo>
                  <a:pt x="653795" y="170687"/>
                </a:lnTo>
                <a:lnTo>
                  <a:pt x="740663" y="169163"/>
                </a:lnTo>
                <a:lnTo>
                  <a:pt x="777239" y="169163"/>
                </a:lnTo>
                <a:lnTo>
                  <a:pt x="780287" y="155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34562" y="4988051"/>
            <a:ext cx="180340" cy="85725"/>
          </a:xfrm>
          <a:custGeom>
            <a:avLst/>
            <a:gdLst/>
            <a:ahLst/>
            <a:cxnLst/>
            <a:rect l="l" t="t" r="r" b="b"/>
            <a:pathLst>
              <a:path w="180339" h="85725">
                <a:moveTo>
                  <a:pt x="179831" y="85343"/>
                </a:moveTo>
                <a:lnTo>
                  <a:pt x="178307" y="36575"/>
                </a:lnTo>
                <a:lnTo>
                  <a:pt x="147827" y="28955"/>
                </a:lnTo>
                <a:lnTo>
                  <a:pt x="115823" y="22859"/>
                </a:lnTo>
                <a:lnTo>
                  <a:pt x="86867" y="15239"/>
                </a:lnTo>
                <a:lnTo>
                  <a:pt x="59435" y="10667"/>
                </a:lnTo>
                <a:lnTo>
                  <a:pt x="33527" y="6095"/>
                </a:lnTo>
                <a:lnTo>
                  <a:pt x="16763" y="1523"/>
                </a:lnTo>
                <a:lnTo>
                  <a:pt x="6095" y="0"/>
                </a:lnTo>
                <a:lnTo>
                  <a:pt x="0" y="0"/>
                </a:lnTo>
                <a:lnTo>
                  <a:pt x="28955" y="15239"/>
                </a:lnTo>
                <a:lnTo>
                  <a:pt x="59435" y="30479"/>
                </a:lnTo>
                <a:lnTo>
                  <a:pt x="86867" y="45719"/>
                </a:lnTo>
                <a:lnTo>
                  <a:pt x="115823" y="59435"/>
                </a:lnTo>
                <a:lnTo>
                  <a:pt x="140207" y="70103"/>
                </a:lnTo>
                <a:lnTo>
                  <a:pt x="161543" y="79247"/>
                </a:lnTo>
                <a:lnTo>
                  <a:pt x="173735" y="83819"/>
                </a:lnTo>
                <a:lnTo>
                  <a:pt x="179831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90593" y="5038344"/>
            <a:ext cx="86995" cy="76200"/>
          </a:xfrm>
          <a:custGeom>
            <a:avLst/>
            <a:gdLst/>
            <a:ahLst/>
            <a:cxnLst/>
            <a:rect l="l" t="t" r="r" b="b"/>
            <a:pathLst>
              <a:path w="86995" h="76200">
                <a:moveTo>
                  <a:pt x="86867" y="16763"/>
                </a:moveTo>
                <a:lnTo>
                  <a:pt x="0" y="0"/>
                </a:lnTo>
                <a:lnTo>
                  <a:pt x="9143" y="56387"/>
                </a:lnTo>
                <a:lnTo>
                  <a:pt x="44195" y="65531"/>
                </a:lnTo>
                <a:lnTo>
                  <a:pt x="65531" y="71627"/>
                </a:lnTo>
                <a:lnTo>
                  <a:pt x="74675" y="74675"/>
                </a:lnTo>
                <a:lnTo>
                  <a:pt x="80771" y="76199"/>
                </a:lnTo>
                <a:lnTo>
                  <a:pt x="86867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39945" y="5064251"/>
            <a:ext cx="68580" cy="62865"/>
          </a:xfrm>
          <a:custGeom>
            <a:avLst/>
            <a:gdLst/>
            <a:ahLst/>
            <a:cxnLst/>
            <a:rect l="l" t="t" r="r" b="b"/>
            <a:pathLst>
              <a:path w="68579" h="62864">
                <a:moveTo>
                  <a:pt x="68579" y="60959"/>
                </a:moveTo>
                <a:lnTo>
                  <a:pt x="68579" y="16763"/>
                </a:lnTo>
                <a:lnTo>
                  <a:pt x="0" y="0"/>
                </a:lnTo>
                <a:lnTo>
                  <a:pt x="10667" y="54863"/>
                </a:lnTo>
                <a:lnTo>
                  <a:pt x="36575" y="59435"/>
                </a:lnTo>
                <a:lnTo>
                  <a:pt x="54863" y="62483"/>
                </a:lnTo>
                <a:lnTo>
                  <a:pt x="67055" y="62483"/>
                </a:lnTo>
                <a:lnTo>
                  <a:pt x="68579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67378" y="5044439"/>
            <a:ext cx="205740" cy="52069"/>
          </a:xfrm>
          <a:custGeom>
            <a:avLst/>
            <a:gdLst/>
            <a:ahLst/>
            <a:cxnLst/>
            <a:rect l="l" t="t" r="r" b="b"/>
            <a:pathLst>
              <a:path w="205740" h="52070">
                <a:moveTo>
                  <a:pt x="205739" y="51815"/>
                </a:moveTo>
                <a:lnTo>
                  <a:pt x="143255" y="18287"/>
                </a:lnTo>
                <a:lnTo>
                  <a:pt x="131063" y="15239"/>
                </a:lnTo>
                <a:lnTo>
                  <a:pt x="103631" y="7619"/>
                </a:lnTo>
                <a:lnTo>
                  <a:pt x="56387" y="3047"/>
                </a:lnTo>
                <a:lnTo>
                  <a:pt x="0" y="0"/>
                </a:lnTo>
                <a:lnTo>
                  <a:pt x="150875" y="41147"/>
                </a:lnTo>
                <a:lnTo>
                  <a:pt x="205739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76877" y="5007863"/>
            <a:ext cx="208915" cy="32384"/>
          </a:xfrm>
          <a:custGeom>
            <a:avLst/>
            <a:gdLst/>
            <a:ahLst/>
            <a:cxnLst/>
            <a:rect l="l" t="t" r="r" b="b"/>
            <a:pathLst>
              <a:path w="208915" h="32385">
                <a:moveTo>
                  <a:pt x="208787" y="24383"/>
                </a:moveTo>
                <a:lnTo>
                  <a:pt x="205739" y="24383"/>
                </a:lnTo>
                <a:lnTo>
                  <a:pt x="202691" y="21335"/>
                </a:lnTo>
                <a:lnTo>
                  <a:pt x="192023" y="18287"/>
                </a:lnTo>
                <a:lnTo>
                  <a:pt x="179831" y="15239"/>
                </a:lnTo>
                <a:lnTo>
                  <a:pt x="160019" y="12191"/>
                </a:lnTo>
                <a:lnTo>
                  <a:pt x="137159" y="7619"/>
                </a:lnTo>
                <a:lnTo>
                  <a:pt x="105155" y="4571"/>
                </a:lnTo>
                <a:lnTo>
                  <a:pt x="70103" y="0"/>
                </a:lnTo>
                <a:lnTo>
                  <a:pt x="0" y="6095"/>
                </a:lnTo>
                <a:lnTo>
                  <a:pt x="7619" y="6095"/>
                </a:lnTo>
                <a:lnTo>
                  <a:pt x="21335" y="9143"/>
                </a:lnTo>
                <a:lnTo>
                  <a:pt x="41147" y="12191"/>
                </a:lnTo>
                <a:lnTo>
                  <a:pt x="62483" y="15239"/>
                </a:lnTo>
                <a:lnTo>
                  <a:pt x="86867" y="19811"/>
                </a:lnTo>
                <a:lnTo>
                  <a:pt x="112775" y="24383"/>
                </a:lnTo>
                <a:lnTo>
                  <a:pt x="134111" y="28955"/>
                </a:lnTo>
                <a:lnTo>
                  <a:pt x="146303" y="32003"/>
                </a:lnTo>
                <a:lnTo>
                  <a:pt x="208787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76065" y="4895088"/>
            <a:ext cx="149860" cy="15240"/>
          </a:xfrm>
          <a:custGeom>
            <a:avLst/>
            <a:gdLst/>
            <a:ahLst/>
            <a:cxnLst/>
            <a:rect l="l" t="t" r="r" b="b"/>
            <a:pathLst>
              <a:path w="149860" h="15239">
                <a:moveTo>
                  <a:pt x="149351" y="10667"/>
                </a:moveTo>
                <a:lnTo>
                  <a:pt x="0" y="0"/>
                </a:lnTo>
                <a:lnTo>
                  <a:pt x="96011" y="15239"/>
                </a:lnTo>
                <a:lnTo>
                  <a:pt x="149351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94937" y="4861559"/>
            <a:ext cx="169545" cy="22860"/>
          </a:xfrm>
          <a:custGeom>
            <a:avLst/>
            <a:gdLst/>
            <a:ahLst/>
            <a:cxnLst/>
            <a:rect l="l" t="t" r="r" b="b"/>
            <a:pathLst>
              <a:path w="169545" h="22860">
                <a:moveTo>
                  <a:pt x="169163" y="13715"/>
                </a:moveTo>
                <a:lnTo>
                  <a:pt x="158495" y="12191"/>
                </a:lnTo>
                <a:lnTo>
                  <a:pt x="123443" y="7619"/>
                </a:lnTo>
                <a:lnTo>
                  <a:pt x="68579" y="3047"/>
                </a:lnTo>
                <a:lnTo>
                  <a:pt x="0" y="0"/>
                </a:lnTo>
                <a:lnTo>
                  <a:pt x="16763" y="22859"/>
                </a:lnTo>
                <a:lnTo>
                  <a:pt x="73151" y="22859"/>
                </a:lnTo>
                <a:lnTo>
                  <a:pt x="123443" y="21335"/>
                </a:lnTo>
                <a:lnTo>
                  <a:pt x="169163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37381" y="4855463"/>
            <a:ext cx="218440" cy="32384"/>
          </a:xfrm>
          <a:custGeom>
            <a:avLst/>
            <a:gdLst/>
            <a:ahLst/>
            <a:cxnLst/>
            <a:rect l="l" t="t" r="r" b="b"/>
            <a:pathLst>
              <a:path w="218439" h="32385">
                <a:moveTo>
                  <a:pt x="217931" y="32003"/>
                </a:moveTo>
                <a:lnTo>
                  <a:pt x="178307" y="6095"/>
                </a:lnTo>
                <a:lnTo>
                  <a:pt x="0" y="0"/>
                </a:lnTo>
                <a:lnTo>
                  <a:pt x="0" y="1523"/>
                </a:lnTo>
                <a:lnTo>
                  <a:pt x="7619" y="3047"/>
                </a:lnTo>
                <a:lnTo>
                  <a:pt x="16763" y="7619"/>
                </a:lnTo>
                <a:lnTo>
                  <a:pt x="36575" y="10667"/>
                </a:lnTo>
                <a:lnTo>
                  <a:pt x="65531" y="16763"/>
                </a:lnTo>
                <a:lnTo>
                  <a:pt x="102107" y="21335"/>
                </a:lnTo>
                <a:lnTo>
                  <a:pt x="153923" y="25907"/>
                </a:lnTo>
                <a:lnTo>
                  <a:pt x="217931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23665" y="4805171"/>
            <a:ext cx="271780" cy="33655"/>
          </a:xfrm>
          <a:custGeom>
            <a:avLst/>
            <a:gdLst/>
            <a:ahLst/>
            <a:cxnLst/>
            <a:rect l="l" t="t" r="r" b="b"/>
            <a:pathLst>
              <a:path w="271779" h="33654">
                <a:moveTo>
                  <a:pt x="271271" y="0"/>
                </a:moveTo>
                <a:lnTo>
                  <a:pt x="263651" y="1523"/>
                </a:lnTo>
                <a:lnTo>
                  <a:pt x="237743" y="6095"/>
                </a:lnTo>
                <a:lnTo>
                  <a:pt x="204215" y="10667"/>
                </a:lnTo>
                <a:lnTo>
                  <a:pt x="163067" y="16763"/>
                </a:lnTo>
                <a:lnTo>
                  <a:pt x="118871" y="22859"/>
                </a:lnTo>
                <a:lnTo>
                  <a:pt x="73151" y="28955"/>
                </a:lnTo>
                <a:lnTo>
                  <a:pt x="32003" y="32003"/>
                </a:lnTo>
                <a:lnTo>
                  <a:pt x="0" y="33527"/>
                </a:lnTo>
                <a:lnTo>
                  <a:pt x="196595" y="33527"/>
                </a:lnTo>
                <a:lnTo>
                  <a:pt x="271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70553" y="4823459"/>
            <a:ext cx="160020" cy="32384"/>
          </a:xfrm>
          <a:custGeom>
            <a:avLst/>
            <a:gdLst/>
            <a:ahLst/>
            <a:cxnLst/>
            <a:rect l="l" t="t" r="r" b="b"/>
            <a:pathLst>
              <a:path w="160020" h="32385">
                <a:moveTo>
                  <a:pt x="160019" y="32003"/>
                </a:moveTo>
                <a:lnTo>
                  <a:pt x="156971" y="30479"/>
                </a:lnTo>
                <a:lnTo>
                  <a:pt x="147827" y="27431"/>
                </a:lnTo>
                <a:lnTo>
                  <a:pt x="135635" y="22859"/>
                </a:lnTo>
                <a:lnTo>
                  <a:pt x="121919" y="18287"/>
                </a:lnTo>
                <a:lnTo>
                  <a:pt x="105155" y="12191"/>
                </a:lnTo>
                <a:lnTo>
                  <a:pt x="88391" y="7619"/>
                </a:lnTo>
                <a:lnTo>
                  <a:pt x="73151" y="3047"/>
                </a:lnTo>
                <a:lnTo>
                  <a:pt x="59435" y="0"/>
                </a:lnTo>
                <a:lnTo>
                  <a:pt x="0" y="21335"/>
                </a:lnTo>
                <a:lnTo>
                  <a:pt x="160019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48150" y="5094732"/>
            <a:ext cx="111760" cy="36830"/>
          </a:xfrm>
          <a:custGeom>
            <a:avLst/>
            <a:gdLst/>
            <a:ahLst/>
            <a:cxnLst/>
            <a:rect l="l" t="t" r="r" b="b"/>
            <a:pathLst>
              <a:path w="111759" h="36829">
                <a:moveTo>
                  <a:pt x="111251" y="30479"/>
                </a:moveTo>
                <a:lnTo>
                  <a:pt x="100583" y="24383"/>
                </a:lnTo>
                <a:lnTo>
                  <a:pt x="85343" y="18287"/>
                </a:lnTo>
                <a:lnTo>
                  <a:pt x="68579" y="13715"/>
                </a:lnTo>
                <a:lnTo>
                  <a:pt x="53339" y="9143"/>
                </a:lnTo>
                <a:lnTo>
                  <a:pt x="36575" y="4571"/>
                </a:lnTo>
                <a:lnTo>
                  <a:pt x="25907" y="1523"/>
                </a:lnTo>
                <a:lnTo>
                  <a:pt x="16763" y="0"/>
                </a:lnTo>
                <a:lnTo>
                  <a:pt x="13715" y="0"/>
                </a:lnTo>
                <a:lnTo>
                  <a:pt x="0" y="32003"/>
                </a:lnTo>
                <a:lnTo>
                  <a:pt x="36575" y="36575"/>
                </a:lnTo>
                <a:lnTo>
                  <a:pt x="73151" y="33527"/>
                </a:lnTo>
                <a:lnTo>
                  <a:pt x="100583" y="32003"/>
                </a:lnTo>
                <a:lnTo>
                  <a:pt x="111251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57393" y="4386071"/>
            <a:ext cx="1550035" cy="589915"/>
          </a:xfrm>
          <a:custGeom>
            <a:avLst/>
            <a:gdLst/>
            <a:ahLst/>
            <a:cxnLst/>
            <a:rect l="l" t="t" r="r" b="b"/>
            <a:pathLst>
              <a:path w="1550034" h="589914">
                <a:moveTo>
                  <a:pt x="1042415" y="1523"/>
                </a:moveTo>
                <a:lnTo>
                  <a:pt x="1042415" y="0"/>
                </a:lnTo>
                <a:lnTo>
                  <a:pt x="440435" y="77723"/>
                </a:lnTo>
                <a:lnTo>
                  <a:pt x="365759" y="91439"/>
                </a:lnTo>
                <a:lnTo>
                  <a:pt x="303275" y="106679"/>
                </a:lnTo>
                <a:lnTo>
                  <a:pt x="245363" y="121919"/>
                </a:lnTo>
                <a:lnTo>
                  <a:pt x="196595" y="135635"/>
                </a:lnTo>
                <a:lnTo>
                  <a:pt x="158495" y="147827"/>
                </a:lnTo>
                <a:lnTo>
                  <a:pt x="129539" y="156971"/>
                </a:lnTo>
                <a:lnTo>
                  <a:pt x="112775" y="163067"/>
                </a:lnTo>
                <a:lnTo>
                  <a:pt x="108203" y="166115"/>
                </a:lnTo>
                <a:lnTo>
                  <a:pt x="76199" y="182879"/>
                </a:lnTo>
                <a:lnTo>
                  <a:pt x="51815" y="201167"/>
                </a:lnTo>
                <a:lnTo>
                  <a:pt x="33527" y="217931"/>
                </a:lnTo>
                <a:lnTo>
                  <a:pt x="18287" y="233171"/>
                </a:lnTo>
                <a:lnTo>
                  <a:pt x="12191" y="246887"/>
                </a:lnTo>
                <a:lnTo>
                  <a:pt x="1523" y="257555"/>
                </a:lnTo>
                <a:lnTo>
                  <a:pt x="0" y="263651"/>
                </a:lnTo>
                <a:lnTo>
                  <a:pt x="0" y="277367"/>
                </a:lnTo>
                <a:lnTo>
                  <a:pt x="4571" y="288035"/>
                </a:lnTo>
                <a:lnTo>
                  <a:pt x="15239" y="298703"/>
                </a:lnTo>
                <a:lnTo>
                  <a:pt x="21335" y="307847"/>
                </a:lnTo>
                <a:lnTo>
                  <a:pt x="32003" y="315467"/>
                </a:lnTo>
                <a:lnTo>
                  <a:pt x="38099" y="321563"/>
                </a:lnTo>
                <a:lnTo>
                  <a:pt x="45719" y="326135"/>
                </a:lnTo>
                <a:lnTo>
                  <a:pt x="48767" y="327659"/>
                </a:lnTo>
                <a:lnTo>
                  <a:pt x="57911" y="333755"/>
                </a:lnTo>
                <a:lnTo>
                  <a:pt x="65531" y="339851"/>
                </a:lnTo>
                <a:lnTo>
                  <a:pt x="68579" y="345947"/>
                </a:lnTo>
                <a:lnTo>
                  <a:pt x="68579" y="463295"/>
                </a:lnTo>
                <a:lnTo>
                  <a:pt x="71627" y="466343"/>
                </a:lnTo>
                <a:lnTo>
                  <a:pt x="73151" y="469391"/>
                </a:lnTo>
                <a:lnTo>
                  <a:pt x="76199" y="473963"/>
                </a:lnTo>
                <a:lnTo>
                  <a:pt x="77723" y="475487"/>
                </a:lnTo>
                <a:lnTo>
                  <a:pt x="77723" y="477011"/>
                </a:lnTo>
                <a:lnTo>
                  <a:pt x="124967" y="493775"/>
                </a:lnTo>
                <a:lnTo>
                  <a:pt x="179831" y="512063"/>
                </a:lnTo>
                <a:lnTo>
                  <a:pt x="237743" y="527303"/>
                </a:lnTo>
                <a:lnTo>
                  <a:pt x="298703" y="539495"/>
                </a:lnTo>
                <a:lnTo>
                  <a:pt x="355091" y="551687"/>
                </a:lnTo>
                <a:lnTo>
                  <a:pt x="402335" y="559307"/>
                </a:lnTo>
                <a:lnTo>
                  <a:pt x="434339" y="563879"/>
                </a:lnTo>
                <a:lnTo>
                  <a:pt x="443483" y="566927"/>
                </a:lnTo>
                <a:lnTo>
                  <a:pt x="512063" y="574547"/>
                </a:lnTo>
                <a:lnTo>
                  <a:pt x="586739" y="580643"/>
                </a:lnTo>
                <a:lnTo>
                  <a:pt x="661415" y="583691"/>
                </a:lnTo>
                <a:lnTo>
                  <a:pt x="673607" y="584222"/>
                </a:lnTo>
                <a:lnTo>
                  <a:pt x="673607" y="243839"/>
                </a:lnTo>
                <a:lnTo>
                  <a:pt x="693419" y="237743"/>
                </a:lnTo>
                <a:lnTo>
                  <a:pt x="717803" y="231647"/>
                </a:lnTo>
                <a:lnTo>
                  <a:pt x="743711" y="224027"/>
                </a:lnTo>
                <a:lnTo>
                  <a:pt x="768095" y="216407"/>
                </a:lnTo>
                <a:lnTo>
                  <a:pt x="792479" y="210311"/>
                </a:lnTo>
                <a:lnTo>
                  <a:pt x="813815" y="204215"/>
                </a:lnTo>
                <a:lnTo>
                  <a:pt x="822959" y="201167"/>
                </a:lnTo>
                <a:lnTo>
                  <a:pt x="829055" y="199643"/>
                </a:lnTo>
                <a:lnTo>
                  <a:pt x="864107" y="185927"/>
                </a:lnTo>
                <a:lnTo>
                  <a:pt x="925067" y="156971"/>
                </a:lnTo>
                <a:lnTo>
                  <a:pt x="963167" y="131063"/>
                </a:lnTo>
                <a:lnTo>
                  <a:pt x="972311" y="120395"/>
                </a:lnTo>
                <a:lnTo>
                  <a:pt x="979931" y="114299"/>
                </a:lnTo>
                <a:lnTo>
                  <a:pt x="982979" y="112775"/>
                </a:lnTo>
                <a:lnTo>
                  <a:pt x="1001267" y="94487"/>
                </a:lnTo>
                <a:lnTo>
                  <a:pt x="1016507" y="76199"/>
                </a:lnTo>
                <a:lnTo>
                  <a:pt x="1025651" y="56387"/>
                </a:lnTo>
                <a:lnTo>
                  <a:pt x="1034795" y="38099"/>
                </a:lnTo>
                <a:lnTo>
                  <a:pt x="1037843" y="22859"/>
                </a:lnTo>
                <a:lnTo>
                  <a:pt x="1039367" y="10667"/>
                </a:lnTo>
                <a:lnTo>
                  <a:pt x="1042415" y="1523"/>
                </a:lnTo>
                <a:close/>
              </a:path>
              <a:path w="1550034" h="589914">
                <a:moveTo>
                  <a:pt x="47243" y="409955"/>
                </a:moveTo>
                <a:lnTo>
                  <a:pt x="47243" y="390143"/>
                </a:lnTo>
                <a:lnTo>
                  <a:pt x="41147" y="400811"/>
                </a:lnTo>
                <a:lnTo>
                  <a:pt x="47243" y="409955"/>
                </a:lnTo>
                <a:close/>
              </a:path>
              <a:path w="1550034" h="589914">
                <a:moveTo>
                  <a:pt x="68579" y="463295"/>
                </a:moveTo>
                <a:lnTo>
                  <a:pt x="68579" y="350519"/>
                </a:lnTo>
                <a:lnTo>
                  <a:pt x="65531" y="355091"/>
                </a:lnTo>
                <a:lnTo>
                  <a:pt x="62483" y="358139"/>
                </a:lnTo>
                <a:lnTo>
                  <a:pt x="56387" y="361187"/>
                </a:lnTo>
                <a:lnTo>
                  <a:pt x="51815" y="370331"/>
                </a:lnTo>
                <a:lnTo>
                  <a:pt x="45719" y="379475"/>
                </a:lnTo>
                <a:lnTo>
                  <a:pt x="47243" y="390143"/>
                </a:lnTo>
                <a:lnTo>
                  <a:pt x="47243" y="419099"/>
                </a:lnTo>
                <a:lnTo>
                  <a:pt x="48767" y="428243"/>
                </a:lnTo>
                <a:lnTo>
                  <a:pt x="53339" y="437387"/>
                </a:lnTo>
                <a:lnTo>
                  <a:pt x="56387" y="445007"/>
                </a:lnTo>
                <a:lnTo>
                  <a:pt x="64007" y="452627"/>
                </a:lnTo>
                <a:lnTo>
                  <a:pt x="65531" y="460247"/>
                </a:lnTo>
                <a:lnTo>
                  <a:pt x="68579" y="463295"/>
                </a:lnTo>
                <a:close/>
              </a:path>
              <a:path w="1550034" h="589914">
                <a:moveTo>
                  <a:pt x="1549907" y="310895"/>
                </a:moveTo>
                <a:lnTo>
                  <a:pt x="1467611" y="295655"/>
                </a:lnTo>
                <a:lnTo>
                  <a:pt x="1382267" y="283463"/>
                </a:lnTo>
                <a:lnTo>
                  <a:pt x="1295399" y="274319"/>
                </a:lnTo>
                <a:lnTo>
                  <a:pt x="1213103" y="265175"/>
                </a:lnTo>
                <a:lnTo>
                  <a:pt x="1146047" y="260603"/>
                </a:lnTo>
                <a:lnTo>
                  <a:pt x="1089659" y="257555"/>
                </a:lnTo>
                <a:lnTo>
                  <a:pt x="1053083" y="256031"/>
                </a:lnTo>
                <a:lnTo>
                  <a:pt x="1039367" y="254507"/>
                </a:lnTo>
                <a:lnTo>
                  <a:pt x="908303" y="248411"/>
                </a:lnTo>
                <a:lnTo>
                  <a:pt x="789431" y="245363"/>
                </a:lnTo>
                <a:lnTo>
                  <a:pt x="705611" y="243839"/>
                </a:lnTo>
                <a:lnTo>
                  <a:pt x="673607" y="243839"/>
                </a:lnTo>
                <a:lnTo>
                  <a:pt x="673607" y="584222"/>
                </a:lnTo>
                <a:lnTo>
                  <a:pt x="696467" y="585215"/>
                </a:lnTo>
                <a:lnTo>
                  <a:pt x="696467" y="409955"/>
                </a:lnTo>
                <a:lnTo>
                  <a:pt x="713231" y="405383"/>
                </a:lnTo>
                <a:lnTo>
                  <a:pt x="769619" y="402335"/>
                </a:lnTo>
                <a:lnTo>
                  <a:pt x="829055" y="399287"/>
                </a:lnTo>
                <a:lnTo>
                  <a:pt x="880871" y="396239"/>
                </a:lnTo>
                <a:lnTo>
                  <a:pt x="899159" y="394715"/>
                </a:lnTo>
                <a:lnTo>
                  <a:pt x="952499" y="391667"/>
                </a:lnTo>
                <a:lnTo>
                  <a:pt x="1013459" y="387095"/>
                </a:lnTo>
                <a:lnTo>
                  <a:pt x="1078991" y="382523"/>
                </a:lnTo>
                <a:lnTo>
                  <a:pt x="1141475" y="376427"/>
                </a:lnTo>
                <a:lnTo>
                  <a:pt x="1248155" y="365759"/>
                </a:lnTo>
                <a:lnTo>
                  <a:pt x="1281683" y="362711"/>
                </a:lnTo>
                <a:lnTo>
                  <a:pt x="1293875" y="359663"/>
                </a:lnTo>
                <a:lnTo>
                  <a:pt x="1351787" y="355091"/>
                </a:lnTo>
                <a:lnTo>
                  <a:pt x="1402079" y="345947"/>
                </a:lnTo>
                <a:lnTo>
                  <a:pt x="1446275" y="338327"/>
                </a:lnTo>
                <a:lnTo>
                  <a:pt x="1481327" y="330707"/>
                </a:lnTo>
                <a:lnTo>
                  <a:pt x="1508759" y="323087"/>
                </a:lnTo>
                <a:lnTo>
                  <a:pt x="1533143" y="316991"/>
                </a:lnTo>
                <a:lnTo>
                  <a:pt x="1542287" y="312419"/>
                </a:lnTo>
                <a:lnTo>
                  <a:pt x="1549907" y="310895"/>
                </a:lnTo>
                <a:close/>
              </a:path>
              <a:path w="1550034" h="589914">
                <a:moveTo>
                  <a:pt x="1193291" y="582167"/>
                </a:moveTo>
                <a:lnTo>
                  <a:pt x="1139951" y="519683"/>
                </a:lnTo>
                <a:lnTo>
                  <a:pt x="1094231" y="495299"/>
                </a:lnTo>
                <a:lnTo>
                  <a:pt x="1024127" y="470915"/>
                </a:lnTo>
                <a:lnTo>
                  <a:pt x="963167" y="452627"/>
                </a:lnTo>
                <a:lnTo>
                  <a:pt x="946403" y="446531"/>
                </a:lnTo>
                <a:lnTo>
                  <a:pt x="935735" y="445007"/>
                </a:lnTo>
                <a:lnTo>
                  <a:pt x="909827" y="438911"/>
                </a:lnTo>
                <a:lnTo>
                  <a:pt x="873251" y="434339"/>
                </a:lnTo>
                <a:lnTo>
                  <a:pt x="835151" y="428243"/>
                </a:lnTo>
                <a:lnTo>
                  <a:pt x="794003" y="422147"/>
                </a:lnTo>
                <a:lnTo>
                  <a:pt x="754379" y="417575"/>
                </a:lnTo>
                <a:lnTo>
                  <a:pt x="725423" y="414527"/>
                </a:lnTo>
                <a:lnTo>
                  <a:pt x="707135" y="411479"/>
                </a:lnTo>
                <a:lnTo>
                  <a:pt x="696467" y="409955"/>
                </a:lnTo>
                <a:lnTo>
                  <a:pt x="696467" y="585215"/>
                </a:lnTo>
                <a:lnTo>
                  <a:pt x="731519" y="586739"/>
                </a:lnTo>
                <a:lnTo>
                  <a:pt x="794003" y="588263"/>
                </a:lnTo>
                <a:lnTo>
                  <a:pt x="845819" y="589787"/>
                </a:lnTo>
                <a:lnTo>
                  <a:pt x="893063" y="589787"/>
                </a:lnTo>
                <a:lnTo>
                  <a:pt x="1193291" y="582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71693" y="4780788"/>
            <a:ext cx="167640" cy="96520"/>
          </a:xfrm>
          <a:custGeom>
            <a:avLst/>
            <a:gdLst/>
            <a:ahLst/>
            <a:cxnLst/>
            <a:rect l="l" t="t" r="r" b="b"/>
            <a:pathLst>
              <a:path w="167640" h="96520">
                <a:moveTo>
                  <a:pt x="167639" y="45719"/>
                </a:moveTo>
                <a:lnTo>
                  <a:pt x="9143" y="0"/>
                </a:lnTo>
                <a:lnTo>
                  <a:pt x="1523" y="7619"/>
                </a:lnTo>
                <a:lnTo>
                  <a:pt x="0" y="15239"/>
                </a:lnTo>
                <a:lnTo>
                  <a:pt x="0" y="24383"/>
                </a:lnTo>
                <a:lnTo>
                  <a:pt x="3047" y="32003"/>
                </a:lnTo>
                <a:lnTo>
                  <a:pt x="3047" y="41147"/>
                </a:lnTo>
                <a:lnTo>
                  <a:pt x="4571" y="45719"/>
                </a:lnTo>
                <a:lnTo>
                  <a:pt x="9143" y="50291"/>
                </a:lnTo>
                <a:lnTo>
                  <a:pt x="9143" y="51815"/>
                </a:lnTo>
                <a:lnTo>
                  <a:pt x="33527" y="83819"/>
                </a:lnTo>
                <a:lnTo>
                  <a:pt x="54863" y="94487"/>
                </a:lnTo>
                <a:lnTo>
                  <a:pt x="57911" y="96011"/>
                </a:lnTo>
                <a:lnTo>
                  <a:pt x="60959" y="96011"/>
                </a:lnTo>
                <a:lnTo>
                  <a:pt x="71627" y="83819"/>
                </a:lnTo>
                <a:lnTo>
                  <a:pt x="105155" y="65531"/>
                </a:lnTo>
                <a:lnTo>
                  <a:pt x="124967" y="59435"/>
                </a:lnTo>
                <a:lnTo>
                  <a:pt x="141731" y="51815"/>
                </a:lnTo>
                <a:lnTo>
                  <a:pt x="156971" y="48767"/>
                </a:lnTo>
                <a:lnTo>
                  <a:pt x="166115" y="45719"/>
                </a:lnTo>
                <a:lnTo>
                  <a:pt x="167639" y="45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98186" y="4840223"/>
            <a:ext cx="213360" cy="105410"/>
          </a:xfrm>
          <a:custGeom>
            <a:avLst/>
            <a:gdLst/>
            <a:ahLst/>
            <a:cxnLst/>
            <a:rect l="l" t="t" r="r" b="b"/>
            <a:pathLst>
              <a:path w="213359" h="105410">
                <a:moveTo>
                  <a:pt x="213359" y="105155"/>
                </a:moveTo>
                <a:lnTo>
                  <a:pt x="176783" y="12191"/>
                </a:lnTo>
                <a:lnTo>
                  <a:pt x="73151" y="0"/>
                </a:lnTo>
                <a:lnTo>
                  <a:pt x="0" y="51815"/>
                </a:lnTo>
                <a:lnTo>
                  <a:pt x="1523" y="53339"/>
                </a:lnTo>
                <a:lnTo>
                  <a:pt x="13715" y="56387"/>
                </a:lnTo>
                <a:lnTo>
                  <a:pt x="30479" y="62483"/>
                </a:lnTo>
                <a:lnTo>
                  <a:pt x="51815" y="70103"/>
                </a:lnTo>
                <a:lnTo>
                  <a:pt x="80771" y="77723"/>
                </a:lnTo>
                <a:lnTo>
                  <a:pt x="117347" y="86867"/>
                </a:lnTo>
                <a:lnTo>
                  <a:pt x="163067" y="96011"/>
                </a:lnTo>
                <a:lnTo>
                  <a:pt x="213359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49645" y="4869179"/>
            <a:ext cx="228600" cy="90170"/>
          </a:xfrm>
          <a:custGeom>
            <a:avLst/>
            <a:gdLst/>
            <a:ahLst/>
            <a:cxnLst/>
            <a:rect l="l" t="t" r="r" b="b"/>
            <a:pathLst>
              <a:path w="228600" h="90170">
                <a:moveTo>
                  <a:pt x="228599" y="88391"/>
                </a:moveTo>
                <a:lnTo>
                  <a:pt x="196595" y="38099"/>
                </a:lnTo>
                <a:lnTo>
                  <a:pt x="0" y="0"/>
                </a:lnTo>
                <a:lnTo>
                  <a:pt x="39623" y="79247"/>
                </a:lnTo>
                <a:lnTo>
                  <a:pt x="111251" y="86867"/>
                </a:lnTo>
                <a:lnTo>
                  <a:pt x="169163" y="89915"/>
                </a:lnTo>
                <a:lnTo>
                  <a:pt x="211835" y="89915"/>
                </a:lnTo>
                <a:lnTo>
                  <a:pt x="228599" y="88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43777" y="4925567"/>
            <a:ext cx="233679" cy="40005"/>
          </a:xfrm>
          <a:custGeom>
            <a:avLst/>
            <a:gdLst/>
            <a:ahLst/>
            <a:cxnLst/>
            <a:rect l="l" t="t" r="r" b="b"/>
            <a:pathLst>
              <a:path w="233679" h="40004">
                <a:moveTo>
                  <a:pt x="233171" y="33527"/>
                </a:moveTo>
                <a:lnTo>
                  <a:pt x="0" y="0"/>
                </a:lnTo>
                <a:lnTo>
                  <a:pt x="0" y="9143"/>
                </a:lnTo>
                <a:lnTo>
                  <a:pt x="32003" y="36575"/>
                </a:lnTo>
                <a:lnTo>
                  <a:pt x="36575" y="38099"/>
                </a:lnTo>
                <a:lnTo>
                  <a:pt x="38099" y="38099"/>
                </a:lnTo>
                <a:lnTo>
                  <a:pt x="102107" y="39623"/>
                </a:lnTo>
                <a:lnTo>
                  <a:pt x="169163" y="38099"/>
                </a:lnTo>
                <a:lnTo>
                  <a:pt x="213359" y="35051"/>
                </a:lnTo>
                <a:lnTo>
                  <a:pt x="233171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25490" y="4890515"/>
            <a:ext cx="378460" cy="70485"/>
          </a:xfrm>
          <a:custGeom>
            <a:avLst/>
            <a:gdLst/>
            <a:ahLst/>
            <a:cxnLst/>
            <a:rect l="l" t="t" r="r" b="b"/>
            <a:pathLst>
              <a:path w="378459" h="70485">
                <a:moveTo>
                  <a:pt x="377951" y="70103"/>
                </a:moveTo>
                <a:lnTo>
                  <a:pt x="374903" y="68579"/>
                </a:lnTo>
                <a:lnTo>
                  <a:pt x="367283" y="60959"/>
                </a:lnTo>
                <a:lnTo>
                  <a:pt x="353567" y="51815"/>
                </a:lnTo>
                <a:lnTo>
                  <a:pt x="316991" y="28955"/>
                </a:lnTo>
                <a:lnTo>
                  <a:pt x="268223" y="7619"/>
                </a:lnTo>
                <a:lnTo>
                  <a:pt x="243839" y="0"/>
                </a:lnTo>
                <a:lnTo>
                  <a:pt x="224027" y="1523"/>
                </a:lnTo>
                <a:lnTo>
                  <a:pt x="173735" y="1523"/>
                </a:lnTo>
                <a:lnTo>
                  <a:pt x="96011" y="3047"/>
                </a:lnTo>
                <a:lnTo>
                  <a:pt x="0" y="6095"/>
                </a:lnTo>
                <a:lnTo>
                  <a:pt x="377951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78602" y="4837176"/>
            <a:ext cx="439420" cy="47625"/>
          </a:xfrm>
          <a:custGeom>
            <a:avLst/>
            <a:gdLst/>
            <a:ahLst/>
            <a:cxnLst/>
            <a:rect l="l" t="t" r="r" b="b"/>
            <a:pathLst>
              <a:path w="439420" h="47625">
                <a:moveTo>
                  <a:pt x="438911" y="36575"/>
                </a:moveTo>
                <a:lnTo>
                  <a:pt x="437387" y="35051"/>
                </a:lnTo>
                <a:lnTo>
                  <a:pt x="431291" y="32003"/>
                </a:lnTo>
                <a:lnTo>
                  <a:pt x="417575" y="28955"/>
                </a:lnTo>
                <a:lnTo>
                  <a:pt x="400811" y="22859"/>
                </a:lnTo>
                <a:lnTo>
                  <a:pt x="379475" y="16763"/>
                </a:lnTo>
                <a:lnTo>
                  <a:pt x="348995" y="10667"/>
                </a:lnTo>
                <a:lnTo>
                  <a:pt x="315467" y="6095"/>
                </a:lnTo>
                <a:lnTo>
                  <a:pt x="277367" y="0"/>
                </a:lnTo>
                <a:lnTo>
                  <a:pt x="0" y="19811"/>
                </a:lnTo>
                <a:lnTo>
                  <a:pt x="152399" y="47243"/>
                </a:lnTo>
                <a:lnTo>
                  <a:pt x="438911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38750" y="4765547"/>
            <a:ext cx="498475" cy="71755"/>
          </a:xfrm>
          <a:custGeom>
            <a:avLst/>
            <a:gdLst/>
            <a:ahLst/>
            <a:cxnLst/>
            <a:rect l="l" t="t" r="r" b="b"/>
            <a:pathLst>
              <a:path w="498475" h="71754">
                <a:moveTo>
                  <a:pt x="498347" y="57911"/>
                </a:moveTo>
                <a:lnTo>
                  <a:pt x="486155" y="56387"/>
                </a:lnTo>
                <a:lnTo>
                  <a:pt x="455675" y="51815"/>
                </a:lnTo>
                <a:lnTo>
                  <a:pt x="403859" y="44195"/>
                </a:lnTo>
                <a:lnTo>
                  <a:pt x="338327" y="36575"/>
                </a:lnTo>
                <a:lnTo>
                  <a:pt x="263651" y="25907"/>
                </a:lnTo>
                <a:lnTo>
                  <a:pt x="105155" y="7619"/>
                </a:lnTo>
                <a:lnTo>
                  <a:pt x="24383" y="0"/>
                </a:lnTo>
                <a:lnTo>
                  <a:pt x="0" y="0"/>
                </a:lnTo>
                <a:lnTo>
                  <a:pt x="265175" y="71627"/>
                </a:lnTo>
                <a:lnTo>
                  <a:pt x="498347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12486" y="4733544"/>
            <a:ext cx="478790" cy="50800"/>
          </a:xfrm>
          <a:custGeom>
            <a:avLst/>
            <a:gdLst/>
            <a:ahLst/>
            <a:cxnLst/>
            <a:rect l="l" t="t" r="r" b="b"/>
            <a:pathLst>
              <a:path w="478790" h="50800">
                <a:moveTo>
                  <a:pt x="478535" y="45719"/>
                </a:moveTo>
                <a:lnTo>
                  <a:pt x="300227" y="4571"/>
                </a:lnTo>
                <a:lnTo>
                  <a:pt x="0" y="0"/>
                </a:lnTo>
                <a:lnTo>
                  <a:pt x="263651" y="48767"/>
                </a:lnTo>
                <a:lnTo>
                  <a:pt x="321563" y="50291"/>
                </a:lnTo>
                <a:lnTo>
                  <a:pt x="394715" y="47243"/>
                </a:lnTo>
                <a:lnTo>
                  <a:pt x="452627" y="45719"/>
                </a:lnTo>
                <a:lnTo>
                  <a:pt x="478535" y="45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36157" y="4727447"/>
            <a:ext cx="311150" cy="41275"/>
          </a:xfrm>
          <a:custGeom>
            <a:avLst/>
            <a:gdLst/>
            <a:ahLst/>
            <a:cxnLst/>
            <a:rect l="l" t="t" r="r" b="b"/>
            <a:pathLst>
              <a:path w="311150" h="41275">
                <a:moveTo>
                  <a:pt x="310895" y="25907"/>
                </a:moveTo>
                <a:lnTo>
                  <a:pt x="123443" y="0"/>
                </a:lnTo>
                <a:lnTo>
                  <a:pt x="0" y="1523"/>
                </a:lnTo>
                <a:lnTo>
                  <a:pt x="131063" y="41147"/>
                </a:lnTo>
                <a:lnTo>
                  <a:pt x="216407" y="39623"/>
                </a:lnTo>
                <a:lnTo>
                  <a:pt x="271271" y="33527"/>
                </a:lnTo>
                <a:lnTo>
                  <a:pt x="300227" y="28955"/>
                </a:lnTo>
                <a:lnTo>
                  <a:pt x="310895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27241" y="4715255"/>
            <a:ext cx="327660" cy="29209"/>
          </a:xfrm>
          <a:custGeom>
            <a:avLst/>
            <a:gdLst/>
            <a:ahLst/>
            <a:cxnLst/>
            <a:rect l="l" t="t" r="r" b="b"/>
            <a:pathLst>
              <a:path w="327659" h="29210">
                <a:moveTo>
                  <a:pt x="327659" y="0"/>
                </a:moveTo>
                <a:lnTo>
                  <a:pt x="0" y="9143"/>
                </a:lnTo>
                <a:lnTo>
                  <a:pt x="76199" y="28955"/>
                </a:lnTo>
                <a:lnTo>
                  <a:pt x="137159" y="27431"/>
                </a:lnTo>
                <a:lnTo>
                  <a:pt x="192023" y="22859"/>
                </a:lnTo>
                <a:lnTo>
                  <a:pt x="237743" y="18287"/>
                </a:lnTo>
                <a:lnTo>
                  <a:pt x="297179" y="9143"/>
                </a:lnTo>
                <a:lnTo>
                  <a:pt x="327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41897" y="4672583"/>
            <a:ext cx="401320" cy="38100"/>
          </a:xfrm>
          <a:custGeom>
            <a:avLst/>
            <a:gdLst/>
            <a:ahLst/>
            <a:cxnLst/>
            <a:rect l="l" t="t" r="r" b="b"/>
            <a:pathLst>
              <a:path w="401320" h="38100">
                <a:moveTo>
                  <a:pt x="400811" y="28955"/>
                </a:moveTo>
                <a:lnTo>
                  <a:pt x="355091" y="19811"/>
                </a:lnTo>
                <a:lnTo>
                  <a:pt x="283463" y="10667"/>
                </a:lnTo>
                <a:lnTo>
                  <a:pt x="240791" y="6095"/>
                </a:lnTo>
                <a:lnTo>
                  <a:pt x="188975" y="1523"/>
                </a:lnTo>
                <a:lnTo>
                  <a:pt x="137159" y="0"/>
                </a:lnTo>
                <a:lnTo>
                  <a:pt x="97535" y="0"/>
                </a:lnTo>
                <a:lnTo>
                  <a:pt x="0" y="38099"/>
                </a:lnTo>
                <a:lnTo>
                  <a:pt x="400811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72150" y="4663439"/>
            <a:ext cx="300355" cy="47625"/>
          </a:xfrm>
          <a:custGeom>
            <a:avLst/>
            <a:gdLst/>
            <a:ahLst/>
            <a:cxnLst/>
            <a:rect l="l" t="t" r="r" b="b"/>
            <a:pathLst>
              <a:path w="300354" h="47625">
                <a:moveTo>
                  <a:pt x="300227" y="7619"/>
                </a:moveTo>
                <a:lnTo>
                  <a:pt x="292607" y="6095"/>
                </a:lnTo>
                <a:lnTo>
                  <a:pt x="263651" y="3047"/>
                </a:lnTo>
                <a:lnTo>
                  <a:pt x="222503" y="0"/>
                </a:lnTo>
                <a:lnTo>
                  <a:pt x="169163" y="0"/>
                </a:lnTo>
                <a:lnTo>
                  <a:pt x="0" y="45719"/>
                </a:lnTo>
                <a:lnTo>
                  <a:pt x="207263" y="47243"/>
                </a:lnTo>
                <a:lnTo>
                  <a:pt x="300227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28081" y="4655820"/>
            <a:ext cx="634365" cy="59690"/>
          </a:xfrm>
          <a:custGeom>
            <a:avLst/>
            <a:gdLst/>
            <a:ahLst/>
            <a:cxnLst/>
            <a:rect l="l" t="t" r="r" b="b"/>
            <a:pathLst>
              <a:path w="634365" h="59689">
                <a:moveTo>
                  <a:pt x="633983" y="0"/>
                </a:moveTo>
                <a:lnTo>
                  <a:pt x="527303" y="3047"/>
                </a:lnTo>
                <a:lnTo>
                  <a:pt x="399287" y="9143"/>
                </a:lnTo>
                <a:lnTo>
                  <a:pt x="291083" y="16763"/>
                </a:lnTo>
                <a:lnTo>
                  <a:pt x="248411" y="19811"/>
                </a:lnTo>
                <a:lnTo>
                  <a:pt x="196595" y="25907"/>
                </a:lnTo>
                <a:lnTo>
                  <a:pt x="150875" y="30479"/>
                </a:lnTo>
                <a:lnTo>
                  <a:pt x="108203" y="38099"/>
                </a:lnTo>
                <a:lnTo>
                  <a:pt x="71627" y="44195"/>
                </a:lnTo>
                <a:lnTo>
                  <a:pt x="42671" y="50291"/>
                </a:lnTo>
                <a:lnTo>
                  <a:pt x="21335" y="54863"/>
                </a:lnTo>
                <a:lnTo>
                  <a:pt x="6095" y="57911"/>
                </a:lnTo>
                <a:lnTo>
                  <a:pt x="0" y="59435"/>
                </a:lnTo>
                <a:lnTo>
                  <a:pt x="464819" y="56387"/>
                </a:lnTo>
                <a:lnTo>
                  <a:pt x="633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64813" y="4604003"/>
            <a:ext cx="731520" cy="143510"/>
          </a:xfrm>
          <a:custGeom>
            <a:avLst/>
            <a:gdLst/>
            <a:ahLst/>
            <a:cxnLst/>
            <a:rect l="l" t="t" r="r" b="b"/>
            <a:pathLst>
              <a:path w="731520" h="143510">
                <a:moveTo>
                  <a:pt x="731519" y="32003"/>
                </a:moveTo>
                <a:lnTo>
                  <a:pt x="731519" y="13715"/>
                </a:lnTo>
                <a:lnTo>
                  <a:pt x="729995" y="6095"/>
                </a:lnTo>
                <a:lnTo>
                  <a:pt x="726947" y="1523"/>
                </a:lnTo>
                <a:lnTo>
                  <a:pt x="726947" y="0"/>
                </a:lnTo>
                <a:lnTo>
                  <a:pt x="640079" y="4571"/>
                </a:lnTo>
                <a:lnTo>
                  <a:pt x="524255" y="13715"/>
                </a:lnTo>
                <a:lnTo>
                  <a:pt x="467867" y="18287"/>
                </a:lnTo>
                <a:lnTo>
                  <a:pt x="391667" y="25907"/>
                </a:lnTo>
                <a:lnTo>
                  <a:pt x="379475" y="25907"/>
                </a:lnTo>
                <a:lnTo>
                  <a:pt x="321563" y="32003"/>
                </a:lnTo>
                <a:lnTo>
                  <a:pt x="265175" y="38099"/>
                </a:lnTo>
                <a:lnTo>
                  <a:pt x="217931" y="45719"/>
                </a:lnTo>
                <a:lnTo>
                  <a:pt x="176783" y="51815"/>
                </a:lnTo>
                <a:lnTo>
                  <a:pt x="140207" y="57911"/>
                </a:lnTo>
                <a:lnTo>
                  <a:pt x="114299" y="64007"/>
                </a:lnTo>
                <a:lnTo>
                  <a:pt x="99059" y="65531"/>
                </a:lnTo>
                <a:lnTo>
                  <a:pt x="91439" y="68579"/>
                </a:lnTo>
                <a:lnTo>
                  <a:pt x="62483" y="77723"/>
                </a:lnTo>
                <a:lnTo>
                  <a:pt x="39623" y="88391"/>
                </a:lnTo>
                <a:lnTo>
                  <a:pt x="22859" y="102107"/>
                </a:lnTo>
                <a:lnTo>
                  <a:pt x="12191" y="112775"/>
                </a:lnTo>
                <a:lnTo>
                  <a:pt x="7619" y="124967"/>
                </a:lnTo>
                <a:lnTo>
                  <a:pt x="3047" y="132587"/>
                </a:lnTo>
                <a:lnTo>
                  <a:pt x="0" y="140207"/>
                </a:lnTo>
                <a:lnTo>
                  <a:pt x="0" y="141731"/>
                </a:lnTo>
                <a:lnTo>
                  <a:pt x="201167" y="143255"/>
                </a:lnTo>
                <a:lnTo>
                  <a:pt x="274319" y="143255"/>
                </a:lnTo>
                <a:lnTo>
                  <a:pt x="338327" y="138683"/>
                </a:lnTo>
                <a:lnTo>
                  <a:pt x="396239" y="135635"/>
                </a:lnTo>
                <a:lnTo>
                  <a:pt x="441959" y="132587"/>
                </a:lnTo>
                <a:lnTo>
                  <a:pt x="483107" y="126491"/>
                </a:lnTo>
                <a:lnTo>
                  <a:pt x="510539" y="123443"/>
                </a:lnTo>
                <a:lnTo>
                  <a:pt x="528827" y="118871"/>
                </a:lnTo>
                <a:lnTo>
                  <a:pt x="534923" y="118871"/>
                </a:lnTo>
                <a:lnTo>
                  <a:pt x="568451" y="112775"/>
                </a:lnTo>
                <a:lnTo>
                  <a:pt x="630935" y="96011"/>
                </a:lnTo>
                <a:lnTo>
                  <a:pt x="673607" y="79247"/>
                </a:lnTo>
                <a:lnTo>
                  <a:pt x="690371" y="70103"/>
                </a:lnTo>
                <a:lnTo>
                  <a:pt x="702563" y="65531"/>
                </a:lnTo>
                <a:lnTo>
                  <a:pt x="705611" y="64007"/>
                </a:lnTo>
                <a:lnTo>
                  <a:pt x="717803" y="53339"/>
                </a:lnTo>
                <a:lnTo>
                  <a:pt x="726947" y="42671"/>
                </a:lnTo>
                <a:lnTo>
                  <a:pt x="731519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53206" y="472516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43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26942" y="4700015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96106" y="4660391"/>
            <a:ext cx="224154" cy="26034"/>
          </a:xfrm>
          <a:custGeom>
            <a:avLst/>
            <a:gdLst/>
            <a:ahLst/>
            <a:cxnLst/>
            <a:rect l="l" t="t" r="r" b="b"/>
            <a:pathLst>
              <a:path w="224154" h="26035">
                <a:moveTo>
                  <a:pt x="224027" y="10667"/>
                </a:moveTo>
                <a:lnTo>
                  <a:pt x="70103" y="0"/>
                </a:lnTo>
                <a:lnTo>
                  <a:pt x="0" y="18287"/>
                </a:lnTo>
                <a:lnTo>
                  <a:pt x="182879" y="25907"/>
                </a:lnTo>
                <a:lnTo>
                  <a:pt x="190499" y="24383"/>
                </a:lnTo>
                <a:lnTo>
                  <a:pt x="199643" y="21335"/>
                </a:lnTo>
                <a:lnTo>
                  <a:pt x="213359" y="15239"/>
                </a:lnTo>
                <a:lnTo>
                  <a:pt x="22402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42409" y="4628388"/>
            <a:ext cx="100965" cy="21590"/>
          </a:xfrm>
          <a:custGeom>
            <a:avLst/>
            <a:gdLst/>
            <a:ahLst/>
            <a:cxnLst/>
            <a:rect l="l" t="t" r="r" b="b"/>
            <a:pathLst>
              <a:path w="100965" h="21589">
                <a:moveTo>
                  <a:pt x="100583" y="0"/>
                </a:moveTo>
                <a:lnTo>
                  <a:pt x="0" y="19811"/>
                </a:lnTo>
                <a:lnTo>
                  <a:pt x="83819" y="21335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37965" y="4675632"/>
            <a:ext cx="120650" cy="38100"/>
          </a:xfrm>
          <a:custGeom>
            <a:avLst/>
            <a:gdLst/>
            <a:ahLst/>
            <a:cxnLst/>
            <a:rect l="l" t="t" r="r" b="b"/>
            <a:pathLst>
              <a:path w="120650" h="38100">
                <a:moveTo>
                  <a:pt x="120395" y="0"/>
                </a:moveTo>
                <a:lnTo>
                  <a:pt x="103631" y="0"/>
                </a:lnTo>
                <a:lnTo>
                  <a:pt x="88391" y="1523"/>
                </a:lnTo>
                <a:lnTo>
                  <a:pt x="68579" y="3047"/>
                </a:lnTo>
                <a:lnTo>
                  <a:pt x="47243" y="7619"/>
                </a:lnTo>
                <a:lnTo>
                  <a:pt x="28955" y="15239"/>
                </a:lnTo>
                <a:lnTo>
                  <a:pt x="12191" y="24383"/>
                </a:lnTo>
                <a:lnTo>
                  <a:pt x="0" y="38099"/>
                </a:lnTo>
                <a:lnTo>
                  <a:pt x="106679" y="25907"/>
                </a:lnTo>
                <a:lnTo>
                  <a:pt x="120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17797" y="4645151"/>
            <a:ext cx="91440" cy="44450"/>
          </a:xfrm>
          <a:custGeom>
            <a:avLst/>
            <a:gdLst/>
            <a:ahLst/>
            <a:cxnLst/>
            <a:rect l="l" t="t" r="r" b="b"/>
            <a:pathLst>
              <a:path w="91439" h="44450">
                <a:moveTo>
                  <a:pt x="91439" y="27431"/>
                </a:moveTo>
                <a:lnTo>
                  <a:pt x="76199" y="0"/>
                </a:lnTo>
                <a:lnTo>
                  <a:pt x="71627" y="1523"/>
                </a:lnTo>
                <a:lnTo>
                  <a:pt x="59435" y="3047"/>
                </a:lnTo>
                <a:lnTo>
                  <a:pt x="25907" y="9143"/>
                </a:lnTo>
                <a:lnTo>
                  <a:pt x="13715" y="15239"/>
                </a:lnTo>
                <a:lnTo>
                  <a:pt x="1523" y="22859"/>
                </a:lnTo>
                <a:lnTo>
                  <a:pt x="0" y="33527"/>
                </a:lnTo>
                <a:lnTo>
                  <a:pt x="6095" y="44195"/>
                </a:lnTo>
                <a:lnTo>
                  <a:pt x="91439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62577" y="4634483"/>
            <a:ext cx="78105" cy="27940"/>
          </a:xfrm>
          <a:custGeom>
            <a:avLst/>
            <a:gdLst/>
            <a:ahLst/>
            <a:cxnLst/>
            <a:rect l="l" t="t" r="r" b="b"/>
            <a:pathLst>
              <a:path w="78104" h="27939">
                <a:moveTo>
                  <a:pt x="77723" y="13715"/>
                </a:moveTo>
                <a:lnTo>
                  <a:pt x="71627" y="0"/>
                </a:lnTo>
                <a:lnTo>
                  <a:pt x="0" y="9143"/>
                </a:lnTo>
                <a:lnTo>
                  <a:pt x="22859" y="27431"/>
                </a:lnTo>
                <a:lnTo>
                  <a:pt x="77723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27169" y="4619244"/>
            <a:ext cx="82550" cy="15240"/>
          </a:xfrm>
          <a:custGeom>
            <a:avLst/>
            <a:gdLst/>
            <a:ahLst/>
            <a:cxnLst/>
            <a:rect l="l" t="t" r="r" b="b"/>
            <a:pathLst>
              <a:path w="82550" h="15239">
                <a:moveTo>
                  <a:pt x="82295" y="0"/>
                </a:moveTo>
                <a:lnTo>
                  <a:pt x="0" y="6095"/>
                </a:lnTo>
                <a:lnTo>
                  <a:pt x="12191" y="15239"/>
                </a:lnTo>
                <a:lnTo>
                  <a:pt x="82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63717" y="4649723"/>
            <a:ext cx="163195" cy="29209"/>
          </a:xfrm>
          <a:custGeom>
            <a:avLst/>
            <a:gdLst/>
            <a:ahLst/>
            <a:cxnLst/>
            <a:rect l="l" t="t" r="r" b="b"/>
            <a:pathLst>
              <a:path w="163195" h="29210">
                <a:moveTo>
                  <a:pt x="163067" y="3047"/>
                </a:moveTo>
                <a:lnTo>
                  <a:pt x="129539" y="0"/>
                </a:lnTo>
                <a:lnTo>
                  <a:pt x="56387" y="0"/>
                </a:lnTo>
                <a:lnTo>
                  <a:pt x="51815" y="3047"/>
                </a:lnTo>
                <a:lnTo>
                  <a:pt x="42671" y="4571"/>
                </a:lnTo>
                <a:lnTo>
                  <a:pt x="35051" y="9143"/>
                </a:lnTo>
                <a:lnTo>
                  <a:pt x="24383" y="13715"/>
                </a:lnTo>
                <a:lnTo>
                  <a:pt x="13715" y="19811"/>
                </a:lnTo>
                <a:lnTo>
                  <a:pt x="0" y="28955"/>
                </a:lnTo>
                <a:lnTo>
                  <a:pt x="3047" y="27431"/>
                </a:lnTo>
                <a:lnTo>
                  <a:pt x="9143" y="25907"/>
                </a:lnTo>
                <a:lnTo>
                  <a:pt x="24383" y="22859"/>
                </a:lnTo>
                <a:lnTo>
                  <a:pt x="42671" y="19811"/>
                </a:lnTo>
                <a:lnTo>
                  <a:pt x="64007" y="15239"/>
                </a:lnTo>
                <a:lnTo>
                  <a:pt x="115823" y="9143"/>
                </a:lnTo>
                <a:lnTo>
                  <a:pt x="144779" y="6095"/>
                </a:lnTo>
                <a:lnTo>
                  <a:pt x="163067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29021" y="4559807"/>
            <a:ext cx="161925" cy="129539"/>
          </a:xfrm>
          <a:custGeom>
            <a:avLst/>
            <a:gdLst/>
            <a:ahLst/>
            <a:cxnLst/>
            <a:rect l="l" t="t" r="r" b="b"/>
            <a:pathLst>
              <a:path w="161925" h="129539">
                <a:moveTo>
                  <a:pt x="161543" y="94487"/>
                </a:moveTo>
                <a:lnTo>
                  <a:pt x="97535" y="0"/>
                </a:lnTo>
                <a:lnTo>
                  <a:pt x="60959" y="18287"/>
                </a:lnTo>
                <a:lnTo>
                  <a:pt x="44195" y="28955"/>
                </a:lnTo>
                <a:lnTo>
                  <a:pt x="18287" y="54863"/>
                </a:lnTo>
                <a:lnTo>
                  <a:pt x="6095" y="71627"/>
                </a:lnTo>
                <a:lnTo>
                  <a:pt x="6095" y="73151"/>
                </a:lnTo>
                <a:lnTo>
                  <a:pt x="3047" y="76199"/>
                </a:lnTo>
                <a:lnTo>
                  <a:pt x="0" y="83819"/>
                </a:lnTo>
                <a:lnTo>
                  <a:pt x="0" y="91439"/>
                </a:lnTo>
                <a:lnTo>
                  <a:pt x="1523" y="100583"/>
                </a:lnTo>
                <a:lnTo>
                  <a:pt x="6095" y="109727"/>
                </a:lnTo>
                <a:lnTo>
                  <a:pt x="15239" y="118871"/>
                </a:lnTo>
                <a:lnTo>
                  <a:pt x="30479" y="129539"/>
                </a:lnTo>
                <a:lnTo>
                  <a:pt x="161543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90565" y="4506467"/>
            <a:ext cx="178435" cy="123825"/>
          </a:xfrm>
          <a:custGeom>
            <a:avLst/>
            <a:gdLst/>
            <a:ahLst/>
            <a:cxnLst/>
            <a:rect l="l" t="t" r="r" b="b"/>
            <a:pathLst>
              <a:path w="178434" h="123825">
                <a:moveTo>
                  <a:pt x="178307" y="86867"/>
                </a:moveTo>
                <a:lnTo>
                  <a:pt x="112775" y="0"/>
                </a:lnTo>
                <a:lnTo>
                  <a:pt x="0" y="39623"/>
                </a:lnTo>
                <a:lnTo>
                  <a:pt x="74675" y="123443"/>
                </a:lnTo>
                <a:lnTo>
                  <a:pt x="178307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46014" y="4593335"/>
            <a:ext cx="320040" cy="41275"/>
          </a:xfrm>
          <a:custGeom>
            <a:avLst/>
            <a:gdLst/>
            <a:ahLst/>
            <a:cxnLst/>
            <a:rect l="l" t="t" r="r" b="b"/>
            <a:pathLst>
              <a:path w="320040" h="41275">
                <a:moveTo>
                  <a:pt x="320039" y="3047"/>
                </a:moveTo>
                <a:lnTo>
                  <a:pt x="77723" y="0"/>
                </a:lnTo>
                <a:lnTo>
                  <a:pt x="0" y="33527"/>
                </a:lnTo>
                <a:lnTo>
                  <a:pt x="169163" y="41147"/>
                </a:lnTo>
                <a:lnTo>
                  <a:pt x="175259" y="39623"/>
                </a:lnTo>
                <a:lnTo>
                  <a:pt x="184403" y="38099"/>
                </a:lnTo>
                <a:lnTo>
                  <a:pt x="201167" y="33527"/>
                </a:lnTo>
                <a:lnTo>
                  <a:pt x="222503" y="27431"/>
                </a:lnTo>
                <a:lnTo>
                  <a:pt x="246887" y="22859"/>
                </a:lnTo>
                <a:lnTo>
                  <a:pt x="271271" y="15239"/>
                </a:lnTo>
                <a:lnTo>
                  <a:pt x="320039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86221" y="4503420"/>
            <a:ext cx="361315" cy="74930"/>
          </a:xfrm>
          <a:custGeom>
            <a:avLst/>
            <a:gdLst/>
            <a:ahLst/>
            <a:cxnLst/>
            <a:rect l="l" t="t" r="r" b="b"/>
            <a:pathLst>
              <a:path w="361315" h="74929">
                <a:moveTo>
                  <a:pt x="361187" y="0"/>
                </a:moveTo>
                <a:lnTo>
                  <a:pt x="161543" y="22859"/>
                </a:lnTo>
                <a:lnTo>
                  <a:pt x="0" y="74675"/>
                </a:lnTo>
                <a:lnTo>
                  <a:pt x="246887" y="71627"/>
                </a:lnTo>
                <a:lnTo>
                  <a:pt x="248411" y="70103"/>
                </a:lnTo>
                <a:lnTo>
                  <a:pt x="257555" y="70103"/>
                </a:lnTo>
                <a:lnTo>
                  <a:pt x="269747" y="67055"/>
                </a:lnTo>
                <a:lnTo>
                  <a:pt x="281939" y="62483"/>
                </a:lnTo>
                <a:lnTo>
                  <a:pt x="297179" y="56387"/>
                </a:lnTo>
                <a:lnTo>
                  <a:pt x="313943" y="50291"/>
                </a:lnTo>
                <a:lnTo>
                  <a:pt x="330707" y="41147"/>
                </a:lnTo>
                <a:lnTo>
                  <a:pt x="347471" y="28955"/>
                </a:lnTo>
                <a:lnTo>
                  <a:pt x="3611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42965" y="4462271"/>
            <a:ext cx="207645" cy="106680"/>
          </a:xfrm>
          <a:custGeom>
            <a:avLst/>
            <a:gdLst/>
            <a:ahLst/>
            <a:cxnLst/>
            <a:rect l="l" t="t" r="r" b="b"/>
            <a:pathLst>
              <a:path w="207645" h="106679">
                <a:moveTo>
                  <a:pt x="207263" y="65531"/>
                </a:moveTo>
                <a:lnTo>
                  <a:pt x="175259" y="0"/>
                </a:lnTo>
                <a:lnTo>
                  <a:pt x="170687" y="1523"/>
                </a:lnTo>
                <a:lnTo>
                  <a:pt x="156971" y="3047"/>
                </a:lnTo>
                <a:lnTo>
                  <a:pt x="135635" y="6095"/>
                </a:lnTo>
                <a:lnTo>
                  <a:pt x="106679" y="10667"/>
                </a:lnTo>
                <a:lnTo>
                  <a:pt x="80771" y="16763"/>
                </a:lnTo>
                <a:lnTo>
                  <a:pt x="48767" y="22859"/>
                </a:lnTo>
                <a:lnTo>
                  <a:pt x="21335" y="28955"/>
                </a:lnTo>
                <a:lnTo>
                  <a:pt x="0" y="33527"/>
                </a:lnTo>
                <a:lnTo>
                  <a:pt x="76199" y="106679"/>
                </a:lnTo>
                <a:lnTo>
                  <a:pt x="207263" y="65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98997" y="4410455"/>
            <a:ext cx="300355" cy="90170"/>
          </a:xfrm>
          <a:custGeom>
            <a:avLst/>
            <a:gdLst/>
            <a:ahLst/>
            <a:cxnLst/>
            <a:rect l="l" t="t" r="r" b="b"/>
            <a:pathLst>
              <a:path w="300354" h="90170">
                <a:moveTo>
                  <a:pt x="300227" y="0"/>
                </a:moveTo>
                <a:lnTo>
                  <a:pt x="288035" y="1523"/>
                </a:lnTo>
                <a:lnTo>
                  <a:pt x="257555" y="6095"/>
                </a:lnTo>
                <a:lnTo>
                  <a:pt x="214883" y="12191"/>
                </a:lnTo>
                <a:lnTo>
                  <a:pt x="164591" y="16763"/>
                </a:lnTo>
                <a:lnTo>
                  <a:pt x="112775" y="24383"/>
                </a:lnTo>
                <a:lnTo>
                  <a:pt x="64007" y="30479"/>
                </a:lnTo>
                <a:lnTo>
                  <a:pt x="24383" y="36575"/>
                </a:lnTo>
                <a:lnTo>
                  <a:pt x="0" y="41147"/>
                </a:lnTo>
                <a:lnTo>
                  <a:pt x="33527" y="89915"/>
                </a:lnTo>
                <a:lnTo>
                  <a:pt x="300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17869" y="4427220"/>
            <a:ext cx="207645" cy="67310"/>
          </a:xfrm>
          <a:custGeom>
            <a:avLst/>
            <a:gdLst/>
            <a:ahLst/>
            <a:cxnLst/>
            <a:rect l="l" t="t" r="r" b="b"/>
            <a:pathLst>
              <a:path w="207645" h="67310">
                <a:moveTo>
                  <a:pt x="207263" y="0"/>
                </a:moveTo>
                <a:lnTo>
                  <a:pt x="0" y="67055"/>
                </a:lnTo>
                <a:lnTo>
                  <a:pt x="176783" y="54863"/>
                </a:lnTo>
                <a:lnTo>
                  <a:pt x="207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46041" y="4418076"/>
            <a:ext cx="447040" cy="257810"/>
          </a:xfrm>
          <a:custGeom>
            <a:avLst/>
            <a:gdLst/>
            <a:ahLst/>
            <a:cxnLst/>
            <a:rect l="l" t="t" r="r" b="b"/>
            <a:pathLst>
              <a:path w="447040" h="257810">
                <a:moveTo>
                  <a:pt x="446531" y="109727"/>
                </a:moveTo>
                <a:lnTo>
                  <a:pt x="446531" y="94487"/>
                </a:lnTo>
                <a:lnTo>
                  <a:pt x="443483" y="88391"/>
                </a:lnTo>
                <a:lnTo>
                  <a:pt x="411479" y="56387"/>
                </a:lnTo>
                <a:lnTo>
                  <a:pt x="358139" y="33527"/>
                </a:lnTo>
                <a:lnTo>
                  <a:pt x="318515" y="22859"/>
                </a:lnTo>
                <a:lnTo>
                  <a:pt x="187451" y="0"/>
                </a:lnTo>
                <a:lnTo>
                  <a:pt x="184403" y="0"/>
                </a:lnTo>
                <a:lnTo>
                  <a:pt x="172211" y="3047"/>
                </a:lnTo>
                <a:lnTo>
                  <a:pt x="158495" y="7619"/>
                </a:lnTo>
                <a:lnTo>
                  <a:pt x="140207" y="12191"/>
                </a:lnTo>
                <a:lnTo>
                  <a:pt x="121919" y="19811"/>
                </a:lnTo>
                <a:lnTo>
                  <a:pt x="99059" y="27431"/>
                </a:lnTo>
                <a:lnTo>
                  <a:pt x="79247" y="38099"/>
                </a:lnTo>
                <a:lnTo>
                  <a:pt x="60959" y="48767"/>
                </a:lnTo>
                <a:lnTo>
                  <a:pt x="57911" y="51815"/>
                </a:lnTo>
                <a:lnTo>
                  <a:pt x="50291" y="56387"/>
                </a:lnTo>
                <a:lnTo>
                  <a:pt x="41147" y="67055"/>
                </a:lnTo>
                <a:lnTo>
                  <a:pt x="28955" y="77723"/>
                </a:lnTo>
                <a:lnTo>
                  <a:pt x="19811" y="89915"/>
                </a:lnTo>
                <a:lnTo>
                  <a:pt x="7619" y="102107"/>
                </a:lnTo>
                <a:lnTo>
                  <a:pt x="3047" y="115823"/>
                </a:lnTo>
                <a:lnTo>
                  <a:pt x="0" y="126491"/>
                </a:lnTo>
                <a:lnTo>
                  <a:pt x="0" y="128015"/>
                </a:lnTo>
                <a:lnTo>
                  <a:pt x="3047" y="134111"/>
                </a:lnTo>
                <a:lnTo>
                  <a:pt x="4571" y="143255"/>
                </a:lnTo>
                <a:lnTo>
                  <a:pt x="39623" y="179831"/>
                </a:lnTo>
                <a:lnTo>
                  <a:pt x="85343" y="207263"/>
                </a:lnTo>
                <a:lnTo>
                  <a:pt x="88391" y="208787"/>
                </a:lnTo>
                <a:lnTo>
                  <a:pt x="92963" y="208787"/>
                </a:lnTo>
                <a:lnTo>
                  <a:pt x="97535" y="210311"/>
                </a:lnTo>
                <a:lnTo>
                  <a:pt x="105155" y="213359"/>
                </a:lnTo>
                <a:lnTo>
                  <a:pt x="117347" y="217931"/>
                </a:lnTo>
                <a:lnTo>
                  <a:pt x="141731" y="224027"/>
                </a:lnTo>
                <a:lnTo>
                  <a:pt x="156971" y="228599"/>
                </a:lnTo>
                <a:lnTo>
                  <a:pt x="158495" y="230123"/>
                </a:lnTo>
                <a:lnTo>
                  <a:pt x="161543" y="234695"/>
                </a:lnTo>
                <a:lnTo>
                  <a:pt x="161543" y="255544"/>
                </a:lnTo>
                <a:lnTo>
                  <a:pt x="195071" y="240791"/>
                </a:lnTo>
                <a:lnTo>
                  <a:pt x="201167" y="240791"/>
                </a:lnTo>
                <a:lnTo>
                  <a:pt x="214883" y="236219"/>
                </a:lnTo>
                <a:lnTo>
                  <a:pt x="234695" y="231647"/>
                </a:lnTo>
                <a:lnTo>
                  <a:pt x="320039" y="204215"/>
                </a:lnTo>
                <a:lnTo>
                  <a:pt x="376427" y="178307"/>
                </a:lnTo>
                <a:lnTo>
                  <a:pt x="377951" y="175259"/>
                </a:lnTo>
                <a:lnTo>
                  <a:pt x="390143" y="169163"/>
                </a:lnTo>
                <a:lnTo>
                  <a:pt x="400811" y="160019"/>
                </a:lnTo>
                <a:lnTo>
                  <a:pt x="414527" y="149351"/>
                </a:lnTo>
                <a:lnTo>
                  <a:pt x="429767" y="135635"/>
                </a:lnTo>
                <a:lnTo>
                  <a:pt x="438911" y="121919"/>
                </a:lnTo>
                <a:lnTo>
                  <a:pt x="446531" y="109727"/>
                </a:lnTo>
                <a:close/>
              </a:path>
              <a:path w="447040" h="257810">
                <a:moveTo>
                  <a:pt x="161543" y="255544"/>
                </a:moveTo>
                <a:lnTo>
                  <a:pt x="161543" y="234695"/>
                </a:lnTo>
                <a:lnTo>
                  <a:pt x="156971" y="240791"/>
                </a:lnTo>
                <a:lnTo>
                  <a:pt x="132587" y="249935"/>
                </a:lnTo>
                <a:lnTo>
                  <a:pt x="156971" y="257555"/>
                </a:lnTo>
                <a:lnTo>
                  <a:pt x="161543" y="2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11574" y="4552188"/>
            <a:ext cx="134620" cy="74930"/>
          </a:xfrm>
          <a:custGeom>
            <a:avLst/>
            <a:gdLst/>
            <a:ahLst/>
            <a:cxnLst/>
            <a:rect l="l" t="t" r="r" b="b"/>
            <a:pathLst>
              <a:path w="134620" h="74929">
                <a:moveTo>
                  <a:pt x="134111" y="74675"/>
                </a:moveTo>
                <a:lnTo>
                  <a:pt x="134111" y="32003"/>
                </a:lnTo>
                <a:lnTo>
                  <a:pt x="0" y="0"/>
                </a:lnTo>
                <a:lnTo>
                  <a:pt x="0" y="1523"/>
                </a:lnTo>
                <a:lnTo>
                  <a:pt x="4571" y="7619"/>
                </a:lnTo>
                <a:lnTo>
                  <a:pt x="9143" y="18287"/>
                </a:lnTo>
                <a:lnTo>
                  <a:pt x="21335" y="28955"/>
                </a:lnTo>
                <a:lnTo>
                  <a:pt x="39623" y="42671"/>
                </a:lnTo>
                <a:lnTo>
                  <a:pt x="64007" y="54863"/>
                </a:lnTo>
                <a:lnTo>
                  <a:pt x="96011" y="65531"/>
                </a:lnTo>
                <a:lnTo>
                  <a:pt x="134111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35957" y="4479035"/>
            <a:ext cx="129539" cy="73660"/>
          </a:xfrm>
          <a:custGeom>
            <a:avLst/>
            <a:gdLst/>
            <a:ahLst/>
            <a:cxnLst/>
            <a:rect l="l" t="t" r="r" b="b"/>
            <a:pathLst>
              <a:path w="129540" h="73660">
                <a:moveTo>
                  <a:pt x="129539" y="19811"/>
                </a:moveTo>
                <a:lnTo>
                  <a:pt x="38099" y="0"/>
                </a:lnTo>
                <a:lnTo>
                  <a:pt x="36575" y="1523"/>
                </a:lnTo>
                <a:lnTo>
                  <a:pt x="33527" y="3047"/>
                </a:lnTo>
                <a:lnTo>
                  <a:pt x="28955" y="9143"/>
                </a:lnTo>
                <a:lnTo>
                  <a:pt x="18287" y="15239"/>
                </a:lnTo>
                <a:lnTo>
                  <a:pt x="12191" y="21335"/>
                </a:lnTo>
                <a:lnTo>
                  <a:pt x="3047" y="36575"/>
                </a:lnTo>
                <a:lnTo>
                  <a:pt x="0" y="42671"/>
                </a:lnTo>
                <a:lnTo>
                  <a:pt x="7619" y="48767"/>
                </a:lnTo>
                <a:lnTo>
                  <a:pt x="19811" y="54863"/>
                </a:lnTo>
                <a:lnTo>
                  <a:pt x="38099" y="59435"/>
                </a:lnTo>
                <a:lnTo>
                  <a:pt x="62483" y="64007"/>
                </a:lnTo>
                <a:lnTo>
                  <a:pt x="83819" y="67055"/>
                </a:lnTo>
                <a:lnTo>
                  <a:pt x="103631" y="70103"/>
                </a:lnTo>
                <a:lnTo>
                  <a:pt x="118871" y="71627"/>
                </a:lnTo>
                <a:lnTo>
                  <a:pt x="123443" y="73151"/>
                </a:lnTo>
                <a:lnTo>
                  <a:pt x="129539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06062" y="4431791"/>
            <a:ext cx="48895" cy="45720"/>
          </a:xfrm>
          <a:custGeom>
            <a:avLst/>
            <a:gdLst/>
            <a:ahLst/>
            <a:cxnLst/>
            <a:rect l="l" t="t" r="r" b="b"/>
            <a:pathLst>
              <a:path w="48895" h="45720">
                <a:moveTo>
                  <a:pt x="48767" y="45719"/>
                </a:moveTo>
                <a:lnTo>
                  <a:pt x="39623" y="0"/>
                </a:lnTo>
                <a:lnTo>
                  <a:pt x="0" y="33527"/>
                </a:lnTo>
                <a:lnTo>
                  <a:pt x="48767" y="45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29505" y="4451603"/>
            <a:ext cx="91440" cy="43180"/>
          </a:xfrm>
          <a:custGeom>
            <a:avLst/>
            <a:gdLst/>
            <a:ahLst/>
            <a:cxnLst/>
            <a:rect l="l" t="t" r="r" b="b"/>
            <a:pathLst>
              <a:path w="91440" h="43179">
                <a:moveTo>
                  <a:pt x="91439" y="30479"/>
                </a:moveTo>
                <a:lnTo>
                  <a:pt x="82295" y="25907"/>
                </a:lnTo>
                <a:lnTo>
                  <a:pt x="73151" y="19811"/>
                </a:lnTo>
                <a:lnTo>
                  <a:pt x="60959" y="13715"/>
                </a:lnTo>
                <a:lnTo>
                  <a:pt x="45719" y="9143"/>
                </a:lnTo>
                <a:lnTo>
                  <a:pt x="35051" y="4571"/>
                </a:lnTo>
                <a:lnTo>
                  <a:pt x="24383" y="1523"/>
                </a:lnTo>
                <a:lnTo>
                  <a:pt x="18287" y="0"/>
                </a:lnTo>
                <a:lnTo>
                  <a:pt x="15239" y="0"/>
                </a:lnTo>
                <a:lnTo>
                  <a:pt x="0" y="42671"/>
                </a:lnTo>
                <a:lnTo>
                  <a:pt x="51815" y="42671"/>
                </a:lnTo>
                <a:lnTo>
                  <a:pt x="82295" y="39623"/>
                </a:lnTo>
                <a:lnTo>
                  <a:pt x="91439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37126" y="4504944"/>
            <a:ext cx="96520" cy="47625"/>
          </a:xfrm>
          <a:custGeom>
            <a:avLst/>
            <a:gdLst/>
            <a:ahLst/>
            <a:cxnLst/>
            <a:rect l="l" t="t" r="r" b="b"/>
            <a:pathLst>
              <a:path w="96520" h="47625">
                <a:moveTo>
                  <a:pt x="96011" y="10667"/>
                </a:moveTo>
                <a:lnTo>
                  <a:pt x="96011" y="0"/>
                </a:lnTo>
                <a:lnTo>
                  <a:pt x="0" y="13715"/>
                </a:lnTo>
                <a:lnTo>
                  <a:pt x="9143" y="47243"/>
                </a:lnTo>
                <a:lnTo>
                  <a:pt x="28955" y="47243"/>
                </a:lnTo>
                <a:lnTo>
                  <a:pt x="73151" y="33527"/>
                </a:lnTo>
                <a:lnTo>
                  <a:pt x="91439" y="16763"/>
                </a:lnTo>
                <a:lnTo>
                  <a:pt x="96011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82262" y="4558283"/>
            <a:ext cx="139065" cy="60960"/>
          </a:xfrm>
          <a:custGeom>
            <a:avLst/>
            <a:gdLst/>
            <a:ahLst/>
            <a:cxnLst/>
            <a:rect l="l" t="t" r="r" b="b"/>
            <a:pathLst>
              <a:path w="139065" h="60960">
                <a:moveTo>
                  <a:pt x="138683" y="0"/>
                </a:moveTo>
                <a:lnTo>
                  <a:pt x="32003" y="25907"/>
                </a:lnTo>
                <a:lnTo>
                  <a:pt x="30479" y="27431"/>
                </a:lnTo>
                <a:lnTo>
                  <a:pt x="21335" y="33527"/>
                </a:lnTo>
                <a:lnTo>
                  <a:pt x="13715" y="39623"/>
                </a:lnTo>
                <a:lnTo>
                  <a:pt x="4571" y="47243"/>
                </a:lnTo>
                <a:lnTo>
                  <a:pt x="0" y="53339"/>
                </a:lnTo>
                <a:lnTo>
                  <a:pt x="0" y="59435"/>
                </a:lnTo>
                <a:lnTo>
                  <a:pt x="9143" y="60959"/>
                </a:lnTo>
                <a:lnTo>
                  <a:pt x="25907" y="57911"/>
                </a:lnTo>
                <a:lnTo>
                  <a:pt x="68579" y="42671"/>
                </a:lnTo>
                <a:lnTo>
                  <a:pt x="103631" y="24383"/>
                </a:lnTo>
                <a:lnTo>
                  <a:pt x="137159" y="1523"/>
                </a:lnTo>
                <a:lnTo>
                  <a:pt x="138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49224" y="3777996"/>
            <a:ext cx="3030855" cy="929640"/>
          </a:xfrm>
          <a:custGeom>
            <a:avLst/>
            <a:gdLst/>
            <a:ahLst/>
            <a:cxnLst/>
            <a:rect l="l" t="t" r="r" b="b"/>
            <a:pathLst>
              <a:path w="3030854" h="929639">
                <a:moveTo>
                  <a:pt x="2962259" y="880248"/>
                </a:moveTo>
                <a:lnTo>
                  <a:pt x="85319" y="0"/>
                </a:lnTo>
                <a:lnTo>
                  <a:pt x="0" y="0"/>
                </a:lnTo>
                <a:lnTo>
                  <a:pt x="2954640" y="904630"/>
                </a:lnTo>
                <a:lnTo>
                  <a:pt x="2962259" y="880248"/>
                </a:lnTo>
                <a:close/>
              </a:path>
              <a:path w="3030854" h="929639">
                <a:moveTo>
                  <a:pt x="2974256" y="924651"/>
                </a:moveTo>
                <a:lnTo>
                  <a:pt x="2974256" y="883919"/>
                </a:lnTo>
                <a:lnTo>
                  <a:pt x="2966636" y="908303"/>
                </a:lnTo>
                <a:lnTo>
                  <a:pt x="2954640" y="904630"/>
                </a:lnTo>
                <a:lnTo>
                  <a:pt x="2946824" y="929639"/>
                </a:lnTo>
                <a:lnTo>
                  <a:pt x="2974256" y="924651"/>
                </a:lnTo>
                <a:close/>
              </a:path>
              <a:path w="3030854" h="929639">
                <a:moveTo>
                  <a:pt x="2974256" y="883919"/>
                </a:moveTo>
                <a:lnTo>
                  <a:pt x="2962259" y="880248"/>
                </a:lnTo>
                <a:lnTo>
                  <a:pt x="2954640" y="904630"/>
                </a:lnTo>
                <a:lnTo>
                  <a:pt x="2966636" y="908303"/>
                </a:lnTo>
                <a:lnTo>
                  <a:pt x="2974256" y="883919"/>
                </a:lnTo>
                <a:close/>
              </a:path>
              <a:path w="3030854" h="929639">
                <a:moveTo>
                  <a:pt x="3030644" y="914399"/>
                </a:moveTo>
                <a:lnTo>
                  <a:pt x="2969684" y="856487"/>
                </a:lnTo>
                <a:lnTo>
                  <a:pt x="2962259" y="880248"/>
                </a:lnTo>
                <a:lnTo>
                  <a:pt x="2974256" y="883919"/>
                </a:lnTo>
                <a:lnTo>
                  <a:pt x="2974256" y="924651"/>
                </a:lnTo>
                <a:lnTo>
                  <a:pt x="3030644" y="9143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60069" y="5263895"/>
            <a:ext cx="6019800" cy="76200"/>
          </a:xfrm>
          <a:custGeom>
            <a:avLst/>
            <a:gdLst/>
            <a:ahLst/>
            <a:cxnLst/>
            <a:rect l="l" t="t" r="r" b="b"/>
            <a:pathLst>
              <a:path w="6019800" h="76200">
                <a:moveTo>
                  <a:pt x="76199" y="25907"/>
                </a:moveTo>
                <a:lnTo>
                  <a:pt x="76199" y="0"/>
                </a:lnTo>
                <a:lnTo>
                  <a:pt x="0" y="38099"/>
                </a:lnTo>
                <a:lnTo>
                  <a:pt x="64007" y="70103"/>
                </a:lnTo>
                <a:lnTo>
                  <a:pt x="64007" y="25907"/>
                </a:lnTo>
                <a:lnTo>
                  <a:pt x="76199" y="25907"/>
                </a:lnTo>
                <a:close/>
              </a:path>
              <a:path w="6019800" h="76200">
                <a:moveTo>
                  <a:pt x="5957315" y="51815"/>
                </a:moveTo>
                <a:lnTo>
                  <a:pt x="5957315" y="25907"/>
                </a:lnTo>
                <a:lnTo>
                  <a:pt x="64007" y="25907"/>
                </a:lnTo>
                <a:lnTo>
                  <a:pt x="64007" y="51815"/>
                </a:lnTo>
                <a:lnTo>
                  <a:pt x="5957315" y="51815"/>
                </a:lnTo>
                <a:close/>
              </a:path>
              <a:path w="6019800" h="76200">
                <a:moveTo>
                  <a:pt x="76199" y="76199"/>
                </a:moveTo>
                <a:lnTo>
                  <a:pt x="76199" y="51815"/>
                </a:lnTo>
                <a:lnTo>
                  <a:pt x="64007" y="51815"/>
                </a:lnTo>
                <a:lnTo>
                  <a:pt x="64007" y="70103"/>
                </a:lnTo>
                <a:lnTo>
                  <a:pt x="76199" y="76199"/>
                </a:lnTo>
                <a:close/>
              </a:path>
              <a:path w="6019800" h="76200">
                <a:moveTo>
                  <a:pt x="6019799" y="38099"/>
                </a:moveTo>
                <a:lnTo>
                  <a:pt x="5943599" y="0"/>
                </a:lnTo>
                <a:lnTo>
                  <a:pt x="5943599" y="25907"/>
                </a:lnTo>
                <a:lnTo>
                  <a:pt x="5957315" y="25907"/>
                </a:lnTo>
                <a:lnTo>
                  <a:pt x="5957315" y="69341"/>
                </a:lnTo>
                <a:lnTo>
                  <a:pt x="6019799" y="38099"/>
                </a:lnTo>
                <a:close/>
              </a:path>
              <a:path w="6019800" h="76200">
                <a:moveTo>
                  <a:pt x="5957315" y="69341"/>
                </a:moveTo>
                <a:lnTo>
                  <a:pt x="5957315" y="51815"/>
                </a:lnTo>
                <a:lnTo>
                  <a:pt x="5943599" y="51815"/>
                </a:lnTo>
                <a:lnTo>
                  <a:pt x="5943599" y="76199"/>
                </a:lnTo>
                <a:lnTo>
                  <a:pt x="5957315" y="69341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18481" y="4102607"/>
            <a:ext cx="114300" cy="647700"/>
          </a:xfrm>
          <a:custGeom>
            <a:avLst/>
            <a:gdLst/>
            <a:ahLst/>
            <a:cxnLst/>
            <a:rect l="l" t="t" r="r" b="b"/>
            <a:pathLst>
              <a:path w="114300" h="647700">
                <a:moveTo>
                  <a:pt x="114299" y="56387"/>
                </a:moveTo>
                <a:lnTo>
                  <a:pt x="97345" y="16763"/>
                </a:lnTo>
                <a:lnTo>
                  <a:pt x="62312" y="298"/>
                </a:lnTo>
                <a:lnTo>
                  <a:pt x="56387" y="0"/>
                </a:lnTo>
                <a:lnTo>
                  <a:pt x="50731" y="298"/>
                </a:lnTo>
                <a:lnTo>
                  <a:pt x="13090" y="20795"/>
                </a:lnTo>
                <a:lnTo>
                  <a:pt x="0" y="56387"/>
                </a:lnTo>
                <a:lnTo>
                  <a:pt x="298" y="62312"/>
                </a:lnTo>
                <a:lnTo>
                  <a:pt x="16763" y="97345"/>
                </a:lnTo>
                <a:lnTo>
                  <a:pt x="38099" y="111030"/>
                </a:lnTo>
                <a:lnTo>
                  <a:pt x="38099" y="56387"/>
                </a:lnTo>
                <a:lnTo>
                  <a:pt x="76199" y="56387"/>
                </a:lnTo>
                <a:lnTo>
                  <a:pt x="76199" y="110772"/>
                </a:lnTo>
                <a:lnTo>
                  <a:pt x="77708" y="110255"/>
                </a:lnTo>
                <a:lnTo>
                  <a:pt x="108080" y="82540"/>
                </a:lnTo>
                <a:lnTo>
                  <a:pt x="114035" y="61968"/>
                </a:lnTo>
                <a:lnTo>
                  <a:pt x="114299" y="56387"/>
                </a:lnTo>
                <a:close/>
              </a:path>
              <a:path w="114300" h="647700">
                <a:moveTo>
                  <a:pt x="114299" y="589787"/>
                </a:moveTo>
                <a:lnTo>
                  <a:pt x="56387" y="533399"/>
                </a:lnTo>
                <a:lnTo>
                  <a:pt x="0" y="589787"/>
                </a:lnTo>
                <a:lnTo>
                  <a:pt x="38099" y="628917"/>
                </a:lnTo>
                <a:lnTo>
                  <a:pt x="38099" y="589787"/>
                </a:lnTo>
                <a:lnTo>
                  <a:pt x="76199" y="589787"/>
                </a:lnTo>
                <a:lnTo>
                  <a:pt x="76199" y="627887"/>
                </a:lnTo>
                <a:lnTo>
                  <a:pt x="114299" y="589787"/>
                </a:lnTo>
                <a:close/>
              </a:path>
              <a:path w="114300" h="647700">
                <a:moveTo>
                  <a:pt x="76199" y="110772"/>
                </a:moveTo>
                <a:lnTo>
                  <a:pt x="76199" y="56387"/>
                </a:lnTo>
                <a:lnTo>
                  <a:pt x="38099" y="56387"/>
                </a:lnTo>
                <a:lnTo>
                  <a:pt x="38099" y="111030"/>
                </a:lnTo>
                <a:lnTo>
                  <a:pt x="39865" y="111698"/>
                </a:lnTo>
                <a:lnTo>
                  <a:pt x="45213" y="113124"/>
                </a:lnTo>
                <a:lnTo>
                  <a:pt x="50731" y="114001"/>
                </a:lnTo>
                <a:lnTo>
                  <a:pt x="56387" y="114299"/>
                </a:lnTo>
                <a:lnTo>
                  <a:pt x="61968" y="114035"/>
                </a:lnTo>
                <a:lnTo>
                  <a:pt x="67398" y="113256"/>
                </a:lnTo>
                <a:lnTo>
                  <a:pt x="72652" y="111988"/>
                </a:lnTo>
                <a:lnTo>
                  <a:pt x="76199" y="110772"/>
                </a:lnTo>
                <a:close/>
              </a:path>
              <a:path w="114300" h="647700">
                <a:moveTo>
                  <a:pt x="76199" y="552690"/>
                </a:moveTo>
                <a:lnTo>
                  <a:pt x="76199" y="110772"/>
                </a:lnTo>
                <a:lnTo>
                  <a:pt x="72652" y="111988"/>
                </a:lnTo>
                <a:lnTo>
                  <a:pt x="67398" y="113256"/>
                </a:lnTo>
                <a:lnTo>
                  <a:pt x="61968" y="114035"/>
                </a:lnTo>
                <a:lnTo>
                  <a:pt x="56387" y="114299"/>
                </a:lnTo>
                <a:lnTo>
                  <a:pt x="50731" y="114001"/>
                </a:lnTo>
                <a:lnTo>
                  <a:pt x="45213" y="113124"/>
                </a:lnTo>
                <a:lnTo>
                  <a:pt x="39865" y="111698"/>
                </a:lnTo>
                <a:lnTo>
                  <a:pt x="38099" y="111030"/>
                </a:lnTo>
                <a:lnTo>
                  <a:pt x="38099" y="551687"/>
                </a:lnTo>
                <a:lnTo>
                  <a:pt x="56387" y="533399"/>
                </a:lnTo>
                <a:lnTo>
                  <a:pt x="76199" y="552690"/>
                </a:lnTo>
                <a:close/>
              </a:path>
              <a:path w="114300" h="647700">
                <a:moveTo>
                  <a:pt x="76199" y="627887"/>
                </a:moveTo>
                <a:lnTo>
                  <a:pt x="76199" y="589787"/>
                </a:lnTo>
                <a:lnTo>
                  <a:pt x="38099" y="589787"/>
                </a:lnTo>
                <a:lnTo>
                  <a:pt x="38099" y="628917"/>
                </a:lnTo>
                <a:lnTo>
                  <a:pt x="56387" y="647699"/>
                </a:lnTo>
                <a:lnTo>
                  <a:pt x="76199" y="627887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74869" y="4044695"/>
            <a:ext cx="1828800" cy="76200"/>
          </a:xfrm>
          <a:custGeom>
            <a:avLst/>
            <a:gdLst/>
            <a:ahLst/>
            <a:cxnLst/>
            <a:rect l="l" t="t" r="r" b="b"/>
            <a:pathLst>
              <a:path w="1828800" h="76200">
                <a:moveTo>
                  <a:pt x="76199" y="25907"/>
                </a:moveTo>
                <a:lnTo>
                  <a:pt x="76199" y="0"/>
                </a:lnTo>
                <a:lnTo>
                  <a:pt x="0" y="38099"/>
                </a:lnTo>
                <a:lnTo>
                  <a:pt x="64007" y="70103"/>
                </a:lnTo>
                <a:lnTo>
                  <a:pt x="64007" y="25907"/>
                </a:lnTo>
                <a:lnTo>
                  <a:pt x="76199" y="25907"/>
                </a:lnTo>
                <a:close/>
              </a:path>
              <a:path w="1828800" h="76200">
                <a:moveTo>
                  <a:pt x="1766315" y="51815"/>
                </a:moveTo>
                <a:lnTo>
                  <a:pt x="1766315" y="25907"/>
                </a:lnTo>
                <a:lnTo>
                  <a:pt x="64007" y="25907"/>
                </a:lnTo>
                <a:lnTo>
                  <a:pt x="64007" y="51815"/>
                </a:lnTo>
                <a:lnTo>
                  <a:pt x="1766315" y="51815"/>
                </a:lnTo>
                <a:close/>
              </a:path>
              <a:path w="1828800" h="76200">
                <a:moveTo>
                  <a:pt x="76199" y="76199"/>
                </a:moveTo>
                <a:lnTo>
                  <a:pt x="76199" y="51815"/>
                </a:lnTo>
                <a:lnTo>
                  <a:pt x="64007" y="51815"/>
                </a:lnTo>
                <a:lnTo>
                  <a:pt x="64007" y="70103"/>
                </a:lnTo>
                <a:lnTo>
                  <a:pt x="76199" y="76199"/>
                </a:lnTo>
                <a:close/>
              </a:path>
              <a:path w="1828800" h="76200">
                <a:moveTo>
                  <a:pt x="1828799" y="38099"/>
                </a:moveTo>
                <a:lnTo>
                  <a:pt x="1752599" y="0"/>
                </a:lnTo>
                <a:lnTo>
                  <a:pt x="1752599" y="25907"/>
                </a:lnTo>
                <a:lnTo>
                  <a:pt x="1766315" y="25907"/>
                </a:lnTo>
                <a:lnTo>
                  <a:pt x="1766315" y="69341"/>
                </a:lnTo>
                <a:lnTo>
                  <a:pt x="1828799" y="38099"/>
                </a:lnTo>
                <a:close/>
              </a:path>
              <a:path w="1828800" h="76200">
                <a:moveTo>
                  <a:pt x="1766315" y="69341"/>
                </a:moveTo>
                <a:lnTo>
                  <a:pt x="1766315" y="51815"/>
                </a:lnTo>
                <a:lnTo>
                  <a:pt x="1752599" y="51815"/>
                </a:lnTo>
                <a:lnTo>
                  <a:pt x="1752599" y="76199"/>
                </a:lnTo>
                <a:lnTo>
                  <a:pt x="1766315" y="69341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317881" y="3777996"/>
            <a:ext cx="114300" cy="914400"/>
          </a:xfrm>
          <a:custGeom>
            <a:avLst/>
            <a:gdLst/>
            <a:ahLst/>
            <a:cxnLst/>
            <a:rect l="l" t="t" r="r" b="b"/>
            <a:pathLst>
              <a:path w="114300" h="914400">
                <a:moveTo>
                  <a:pt x="114299" y="800099"/>
                </a:moveTo>
                <a:lnTo>
                  <a:pt x="0" y="800099"/>
                </a:lnTo>
                <a:lnTo>
                  <a:pt x="38099" y="877329"/>
                </a:lnTo>
                <a:lnTo>
                  <a:pt x="38099" y="819911"/>
                </a:lnTo>
                <a:lnTo>
                  <a:pt x="76199" y="819911"/>
                </a:lnTo>
                <a:lnTo>
                  <a:pt x="76199" y="875296"/>
                </a:lnTo>
                <a:lnTo>
                  <a:pt x="114299" y="800099"/>
                </a:lnTo>
                <a:close/>
              </a:path>
              <a:path w="114300" h="914400">
                <a:moveTo>
                  <a:pt x="76199" y="800099"/>
                </a:moveTo>
                <a:lnTo>
                  <a:pt x="76199" y="0"/>
                </a:lnTo>
                <a:lnTo>
                  <a:pt x="38099" y="0"/>
                </a:lnTo>
                <a:lnTo>
                  <a:pt x="38099" y="800099"/>
                </a:lnTo>
                <a:lnTo>
                  <a:pt x="76199" y="800099"/>
                </a:lnTo>
                <a:close/>
              </a:path>
              <a:path w="114300" h="914400">
                <a:moveTo>
                  <a:pt x="76199" y="875296"/>
                </a:moveTo>
                <a:lnTo>
                  <a:pt x="76199" y="819911"/>
                </a:lnTo>
                <a:lnTo>
                  <a:pt x="38099" y="819911"/>
                </a:lnTo>
                <a:lnTo>
                  <a:pt x="38099" y="877329"/>
                </a:lnTo>
                <a:lnTo>
                  <a:pt x="56387" y="914399"/>
                </a:lnTo>
                <a:lnTo>
                  <a:pt x="76199" y="875296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43021" y="51495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799"/>
                </a:lnTo>
                <a:lnTo>
                  <a:pt x="304799" y="304799"/>
                </a:lnTo>
                <a:lnTo>
                  <a:pt x="304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421767" y="5140957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244214" y="3662678"/>
            <a:ext cx="23812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1950" i="1" spc="22" baseline="-21367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58899" y="3662678"/>
            <a:ext cx="65278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H(</a:t>
            </a:r>
            <a:r>
              <a:rPr sz="20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1950" i="1" spc="7" baseline="-21367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r>
              <a:rPr sz="1950" i="1" spc="89" baseline="-21367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CC00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981078" y="3854195"/>
            <a:ext cx="791210" cy="398145"/>
          </a:xfrm>
          <a:custGeom>
            <a:avLst/>
            <a:gdLst/>
            <a:ahLst/>
            <a:cxnLst/>
            <a:rect l="l" t="t" r="r" b="b"/>
            <a:pathLst>
              <a:path w="791210" h="398145">
                <a:moveTo>
                  <a:pt x="0" y="0"/>
                </a:moveTo>
                <a:lnTo>
                  <a:pt x="0" y="397763"/>
                </a:lnTo>
                <a:lnTo>
                  <a:pt x="790955" y="397763"/>
                </a:lnTo>
                <a:lnTo>
                  <a:pt x="7909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122308" y="3891278"/>
            <a:ext cx="50673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20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(</a:t>
            </a:r>
            <a:r>
              <a:rPr sz="20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2000" i="1" dirty="0">
                <a:solidFill>
                  <a:srgbClr val="CC00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063371" y="5937755"/>
            <a:ext cx="386715" cy="55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i="1" spc="235" dirty="0">
                <a:latin typeface="Times New Roman"/>
                <a:cs typeface="Times New Roman"/>
              </a:rPr>
              <a:t>d</a:t>
            </a:r>
            <a:r>
              <a:rPr sz="165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774337" y="5645147"/>
            <a:ext cx="2592070" cy="66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i="1" spc="15" dirty="0">
                <a:latin typeface="Times New Roman"/>
                <a:cs typeface="Times New Roman"/>
              </a:rPr>
              <a:t>H</a:t>
            </a:r>
            <a:r>
              <a:rPr sz="3550" i="1" spc="-509" dirty="0">
                <a:latin typeface="Times New Roman"/>
                <a:cs typeface="Times New Roman"/>
              </a:rPr>
              <a:t> </a:t>
            </a:r>
            <a:r>
              <a:rPr sz="3550" spc="30" dirty="0">
                <a:latin typeface="Times New Roman"/>
                <a:cs typeface="Times New Roman"/>
              </a:rPr>
              <a:t>(</a:t>
            </a:r>
            <a:r>
              <a:rPr sz="3550" i="1" spc="30" dirty="0">
                <a:latin typeface="Times New Roman"/>
                <a:cs typeface="Times New Roman"/>
              </a:rPr>
              <a:t>d</a:t>
            </a:r>
            <a:r>
              <a:rPr sz="3550" spc="30" dirty="0">
                <a:latin typeface="Times New Roman"/>
                <a:cs typeface="Times New Roman"/>
              </a:rPr>
              <a:t>)</a:t>
            </a:r>
            <a:r>
              <a:rPr sz="3550" spc="-540" dirty="0">
                <a:latin typeface="Times New Roman"/>
                <a:cs typeface="Times New Roman"/>
              </a:rPr>
              <a:t> </a:t>
            </a:r>
            <a:r>
              <a:rPr sz="3550" spc="15" dirty="0">
                <a:latin typeface="Symbol"/>
                <a:cs typeface="Symbol"/>
              </a:rPr>
              <a:t></a:t>
            </a:r>
            <a:r>
              <a:rPr sz="3550" spc="-595" dirty="0">
                <a:latin typeface="Times New Roman"/>
                <a:cs typeface="Times New Roman"/>
              </a:rPr>
              <a:t> </a:t>
            </a:r>
            <a:r>
              <a:rPr sz="3550" i="1" spc="50" dirty="0">
                <a:latin typeface="Times New Roman"/>
                <a:cs typeface="Times New Roman"/>
              </a:rPr>
              <a:t>H</a:t>
            </a:r>
            <a:r>
              <a:rPr sz="3550" spc="50" dirty="0">
                <a:latin typeface="Times New Roman"/>
                <a:cs typeface="Times New Roman"/>
              </a:rPr>
              <a:t>(</a:t>
            </a:r>
            <a:r>
              <a:rPr sz="3550" i="1" spc="50" dirty="0">
                <a:latin typeface="Times New Roman"/>
                <a:cs typeface="Times New Roman"/>
              </a:rPr>
              <a:t>d</a:t>
            </a:r>
            <a:r>
              <a:rPr sz="3300" spc="75" baseline="-30303" dirty="0">
                <a:latin typeface="Times New Roman"/>
                <a:cs typeface="Times New Roman"/>
              </a:rPr>
              <a:t>0</a:t>
            </a:r>
            <a:r>
              <a:rPr sz="3550" spc="50" dirty="0">
                <a:latin typeface="Times New Roman"/>
                <a:cs typeface="Times New Roman"/>
              </a:rPr>
              <a:t>)</a:t>
            </a:r>
            <a:r>
              <a:rPr sz="3550" spc="-434" dirty="0">
                <a:latin typeface="Times New Roman"/>
                <a:cs typeface="Times New Roman"/>
              </a:rPr>
              <a:t> </a:t>
            </a:r>
            <a:r>
              <a:rPr sz="5325" i="1" u="sng" spc="15" baseline="16431" dirty="0">
                <a:latin typeface="Times New Roman"/>
                <a:cs typeface="Times New Roman"/>
              </a:rPr>
              <a:t>d</a:t>
            </a:r>
            <a:endParaRPr sz="5325" baseline="16431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460369" y="3777996"/>
            <a:ext cx="1408430" cy="1371600"/>
          </a:xfrm>
          <a:custGeom>
            <a:avLst/>
            <a:gdLst/>
            <a:ahLst/>
            <a:cxnLst/>
            <a:rect l="l" t="t" r="r" b="b"/>
            <a:pathLst>
              <a:path w="1408429" h="1371600">
                <a:moveTo>
                  <a:pt x="25318" y="1295905"/>
                </a:moveTo>
                <a:lnTo>
                  <a:pt x="0" y="1295399"/>
                </a:lnTo>
                <a:lnTo>
                  <a:pt x="24383" y="1348408"/>
                </a:lnTo>
                <a:lnTo>
                  <a:pt x="24383" y="1307591"/>
                </a:lnTo>
                <a:lnTo>
                  <a:pt x="25318" y="1295905"/>
                </a:lnTo>
                <a:close/>
              </a:path>
              <a:path w="1408429" h="1371600">
                <a:moveTo>
                  <a:pt x="50821" y="1296416"/>
                </a:moveTo>
                <a:lnTo>
                  <a:pt x="25318" y="1295905"/>
                </a:lnTo>
                <a:lnTo>
                  <a:pt x="24383" y="1307591"/>
                </a:lnTo>
                <a:lnTo>
                  <a:pt x="50291" y="1309115"/>
                </a:lnTo>
                <a:lnTo>
                  <a:pt x="50821" y="1296416"/>
                </a:lnTo>
                <a:close/>
              </a:path>
              <a:path w="1408429" h="1371600">
                <a:moveTo>
                  <a:pt x="76199" y="1296923"/>
                </a:moveTo>
                <a:lnTo>
                  <a:pt x="50821" y="1296416"/>
                </a:lnTo>
                <a:lnTo>
                  <a:pt x="50291" y="1309115"/>
                </a:lnTo>
                <a:lnTo>
                  <a:pt x="24383" y="1307591"/>
                </a:lnTo>
                <a:lnTo>
                  <a:pt x="24383" y="1348408"/>
                </a:lnTo>
                <a:lnTo>
                  <a:pt x="35051" y="1371599"/>
                </a:lnTo>
                <a:lnTo>
                  <a:pt x="76199" y="1296923"/>
                </a:lnTo>
                <a:close/>
              </a:path>
              <a:path w="1408429" h="1371600">
                <a:moveTo>
                  <a:pt x="1408175" y="0"/>
                </a:moveTo>
                <a:lnTo>
                  <a:pt x="1373462" y="0"/>
                </a:lnTo>
                <a:lnTo>
                  <a:pt x="1363979" y="10667"/>
                </a:lnTo>
                <a:lnTo>
                  <a:pt x="1339595" y="36575"/>
                </a:lnTo>
                <a:lnTo>
                  <a:pt x="1287779" y="86867"/>
                </a:lnTo>
                <a:lnTo>
                  <a:pt x="1200911" y="152399"/>
                </a:lnTo>
                <a:lnTo>
                  <a:pt x="1138427" y="190499"/>
                </a:lnTo>
                <a:lnTo>
                  <a:pt x="1072895" y="220979"/>
                </a:lnTo>
                <a:lnTo>
                  <a:pt x="1005839" y="246887"/>
                </a:lnTo>
                <a:lnTo>
                  <a:pt x="937259" y="266699"/>
                </a:lnTo>
                <a:lnTo>
                  <a:pt x="868679" y="277367"/>
                </a:lnTo>
                <a:lnTo>
                  <a:pt x="798575" y="281939"/>
                </a:lnTo>
                <a:lnTo>
                  <a:pt x="780287" y="281939"/>
                </a:lnTo>
                <a:lnTo>
                  <a:pt x="743711" y="284987"/>
                </a:lnTo>
                <a:lnTo>
                  <a:pt x="670559" y="300227"/>
                </a:lnTo>
                <a:lnTo>
                  <a:pt x="633983" y="312419"/>
                </a:lnTo>
                <a:lnTo>
                  <a:pt x="598931" y="327659"/>
                </a:lnTo>
                <a:lnTo>
                  <a:pt x="563879" y="345947"/>
                </a:lnTo>
                <a:lnTo>
                  <a:pt x="545591" y="355091"/>
                </a:lnTo>
                <a:lnTo>
                  <a:pt x="512063" y="376427"/>
                </a:lnTo>
                <a:lnTo>
                  <a:pt x="477011" y="400811"/>
                </a:lnTo>
                <a:lnTo>
                  <a:pt x="445007" y="425195"/>
                </a:lnTo>
                <a:lnTo>
                  <a:pt x="413003" y="454151"/>
                </a:lnTo>
                <a:lnTo>
                  <a:pt x="380999" y="484631"/>
                </a:lnTo>
                <a:lnTo>
                  <a:pt x="350519" y="516635"/>
                </a:lnTo>
                <a:lnTo>
                  <a:pt x="320039" y="550163"/>
                </a:lnTo>
                <a:lnTo>
                  <a:pt x="291083" y="586739"/>
                </a:lnTo>
                <a:lnTo>
                  <a:pt x="263651" y="623315"/>
                </a:lnTo>
                <a:lnTo>
                  <a:pt x="237743" y="662939"/>
                </a:lnTo>
                <a:lnTo>
                  <a:pt x="211835" y="704087"/>
                </a:lnTo>
                <a:lnTo>
                  <a:pt x="187451" y="745235"/>
                </a:lnTo>
                <a:lnTo>
                  <a:pt x="164591" y="787907"/>
                </a:lnTo>
                <a:lnTo>
                  <a:pt x="143255" y="833627"/>
                </a:lnTo>
                <a:lnTo>
                  <a:pt x="123443" y="877823"/>
                </a:lnTo>
                <a:lnTo>
                  <a:pt x="105155" y="925067"/>
                </a:lnTo>
                <a:lnTo>
                  <a:pt x="88391" y="972311"/>
                </a:lnTo>
                <a:lnTo>
                  <a:pt x="60959" y="1069847"/>
                </a:lnTo>
                <a:lnTo>
                  <a:pt x="39623" y="1168907"/>
                </a:lnTo>
                <a:lnTo>
                  <a:pt x="32003" y="1219199"/>
                </a:lnTo>
                <a:lnTo>
                  <a:pt x="27431" y="1269491"/>
                </a:lnTo>
                <a:lnTo>
                  <a:pt x="25318" y="1295905"/>
                </a:lnTo>
                <a:lnTo>
                  <a:pt x="50821" y="1296416"/>
                </a:lnTo>
                <a:lnTo>
                  <a:pt x="51815" y="1272539"/>
                </a:lnTo>
                <a:lnTo>
                  <a:pt x="57911" y="1223771"/>
                </a:lnTo>
                <a:lnTo>
                  <a:pt x="65531" y="1173479"/>
                </a:lnTo>
                <a:lnTo>
                  <a:pt x="74675" y="1124711"/>
                </a:lnTo>
                <a:lnTo>
                  <a:pt x="85343" y="1075943"/>
                </a:lnTo>
                <a:lnTo>
                  <a:pt x="112775" y="981455"/>
                </a:lnTo>
                <a:lnTo>
                  <a:pt x="129539" y="934211"/>
                </a:lnTo>
                <a:lnTo>
                  <a:pt x="147827" y="888491"/>
                </a:lnTo>
                <a:lnTo>
                  <a:pt x="166115" y="844295"/>
                </a:lnTo>
                <a:lnTo>
                  <a:pt x="187451" y="800099"/>
                </a:lnTo>
                <a:lnTo>
                  <a:pt x="210311" y="757427"/>
                </a:lnTo>
                <a:lnTo>
                  <a:pt x="233171" y="716279"/>
                </a:lnTo>
                <a:lnTo>
                  <a:pt x="257555" y="676655"/>
                </a:lnTo>
                <a:lnTo>
                  <a:pt x="283463" y="638555"/>
                </a:lnTo>
                <a:lnTo>
                  <a:pt x="310895" y="601979"/>
                </a:lnTo>
                <a:lnTo>
                  <a:pt x="339851" y="566927"/>
                </a:lnTo>
                <a:lnTo>
                  <a:pt x="368807" y="533399"/>
                </a:lnTo>
                <a:lnTo>
                  <a:pt x="397763" y="502919"/>
                </a:lnTo>
                <a:lnTo>
                  <a:pt x="428243" y="473963"/>
                </a:lnTo>
                <a:lnTo>
                  <a:pt x="460247" y="446531"/>
                </a:lnTo>
                <a:lnTo>
                  <a:pt x="492251" y="420623"/>
                </a:lnTo>
                <a:lnTo>
                  <a:pt x="525779" y="397763"/>
                </a:lnTo>
                <a:lnTo>
                  <a:pt x="541019" y="387095"/>
                </a:lnTo>
                <a:lnTo>
                  <a:pt x="557783" y="377951"/>
                </a:lnTo>
                <a:lnTo>
                  <a:pt x="574547" y="367283"/>
                </a:lnTo>
                <a:lnTo>
                  <a:pt x="591311" y="359663"/>
                </a:lnTo>
                <a:lnTo>
                  <a:pt x="609599" y="350519"/>
                </a:lnTo>
                <a:lnTo>
                  <a:pt x="626363" y="344423"/>
                </a:lnTo>
                <a:lnTo>
                  <a:pt x="643127" y="336803"/>
                </a:lnTo>
                <a:lnTo>
                  <a:pt x="659891" y="330707"/>
                </a:lnTo>
                <a:lnTo>
                  <a:pt x="676655" y="326135"/>
                </a:lnTo>
                <a:lnTo>
                  <a:pt x="694943" y="320039"/>
                </a:lnTo>
                <a:lnTo>
                  <a:pt x="728471" y="313943"/>
                </a:lnTo>
                <a:lnTo>
                  <a:pt x="746759" y="310895"/>
                </a:lnTo>
                <a:lnTo>
                  <a:pt x="780287" y="307847"/>
                </a:lnTo>
                <a:lnTo>
                  <a:pt x="798575" y="307847"/>
                </a:lnTo>
                <a:lnTo>
                  <a:pt x="835151" y="306323"/>
                </a:lnTo>
                <a:lnTo>
                  <a:pt x="908303" y="297179"/>
                </a:lnTo>
                <a:lnTo>
                  <a:pt x="979931" y="281939"/>
                </a:lnTo>
                <a:lnTo>
                  <a:pt x="1050035" y="259079"/>
                </a:lnTo>
                <a:lnTo>
                  <a:pt x="1150619" y="211835"/>
                </a:lnTo>
                <a:lnTo>
                  <a:pt x="1214627" y="173735"/>
                </a:lnTo>
                <a:lnTo>
                  <a:pt x="1275587" y="129539"/>
                </a:lnTo>
                <a:lnTo>
                  <a:pt x="1331975" y="80771"/>
                </a:lnTo>
                <a:lnTo>
                  <a:pt x="1383791" y="27431"/>
                </a:lnTo>
                <a:lnTo>
                  <a:pt x="1408175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976261" y="5038849"/>
            <a:ext cx="147383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</a:pPr>
            <a:r>
              <a:rPr sz="2000" spc="110" dirty="0">
                <a:latin typeface="Arial"/>
                <a:cs typeface="Arial"/>
              </a:rPr>
              <a:t>Not  </a:t>
            </a:r>
            <a:r>
              <a:rPr sz="2000" spc="105" dirty="0">
                <a:latin typeface="Arial"/>
                <a:cs typeface="Arial"/>
              </a:rPr>
              <a:t>m</a:t>
            </a:r>
            <a:r>
              <a:rPr sz="2000" spc="70" dirty="0">
                <a:latin typeface="Arial"/>
                <a:cs typeface="Arial"/>
              </a:rPr>
              <a:t>ea</a:t>
            </a:r>
            <a:r>
              <a:rPr sz="2000" spc="90" dirty="0">
                <a:latin typeface="Arial"/>
                <a:cs typeface="Arial"/>
              </a:rPr>
              <a:t>s</a:t>
            </a:r>
            <a:r>
              <a:rPr sz="2000" spc="95" dirty="0">
                <a:latin typeface="Arial"/>
                <a:cs typeface="Arial"/>
              </a:rPr>
              <a:t>u</a:t>
            </a:r>
            <a:r>
              <a:rPr sz="2000" spc="160" dirty="0">
                <a:latin typeface="Arial"/>
                <a:cs typeface="Arial"/>
              </a:rPr>
              <a:t>r</a:t>
            </a:r>
            <a:r>
              <a:rPr sz="2000" spc="45" dirty="0">
                <a:latin typeface="Arial"/>
                <a:cs typeface="Arial"/>
              </a:rPr>
              <a:t>a</a:t>
            </a:r>
            <a:r>
              <a:rPr sz="2000" spc="110" dirty="0">
                <a:latin typeface="Arial"/>
                <a:cs typeface="Arial"/>
              </a:rPr>
              <a:t>b</a:t>
            </a:r>
            <a:r>
              <a:rPr sz="2000" spc="90" dirty="0">
                <a:latin typeface="Arial"/>
                <a:cs typeface="Arial"/>
              </a:rPr>
              <a:t>l</a:t>
            </a:r>
            <a:r>
              <a:rPr sz="2000" spc="55" dirty="0">
                <a:latin typeface="Arial"/>
                <a:cs typeface="Arial"/>
              </a:rPr>
              <a:t>e 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directly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702186" y="4053839"/>
            <a:ext cx="279400" cy="944880"/>
          </a:xfrm>
          <a:custGeom>
            <a:avLst/>
            <a:gdLst/>
            <a:ahLst/>
            <a:cxnLst/>
            <a:rect l="l" t="t" r="r" b="b"/>
            <a:pathLst>
              <a:path w="279400" h="944879">
                <a:moveTo>
                  <a:pt x="219321" y="48902"/>
                </a:moveTo>
                <a:lnTo>
                  <a:pt x="206659" y="27123"/>
                </a:lnTo>
                <a:lnTo>
                  <a:pt x="204215" y="28955"/>
                </a:lnTo>
                <a:lnTo>
                  <a:pt x="202691" y="28955"/>
                </a:lnTo>
                <a:lnTo>
                  <a:pt x="202691" y="30479"/>
                </a:lnTo>
                <a:lnTo>
                  <a:pt x="201167" y="30479"/>
                </a:lnTo>
                <a:lnTo>
                  <a:pt x="195071" y="38099"/>
                </a:lnTo>
                <a:lnTo>
                  <a:pt x="170687" y="74675"/>
                </a:lnTo>
                <a:lnTo>
                  <a:pt x="146303" y="118871"/>
                </a:lnTo>
                <a:lnTo>
                  <a:pt x="124967" y="169163"/>
                </a:lnTo>
                <a:lnTo>
                  <a:pt x="103631" y="227075"/>
                </a:lnTo>
                <a:lnTo>
                  <a:pt x="83819" y="291083"/>
                </a:lnTo>
                <a:lnTo>
                  <a:pt x="65531" y="361187"/>
                </a:lnTo>
                <a:lnTo>
                  <a:pt x="41147" y="473963"/>
                </a:lnTo>
                <a:lnTo>
                  <a:pt x="16763" y="637031"/>
                </a:lnTo>
                <a:lnTo>
                  <a:pt x="12191" y="679703"/>
                </a:lnTo>
                <a:lnTo>
                  <a:pt x="3047" y="810767"/>
                </a:lnTo>
                <a:lnTo>
                  <a:pt x="0" y="899159"/>
                </a:lnTo>
                <a:lnTo>
                  <a:pt x="0" y="943355"/>
                </a:lnTo>
                <a:lnTo>
                  <a:pt x="24383" y="944879"/>
                </a:lnTo>
                <a:lnTo>
                  <a:pt x="25907" y="899159"/>
                </a:lnTo>
                <a:lnTo>
                  <a:pt x="25907" y="856487"/>
                </a:lnTo>
                <a:lnTo>
                  <a:pt x="28955" y="812291"/>
                </a:lnTo>
                <a:lnTo>
                  <a:pt x="30479" y="768095"/>
                </a:lnTo>
                <a:lnTo>
                  <a:pt x="35051" y="725423"/>
                </a:lnTo>
                <a:lnTo>
                  <a:pt x="38099" y="682751"/>
                </a:lnTo>
                <a:lnTo>
                  <a:pt x="47243" y="598931"/>
                </a:lnTo>
                <a:lnTo>
                  <a:pt x="59435" y="518159"/>
                </a:lnTo>
                <a:lnTo>
                  <a:pt x="82295" y="402335"/>
                </a:lnTo>
                <a:lnTo>
                  <a:pt x="99059" y="332231"/>
                </a:lnTo>
                <a:lnTo>
                  <a:pt x="117347" y="265175"/>
                </a:lnTo>
                <a:lnTo>
                  <a:pt x="128015" y="234695"/>
                </a:lnTo>
                <a:lnTo>
                  <a:pt x="137159" y="205739"/>
                </a:lnTo>
                <a:lnTo>
                  <a:pt x="158495" y="152399"/>
                </a:lnTo>
                <a:lnTo>
                  <a:pt x="192023" y="86867"/>
                </a:lnTo>
                <a:lnTo>
                  <a:pt x="214883" y="53339"/>
                </a:lnTo>
                <a:lnTo>
                  <a:pt x="219321" y="48902"/>
                </a:lnTo>
                <a:close/>
              </a:path>
              <a:path w="279400" h="944879">
                <a:moveTo>
                  <a:pt x="278891" y="0"/>
                </a:moveTo>
                <a:lnTo>
                  <a:pt x="193547" y="4571"/>
                </a:lnTo>
                <a:lnTo>
                  <a:pt x="206659" y="27123"/>
                </a:lnTo>
                <a:lnTo>
                  <a:pt x="216407" y="19811"/>
                </a:lnTo>
                <a:lnTo>
                  <a:pt x="230123" y="41147"/>
                </a:lnTo>
                <a:lnTo>
                  <a:pt x="230123" y="67482"/>
                </a:lnTo>
                <a:lnTo>
                  <a:pt x="231647" y="70103"/>
                </a:lnTo>
                <a:lnTo>
                  <a:pt x="278891" y="0"/>
                </a:lnTo>
                <a:close/>
              </a:path>
              <a:path w="279400" h="944879">
                <a:moveTo>
                  <a:pt x="230123" y="41147"/>
                </a:moveTo>
                <a:lnTo>
                  <a:pt x="216407" y="19811"/>
                </a:lnTo>
                <a:lnTo>
                  <a:pt x="206659" y="27123"/>
                </a:lnTo>
                <a:lnTo>
                  <a:pt x="219321" y="48902"/>
                </a:lnTo>
                <a:lnTo>
                  <a:pt x="220979" y="47243"/>
                </a:lnTo>
                <a:lnTo>
                  <a:pt x="220979" y="48005"/>
                </a:lnTo>
                <a:lnTo>
                  <a:pt x="230123" y="41147"/>
                </a:lnTo>
                <a:close/>
              </a:path>
              <a:path w="279400" h="944879">
                <a:moveTo>
                  <a:pt x="219462" y="49144"/>
                </a:moveTo>
                <a:lnTo>
                  <a:pt x="219321" y="48902"/>
                </a:lnTo>
                <a:lnTo>
                  <a:pt x="217931" y="50291"/>
                </a:lnTo>
                <a:lnTo>
                  <a:pt x="219462" y="49144"/>
                </a:lnTo>
                <a:close/>
              </a:path>
              <a:path w="279400" h="944879">
                <a:moveTo>
                  <a:pt x="220979" y="48005"/>
                </a:moveTo>
                <a:lnTo>
                  <a:pt x="220979" y="47243"/>
                </a:lnTo>
                <a:lnTo>
                  <a:pt x="219321" y="48902"/>
                </a:lnTo>
                <a:lnTo>
                  <a:pt x="219462" y="49144"/>
                </a:lnTo>
                <a:lnTo>
                  <a:pt x="220979" y="48005"/>
                </a:lnTo>
                <a:close/>
              </a:path>
              <a:path w="279400" h="944879">
                <a:moveTo>
                  <a:pt x="230123" y="67482"/>
                </a:moveTo>
                <a:lnTo>
                  <a:pt x="230123" y="41147"/>
                </a:lnTo>
                <a:lnTo>
                  <a:pt x="219462" y="49144"/>
                </a:lnTo>
                <a:lnTo>
                  <a:pt x="230123" y="67482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53371" y="3972781"/>
            <a:ext cx="219075" cy="218440"/>
          </a:xfrm>
          <a:custGeom>
            <a:avLst/>
            <a:gdLst/>
            <a:ahLst/>
            <a:cxnLst/>
            <a:rect l="l" t="t" r="r" b="b"/>
            <a:pathLst>
              <a:path w="219075" h="218439">
                <a:moveTo>
                  <a:pt x="219020" y="95479"/>
                </a:moveTo>
                <a:lnTo>
                  <a:pt x="211211" y="54318"/>
                </a:lnTo>
                <a:lnTo>
                  <a:pt x="186263" y="20582"/>
                </a:lnTo>
                <a:lnTo>
                  <a:pt x="149053" y="2642"/>
                </a:lnTo>
                <a:lnTo>
                  <a:pt x="122624" y="0"/>
                </a:lnTo>
                <a:lnTo>
                  <a:pt x="117204" y="258"/>
                </a:lnTo>
                <a:lnTo>
                  <a:pt x="79396" y="9369"/>
                </a:lnTo>
                <a:lnTo>
                  <a:pt x="44596" y="31190"/>
                </a:lnTo>
                <a:lnTo>
                  <a:pt x="17312" y="63503"/>
                </a:lnTo>
                <a:lnTo>
                  <a:pt x="2595" y="100450"/>
                </a:lnTo>
                <a:lnTo>
                  <a:pt x="0" y="122122"/>
                </a:lnTo>
                <a:lnTo>
                  <a:pt x="17" y="127491"/>
                </a:lnTo>
                <a:lnTo>
                  <a:pt x="9859" y="167947"/>
                </a:lnTo>
                <a:lnTo>
                  <a:pt x="37129" y="199968"/>
                </a:lnTo>
                <a:lnTo>
                  <a:pt x="75729" y="216439"/>
                </a:lnTo>
                <a:lnTo>
                  <a:pt x="97017" y="218123"/>
                </a:lnTo>
                <a:lnTo>
                  <a:pt x="102437" y="217865"/>
                </a:lnTo>
                <a:lnTo>
                  <a:pt x="140331" y="208487"/>
                </a:lnTo>
                <a:lnTo>
                  <a:pt x="175669" y="185934"/>
                </a:lnTo>
                <a:lnTo>
                  <a:pt x="202367" y="153615"/>
                </a:lnTo>
                <a:lnTo>
                  <a:pt x="216583" y="116998"/>
                </a:lnTo>
                <a:lnTo>
                  <a:pt x="219020" y="95479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52906" y="4021835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25907" y="7619"/>
                </a:moveTo>
                <a:lnTo>
                  <a:pt x="21335" y="4571"/>
                </a:lnTo>
                <a:lnTo>
                  <a:pt x="18287" y="0"/>
                </a:lnTo>
                <a:lnTo>
                  <a:pt x="10667" y="0"/>
                </a:lnTo>
                <a:lnTo>
                  <a:pt x="1523" y="9143"/>
                </a:lnTo>
                <a:lnTo>
                  <a:pt x="0" y="16763"/>
                </a:lnTo>
                <a:lnTo>
                  <a:pt x="7619" y="24383"/>
                </a:lnTo>
                <a:lnTo>
                  <a:pt x="15239" y="24383"/>
                </a:lnTo>
                <a:lnTo>
                  <a:pt x="24383" y="15239"/>
                </a:lnTo>
                <a:lnTo>
                  <a:pt x="25907" y="7619"/>
                </a:lnTo>
                <a:close/>
              </a:path>
              <a:path w="70485" h="71754">
                <a:moveTo>
                  <a:pt x="70103" y="62483"/>
                </a:moveTo>
                <a:lnTo>
                  <a:pt x="70103" y="54863"/>
                </a:lnTo>
                <a:lnTo>
                  <a:pt x="67055" y="50291"/>
                </a:lnTo>
                <a:lnTo>
                  <a:pt x="62483" y="47243"/>
                </a:lnTo>
                <a:lnTo>
                  <a:pt x="54863" y="47243"/>
                </a:lnTo>
                <a:lnTo>
                  <a:pt x="45719" y="56387"/>
                </a:lnTo>
                <a:lnTo>
                  <a:pt x="45719" y="64007"/>
                </a:lnTo>
                <a:lnTo>
                  <a:pt x="53339" y="71627"/>
                </a:lnTo>
                <a:lnTo>
                  <a:pt x="60959" y="71627"/>
                </a:lnTo>
                <a:lnTo>
                  <a:pt x="70103" y="62483"/>
                </a:lnTo>
                <a:close/>
              </a:path>
            </a:pathLst>
          </a:custGeom>
          <a:solidFill>
            <a:srgbClr val="00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48333" y="4015739"/>
            <a:ext cx="81280" cy="83820"/>
          </a:xfrm>
          <a:custGeom>
            <a:avLst/>
            <a:gdLst/>
            <a:ahLst/>
            <a:cxnLst/>
            <a:rect l="l" t="t" r="r" b="b"/>
            <a:pathLst>
              <a:path w="81279" h="83820">
                <a:moveTo>
                  <a:pt x="35051" y="19811"/>
                </a:moveTo>
                <a:lnTo>
                  <a:pt x="35051" y="10667"/>
                </a:lnTo>
                <a:lnTo>
                  <a:pt x="33527" y="10667"/>
                </a:lnTo>
                <a:lnTo>
                  <a:pt x="32003" y="6095"/>
                </a:lnTo>
                <a:lnTo>
                  <a:pt x="30479" y="4571"/>
                </a:lnTo>
                <a:lnTo>
                  <a:pt x="25907" y="3047"/>
                </a:lnTo>
                <a:lnTo>
                  <a:pt x="25907" y="1523"/>
                </a:lnTo>
                <a:lnTo>
                  <a:pt x="19811" y="1523"/>
                </a:lnTo>
                <a:lnTo>
                  <a:pt x="18287" y="0"/>
                </a:lnTo>
                <a:lnTo>
                  <a:pt x="16763" y="1523"/>
                </a:lnTo>
                <a:lnTo>
                  <a:pt x="12191" y="1523"/>
                </a:lnTo>
                <a:lnTo>
                  <a:pt x="10667" y="3047"/>
                </a:lnTo>
                <a:lnTo>
                  <a:pt x="6095" y="6095"/>
                </a:lnTo>
                <a:lnTo>
                  <a:pt x="4571" y="7619"/>
                </a:lnTo>
                <a:lnTo>
                  <a:pt x="3047" y="10667"/>
                </a:lnTo>
                <a:lnTo>
                  <a:pt x="1523" y="12191"/>
                </a:lnTo>
                <a:lnTo>
                  <a:pt x="0" y="16763"/>
                </a:lnTo>
                <a:lnTo>
                  <a:pt x="0" y="25907"/>
                </a:lnTo>
                <a:lnTo>
                  <a:pt x="1523" y="25907"/>
                </a:lnTo>
                <a:lnTo>
                  <a:pt x="3047" y="30479"/>
                </a:lnTo>
                <a:lnTo>
                  <a:pt x="4571" y="30479"/>
                </a:lnTo>
                <a:lnTo>
                  <a:pt x="4571" y="32003"/>
                </a:lnTo>
                <a:lnTo>
                  <a:pt x="6095" y="32003"/>
                </a:lnTo>
                <a:lnTo>
                  <a:pt x="9143" y="35051"/>
                </a:lnTo>
                <a:lnTo>
                  <a:pt x="10667" y="35051"/>
                </a:lnTo>
                <a:lnTo>
                  <a:pt x="12191" y="35559"/>
                </a:lnTo>
                <a:lnTo>
                  <a:pt x="12191" y="18287"/>
                </a:lnTo>
                <a:lnTo>
                  <a:pt x="15239" y="15239"/>
                </a:lnTo>
                <a:lnTo>
                  <a:pt x="15239" y="13715"/>
                </a:lnTo>
                <a:lnTo>
                  <a:pt x="19811" y="13715"/>
                </a:lnTo>
                <a:lnTo>
                  <a:pt x="19811" y="12191"/>
                </a:lnTo>
                <a:lnTo>
                  <a:pt x="22859" y="15239"/>
                </a:lnTo>
                <a:lnTo>
                  <a:pt x="22859" y="35051"/>
                </a:lnTo>
                <a:lnTo>
                  <a:pt x="24383" y="35051"/>
                </a:lnTo>
                <a:lnTo>
                  <a:pt x="24383" y="33527"/>
                </a:lnTo>
                <a:lnTo>
                  <a:pt x="28955" y="32003"/>
                </a:lnTo>
                <a:lnTo>
                  <a:pt x="28955" y="30479"/>
                </a:lnTo>
                <a:lnTo>
                  <a:pt x="30479" y="30479"/>
                </a:lnTo>
                <a:lnTo>
                  <a:pt x="33527" y="25907"/>
                </a:lnTo>
                <a:lnTo>
                  <a:pt x="33527" y="24383"/>
                </a:lnTo>
                <a:lnTo>
                  <a:pt x="35051" y="19811"/>
                </a:lnTo>
                <a:close/>
              </a:path>
              <a:path w="81279" h="83820">
                <a:moveTo>
                  <a:pt x="13715" y="16763"/>
                </a:moveTo>
                <a:lnTo>
                  <a:pt x="12191" y="18287"/>
                </a:lnTo>
                <a:lnTo>
                  <a:pt x="12191" y="19811"/>
                </a:lnTo>
                <a:lnTo>
                  <a:pt x="12496" y="20421"/>
                </a:lnTo>
                <a:lnTo>
                  <a:pt x="13715" y="16763"/>
                </a:lnTo>
                <a:close/>
              </a:path>
              <a:path w="81279" h="83820">
                <a:moveTo>
                  <a:pt x="12496" y="20421"/>
                </a:moveTo>
                <a:lnTo>
                  <a:pt x="12191" y="19811"/>
                </a:lnTo>
                <a:lnTo>
                  <a:pt x="12191" y="21335"/>
                </a:lnTo>
                <a:lnTo>
                  <a:pt x="12496" y="20421"/>
                </a:lnTo>
                <a:close/>
              </a:path>
              <a:path w="81279" h="83820">
                <a:moveTo>
                  <a:pt x="13715" y="22859"/>
                </a:moveTo>
                <a:lnTo>
                  <a:pt x="12496" y="20421"/>
                </a:lnTo>
                <a:lnTo>
                  <a:pt x="12191" y="21335"/>
                </a:lnTo>
                <a:lnTo>
                  <a:pt x="13715" y="22859"/>
                </a:lnTo>
                <a:close/>
              </a:path>
              <a:path w="81279" h="83820">
                <a:moveTo>
                  <a:pt x="15239" y="36575"/>
                </a:moveTo>
                <a:lnTo>
                  <a:pt x="15239" y="24383"/>
                </a:lnTo>
                <a:lnTo>
                  <a:pt x="12191" y="21335"/>
                </a:lnTo>
                <a:lnTo>
                  <a:pt x="12191" y="35559"/>
                </a:lnTo>
                <a:lnTo>
                  <a:pt x="15239" y="36575"/>
                </a:lnTo>
                <a:close/>
              </a:path>
              <a:path w="81279" h="83820">
                <a:moveTo>
                  <a:pt x="18287" y="13715"/>
                </a:moveTo>
                <a:lnTo>
                  <a:pt x="15239" y="13715"/>
                </a:lnTo>
                <a:lnTo>
                  <a:pt x="15239" y="15239"/>
                </a:lnTo>
                <a:lnTo>
                  <a:pt x="13715" y="16763"/>
                </a:lnTo>
                <a:lnTo>
                  <a:pt x="18287" y="13715"/>
                </a:lnTo>
                <a:close/>
              </a:path>
              <a:path w="81279" h="83820">
                <a:moveTo>
                  <a:pt x="21335" y="35559"/>
                </a:moveTo>
                <a:lnTo>
                  <a:pt x="21335" y="21335"/>
                </a:lnTo>
                <a:lnTo>
                  <a:pt x="19811" y="22859"/>
                </a:lnTo>
                <a:lnTo>
                  <a:pt x="13715" y="22859"/>
                </a:lnTo>
                <a:lnTo>
                  <a:pt x="15239" y="24383"/>
                </a:lnTo>
                <a:lnTo>
                  <a:pt x="15239" y="36575"/>
                </a:lnTo>
                <a:lnTo>
                  <a:pt x="18287" y="36575"/>
                </a:lnTo>
                <a:lnTo>
                  <a:pt x="21335" y="35559"/>
                </a:lnTo>
                <a:close/>
              </a:path>
              <a:path w="81279" h="83820">
                <a:moveTo>
                  <a:pt x="20682" y="21553"/>
                </a:moveTo>
                <a:lnTo>
                  <a:pt x="16763" y="22859"/>
                </a:lnTo>
                <a:lnTo>
                  <a:pt x="19811" y="22859"/>
                </a:lnTo>
                <a:lnTo>
                  <a:pt x="20682" y="21553"/>
                </a:lnTo>
                <a:close/>
              </a:path>
              <a:path w="81279" h="83820">
                <a:moveTo>
                  <a:pt x="21335" y="13715"/>
                </a:moveTo>
                <a:lnTo>
                  <a:pt x="19811" y="12191"/>
                </a:lnTo>
                <a:lnTo>
                  <a:pt x="19811" y="13715"/>
                </a:lnTo>
                <a:lnTo>
                  <a:pt x="21335" y="13715"/>
                </a:lnTo>
                <a:close/>
              </a:path>
              <a:path w="81279" h="83820">
                <a:moveTo>
                  <a:pt x="21335" y="21335"/>
                </a:moveTo>
                <a:lnTo>
                  <a:pt x="20682" y="21553"/>
                </a:lnTo>
                <a:lnTo>
                  <a:pt x="19811" y="22859"/>
                </a:lnTo>
                <a:lnTo>
                  <a:pt x="21335" y="21335"/>
                </a:lnTo>
                <a:close/>
              </a:path>
              <a:path w="81279" h="83820">
                <a:moveTo>
                  <a:pt x="22859" y="35051"/>
                </a:moveTo>
                <a:lnTo>
                  <a:pt x="22859" y="18287"/>
                </a:lnTo>
                <a:lnTo>
                  <a:pt x="20682" y="21553"/>
                </a:lnTo>
                <a:lnTo>
                  <a:pt x="21335" y="21335"/>
                </a:lnTo>
                <a:lnTo>
                  <a:pt x="21335" y="35559"/>
                </a:lnTo>
                <a:lnTo>
                  <a:pt x="22859" y="35051"/>
                </a:lnTo>
                <a:close/>
              </a:path>
              <a:path w="81279" h="83820">
                <a:moveTo>
                  <a:pt x="22859" y="16763"/>
                </a:moveTo>
                <a:lnTo>
                  <a:pt x="22859" y="15239"/>
                </a:lnTo>
                <a:lnTo>
                  <a:pt x="21335" y="13715"/>
                </a:lnTo>
                <a:lnTo>
                  <a:pt x="22859" y="16763"/>
                </a:lnTo>
                <a:close/>
              </a:path>
              <a:path w="81279" h="83820">
                <a:moveTo>
                  <a:pt x="22859" y="18287"/>
                </a:moveTo>
                <a:lnTo>
                  <a:pt x="22859" y="16763"/>
                </a:lnTo>
                <a:lnTo>
                  <a:pt x="21335" y="19811"/>
                </a:lnTo>
                <a:lnTo>
                  <a:pt x="22859" y="18287"/>
                </a:lnTo>
                <a:close/>
              </a:path>
              <a:path w="81279" h="83820">
                <a:moveTo>
                  <a:pt x="45719" y="71627"/>
                </a:moveTo>
                <a:lnTo>
                  <a:pt x="45719" y="64007"/>
                </a:lnTo>
                <a:lnTo>
                  <a:pt x="44195" y="65531"/>
                </a:lnTo>
                <a:lnTo>
                  <a:pt x="44195" y="67055"/>
                </a:lnTo>
                <a:lnTo>
                  <a:pt x="45719" y="71627"/>
                </a:lnTo>
                <a:close/>
              </a:path>
              <a:path w="81279" h="83820">
                <a:moveTo>
                  <a:pt x="60959" y="82295"/>
                </a:moveTo>
                <a:lnTo>
                  <a:pt x="60959" y="71627"/>
                </a:lnTo>
                <a:lnTo>
                  <a:pt x="57911" y="70103"/>
                </a:lnTo>
                <a:lnTo>
                  <a:pt x="56387" y="67055"/>
                </a:lnTo>
                <a:lnTo>
                  <a:pt x="56387" y="50291"/>
                </a:lnTo>
                <a:lnTo>
                  <a:pt x="51815" y="51815"/>
                </a:lnTo>
                <a:lnTo>
                  <a:pt x="51815" y="53339"/>
                </a:lnTo>
                <a:lnTo>
                  <a:pt x="50291" y="53339"/>
                </a:lnTo>
                <a:lnTo>
                  <a:pt x="47243" y="57911"/>
                </a:lnTo>
                <a:lnTo>
                  <a:pt x="45719" y="59435"/>
                </a:lnTo>
                <a:lnTo>
                  <a:pt x="45719" y="73151"/>
                </a:lnTo>
                <a:lnTo>
                  <a:pt x="48767" y="76199"/>
                </a:lnTo>
                <a:lnTo>
                  <a:pt x="48767" y="79247"/>
                </a:lnTo>
                <a:lnTo>
                  <a:pt x="50291" y="79247"/>
                </a:lnTo>
                <a:lnTo>
                  <a:pt x="53339" y="80771"/>
                </a:lnTo>
                <a:lnTo>
                  <a:pt x="54863" y="82295"/>
                </a:lnTo>
                <a:lnTo>
                  <a:pt x="60959" y="82295"/>
                </a:lnTo>
                <a:close/>
              </a:path>
              <a:path w="81279" h="83820">
                <a:moveTo>
                  <a:pt x="79247" y="71627"/>
                </a:moveTo>
                <a:lnTo>
                  <a:pt x="79247" y="57911"/>
                </a:lnTo>
                <a:lnTo>
                  <a:pt x="76199" y="53339"/>
                </a:lnTo>
                <a:lnTo>
                  <a:pt x="76199" y="51815"/>
                </a:lnTo>
                <a:lnTo>
                  <a:pt x="74675" y="51815"/>
                </a:lnTo>
                <a:lnTo>
                  <a:pt x="71627" y="48767"/>
                </a:lnTo>
                <a:lnTo>
                  <a:pt x="68579" y="48767"/>
                </a:lnTo>
                <a:lnTo>
                  <a:pt x="64007" y="47243"/>
                </a:lnTo>
                <a:lnTo>
                  <a:pt x="62483" y="47243"/>
                </a:lnTo>
                <a:lnTo>
                  <a:pt x="57911" y="48767"/>
                </a:lnTo>
                <a:lnTo>
                  <a:pt x="56387" y="48767"/>
                </a:lnTo>
                <a:lnTo>
                  <a:pt x="56387" y="67055"/>
                </a:lnTo>
                <a:lnTo>
                  <a:pt x="57911" y="68579"/>
                </a:lnTo>
                <a:lnTo>
                  <a:pt x="57911" y="65531"/>
                </a:lnTo>
                <a:lnTo>
                  <a:pt x="59435" y="63245"/>
                </a:lnTo>
                <a:lnTo>
                  <a:pt x="59435" y="62483"/>
                </a:lnTo>
                <a:lnTo>
                  <a:pt x="60959" y="60959"/>
                </a:lnTo>
                <a:lnTo>
                  <a:pt x="64007" y="60959"/>
                </a:lnTo>
                <a:lnTo>
                  <a:pt x="64007" y="59435"/>
                </a:lnTo>
                <a:lnTo>
                  <a:pt x="65531" y="60197"/>
                </a:lnTo>
                <a:lnTo>
                  <a:pt x="65531" y="59435"/>
                </a:lnTo>
                <a:lnTo>
                  <a:pt x="68579" y="62483"/>
                </a:lnTo>
                <a:lnTo>
                  <a:pt x="68579" y="80771"/>
                </a:lnTo>
                <a:lnTo>
                  <a:pt x="73151" y="77723"/>
                </a:lnTo>
                <a:lnTo>
                  <a:pt x="74675" y="77723"/>
                </a:lnTo>
                <a:lnTo>
                  <a:pt x="74675" y="76199"/>
                </a:lnTo>
                <a:lnTo>
                  <a:pt x="79247" y="71627"/>
                </a:lnTo>
                <a:close/>
              </a:path>
              <a:path w="81279" h="83820">
                <a:moveTo>
                  <a:pt x="59435" y="70103"/>
                </a:moveTo>
                <a:lnTo>
                  <a:pt x="56387" y="67055"/>
                </a:lnTo>
                <a:lnTo>
                  <a:pt x="57911" y="70103"/>
                </a:lnTo>
                <a:lnTo>
                  <a:pt x="59435" y="70103"/>
                </a:lnTo>
                <a:close/>
              </a:path>
              <a:path w="81279" h="83820">
                <a:moveTo>
                  <a:pt x="60959" y="71627"/>
                </a:moveTo>
                <a:lnTo>
                  <a:pt x="59435" y="70103"/>
                </a:lnTo>
                <a:lnTo>
                  <a:pt x="57911" y="70103"/>
                </a:lnTo>
                <a:lnTo>
                  <a:pt x="60959" y="71627"/>
                </a:lnTo>
                <a:close/>
              </a:path>
              <a:path w="81279" h="83820">
                <a:moveTo>
                  <a:pt x="60959" y="60959"/>
                </a:moveTo>
                <a:lnTo>
                  <a:pt x="59435" y="62483"/>
                </a:lnTo>
                <a:lnTo>
                  <a:pt x="60197" y="62102"/>
                </a:lnTo>
                <a:lnTo>
                  <a:pt x="60959" y="60959"/>
                </a:lnTo>
                <a:close/>
              </a:path>
              <a:path w="81279" h="83820">
                <a:moveTo>
                  <a:pt x="60197" y="62102"/>
                </a:moveTo>
                <a:lnTo>
                  <a:pt x="59435" y="62483"/>
                </a:lnTo>
                <a:lnTo>
                  <a:pt x="59435" y="63245"/>
                </a:lnTo>
                <a:lnTo>
                  <a:pt x="60197" y="62102"/>
                </a:lnTo>
                <a:close/>
              </a:path>
              <a:path w="81279" h="83820">
                <a:moveTo>
                  <a:pt x="64007" y="82295"/>
                </a:moveTo>
                <a:lnTo>
                  <a:pt x="64007" y="70103"/>
                </a:lnTo>
                <a:lnTo>
                  <a:pt x="59435" y="70103"/>
                </a:lnTo>
                <a:lnTo>
                  <a:pt x="60959" y="71627"/>
                </a:lnTo>
                <a:lnTo>
                  <a:pt x="60959" y="83819"/>
                </a:lnTo>
                <a:lnTo>
                  <a:pt x="62483" y="83819"/>
                </a:lnTo>
                <a:lnTo>
                  <a:pt x="62483" y="82295"/>
                </a:lnTo>
                <a:lnTo>
                  <a:pt x="64007" y="82295"/>
                </a:lnTo>
                <a:close/>
              </a:path>
              <a:path w="81279" h="83820">
                <a:moveTo>
                  <a:pt x="62483" y="60959"/>
                </a:moveTo>
                <a:lnTo>
                  <a:pt x="60959" y="60959"/>
                </a:lnTo>
                <a:lnTo>
                  <a:pt x="60197" y="62102"/>
                </a:lnTo>
                <a:lnTo>
                  <a:pt x="62483" y="60959"/>
                </a:lnTo>
                <a:close/>
              </a:path>
              <a:path w="81279" h="83820">
                <a:moveTo>
                  <a:pt x="68579" y="82295"/>
                </a:moveTo>
                <a:lnTo>
                  <a:pt x="68579" y="64007"/>
                </a:lnTo>
                <a:lnTo>
                  <a:pt x="67055" y="61721"/>
                </a:lnTo>
                <a:lnTo>
                  <a:pt x="67055" y="65531"/>
                </a:lnTo>
                <a:lnTo>
                  <a:pt x="62483" y="70103"/>
                </a:lnTo>
                <a:lnTo>
                  <a:pt x="64007" y="70103"/>
                </a:lnTo>
                <a:lnTo>
                  <a:pt x="64007" y="82295"/>
                </a:lnTo>
                <a:lnTo>
                  <a:pt x="68579" y="82295"/>
                </a:lnTo>
                <a:close/>
              </a:path>
              <a:path w="81279" h="83820">
                <a:moveTo>
                  <a:pt x="66547" y="60959"/>
                </a:moveTo>
                <a:lnTo>
                  <a:pt x="66293" y="60578"/>
                </a:lnTo>
                <a:lnTo>
                  <a:pt x="64007" y="59435"/>
                </a:lnTo>
                <a:lnTo>
                  <a:pt x="66293" y="60959"/>
                </a:lnTo>
                <a:lnTo>
                  <a:pt x="66547" y="60959"/>
                </a:lnTo>
                <a:close/>
              </a:path>
              <a:path w="81279" h="83820">
                <a:moveTo>
                  <a:pt x="66293" y="60959"/>
                </a:moveTo>
                <a:lnTo>
                  <a:pt x="64007" y="59435"/>
                </a:lnTo>
                <a:lnTo>
                  <a:pt x="64007" y="60959"/>
                </a:lnTo>
                <a:lnTo>
                  <a:pt x="66293" y="60959"/>
                </a:lnTo>
                <a:close/>
              </a:path>
              <a:path w="81279" h="83820">
                <a:moveTo>
                  <a:pt x="67055" y="60959"/>
                </a:moveTo>
                <a:lnTo>
                  <a:pt x="65531" y="59435"/>
                </a:lnTo>
                <a:lnTo>
                  <a:pt x="66293" y="60578"/>
                </a:lnTo>
                <a:lnTo>
                  <a:pt x="67055" y="60959"/>
                </a:lnTo>
                <a:close/>
              </a:path>
              <a:path w="81279" h="83820">
                <a:moveTo>
                  <a:pt x="66293" y="60578"/>
                </a:moveTo>
                <a:lnTo>
                  <a:pt x="65531" y="59435"/>
                </a:lnTo>
                <a:lnTo>
                  <a:pt x="65531" y="60197"/>
                </a:lnTo>
                <a:lnTo>
                  <a:pt x="66293" y="60578"/>
                </a:lnTo>
                <a:close/>
              </a:path>
              <a:path w="81279" h="83820">
                <a:moveTo>
                  <a:pt x="67055" y="60959"/>
                </a:moveTo>
                <a:lnTo>
                  <a:pt x="66293" y="60578"/>
                </a:lnTo>
                <a:lnTo>
                  <a:pt x="66547" y="60959"/>
                </a:lnTo>
                <a:lnTo>
                  <a:pt x="67055" y="60959"/>
                </a:lnTo>
                <a:close/>
              </a:path>
              <a:path w="81279" h="83820">
                <a:moveTo>
                  <a:pt x="66751" y="61264"/>
                </a:moveTo>
                <a:lnTo>
                  <a:pt x="66547" y="60959"/>
                </a:lnTo>
                <a:lnTo>
                  <a:pt x="66293" y="60959"/>
                </a:lnTo>
                <a:lnTo>
                  <a:pt x="66751" y="61264"/>
                </a:lnTo>
                <a:close/>
              </a:path>
              <a:path w="81279" h="83820">
                <a:moveTo>
                  <a:pt x="67436" y="61721"/>
                </a:moveTo>
                <a:lnTo>
                  <a:pt x="67055" y="60959"/>
                </a:lnTo>
                <a:lnTo>
                  <a:pt x="66547" y="60959"/>
                </a:lnTo>
                <a:lnTo>
                  <a:pt x="66751" y="61264"/>
                </a:lnTo>
                <a:lnTo>
                  <a:pt x="67436" y="61721"/>
                </a:lnTo>
                <a:close/>
              </a:path>
              <a:path w="81279" h="83820">
                <a:moveTo>
                  <a:pt x="68579" y="64007"/>
                </a:moveTo>
                <a:lnTo>
                  <a:pt x="67436" y="61721"/>
                </a:lnTo>
                <a:lnTo>
                  <a:pt x="66751" y="61264"/>
                </a:lnTo>
                <a:lnTo>
                  <a:pt x="68579" y="64007"/>
                </a:lnTo>
                <a:close/>
              </a:path>
              <a:path w="81279" h="83820">
                <a:moveTo>
                  <a:pt x="68579" y="62483"/>
                </a:moveTo>
                <a:lnTo>
                  <a:pt x="67055" y="60959"/>
                </a:lnTo>
                <a:lnTo>
                  <a:pt x="67436" y="61721"/>
                </a:lnTo>
                <a:lnTo>
                  <a:pt x="68579" y="62483"/>
                </a:lnTo>
                <a:close/>
              </a:path>
              <a:path w="81279" h="83820">
                <a:moveTo>
                  <a:pt x="68579" y="64007"/>
                </a:moveTo>
                <a:lnTo>
                  <a:pt x="68579" y="62483"/>
                </a:lnTo>
                <a:lnTo>
                  <a:pt x="67436" y="61721"/>
                </a:lnTo>
                <a:lnTo>
                  <a:pt x="68579" y="64007"/>
                </a:lnTo>
                <a:close/>
              </a:path>
              <a:path w="81279" h="83820">
                <a:moveTo>
                  <a:pt x="80771" y="65531"/>
                </a:moveTo>
                <a:lnTo>
                  <a:pt x="80771" y="64007"/>
                </a:lnTo>
                <a:lnTo>
                  <a:pt x="79247" y="59435"/>
                </a:lnTo>
                <a:lnTo>
                  <a:pt x="79247" y="67055"/>
                </a:lnTo>
                <a:lnTo>
                  <a:pt x="80771" y="65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70609" y="4085844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20" h="86995">
                <a:moveTo>
                  <a:pt x="83819" y="85343"/>
                </a:moveTo>
                <a:lnTo>
                  <a:pt x="80771" y="68579"/>
                </a:lnTo>
                <a:lnTo>
                  <a:pt x="80771" y="67055"/>
                </a:lnTo>
                <a:lnTo>
                  <a:pt x="76199" y="53339"/>
                </a:lnTo>
                <a:lnTo>
                  <a:pt x="76199" y="51815"/>
                </a:lnTo>
                <a:lnTo>
                  <a:pt x="70103" y="39623"/>
                </a:lnTo>
                <a:lnTo>
                  <a:pt x="70103" y="38099"/>
                </a:lnTo>
                <a:lnTo>
                  <a:pt x="68579" y="38099"/>
                </a:lnTo>
                <a:lnTo>
                  <a:pt x="60959" y="27431"/>
                </a:lnTo>
                <a:lnTo>
                  <a:pt x="59435" y="25907"/>
                </a:lnTo>
                <a:lnTo>
                  <a:pt x="48767" y="16763"/>
                </a:lnTo>
                <a:lnTo>
                  <a:pt x="36575" y="9143"/>
                </a:lnTo>
                <a:lnTo>
                  <a:pt x="35051" y="9143"/>
                </a:lnTo>
                <a:lnTo>
                  <a:pt x="19811" y="3047"/>
                </a:lnTo>
                <a:lnTo>
                  <a:pt x="3047" y="0"/>
                </a:lnTo>
                <a:lnTo>
                  <a:pt x="0" y="12191"/>
                </a:lnTo>
                <a:lnTo>
                  <a:pt x="16763" y="15239"/>
                </a:lnTo>
                <a:lnTo>
                  <a:pt x="28955" y="20658"/>
                </a:lnTo>
                <a:lnTo>
                  <a:pt x="28955" y="19811"/>
                </a:lnTo>
                <a:lnTo>
                  <a:pt x="42671" y="27431"/>
                </a:lnTo>
                <a:lnTo>
                  <a:pt x="42671" y="28738"/>
                </a:lnTo>
                <a:lnTo>
                  <a:pt x="50291" y="35269"/>
                </a:lnTo>
                <a:lnTo>
                  <a:pt x="50291" y="35051"/>
                </a:lnTo>
                <a:lnTo>
                  <a:pt x="51815" y="36575"/>
                </a:lnTo>
                <a:lnTo>
                  <a:pt x="51815" y="36829"/>
                </a:lnTo>
                <a:lnTo>
                  <a:pt x="59435" y="45719"/>
                </a:lnTo>
                <a:lnTo>
                  <a:pt x="59435" y="46939"/>
                </a:lnTo>
                <a:lnTo>
                  <a:pt x="65531" y="57911"/>
                </a:lnTo>
                <a:lnTo>
                  <a:pt x="65531" y="61467"/>
                </a:lnTo>
                <a:lnTo>
                  <a:pt x="68579" y="71627"/>
                </a:lnTo>
                <a:lnTo>
                  <a:pt x="68579" y="70103"/>
                </a:lnTo>
                <a:lnTo>
                  <a:pt x="71627" y="86867"/>
                </a:lnTo>
                <a:lnTo>
                  <a:pt x="83819" y="85343"/>
                </a:lnTo>
                <a:close/>
              </a:path>
              <a:path w="83820" h="86995">
                <a:moveTo>
                  <a:pt x="30479" y="21335"/>
                </a:moveTo>
                <a:lnTo>
                  <a:pt x="28955" y="19811"/>
                </a:lnTo>
                <a:lnTo>
                  <a:pt x="28955" y="20658"/>
                </a:lnTo>
                <a:lnTo>
                  <a:pt x="30479" y="21335"/>
                </a:lnTo>
                <a:close/>
              </a:path>
              <a:path w="83820" h="86995">
                <a:moveTo>
                  <a:pt x="42671" y="28738"/>
                </a:moveTo>
                <a:lnTo>
                  <a:pt x="42671" y="27431"/>
                </a:lnTo>
                <a:lnTo>
                  <a:pt x="41147" y="27431"/>
                </a:lnTo>
                <a:lnTo>
                  <a:pt x="42671" y="28738"/>
                </a:lnTo>
                <a:close/>
              </a:path>
              <a:path w="83820" h="86995">
                <a:moveTo>
                  <a:pt x="51815" y="36575"/>
                </a:moveTo>
                <a:lnTo>
                  <a:pt x="50291" y="35051"/>
                </a:lnTo>
                <a:lnTo>
                  <a:pt x="50995" y="35872"/>
                </a:lnTo>
                <a:lnTo>
                  <a:pt x="51815" y="36575"/>
                </a:lnTo>
                <a:close/>
              </a:path>
              <a:path w="83820" h="86995">
                <a:moveTo>
                  <a:pt x="50995" y="35872"/>
                </a:moveTo>
                <a:lnTo>
                  <a:pt x="50291" y="35051"/>
                </a:lnTo>
                <a:lnTo>
                  <a:pt x="50291" y="35269"/>
                </a:lnTo>
                <a:lnTo>
                  <a:pt x="50995" y="35872"/>
                </a:lnTo>
                <a:close/>
              </a:path>
              <a:path w="83820" h="86995">
                <a:moveTo>
                  <a:pt x="51815" y="36829"/>
                </a:moveTo>
                <a:lnTo>
                  <a:pt x="51815" y="36575"/>
                </a:lnTo>
                <a:lnTo>
                  <a:pt x="50995" y="35872"/>
                </a:lnTo>
                <a:lnTo>
                  <a:pt x="51815" y="36829"/>
                </a:lnTo>
                <a:close/>
              </a:path>
              <a:path w="83820" h="86995">
                <a:moveTo>
                  <a:pt x="59435" y="46939"/>
                </a:moveTo>
                <a:lnTo>
                  <a:pt x="59435" y="45719"/>
                </a:lnTo>
                <a:lnTo>
                  <a:pt x="57911" y="44195"/>
                </a:lnTo>
                <a:lnTo>
                  <a:pt x="59435" y="46939"/>
                </a:lnTo>
                <a:close/>
              </a:path>
              <a:path w="83820" h="86995">
                <a:moveTo>
                  <a:pt x="65531" y="61467"/>
                </a:moveTo>
                <a:lnTo>
                  <a:pt x="65531" y="57911"/>
                </a:lnTo>
                <a:lnTo>
                  <a:pt x="64007" y="56387"/>
                </a:lnTo>
                <a:lnTo>
                  <a:pt x="65531" y="61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46226" y="3966971"/>
            <a:ext cx="233679" cy="230504"/>
          </a:xfrm>
          <a:custGeom>
            <a:avLst/>
            <a:gdLst/>
            <a:ahLst/>
            <a:cxnLst/>
            <a:rect l="l" t="t" r="r" b="b"/>
            <a:pathLst>
              <a:path w="233679" h="230504">
                <a:moveTo>
                  <a:pt x="233171" y="109727"/>
                </a:moveTo>
                <a:lnTo>
                  <a:pt x="233171" y="88391"/>
                </a:lnTo>
                <a:lnTo>
                  <a:pt x="230123" y="77723"/>
                </a:lnTo>
                <a:lnTo>
                  <a:pt x="228599" y="67055"/>
                </a:lnTo>
                <a:lnTo>
                  <a:pt x="205739" y="28955"/>
                </a:lnTo>
                <a:lnTo>
                  <a:pt x="169163" y="6095"/>
                </a:lnTo>
                <a:lnTo>
                  <a:pt x="147827" y="0"/>
                </a:lnTo>
                <a:lnTo>
                  <a:pt x="115823" y="0"/>
                </a:lnTo>
                <a:lnTo>
                  <a:pt x="71627" y="15239"/>
                </a:lnTo>
                <a:lnTo>
                  <a:pt x="33527" y="45719"/>
                </a:lnTo>
                <a:lnTo>
                  <a:pt x="9143" y="86867"/>
                </a:lnTo>
                <a:lnTo>
                  <a:pt x="1523" y="120395"/>
                </a:lnTo>
                <a:lnTo>
                  <a:pt x="0" y="131063"/>
                </a:lnTo>
                <a:lnTo>
                  <a:pt x="3047" y="152399"/>
                </a:lnTo>
                <a:lnTo>
                  <a:pt x="9143" y="173735"/>
                </a:lnTo>
                <a:lnTo>
                  <a:pt x="13715" y="180593"/>
                </a:lnTo>
                <a:lnTo>
                  <a:pt x="13715" y="120395"/>
                </a:lnTo>
                <a:lnTo>
                  <a:pt x="15239" y="111251"/>
                </a:lnTo>
                <a:lnTo>
                  <a:pt x="30479" y="71627"/>
                </a:lnTo>
                <a:lnTo>
                  <a:pt x="44195" y="54863"/>
                </a:lnTo>
                <a:lnTo>
                  <a:pt x="51815" y="45719"/>
                </a:lnTo>
                <a:lnTo>
                  <a:pt x="88391" y="21335"/>
                </a:lnTo>
                <a:lnTo>
                  <a:pt x="128015" y="12191"/>
                </a:lnTo>
                <a:lnTo>
                  <a:pt x="137159" y="12191"/>
                </a:lnTo>
                <a:lnTo>
                  <a:pt x="182879" y="25907"/>
                </a:lnTo>
                <a:lnTo>
                  <a:pt x="213359" y="62483"/>
                </a:lnTo>
                <a:lnTo>
                  <a:pt x="220979" y="99059"/>
                </a:lnTo>
                <a:lnTo>
                  <a:pt x="220979" y="150367"/>
                </a:lnTo>
                <a:lnTo>
                  <a:pt x="228599" y="132587"/>
                </a:lnTo>
                <a:lnTo>
                  <a:pt x="231647" y="120395"/>
                </a:lnTo>
                <a:lnTo>
                  <a:pt x="233171" y="109727"/>
                </a:lnTo>
                <a:close/>
              </a:path>
              <a:path w="233679" h="230504">
                <a:moveTo>
                  <a:pt x="220979" y="150367"/>
                </a:moveTo>
                <a:lnTo>
                  <a:pt x="220979" y="99059"/>
                </a:lnTo>
                <a:lnTo>
                  <a:pt x="219455" y="109727"/>
                </a:lnTo>
                <a:lnTo>
                  <a:pt x="217931" y="118871"/>
                </a:lnTo>
                <a:lnTo>
                  <a:pt x="202691" y="158495"/>
                </a:lnTo>
                <a:lnTo>
                  <a:pt x="173735" y="192023"/>
                </a:lnTo>
                <a:lnTo>
                  <a:pt x="155447" y="202691"/>
                </a:lnTo>
                <a:lnTo>
                  <a:pt x="146303" y="208787"/>
                </a:lnTo>
                <a:lnTo>
                  <a:pt x="135635" y="211835"/>
                </a:lnTo>
                <a:lnTo>
                  <a:pt x="126491" y="214883"/>
                </a:lnTo>
                <a:lnTo>
                  <a:pt x="115823" y="216407"/>
                </a:lnTo>
                <a:lnTo>
                  <a:pt x="106679" y="217931"/>
                </a:lnTo>
                <a:lnTo>
                  <a:pt x="96011" y="217931"/>
                </a:lnTo>
                <a:lnTo>
                  <a:pt x="44195" y="198119"/>
                </a:lnTo>
                <a:lnTo>
                  <a:pt x="15239" y="149351"/>
                </a:lnTo>
                <a:lnTo>
                  <a:pt x="13715" y="140207"/>
                </a:lnTo>
                <a:lnTo>
                  <a:pt x="13715" y="180593"/>
                </a:lnTo>
                <a:lnTo>
                  <a:pt x="45719" y="214883"/>
                </a:lnTo>
                <a:lnTo>
                  <a:pt x="96011" y="230123"/>
                </a:lnTo>
                <a:lnTo>
                  <a:pt x="106679" y="230123"/>
                </a:lnTo>
                <a:lnTo>
                  <a:pt x="161543" y="214883"/>
                </a:lnTo>
                <a:lnTo>
                  <a:pt x="214883" y="164591"/>
                </a:lnTo>
                <a:lnTo>
                  <a:pt x="220979" y="150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25651" y="4215383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514221" y="4308347"/>
            <a:ext cx="231775" cy="97790"/>
          </a:xfrm>
          <a:custGeom>
            <a:avLst/>
            <a:gdLst/>
            <a:ahLst/>
            <a:cxnLst/>
            <a:rect l="l" t="t" r="r" b="b"/>
            <a:pathLst>
              <a:path w="231775" h="97789">
                <a:moveTo>
                  <a:pt x="231647" y="73151"/>
                </a:moveTo>
                <a:lnTo>
                  <a:pt x="7619" y="0"/>
                </a:lnTo>
                <a:lnTo>
                  <a:pt x="0" y="24383"/>
                </a:lnTo>
                <a:lnTo>
                  <a:pt x="224027" y="97535"/>
                </a:lnTo>
                <a:lnTo>
                  <a:pt x="231647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52677" y="4311395"/>
            <a:ext cx="178435" cy="96520"/>
          </a:xfrm>
          <a:custGeom>
            <a:avLst/>
            <a:gdLst/>
            <a:ahLst/>
            <a:cxnLst/>
            <a:rect l="l" t="t" r="r" b="b"/>
            <a:pathLst>
              <a:path w="178435" h="96520">
                <a:moveTo>
                  <a:pt x="178307" y="22859"/>
                </a:moveTo>
                <a:lnTo>
                  <a:pt x="167639" y="0"/>
                </a:lnTo>
                <a:lnTo>
                  <a:pt x="0" y="71627"/>
                </a:lnTo>
                <a:lnTo>
                  <a:pt x="10667" y="96011"/>
                </a:lnTo>
                <a:lnTo>
                  <a:pt x="178307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25651" y="4328159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111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17270" y="4454651"/>
            <a:ext cx="166370" cy="170815"/>
          </a:xfrm>
          <a:custGeom>
            <a:avLst/>
            <a:gdLst/>
            <a:ahLst/>
            <a:cxnLst/>
            <a:rect l="l" t="t" r="r" b="b"/>
            <a:pathLst>
              <a:path w="166370" h="170814">
                <a:moveTo>
                  <a:pt x="166115" y="153923"/>
                </a:moveTo>
                <a:lnTo>
                  <a:pt x="18287" y="0"/>
                </a:lnTo>
                <a:lnTo>
                  <a:pt x="0" y="16763"/>
                </a:lnTo>
                <a:lnTo>
                  <a:pt x="147827" y="170687"/>
                </a:lnTo>
                <a:lnTo>
                  <a:pt x="166115" y="153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51153" y="4451603"/>
            <a:ext cx="181610" cy="129539"/>
          </a:xfrm>
          <a:custGeom>
            <a:avLst/>
            <a:gdLst/>
            <a:ahLst/>
            <a:cxnLst/>
            <a:rect l="l" t="t" r="r" b="b"/>
            <a:pathLst>
              <a:path w="181610" h="129539">
                <a:moveTo>
                  <a:pt x="181355" y="22859"/>
                </a:moveTo>
                <a:lnTo>
                  <a:pt x="167639" y="0"/>
                </a:lnTo>
                <a:lnTo>
                  <a:pt x="0" y="108203"/>
                </a:lnTo>
                <a:lnTo>
                  <a:pt x="13715" y="129539"/>
                </a:lnTo>
                <a:lnTo>
                  <a:pt x="181355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515745" y="4140707"/>
            <a:ext cx="64135" cy="82550"/>
          </a:xfrm>
          <a:custGeom>
            <a:avLst/>
            <a:gdLst/>
            <a:ahLst/>
            <a:cxnLst/>
            <a:rect l="l" t="t" r="r" b="b"/>
            <a:pathLst>
              <a:path w="64135" h="82550">
                <a:moveTo>
                  <a:pt x="64007" y="13715"/>
                </a:moveTo>
                <a:lnTo>
                  <a:pt x="42671" y="0"/>
                </a:lnTo>
                <a:lnTo>
                  <a:pt x="0" y="68579"/>
                </a:lnTo>
                <a:lnTo>
                  <a:pt x="21335" y="82295"/>
                </a:lnTo>
                <a:lnTo>
                  <a:pt x="64007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110" name="object 110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853440">
              <a:lnSpc>
                <a:spcPct val="100000"/>
              </a:lnSpc>
            </a:pPr>
            <a:r>
              <a:rPr spc="-5" dirty="0"/>
              <a:t>Received </a:t>
            </a:r>
            <a:r>
              <a:rPr spc="-10" dirty="0"/>
              <a:t>power</a:t>
            </a:r>
            <a:r>
              <a:rPr spc="-40" dirty="0"/>
              <a:t> </a:t>
            </a:r>
            <a:r>
              <a:rPr i="1" spc="-5" dirty="0">
                <a:latin typeface="Arial"/>
                <a:cs typeface="Arial"/>
              </a:rPr>
              <a:t>P</a:t>
            </a:r>
            <a:r>
              <a:rPr sz="3975" i="1" spc="-7" baseline="-20964" dirty="0">
                <a:latin typeface="Arial"/>
                <a:cs typeface="Arial"/>
              </a:rPr>
              <a:t>r</a:t>
            </a:r>
            <a:r>
              <a:rPr sz="4000" i="1" spc="-5" dirty="0">
                <a:latin typeface="Arial"/>
                <a:cs typeface="Arial"/>
              </a:rPr>
              <a:t>(d)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7485" y="2150358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49" y="0"/>
                </a:lnTo>
              </a:path>
            </a:pathLst>
          </a:custGeom>
          <a:ln w="13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13464" y="2151633"/>
            <a:ext cx="12446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0103" y="1685797"/>
            <a:ext cx="232410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i="1" spc="5" dirty="0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2165" y="2124200"/>
            <a:ext cx="10223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dirty="0">
                <a:latin typeface="Times New Roman"/>
                <a:cs typeface="Times New Roman"/>
              </a:rPr>
              <a:t>r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8831" y="1769617"/>
            <a:ext cx="702310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0059" algn="l"/>
                <a:tab pos="688975" algn="l"/>
              </a:tabLst>
            </a:pPr>
            <a:r>
              <a:rPr sz="3975" baseline="-20964" dirty="0">
                <a:latin typeface="Symbol"/>
                <a:cs typeface="Symbol"/>
              </a:rPr>
              <a:t></a:t>
            </a:r>
            <a:r>
              <a:rPr sz="1550" i="1" u="heavy" dirty="0">
                <a:latin typeface="Times New Roman"/>
                <a:cs typeface="Times New Roman"/>
              </a:rPr>
              <a:t> 	t	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6437" y="1899156"/>
            <a:ext cx="1252220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53465" algn="l"/>
              </a:tabLst>
            </a:pPr>
            <a:r>
              <a:rPr sz="2650" i="1" spc="5" dirty="0">
                <a:latin typeface="Times New Roman"/>
                <a:cs typeface="Times New Roman"/>
              </a:rPr>
              <a:t>P	</a:t>
            </a:r>
            <a:r>
              <a:rPr sz="2650" dirty="0">
                <a:latin typeface="Times New Roman"/>
                <a:cs typeface="Times New Roman"/>
              </a:rPr>
              <a:t>(</a:t>
            </a:r>
            <a:r>
              <a:rPr sz="2650" spc="-315" dirty="0">
                <a:latin typeface="Times New Roman"/>
                <a:cs typeface="Times New Roman"/>
              </a:rPr>
              <a:t> </a:t>
            </a:r>
            <a:r>
              <a:rPr sz="2650" i="1" spc="5" dirty="0">
                <a:latin typeface="Times New Roman"/>
                <a:cs typeface="Times New Roman"/>
              </a:rPr>
              <a:t>d</a:t>
            </a:r>
            <a:r>
              <a:rPr sz="2650" i="1" spc="10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)	</a:t>
            </a:r>
            <a:r>
              <a:rPr sz="2650" spc="5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7648" y="2145283"/>
            <a:ext cx="148717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04925" algn="l"/>
              </a:tabLst>
            </a:pPr>
            <a:r>
              <a:rPr sz="2650" dirty="0">
                <a:latin typeface="Times New Roman"/>
                <a:cs typeface="Times New Roman"/>
              </a:rPr>
              <a:t>(</a:t>
            </a:r>
            <a:r>
              <a:rPr sz="2650" spc="-315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4</a:t>
            </a:r>
            <a:r>
              <a:rPr sz="2650" spc="-434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Symbol"/>
                <a:cs typeface="Symbol"/>
              </a:rPr>
              <a:t>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)</a:t>
            </a:r>
            <a:r>
              <a:rPr sz="2650" spc="-229" dirty="0">
                <a:latin typeface="Times New Roman"/>
                <a:cs typeface="Times New Roman"/>
              </a:rPr>
              <a:t> </a:t>
            </a:r>
            <a:r>
              <a:rPr sz="2325" baseline="43010" dirty="0">
                <a:latin typeface="Times New Roman"/>
                <a:cs typeface="Times New Roman"/>
              </a:rPr>
              <a:t>2	</a:t>
            </a:r>
            <a:r>
              <a:rPr sz="2650" i="1" spc="5" dirty="0">
                <a:latin typeface="Times New Roman"/>
                <a:cs typeface="Times New Roman"/>
              </a:rPr>
              <a:t>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4828" y="1515871"/>
            <a:ext cx="360680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112" baseline="-23809" dirty="0">
                <a:latin typeface="Symbol"/>
                <a:cs typeface="Symbol"/>
              </a:rPr>
              <a:t></a:t>
            </a:r>
            <a:r>
              <a:rPr sz="4200" spc="-607" baseline="-23809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32633" y="3140960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65" y="0"/>
                </a:lnTo>
              </a:path>
            </a:pathLst>
          </a:custGeom>
          <a:ln w="13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224146" y="3378452"/>
            <a:ext cx="8064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88510" y="3153408"/>
            <a:ext cx="232410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i="1" spc="5" dirty="0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41265" y="2676396"/>
            <a:ext cx="194945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i="1" spc="5" dirty="0">
                <a:latin typeface="Times New Roman"/>
                <a:cs typeface="Times New Roman"/>
              </a:rPr>
              <a:t>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6337" y="2663696"/>
            <a:ext cx="12446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05858" y="2899916"/>
            <a:ext cx="12446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57930" y="3113276"/>
            <a:ext cx="51117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9415" algn="l"/>
              </a:tabLst>
            </a:pPr>
            <a:r>
              <a:rPr sz="1550" i="1" dirty="0">
                <a:latin typeface="Times New Roman"/>
                <a:cs typeface="Times New Roman"/>
              </a:rPr>
              <a:t>r	</a:t>
            </a:r>
            <a:r>
              <a:rPr sz="155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70975" y="2889756"/>
            <a:ext cx="1642110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i="1" spc="30" dirty="0">
                <a:latin typeface="Times New Roman"/>
                <a:cs typeface="Times New Roman"/>
              </a:rPr>
              <a:t>con</a:t>
            </a:r>
            <a:r>
              <a:rPr sz="2650" spc="30" dirty="0">
                <a:latin typeface="Symbol"/>
                <a:cs typeface="Symbol"/>
              </a:rPr>
              <a:t></a:t>
            </a:r>
            <a:r>
              <a:rPr sz="2650" spc="30" dirty="0">
                <a:latin typeface="Times New Roman"/>
                <a:cs typeface="Times New Roman"/>
              </a:rPr>
              <a:t> </a:t>
            </a:r>
            <a:r>
              <a:rPr sz="2650" i="1" spc="5" dirty="0">
                <a:latin typeface="Times New Roman"/>
                <a:cs typeface="Times New Roman"/>
              </a:rPr>
              <a:t>P </a:t>
            </a:r>
            <a:r>
              <a:rPr sz="2650" spc="-15" dirty="0">
                <a:latin typeface="Times New Roman"/>
                <a:cs typeface="Times New Roman"/>
              </a:rPr>
              <a:t>(</a:t>
            </a:r>
            <a:r>
              <a:rPr sz="2650" i="1" spc="-15" dirty="0">
                <a:latin typeface="Times New Roman"/>
                <a:cs typeface="Times New Roman"/>
              </a:rPr>
              <a:t>d</a:t>
            </a:r>
            <a:r>
              <a:rPr sz="2650" i="1" spc="-340" dirty="0">
                <a:latin typeface="Times New Roman"/>
                <a:cs typeface="Times New Roman"/>
              </a:rPr>
              <a:t> </a:t>
            </a:r>
            <a:r>
              <a:rPr sz="2650" spc="90" dirty="0">
                <a:latin typeface="Times New Roman"/>
                <a:cs typeface="Times New Roman"/>
              </a:rPr>
              <a:t>)</a:t>
            </a:r>
            <a:r>
              <a:rPr sz="2650" spc="90" dirty="0">
                <a:latin typeface="Symbol"/>
                <a:cs typeface="Symbol"/>
              </a:rPr>
              <a:t>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80816" y="3160788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533" y="0"/>
                </a:lnTo>
              </a:path>
            </a:pathLst>
          </a:custGeom>
          <a:ln w="13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34985" y="3134612"/>
            <a:ext cx="10223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dirty="0">
                <a:latin typeface="Times New Roman"/>
                <a:cs typeface="Times New Roman"/>
              </a:rPr>
              <a:t>r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9549" y="2909568"/>
            <a:ext cx="1994535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i="1" spc="5" dirty="0">
                <a:latin typeface="Times New Roman"/>
                <a:cs typeface="Times New Roman"/>
              </a:rPr>
              <a:t>P</a:t>
            </a:r>
            <a:r>
              <a:rPr sz="2650" i="1" spc="-100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Times New Roman"/>
                <a:cs typeface="Times New Roman"/>
              </a:rPr>
              <a:t>(</a:t>
            </a:r>
            <a:r>
              <a:rPr sz="2650" i="1" spc="25" dirty="0">
                <a:latin typeface="Times New Roman"/>
                <a:cs typeface="Times New Roman"/>
              </a:rPr>
              <a:t>d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)</a:t>
            </a:r>
            <a:r>
              <a:rPr sz="2650" spc="-90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Symbol"/>
                <a:cs typeface="Symbol"/>
              </a:rPr>
              <a:t></a:t>
            </a:r>
            <a:r>
              <a:rPr sz="2650" spc="-150" dirty="0">
                <a:latin typeface="Times New Roman"/>
                <a:cs typeface="Times New Roman"/>
              </a:rPr>
              <a:t> </a:t>
            </a:r>
            <a:r>
              <a:rPr sz="2650" i="1" spc="5" dirty="0">
                <a:latin typeface="Times New Roman"/>
                <a:cs typeface="Times New Roman"/>
              </a:rPr>
              <a:t>con</a:t>
            </a:r>
            <a:r>
              <a:rPr sz="2650" i="1" spc="-4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</a:t>
            </a:r>
            <a:r>
              <a:rPr sz="2650" spc="265" dirty="0">
                <a:latin typeface="Times New Roman"/>
                <a:cs typeface="Times New Roman"/>
              </a:rPr>
              <a:t> </a:t>
            </a:r>
            <a:r>
              <a:rPr sz="3975" i="1" spc="-337" baseline="35639" dirty="0">
                <a:latin typeface="Times New Roman"/>
                <a:cs typeface="Times New Roman"/>
              </a:rPr>
              <a:t>P</a:t>
            </a:r>
            <a:r>
              <a:rPr sz="2325" i="1" spc="-337" baseline="35842" dirty="0">
                <a:latin typeface="Times New Roman"/>
                <a:cs typeface="Times New Roman"/>
              </a:rPr>
              <a:t>t</a:t>
            </a:r>
            <a:endParaRPr sz="2325" baseline="35842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18512" y="3162305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1189" y="0"/>
                </a:lnTo>
              </a:path>
            </a:pathLst>
          </a:custGeom>
          <a:ln w="14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99363" y="3398264"/>
            <a:ext cx="12446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90988" y="3174744"/>
            <a:ext cx="3163570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48610" algn="l"/>
              </a:tabLst>
            </a:pPr>
            <a:r>
              <a:rPr sz="2650" i="1" spc="5" dirty="0">
                <a:latin typeface="Times New Roman"/>
                <a:cs typeface="Times New Roman"/>
              </a:rPr>
              <a:t>d </a:t>
            </a:r>
            <a:r>
              <a:rPr sz="2650" i="1" spc="670" dirty="0">
                <a:latin typeface="Times New Roman"/>
                <a:cs typeface="Times New Roman"/>
              </a:rPr>
              <a:t> </a:t>
            </a:r>
            <a:r>
              <a:rPr sz="2325" baseline="43010" dirty="0">
                <a:latin typeface="Times New Roman"/>
                <a:cs typeface="Times New Roman"/>
              </a:rPr>
              <a:t>2	</a:t>
            </a:r>
            <a:r>
              <a:rPr sz="2650" i="1" spc="5" dirty="0">
                <a:latin typeface="Times New Roman"/>
                <a:cs typeface="Times New Roman"/>
              </a:rPr>
              <a:t>d</a:t>
            </a:r>
            <a:r>
              <a:rPr sz="2650" i="1" spc="-495" dirty="0">
                <a:latin typeface="Times New Roman"/>
                <a:cs typeface="Times New Roman"/>
              </a:rPr>
              <a:t> </a:t>
            </a:r>
            <a:r>
              <a:rPr sz="2325" baseline="43010" dirty="0">
                <a:latin typeface="Times New Roman"/>
                <a:cs typeface="Times New Roman"/>
              </a:rPr>
              <a:t>2</a:t>
            </a:r>
            <a:endParaRPr sz="2325" baseline="4301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52860" y="3134612"/>
            <a:ext cx="52514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3384" algn="l"/>
              </a:tabLst>
            </a:pPr>
            <a:r>
              <a:rPr sz="1550" i="1" dirty="0">
                <a:latin typeface="Times New Roman"/>
                <a:cs typeface="Times New Roman"/>
              </a:rPr>
              <a:t>r	</a:t>
            </a:r>
            <a:r>
              <a:rPr sz="155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05031" y="2911092"/>
            <a:ext cx="199453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7705" algn="l"/>
              </a:tabLst>
            </a:pPr>
            <a:r>
              <a:rPr sz="2650" i="1" spc="5" dirty="0">
                <a:latin typeface="Times New Roman"/>
                <a:cs typeface="Times New Roman"/>
              </a:rPr>
              <a:t>P 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(</a:t>
            </a:r>
            <a:r>
              <a:rPr sz="2650" i="1" spc="5" dirty="0">
                <a:latin typeface="Times New Roman"/>
                <a:cs typeface="Times New Roman"/>
              </a:rPr>
              <a:t>d	</a:t>
            </a:r>
            <a:r>
              <a:rPr sz="2650" spc="5" dirty="0">
                <a:latin typeface="Times New Roman"/>
                <a:cs typeface="Times New Roman"/>
              </a:rPr>
              <a:t>) </a:t>
            </a:r>
            <a:r>
              <a:rPr sz="2650" spc="5" dirty="0">
                <a:latin typeface="Symbol"/>
                <a:cs typeface="Symbol"/>
              </a:rPr>
              <a:t>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con</a:t>
            </a:r>
            <a:r>
              <a:rPr sz="2650" dirty="0">
                <a:latin typeface="Symbol"/>
                <a:cs typeface="Symbol"/>
              </a:rPr>
              <a:t></a:t>
            </a:r>
            <a:r>
              <a:rPr sz="2650" spc="-305" dirty="0">
                <a:latin typeface="Times New Roman"/>
                <a:cs typeface="Times New Roman"/>
              </a:rPr>
              <a:t> </a:t>
            </a:r>
            <a:r>
              <a:rPr sz="3975" i="1" spc="-382" baseline="35639" dirty="0">
                <a:latin typeface="Times New Roman"/>
                <a:cs typeface="Times New Roman"/>
              </a:rPr>
              <a:t>P</a:t>
            </a:r>
            <a:r>
              <a:rPr sz="2325" i="1" spc="-382" baseline="35842" dirty="0">
                <a:latin typeface="Times New Roman"/>
                <a:cs typeface="Times New Roman"/>
              </a:rPr>
              <a:t>t</a:t>
            </a:r>
            <a:endParaRPr sz="2325" baseline="35842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29278" y="2985516"/>
            <a:ext cx="487680" cy="291465"/>
          </a:xfrm>
          <a:custGeom>
            <a:avLst/>
            <a:gdLst/>
            <a:ahLst/>
            <a:cxnLst/>
            <a:rect l="l" t="t" r="r" b="b"/>
            <a:pathLst>
              <a:path w="487679" h="291464">
                <a:moveTo>
                  <a:pt x="355091" y="76199"/>
                </a:moveTo>
                <a:lnTo>
                  <a:pt x="0" y="76199"/>
                </a:lnTo>
                <a:lnTo>
                  <a:pt x="0" y="214883"/>
                </a:lnTo>
                <a:lnTo>
                  <a:pt x="12191" y="214883"/>
                </a:lnTo>
                <a:lnTo>
                  <a:pt x="12191" y="100583"/>
                </a:lnTo>
                <a:lnTo>
                  <a:pt x="25907" y="88391"/>
                </a:lnTo>
                <a:lnTo>
                  <a:pt x="25907" y="100583"/>
                </a:lnTo>
                <a:lnTo>
                  <a:pt x="342899" y="100583"/>
                </a:lnTo>
                <a:lnTo>
                  <a:pt x="342899" y="88391"/>
                </a:lnTo>
                <a:lnTo>
                  <a:pt x="355091" y="76199"/>
                </a:lnTo>
                <a:close/>
              </a:path>
              <a:path w="487679" h="291464">
                <a:moveTo>
                  <a:pt x="25907" y="100583"/>
                </a:moveTo>
                <a:lnTo>
                  <a:pt x="25907" y="88391"/>
                </a:lnTo>
                <a:lnTo>
                  <a:pt x="12191" y="100583"/>
                </a:lnTo>
                <a:lnTo>
                  <a:pt x="25907" y="100583"/>
                </a:lnTo>
                <a:close/>
              </a:path>
              <a:path w="487679" h="291464">
                <a:moveTo>
                  <a:pt x="25907" y="190499"/>
                </a:moveTo>
                <a:lnTo>
                  <a:pt x="25907" y="100583"/>
                </a:lnTo>
                <a:lnTo>
                  <a:pt x="12191" y="100583"/>
                </a:lnTo>
                <a:lnTo>
                  <a:pt x="12191" y="190499"/>
                </a:lnTo>
                <a:lnTo>
                  <a:pt x="25907" y="190499"/>
                </a:lnTo>
                <a:close/>
              </a:path>
              <a:path w="487679" h="291464">
                <a:moveTo>
                  <a:pt x="368807" y="230123"/>
                </a:moveTo>
                <a:lnTo>
                  <a:pt x="368807" y="190499"/>
                </a:lnTo>
                <a:lnTo>
                  <a:pt x="12191" y="190499"/>
                </a:lnTo>
                <a:lnTo>
                  <a:pt x="25907" y="202691"/>
                </a:lnTo>
                <a:lnTo>
                  <a:pt x="25907" y="214883"/>
                </a:lnTo>
                <a:lnTo>
                  <a:pt x="342899" y="214883"/>
                </a:lnTo>
                <a:lnTo>
                  <a:pt x="342899" y="202691"/>
                </a:lnTo>
                <a:lnTo>
                  <a:pt x="355091" y="214883"/>
                </a:lnTo>
                <a:lnTo>
                  <a:pt x="355091" y="243839"/>
                </a:lnTo>
                <a:lnTo>
                  <a:pt x="368807" y="230123"/>
                </a:lnTo>
                <a:close/>
              </a:path>
              <a:path w="487679" h="291464">
                <a:moveTo>
                  <a:pt x="25907" y="214883"/>
                </a:moveTo>
                <a:lnTo>
                  <a:pt x="25907" y="202691"/>
                </a:lnTo>
                <a:lnTo>
                  <a:pt x="12191" y="190499"/>
                </a:lnTo>
                <a:lnTo>
                  <a:pt x="12191" y="214883"/>
                </a:lnTo>
                <a:lnTo>
                  <a:pt x="25907" y="214883"/>
                </a:lnTo>
                <a:close/>
              </a:path>
              <a:path w="487679" h="291464">
                <a:moveTo>
                  <a:pt x="487679" y="144779"/>
                </a:moveTo>
                <a:lnTo>
                  <a:pt x="342899" y="0"/>
                </a:lnTo>
                <a:lnTo>
                  <a:pt x="342899" y="76199"/>
                </a:lnTo>
                <a:lnTo>
                  <a:pt x="347471" y="76199"/>
                </a:lnTo>
                <a:lnTo>
                  <a:pt x="347471" y="39623"/>
                </a:lnTo>
                <a:lnTo>
                  <a:pt x="368807" y="30479"/>
                </a:lnTo>
                <a:lnTo>
                  <a:pt x="368807" y="60959"/>
                </a:lnTo>
                <a:lnTo>
                  <a:pt x="453389" y="145541"/>
                </a:lnTo>
                <a:lnTo>
                  <a:pt x="461771" y="137159"/>
                </a:lnTo>
                <a:lnTo>
                  <a:pt x="461771" y="170960"/>
                </a:lnTo>
                <a:lnTo>
                  <a:pt x="487679" y="144779"/>
                </a:lnTo>
                <a:close/>
              </a:path>
              <a:path w="487679" h="291464">
                <a:moveTo>
                  <a:pt x="355091" y="100583"/>
                </a:moveTo>
                <a:lnTo>
                  <a:pt x="355091" y="76199"/>
                </a:lnTo>
                <a:lnTo>
                  <a:pt x="342899" y="88391"/>
                </a:lnTo>
                <a:lnTo>
                  <a:pt x="342899" y="100583"/>
                </a:lnTo>
                <a:lnTo>
                  <a:pt x="355091" y="100583"/>
                </a:lnTo>
                <a:close/>
              </a:path>
              <a:path w="487679" h="291464">
                <a:moveTo>
                  <a:pt x="355091" y="214883"/>
                </a:moveTo>
                <a:lnTo>
                  <a:pt x="342899" y="202691"/>
                </a:lnTo>
                <a:lnTo>
                  <a:pt x="342899" y="214883"/>
                </a:lnTo>
                <a:lnTo>
                  <a:pt x="355091" y="214883"/>
                </a:lnTo>
                <a:close/>
              </a:path>
              <a:path w="487679" h="291464">
                <a:moveTo>
                  <a:pt x="355091" y="243839"/>
                </a:moveTo>
                <a:lnTo>
                  <a:pt x="355091" y="214883"/>
                </a:lnTo>
                <a:lnTo>
                  <a:pt x="342899" y="214883"/>
                </a:lnTo>
                <a:lnTo>
                  <a:pt x="342899" y="291083"/>
                </a:lnTo>
                <a:lnTo>
                  <a:pt x="347471" y="286463"/>
                </a:lnTo>
                <a:lnTo>
                  <a:pt x="347471" y="251459"/>
                </a:lnTo>
                <a:lnTo>
                  <a:pt x="355091" y="243839"/>
                </a:lnTo>
                <a:close/>
              </a:path>
              <a:path w="487679" h="291464">
                <a:moveTo>
                  <a:pt x="368807" y="60959"/>
                </a:moveTo>
                <a:lnTo>
                  <a:pt x="368807" y="30479"/>
                </a:lnTo>
                <a:lnTo>
                  <a:pt x="347471" y="39623"/>
                </a:lnTo>
                <a:lnTo>
                  <a:pt x="368807" y="60959"/>
                </a:lnTo>
                <a:close/>
              </a:path>
              <a:path w="487679" h="291464">
                <a:moveTo>
                  <a:pt x="368807" y="100583"/>
                </a:moveTo>
                <a:lnTo>
                  <a:pt x="368807" y="60959"/>
                </a:lnTo>
                <a:lnTo>
                  <a:pt x="347471" y="39623"/>
                </a:lnTo>
                <a:lnTo>
                  <a:pt x="347471" y="76199"/>
                </a:lnTo>
                <a:lnTo>
                  <a:pt x="355091" y="76199"/>
                </a:lnTo>
                <a:lnTo>
                  <a:pt x="355091" y="100583"/>
                </a:lnTo>
                <a:lnTo>
                  <a:pt x="368807" y="100583"/>
                </a:lnTo>
                <a:close/>
              </a:path>
              <a:path w="487679" h="291464">
                <a:moveTo>
                  <a:pt x="461771" y="170960"/>
                </a:moveTo>
                <a:lnTo>
                  <a:pt x="461771" y="153923"/>
                </a:lnTo>
                <a:lnTo>
                  <a:pt x="453389" y="145541"/>
                </a:lnTo>
                <a:lnTo>
                  <a:pt x="347471" y="251459"/>
                </a:lnTo>
                <a:lnTo>
                  <a:pt x="368807" y="259079"/>
                </a:lnTo>
                <a:lnTo>
                  <a:pt x="368807" y="264903"/>
                </a:lnTo>
                <a:lnTo>
                  <a:pt x="461771" y="170960"/>
                </a:lnTo>
                <a:close/>
              </a:path>
              <a:path w="487679" h="291464">
                <a:moveTo>
                  <a:pt x="368807" y="264903"/>
                </a:moveTo>
                <a:lnTo>
                  <a:pt x="368807" y="259079"/>
                </a:lnTo>
                <a:lnTo>
                  <a:pt x="347471" y="251459"/>
                </a:lnTo>
                <a:lnTo>
                  <a:pt x="347471" y="286463"/>
                </a:lnTo>
                <a:lnTo>
                  <a:pt x="368807" y="264903"/>
                </a:lnTo>
                <a:close/>
              </a:path>
              <a:path w="487679" h="291464">
                <a:moveTo>
                  <a:pt x="461771" y="153923"/>
                </a:moveTo>
                <a:lnTo>
                  <a:pt x="461771" y="137159"/>
                </a:lnTo>
                <a:lnTo>
                  <a:pt x="453389" y="145541"/>
                </a:lnTo>
                <a:lnTo>
                  <a:pt x="461771" y="153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3558" y="1653539"/>
            <a:ext cx="1175385" cy="1079500"/>
          </a:xfrm>
          <a:custGeom>
            <a:avLst/>
            <a:gdLst/>
            <a:ahLst/>
            <a:cxnLst/>
            <a:rect l="l" t="t" r="r" b="b"/>
            <a:pathLst>
              <a:path w="1175385" h="1079500">
                <a:moveTo>
                  <a:pt x="1175003" y="539495"/>
                </a:moveTo>
                <a:lnTo>
                  <a:pt x="1171955" y="484631"/>
                </a:lnTo>
                <a:lnTo>
                  <a:pt x="1162811" y="429767"/>
                </a:lnTo>
                <a:lnTo>
                  <a:pt x="1147571" y="377951"/>
                </a:lnTo>
                <a:lnTo>
                  <a:pt x="1117091" y="304799"/>
                </a:lnTo>
                <a:lnTo>
                  <a:pt x="1089659" y="259079"/>
                </a:lnTo>
                <a:lnTo>
                  <a:pt x="1040891" y="195071"/>
                </a:lnTo>
                <a:lnTo>
                  <a:pt x="1021079" y="176783"/>
                </a:lnTo>
                <a:lnTo>
                  <a:pt x="1002791" y="156971"/>
                </a:lnTo>
                <a:lnTo>
                  <a:pt x="981455" y="140207"/>
                </a:lnTo>
                <a:lnTo>
                  <a:pt x="960119" y="121919"/>
                </a:lnTo>
                <a:lnTo>
                  <a:pt x="938783" y="106679"/>
                </a:lnTo>
                <a:lnTo>
                  <a:pt x="867155" y="64007"/>
                </a:lnTo>
                <a:lnTo>
                  <a:pt x="815339" y="41147"/>
                </a:lnTo>
                <a:lnTo>
                  <a:pt x="734567" y="16763"/>
                </a:lnTo>
                <a:lnTo>
                  <a:pt x="647699" y="1523"/>
                </a:lnTo>
                <a:lnTo>
                  <a:pt x="617219" y="0"/>
                </a:lnTo>
                <a:lnTo>
                  <a:pt x="556259" y="0"/>
                </a:lnTo>
                <a:lnTo>
                  <a:pt x="498347" y="6095"/>
                </a:lnTo>
                <a:lnTo>
                  <a:pt x="440435" y="16763"/>
                </a:lnTo>
                <a:lnTo>
                  <a:pt x="385571" y="32003"/>
                </a:lnTo>
                <a:lnTo>
                  <a:pt x="332231" y="53339"/>
                </a:lnTo>
                <a:lnTo>
                  <a:pt x="307847" y="64007"/>
                </a:lnTo>
                <a:lnTo>
                  <a:pt x="259079" y="91439"/>
                </a:lnTo>
                <a:lnTo>
                  <a:pt x="213359" y="123443"/>
                </a:lnTo>
                <a:lnTo>
                  <a:pt x="172211" y="156971"/>
                </a:lnTo>
                <a:lnTo>
                  <a:pt x="134111" y="196595"/>
                </a:lnTo>
                <a:lnTo>
                  <a:pt x="100583" y="237743"/>
                </a:lnTo>
                <a:lnTo>
                  <a:pt x="70103" y="281939"/>
                </a:lnTo>
                <a:lnTo>
                  <a:pt x="45719" y="329183"/>
                </a:lnTo>
                <a:lnTo>
                  <a:pt x="25907" y="379475"/>
                </a:lnTo>
                <a:lnTo>
                  <a:pt x="12191" y="431291"/>
                </a:lnTo>
                <a:lnTo>
                  <a:pt x="6095" y="457199"/>
                </a:lnTo>
                <a:lnTo>
                  <a:pt x="0" y="512063"/>
                </a:lnTo>
                <a:lnTo>
                  <a:pt x="0" y="566927"/>
                </a:lnTo>
                <a:lnTo>
                  <a:pt x="6095" y="621791"/>
                </a:lnTo>
                <a:lnTo>
                  <a:pt x="12191" y="647699"/>
                </a:lnTo>
                <a:lnTo>
                  <a:pt x="12191" y="539495"/>
                </a:lnTo>
                <a:lnTo>
                  <a:pt x="15239" y="484631"/>
                </a:lnTo>
                <a:lnTo>
                  <a:pt x="24383" y="432815"/>
                </a:lnTo>
                <a:lnTo>
                  <a:pt x="38099" y="382523"/>
                </a:lnTo>
                <a:lnTo>
                  <a:pt x="57911" y="333755"/>
                </a:lnTo>
                <a:lnTo>
                  <a:pt x="82295" y="288035"/>
                </a:lnTo>
                <a:lnTo>
                  <a:pt x="126491" y="224027"/>
                </a:lnTo>
                <a:lnTo>
                  <a:pt x="161543" y="184403"/>
                </a:lnTo>
                <a:lnTo>
                  <a:pt x="220979" y="132587"/>
                </a:lnTo>
                <a:lnTo>
                  <a:pt x="243839" y="117347"/>
                </a:lnTo>
                <a:lnTo>
                  <a:pt x="265175" y="102107"/>
                </a:lnTo>
                <a:lnTo>
                  <a:pt x="338327" y="64007"/>
                </a:lnTo>
                <a:lnTo>
                  <a:pt x="390143" y="44195"/>
                </a:lnTo>
                <a:lnTo>
                  <a:pt x="443483" y="28955"/>
                </a:lnTo>
                <a:lnTo>
                  <a:pt x="499871" y="18287"/>
                </a:lnTo>
                <a:lnTo>
                  <a:pt x="557783" y="12191"/>
                </a:lnTo>
                <a:lnTo>
                  <a:pt x="617219" y="12191"/>
                </a:lnTo>
                <a:lnTo>
                  <a:pt x="675131" y="18287"/>
                </a:lnTo>
                <a:lnTo>
                  <a:pt x="731519" y="28955"/>
                </a:lnTo>
                <a:lnTo>
                  <a:pt x="784859" y="44195"/>
                </a:lnTo>
                <a:lnTo>
                  <a:pt x="836675" y="64007"/>
                </a:lnTo>
                <a:lnTo>
                  <a:pt x="885443" y="88391"/>
                </a:lnTo>
                <a:lnTo>
                  <a:pt x="931163" y="117347"/>
                </a:lnTo>
                <a:lnTo>
                  <a:pt x="973835" y="149351"/>
                </a:lnTo>
                <a:lnTo>
                  <a:pt x="1013459" y="185927"/>
                </a:lnTo>
                <a:lnTo>
                  <a:pt x="1048511" y="224027"/>
                </a:lnTo>
                <a:lnTo>
                  <a:pt x="1078991" y="266699"/>
                </a:lnTo>
                <a:lnTo>
                  <a:pt x="1104899" y="310895"/>
                </a:lnTo>
                <a:lnTo>
                  <a:pt x="1127759" y="358139"/>
                </a:lnTo>
                <a:lnTo>
                  <a:pt x="1144523" y="408431"/>
                </a:lnTo>
                <a:lnTo>
                  <a:pt x="1155191" y="458723"/>
                </a:lnTo>
                <a:lnTo>
                  <a:pt x="1161287" y="512063"/>
                </a:lnTo>
                <a:lnTo>
                  <a:pt x="1161287" y="654176"/>
                </a:lnTo>
                <a:lnTo>
                  <a:pt x="1162811" y="647699"/>
                </a:lnTo>
                <a:lnTo>
                  <a:pt x="1171955" y="594359"/>
                </a:lnTo>
                <a:lnTo>
                  <a:pt x="1175003" y="539495"/>
                </a:lnTo>
                <a:close/>
              </a:path>
              <a:path w="1175385" h="1079500">
                <a:moveTo>
                  <a:pt x="1161287" y="654176"/>
                </a:moveTo>
                <a:lnTo>
                  <a:pt x="1161287" y="566927"/>
                </a:lnTo>
                <a:lnTo>
                  <a:pt x="1159763" y="592835"/>
                </a:lnTo>
                <a:lnTo>
                  <a:pt x="1150619" y="646175"/>
                </a:lnTo>
                <a:lnTo>
                  <a:pt x="1144523" y="670559"/>
                </a:lnTo>
                <a:lnTo>
                  <a:pt x="1135379" y="696467"/>
                </a:lnTo>
                <a:lnTo>
                  <a:pt x="1127759" y="720851"/>
                </a:lnTo>
                <a:lnTo>
                  <a:pt x="1104899" y="768095"/>
                </a:lnTo>
                <a:lnTo>
                  <a:pt x="1078991" y="812291"/>
                </a:lnTo>
                <a:lnTo>
                  <a:pt x="1048511" y="854963"/>
                </a:lnTo>
                <a:lnTo>
                  <a:pt x="1013459" y="893063"/>
                </a:lnTo>
                <a:lnTo>
                  <a:pt x="973835" y="929639"/>
                </a:lnTo>
                <a:lnTo>
                  <a:pt x="931163" y="961643"/>
                </a:lnTo>
                <a:lnTo>
                  <a:pt x="885443" y="990599"/>
                </a:lnTo>
                <a:lnTo>
                  <a:pt x="836675" y="1014983"/>
                </a:lnTo>
                <a:lnTo>
                  <a:pt x="810767" y="1024127"/>
                </a:lnTo>
                <a:lnTo>
                  <a:pt x="784859" y="1034795"/>
                </a:lnTo>
                <a:lnTo>
                  <a:pt x="757427" y="1042415"/>
                </a:lnTo>
                <a:lnTo>
                  <a:pt x="731519" y="1050035"/>
                </a:lnTo>
                <a:lnTo>
                  <a:pt x="702563" y="1056131"/>
                </a:lnTo>
                <a:lnTo>
                  <a:pt x="675131" y="1060703"/>
                </a:lnTo>
                <a:lnTo>
                  <a:pt x="646175" y="1063751"/>
                </a:lnTo>
                <a:lnTo>
                  <a:pt x="617219" y="1065275"/>
                </a:lnTo>
                <a:lnTo>
                  <a:pt x="586739" y="1066799"/>
                </a:lnTo>
                <a:lnTo>
                  <a:pt x="528827" y="1063751"/>
                </a:lnTo>
                <a:lnTo>
                  <a:pt x="470915" y="1056131"/>
                </a:lnTo>
                <a:lnTo>
                  <a:pt x="416051" y="1042415"/>
                </a:lnTo>
                <a:lnTo>
                  <a:pt x="362711" y="1024127"/>
                </a:lnTo>
                <a:lnTo>
                  <a:pt x="338327" y="1013459"/>
                </a:lnTo>
                <a:lnTo>
                  <a:pt x="312419" y="1002791"/>
                </a:lnTo>
                <a:lnTo>
                  <a:pt x="289559" y="989075"/>
                </a:lnTo>
                <a:lnTo>
                  <a:pt x="265175" y="976883"/>
                </a:lnTo>
                <a:lnTo>
                  <a:pt x="243839" y="961643"/>
                </a:lnTo>
                <a:lnTo>
                  <a:pt x="201167" y="929639"/>
                </a:lnTo>
                <a:lnTo>
                  <a:pt x="161543" y="893063"/>
                </a:lnTo>
                <a:lnTo>
                  <a:pt x="126491" y="854963"/>
                </a:lnTo>
                <a:lnTo>
                  <a:pt x="96011" y="812291"/>
                </a:lnTo>
                <a:lnTo>
                  <a:pt x="82295" y="789431"/>
                </a:lnTo>
                <a:lnTo>
                  <a:pt x="68579" y="768095"/>
                </a:lnTo>
                <a:lnTo>
                  <a:pt x="57911" y="743711"/>
                </a:lnTo>
                <a:lnTo>
                  <a:pt x="47243" y="720851"/>
                </a:lnTo>
                <a:lnTo>
                  <a:pt x="38099" y="694943"/>
                </a:lnTo>
                <a:lnTo>
                  <a:pt x="30479" y="670559"/>
                </a:lnTo>
                <a:lnTo>
                  <a:pt x="24383" y="644651"/>
                </a:lnTo>
                <a:lnTo>
                  <a:pt x="15239" y="592835"/>
                </a:lnTo>
                <a:lnTo>
                  <a:pt x="12191" y="539495"/>
                </a:lnTo>
                <a:lnTo>
                  <a:pt x="12191" y="647699"/>
                </a:lnTo>
                <a:lnTo>
                  <a:pt x="25907" y="699515"/>
                </a:lnTo>
                <a:lnTo>
                  <a:pt x="45719" y="749807"/>
                </a:lnTo>
                <a:lnTo>
                  <a:pt x="85343" y="819911"/>
                </a:lnTo>
                <a:lnTo>
                  <a:pt x="117347" y="862583"/>
                </a:lnTo>
                <a:lnTo>
                  <a:pt x="152399" y="902207"/>
                </a:lnTo>
                <a:lnTo>
                  <a:pt x="192023" y="938783"/>
                </a:lnTo>
                <a:lnTo>
                  <a:pt x="236219" y="972311"/>
                </a:lnTo>
                <a:lnTo>
                  <a:pt x="283463" y="1001267"/>
                </a:lnTo>
                <a:lnTo>
                  <a:pt x="332231" y="1025651"/>
                </a:lnTo>
                <a:lnTo>
                  <a:pt x="359663" y="1036319"/>
                </a:lnTo>
                <a:lnTo>
                  <a:pt x="385571" y="1046987"/>
                </a:lnTo>
                <a:lnTo>
                  <a:pt x="440435" y="1062227"/>
                </a:lnTo>
                <a:lnTo>
                  <a:pt x="498347" y="1072895"/>
                </a:lnTo>
                <a:lnTo>
                  <a:pt x="557783" y="1078991"/>
                </a:lnTo>
                <a:lnTo>
                  <a:pt x="617219" y="1078991"/>
                </a:lnTo>
                <a:lnTo>
                  <a:pt x="676655" y="1072895"/>
                </a:lnTo>
                <a:lnTo>
                  <a:pt x="734567" y="1062227"/>
                </a:lnTo>
                <a:lnTo>
                  <a:pt x="789431" y="1046987"/>
                </a:lnTo>
                <a:lnTo>
                  <a:pt x="841247" y="1025651"/>
                </a:lnTo>
                <a:lnTo>
                  <a:pt x="891539" y="1001267"/>
                </a:lnTo>
                <a:lnTo>
                  <a:pt x="938783" y="972311"/>
                </a:lnTo>
                <a:lnTo>
                  <a:pt x="981455" y="938783"/>
                </a:lnTo>
                <a:lnTo>
                  <a:pt x="1022603" y="902207"/>
                </a:lnTo>
                <a:lnTo>
                  <a:pt x="1057655" y="862583"/>
                </a:lnTo>
                <a:lnTo>
                  <a:pt x="1089659" y="819911"/>
                </a:lnTo>
                <a:lnTo>
                  <a:pt x="1117091" y="772667"/>
                </a:lnTo>
                <a:lnTo>
                  <a:pt x="1138427" y="725423"/>
                </a:lnTo>
                <a:lnTo>
                  <a:pt x="1156715" y="673607"/>
                </a:lnTo>
                <a:lnTo>
                  <a:pt x="1161287" y="65417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3054" y="3142487"/>
            <a:ext cx="229870" cy="635635"/>
          </a:xfrm>
          <a:custGeom>
            <a:avLst/>
            <a:gdLst/>
            <a:ahLst/>
            <a:cxnLst/>
            <a:rect l="l" t="t" r="r" b="b"/>
            <a:pathLst>
              <a:path w="229869" h="635635">
                <a:moveTo>
                  <a:pt x="229743" y="12191"/>
                </a:moveTo>
                <a:lnTo>
                  <a:pt x="228219" y="0"/>
                </a:lnTo>
                <a:lnTo>
                  <a:pt x="217551" y="1523"/>
                </a:lnTo>
                <a:lnTo>
                  <a:pt x="216027" y="1523"/>
                </a:lnTo>
                <a:lnTo>
                  <a:pt x="205359" y="4571"/>
                </a:lnTo>
                <a:lnTo>
                  <a:pt x="194691" y="10667"/>
                </a:lnTo>
                <a:lnTo>
                  <a:pt x="193167" y="10667"/>
                </a:lnTo>
                <a:lnTo>
                  <a:pt x="161163" y="39623"/>
                </a:lnTo>
                <a:lnTo>
                  <a:pt x="129159" y="86867"/>
                </a:lnTo>
                <a:lnTo>
                  <a:pt x="120015" y="105155"/>
                </a:lnTo>
                <a:lnTo>
                  <a:pt x="109347" y="124967"/>
                </a:lnTo>
                <a:lnTo>
                  <a:pt x="91059" y="170687"/>
                </a:lnTo>
                <a:lnTo>
                  <a:pt x="81915" y="195071"/>
                </a:lnTo>
                <a:lnTo>
                  <a:pt x="74295" y="220979"/>
                </a:lnTo>
                <a:lnTo>
                  <a:pt x="65151" y="248411"/>
                </a:lnTo>
                <a:lnTo>
                  <a:pt x="57531" y="275843"/>
                </a:lnTo>
                <a:lnTo>
                  <a:pt x="49911" y="304799"/>
                </a:lnTo>
                <a:lnTo>
                  <a:pt x="43815" y="335279"/>
                </a:lnTo>
                <a:lnTo>
                  <a:pt x="36195" y="365759"/>
                </a:lnTo>
                <a:lnTo>
                  <a:pt x="17907" y="464819"/>
                </a:lnTo>
                <a:lnTo>
                  <a:pt x="13335" y="498347"/>
                </a:lnTo>
                <a:lnTo>
                  <a:pt x="5715" y="568451"/>
                </a:lnTo>
                <a:lnTo>
                  <a:pt x="0" y="635508"/>
                </a:lnTo>
                <a:lnTo>
                  <a:pt x="12208" y="635508"/>
                </a:lnTo>
                <a:lnTo>
                  <a:pt x="17907" y="569975"/>
                </a:lnTo>
                <a:lnTo>
                  <a:pt x="25527" y="499871"/>
                </a:lnTo>
                <a:lnTo>
                  <a:pt x="31623" y="466343"/>
                </a:lnTo>
                <a:lnTo>
                  <a:pt x="36195" y="432815"/>
                </a:lnTo>
                <a:lnTo>
                  <a:pt x="48387" y="368807"/>
                </a:lnTo>
                <a:lnTo>
                  <a:pt x="56007" y="338327"/>
                </a:lnTo>
                <a:lnTo>
                  <a:pt x="62103" y="307847"/>
                </a:lnTo>
                <a:lnTo>
                  <a:pt x="69723" y="278891"/>
                </a:lnTo>
                <a:lnTo>
                  <a:pt x="77343" y="251459"/>
                </a:lnTo>
                <a:lnTo>
                  <a:pt x="86487" y="224027"/>
                </a:lnTo>
                <a:lnTo>
                  <a:pt x="94107" y="199643"/>
                </a:lnTo>
                <a:lnTo>
                  <a:pt x="112395" y="152399"/>
                </a:lnTo>
                <a:lnTo>
                  <a:pt x="130683" y="111251"/>
                </a:lnTo>
                <a:lnTo>
                  <a:pt x="150495" y="76199"/>
                </a:lnTo>
                <a:lnTo>
                  <a:pt x="179451" y="38099"/>
                </a:lnTo>
                <a:lnTo>
                  <a:pt x="199263" y="22424"/>
                </a:lnTo>
                <a:lnTo>
                  <a:pt x="199263" y="21335"/>
                </a:lnTo>
                <a:lnTo>
                  <a:pt x="209931" y="16763"/>
                </a:lnTo>
                <a:lnTo>
                  <a:pt x="219075" y="14151"/>
                </a:lnTo>
                <a:lnTo>
                  <a:pt x="219075" y="13715"/>
                </a:lnTo>
                <a:lnTo>
                  <a:pt x="229743" y="12191"/>
                </a:lnTo>
                <a:close/>
              </a:path>
              <a:path w="229869" h="635635">
                <a:moveTo>
                  <a:pt x="200787" y="21335"/>
                </a:moveTo>
                <a:lnTo>
                  <a:pt x="199263" y="21335"/>
                </a:lnTo>
                <a:lnTo>
                  <a:pt x="199263" y="22424"/>
                </a:lnTo>
                <a:lnTo>
                  <a:pt x="200787" y="21335"/>
                </a:lnTo>
                <a:close/>
              </a:path>
              <a:path w="229869" h="635635">
                <a:moveTo>
                  <a:pt x="220599" y="13715"/>
                </a:moveTo>
                <a:lnTo>
                  <a:pt x="219075" y="13715"/>
                </a:lnTo>
                <a:lnTo>
                  <a:pt x="219075" y="14151"/>
                </a:lnTo>
                <a:lnTo>
                  <a:pt x="220599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10017" y="3658614"/>
            <a:ext cx="6870700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spc="5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2775" spc="7" baseline="-21021" dirty="0">
                <a:solidFill>
                  <a:srgbClr val="CC0000"/>
                </a:solidFill>
                <a:latin typeface="Times New Roman"/>
                <a:cs typeface="Times New Roman"/>
              </a:rPr>
              <a:t>0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must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chosen to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in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far-field</a:t>
            </a:r>
            <a:r>
              <a:rPr sz="2800" spc="20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region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60529" y="4757919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1184" y="0"/>
                </a:lnTo>
              </a:path>
            </a:pathLst>
          </a:custGeom>
          <a:ln w="7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98040" y="4667756"/>
            <a:ext cx="129032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85545" algn="l"/>
              </a:tabLst>
            </a:pPr>
            <a:r>
              <a:rPr sz="1850" i="1" spc="-5" dirty="0">
                <a:latin typeface="Times New Roman"/>
                <a:cs typeface="Times New Roman"/>
              </a:rPr>
              <a:t>r	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56963" y="4204713"/>
            <a:ext cx="21590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i="1" spc="-5" dirty="0">
                <a:latin typeface="Times New Roman"/>
                <a:cs typeface="Times New Roman"/>
              </a:rPr>
              <a:t>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41024" y="4652516"/>
            <a:ext cx="1155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41024" y="4425439"/>
            <a:ext cx="1155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41024" y="4967983"/>
            <a:ext cx="1155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22864" y="4672582"/>
            <a:ext cx="633730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Symbol"/>
                <a:cs typeface="Symbol"/>
              </a:rPr>
              <a:t></a:t>
            </a:r>
            <a:r>
              <a:rPr sz="1850" spc="-5" dirty="0">
                <a:latin typeface="Times New Roman"/>
                <a:cs typeface="Times New Roman"/>
              </a:rPr>
              <a:t>  </a:t>
            </a:r>
            <a:r>
              <a:rPr sz="3000" i="1" spc="-5" dirty="0">
                <a:latin typeface="Times New Roman"/>
                <a:cs typeface="Times New Roman"/>
              </a:rPr>
              <a:t>d</a:t>
            </a:r>
            <a:r>
              <a:rPr sz="3000" i="1" spc="114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22864" y="4652516"/>
            <a:ext cx="1155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Symbol"/>
                <a:cs typeface="Symbol"/>
              </a:rPr>
              <a:t>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22864" y="4425439"/>
            <a:ext cx="1155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Symbol"/>
                <a:cs typeface="Symbol"/>
              </a:rPr>
              <a:t>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22864" y="4967983"/>
            <a:ext cx="1155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Symbol"/>
                <a:cs typeface="Symbol"/>
              </a:rPr>
              <a:t>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22864" y="4276088"/>
            <a:ext cx="1155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Symbol"/>
                <a:cs typeface="Symbol"/>
              </a:rPr>
              <a:t>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27863" y="4434837"/>
            <a:ext cx="1551940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5"/>
              </a:lnSpc>
              <a:tabLst>
                <a:tab pos="952500" algn="l"/>
              </a:tabLst>
            </a:pPr>
            <a:r>
              <a:rPr sz="3000" i="1" spc="-5" dirty="0">
                <a:latin typeface="Times New Roman"/>
                <a:cs typeface="Times New Roman"/>
              </a:rPr>
              <a:t>d </a:t>
            </a:r>
            <a:r>
              <a:rPr sz="3000" i="1" spc="1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Symbol"/>
                <a:cs typeface="Symbol"/>
              </a:rPr>
              <a:t></a:t>
            </a:r>
            <a:r>
              <a:rPr sz="3000" spc="35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Times New Roman"/>
                <a:cs typeface="Times New Roman"/>
              </a:rPr>
              <a:t>d	</a:t>
            </a:r>
            <a:r>
              <a:rPr sz="3000" spc="-5" dirty="0">
                <a:latin typeface="Symbol"/>
                <a:cs typeface="Symbol"/>
              </a:rPr>
              <a:t>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Times New Roman"/>
                <a:cs typeface="Times New Roman"/>
              </a:rPr>
              <a:t>d</a:t>
            </a:r>
            <a:endParaRPr sz="3000">
              <a:latin typeface="Times New Roman"/>
              <a:cs typeface="Times New Roman"/>
            </a:endParaRPr>
          </a:p>
          <a:p>
            <a:pPr marL="762000">
              <a:lnSpc>
                <a:spcPts val="1625"/>
              </a:lnSpc>
              <a:tabLst>
                <a:tab pos="1473835" algn="l"/>
              </a:tabLst>
            </a:pPr>
            <a:r>
              <a:rPr sz="1850" spc="-5" dirty="0">
                <a:latin typeface="Times New Roman"/>
                <a:cs typeface="Times New Roman"/>
              </a:rPr>
              <a:t>0	</a:t>
            </a:r>
            <a:r>
              <a:rPr sz="1850" i="1" spc="-5" dirty="0">
                <a:latin typeface="Times New Roman"/>
                <a:cs typeface="Times New Roman"/>
              </a:rPr>
              <a:t>f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41024" y="4123688"/>
            <a:ext cx="244475" cy="44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75" spc="127" baseline="-36036" dirty="0">
                <a:latin typeface="Symbol"/>
                <a:cs typeface="Symbol"/>
              </a:rPr>
              <a:t></a:t>
            </a:r>
            <a:r>
              <a:rPr sz="1850" spc="-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61192" y="4492496"/>
            <a:ext cx="14287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34828" y="4722620"/>
            <a:ext cx="14287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07527" y="4434837"/>
            <a:ext cx="211963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79930" algn="l"/>
              </a:tabLst>
            </a:pPr>
            <a:r>
              <a:rPr sz="3000" i="1" spc="-5" dirty="0">
                <a:latin typeface="Times New Roman"/>
                <a:cs typeface="Times New Roman"/>
              </a:rPr>
              <a:t>P</a:t>
            </a:r>
            <a:r>
              <a:rPr sz="3000" i="1" spc="105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Times New Roman"/>
                <a:cs typeface="Times New Roman"/>
              </a:rPr>
              <a:t>(</a:t>
            </a:r>
            <a:r>
              <a:rPr sz="3000" i="1" spc="-5" dirty="0">
                <a:latin typeface="Times New Roman"/>
                <a:cs typeface="Times New Roman"/>
              </a:rPr>
              <a:t>d</a:t>
            </a:r>
            <a:r>
              <a:rPr sz="3000" i="1" spc="-434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)</a:t>
            </a:r>
            <a:r>
              <a:rPr sz="3000" spc="-2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Symbol"/>
                <a:cs typeface="Symbol"/>
              </a:rPr>
              <a:t></a:t>
            </a:r>
            <a:r>
              <a:rPr sz="3000" spc="-200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Times New Roman"/>
                <a:cs typeface="Times New Roman"/>
              </a:rPr>
              <a:t>P</a:t>
            </a:r>
            <a:r>
              <a:rPr sz="3000" i="1" spc="-60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Times New Roman"/>
                <a:cs typeface="Times New Roman"/>
              </a:rPr>
              <a:t>(</a:t>
            </a:r>
            <a:r>
              <a:rPr sz="3000" i="1" spc="-5" dirty="0">
                <a:latin typeface="Times New Roman"/>
                <a:cs typeface="Times New Roman"/>
              </a:rPr>
              <a:t>d</a:t>
            </a:r>
            <a:r>
              <a:rPr sz="3000" i="1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96545" y="5641083"/>
            <a:ext cx="29019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u="sng" spc="-5" dirty="0">
                <a:latin typeface="Times New Roman"/>
                <a:cs typeface="Times New Roman"/>
              </a:rPr>
              <a:t>  </a:t>
            </a:r>
            <a:r>
              <a:rPr sz="1650" u="sng" spc="20" dirty="0">
                <a:latin typeface="Times New Roman"/>
                <a:cs typeface="Times New Roman"/>
              </a:rPr>
              <a:t> </a:t>
            </a:r>
            <a:r>
              <a:rPr sz="1650" u="sng" spc="-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66346" y="5625843"/>
            <a:ext cx="108648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7865" algn="l"/>
                <a:tab pos="1073150" algn="l"/>
              </a:tabLst>
            </a:pPr>
            <a:r>
              <a:rPr sz="1650" u="sng" spc="-5" dirty="0">
                <a:latin typeface="Times New Roman"/>
                <a:cs typeface="Times New Roman"/>
              </a:rPr>
              <a:t> 	0	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83352" y="5602983"/>
            <a:ext cx="10668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-5" dirty="0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23961" y="5767575"/>
            <a:ext cx="10668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-5" dirty="0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43787" y="5794499"/>
            <a:ext cx="19494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i="1" spc="10" dirty="0">
                <a:latin typeface="Times New Roman"/>
                <a:cs typeface="Times New Roman"/>
              </a:rPr>
              <a:t>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04163" y="5401307"/>
            <a:ext cx="19494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i="1" spc="10" dirty="0">
                <a:latin typeface="Times New Roman"/>
                <a:cs typeface="Times New Roman"/>
              </a:rPr>
              <a:t>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143131" y="5340347"/>
            <a:ext cx="762000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i="1" spc="10" dirty="0">
                <a:latin typeface="Times New Roman"/>
                <a:cs typeface="Times New Roman"/>
              </a:rPr>
              <a:t>P </a:t>
            </a:r>
            <a:r>
              <a:rPr sz="2650" spc="-55" dirty="0">
                <a:latin typeface="Times New Roman"/>
                <a:cs typeface="Times New Roman"/>
              </a:rPr>
              <a:t>(</a:t>
            </a:r>
            <a:r>
              <a:rPr sz="2650" i="1" spc="-55" dirty="0">
                <a:latin typeface="Times New Roman"/>
                <a:cs typeface="Times New Roman"/>
              </a:rPr>
              <a:t>d</a:t>
            </a:r>
            <a:r>
              <a:rPr sz="2650" i="1" spc="-260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40966" y="5576567"/>
            <a:ext cx="200660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9765" algn="l"/>
              </a:tabLst>
            </a:pPr>
            <a:r>
              <a:rPr sz="2650" spc="5" dirty="0">
                <a:latin typeface="Times New Roman"/>
                <a:cs typeface="Times New Roman"/>
              </a:rPr>
              <a:t>;	</a:t>
            </a:r>
            <a:r>
              <a:rPr sz="2650" i="1" spc="10" dirty="0">
                <a:latin typeface="Times New Roman"/>
                <a:cs typeface="Times New Roman"/>
              </a:rPr>
              <a:t>d </a:t>
            </a:r>
            <a:r>
              <a:rPr sz="2650" spc="-25" dirty="0">
                <a:latin typeface="Symbol"/>
                <a:cs typeface="Symbol"/>
              </a:rPr>
              <a:t></a:t>
            </a:r>
            <a:r>
              <a:rPr sz="2650" i="1" spc="-25" dirty="0">
                <a:latin typeface="Times New Roman"/>
                <a:cs typeface="Times New Roman"/>
              </a:rPr>
              <a:t>d</a:t>
            </a:r>
            <a:r>
              <a:rPr sz="2475" spc="-37" baseline="-30303" dirty="0">
                <a:latin typeface="Times New Roman"/>
                <a:cs typeface="Times New Roman"/>
              </a:rPr>
              <a:t>0 </a:t>
            </a:r>
            <a:r>
              <a:rPr sz="2650" spc="75" dirty="0">
                <a:latin typeface="Symbol"/>
                <a:cs typeface="Symbol"/>
              </a:rPr>
              <a:t></a:t>
            </a:r>
            <a:r>
              <a:rPr sz="2650" i="1" spc="75" dirty="0">
                <a:latin typeface="Times New Roman"/>
                <a:cs typeface="Times New Roman"/>
              </a:rPr>
              <a:t>d</a:t>
            </a:r>
            <a:r>
              <a:rPr sz="2475" i="1" spc="112" baseline="-30303" dirty="0">
                <a:latin typeface="Times New Roman"/>
                <a:cs typeface="Times New Roman"/>
              </a:rPr>
              <a:t>f</a:t>
            </a:r>
            <a:r>
              <a:rPr sz="2475" i="1" spc="-127" baseline="-30303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91643" y="5576567"/>
            <a:ext cx="106108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 indent="-237490">
              <a:lnSpc>
                <a:spcPct val="100000"/>
              </a:lnSpc>
              <a:buFont typeface="Symbol"/>
              <a:buChar char=""/>
              <a:tabLst>
                <a:tab pos="250825" algn="l"/>
              </a:tabLst>
            </a:pPr>
            <a:r>
              <a:rPr sz="2650" spc="5" dirty="0">
                <a:latin typeface="Times New Roman"/>
                <a:cs typeface="Times New Roman"/>
              </a:rPr>
              <a:t>2</a:t>
            </a:r>
            <a:r>
              <a:rPr sz="2650" spc="210" dirty="0">
                <a:latin typeface="Times New Roman"/>
                <a:cs typeface="Times New Roman"/>
              </a:rPr>
              <a:t>0</a:t>
            </a:r>
            <a:r>
              <a:rPr sz="2650" spc="5" dirty="0">
                <a:latin typeface="Times New Roman"/>
                <a:cs typeface="Times New Roman"/>
              </a:rPr>
              <a:t>lo</a:t>
            </a:r>
            <a:r>
              <a:rPr sz="2650" spc="10" dirty="0">
                <a:latin typeface="Times New Roman"/>
                <a:cs typeface="Times New Roman"/>
              </a:rPr>
              <a:t>g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76133" y="5576567"/>
            <a:ext cx="2452370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i="1" spc="10" dirty="0">
                <a:latin typeface="Times New Roman"/>
                <a:cs typeface="Times New Roman"/>
              </a:rPr>
              <a:t>P</a:t>
            </a:r>
            <a:r>
              <a:rPr sz="2650" i="1" spc="-430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Times New Roman"/>
                <a:cs typeface="Times New Roman"/>
              </a:rPr>
              <a:t>(</a:t>
            </a:r>
            <a:r>
              <a:rPr sz="2650" i="1" spc="-20" dirty="0">
                <a:latin typeface="Times New Roman"/>
                <a:cs typeface="Times New Roman"/>
              </a:rPr>
              <a:t>d</a:t>
            </a:r>
            <a:r>
              <a:rPr sz="2650" spc="-20" dirty="0">
                <a:latin typeface="Times New Roman"/>
                <a:cs typeface="Times New Roman"/>
              </a:rPr>
              <a:t>)</a:t>
            </a:r>
            <a:r>
              <a:rPr sz="2650" spc="-254" dirty="0">
                <a:latin typeface="Times New Roman"/>
                <a:cs typeface="Times New Roman"/>
              </a:rPr>
              <a:t> </a:t>
            </a:r>
            <a:r>
              <a:rPr sz="2650" spc="-40" dirty="0">
                <a:latin typeface="Times New Roman"/>
                <a:cs typeface="Times New Roman"/>
              </a:rPr>
              <a:t>[</a:t>
            </a:r>
            <a:r>
              <a:rPr sz="2650" i="1" spc="-40" dirty="0">
                <a:latin typeface="Times New Roman"/>
                <a:cs typeface="Times New Roman"/>
              </a:rPr>
              <a:t>dBm</a:t>
            </a:r>
            <a:r>
              <a:rPr sz="2650" spc="-40" dirty="0">
                <a:latin typeface="Times New Roman"/>
                <a:cs typeface="Times New Roman"/>
              </a:rPr>
              <a:t>]</a:t>
            </a:r>
            <a:r>
              <a:rPr sz="2650" spc="-40" dirty="0">
                <a:latin typeface="Symbol"/>
                <a:cs typeface="Symbol"/>
              </a:rPr>
              <a:t></a:t>
            </a:r>
            <a:r>
              <a:rPr sz="2650" spc="-40" dirty="0">
                <a:latin typeface="Times New Roman"/>
                <a:cs typeface="Times New Roman"/>
              </a:rPr>
              <a:t>10log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223391" y="6010653"/>
            <a:ext cx="448309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5285" algn="l"/>
              </a:tabLst>
            </a:pPr>
            <a:r>
              <a:rPr sz="1200" spc="10" dirty="0">
                <a:latin typeface="Symbol"/>
                <a:cs typeface="Symbol"/>
              </a:rPr>
              <a:t></a:t>
            </a:r>
            <a:r>
              <a:rPr sz="1200" spc="10" dirty="0">
                <a:latin typeface="Times New Roman"/>
                <a:cs typeface="Times New Roman"/>
              </a:rPr>
              <a:t>	</a:t>
            </a:r>
            <a:r>
              <a:rPr sz="1200" spc="10" dirty="0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223391" y="5862825"/>
            <a:ext cx="448309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5285" algn="l"/>
              </a:tabLst>
            </a:pPr>
            <a:r>
              <a:rPr sz="1200" spc="10" dirty="0">
                <a:latin typeface="Symbol"/>
                <a:cs typeface="Symbol"/>
              </a:rPr>
              <a:t></a:t>
            </a:r>
            <a:r>
              <a:rPr sz="1200" spc="10" dirty="0">
                <a:latin typeface="Times New Roman"/>
                <a:cs typeface="Times New Roman"/>
              </a:rPr>
              <a:t>	</a:t>
            </a:r>
            <a:r>
              <a:rPr sz="1200" spc="10" dirty="0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23391" y="5713473"/>
            <a:ext cx="448309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5285" algn="l"/>
              </a:tabLst>
            </a:pPr>
            <a:r>
              <a:rPr sz="1200" spc="10" dirty="0">
                <a:latin typeface="Symbol"/>
                <a:cs typeface="Symbol"/>
              </a:rPr>
              <a:t></a:t>
            </a:r>
            <a:r>
              <a:rPr sz="1200" spc="10" dirty="0">
                <a:latin typeface="Times New Roman"/>
                <a:cs typeface="Times New Roman"/>
              </a:rPr>
              <a:t>	</a:t>
            </a:r>
            <a:r>
              <a:rPr sz="1200" spc="10" dirty="0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223391" y="5564121"/>
            <a:ext cx="448309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5285" algn="l"/>
              </a:tabLst>
            </a:pPr>
            <a:r>
              <a:rPr sz="1200" spc="10" dirty="0">
                <a:latin typeface="Symbol"/>
                <a:cs typeface="Symbol"/>
              </a:rPr>
              <a:t></a:t>
            </a:r>
            <a:r>
              <a:rPr sz="1200" spc="10" dirty="0">
                <a:latin typeface="Times New Roman"/>
                <a:cs typeface="Times New Roman"/>
              </a:rPr>
              <a:t>	</a:t>
            </a:r>
            <a:r>
              <a:rPr sz="1200" spc="10" dirty="0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223391" y="6111237"/>
            <a:ext cx="448309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5285" algn="l"/>
              </a:tabLst>
            </a:pPr>
            <a:r>
              <a:rPr sz="1200" spc="10" dirty="0">
                <a:latin typeface="Symbol"/>
                <a:cs typeface="Symbol"/>
              </a:rPr>
              <a:t></a:t>
            </a:r>
            <a:r>
              <a:rPr sz="1200" spc="10" dirty="0">
                <a:latin typeface="Times New Roman"/>
                <a:cs typeface="Times New Roman"/>
              </a:rPr>
              <a:t>	</a:t>
            </a:r>
            <a:r>
              <a:rPr sz="1200" spc="10" dirty="0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23391" y="5463537"/>
            <a:ext cx="448309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5285" algn="l"/>
              </a:tabLst>
            </a:pPr>
            <a:r>
              <a:rPr sz="1200" spc="10" dirty="0">
                <a:latin typeface="Symbol"/>
                <a:cs typeface="Symbol"/>
              </a:rPr>
              <a:t></a:t>
            </a:r>
            <a:r>
              <a:rPr sz="1200" spc="10" dirty="0">
                <a:latin typeface="Times New Roman"/>
                <a:cs typeface="Times New Roman"/>
              </a:rPr>
              <a:t>	</a:t>
            </a:r>
            <a:r>
              <a:rPr sz="1200" spc="10" dirty="0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63640" y="5852157"/>
            <a:ext cx="8572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Symbol"/>
                <a:cs typeface="Symbol"/>
              </a:rPr>
              <a:t>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63607" y="6144765"/>
            <a:ext cx="85725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65" dirty="0">
                <a:latin typeface="Symbol"/>
                <a:cs typeface="Symbol"/>
              </a:rPr>
              <a:t></a:t>
            </a:r>
            <a:r>
              <a:rPr sz="1800" spc="15" baseline="-9259" dirty="0">
                <a:latin typeface="Symbol"/>
                <a:cs typeface="Symbol"/>
              </a:rPr>
              <a:t></a:t>
            </a:r>
            <a:endParaRPr sz="1800" baseline="-9259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063640" y="5402577"/>
            <a:ext cx="85725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200" spc="10" dirty="0">
                <a:latin typeface="Symbol"/>
                <a:cs typeface="Symbol"/>
              </a:rPr>
              <a:t></a:t>
            </a:r>
            <a:endParaRPr sz="1200">
              <a:latin typeface="Symbol"/>
              <a:cs typeface="Symbol"/>
            </a:endParaRPr>
          </a:p>
          <a:p>
            <a:pPr marL="12700">
              <a:lnSpc>
                <a:spcPts val="1180"/>
              </a:lnSpc>
            </a:pPr>
            <a:r>
              <a:rPr sz="1200" spc="10" dirty="0">
                <a:latin typeface="Symbol"/>
                <a:cs typeface="Symbol"/>
              </a:rPr>
              <a:t></a:t>
            </a:r>
            <a:endParaRPr sz="1200">
              <a:latin typeface="Symbol"/>
              <a:cs typeface="Symbol"/>
            </a:endParaRPr>
          </a:p>
          <a:p>
            <a:pPr marL="12700">
              <a:lnSpc>
                <a:spcPts val="1310"/>
              </a:lnSpc>
            </a:pPr>
            <a:r>
              <a:rPr sz="1200" spc="10" dirty="0">
                <a:latin typeface="Symbol"/>
                <a:cs typeface="Symbol"/>
              </a:rPr>
              <a:t>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906924" y="5881367"/>
            <a:ext cx="124269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7" baseline="23148" dirty="0">
                <a:latin typeface="Symbol"/>
                <a:cs typeface="Symbol"/>
              </a:rPr>
              <a:t></a:t>
            </a:r>
            <a:r>
              <a:rPr sz="2650" spc="-114" dirty="0">
                <a:latin typeface="Times New Roman"/>
                <a:cs typeface="Times New Roman"/>
              </a:rPr>
              <a:t>0</a:t>
            </a:r>
            <a:r>
              <a:rPr sz="2650" spc="-65" dirty="0">
                <a:latin typeface="Times New Roman"/>
                <a:cs typeface="Times New Roman"/>
              </a:rPr>
              <a:t>.</a:t>
            </a:r>
            <a:r>
              <a:rPr sz="2650" spc="5" dirty="0">
                <a:latin typeface="Times New Roman"/>
                <a:cs typeface="Times New Roman"/>
              </a:rPr>
              <a:t>00</a:t>
            </a:r>
            <a:r>
              <a:rPr sz="2650" spc="175" dirty="0">
                <a:latin typeface="Times New Roman"/>
                <a:cs typeface="Times New Roman"/>
              </a:rPr>
              <a:t>1</a:t>
            </a:r>
            <a:r>
              <a:rPr sz="2650" spc="125" dirty="0">
                <a:latin typeface="Times New Roman"/>
                <a:cs typeface="Times New Roman"/>
              </a:rPr>
              <a:t>W</a:t>
            </a:r>
            <a:r>
              <a:rPr sz="1800" spc="15" baseline="23148" dirty="0">
                <a:latin typeface="Symbol"/>
                <a:cs typeface="Symbol"/>
              </a:rPr>
              <a:t></a:t>
            </a:r>
            <a:endParaRPr sz="1800" baseline="23148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906924" y="5852157"/>
            <a:ext cx="8572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Symbol"/>
                <a:cs typeface="Symbol"/>
              </a:rPr>
              <a:t>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06924" y="5702805"/>
            <a:ext cx="8572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Symbol"/>
                <a:cs typeface="Symbol"/>
              </a:rPr>
              <a:t>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906924" y="5553453"/>
            <a:ext cx="8572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Symbol"/>
                <a:cs typeface="Symbol"/>
              </a:rPr>
              <a:t>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06891" y="6144765"/>
            <a:ext cx="85725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65" dirty="0">
                <a:latin typeface="Symbol"/>
                <a:cs typeface="Symbol"/>
              </a:rPr>
              <a:t></a:t>
            </a:r>
            <a:r>
              <a:rPr sz="1800" spc="15" baseline="-9259" dirty="0">
                <a:latin typeface="Symbol"/>
                <a:cs typeface="Symbol"/>
              </a:rPr>
              <a:t></a:t>
            </a:r>
            <a:endParaRPr sz="1800" baseline="-9259">
              <a:latin typeface="Symbol"/>
              <a:cs typeface="Symbo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906924" y="5402577"/>
            <a:ext cx="8572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Symbol"/>
                <a:cs typeface="Symbol"/>
              </a:rPr>
              <a:t>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96577" y="3777996"/>
            <a:ext cx="387350" cy="948055"/>
          </a:xfrm>
          <a:custGeom>
            <a:avLst/>
            <a:gdLst/>
            <a:ahLst/>
            <a:cxnLst/>
            <a:rect l="l" t="t" r="r" b="b"/>
            <a:pathLst>
              <a:path w="387350" h="948054">
                <a:moveTo>
                  <a:pt x="18685" y="0"/>
                </a:moveTo>
                <a:lnTo>
                  <a:pt x="6476" y="0"/>
                </a:lnTo>
                <a:lnTo>
                  <a:pt x="3047" y="39623"/>
                </a:lnTo>
                <a:lnTo>
                  <a:pt x="0" y="112775"/>
                </a:lnTo>
                <a:lnTo>
                  <a:pt x="0" y="149351"/>
                </a:lnTo>
                <a:lnTo>
                  <a:pt x="3047" y="222503"/>
                </a:lnTo>
                <a:lnTo>
                  <a:pt x="9143" y="295655"/>
                </a:lnTo>
                <a:lnTo>
                  <a:pt x="13715" y="332231"/>
                </a:lnTo>
                <a:lnTo>
                  <a:pt x="13715" y="114299"/>
                </a:lnTo>
                <a:lnTo>
                  <a:pt x="18287" y="4571"/>
                </a:lnTo>
                <a:lnTo>
                  <a:pt x="18685" y="0"/>
                </a:lnTo>
                <a:close/>
              </a:path>
              <a:path w="387350" h="948054">
                <a:moveTo>
                  <a:pt x="303275" y="910674"/>
                </a:moveTo>
                <a:lnTo>
                  <a:pt x="303275" y="897635"/>
                </a:lnTo>
                <a:lnTo>
                  <a:pt x="269747" y="873251"/>
                </a:lnTo>
                <a:lnTo>
                  <a:pt x="252983" y="858011"/>
                </a:lnTo>
                <a:lnTo>
                  <a:pt x="219455" y="822959"/>
                </a:lnTo>
                <a:lnTo>
                  <a:pt x="188975" y="781811"/>
                </a:lnTo>
                <a:lnTo>
                  <a:pt x="158495" y="734567"/>
                </a:lnTo>
                <a:lnTo>
                  <a:pt x="131063" y="682751"/>
                </a:lnTo>
                <a:lnTo>
                  <a:pt x="106679" y="626363"/>
                </a:lnTo>
                <a:lnTo>
                  <a:pt x="73151" y="534923"/>
                </a:lnTo>
                <a:lnTo>
                  <a:pt x="53339" y="467867"/>
                </a:lnTo>
                <a:lnTo>
                  <a:pt x="38099" y="400811"/>
                </a:lnTo>
                <a:lnTo>
                  <a:pt x="25907" y="330707"/>
                </a:lnTo>
                <a:lnTo>
                  <a:pt x="15239" y="222503"/>
                </a:lnTo>
                <a:lnTo>
                  <a:pt x="13715" y="185927"/>
                </a:lnTo>
                <a:lnTo>
                  <a:pt x="13715" y="332231"/>
                </a:lnTo>
                <a:lnTo>
                  <a:pt x="25907" y="402335"/>
                </a:lnTo>
                <a:lnTo>
                  <a:pt x="41147" y="470915"/>
                </a:lnTo>
                <a:lnTo>
                  <a:pt x="60959" y="537971"/>
                </a:lnTo>
                <a:lnTo>
                  <a:pt x="82295" y="600455"/>
                </a:lnTo>
                <a:lnTo>
                  <a:pt x="106679" y="659891"/>
                </a:lnTo>
                <a:lnTo>
                  <a:pt x="134111" y="716279"/>
                </a:lnTo>
                <a:lnTo>
                  <a:pt x="163067" y="766571"/>
                </a:lnTo>
                <a:lnTo>
                  <a:pt x="193547" y="810767"/>
                </a:lnTo>
                <a:lnTo>
                  <a:pt x="227075" y="850391"/>
                </a:lnTo>
                <a:lnTo>
                  <a:pt x="260603" y="882395"/>
                </a:lnTo>
                <a:lnTo>
                  <a:pt x="295655" y="908303"/>
                </a:lnTo>
                <a:lnTo>
                  <a:pt x="297179" y="908303"/>
                </a:lnTo>
                <a:lnTo>
                  <a:pt x="303275" y="910674"/>
                </a:lnTo>
                <a:close/>
              </a:path>
              <a:path w="387350" h="948054">
                <a:moveTo>
                  <a:pt x="315944" y="902419"/>
                </a:moveTo>
                <a:lnTo>
                  <a:pt x="301751" y="896111"/>
                </a:lnTo>
                <a:lnTo>
                  <a:pt x="303275" y="897635"/>
                </a:lnTo>
                <a:lnTo>
                  <a:pt x="303275" y="910674"/>
                </a:lnTo>
                <a:lnTo>
                  <a:pt x="312997" y="914454"/>
                </a:lnTo>
                <a:lnTo>
                  <a:pt x="315944" y="902419"/>
                </a:lnTo>
                <a:close/>
              </a:path>
              <a:path w="387350" h="948054">
                <a:moveTo>
                  <a:pt x="329183" y="942508"/>
                </a:moveTo>
                <a:lnTo>
                  <a:pt x="329183" y="908303"/>
                </a:lnTo>
                <a:lnTo>
                  <a:pt x="324611" y="918971"/>
                </a:lnTo>
                <a:lnTo>
                  <a:pt x="312997" y="914454"/>
                </a:lnTo>
                <a:lnTo>
                  <a:pt x="304799" y="947927"/>
                </a:lnTo>
                <a:lnTo>
                  <a:pt x="329183" y="942508"/>
                </a:lnTo>
                <a:close/>
              </a:path>
              <a:path w="387350" h="948054">
                <a:moveTo>
                  <a:pt x="329183" y="908303"/>
                </a:moveTo>
                <a:lnTo>
                  <a:pt x="315944" y="902419"/>
                </a:lnTo>
                <a:lnTo>
                  <a:pt x="312997" y="914454"/>
                </a:lnTo>
                <a:lnTo>
                  <a:pt x="324611" y="918971"/>
                </a:lnTo>
                <a:lnTo>
                  <a:pt x="329183" y="908303"/>
                </a:lnTo>
                <a:close/>
              </a:path>
              <a:path w="387350" h="948054">
                <a:moveTo>
                  <a:pt x="387095" y="929639"/>
                </a:moveTo>
                <a:lnTo>
                  <a:pt x="323087" y="873251"/>
                </a:lnTo>
                <a:lnTo>
                  <a:pt x="315944" y="902419"/>
                </a:lnTo>
                <a:lnTo>
                  <a:pt x="329183" y="908303"/>
                </a:lnTo>
                <a:lnTo>
                  <a:pt x="329183" y="942508"/>
                </a:lnTo>
                <a:lnTo>
                  <a:pt x="387095" y="929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76" name="object 76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408940">
              <a:lnSpc>
                <a:spcPct val="100000"/>
              </a:lnSpc>
            </a:pPr>
            <a:r>
              <a:rPr spc="-10" dirty="0"/>
              <a:t>Radio </a:t>
            </a:r>
            <a:r>
              <a:rPr spc="-5" dirty="0"/>
              <a:t>Wave</a:t>
            </a:r>
            <a:r>
              <a:rPr spc="-65" dirty="0"/>
              <a:t> </a:t>
            </a:r>
            <a:r>
              <a:rPr spc="-5" dirty="0"/>
              <a:t>Propagation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7" name="object 7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38617" y="2015743"/>
            <a:ext cx="7374890" cy="379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Mechanisms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very</a:t>
            </a:r>
            <a:r>
              <a:rPr sz="2800" spc="-3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diverse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reflection, diffraction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scattering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urban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areas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where there is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no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direct LOS,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high  rise buildings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cause severe diffraction</a:t>
            </a:r>
            <a:r>
              <a:rPr sz="2800" spc="-1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loss</a:t>
            </a:r>
            <a:endParaRPr sz="2800">
              <a:latin typeface="Times New Roman"/>
              <a:cs typeface="Times New Roman"/>
            </a:endParaRPr>
          </a:p>
          <a:p>
            <a:pPr marL="355600" marR="559435" indent="-342900">
              <a:lnSpc>
                <a:spcPts val="302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Waves travel along different paths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varying  lengths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59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interaction </a:t>
            </a:r>
            <a:r>
              <a:rPr sz="2400" dirty="0">
                <a:latin typeface="Times New Roman"/>
                <a:cs typeface="Times New Roman"/>
              </a:rPr>
              <a:t>causes </a:t>
            </a:r>
            <a:r>
              <a:rPr sz="2400" spc="-5" dirty="0">
                <a:latin typeface="Times New Roman"/>
                <a:cs typeface="Times New Roman"/>
              </a:rPr>
              <a:t>multi-path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fading</a:t>
            </a:r>
            <a:endParaRPr sz="2400">
              <a:latin typeface="Times New Roman"/>
              <a:cs typeface="Times New Roman"/>
            </a:endParaRPr>
          </a:p>
          <a:p>
            <a:pPr marL="355600" marR="407034" indent="-342900">
              <a:lnSpc>
                <a:spcPts val="302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Strength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decreases as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distance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between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transmitter and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receiver</a:t>
            </a:r>
            <a:r>
              <a:rPr sz="28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increases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77446" y="2014727"/>
            <a:ext cx="7456931" cy="2906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11355" y="2612642"/>
            <a:ext cx="132270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000" spc="105" dirty="0">
                <a:latin typeface="Arial"/>
                <a:cs typeface="Arial"/>
              </a:rPr>
              <a:t>m</a:t>
            </a:r>
            <a:r>
              <a:rPr sz="2000" spc="70" dirty="0">
                <a:latin typeface="Arial"/>
                <a:cs typeface="Arial"/>
              </a:rPr>
              <a:t>ea</a:t>
            </a:r>
            <a:r>
              <a:rPr sz="2000" spc="90" dirty="0">
                <a:latin typeface="Arial"/>
                <a:cs typeface="Arial"/>
              </a:rPr>
              <a:t>s</a:t>
            </a:r>
            <a:r>
              <a:rPr sz="2000" spc="95" dirty="0">
                <a:latin typeface="Arial"/>
                <a:cs typeface="Arial"/>
              </a:rPr>
              <a:t>u</a:t>
            </a:r>
            <a:r>
              <a:rPr sz="2000" spc="160" dirty="0">
                <a:latin typeface="Arial"/>
                <a:cs typeface="Arial"/>
              </a:rPr>
              <a:t>r</a:t>
            </a:r>
            <a:r>
              <a:rPr sz="2000" spc="45" dirty="0">
                <a:latin typeface="Arial"/>
                <a:cs typeface="Arial"/>
              </a:rPr>
              <a:t>a</a:t>
            </a:r>
            <a:r>
              <a:rPr sz="2000" spc="110" dirty="0">
                <a:latin typeface="Arial"/>
                <a:cs typeface="Arial"/>
              </a:rPr>
              <a:t>bl 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e       </a:t>
            </a:r>
            <a:r>
              <a:rPr sz="2000" spc="105" dirty="0">
                <a:latin typeface="Arial"/>
                <a:cs typeface="Arial"/>
              </a:rPr>
              <a:t>quantities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9666" y="2650742"/>
            <a:ext cx="132270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2000" spc="114" dirty="0">
                <a:latin typeface="Arial"/>
                <a:cs typeface="Arial"/>
              </a:rPr>
              <a:t>not  </a:t>
            </a:r>
            <a:r>
              <a:rPr sz="2000" spc="105" dirty="0">
                <a:latin typeface="Arial"/>
                <a:cs typeface="Arial"/>
              </a:rPr>
              <a:t>m</a:t>
            </a:r>
            <a:r>
              <a:rPr sz="2000" spc="70" dirty="0">
                <a:latin typeface="Arial"/>
                <a:cs typeface="Arial"/>
              </a:rPr>
              <a:t>ea</a:t>
            </a:r>
            <a:r>
              <a:rPr sz="2000" spc="90" dirty="0">
                <a:latin typeface="Arial"/>
                <a:cs typeface="Arial"/>
              </a:rPr>
              <a:t>s</a:t>
            </a:r>
            <a:r>
              <a:rPr sz="2000" spc="95" dirty="0">
                <a:latin typeface="Arial"/>
                <a:cs typeface="Arial"/>
              </a:rPr>
              <a:t>u</a:t>
            </a:r>
            <a:r>
              <a:rPr sz="2000" spc="160" dirty="0">
                <a:latin typeface="Arial"/>
                <a:cs typeface="Arial"/>
              </a:rPr>
              <a:t>r</a:t>
            </a:r>
            <a:r>
              <a:rPr sz="2000" spc="45" dirty="0">
                <a:latin typeface="Arial"/>
                <a:cs typeface="Arial"/>
              </a:rPr>
              <a:t>a</a:t>
            </a:r>
            <a:r>
              <a:rPr sz="2000" spc="110" dirty="0">
                <a:latin typeface="Arial"/>
                <a:cs typeface="Arial"/>
              </a:rPr>
              <a:t>bl 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158240">
              <a:lnSpc>
                <a:spcPct val="100000"/>
              </a:lnSpc>
            </a:pPr>
            <a:r>
              <a:rPr spc="-5" dirty="0"/>
              <a:t>Received </a:t>
            </a:r>
            <a:r>
              <a:rPr spc="-10" dirty="0"/>
              <a:t>power</a:t>
            </a:r>
            <a:r>
              <a:rPr spc="-40" dirty="0"/>
              <a:t> </a:t>
            </a:r>
            <a:r>
              <a:rPr i="1" spc="-5" dirty="0">
                <a:latin typeface="Arial"/>
                <a:cs typeface="Arial"/>
              </a:rPr>
              <a:t>P</a:t>
            </a:r>
            <a:r>
              <a:rPr sz="3975" i="1" spc="-7" baseline="-20964" dirty="0">
                <a:latin typeface="Arial"/>
                <a:cs typeface="Arial"/>
              </a:rPr>
              <a:t>r</a:t>
            </a:r>
            <a:r>
              <a:rPr sz="4000" i="1" spc="-5" dirty="0">
                <a:latin typeface="Arial"/>
                <a:cs typeface="Arial"/>
              </a:rPr>
              <a:t>(d)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8300" y="1859279"/>
            <a:ext cx="2679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sz="2400" i="1" spc="-7" baseline="-20833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42265" y="4806695"/>
            <a:ext cx="6019800" cy="76200"/>
          </a:xfrm>
          <a:custGeom>
            <a:avLst/>
            <a:gdLst/>
            <a:ahLst/>
            <a:cxnLst/>
            <a:rect l="l" t="t" r="r" b="b"/>
            <a:pathLst>
              <a:path w="6019800" h="76200">
                <a:moveTo>
                  <a:pt x="76199" y="25907"/>
                </a:moveTo>
                <a:lnTo>
                  <a:pt x="76199" y="0"/>
                </a:lnTo>
                <a:lnTo>
                  <a:pt x="0" y="38099"/>
                </a:lnTo>
                <a:lnTo>
                  <a:pt x="62483" y="69341"/>
                </a:lnTo>
                <a:lnTo>
                  <a:pt x="62483" y="25907"/>
                </a:lnTo>
                <a:lnTo>
                  <a:pt x="76199" y="25907"/>
                </a:lnTo>
                <a:close/>
              </a:path>
              <a:path w="6019800" h="76200">
                <a:moveTo>
                  <a:pt x="5955791" y="51815"/>
                </a:moveTo>
                <a:lnTo>
                  <a:pt x="5955791" y="25907"/>
                </a:lnTo>
                <a:lnTo>
                  <a:pt x="62483" y="25907"/>
                </a:lnTo>
                <a:lnTo>
                  <a:pt x="62483" y="51815"/>
                </a:lnTo>
                <a:lnTo>
                  <a:pt x="5955791" y="51815"/>
                </a:lnTo>
                <a:close/>
              </a:path>
              <a:path w="6019800" h="76200">
                <a:moveTo>
                  <a:pt x="76199" y="76199"/>
                </a:moveTo>
                <a:lnTo>
                  <a:pt x="76199" y="51815"/>
                </a:lnTo>
                <a:lnTo>
                  <a:pt x="62483" y="51815"/>
                </a:lnTo>
                <a:lnTo>
                  <a:pt x="62483" y="69341"/>
                </a:lnTo>
                <a:lnTo>
                  <a:pt x="76199" y="76199"/>
                </a:lnTo>
                <a:close/>
              </a:path>
              <a:path w="6019800" h="76200">
                <a:moveTo>
                  <a:pt x="6019799" y="38099"/>
                </a:moveTo>
                <a:lnTo>
                  <a:pt x="5943599" y="0"/>
                </a:lnTo>
                <a:lnTo>
                  <a:pt x="5943599" y="25907"/>
                </a:lnTo>
                <a:lnTo>
                  <a:pt x="5955791" y="25907"/>
                </a:lnTo>
                <a:lnTo>
                  <a:pt x="5955791" y="70103"/>
                </a:lnTo>
                <a:lnTo>
                  <a:pt x="6019799" y="38099"/>
                </a:lnTo>
                <a:close/>
              </a:path>
              <a:path w="6019800" h="76200">
                <a:moveTo>
                  <a:pt x="5955791" y="70103"/>
                </a:moveTo>
                <a:lnTo>
                  <a:pt x="5955791" y="51815"/>
                </a:lnTo>
                <a:lnTo>
                  <a:pt x="5943599" y="51815"/>
                </a:lnTo>
                <a:lnTo>
                  <a:pt x="5943599" y="76199"/>
                </a:lnTo>
                <a:lnTo>
                  <a:pt x="5955791" y="70103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42265" y="4197095"/>
            <a:ext cx="1828800" cy="76200"/>
          </a:xfrm>
          <a:custGeom>
            <a:avLst/>
            <a:gdLst/>
            <a:ahLst/>
            <a:cxnLst/>
            <a:rect l="l" t="t" r="r" b="b"/>
            <a:pathLst>
              <a:path w="1828800" h="76200">
                <a:moveTo>
                  <a:pt x="76199" y="25907"/>
                </a:moveTo>
                <a:lnTo>
                  <a:pt x="76199" y="0"/>
                </a:lnTo>
                <a:lnTo>
                  <a:pt x="0" y="38099"/>
                </a:lnTo>
                <a:lnTo>
                  <a:pt x="62483" y="69341"/>
                </a:lnTo>
                <a:lnTo>
                  <a:pt x="62483" y="25907"/>
                </a:lnTo>
                <a:lnTo>
                  <a:pt x="76199" y="25907"/>
                </a:lnTo>
                <a:close/>
              </a:path>
              <a:path w="1828800" h="76200">
                <a:moveTo>
                  <a:pt x="1764791" y="51815"/>
                </a:moveTo>
                <a:lnTo>
                  <a:pt x="1764791" y="25907"/>
                </a:lnTo>
                <a:lnTo>
                  <a:pt x="62483" y="25907"/>
                </a:lnTo>
                <a:lnTo>
                  <a:pt x="62483" y="51815"/>
                </a:lnTo>
                <a:lnTo>
                  <a:pt x="1764791" y="51815"/>
                </a:lnTo>
                <a:close/>
              </a:path>
              <a:path w="1828800" h="76200">
                <a:moveTo>
                  <a:pt x="76199" y="76199"/>
                </a:moveTo>
                <a:lnTo>
                  <a:pt x="76199" y="51815"/>
                </a:lnTo>
                <a:lnTo>
                  <a:pt x="62483" y="51815"/>
                </a:lnTo>
                <a:lnTo>
                  <a:pt x="62483" y="69341"/>
                </a:lnTo>
                <a:lnTo>
                  <a:pt x="76199" y="76199"/>
                </a:lnTo>
                <a:close/>
              </a:path>
              <a:path w="1828800" h="76200">
                <a:moveTo>
                  <a:pt x="1828799" y="38099"/>
                </a:moveTo>
                <a:lnTo>
                  <a:pt x="1752599" y="0"/>
                </a:lnTo>
                <a:lnTo>
                  <a:pt x="1752599" y="25907"/>
                </a:lnTo>
                <a:lnTo>
                  <a:pt x="1764791" y="25907"/>
                </a:lnTo>
                <a:lnTo>
                  <a:pt x="1764791" y="70103"/>
                </a:lnTo>
                <a:lnTo>
                  <a:pt x="1828799" y="38099"/>
                </a:lnTo>
                <a:close/>
              </a:path>
              <a:path w="1828800" h="76200">
                <a:moveTo>
                  <a:pt x="1764791" y="70103"/>
                </a:moveTo>
                <a:lnTo>
                  <a:pt x="1764791" y="51815"/>
                </a:lnTo>
                <a:lnTo>
                  <a:pt x="1752599" y="51815"/>
                </a:lnTo>
                <a:lnTo>
                  <a:pt x="1752599" y="76199"/>
                </a:lnTo>
                <a:lnTo>
                  <a:pt x="1764791" y="70103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8865" y="46161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799"/>
                </a:lnTo>
                <a:lnTo>
                  <a:pt x="304799" y="304799"/>
                </a:lnTo>
                <a:lnTo>
                  <a:pt x="304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96087" y="4607558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28065" y="3930395"/>
            <a:ext cx="393700" cy="398145"/>
          </a:xfrm>
          <a:custGeom>
            <a:avLst/>
            <a:gdLst/>
            <a:ahLst/>
            <a:cxnLst/>
            <a:rect l="l" t="t" r="r" b="b"/>
            <a:pathLst>
              <a:path w="393700" h="398145">
                <a:moveTo>
                  <a:pt x="0" y="0"/>
                </a:moveTo>
                <a:lnTo>
                  <a:pt x="0" y="397763"/>
                </a:lnTo>
                <a:lnTo>
                  <a:pt x="393191" y="397763"/>
                </a:lnTo>
                <a:lnTo>
                  <a:pt x="39319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05288" y="3967478"/>
            <a:ext cx="23812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1950" i="1" spc="22" baseline="-21367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8455" y="4319522"/>
            <a:ext cx="75501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sz="1950" i="1" spc="7" baseline="-21367" dirty="0">
                <a:solidFill>
                  <a:srgbClr val="CC0000"/>
                </a:solidFill>
                <a:latin typeface="Times New Roman"/>
                <a:cs typeface="Times New Roman"/>
              </a:rPr>
              <a:t>r </a:t>
            </a:r>
            <a:r>
              <a:rPr sz="2000" i="1" dirty="0">
                <a:solidFill>
                  <a:srgbClr val="CC0000"/>
                </a:solidFill>
                <a:latin typeface="Times New Roman"/>
                <a:cs typeface="Times New Roman"/>
              </a:rPr>
              <a:t>(</a:t>
            </a:r>
            <a:r>
              <a:rPr sz="2000" b="1" i="1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1950" i="1" baseline="-21367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r>
              <a:rPr sz="1950" i="1" spc="382" baseline="-21367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CC00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05174" y="4272277"/>
            <a:ext cx="54356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sz="1950" i="1" spc="7" baseline="-21367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20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(</a:t>
            </a:r>
            <a:r>
              <a:rPr sz="20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2000" i="1" dirty="0">
                <a:solidFill>
                  <a:srgbClr val="CC00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34689" y="3777996"/>
            <a:ext cx="331470" cy="838200"/>
          </a:xfrm>
          <a:custGeom>
            <a:avLst/>
            <a:gdLst/>
            <a:ahLst/>
            <a:cxnLst/>
            <a:rect l="l" t="t" r="r" b="b"/>
            <a:pathLst>
              <a:path w="331470" h="838200">
                <a:moveTo>
                  <a:pt x="76199" y="763523"/>
                </a:moveTo>
                <a:lnTo>
                  <a:pt x="50609" y="763011"/>
                </a:lnTo>
                <a:lnTo>
                  <a:pt x="50291" y="775715"/>
                </a:lnTo>
                <a:lnTo>
                  <a:pt x="24383" y="774191"/>
                </a:lnTo>
                <a:lnTo>
                  <a:pt x="24383" y="762487"/>
                </a:lnTo>
                <a:lnTo>
                  <a:pt x="0" y="761999"/>
                </a:lnTo>
                <a:lnTo>
                  <a:pt x="24383" y="812799"/>
                </a:lnTo>
                <a:lnTo>
                  <a:pt x="24383" y="774191"/>
                </a:lnTo>
                <a:lnTo>
                  <a:pt x="24968" y="762499"/>
                </a:lnTo>
                <a:lnTo>
                  <a:pt x="24968" y="814017"/>
                </a:lnTo>
                <a:lnTo>
                  <a:pt x="36575" y="838199"/>
                </a:lnTo>
                <a:lnTo>
                  <a:pt x="76199" y="763523"/>
                </a:lnTo>
                <a:close/>
              </a:path>
              <a:path w="331470" h="838200">
                <a:moveTo>
                  <a:pt x="50609" y="763011"/>
                </a:moveTo>
                <a:lnTo>
                  <a:pt x="24968" y="762499"/>
                </a:lnTo>
                <a:lnTo>
                  <a:pt x="24383" y="774191"/>
                </a:lnTo>
                <a:lnTo>
                  <a:pt x="50291" y="775715"/>
                </a:lnTo>
                <a:lnTo>
                  <a:pt x="50609" y="763011"/>
                </a:lnTo>
                <a:close/>
              </a:path>
              <a:path w="331470" h="838200">
                <a:moveTo>
                  <a:pt x="208787" y="179831"/>
                </a:moveTo>
                <a:lnTo>
                  <a:pt x="208787" y="153923"/>
                </a:lnTo>
                <a:lnTo>
                  <a:pt x="201167" y="155447"/>
                </a:lnTo>
                <a:lnTo>
                  <a:pt x="190499" y="155447"/>
                </a:lnTo>
                <a:lnTo>
                  <a:pt x="188975" y="156971"/>
                </a:lnTo>
                <a:lnTo>
                  <a:pt x="181355" y="160019"/>
                </a:lnTo>
                <a:lnTo>
                  <a:pt x="179831" y="160019"/>
                </a:lnTo>
                <a:lnTo>
                  <a:pt x="172211" y="164591"/>
                </a:lnTo>
                <a:lnTo>
                  <a:pt x="170687" y="166115"/>
                </a:lnTo>
                <a:lnTo>
                  <a:pt x="163067" y="172211"/>
                </a:lnTo>
                <a:lnTo>
                  <a:pt x="153923" y="182879"/>
                </a:lnTo>
                <a:lnTo>
                  <a:pt x="146303" y="193547"/>
                </a:lnTo>
                <a:lnTo>
                  <a:pt x="137159" y="205739"/>
                </a:lnTo>
                <a:lnTo>
                  <a:pt x="121919" y="233171"/>
                </a:lnTo>
                <a:lnTo>
                  <a:pt x="114299" y="249935"/>
                </a:lnTo>
                <a:lnTo>
                  <a:pt x="108203" y="268223"/>
                </a:lnTo>
                <a:lnTo>
                  <a:pt x="100583" y="286511"/>
                </a:lnTo>
                <a:lnTo>
                  <a:pt x="94487" y="307847"/>
                </a:lnTo>
                <a:lnTo>
                  <a:pt x="88391" y="327659"/>
                </a:lnTo>
                <a:lnTo>
                  <a:pt x="76199" y="373379"/>
                </a:lnTo>
                <a:lnTo>
                  <a:pt x="70103" y="397763"/>
                </a:lnTo>
                <a:lnTo>
                  <a:pt x="64007" y="423671"/>
                </a:lnTo>
                <a:lnTo>
                  <a:pt x="59435" y="449579"/>
                </a:lnTo>
                <a:lnTo>
                  <a:pt x="53339" y="477011"/>
                </a:lnTo>
                <a:lnTo>
                  <a:pt x="48767" y="504443"/>
                </a:lnTo>
                <a:lnTo>
                  <a:pt x="45719" y="531875"/>
                </a:lnTo>
                <a:lnTo>
                  <a:pt x="41147" y="560831"/>
                </a:lnTo>
                <a:lnTo>
                  <a:pt x="32003" y="650747"/>
                </a:lnTo>
                <a:lnTo>
                  <a:pt x="27431" y="713231"/>
                </a:lnTo>
                <a:lnTo>
                  <a:pt x="24968" y="762499"/>
                </a:lnTo>
                <a:lnTo>
                  <a:pt x="50609" y="763011"/>
                </a:lnTo>
                <a:lnTo>
                  <a:pt x="51815" y="714755"/>
                </a:lnTo>
                <a:lnTo>
                  <a:pt x="56387" y="653795"/>
                </a:lnTo>
                <a:lnTo>
                  <a:pt x="62483" y="594359"/>
                </a:lnTo>
                <a:lnTo>
                  <a:pt x="67055" y="565403"/>
                </a:lnTo>
                <a:lnTo>
                  <a:pt x="70103" y="536447"/>
                </a:lnTo>
                <a:lnTo>
                  <a:pt x="83819" y="454151"/>
                </a:lnTo>
                <a:lnTo>
                  <a:pt x="94487" y="403859"/>
                </a:lnTo>
                <a:lnTo>
                  <a:pt x="112775" y="335279"/>
                </a:lnTo>
                <a:lnTo>
                  <a:pt x="124967" y="295655"/>
                </a:lnTo>
                <a:lnTo>
                  <a:pt x="138683" y="260603"/>
                </a:lnTo>
                <a:lnTo>
                  <a:pt x="144779" y="245363"/>
                </a:lnTo>
                <a:lnTo>
                  <a:pt x="152399" y="231647"/>
                </a:lnTo>
                <a:lnTo>
                  <a:pt x="158495" y="219455"/>
                </a:lnTo>
                <a:lnTo>
                  <a:pt x="166115" y="208787"/>
                </a:lnTo>
                <a:lnTo>
                  <a:pt x="172211" y="199643"/>
                </a:lnTo>
                <a:lnTo>
                  <a:pt x="179831" y="192023"/>
                </a:lnTo>
                <a:lnTo>
                  <a:pt x="187451" y="185927"/>
                </a:lnTo>
                <a:lnTo>
                  <a:pt x="187451" y="186232"/>
                </a:lnTo>
                <a:lnTo>
                  <a:pt x="190499" y="183794"/>
                </a:lnTo>
                <a:lnTo>
                  <a:pt x="190499" y="182879"/>
                </a:lnTo>
                <a:lnTo>
                  <a:pt x="193547" y="181355"/>
                </a:lnTo>
                <a:lnTo>
                  <a:pt x="193547" y="181660"/>
                </a:lnTo>
                <a:lnTo>
                  <a:pt x="198119" y="179831"/>
                </a:lnTo>
                <a:lnTo>
                  <a:pt x="198119" y="180746"/>
                </a:lnTo>
                <a:lnTo>
                  <a:pt x="202691" y="179831"/>
                </a:lnTo>
                <a:lnTo>
                  <a:pt x="208787" y="179831"/>
                </a:lnTo>
                <a:close/>
              </a:path>
              <a:path w="331470" h="838200">
                <a:moveTo>
                  <a:pt x="187451" y="186232"/>
                </a:moveTo>
                <a:lnTo>
                  <a:pt x="187451" y="185927"/>
                </a:lnTo>
                <a:lnTo>
                  <a:pt x="185927" y="187451"/>
                </a:lnTo>
                <a:lnTo>
                  <a:pt x="187451" y="186232"/>
                </a:lnTo>
                <a:close/>
              </a:path>
              <a:path w="331470" h="838200">
                <a:moveTo>
                  <a:pt x="193547" y="181355"/>
                </a:moveTo>
                <a:lnTo>
                  <a:pt x="190499" y="182879"/>
                </a:lnTo>
                <a:lnTo>
                  <a:pt x="192785" y="181965"/>
                </a:lnTo>
                <a:lnTo>
                  <a:pt x="193547" y="181355"/>
                </a:lnTo>
                <a:close/>
              </a:path>
              <a:path w="331470" h="838200">
                <a:moveTo>
                  <a:pt x="192785" y="181965"/>
                </a:moveTo>
                <a:lnTo>
                  <a:pt x="190499" y="182879"/>
                </a:lnTo>
                <a:lnTo>
                  <a:pt x="190499" y="183794"/>
                </a:lnTo>
                <a:lnTo>
                  <a:pt x="192785" y="181965"/>
                </a:lnTo>
                <a:close/>
              </a:path>
              <a:path w="331470" h="838200">
                <a:moveTo>
                  <a:pt x="193547" y="181660"/>
                </a:moveTo>
                <a:lnTo>
                  <a:pt x="193547" y="181355"/>
                </a:lnTo>
                <a:lnTo>
                  <a:pt x="192785" y="181965"/>
                </a:lnTo>
                <a:lnTo>
                  <a:pt x="193547" y="181660"/>
                </a:lnTo>
                <a:close/>
              </a:path>
              <a:path w="331470" h="838200">
                <a:moveTo>
                  <a:pt x="198119" y="180746"/>
                </a:moveTo>
                <a:lnTo>
                  <a:pt x="198119" y="179831"/>
                </a:lnTo>
                <a:lnTo>
                  <a:pt x="195071" y="181355"/>
                </a:lnTo>
                <a:lnTo>
                  <a:pt x="198119" y="180746"/>
                </a:lnTo>
                <a:close/>
              </a:path>
              <a:path w="331470" h="838200">
                <a:moveTo>
                  <a:pt x="213359" y="178307"/>
                </a:moveTo>
                <a:lnTo>
                  <a:pt x="213359" y="152399"/>
                </a:lnTo>
                <a:lnTo>
                  <a:pt x="205739" y="153923"/>
                </a:lnTo>
                <a:lnTo>
                  <a:pt x="208787" y="153923"/>
                </a:lnTo>
                <a:lnTo>
                  <a:pt x="208787" y="179831"/>
                </a:lnTo>
                <a:lnTo>
                  <a:pt x="211835" y="179831"/>
                </a:lnTo>
                <a:lnTo>
                  <a:pt x="211835" y="178307"/>
                </a:lnTo>
                <a:lnTo>
                  <a:pt x="213359" y="178307"/>
                </a:lnTo>
                <a:close/>
              </a:path>
              <a:path w="331470" h="838200">
                <a:moveTo>
                  <a:pt x="331411" y="0"/>
                </a:moveTo>
                <a:lnTo>
                  <a:pt x="304799" y="0"/>
                </a:lnTo>
                <a:lnTo>
                  <a:pt x="303275" y="4571"/>
                </a:lnTo>
                <a:lnTo>
                  <a:pt x="298703" y="21335"/>
                </a:lnTo>
                <a:lnTo>
                  <a:pt x="292607" y="38099"/>
                </a:lnTo>
                <a:lnTo>
                  <a:pt x="284987" y="53339"/>
                </a:lnTo>
                <a:lnTo>
                  <a:pt x="278891" y="68579"/>
                </a:lnTo>
                <a:lnTo>
                  <a:pt x="272795" y="82295"/>
                </a:lnTo>
                <a:lnTo>
                  <a:pt x="265175" y="94487"/>
                </a:lnTo>
                <a:lnTo>
                  <a:pt x="259079" y="106679"/>
                </a:lnTo>
                <a:lnTo>
                  <a:pt x="251459" y="115823"/>
                </a:lnTo>
                <a:lnTo>
                  <a:pt x="245363" y="126491"/>
                </a:lnTo>
                <a:lnTo>
                  <a:pt x="225551" y="146303"/>
                </a:lnTo>
                <a:lnTo>
                  <a:pt x="217931" y="150875"/>
                </a:lnTo>
                <a:lnTo>
                  <a:pt x="211835" y="152399"/>
                </a:lnTo>
                <a:lnTo>
                  <a:pt x="213359" y="152399"/>
                </a:lnTo>
                <a:lnTo>
                  <a:pt x="213359" y="178307"/>
                </a:lnTo>
                <a:lnTo>
                  <a:pt x="220979" y="176783"/>
                </a:lnTo>
                <a:lnTo>
                  <a:pt x="222503" y="176783"/>
                </a:lnTo>
                <a:lnTo>
                  <a:pt x="222503" y="175259"/>
                </a:lnTo>
                <a:lnTo>
                  <a:pt x="231647" y="172211"/>
                </a:lnTo>
                <a:lnTo>
                  <a:pt x="240791" y="166115"/>
                </a:lnTo>
                <a:lnTo>
                  <a:pt x="272795" y="131063"/>
                </a:lnTo>
                <a:lnTo>
                  <a:pt x="295655" y="92963"/>
                </a:lnTo>
                <a:lnTo>
                  <a:pt x="301751" y="77723"/>
                </a:lnTo>
                <a:lnTo>
                  <a:pt x="309371" y="62483"/>
                </a:lnTo>
                <a:lnTo>
                  <a:pt x="327659" y="12191"/>
                </a:lnTo>
                <a:lnTo>
                  <a:pt x="331411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9477" y="3777996"/>
            <a:ext cx="1035809" cy="947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24662" y="3777996"/>
            <a:ext cx="237490" cy="152400"/>
          </a:xfrm>
          <a:custGeom>
            <a:avLst/>
            <a:gdLst/>
            <a:ahLst/>
            <a:cxnLst/>
            <a:rect l="l" t="t" r="r" b="b"/>
            <a:pathLst>
              <a:path w="237489" h="152400">
                <a:moveTo>
                  <a:pt x="27896" y="81598"/>
                </a:moveTo>
                <a:lnTo>
                  <a:pt x="4571" y="68579"/>
                </a:lnTo>
                <a:lnTo>
                  <a:pt x="0" y="152399"/>
                </a:lnTo>
                <a:lnTo>
                  <a:pt x="21335" y="138021"/>
                </a:lnTo>
                <a:lnTo>
                  <a:pt x="21335" y="91439"/>
                </a:lnTo>
                <a:lnTo>
                  <a:pt x="27896" y="81598"/>
                </a:lnTo>
                <a:close/>
              </a:path>
              <a:path w="237489" h="152400">
                <a:moveTo>
                  <a:pt x="49000" y="93376"/>
                </a:moveTo>
                <a:lnTo>
                  <a:pt x="27896" y="81598"/>
                </a:lnTo>
                <a:lnTo>
                  <a:pt x="21335" y="91439"/>
                </a:lnTo>
                <a:lnTo>
                  <a:pt x="41147" y="105155"/>
                </a:lnTo>
                <a:lnTo>
                  <a:pt x="49000" y="93376"/>
                </a:lnTo>
                <a:close/>
              </a:path>
              <a:path w="237489" h="152400">
                <a:moveTo>
                  <a:pt x="49252" y="93517"/>
                </a:moveTo>
                <a:lnTo>
                  <a:pt x="49000" y="93376"/>
                </a:lnTo>
                <a:lnTo>
                  <a:pt x="41147" y="105155"/>
                </a:lnTo>
                <a:lnTo>
                  <a:pt x="21335" y="91439"/>
                </a:lnTo>
                <a:lnTo>
                  <a:pt x="21335" y="138021"/>
                </a:lnTo>
                <a:lnTo>
                  <a:pt x="48767" y="119534"/>
                </a:lnTo>
                <a:lnTo>
                  <a:pt x="48767" y="94487"/>
                </a:lnTo>
                <a:lnTo>
                  <a:pt x="49252" y="93517"/>
                </a:lnTo>
                <a:close/>
              </a:path>
              <a:path w="237489" h="152400">
                <a:moveTo>
                  <a:pt x="237438" y="0"/>
                </a:moveTo>
                <a:lnTo>
                  <a:pt x="166115" y="0"/>
                </a:lnTo>
                <a:lnTo>
                  <a:pt x="149351" y="6095"/>
                </a:lnTo>
                <a:lnTo>
                  <a:pt x="76199" y="44195"/>
                </a:lnTo>
                <a:lnTo>
                  <a:pt x="32003" y="74675"/>
                </a:lnTo>
                <a:lnTo>
                  <a:pt x="30479" y="76199"/>
                </a:lnTo>
                <a:lnTo>
                  <a:pt x="30479" y="77723"/>
                </a:lnTo>
                <a:lnTo>
                  <a:pt x="27896" y="81598"/>
                </a:lnTo>
                <a:lnTo>
                  <a:pt x="49000" y="93376"/>
                </a:lnTo>
                <a:lnTo>
                  <a:pt x="50291" y="91439"/>
                </a:lnTo>
                <a:lnTo>
                  <a:pt x="50291" y="92963"/>
                </a:lnTo>
                <a:lnTo>
                  <a:pt x="56387" y="86867"/>
                </a:lnTo>
                <a:lnTo>
                  <a:pt x="67055" y="79247"/>
                </a:lnTo>
                <a:lnTo>
                  <a:pt x="77723" y="73151"/>
                </a:lnTo>
                <a:lnTo>
                  <a:pt x="88391" y="65531"/>
                </a:lnTo>
                <a:lnTo>
                  <a:pt x="102107" y="57911"/>
                </a:lnTo>
                <a:lnTo>
                  <a:pt x="114299" y="51815"/>
                </a:lnTo>
                <a:lnTo>
                  <a:pt x="128015" y="44195"/>
                </a:lnTo>
                <a:lnTo>
                  <a:pt x="143255" y="36575"/>
                </a:lnTo>
                <a:lnTo>
                  <a:pt x="160019" y="30479"/>
                </a:lnTo>
                <a:lnTo>
                  <a:pt x="175259" y="22859"/>
                </a:lnTo>
                <a:lnTo>
                  <a:pt x="193547" y="16763"/>
                </a:lnTo>
                <a:lnTo>
                  <a:pt x="210311" y="9143"/>
                </a:lnTo>
                <a:lnTo>
                  <a:pt x="230123" y="3047"/>
                </a:lnTo>
                <a:lnTo>
                  <a:pt x="237438" y="0"/>
                </a:lnTo>
                <a:close/>
              </a:path>
              <a:path w="237489" h="152400">
                <a:moveTo>
                  <a:pt x="49564" y="93691"/>
                </a:moveTo>
                <a:lnTo>
                  <a:pt x="49252" y="93517"/>
                </a:lnTo>
                <a:lnTo>
                  <a:pt x="48767" y="94487"/>
                </a:lnTo>
                <a:lnTo>
                  <a:pt x="49564" y="93691"/>
                </a:lnTo>
                <a:close/>
              </a:path>
              <a:path w="237489" h="152400">
                <a:moveTo>
                  <a:pt x="70103" y="105155"/>
                </a:moveTo>
                <a:lnTo>
                  <a:pt x="49564" y="93691"/>
                </a:lnTo>
                <a:lnTo>
                  <a:pt x="48767" y="94487"/>
                </a:lnTo>
                <a:lnTo>
                  <a:pt x="48767" y="119534"/>
                </a:lnTo>
                <a:lnTo>
                  <a:pt x="70103" y="105155"/>
                </a:lnTo>
                <a:close/>
              </a:path>
              <a:path w="237489" h="152400">
                <a:moveTo>
                  <a:pt x="50291" y="92963"/>
                </a:moveTo>
                <a:lnTo>
                  <a:pt x="50291" y="91439"/>
                </a:lnTo>
                <a:lnTo>
                  <a:pt x="49252" y="93517"/>
                </a:lnTo>
                <a:lnTo>
                  <a:pt x="49564" y="93691"/>
                </a:lnTo>
                <a:lnTo>
                  <a:pt x="50291" y="92963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89953" y="3777996"/>
            <a:ext cx="342265" cy="669290"/>
          </a:xfrm>
          <a:custGeom>
            <a:avLst/>
            <a:gdLst/>
            <a:ahLst/>
            <a:cxnLst/>
            <a:rect l="l" t="t" r="r" b="b"/>
            <a:pathLst>
              <a:path w="342265" h="669289">
                <a:moveTo>
                  <a:pt x="68329" y="620497"/>
                </a:moveTo>
                <a:lnTo>
                  <a:pt x="60959" y="597407"/>
                </a:lnTo>
                <a:lnTo>
                  <a:pt x="0" y="656843"/>
                </a:lnTo>
                <a:lnTo>
                  <a:pt x="56387" y="665045"/>
                </a:lnTo>
                <a:lnTo>
                  <a:pt x="56387" y="624839"/>
                </a:lnTo>
                <a:lnTo>
                  <a:pt x="68329" y="620497"/>
                </a:lnTo>
                <a:close/>
              </a:path>
              <a:path w="342265" h="669289">
                <a:moveTo>
                  <a:pt x="76252" y="645325"/>
                </a:moveTo>
                <a:lnTo>
                  <a:pt x="68329" y="620497"/>
                </a:lnTo>
                <a:lnTo>
                  <a:pt x="56387" y="624839"/>
                </a:lnTo>
                <a:lnTo>
                  <a:pt x="65531" y="649223"/>
                </a:lnTo>
                <a:lnTo>
                  <a:pt x="76252" y="645325"/>
                </a:lnTo>
                <a:close/>
              </a:path>
              <a:path w="342265" h="669289">
                <a:moveTo>
                  <a:pt x="83819" y="669035"/>
                </a:moveTo>
                <a:lnTo>
                  <a:pt x="76252" y="645325"/>
                </a:lnTo>
                <a:lnTo>
                  <a:pt x="65531" y="649223"/>
                </a:lnTo>
                <a:lnTo>
                  <a:pt x="56387" y="624839"/>
                </a:lnTo>
                <a:lnTo>
                  <a:pt x="56387" y="665045"/>
                </a:lnTo>
                <a:lnTo>
                  <a:pt x="83819" y="669035"/>
                </a:lnTo>
                <a:close/>
              </a:path>
              <a:path w="342265" h="669289">
                <a:moveTo>
                  <a:pt x="71107" y="619487"/>
                </a:moveTo>
                <a:lnTo>
                  <a:pt x="68329" y="620497"/>
                </a:lnTo>
                <a:lnTo>
                  <a:pt x="70103" y="626058"/>
                </a:lnTo>
                <a:lnTo>
                  <a:pt x="70103" y="620267"/>
                </a:lnTo>
                <a:lnTo>
                  <a:pt x="71107" y="619487"/>
                </a:lnTo>
                <a:close/>
              </a:path>
              <a:path w="342265" h="669289">
                <a:moveTo>
                  <a:pt x="73151" y="618743"/>
                </a:moveTo>
                <a:lnTo>
                  <a:pt x="71107" y="619487"/>
                </a:lnTo>
                <a:lnTo>
                  <a:pt x="70103" y="620267"/>
                </a:lnTo>
                <a:lnTo>
                  <a:pt x="73151" y="618743"/>
                </a:lnTo>
                <a:close/>
              </a:path>
              <a:path w="342265" h="669289">
                <a:moveTo>
                  <a:pt x="73151" y="635609"/>
                </a:moveTo>
                <a:lnTo>
                  <a:pt x="73151" y="618743"/>
                </a:lnTo>
                <a:lnTo>
                  <a:pt x="70103" y="620267"/>
                </a:lnTo>
                <a:lnTo>
                  <a:pt x="70103" y="626058"/>
                </a:lnTo>
                <a:lnTo>
                  <a:pt x="73151" y="635609"/>
                </a:lnTo>
                <a:close/>
              </a:path>
              <a:path w="342265" h="669289">
                <a:moveTo>
                  <a:pt x="341972" y="0"/>
                </a:moveTo>
                <a:lnTo>
                  <a:pt x="316461" y="0"/>
                </a:lnTo>
                <a:lnTo>
                  <a:pt x="315467" y="22859"/>
                </a:lnTo>
                <a:lnTo>
                  <a:pt x="312419" y="56387"/>
                </a:lnTo>
                <a:lnTo>
                  <a:pt x="303275" y="123443"/>
                </a:lnTo>
                <a:lnTo>
                  <a:pt x="291083" y="187451"/>
                </a:lnTo>
                <a:lnTo>
                  <a:pt x="275843" y="251459"/>
                </a:lnTo>
                <a:lnTo>
                  <a:pt x="259079" y="310895"/>
                </a:lnTo>
                <a:lnTo>
                  <a:pt x="248411" y="339851"/>
                </a:lnTo>
                <a:lnTo>
                  <a:pt x="239267" y="368807"/>
                </a:lnTo>
                <a:lnTo>
                  <a:pt x="204215" y="446531"/>
                </a:lnTo>
                <a:lnTo>
                  <a:pt x="179831" y="492251"/>
                </a:lnTo>
                <a:lnTo>
                  <a:pt x="153923" y="533399"/>
                </a:lnTo>
                <a:lnTo>
                  <a:pt x="112775" y="585215"/>
                </a:lnTo>
                <a:lnTo>
                  <a:pt x="83819" y="609599"/>
                </a:lnTo>
                <a:lnTo>
                  <a:pt x="71107" y="619487"/>
                </a:lnTo>
                <a:lnTo>
                  <a:pt x="73151" y="618743"/>
                </a:lnTo>
                <a:lnTo>
                  <a:pt x="73151" y="635609"/>
                </a:lnTo>
                <a:lnTo>
                  <a:pt x="76252" y="645325"/>
                </a:lnTo>
                <a:lnTo>
                  <a:pt x="82295" y="643127"/>
                </a:lnTo>
                <a:lnTo>
                  <a:pt x="82295" y="641603"/>
                </a:lnTo>
                <a:lnTo>
                  <a:pt x="85343" y="641603"/>
                </a:lnTo>
                <a:lnTo>
                  <a:pt x="115823" y="617219"/>
                </a:lnTo>
                <a:lnTo>
                  <a:pt x="146303" y="585215"/>
                </a:lnTo>
                <a:lnTo>
                  <a:pt x="188975" y="527303"/>
                </a:lnTo>
                <a:lnTo>
                  <a:pt x="214883" y="481583"/>
                </a:lnTo>
                <a:lnTo>
                  <a:pt x="228599" y="457199"/>
                </a:lnTo>
                <a:lnTo>
                  <a:pt x="239267" y="431291"/>
                </a:lnTo>
                <a:lnTo>
                  <a:pt x="251459" y="403859"/>
                </a:lnTo>
                <a:lnTo>
                  <a:pt x="262127" y="376427"/>
                </a:lnTo>
                <a:lnTo>
                  <a:pt x="283463" y="318515"/>
                </a:lnTo>
                <a:lnTo>
                  <a:pt x="292607" y="288035"/>
                </a:lnTo>
                <a:lnTo>
                  <a:pt x="300227" y="257555"/>
                </a:lnTo>
                <a:lnTo>
                  <a:pt x="309371" y="225551"/>
                </a:lnTo>
                <a:lnTo>
                  <a:pt x="315467" y="192023"/>
                </a:lnTo>
                <a:lnTo>
                  <a:pt x="323087" y="160019"/>
                </a:lnTo>
                <a:lnTo>
                  <a:pt x="327659" y="126491"/>
                </a:lnTo>
                <a:lnTo>
                  <a:pt x="333755" y="92963"/>
                </a:lnTo>
                <a:lnTo>
                  <a:pt x="341972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14817" y="4733542"/>
            <a:ext cx="34417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03528" y="590093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1184" y="0"/>
                </a:lnTo>
              </a:path>
            </a:pathLst>
          </a:custGeom>
          <a:ln w="7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41039" y="5810755"/>
            <a:ext cx="129032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85545" algn="l"/>
              </a:tabLst>
            </a:pPr>
            <a:r>
              <a:rPr sz="1850" i="1" spc="-5" dirty="0">
                <a:latin typeface="Times New Roman"/>
                <a:cs typeface="Times New Roman"/>
              </a:rPr>
              <a:t>r	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99963" y="5347713"/>
            <a:ext cx="21590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i="1" spc="-5" dirty="0">
                <a:latin typeface="Times New Roman"/>
                <a:cs typeface="Times New Roman"/>
              </a:rPr>
              <a:t>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84023" y="5795515"/>
            <a:ext cx="1155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84023" y="5568439"/>
            <a:ext cx="1155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84023" y="6110983"/>
            <a:ext cx="1155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5863" y="5815581"/>
            <a:ext cx="633730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Symbol"/>
                <a:cs typeface="Symbol"/>
              </a:rPr>
              <a:t></a:t>
            </a:r>
            <a:r>
              <a:rPr sz="1850" spc="-5" dirty="0">
                <a:latin typeface="Times New Roman"/>
                <a:cs typeface="Times New Roman"/>
              </a:rPr>
              <a:t>  </a:t>
            </a:r>
            <a:r>
              <a:rPr sz="3000" i="1" spc="-5" dirty="0">
                <a:latin typeface="Times New Roman"/>
                <a:cs typeface="Times New Roman"/>
              </a:rPr>
              <a:t>d</a:t>
            </a:r>
            <a:r>
              <a:rPr sz="3000" i="1" spc="114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5863" y="5795515"/>
            <a:ext cx="1155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Symbol"/>
                <a:cs typeface="Symbol"/>
              </a:rPr>
              <a:t>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65863" y="5568439"/>
            <a:ext cx="1155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Symbol"/>
                <a:cs typeface="Symbol"/>
              </a:rPr>
              <a:t>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65863" y="6110983"/>
            <a:ext cx="1155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Symbol"/>
                <a:cs typeface="Symbol"/>
              </a:rPr>
              <a:t>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65863" y="5419087"/>
            <a:ext cx="1155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Symbol"/>
                <a:cs typeface="Symbol"/>
              </a:rPr>
              <a:t>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70863" y="5577837"/>
            <a:ext cx="1551940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5"/>
              </a:lnSpc>
              <a:tabLst>
                <a:tab pos="952500" algn="l"/>
              </a:tabLst>
            </a:pPr>
            <a:r>
              <a:rPr sz="3000" i="1" spc="-5" dirty="0">
                <a:latin typeface="Times New Roman"/>
                <a:cs typeface="Times New Roman"/>
              </a:rPr>
              <a:t>d </a:t>
            </a:r>
            <a:r>
              <a:rPr sz="3000" i="1" spc="1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Symbol"/>
                <a:cs typeface="Symbol"/>
              </a:rPr>
              <a:t></a:t>
            </a:r>
            <a:r>
              <a:rPr sz="3000" spc="35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Times New Roman"/>
                <a:cs typeface="Times New Roman"/>
              </a:rPr>
              <a:t>d	</a:t>
            </a:r>
            <a:r>
              <a:rPr sz="3000" spc="-5" dirty="0">
                <a:latin typeface="Symbol"/>
                <a:cs typeface="Symbol"/>
              </a:rPr>
              <a:t>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Times New Roman"/>
                <a:cs typeface="Times New Roman"/>
              </a:rPr>
              <a:t>d</a:t>
            </a:r>
            <a:endParaRPr sz="3000">
              <a:latin typeface="Times New Roman"/>
              <a:cs typeface="Times New Roman"/>
            </a:endParaRPr>
          </a:p>
          <a:p>
            <a:pPr marL="762000">
              <a:lnSpc>
                <a:spcPts val="1625"/>
              </a:lnSpc>
              <a:tabLst>
                <a:tab pos="1473835" algn="l"/>
              </a:tabLst>
            </a:pPr>
            <a:r>
              <a:rPr sz="1850" spc="-5" dirty="0">
                <a:latin typeface="Times New Roman"/>
                <a:cs typeface="Times New Roman"/>
              </a:rPr>
              <a:t>0	</a:t>
            </a:r>
            <a:r>
              <a:rPr sz="1850" i="1" spc="-5" dirty="0">
                <a:latin typeface="Times New Roman"/>
                <a:cs typeface="Times New Roman"/>
              </a:rPr>
              <a:t>f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84023" y="5266687"/>
            <a:ext cx="244475" cy="44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75" spc="127" baseline="-36036" dirty="0">
                <a:latin typeface="Symbol"/>
                <a:cs typeface="Symbol"/>
              </a:rPr>
              <a:t></a:t>
            </a:r>
            <a:r>
              <a:rPr sz="1850" spc="-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04191" y="5635495"/>
            <a:ext cx="14287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77828" y="5865619"/>
            <a:ext cx="14287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50527" y="5577837"/>
            <a:ext cx="211963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79930" algn="l"/>
              </a:tabLst>
            </a:pPr>
            <a:r>
              <a:rPr sz="3000" i="1" spc="-5" dirty="0">
                <a:latin typeface="Times New Roman"/>
                <a:cs typeface="Times New Roman"/>
              </a:rPr>
              <a:t>P</a:t>
            </a:r>
            <a:r>
              <a:rPr sz="3000" i="1" spc="105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Times New Roman"/>
                <a:cs typeface="Times New Roman"/>
              </a:rPr>
              <a:t>(</a:t>
            </a:r>
            <a:r>
              <a:rPr sz="3000" i="1" spc="-5" dirty="0">
                <a:latin typeface="Times New Roman"/>
                <a:cs typeface="Times New Roman"/>
              </a:rPr>
              <a:t>d</a:t>
            </a:r>
            <a:r>
              <a:rPr sz="3000" i="1" spc="-434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)</a:t>
            </a:r>
            <a:r>
              <a:rPr sz="3000" spc="-2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Symbol"/>
                <a:cs typeface="Symbol"/>
              </a:rPr>
              <a:t></a:t>
            </a:r>
            <a:r>
              <a:rPr sz="3000" spc="-200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Times New Roman"/>
                <a:cs typeface="Times New Roman"/>
              </a:rPr>
              <a:t>P</a:t>
            </a:r>
            <a:r>
              <a:rPr sz="3000" i="1" spc="-60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Times New Roman"/>
                <a:cs typeface="Times New Roman"/>
              </a:rPr>
              <a:t>(</a:t>
            </a:r>
            <a:r>
              <a:rPr sz="3000" i="1" spc="-5" dirty="0">
                <a:latin typeface="Times New Roman"/>
                <a:cs typeface="Times New Roman"/>
              </a:rPr>
              <a:t>d</a:t>
            </a:r>
            <a:r>
              <a:rPr sz="3000" i="1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26869" y="415899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76199"/>
                </a:moveTo>
                <a:lnTo>
                  <a:pt x="140272" y="35121"/>
                </a:lnTo>
                <a:lnTo>
                  <a:pt x="108578" y="7234"/>
                </a:lnTo>
                <a:lnTo>
                  <a:pt x="76199" y="0"/>
                </a:lnTo>
                <a:lnTo>
                  <a:pt x="70629" y="214"/>
                </a:lnTo>
                <a:lnTo>
                  <a:pt x="30743" y="15615"/>
                </a:lnTo>
                <a:lnTo>
                  <a:pt x="5091" y="49429"/>
                </a:lnTo>
                <a:lnTo>
                  <a:pt x="0" y="76199"/>
                </a:lnTo>
                <a:lnTo>
                  <a:pt x="214" y="81959"/>
                </a:lnTo>
                <a:lnTo>
                  <a:pt x="15615" y="122309"/>
                </a:lnTo>
                <a:lnTo>
                  <a:pt x="49429" y="147490"/>
                </a:lnTo>
                <a:lnTo>
                  <a:pt x="76199" y="152399"/>
                </a:lnTo>
                <a:lnTo>
                  <a:pt x="81959" y="152194"/>
                </a:lnTo>
                <a:lnTo>
                  <a:pt x="122309" y="137236"/>
                </a:lnTo>
                <a:lnTo>
                  <a:pt x="147490" y="103591"/>
                </a:lnTo>
                <a:lnTo>
                  <a:pt x="152399" y="76199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20774" y="4152900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1523" y="91439"/>
                </a:moveTo>
                <a:lnTo>
                  <a:pt x="1523" y="74675"/>
                </a:lnTo>
                <a:lnTo>
                  <a:pt x="0" y="83819"/>
                </a:lnTo>
                <a:lnTo>
                  <a:pt x="1523" y="91439"/>
                </a:lnTo>
                <a:close/>
              </a:path>
              <a:path w="166370" h="166370">
                <a:moveTo>
                  <a:pt x="141731" y="44195"/>
                </a:moveTo>
                <a:lnTo>
                  <a:pt x="141731" y="24383"/>
                </a:lnTo>
                <a:lnTo>
                  <a:pt x="140207" y="24383"/>
                </a:lnTo>
                <a:lnTo>
                  <a:pt x="129539" y="15239"/>
                </a:lnTo>
                <a:lnTo>
                  <a:pt x="129539" y="13715"/>
                </a:lnTo>
                <a:lnTo>
                  <a:pt x="121919" y="10667"/>
                </a:lnTo>
                <a:lnTo>
                  <a:pt x="114299" y="6095"/>
                </a:lnTo>
                <a:lnTo>
                  <a:pt x="106679" y="4571"/>
                </a:lnTo>
                <a:lnTo>
                  <a:pt x="99059" y="1523"/>
                </a:lnTo>
                <a:lnTo>
                  <a:pt x="91439" y="1523"/>
                </a:lnTo>
                <a:lnTo>
                  <a:pt x="82295" y="0"/>
                </a:lnTo>
                <a:lnTo>
                  <a:pt x="74675" y="1523"/>
                </a:lnTo>
                <a:lnTo>
                  <a:pt x="65531" y="1523"/>
                </a:lnTo>
                <a:lnTo>
                  <a:pt x="42671" y="10667"/>
                </a:lnTo>
                <a:lnTo>
                  <a:pt x="36575" y="13715"/>
                </a:lnTo>
                <a:lnTo>
                  <a:pt x="36575" y="15239"/>
                </a:lnTo>
                <a:lnTo>
                  <a:pt x="24383" y="24383"/>
                </a:lnTo>
                <a:lnTo>
                  <a:pt x="15239" y="36575"/>
                </a:lnTo>
                <a:lnTo>
                  <a:pt x="13715" y="36575"/>
                </a:lnTo>
                <a:lnTo>
                  <a:pt x="10667" y="44195"/>
                </a:lnTo>
                <a:lnTo>
                  <a:pt x="6095" y="51815"/>
                </a:lnTo>
                <a:lnTo>
                  <a:pt x="4571" y="59435"/>
                </a:lnTo>
                <a:lnTo>
                  <a:pt x="1523" y="67055"/>
                </a:lnTo>
                <a:lnTo>
                  <a:pt x="1523" y="100583"/>
                </a:lnTo>
                <a:lnTo>
                  <a:pt x="7619" y="115823"/>
                </a:lnTo>
                <a:lnTo>
                  <a:pt x="10667" y="121919"/>
                </a:lnTo>
                <a:lnTo>
                  <a:pt x="13715" y="129539"/>
                </a:lnTo>
                <a:lnTo>
                  <a:pt x="13715" y="76199"/>
                </a:lnTo>
                <a:lnTo>
                  <a:pt x="15239" y="68579"/>
                </a:lnTo>
                <a:lnTo>
                  <a:pt x="16763" y="62483"/>
                </a:lnTo>
                <a:lnTo>
                  <a:pt x="18287" y="54863"/>
                </a:lnTo>
                <a:lnTo>
                  <a:pt x="21335" y="48767"/>
                </a:lnTo>
                <a:lnTo>
                  <a:pt x="24383" y="45719"/>
                </a:lnTo>
                <a:lnTo>
                  <a:pt x="24383" y="44195"/>
                </a:lnTo>
                <a:lnTo>
                  <a:pt x="33527" y="33527"/>
                </a:lnTo>
                <a:lnTo>
                  <a:pt x="44195" y="24383"/>
                </a:lnTo>
                <a:lnTo>
                  <a:pt x="44195" y="25907"/>
                </a:lnTo>
                <a:lnTo>
                  <a:pt x="50291" y="21335"/>
                </a:lnTo>
                <a:lnTo>
                  <a:pt x="56387" y="18287"/>
                </a:lnTo>
                <a:lnTo>
                  <a:pt x="68579" y="15239"/>
                </a:lnTo>
                <a:lnTo>
                  <a:pt x="76199" y="13715"/>
                </a:lnTo>
                <a:lnTo>
                  <a:pt x="89915" y="13715"/>
                </a:lnTo>
                <a:lnTo>
                  <a:pt x="97535" y="15239"/>
                </a:lnTo>
                <a:lnTo>
                  <a:pt x="109727" y="18287"/>
                </a:lnTo>
                <a:lnTo>
                  <a:pt x="115823" y="21335"/>
                </a:lnTo>
                <a:lnTo>
                  <a:pt x="121919" y="25907"/>
                </a:lnTo>
                <a:lnTo>
                  <a:pt x="121919" y="24383"/>
                </a:lnTo>
                <a:lnTo>
                  <a:pt x="132587" y="33527"/>
                </a:lnTo>
                <a:lnTo>
                  <a:pt x="141731" y="44195"/>
                </a:lnTo>
                <a:close/>
              </a:path>
              <a:path w="166370" h="166370">
                <a:moveTo>
                  <a:pt x="25907" y="121919"/>
                </a:moveTo>
                <a:lnTo>
                  <a:pt x="21335" y="115823"/>
                </a:lnTo>
                <a:lnTo>
                  <a:pt x="18287" y="109727"/>
                </a:lnTo>
                <a:lnTo>
                  <a:pt x="16763" y="103631"/>
                </a:lnTo>
                <a:lnTo>
                  <a:pt x="15239" y="96011"/>
                </a:lnTo>
                <a:lnTo>
                  <a:pt x="13715" y="89915"/>
                </a:lnTo>
                <a:lnTo>
                  <a:pt x="13715" y="129539"/>
                </a:lnTo>
                <a:lnTo>
                  <a:pt x="15239" y="129539"/>
                </a:lnTo>
                <a:lnTo>
                  <a:pt x="24383" y="140207"/>
                </a:lnTo>
                <a:lnTo>
                  <a:pt x="24383" y="121919"/>
                </a:lnTo>
                <a:lnTo>
                  <a:pt x="25907" y="121919"/>
                </a:lnTo>
                <a:close/>
              </a:path>
              <a:path w="166370" h="166370">
                <a:moveTo>
                  <a:pt x="25907" y="44195"/>
                </a:moveTo>
                <a:lnTo>
                  <a:pt x="24383" y="44195"/>
                </a:lnTo>
                <a:lnTo>
                  <a:pt x="24383" y="45719"/>
                </a:lnTo>
                <a:lnTo>
                  <a:pt x="25907" y="44195"/>
                </a:lnTo>
                <a:close/>
              </a:path>
              <a:path w="166370" h="166370">
                <a:moveTo>
                  <a:pt x="152399" y="126999"/>
                </a:moveTo>
                <a:lnTo>
                  <a:pt x="152399" y="89915"/>
                </a:lnTo>
                <a:lnTo>
                  <a:pt x="150875" y="97535"/>
                </a:lnTo>
                <a:lnTo>
                  <a:pt x="147827" y="109727"/>
                </a:lnTo>
                <a:lnTo>
                  <a:pt x="144779" y="115823"/>
                </a:lnTo>
                <a:lnTo>
                  <a:pt x="140207" y="121919"/>
                </a:lnTo>
                <a:lnTo>
                  <a:pt x="132587" y="132587"/>
                </a:lnTo>
                <a:lnTo>
                  <a:pt x="121919" y="141731"/>
                </a:lnTo>
                <a:lnTo>
                  <a:pt x="109727" y="147827"/>
                </a:lnTo>
                <a:lnTo>
                  <a:pt x="103631" y="149351"/>
                </a:lnTo>
                <a:lnTo>
                  <a:pt x="96011" y="150875"/>
                </a:lnTo>
                <a:lnTo>
                  <a:pt x="89915" y="152399"/>
                </a:lnTo>
                <a:lnTo>
                  <a:pt x="76199" y="152399"/>
                </a:lnTo>
                <a:lnTo>
                  <a:pt x="68579" y="150875"/>
                </a:lnTo>
                <a:lnTo>
                  <a:pt x="62483" y="149351"/>
                </a:lnTo>
                <a:lnTo>
                  <a:pt x="54863" y="147827"/>
                </a:lnTo>
                <a:lnTo>
                  <a:pt x="48767" y="144779"/>
                </a:lnTo>
                <a:lnTo>
                  <a:pt x="44195" y="140207"/>
                </a:lnTo>
                <a:lnTo>
                  <a:pt x="44195" y="141731"/>
                </a:lnTo>
                <a:lnTo>
                  <a:pt x="33527" y="132587"/>
                </a:lnTo>
                <a:lnTo>
                  <a:pt x="24383" y="121919"/>
                </a:lnTo>
                <a:lnTo>
                  <a:pt x="24383" y="141731"/>
                </a:lnTo>
                <a:lnTo>
                  <a:pt x="25907" y="141731"/>
                </a:lnTo>
                <a:lnTo>
                  <a:pt x="36575" y="150875"/>
                </a:lnTo>
                <a:lnTo>
                  <a:pt x="44195" y="155447"/>
                </a:lnTo>
                <a:lnTo>
                  <a:pt x="67055" y="164591"/>
                </a:lnTo>
                <a:lnTo>
                  <a:pt x="74675" y="164591"/>
                </a:lnTo>
                <a:lnTo>
                  <a:pt x="83819" y="166115"/>
                </a:lnTo>
                <a:lnTo>
                  <a:pt x="91439" y="164591"/>
                </a:lnTo>
                <a:lnTo>
                  <a:pt x="100583" y="164591"/>
                </a:lnTo>
                <a:lnTo>
                  <a:pt x="115823" y="158495"/>
                </a:lnTo>
                <a:lnTo>
                  <a:pt x="121919" y="155447"/>
                </a:lnTo>
                <a:lnTo>
                  <a:pt x="129539" y="150875"/>
                </a:lnTo>
                <a:lnTo>
                  <a:pt x="140207" y="141731"/>
                </a:lnTo>
                <a:lnTo>
                  <a:pt x="141731" y="141731"/>
                </a:lnTo>
                <a:lnTo>
                  <a:pt x="141731" y="140207"/>
                </a:lnTo>
                <a:lnTo>
                  <a:pt x="150875" y="129539"/>
                </a:lnTo>
                <a:lnTo>
                  <a:pt x="152399" y="126999"/>
                </a:lnTo>
                <a:close/>
              </a:path>
              <a:path w="166370" h="166370">
                <a:moveTo>
                  <a:pt x="164591" y="99059"/>
                </a:moveTo>
                <a:lnTo>
                  <a:pt x="164591" y="65531"/>
                </a:lnTo>
                <a:lnTo>
                  <a:pt x="155447" y="42671"/>
                </a:lnTo>
                <a:lnTo>
                  <a:pt x="150875" y="36575"/>
                </a:lnTo>
                <a:lnTo>
                  <a:pt x="141731" y="25907"/>
                </a:lnTo>
                <a:lnTo>
                  <a:pt x="141731" y="44195"/>
                </a:lnTo>
                <a:lnTo>
                  <a:pt x="140207" y="44195"/>
                </a:lnTo>
                <a:lnTo>
                  <a:pt x="144779" y="50291"/>
                </a:lnTo>
                <a:lnTo>
                  <a:pt x="147827" y="56387"/>
                </a:lnTo>
                <a:lnTo>
                  <a:pt x="150875" y="68579"/>
                </a:lnTo>
                <a:lnTo>
                  <a:pt x="152399" y="76199"/>
                </a:lnTo>
                <a:lnTo>
                  <a:pt x="152399" y="126999"/>
                </a:lnTo>
                <a:lnTo>
                  <a:pt x="155447" y="121919"/>
                </a:lnTo>
                <a:lnTo>
                  <a:pt x="164591" y="99059"/>
                </a:lnTo>
                <a:close/>
              </a:path>
              <a:path w="166370" h="166370">
                <a:moveTo>
                  <a:pt x="166115" y="82295"/>
                </a:moveTo>
                <a:lnTo>
                  <a:pt x="164591" y="74675"/>
                </a:lnTo>
                <a:lnTo>
                  <a:pt x="164591" y="91439"/>
                </a:lnTo>
                <a:lnTo>
                  <a:pt x="166115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17869" y="476859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615" y="122309"/>
                </a:moveTo>
                <a:lnTo>
                  <a:pt x="15615" y="30743"/>
                </a:lnTo>
                <a:lnTo>
                  <a:pt x="12512" y="35121"/>
                </a:lnTo>
                <a:lnTo>
                  <a:pt x="0" y="76199"/>
                </a:lnTo>
                <a:lnTo>
                  <a:pt x="214" y="81959"/>
                </a:lnTo>
                <a:lnTo>
                  <a:pt x="15615" y="122309"/>
                </a:lnTo>
                <a:close/>
              </a:path>
              <a:path w="152400" h="152400">
                <a:moveTo>
                  <a:pt x="152399" y="76199"/>
                </a:moveTo>
                <a:lnTo>
                  <a:pt x="140272" y="35121"/>
                </a:lnTo>
                <a:lnTo>
                  <a:pt x="108578" y="7234"/>
                </a:lnTo>
                <a:lnTo>
                  <a:pt x="76199" y="0"/>
                </a:lnTo>
                <a:lnTo>
                  <a:pt x="70629" y="214"/>
                </a:lnTo>
                <a:lnTo>
                  <a:pt x="70629" y="152194"/>
                </a:lnTo>
                <a:lnTo>
                  <a:pt x="76199" y="152399"/>
                </a:lnTo>
                <a:lnTo>
                  <a:pt x="113369" y="143002"/>
                </a:lnTo>
                <a:lnTo>
                  <a:pt x="143002" y="113369"/>
                </a:lnTo>
                <a:lnTo>
                  <a:pt x="152399" y="76199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11774" y="4762500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1523" y="91439"/>
                </a:moveTo>
                <a:lnTo>
                  <a:pt x="1523" y="74675"/>
                </a:lnTo>
                <a:lnTo>
                  <a:pt x="0" y="83819"/>
                </a:lnTo>
                <a:lnTo>
                  <a:pt x="1523" y="91439"/>
                </a:lnTo>
                <a:close/>
              </a:path>
              <a:path w="166370" h="166370">
                <a:moveTo>
                  <a:pt x="141731" y="44195"/>
                </a:moveTo>
                <a:lnTo>
                  <a:pt x="141731" y="24383"/>
                </a:lnTo>
                <a:lnTo>
                  <a:pt x="140207" y="24383"/>
                </a:lnTo>
                <a:lnTo>
                  <a:pt x="129539" y="15239"/>
                </a:lnTo>
                <a:lnTo>
                  <a:pt x="129539" y="13715"/>
                </a:lnTo>
                <a:lnTo>
                  <a:pt x="121919" y="10667"/>
                </a:lnTo>
                <a:lnTo>
                  <a:pt x="114299" y="6095"/>
                </a:lnTo>
                <a:lnTo>
                  <a:pt x="106679" y="4571"/>
                </a:lnTo>
                <a:lnTo>
                  <a:pt x="99059" y="1523"/>
                </a:lnTo>
                <a:lnTo>
                  <a:pt x="91439" y="1523"/>
                </a:lnTo>
                <a:lnTo>
                  <a:pt x="82295" y="0"/>
                </a:lnTo>
                <a:lnTo>
                  <a:pt x="74675" y="1523"/>
                </a:lnTo>
                <a:lnTo>
                  <a:pt x="65531" y="1523"/>
                </a:lnTo>
                <a:lnTo>
                  <a:pt x="42671" y="10667"/>
                </a:lnTo>
                <a:lnTo>
                  <a:pt x="36575" y="13715"/>
                </a:lnTo>
                <a:lnTo>
                  <a:pt x="36575" y="15239"/>
                </a:lnTo>
                <a:lnTo>
                  <a:pt x="24383" y="24383"/>
                </a:lnTo>
                <a:lnTo>
                  <a:pt x="15239" y="36575"/>
                </a:lnTo>
                <a:lnTo>
                  <a:pt x="13715" y="36575"/>
                </a:lnTo>
                <a:lnTo>
                  <a:pt x="10667" y="44195"/>
                </a:lnTo>
                <a:lnTo>
                  <a:pt x="6095" y="51815"/>
                </a:lnTo>
                <a:lnTo>
                  <a:pt x="4571" y="59435"/>
                </a:lnTo>
                <a:lnTo>
                  <a:pt x="1523" y="67055"/>
                </a:lnTo>
                <a:lnTo>
                  <a:pt x="1523" y="100583"/>
                </a:lnTo>
                <a:lnTo>
                  <a:pt x="7619" y="115823"/>
                </a:lnTo>
                <a:lnTo>
                  <a:pt x="10667" y="121919"/>
                </a:lnTo>
                <a:lnTo>
                  <a:pt x="13715" y="129539"/>
                </a:lnTo>
                <a:lnTo>
                  <a:pt x="13715" y="76199"/>
                </a:lnTo>
                <a:lnTo>
                  <a:pt x="15239" y="68579"/>
                </a:lnTo>
                <a:lnTo>
                  <a:pt x="16763" y="62483"/>
                </a:lnTo>
                <a:lnTo>
                  <a:pt x="18287" y="54863"/>
                </a:lnTo>
                <a:lnTo>
                  <a:pt x="21335" y="48767"/>
                </a:lnTo>
                <a:lnTo>
                  <a:pt x="24383" y="45719"/>
                </a:lnTo>
                <a:lnTo>
                  <a:pt x="24383" y="44195"/>
                </a:lnTo>
                <a:lnTo>
                  <a:pt x="33527" y="33527"/>
                </a:lnTo>
                <a:lnTo>
                  <a:pt x="44195" y="24383"/>
                </a:lnTo>
                <a:lnTo>
                  <a:pt x="44195" y="25907"/>
                </a:lnTo>
                <a:lnTo>
                  <a:pt x="50291" y="21335"/>
                </a:lnTo>
                <a:lnTo>
                  <a:pt x="56387" y="18287"/>
                </a:lnTo>
                <a:lnTo>
                  <a:pt x="68579" y="15239"/>
                </a:lnTo>
                <a:lnTo>
                  <a:pt x="76199" y="13715"/>
                </a:lnTo>
                <a:lnTo>
                  <a:pt x="89915" y="13715"/>
                </a:lnTo>
                <a:lnTo>
                  <a:pt x="97535" y="15239"/>
                </a:lnTo>
                <a:lnTo>
                  <a:pt x="109727" y="18287"/>
                </a:lnTo>
                <a:lnTo>
                  <a:pt x="115823" y="21335"/>
                </a:lnTo>
                <a:lnTo>
                  <a:pt x="121919" y="25907"/>
                </a:lnTo>
                <a:lnTo>
                  <a:pt x="121919" y="24383"/>
                </a:lnTo>
                <a:lnTo>
                  <a:pt x="132587" y="33527"/>
                </a:lnTo>
                <a:lnTo>
                  <a:pt x="141731" y="44195"/>
                </a:lnTo>
                <a:close/>
              </a:path>
              <a:path w="166370" h="166370">
                <a:moveTo>
                  <a:pt x="25907" y="121919"/>
                </a:moveTo>
                <a:lnTo>
                  <a:pt x="21335" y="115823"/>
                </a:lnTo>
                <a:lnTo>
                  <a:pt x="18287" y="109727"/>
                </a:lnTo>
                <a:lnTo>
                  <a:pt x="16763" y="103631"/>
                </a:lnTo>
                <a:lnTo>
                  <a:pt x="15239" y="96011"/>
                </a:lnTo>
                <a:lnTo>
                  <a:pt x="13715" y="89915"/>
                </a:lnTo>
                <a:lnTo>
                  <a:pt x="13715" y="129539"/>
                </a:lnTo>
                <a:lnTo>
                  <a:pt x="15239" y="129539"/>
                </a:lnTo>
                <a:lnTo>
                  <a:pt x="24383" y="140207"/>
                </a:lnTo>
                <a:lnTo>
                  <a:pt x="24383" y="121919"/>
                </a:lnTo>
                <a:lnTo>
                  <a:pt x="25907" y="121919"/>
                </a:lnTo>
                <a:close/>
              </a:path>
              <a:path w="166370" h="166370">
                <a:moveTo>
                  <a:pt x="25907" y="44195"/>
                </a:moveTo>
                <a:lnTo>
                  <a:pt x="24383" y="44195"/>
                </a:lnTo>
                <a:lnTo>
                  <a:pt x="24383" y="45719"/>
                </a:lnTo>
                <a:lnTo>
                  <a:pt x="25907" y="44195"/>
                </a:lnTo>
                <a:close/>
              </a:path>
              <a:path w="166370" h="166370">
                <a:moveTo>
                  <a:pt x="152399" y="126999"/>
                </a:moveTo>
                <a:lnTo>
                  <a:pt x="152399" y="89915"/>
                </a:lnTo>
                <a:lnTo>
                  <a:pt x="150875" y="97535"/>
                </a:lnTo>
                <a:lnTo>
                  <a:pt x="147827" y="109727"/>
                </a:lnTo>
                <a:lnTo>
                  <a:pt x="144779" y="115823"/>
                </a:lnTo>
                <a:lnTo>
                  <a:pt x="140207" y="121919"/>
                </a:lnTo>
                <a:lnTo>
                  <a:pt x="132587" y="132587"/>
                </a:lnTo>
                <a:lnTo>
                  <a:pt x="121919" y="141731"/>
                </a:lnTo>
                <a:lnTo>
                  <a:pt x="109727" y="147827"/>
                </a:lnTo>
                <a:lnTo>
                  <a:pt x="103631" y="149351"/>
                </a:lnTo>
                <a:lnTo>
                  <a:pt x="96011" y="150875"/>
                </a:lnTo>
                <a:lnTo>
                  <a:pt x="89915" y="152399"/>
                </a:lnTo>
                <a:lnTo>
                  <a:pt x="76199" y="152399"/>
                </a:lnTo>
                <a:lnTo>
                  <a:pt x="68579" y="150875"/>
                </a:lnTo>
                <a:lnTo>
                  <a:pt x="62483" y="149351"/>
                </a:lnTo>
                <a:lnTo>
                  <a:pt x="54863" y="147827"/>
                </a:lnTo>
                <a:lnTo>
                  <a:pt x="48767" y="144779"/>
                </a:lnTo>
                <a:lnTo>
                  <a:pt x="44195" y="140207"/>
                </a:lnTo>
                <a:lnTo>
                  <a:pt x="44195" y="141731"/>
                </a:lnTo>
                <a:lnTo>
                  <a:pt x="33527" y="132587"/>
                </a:lnTo>
                <a:lnTo>
                  <a:pt x="24383" y="121919"/>
                </a:lnTo>
                <a:lnTo>
                  <a:pt x="24383" y="141731"/>
                </a:lnTo>
                <a:lnTo>
                  <a:pt x="25907" y="141731"/>
                </a:lnTo>
                <a:lnTo>
                  <a:pt x="36575" y="150875"/>
                </a:lnTo>
                <a:lnTo>
                  <a:pt x="44195" y="155447"/>
                </a:lnTo>
                <a:lnTo>
                  <a:pt x="67055" y="164591"/>
                </a:lnTo>
                <a:lnTo>
                  <a:pt x="74675" y="164591"/>
                </a:lnTo>
                <a:lnTo>
                  <a:pt x="83819" y="166115"/>
                </a:lnTo>
                <a:lnTo>
                  <a:pt x="91439" y="164591"/>
                </a:lnTo>
                <a:lnTo>
                  <a:pt x="100583" y="164591"/>
                </a:lnTo>
                <a:lnTo>
                  <a:pt x="115823" y="158495"/>
                </a:lnTo>
                <a:lnTo>
                  <a:pt x="121919" y="155447"/>
                </a:lnTo>
                <a:lnTo>
                  <a:pt x="129539" y="150875"/>
                </a:lnTo>
                <a:lnTo>
                  <a:pt x="140207" y="141731"/>
                </a:lnTo>
                <a:lnTo>
                  <a:pt x="141731" y="141731"/>
                </a:lnTo>
                <a:lnTo>
                  <a:pt x="141731" y="140207"/>
                </a:lnTo>
                <a:lnTo>
                  <a:pt x="150875" y="129539"/>
                </a:lnTo>
                <a:lnTo>
                  <a:pt x="152399" y="126999"/>
                </a:lnTo>
                <a:close/>
              </a:path>
              <a:path w="166370" h="166370">
                <a:moveTo>
                  <a:pt x="164591" y="99059"/>
                </a:moveTo>
                <a:lnTo>
                  <a:pt x="164591" y="65531"/>
                </a:lnTo>
                <a:lnTo>
                  <a:pt x="155447" y="42671"/>
                </a:lnTo>
                <a:lnTo>
                  <a:pt x="150875" y="36575"/>
                </a:lnTo>
                <a:lnTo>
                  <a:pt x="141731" y="25907"/>
                </a:lnTo>
                <a:lnTo>
                  <a:pt x="141731" y="44195"/>
                </a:lnTo>
                <a:lnTo>
                  <a:pt x="140207" y="44195"/>
                </a:lnTo>
                <a:lnTo>
                  <a:pt x="144779" y="50291"/>
                </a:lnTo>
                <a:lnTo>
                  <a:pt x="147827" y="56387"/>
                </a:lnTo>
                <a:lnTo>
                  <a:pt x="150875" y="68579"/>
                </a:lnTo>
                <a:lnTo>
                  <a:pt x="152399" y="76199"/>
                </a:lnTo>
                <a:lnTo>
                  <a:pt x="152399" y="126999"/>
                </a:lnTo>
                <a:lnTo>
                  <a:pt x="155447" y="121919"/>
                </a:lnTo>
                <a:lnTo>
                  <a:pt x="164591" y="99059"/>
                </a:lnTo>
                <a:close/>
              </a:path>
              <a:path w="166370" h="166370">
                <a:moveTo>
                  <a:pt x="166115" y="82295"/>
                </a:moveTo>
                <a:lnTo>
                  <a:pt x="164591" y="74675"/>
                </a:lnTo>
                <a:lnTo>
                  <a:pt x="164591" y="91439"/>
                </a:lnTo>
                <a:lnTo>
                  <a:pt x="166115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50941" y="4017264"/>
            <a:ext cx="56845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44" name="object 44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1111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3600" spc="-5" dirty="0"/>
              <a:t>Ground Reflection (2-ray)</a:t>
            </a:r>
            <a:r>
              <a:rPr sz="3600" spc="-25" dirty="0"/>
              <a:t> </a:t>
            </a:r>
            <a:r>
              <a:rPr sz="3600" spc="-5" dirty="0"/>
              <a:t>Model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7247" rIns="0" bIns="0" rtlCol="0">
            <a:spAutoFit/>
          </a:bodyPr>
          <a:lstStyle/>
          <a:p>
            <a:pPr marL="319405" marR="368935">
              <a:lnSpc>
                <a:spcPct val="100000"/>
              </a:lnSpc>
            </a:pPr>
            <a:r>
              <a:rPr sz="2400" spc="65" dirty="0">
                <a:solidFill>
                  <a:srgbClr val="000000"/>
                </a:solidFill>
                <a:latin typeface="Arial"/>
                <a:cs typeface="Arial"/>
              </a:rPr>
              <a:t>•In</a:t>
            </a:r>
            <a:r>
              <a:rPr sz="240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4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000000"/>
                </a:solidFill>
                <a:latin typeface="Arial"/>
                <a:cs typeface="Arial"/>
              </a:rPr>
              <a:t>mobile</a:t>
            </a:r>
            <a:r>
              <a:rPr sz="24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000000"/>
                </a:solidFill>
                <a:latin typeface="Arial"/>
                <a:cs typeface="Arial"/>
              </a:rPr>
              <a:t>radio</a:t>
            </a:r>
            <a:r>
              <a:rPr sz="240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000000"/>
                </a:solidFill>
                <a:latin typeface="Arial"/>
                <a:cs typeface="Arial"/>
              </a:rPr>
              <a:t>channel,</a:t>
            </a:r>
            <a:r>
              <a:rPr sz="240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4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0000"/>
                </a:solidFill>
                <a:latin typeface="Arial"/>
                <a:cs typeface="Arial"/>
              </a:rPr>
              <a:t>single</a:t>
            </a:r>
            <a:r>
              <a:rPr sz="24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000000"/>
                </a:solidFill>
                <a:latin typeface="Arial"/>
                <a:cs typeface="Arial"/>
              </a:rPr>
              <a:t>direct</a:t>
            </a:r>
            <a:r>
              <a:rPr sz="240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000000"/>
                </a:solidFill>
                <a:latin typeface="Arial"/>
                <a:cs typeface="Arial"/>
              </a:rPr>
              <a:t>path  </a:t>
            </a:r>
            <a:r>
              <a:rPr sz="2400" spc="130" dirty="0">
                <a:solidFill>
                  <a:srgbClr val="000000"/>
                </a:solidFill>
                <a:latin typeface="Arial"/>
                <a:cs typeface="Arial"/>
              </a:rPr>
              <a:t>between </a:t>
            </a:r>
            <a:r>
              <a:rPr sz="2400" spc="12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2400" spc="110" dirty="0">
                <a:solidFill>
                  <a:srgbClr val="000000"/>
                </a:solidFill>
                <a:latin typeface="Arial"/>
                <a:cs typeface="Arial"/>
              </a:rPr>
              <a:t>base </a:t>
            </a:r>
            <a:r>
              <a:rPr sz="2400" spc="114" dirty="0">
                <a:solidFill>
                  <a:srgbClr val="000000"/>
                </a:solidFill>
                <a:latin typeface="Arial"/>
                <a:cs typeface="Arial"/>
              </a:rPr>
              <a:t>station </a:t>
            </a:r>
            <a:r>
              <a:rPr sz="2400" spc="12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sz="2400" spc="9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2400" spc="120" dirty="0">
                <a:solidFill>
                  <a:srgbClr val="000000"/>
                </a:solidFill>
                <a:latin typeface="Arial"/>
                <a:cs typeface="Arial"/>
              </a:rPr>
              <a:t>mobile </a:t>
            </a:r>
            <a:r>
              <a:rPr sz="2400" spc="105" dirty="0">
                <a:solidFill>
                  <a:srgbClr val="000000"/>
                </a:solidFill>
                <a:latin typeface="Arial"/>
                <a:cs typeface="Arial"/>
              </a:rPr>
              <a:t>is  </a:t>
            </a:r>
            <a:r>
              <a:rPr sz="2400" spc="110" dirty="0">
                <a:solidFill>
                  <a:srgbClr val="000000"/>
                </a:solidFill>
                <a:latin typeface="Arial"/>
                <a:cs typeface="Arial"/>
              </a:rPr>
              <a:t>exception</a:t>
            </a:r>
            <a:r>
              <a:rPr sz="240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000000"/>
                </a:solidFill>
                <a:latin typeface="Arial"/>
                <a:cs typeface="Arial"/>
              </a:rPr>
              <a:t>rather</a:t>
            </a:r>
            <a:r>
              <a:rPr sz="240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000000"/>
                </a:solidFill>
                <a:latin typeface="Arial"/>
                <a:cs typeface="Arial"/>
              </a:rPr>
              <a:t>then</a:t>
            </a:r>
            <a:r>
              <a:rPr sz="240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000000"/>
                </a:solidFill>
                <a:latin typeface="Arial"/>
                <a:cs typeface="Arial"/>
              </a:rPr>
              <a:t>rule</a:t>
            </a:r>
            <a:endParaRPr sz="2400">
              <a:latin typeface="Arial"/>
              <a:cs typeface="Arial"/>
            </a:endParaRPr>
          </a:p>
          <a:p>
            <a:pPr marL="319405" marR="5080">
              <a:lnSpc>
                <a:spcPct val="100000"/>
              </a:lnSpc>
              <a:spcBef>
                <a:spcPts val="1440"/>
              </a:spcBef>
            </a:pPr>
            <a:r>
              <a:rPr sz="2400" spc="60" dirty="0">
                <a:solidFill>
                  <a:srgbClr val="000000"/>
                </a:solidFill>
                <a:latin typeface="Arial"/>
                <a:cs typeface="Arial"/>
              </a:rPr>
              <a:t>•Two </a:t>
            </a:r>
            <a:r>
              <a:rPr sz="2400" spc="114" dirty="0">
                <a:solidFill>
                  <a:srgbClr val="000000"/>
                </a:solidFill>
                <a:latin typeface="Arial"/>
                <a:cs typeface="Arial"/>
              </a:rPr>
              <a:t>ray </a:t>
            </a:r>
            <a:r>
              <a:rPr sz="2400" spc="130" dirty="0">
                <a:solidFill>
                  <a:srgbClr val="000000"/>
                </a:solidFill>
                <a:latin typeface="Arial"/>
                <a:cs typeface="Arial"/>
              </a:rPr>
              <a:t>ground </a:t>
            </a:r>
            <a:r>
              <a:rPr sz="2400" spc="140" dirty="0">
                <a:solidFill>
                  <a:srgbClr val="000000"/>
                </a:solidFill>
                <a:latin typeface="Arial"/>
                <a:cs typeface="Arial"/>
              </a:rPr>
              <a:t>reflection </a:t>
            </a:r>
            <a:r>
              <a:rPr sz="2400" spc="120" dirty="0">
                <a:solidFill>
                  <a:srgbClr val="000000"/>
                </a:solidFill>
                <a:latin typeface="Arial"/>
                <a:cs typeface="Arial"/>
              </a:rPr>
              <a:t>model </a:t>
            </a:r>
            <a:r>
              <a:rPr sz="2400" spc="105" dirty="0">
                <a:solidFill>
                  <a:srgbClr val="000000"/>
                </a:solidFill>
                <a:latin typeface="Arial"/>
                <a:cs typeface="Arial"/>
              </a:rPr>
              <a:t>is reasonably  </a:t>
            </a:r>
            <a:r>
              <a:rPr sz="2400" spc="140" dirty="0">
                <a:solidFill>
                  <a:srgbClr val="000000"/>
                </a:solidFill>
                <a:latin typeface="Arial"/>
                <a:cs typeface="Arial"/>
              </a:rPr>
              <a:t>accurate </a:t>
            </a:r>
            <a:r>
              <a:rPr sz="2400" spc="155" dirty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sz="2400" spc="150" dirty="0">
                <a:solidFill>
                  <a:srgbClr val="000000"/>
                </a:solidFill>
                <a:latin typeface="Arial"/>
                <a:cs typeface="Arial"/>
              </a:rPr>
              <a:t>predicting </a:t>
            </a:r>
            <a:r>
              <a:rPr sz="2400" spc="12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2400" spc="114" dirty="0">
                <a:solidFill>
                  <a:srgbClr val="000000"/>
                </a:solidFill>
                <a:latin typeface="Arial"/>
                <a:cs typeface="Arial"/>
              </a:rPr>
              <a:t>large </a:t>
            </a:r>
            <a:r>
              <a:rPr sz="2400" spc="120" dirty="0">
                <a:solidFill>
                  <a:srgbClr val="000000"/>
                </a:solidFill>
                <a:latin typeface="Arial"/>
                <a:cs typeface="Arial"/>
              </a:rPr>
              <a:t>scale </a:t>
            </a:r>
            <a:r>
              <a:rPr sz="2400" spc="114" dirty="0">
                <a:solidFill>
                  <a:srgbClr val="000000"/>
                </a:solidFill>
                <a:latin typeface="Arial"/>
                <a:cs typeface="Arial"/>
              </a:rPr>
              <a:t>signal  </a:t>
            </a:r>
            <a:r>
              <a:rPr sz="2400" spc="140" dirty="0">
                <a:solidFill>
                  <a:srgbClr val="000000"/>
                </a:solidFill>
                <a:latin typeface="Arial"/>
                <a:cs typeface="Arial"/>
              </a:rPr>
              <a:t>strength</a:t>
            </a:r>
            <a:r>
              <a:rPr sz="2400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000000"/>
                </a:solidFill>
                <a:latin typeface="Arial"/>
                <a:cs typeface="Arial"/>
              </a:rPr>
              <a:t>over</a:t>
            </a:r>
            <a:r>
              <a:rPr sz="2400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0000"/>
                </a:solidFill>
                <a:latin typeface="Arial"/>
                <a:cs typeface="Arial"/>
              </a:rPr>
              <a:t>distances</a:t>
            </a:r>
            <a:r>
              <a:rPr sz="24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400" spc="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0000"/>
                </a:solidFill>
                <a:latin typeface="Arial"/>
                <a:cs typeface="Arial"/>
              </a:rPr>
              <a:t>several</a:t>
            </a:r>
            <a:r>
              <a:rPr sz="240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000000"/>
                </a:solidFill>
                <a:latin typeface="Arial"/>
                <a:cs typeface="Arial"/>
              </a:rPr>
              <a:t>kilometers</a:t>
            </a:r>
            <a:r>
              <a:rPr sz="240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000000"/>
                </a:solidFill>
                <a:latin typeface="Arial"/>
                <a:cs typeface="Arial"/>
              </a:rPr>
              <a:t>for  </a:t>
            </a:r>
            <a:r>
              <a:rPr sz="2400" spc="120" dirty="0">
                <a:solidFill>
                  <a:srgbClr val="000000"/>
                </a:solidFill>
                <a:latin typeface="Arial"/>
                <a:cs typeface="Arial"/>
              </a:rPr>
              <a:t>mobile </a:t>
            </a:r>
            <a:r>
              <a:rPr sz="2400" spc="135" dirty="0">
                <a:solidFill>
                  <a:srgbClr val="000000"/>
                </a:solidFill>
                <a:latin typeface="Arial"/>
                <a:cs typeface="Arial"/>
              </a:rPr>
              <a:t>radio</a:t>
            </a:r>
            <a:r>
              <a:rPr sz="2400" spc="-3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0000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8" name="object 8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1468120">
              <a:lnSpc>
                <a:spcPct val="100000"/>
              </a:lnSpc>
            </a:pPr>
            <a:r>
              <a:rPr spc="-10" dirty="0"/>
              <a:t>Two Ray</a:t>
            </a:r>
            <a:r>
              <a:rPr spc="-55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/>
          <p:nvPr/>
        </p:nvSpPr>
        <p:spPr>
          <a:xfrm>
            <a:off x="1865253" y="2410967"/>
            <a:ext cx="76200" cy="1367155"/>
          </a:xfrm>
          <a:custGeom>
            <a:avLst/>
            <a:gdLst/>
            <a:ahLst/>
            <a:cxnLst/>
            <a:rect l="l" t="t" r="r" b="b"/>
            <a:pathLst>
              <a:path w="76200" h="1367154">
                <a:moveTo>
                  <a:pt x="0" y="0"/>
                </a:moveTo>
                <a:lnTo>
                  <a:pt x="0" y="1367028"/>
                </a:lnTo>
                <a:lnTo>
                  <a:pt x="76199" y="1367028"/>
                </a:lnTo>
                <a:lnTo>
                  <a:pt x="76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4753" y="2029967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457199" y="0"/>
                </a:moveTo>
                <a:lnTo>
                  <a:pt x="0" y="0"/>
                </a:lnTo>
                <a:lnTo>
                  <a:pt x="228599" y="380999"/>
                </a:lnTo>
                <a:lnTo>
                  <a:pt x="457199" y="0"/>
                </a:lnTo>
                <a:close/>
              </a:path>
            </a:pathLst>
          </a:custGeom>
          <a:solidFill>
            <a:srgbClr val="FF9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5318" y="1996439"/>
            <a:ext cx="576580" cy="478790"/>
          </a:xfrm>
          <a:custGeom>
            <a:avLst/>
            <a:gdLst/>
            <a:ahLst/>
            <a:cxnLst/>
            <a:rect l="l" t="t" r="r" b="b"/>
            <a:pathLst>
              <a:path w="576580" h="478789">
                <a:moveTo>
                  <a:pt x="576071" y="0"/>
                </a:moveTo>
                <a:lnTo>
                  <a:pt x="0" y="0"/>
                </a:lnTo>
                <a:lnTo>
                  <a:pt x="59435" y="98745"/>
                </a:lnTo>
                <a:lnTo>
                  <a:pt x="59435" y="65531"/>
                </a:lnTo>
                <a:lnTo>
                  <a:pt x="88391" y="15239"/>
                </a:lnTo>
                <a:lnTo>
                  <a:pt x="118567" y="65531"/>
                </a:lnTo>
                <a:lnTo>
                  <a:pt x="457504" y="65531"/>
                </a:lnTo>
                <a:lnTo>
                  <a:pt x="487679" y="15239"/>
                </a:lnTo>
                <a:lnTo>
                  <a:pt x="516635" y="65531"/>
                </a:lnTo>
                <a:lnTo>
                  <a:pt x="516635" y="98745"/>
                </a:lnTo>
                <a:lnTo>
                  <a:pt x="576071" y="0"/>
                </a:lnTo>
                <a:close/>
              </a:path>
              <a:path w="576580" h="478789">
                <a:moveTo>
                  <a:pt x="118567" y="65531"/>
                </a:moveTo>
                <a:lnTo>
                  <a:pt x="88391" y="15239"/>
                </a:lnTo>
                <a:lnTo>
                  <a:pt x="59435" y="65531"/>
                </a:lnTo>
                <a:lnTo>
                  <a:pt x="118567" y="65531"/>
                </a:lnTo>
                <a:close/>
              </a:path>
              <a:path w="576580" h="478789">
                <a:moveTo>
                  <a:pt x="288035" y="347979"/>
                </a:moveTo>
                <a:lnTo>
                  <a:pt x="118567" y="65531"/>
                </a:lnTo>
                <a:lnTo>
                  <a:pt x="59435" y="65531"/>
                </a:lnTo>
                <a:lnTo>
                  <a:pt x="59435" y="98745"/>
                </a:lnTo>
                <a:lnTo>
                  <a:pt x="259079" y="430429"/>
                </a:lnTo>
                <a:lnTo>
                  <a:pt x="259079" y="396239"/>
                </a:lnTo>
                <a:lnTo>
                  <a:pt x="288035" y="347979"/>
                </a:lnTo>
                <a:close/>
              </a:path>
              <a:path w="576580" h="478789">
                <a:moveTo>
                  <a:pt x="316991" y="396239"/>
                </a:moveTo>
                <a:lnTo>
                  <a:pt x="288035" y="347979"/>
                </a:lnTo>
                <a:lnTo>
                  <a:pt x="259079" y="396239"/>
                </a:lnTo>
                <a:lnTo>
                  <a:pt x="316991" y="396239"/>
                </a:lnTo>
                <a:close/>
              </a:path>
              <a:path w="576580" h="478789">
                <a:moveTo>
                  <a:pt x="316991" y="430429"/>
                </a:moveTo>
                <a:lnTo>
                  <a:pt x="316991" y="396239"/>
                </a:lnTo>
                <a:lnTo>
                  <a:pt x="259079" y="396239"/>
                </a:lnTo>
                <a:lnTo>
                  <a:pt x="259079" y="430429"/>
                </a:lnTo>
                <a:lnTo>
                  <a:pt x="288035" y="478535"/>
                </a:lnTo>
                <a:lnTo>
                  <a:pt x="316991" y="430429"/>
                </a:lnTo>
                <a:close/>
              </a:path>
              <a:path w="576580" h="478789">
                <a:moveTo>
                  <a:pt x="516635" y="98745"/>
                </a:moveTo>
                <a:lnTo>
                  <a:pt x="516635" y="65531"/>
                </a:lnTo>
                <a:lnTo>
                  <a:pt x="457504" y="65531"/>
                </a:lnTo>
                <a:lnTo>
                  <a:pt x="288035" y="347979"/>
                </a:lnTo>
                <a:lnTo>
                  <a:pt x="316991" y="396239"/>
                </a:lnTo>
                <a:lnTo>
                  <a:pt x="316991" y="430429"/>
                </a:lnTo>
                <a:lnTo>
                  <a:pt x="516635" y="98745"/>
                </a:lnTo>
                <a:close/>
              </a:path>
              <a:path w="576580" h="478789">
                <a:moveTo>
                  <a:pt x="516635" y="65531"/>
                </a:moveTo>
                <a:lnTo>
                  <a:pt x="487679" y="15239"/>
                </a:lnTo>
                <a:lnTo>
                  <a:pt x="457504" y="65531"/>
                </a:lnTo>
                <a:lnTo>
                  <a:pt x="516635" y="65531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18453" y="3325367"/>
            <a:ext cx="76200" cy="452755"/>
          </a:xfrm>
          <a:custGeom>
            <a:avLst/>
            <a:gdLst/>
            <a:ahLst/>
            <a:cxnLst/>
            <a:rect l="l" t="t" r="r" b="b"/>
            <a:pathLst>
              <a:path w="76200" h="452754">
                <a:moveTo>
                  <a:pt x="0" y="0"/>
                </a:moveTo>
                <a:lnTo>
                  <a:pt x="0" y="452628"/>
                </a:lnTo>
                <a:lnTo>
                  <a:pt x="76199" y="452628"/>
                </a:lnTo>
                <a:lnTo>
                  <a:pt x="76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27953" y="2944367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457199" y="0"/>
                </a:moveTo>
                <a:lnTo>
                  <a:pt x="0" y="0"/>
                </a:lnTo>
                <a:lnTo>
                  <a:pt x="228599" y="380999"/>
                </a:lnTo>
                <a:lnTo>
                  <a:pt x="457199" y="0"/>
                </a:lnTo>
                <a:close/>
              </a:path>
            </a:pathLst>
          </a:custGeom>
          <a:solidFill>
            <a:srgbClr val="FF9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68517" y="2910839"/>
            <a:ext cx="576580" cy="478790"/>
          </a:xfrm>
          <a:custGeom>
            <a:avLst/>
            <a:gdLst/>
            <a:ahLst/>
            <a:cxnLst/>
            <a:rect l="l" t="t" r="r" b="b"/>
            <a:pathLst>
              <a:path w="576579" h="478789">
                <a:moveTo>
                  <a:pt x="576071" y="0"/>
                </a:moveTo>
                <a:lnTo>
                  <a:pt x="0" y="0"/>
                </a:lnTo>
                <a:lnTo>
                  <a:pt x="59435" y="98745"/>
                </a:lnTo>
                <a:lnTo>
                  <a:pt x="59435" y="65531"/>
                </a:lnTo>
                <a:lnTo>
                  <a:pt x="88391" y="15239"/>
                </a:lnTo>
                <a:lnTo>
                  <a:pt x="118567" y="65531"/>
                </a:lnTo>
                <a:lnTo>
                  <a:pt x="457504" y="65531"/>
                </a:lnTo>
                <a:lnTo>
                  <a:pt x="487679" y="15239"/>
                </a:lnTo>
                <a:lnTo>
                  <a:pt x="516635" y="65531"/>
                </a:lnTo>
                <a:lnTo>
                  <a:pt x="516635" y="98745"/>
                </a:lnTo>
                <a:lnTo>
                  <a:pt x="576071" y="0"/>
                </a:lnTo>
                <a:close/>
              </a:path>
              <a:path w="576579" h="478789">
                <a:moveTo>
                  <a:pt x="118567" y="65531"/>
                </a:moveTo>
                <a:lnTo>
                  <a:pt x="88391" y="15239"/>
                </a:lnTo>
                <a:lnTo>
                  <a:pt x="59435" y="65531"/>
                </a:lnTo>
                <a:lnTo>
                  <a:pt x="118567" y="65531"/>
                </a:lnTo>
                <a:close/>
              </a:path>
              <a:path w="576579" h="478789">
                <a:moveTo>
                  <a:pt x="288035" y="347979"/>
                </a:moveTo>
                <a:lnTo>
                  <a:pt x="118567" y="65531"/>
                </a:lnTo>
                <a:lnTo>
                  <a:pt x="59435" y="65531"/>
                </a:lnTo>
                <a:lnTo>
                  <a:pt x="59435" y="98745"/>
                </a:lnTo>
                <a:lnTo>
                  <a:pt x="259079" y="430429"/>
                </a:lnTo>
                <a:lnTo>
                  <a:pt x="259079" y="396239"/>
                </a:lnTo>
                <a:lnTo>
                  <a:pt x="288035" y="347979"/>
                </a:lnTo>
                <a:close/>
              </a:path>
              <a:path w="576579" h="478789">
                <a:moveTo>
                  <a:pt x="316991" y="396239"/>
                </a:moveTo>
                <a:lnTo>
                  <a:pt x="288035" y="347979"/>
                </a:lnTo>
                <a:lnTo>
                  <a:pt x="259079" y="396239"/>
                </a:lnTo>
                <a:lnTo>
                  <a:pt x="316991" y="396239"/>
                </a:lnTo>
                <a:close/>
              </a:path>
              <a:path w="576579" h="478789">
                <a:moveTo>
                  <a:pt x="316991" y="430429"/>
                </a:moveTo>
                <a:lnTo>
                  <a:pt x="316991" y="396239"/>
                </a:lnTo>
                <a:lnTo>
                  <a:pt x="259079" y="396239"/>
                </a:lnTo>
                <a:lnTo>
                  <a:pt x="259079" y="430429"/>
                </a:lnTo>
                <a:lnTo>
                  <a:pt x="288035" y="478535"/>
                </a:lnTo>
                <a:lnTo>
                  <a:pt x="316991" y="430429"/>
                </a:lnTo>
                <a:close/>
              </a:path>
              <a:path w="576579" h="478789">
                <a:moveTo>
                  <a:pt x="516635" y="98745"/>
                </a:moveTo>
                <a:lnTo>
                  <a:pt x="516635" y="65531"/>
                </a:lnTo>
                <a:lnTo>
                  <a:pt x="457504" y="65531"/>
                </a:lnTo>
                <a:lnTo>
                  <a:pt x="288035" y="347979"/>
                </a:lnTo>
                <a:lnTo>
                  <a:pt x="316991" y="396239"/>
                </a:lnTo>
                <a:lnTo>
                  <a:pt x="316991" y="430429"/>
                </a:lnTo>
                <a:lnTo>
                  <a:pt x="516635" y="98745"/>
                </a:lnTo>
                <a:close/>
              </a:path>
              <a:path w="576579" h="478789">
                <a:moveTo>
                  <a:pt x="516635" y="65531"/>
                </a:moveTo>
                <a:lnTo>
                  <a:pt x="487679" y="15239"/>
                </a:lnTo>
                <a:lnTo>
                  <a:pt x="457504" y="65531"/>
                </a:lnTo>
                <a:lnTo>
                  <a:pt x="516635" y="65531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4334" y="2011679"/>
            <a:ext cx="3758565" cy="1766570"/>
          </a:xfrm>
          <a:custGeom>
            <a:avLst/>
            <a:gdLst/>
            <a:ahLst/>
            <a:cxnLst/>
            <a:rect l="l" t="t" r="r" b="b"/>
            <a:pathLst>
              <a:path w="3758565" h="1766570">
                <a:moveTo>
                  <a:pt x="3758560" y="1766316"/>
                </a:moveTo>
                <a:lnTo>
                  <a:pt x="15239" y="0"/>
                </a:lnTo>
                <a:lnTo>
                  <a:pt x="0" y="35051"/>
                </a:lnTo>
                <a:lnTo>
                  <a:pt x="3670620" y="1766316"/>
                </a:lnTo>
                <a:lnTo>
                  <a:pt x="3758560" y="17663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50763" y="2941319"/>
            <a:ext cx="1777364" cy="836930"/>
          </a:xfrm>
          <a:custGeom>
            <a:avLst/>
            <a:gdLst/>
            <a:ahLst/>
            <a:cxnLst/>
            <a:rect l="l" t="t" r="r" b="b"/>
            <a:pathLst>
              <a:path w="1777365" h="836929">
                <a:moveTo>
                  <a:pt x="1682682" y="69046"/>
                </a:moveTo>
                <a:lnTo>
                  <a:pt x="1665718" y="34091"/>
                </a:lnTo>
                <a:lnTo>
                  <a:pt x="0" y="836676"/>
                </a:lnTo>
                <a:lnTo>
                  <a:pt x="89512" y="836676"/>
                </a:lnTo>
                <a:lnTo>
                  <a:pt x="1682682" y="69046"/>
                </a:lnTo>
                <a:close/>
              </a:path>
              <a:path w="1777365" h="836929">
                <a:moveTo>
                  <a:pt x="1777190" y="3047"/>
                </a:moveTo>
                <a:lnTo>
                  <a:pt x="1649174" y="0"/>
                </a:lnTo>
                <a:lnTo>
                  <a:pt x="1665718" y="34091"/>
                </a:lnTo>
                <a:lnTo>
                  <a:pt x="1682702" y="25907"/>
                </a:lnTo>
                <a:lnTo>
                  <a:pt x="1699466" y="60959"/>
                </a:lnTo>
                <a:lnTo>
                  <a:pt x="1699466" y="103631"/>
                </a:lnTo>
                <a:lnTo>
                  <a:pt x="1777190" y="3047"/>
                </a:lnTo>
                <a:close/>
              </a:path>
              <a:path w="1777365" h="836929">
                <a:moveTo>
                  <a:pt x="1699466" y="60959"/>
                </a:moveTo>
                <a:lnTo>
                  <a:pt x="1682702" y="25907"/>
                </a:lnTo>
                <a:lnTo>
                  <a:pt x="1665718" y="34091"/>
                </a:lnTo>
                <a:lnTo>
                  <a:pt x="1682682" y="69046"/>
                </a:lnTo>
                <a:lnTo>
                  <a:pt x="1699466" y="60959"/>
                </a:lnTo>
                <a:close/>
              </a:path>
              <a:path w="1777365" h="836929">
                <a:moveTo>
                  <a:pt x="1699466" y="103631"/>
                </a:moveTo>
                <a:lnTo>
                  <a:pt x="1699466" y="60959"/>
                </a:lnTo>
                <a:lnTo>
                  <a:pt x="1682682" y="69046"/>
                </a:lnTo>
                <a:lnTo>
                  <a:pt x="1699466" y="1036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28906" y="2010155"/>
            <a:ext cx="6099175" cy="974090"/>
          </a:xfrm>
          <a:custGeom>
            <a:avLst/>
            <a:gdLst/>
            <a:ahLst/>
            <a:cxnLst/>
            <a:rect l="l" t="t" r="r" b="b"/>
            <a:pathLst>
              <a:path w="6099175" h="974089">
                <a:moveTo>
                  <a:pt x="5988282" y="897783"/>
                </a:moveTo>
                <a:lnTo>
                  <a:pt x="6095" y="0"/>
                </a:lnTo>
                <a:lnTo>
                  <a:pt x="0" y="38099"/>
                </a:lnTo>
                <a:lnTo>
                  <a:pt x="5982683" y="935958"/>
                </a:lnTo>
                <a:lnTo>
                  <a:pt x="5988282" y="897783"/>
                </a:lnTo>
                <a:close/>
              </a:path>
              <a:path w="6099175" h="974089">
                <a:moveTo>
                  <a:pt x="6007607" y="963929"/>
                </a:moveTo>
                <a:lnTo>
                  <a:pt x="6007607" y="900683"/>
                </a:lnTo>
                <a:lnTo>
                  <a:pt x="6001511" y="938783"/>
                </a:lnTo>
                <a:lnTo>
                  <a:pt x="5982683" y="935958"/>
                </a:lnTo>
                <a:lnTo>
                  <a:pt x="5977127" y="973835"/>
                </a:lnTo>
                <a:lnTo>
                  <a:pt x="6007607" y="963929"/>
                </a:lnTo>
                <a:close/>
              </a:path>
              <a:path w="6099175" h="974089">
                <a:moveTo>
                  <a:pt x="6007607" y="900683"/>
                </a:moveTo>
                <a:lnTo>
                  <a:pt x="5988282" y="897783"/>
                </a:lnTo>
                <a:lnTo>
                  <a:pt x="5982683" y="935958"/>
                </a:lnTo>
                <a:lnTo>
                  <a:pt x="6001511" y="938783"/>
                </a:lnTo>
                <a:lnTo>
                  <a:pt x="6007607" y="900683"/>
                </a:lnTo>
                <a:close/>
              </a:path>
              <a:path w="6099175" h="974089">
                <a:moveTo>
                  <a:pt x="6099047" y="934211"/>
                </a:moveTo>
                <a:lnTo>
                  <a:pt x="5993891" y="859535"/>
                </a:lnTo>
                <a:lnTo>
                  <a:pt x="5988282" y="897783"/>
                </a:lnTo>
                <a:lnTo>
                  <a:pt x="6007607" y="900683"/>
                </a:lnTo>
                <a:lnTo>
                  <a:pt x="6007607" y="963929"/>
                </a:lnTo>
                <a:lnTo>
                  <a:pt x="6099047" y="934211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35298" y="3439666"/>
            <a:ext cx="29908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10" dirty="0">
                <a:latin typeface="Arial"/>
                <a:cs typeface="Arial"/>
              </a:rPr>
              <a:t>h</a:t>
            </a:r>
            <a:r>
              <a:rPr sz="2400" spc="247" baseline="-20833" dirty="0">
                <a:latin typeface="Arial"/>
                <a:cs typeface="Arial"/>
              </a:rPr>
              <a:t>r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8528" y="2525266"/>
            <a:ext cx="336550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65" dirty="0">
                <a:latin typeface="Arial"/>
                <a:cs typeface="Arial"/>
              </a:rPr>
              <a:t>d</a:t>
            </a:r>
            <a:r>
              <a:rPr sz="2400" spc="82" baseline="-20833" dirty="0">
                <a:latin typeface="Arial"/>
                <a:cs typeface="Arial"/>
              </a:rPr>
              <a:t>0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66009" y="3078479"/>
            <a:ext cx="2219325" cy="594360"/>
          </a:xfrm>
          <a:custGeom>
            <a:avLst/>
            <a:gdLst/>
            <a:ahLst/>
            <a:cxnLst/>
            <a:rect l="l" t="t" r="r" b="b"/>
            <a:pathLst>
              <a:path w="2219325" h="594360">
                <a:moveTo>
                  <a:pt x="51815" y="18287"/>
                </a:moveTo>
                <a:lnTo>
                  <a:pt x="18287" y="0"/>
                </a:lnTo>
                <a:lnTo>
                  <a:pt x="0" y="35051"/>
                </a:lnTo>
                <a:lnTo>
                  <a:pt x="35051" y="51815"/>
                </a:lnTo>
                <a:lnTo>
                  <a:pt x="51815" y="18287"/>
                </a:lnTo>
                <a:close/>
              </a:path>
              <a:path w="2219325" h="594360">
                <a:moveTo>
                  <a:pt x="120395" y="53339"/>
                </a:moveTo>
                <a:lnTo>
                  <a:pt x="85343" y="35051"/>
                </a:lnTo>
                <a:lnTo>
                  <a:pt x="68579" y="68579"/>
                </a:lnTo>
                <a:lnTo>
                  <a:pt x="102107" y="86867"/>
                </a:lnTo>
                <a:lnTo>
                  <a:pt x="120395" y="53339"/>
                </a:lnTo>
                <a:close/>
              </a:path>
              <a:path w="2219325" h="594360">
                <a:moveTo>
                  <a:pt x="187451" y="86867"/>
                </a:moveTo>
                <a:lnTo>
                  <a:pt x="153923" y="70103"/>
                </a:lnTo>
                <a:lnTo>
                  <a:pt x="135635" y="103631"/>
                </a:lnTo>
                <a:lnTo>
                  <a:pt x="170687" y="121919"/>
                </a:lnTo>
                <a:lnTo>
                  <a:pt x="187451" y="86867"/>
                </a:lnTo>
                <a:close/>
              </a:path>
              <a:path w="2219325" h="594360">
                <a:moveTo>
                  <a:pt x="256031" y="121919"/>
                </a:moveTo>
                <a:lnTo>
                  <a:pt x="230123" y="109727"/>
                </a:lnTo>
                <a:lnTo>
                  <a:pt x="220979" y="105155"/>
                </a:lnTo>
                <a:lnTo>
                  <a:pt x="204215" y="138683"/>
                </a:lnTo>
                <a:lnTo>
                  <a:pt x="237743" y="155447"/>
                </a:lnTo>
                <a:lnTo>
                  <a:pt x="256031" y="121919"/>
                </a:lnTo>
                <a:close/>
              </a:path>
              <a:path w="2219325" h="594360">
                <a:moveTo>
                  <a:pt x="323087" y="156971"/>
                </a:moveTo>
                <a:lnTo>
                  <a:pt x="289559" y="138683"/>
                </a:lnTo>
                <a:lnTo>
                  <a:pt x="272795" y="173735"/>
                </a:lnTo>
                <a:lnTo>
                  <a:pt x="306323" y="190499"/>
                </a:lnTo>
                <a:lnTo>
                  <a:pt x="323087" y="156971"/>
                </a:lnTo>
                <a:close/>
              </a:path>
              <a:path w="2219325" h="594360">
                <a:moveTo>
                  <a:pt x="391667" y="190499"/>
                </a:moveTo>
                <a:lnTo>
                  <a:pt x="385571" y="187451"/>
                </a:lnTo>
                <a:lnTo>
                  <a:pt x="356615" y="173735"/>
                </a:lnTo>
                <a:lnTo>
                  <a:pt x="339851" y="207263"/>
                </a:lnTo>
                <a:lnTo>
                  <a:pt x="367283" y="220979"/>
                </a:lnTo>
                <a:lnTo>
                  <a:pt x="374903" y="224027"/>
                </a:lnTo>
                <a:lnTo>
                  <a:pt x="391667" y="190499"/>
                </a:lnTo>
                <a:close/>
              </a:path>
              <a:path w="2219325" h="594360">
                <a:moveTo>
                  <a:pt x="458723" y="225551"/>
                </a:moveTo>
                <a:lnTo>
                  <a:pt x="434339" y="211835"/>
                </a:lnTo>
                <a:lnTo>
                  <a:pt x="425195" y="207263"/>
                </a:lnTo>
                <a:lnTo>
                  <a:pt x="408431" y="242315"/>
                </a:lnTo>
                <a:lnTo>
                  <a:pt x="441959" y="259079"/>
                </a:lnTo>
                <a:lnTo>
                  <a:pt x="458723" y="225551"/>
                </a:lnTo>
                <a:close/>
              </a:path>
              <a:path w="2219325" h="594360">
                <a:moveTo>
                  <a:pt x="527303" y="259079"/>
                </a:moveTo>
                <a:lnTo>
                  <a:pt x="493775" y="242315"/>
                </a:lnTo>
                <a:lnTo>
                  <a:pt x="477011" y="275843"/>
                </a:lnTo>
                <a:lnTo>
                  <a:pt x="510539" y="292607"/>
                </a:lnTo>
                <a:lnTo>
                  <a:pt x="527303" y="259079"/>
                </a:lnTo>
                <a:close/>
              </a:path>
              <a:path w="2219325" h="594360">
                <a:moveTo>
                  <a:pt x="595883" y="292607"/>
                </a:moveTo>
                <a:lnTo>
                  <a:pt x="576071" y="283463"/>
                </a:lnTo>
                <a:lnTo>
                  <a:pt x="562355" y="275843"/>
                </a:lnTo>
                <a:lnTo>
                  <a:pt x="544067" y="309371"/>
                </a:lnTo>
                <a:lnTo>
                  <a:pt x="559307" y="316991"/>
                </a:lnTo>
                <a:lnTo>
                  <a:pt x="579119" y="327659"/>
                </a:lnTo>
                <a:lnTo>
                  <a:pt x="595883" y="292607"/>
                </a:lnTo>
                <a:close/>
              </a:path>
              <a:path w="2219325" h="594360">
                <a:moveTo>
                  <a:pt x="664463" y="326135"/>
                </a:moveTo>
                <a:lnTo>
                  <a:pt x="662939" y="326135"/>
                </a:lnTo>
                <a:lnTo>
                  <a:pt x="629411" y="309371"/>
                </a:lnTo>
                <a:lnTo>
                  <a:pt x="612647" y="344423"/>
                </a:lnTo>
                <a:lnTo>
                  <a:pt x="646175" y="359663"/>
                </a:lnTo>
                <a:lnTo>
                  <a:pt x="647699" y="361187"/>
                </a:lnTo>
                <a:lnTo>
                  <a:pt x="664463" y="326135"/>
                </a:lnTo>
                <a:close/>
              </a:path>
              <a:path w="2219325" h="594360">
                <a:moveTo>
                  <a:pt x="733043" y="359663"/>
                </a:moveTo>
                <a:lnTo>
                  <a:pt x="704087" y="345947"/>
                </a:lnTo>
                <a:lnTo>
                  <a:pt x="697991" y="342899"/>
                </a:lnTo>
                <a:lnTo>
                  <a:pt x="681227" y="377951"/>
                </a:lnTo>
                <a:lnTo>
                  <a:pt x="687323" y="379475"/>
                </a:lnTo>
                <a:lnTo>
                  <a:pt x="716279" y="393191"/>
                </a:lnTo>
                <a:lnTo>
                  <a:pt x="733043" y="359663"/>
                </a:lnTo>
                <a:close/>
              </a:path>
              <a:path w="2219325" h="594360">
                <a:moveTo>
                  <a:pt x="801623" y="391667"/>
                </a:moveTo>
                <a:lnTo>
                  <a:pt x="797051" y="390143"/>
                </a:lnTo>
                <a:lnTo>
                  <a:pt x="766571" y="374903"/>
                </a:lnTo>
                <a:lnTo>
                  <a:pt x="751331" y="409955"/>
                </a:lnTo>
                <a:lnTo>
                  <a:pt x="763523" y="416051"/>
                </a:lnTo>
                <a:lnTo>
                  <a:pt x="780287" y="423671"/>
                </a:lnTo>
                <a:lnTo>
                  <a:pt x="784859" y="426719"/>
                </a:lnTo>
                <a:lnTo>
                  <a:pt x="801623" y="391667"/>
                </a:lnTo>
                <a:close/>
              </a:path>
              <a:path w="2219325" h="594360">
                <a:moveTo>
                  <a:pt x="870203" y="425195"/>
                </a:moveTo>
                <a:lnTo>
                  <a:pt x="859535" y="419099"/>
                </a:lnTo>
                <a:lnTo>
                  <a:pt x="844295" y="413003"/>
                </a:lnTo>
                <a:lnTo>
                  <a:pt x="836675" y="408431"/>
                </a:lnTo>
                <a:lnTo>
                  <a:pt x="819911" y="441959"/>
                </a:lnTo>
                <a:lnTo>
                  <a:pt x="829055" y="446531"/>
                </a:lnTo>
                <a:lnTo>
                  <a:pt x="842771" y="454151"/>
                </a:lnTo>
                <a:lnTo>
                  <a:pt x="853439" y="458723"/>
                </a:lnTo>
                <a:lnTo>
                  <a:pt x="870203" y="425195"/>
                </a:lnTo>
                <a:close/>
              </a:path>
              <a:path w="2219325" h="594360">
                <a:moveTo>
                  <a:pt x="938783" y="458723"/>
                </a:moveTo>
                <a:lnTo>
                  <a:pt x="925067" y="451103"/>
                </a:lnTo>
                <a:lnTo>
                  <a:pt x="905255" y="441959"/>
                </a:lnTo>
                <a:lnTo>
                  <a:pt x="888491" y="475487"/>
                </a:lnTo>
                <a:lnTo>
                  <a:pt x="908303" y="486155"/>
                </a:lnTo>
                <a:lnTo>
                  <a:pt x="922019" y="492251"/>
                </a:lnTo>
                <a:lnTo>
                  <a:pt x="938783" y="458723"/>
                </a:lnTo>
                <a:close/>
              </a:path>
              <a:path w="2219325" h="594360">
                <a:moveTo>
                  <a:pt x="1007363" y="489203"/>
                </a:moveTo>
                <a:lnTo>
                  <a:pt x="989075" y="481583"/>
                </a:lnTo>
                <a:lnTo>
                  <a:pt x="972311" y="473963"/>
                </a:lnTo>
                <a:lnTo>
                  <a:pt x="957071" y="509015"/>
                </a:lnTo>
                <a:lnTo>
                  <a:pt x="972311" y="516635"/>
                </a:lnTo>
                <a:lnTo>
                  <a:pt x="992123" y="524255"/>
                </a:lnTo>
                <a:lnTo>
                  <a:pt x="1007363" y="489203"/>
                </a:lnTo>
                <a:close/>
              </a:path>
              <a:path w="2219325" h="594360">
                <a:moveTo>
                  <a:pt x="1077467" y="513587"/>
                </a:moveTo>
                <a:lnTo>
                  <a:pt x="1066799" y="510539"/>
                </a:lnTo>
                <a:lnTo>
                  <a:pt x="1046987" y="504443"/>
                </a:lnTo>
                <a:lnTo>
                  <a:pt x="1042415" y="502919"/>
                </a:lnTo>
                <a:lnTo>
                  <a:pt x="1028699" y="537971"/>
                </a:lnTo>
                <a:lnTo>
                  <a:pt x="1033271" y="541019"/>
                </a:lnTo>
                <a:lnTo>
                  <a:pt x="1054607" y="547115"/>
                </a:lnTo>
                <a:lnTo>
                  <a:pt x="1066799" y="550163"/>
                </a:lnTo>
                <a:lnTo>
                  <a:pt x="1077467" y="513587"/>
                </a:lnTo>
                <a:close/>
              </a:path>
              <a:path w="2219325" h="594360">
                <a:moveTo>
                  <a:pt x="1149095" y="530351"/>
                </a:moveTo>
                <a:lnTo>
                  <a:pt x="1130807" y="527303"/>
                </a:lnTo>
                <a:lnTo>
                  <a:pt x="1112519" y="522731"/>
                </a:lnTo>
                <a:lnTo>
                  <a:pt x="1104899" y="560831"/>
                </a:lnTo>
                <a:lnTo>
                  <a:pt x="1123187" y="565403"/>
                </a:lnTo>
                <a:lnTo>
                  <a:pt x="1141475" y="568451"/>
                </a:lnTo>
                <a:lnTo>
                  <a:pt x="1149095" y="530351"/>
                </a:lnTo>
                <a:close/>
              </a:path>
              <a:path w="2219325" h="594360">
                <a:moveTo>
                  <a:pt x="1223771" y="542543"/>
                </a:moveTo>
                <a:lnTo>
                  <a:pt x="1208531" y="541019"/>
                </a:lnTo>
                <a:lnTo>
                  <a:pt x="1185671" y="537971"/>
                </a:lnTo>
                <a:lnTo>
                  <a:pt x="1181099" y="574547"/>
                </a:lnTo>
                <a:lnTo>
                  <a:pt x="1203959" y="579119"/>
                </a:lnTo>
                <a:lnTo>
                  <a:pt x="1219199" y="580643"/>
                </a:lnTo>
                <a:lnTo>
                  <a:pt x="1223771" y="542543"/>
                </a:lnTo>
                <a:close/>
              </a:path>
              <a:path w="2219325" h="594360">
                <a:moveTo>
                  <a:pt x="1298447" y="551687"/>
                </a:moveTo>
                <a:lnTo>
                  <a:pt x="1293875" y="551687"/>
                </a:lnTo>
                <a:lnTo>
                  <a:pt x="1264919" y="548639"/>
                </a:lnTo>
                <a:lnTo>
                  <a:pt x="1260347" y="547115"/>
                </a:lnTo>
                <a:lnTo>
                  <a:pt x="1257299" y="585215"/>
                </a:lnTo>
                <a:lnTo>
                  <a:pt x="1260347" y="586739"/>
                </a:lnTo>
                <a:lnTo>
                  <a:pt x="1290827" y="588263"/>
                </a:lnTo>
                <a:lnTo>
                  <a:pt x="1295399" y="589787"/>
                </a:lnTo>
                <a:lnTo>
                  <a:pt x="1298447" y="551687"/>
                </a:lnTo>
                <a:close/>
              </a:path>
              <a:path w="2219325" h="594360">
                <a:moveTo>
                  <a:pt x="1373123" y="556259"/>
                </a:moveTo>
                <a:lnTo>
                  <a:pt x="1351787" y="554735"/>
                </a:lnTo>
                <a:lnTo>
                  <a:pt x="1336547" y="553211"/>
                </a:lnTo>
                <a:lnTo>
                  <a:pt x="1333499" y="591311"/>
                </a:lnTo>
                <a:lnTo>
                  <a:pt x="1350263" y="592835"/>
                </a:lnTo>
                <a:lnTo>
                  <a:pt x="1371599" y="594359"/>
                </a:lnTo>
                <a:lnTo>
                  <a:pt x="1373123" y="556259"/>
                </a:lnTo>
                <a:close/>
              </a:path>
              <a:path w="2219325" h="594360">
                <a:moveTo>
                  <a:pt x="1449323" y="592835"/>
                </a:moveTo>
                <a:lnTo>
                  <a:pt x="1447799" y="554735"/>
                </a:lnTo>
                <a:lnTo>
                  <a:pt x="1440179" y="554735"/>
                </a:lnTo>
                <a:lnTo>
                  <a:pt x="1411223" y="556259"/>
                </a:lnTo>
                <a:lnTo>
                  <a:pt x="1411223" y="594359"/>
                </a:lnTo>
                <a:lnTo>
                  <a:pt x="1440179" y="592835"/>
                </a:lnTo>
                <a:lnTo>
                  <a:pt x="1449323" y="592835"/>
                </a:lnTo>
                <a:close/>
              </a:path>
              <a:path w="2219325" h="594360">
                <a:moveTo>
                  <a:pt x="1527047" y="586739"/>
                </a:moveTo>
                <a:lnTo>
                  <a:pt x="1522475" y="548639"/>
                </a:lnTo>
                <a:lnTo>
                  <a:pt x="1496567" y="551687"/>
                </a:lnTo>
                <a:lnTo>
                  <a:pt x="1485899" y="553211"/>
                </a:lnTo>
                <a:lnTo>
                  <a:pt x="1488947" y="591311"/>
                </a:lnTo>
                <a:lnTo>
                  <a:pt x="1499615" y="589787"/>
                </a:lnTo>
                <a:lnTo>
                  <a:pt x="1527047" y="586739"/>
                </a:lnTo>
                <a:close/>
              </a:path>
              <a:path w="2219325" h="594360">
                <a:moveTo>
                  <a:pt x="1604771" y="571499"/>
                </a:moveTo>
                <a:lnTo>
                  <a:pt x="1595627" y="534923"/>
                </a:lnTo>
                <a:lnTo>
                  <a:pt x="1578863" y="539495"/>
                </a:lnTo>
                <a:lnTo>
                  <a:pt x="1559051" y="542543"/>
                </a:lnTo>
                <a:lnTo>
                  <a:pt x="1566671" y="580643"/>
                </a:lnTo>
                <a:lnTo>
                  <a:pt x="1586483" y="576071"/>
                </a:lnTo>
                <a:lnTo>
                  <a:pt x="1604771" y="571499"/>
                </a:lnTo>
                <a:close/>
              </a:path>
              <a:path w="2219325" h="594360">
                <a:moveTo>
                  <a:pt x="1679447" y="545591"/>
                </a:moveTo>
                <a:lnTo>
                  <a:pt x="1664207" y="510539"/>
                </a:lnTo>
                <a:lnTo>
                  <a:pt x="1655063" y="515111"/>
                </a:lnTo>
                <a:lnTo>
                  <a:pt x="1629155" y="524255"/>
                </a:lnTo>
                <a:lnTo>
                  <a:pt x="1642871" y="560831"/>
                </a:lnTo>
                <a:lnTo>
                  <a:pt x="1668779" y="550163"/>
                </a:lnTo>
                <a:lnTo>
                  <a:pt x="1679447" y="545591"/>
                </a:lnTo>
                <a:close/>
              </a:path>
              <a:path w="2219325" h="594360">
                <a:moveTo>
                  <a:pt x="1749551" y="510539"/>
                </a:moveTo>
                <a:lnTo>
                  <a:pt x="1729739" y="477011"/>
                </a:lnTo>
                <a:lnTo>
                  <a:pt x="1705355" y="490727"/>
                </a:lnTo>
                <a:lnTo>
                  <a:pt x="1697735" y="495299"/>
                </a:lnTo>
                <a:lnTo>
                  <a:pt x="1714499" y="528827"/>
                </a:lnTo>
                <a:lnTo>
                  <a:pt x="1722119" y="525779"/>
                </a:lnTo>
                <a:lnTo>
                  <a:pt x="1748027" y="510539"/>
                </a:lnTo>
                <a:lnTo>
                  <a:pt x="1749551" y="510539"/>
                </a:lnTo>
                <a:close/>
              </a:path>
              <a:path w="2219325" h="594360">
                <a:moveTo>
                  <a:pt x="1815083" y="469391"/>
                </a:moveTo>
                <a:lnTo>
                  <a:pt x="1793747" y="437387"/>
                </a:lnTo>
                <a:lnTo>
                  <a:pt x="1761743" y="458723"/>
                </a:lnTo>
                <a:lnTo>
                  <a:pt x="1781555" y="490727"/>
                </a:lnTo>
                <a:lnTo>
                  <a:pt x="1799843" y="478535"/>
                </a:lnTo>
                <a:lnTo>
                  <a:pt x="1815083" y="469391"/>
                </a:lnTo>
                <a:close/>
              </a:path>
              <a:path w="2219325" h="594360">
                <a:moveTo>
                  <a:pt x="1877567" y="425195"/>
                </a:moveTo>
                <a:lnTo>
                  <a:pt x="1854707" y="394715"/>
                </a:lnTo>
                <a:lnTo>
                  <a:pt x="1851659" y="397763"/>
                </a:lnTo>
                <a:lnTo>
                  <a:pt x="1824227" y="416051"/>
                </a:lnTo>
                <a:lnTo>
                  <a:pt x="1845563" y="446531"/>
                </a:lnTo>
                <a:lnTo>
                  <a:pt x="1877567" y="425195"/>
                </a:lnTo>
                <a:close/>
              </a:path>
              <a:path w="2219325" h="594360">
                <a:moveTo>
                  <a:pt x="1938527" y="380999"/>
                </a:moveTo>
                <a:lnTo>
                  <a:pt x="1917191" y="348995"/>
                </a:lnTo>
                <a:lnTo>
                  <a:pt x="1897379" y="364235"/>
                </a:lnTo>
                <a:lnTo>
                  <a:pt x="1886711" y="371855"/>
                </a:lnTo>
                <a:lnTo>
                  <a:pt x="1908047" y="402335"/>
                </a:lnTo>
                <a:lnTo>
                  <a:pt x="1918715" y="394715"/>
                </a:lnTo>
                <a:lnTo>
                  <a:pt x="1938527" y="380999"/>
                </a:lnTo>
                <a:close/>
              </a:path>
              <a:path w="2219325" h="594360">
                <a:moveTo>
                  <a:pt x="2001011" y="338327"/>
                </a:moveTo>
                <a:lnTo>
                  <a:pt x="1981199" y="306323"/>
                </a:lnTo>
                <a:lnTo>
                  <a:pt x="1979675" y="306323"/>
                </a:lnTo>
                <a:lnTo>
                  <a:pt x="1959863" y="320039"/>
                </a:lnTo>
                <a:lnTo>
                  <a:pt x="1949195" y="327659"/>
                </a:lnTo>
                <a:lnTo>
                  <a:pt x="1970531" y="358139"/>
                </a:lnTo>
                <a:lnTo>
                  <a:pt x="1981199" y="350519"/>
                </a:lnTo>
                <a:lnTo>
                  <a:pt x="2001011" y="338327"/>
                </a:lnTo>
                <a:close/>
              </a:path>
              <a:path w="2219325" h="594360">
                <a:moveTo>
                  <a:pt x="2065019" y="297179"/>
                </a:moveTo>
                <a:lnTo>
                  <a:pt x="2045207" y="265175"/>
                </a:lnTo>
                <a:lnTo>
                  <a:pt x="2033015" y="272795"/>
                </a:lnTo>
                <a:lnTo>
                  <a:pt x="2016251" y="283463"/>
                </a:lnTo>
                <a:lnTo>
                  <a:pt x="2013203" y="284987"/>
                </a:lnTo>
                <a:lnTo>
                  <a:pt x="2033015" y="318515"/>
                </a:lnTo>
                <a:lnTo>
                  <a:pt x="2037587" y="315467"/>
                </a:lnTo>
                <a:lnTo>
                  <a:pt x="2054351" y="304799"/>
                </a:lnTo>
                <a:lnTo>
                  <a:pt x="2065019" y="297179"/>
                </a:lnTo>
                <a:close/>
              </a:path>
              <a:path w="2219325" h="594360">
                <a:moveTo>
                  <a:pt x="2129027" y="254507"/>
                </a:moveTo>
                <a:lnTo>
                  <a:pt x="2107691" y="224027"/>
                </a:lnTo>
                <a:lnTo>
                  <a:pt x="2080259" y="242315"/>
                </a:lnTo>
                <a:lnTo>
                  <a:pt x="2077211" y="243839"/>
                </a:lnTo>
                <a:lnTo>
                  <a:pt x="2097023" y="275843"/>
                </a:lnTo>
                <a:lnTo>
                  <a:pt x="2101595" y="274319"/>
                </a:lnTo>
                <a:lnTo>
                  <a:pt x="2129027" y="254507"/>
                </a:lnTo>
                <a:close/>
              </a:path>
              <a:path w="2219325" h="594360">
                <a:moveTo>
                  <a:pt x="2218943" y="170687"/>
                </a:moveTo>
                <a:lnTo>
                  <a:pt x="2092451" y="187451"/>
                </a:lnTo>
                <a:lnTo>
                  <a:pt x="2157983" y="281939"/>
                </a:lnTo>
                <a:lnTo>
                  <a:pt x="2218943" y="170687"/>
                </a:lnTo>
                <a:close/>
              </a:path>
            </a:pathLst>
          </a:custGeom>
          <a:solidFill>
            <a:srgbClr val="65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96899" y="3134866"/>
            <a:ext cx="41084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80" dirty="0">
                <a:latin typeface="Arial"/>
                <a:cs typeface="Arial"/>
              </a:rPr>
              <a:t>d</a:t>
            </a:r>
            <a:r>
              <a:rPr sz="2400" spc="215" dirty="0">
                <a:latin typeface="Arial"/>
                <a:cs typeface="Arial"/>
              </a:rPr>
              <a:t>’’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34942" y="2498850"/>
            <a:ext cx="63563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05"/>
              </a:lnSpc>
            </a:pPr>
            <a:r>
              <a:rPr sz="3750" i="1" spc="-97" baseline="13333" dirty="0">
                <a:latin typeface="Arial"/>
                <a:cs typeface="Arial"/>
              </a:rPr>
              <a:t>E</a:t>
            </a:r>
            <a:r>
              <a:rPr sz="1650" i="1" spc="-30" dirty="0">
                <a:latin typeface="Arial"/>
                <a:cs typeface="Arial"/>
              </a:rPr>
              <a:t>T</a:t>
            </a:r>
            <a:r>
              <a:rPr sz="1650" i="1" spc="-75" dirty="0">
                <a:latin typeface="Arial"/>
                <a:cs typeface="Arial"/>
              </a:rPr>
              <a:t>O</a:t>
            </a:r>
            <a:r>
              <a:rPr sz="1650" i="1" spc="-15" dirty="0">
                <a:latin typeface="Arial"/>
                <a:cs typeface="Arial"/>
              </a:rPr>
              <a:t>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2100" y="2969766"/>
            <a:ext cx="1089660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1835" algn="l"/>
              </a:tabLst>
            </a:pPr>
            <a:r>
              <a:rPr sz="2400" spc="110" dirty="0">
                <a:latin typeface="Arial"/>
                <a:cs typeface="Arial"/>
              </a:rPr>
              <a:t>h</a:t>
            </a:r>
            <a:r>
              <a:rPr sz="2400" spc="179" baseline="-20833" dirty="0">
                <a:latin typeface="Arial"/>
                <a:cs typeface="Arial"/>
              </a:rPr>
              <a:t>t	</a:t>
            </a:r>
            <a:r>
              <a:rPr sz="2500" i="1" spc="-65" dirty="0">
                <a:latin typeface="Arial"/>
                <a:cs typeface="Arial"/>
              </a:rPr>
              <a:t>E</a:t>
            </a:r>
            <a:r>
              <a:rPr sz="2475" i="1" spc="-30" baseline="-18518" dirty="0">
                <a:latin typeface="Arial"/>
                <a:cs typeface="Arial"/>
              </a:rPr>
              <a:t>O</a:t>
            </a:r>
            <a:endParaRPr sz="2475" baseline="-18518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1953" y="2029967"/>
            <a:ext cx="1004569" cy="1066800"/>
          </a:xfrm>
          <a:custGeom>
            <a:avLst/>
            <a:gdLst/>
            <a:ahLst/>
            <a:cxnLst/>
            <a:rect l="l" t="t" r="r" b="b"/>
            <a:pathLst>
              <a:path w="1004569" h="1066800">
                <a:moveTo>
                  <a:pt x="120395" y="42671"/>
                </a:moveTo>
                <a:lnTo>
                  <a:pt x="0" y="0"/>
                </a:lnTo>
                <a:lnTo>
                  <a:pt x="36575" y="121919"/>
                </a:lnTo>
                <a:lnTo>
                  <a:pt x="51815" y="107511"/>
                </a:lnTo>
                <a:lnTo>
                  <a:pt x="51815" y="82295"/>
                </a:lnTo>
                <a:lnTo>
                  <a:pt x="79247" y="54863"/>
                </a:lnTo>
                <a:lnTo>
                  <a:pt x="92560" y="68988"/>
                </a:lnTo>
                <a:lnTo>
                  <a:pt x="120395" y="42671"/>
                </a:lnTo>
                <a:close/>
              </a:path>
              <a:path w="1004569" h="1066800">
                <a:moveTo>
                  <a:pt x="92560" y="68988"/>
                </a:moveTo>
                <a:lnTo>
                  <a:pt x="79247" y="54863"/>
                </a:lnTo>
                <a:lnTo>
                  <a:pt x="51815" y="82295"/>
                </a:lnTo>
                <a:lnTo>
                  <a:pt x="64383" y="95629"/>
                </a:lnTo>
                <a:lnTo>
                  <a:pt x="92560" y="68988"/>
                </a:lnTo>
                <a:close/>
              </a:path>
              <a:path w="1004569" h="1066800">
                <a:moveTo>
                  <a:pt x="64383" y="95629"/>
                </a:moveTo>
                <a:lnTo>
                  <a:pt x="51815" y="82295"/>
                </a:lnTo>
                <a:lnTo>
                  <a:pt x="51815" y="107511"/>
                </a:lnTo>
                <a:lnTo>
                  <a:pt x="64383" y="95629"/>
                </a:lnTo>
                <a:close/>
              </a:path>
              <a:path w="1004569" h="1066800">
                <a:moveTo>
                  <a:pt x="940972" y="969132"/>
                </a:moveTo>
                <a:lnTo>
                  <a:pt x="92560" y="68988"/>
                </a:lnTo>
                <a:lnTo>
                  <a:pt x="64383" y="95629"/>
                </a:lnTo>
                <a:lnTo>
                  <a:pt x="913038" y="996031"/>
                </a:lnTo>
                <a:lnTo>
                  <a:pt x="940972" y="969132"/>
                </a:lnTo>
                <a:close/>
              </a:path>
              <a:path w="1004569" h="1066800">
                <a:moveTo>
                  <a:pt x="954023" y="1048101"/>
                </a:moveTo>
                <a:lnTo>
                  <a:pt x="954023" y="982979"/>
                </a:lnTo>
                <a:lnTo>
                  <a:pt x="926591" y="1010411"/>
                </a:lnTo>
                <a:lnTo>
                  <a:pt x="913038" y="996031"/>
                </a:lnTo>
                <a:lnTo>
                  <a:pt x="885443" y="1022603"/>
                </a:lnTo>
                <a:lnTo>
                  <a:pt x="954023" y="1048101"/>
                </a:lnTo>
                <a:close/>
              </a:path>
              <a:path w="1004569" h="1066800">
                <a:moveTo>
                  <a:pt x="954023" y="982979"/>
                </a:moveTo>
                <a:lnTo>
                  <a:pt x="940972" y="969132"/>
                </a:lnTo>
                <a:lnTo>
                  <a:pt x="913038" y="996031"/>
                </a:lnTo>
                <a:lnTo>
                  <a:pt x="926591" y="1010411"/>
                </a:lnTo>
                <a:lnTo>
                  <a:pt x="954023" y="982979"/>
                </a:lnTo>
                <a:close/>
              </a:path>
              <a:path w="1004569" h="1066800">
                <a:moveTo>
                  <a:pt x="1004315" y="1066799"/>
                </a:moveTo>
                <a:lnTo>
                  <a:pt x="967739" y="943355"/>
                </a:lnTo>
                <a:lnTo>
                  <a:pt x="940972" y="969132"/>
                </a:lnTo>
                <a:lnTo>
                  <a:pt x="954023" y="982979"/>
                </a:lnTo>
                <a:lnTo>
                  <a:pt x="954023" y="1048101"/>
                </a:lnTo>
                <a:lnTo>
                  <a:pt x="1004315" y="1066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60069" y="301599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76199"/>
                </a:moveTo>
                <a:lnTo>
                  <a:pt x="140272" y="35121"/>
                </a:lnTo>
                <a:lnTo>
                  <a:pt x="108578" y="7234"/>
                </a:lnTo>
                <a:lnTo>
                  <a:pt x="76199" y="0"/>
                </a:lnTo>
                <a:lnTo>
                  <a:pt x="70629" y="214"/>
                </a:lnTo>
                <a:lnTo>
                  <a:pt x="30743" y="15615"/>
                </a:lnTo>
                <a:lnTo>
                  <a:pt x="5091" y="49429"/>
                </a:lnTo>
                <a:lnTo>
                  <a:pt x="0" y="76199"/>
                </a:lnTo>
                <a:lnTo>
                  <a:pt x="214" y="81959"/>
                </a:lnTo>
                <a:lnTo>
                  <a:pt x="15615" y="122309"/>
                </a:lnTo>
                <a:lnTo>
                  <a:pt x="49429" y="147490"/>
                </a:lnTo>
                <a:lnTo>
                  <a:pt x="76199" y="152399"/>
                </a:lnTo>
                <a:lnTo>
                  <a:pt x="81959" y="152194"/>
                </a:lnTo>
                <a:lnTo>
                  <a:pt x="122309" y="137236"/>
                </a:lnTo>
                <a:lnTo>
                  <a:pt x="147490" y="103591"/>
                </a:lnTo>
                <a:lnTo>
                  <a:pt x="1523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53974" y="3009900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69">
                <a:moveTo>
                  <a:pt x="1523" y="91439"/>
                </a:moveTo>
                <a:lnTo>
                  <a:pt x="1523" y="74675"/>
                </a:lnTo>
                <a:lnTo>
                  <a:pt x="0" y="83819"/>
                </a:lnTo>
                <a:lnTo>
                  <a:pt x="1523" y="91439"/>
                </a:lnTo>
                <a:close/>
              </a:path>
              <a:path w="166369" h="166369">
                <a:moveTo>
                  <a:pt x="141731" y="44195"/>
                </a:moveTo>
                <a:lnTo>
                  <a:pt x="141731" y="24383"/>
                </a:lnTo>
                <a:lnTo>
                  <a:pt x="140207" y="24383"/>
                </a:lnTo>
                <a:lnTo>
                  <a:pt x="129539" y="15239"/>
                </a:lnTo>
                <a:lnTo>
                  <a:pt x="129539" y="13715"/>
                </a:lnTo>
                <a:lnTo>
                  <a:pt x="121919" y="10667"/>
                </a:lnTo>
                <a:lnTo>
                  <a:pt x="114299" y="6095"/>
                </a:lnTo>
                <a:lnTo>
                  <a:pt x="106679" y="4571"/>
                </a:lnTo>
                <a:lnTo>
                  <a:pt x="99059" y="1523"/>
                </a:lnTo>
                <a:lnTo>
                  <a:pt x="91439" y="1523"/>
                </a:lnTo>
                <a:lnTo>
                  <a:pt x="82295" y="0"/>
                </a:lnTo>
                <a:lnTo>
                  <a:pt x="74675" y="1523"/>
                </a:lnTo>
                <a:lnTo>
                  <a:pt x="65531" y="1523"/>
                </a:lnTo>
                <a:lnTo>
                  <a:pt x="42671" y="10667"/>
                </a:lnTo>
                <a:lnTo>
                  <a:pt x="36575" y="13715"/>
                </a:lnTo>
                <a:lnTo>
                  <a:pt x="36575" y="15239"/>
                </a:lnTo>
                <a:lnTo>
                  <a:pt x="24383" y="24383"/>
                </a:lnTo>
                <a:lnTo>
                  <a:pt x="15239" y="36575"/>
                </a:lnTo>
                <a:lnTo>
                  <a:pt x="13715" y="36575"/>
                </a:lnTo>
                <a:lnTo>
                  <a:pt x="10667" y="44195"/>
                </a:lnTo>
                <a:lnTo>
                  <a:pt x="6095" y="51815"/>
                </a:lnTo>
                <a:lnTo>
                  <a:pt x="4571" y="59435"/>
                </a:lnTo>
                <a:lnTo>
                  <a:pt x="1523" y="67055"/>
                </a:lnTo>
                <a:lnTo>
                  <a:pt x="1523" y="100583"/>
                </a:lnTo>
                <a:lnTo>
                  <a:pt x="7619" y="115823"/>
                </a:lnTo>
                <a:lnTo>
                  <a:pt x="10667" y="121919"/>
                </a:lnTo>
                <a:lnTo>
                  <a:pt x="13715" y="129539"/>
                </a:lnTo>
                <a:lnTo>
                  <a:pt x="13715" y="76199"/>
                </a:lnTo>
                <a:lnTo>
                  <a:pt x="15239" y="68579"/>
                </a:lnTo>
                <a:lnTo>
                  <a:pt x="16763" y="62483"/>
                </a:lnTo>
                <a:lnTo>
                  <a:pt x="18287" y="54863"/>
                </a:lnTo>
                <a:lnTo>
                  <a:pt x="21335" y="48767"/>
                </a:lnTo>
                <a:lnTo>
                  <a:pt x="24383" y="45719"/>
                </a:lnTo>
                <a:lnTo>
                  <a:pt x="24383" y="44195"/>
                </a:lnTo>
                <a:lnTo>
                  <a:pt x="33527" y="33527"/>
                </a:lnTo>
                <a:lnTo>
                  <a:pt x="44195" y="24383"/>
                </a:lnTo>
                <a:lnTo>
                  <a:pt x="44195" y="25907"/>
                </a:lnTo>
                <a:lnTo>
                  <a:pt x="50291" y="21335"/>
                </a:lnTo>
                <a:lnTo>
                  <a:pt x="56387" y="18287"/>
                </a:lnTo>
                <a:lnTo>
                  <a:pt x="68579" y="15239"/>
                </a:lnTo>
                <a:lnTo>
                  <a:pt x="76199" y="13715"/>
                </a:lnTo>
                <a:lnTo>
                  <a:pt x="89915" y="13715"/>
                </a:lnTo>
                <a:lnTo>
                  <a:pt x="97535" y="15239"/>
                </a:lnTo>
                <a:lnTo>
                  <a:pt x="109727" y="18287"/>
                </a:lnTo>
                <a:lnTo>
                  <a:pt x="115823" y="21335"/>
                </a:lnTo>
                <a:lnTo>
                  <a:pt x="121919" y="25907"/>
                </a:lnTo>
                <a:lnTo>
                  <a:pt x="121919" y="24383"/>
                </a:lnTo>
                <a:lnTo>
                  <a:pt x="132587" y="33527"/>
                </a:lnTo>
                <a:lnTo>
                  <a:pt x="141731" y="44195"/>
                </a:lnTo>
                <a:close/>
              </a:path>
              <a:path w="166369" h="166369">
                <a:moveTo>
                  <a:pt x="25907" y="121919"/>
                </a:moveTo>
                <a:lnTo>
                  <a:pt x="21335" y="115823"/>
                </a:lnTo>
                <a:lnTo>
                  <a:pt x="18287" y="109727"/>
                </a:lnTo>
                <a:lnTo>
                  <a:pt x="16763" y="103631"/>
                </a:lnTo>
                <a:lnTo>
                  <a:pt x="15239" y="96011"/>
                </a:lnTo>
                <a:lnTo>
                  <a:pt x="13715" y="89915"/>
                </a:lnTo>
                <a:lnTo>
                  <a:pt x="13715" y="129539"/>
                </a:lnTo>
                <a:lnTo>
                  <a:pt x="15239" y="129539"/>
                </a:lnTo>
                <a:lnTo>
                  <a:pt x="24383" y="140207"/>
                </a:lnTo>
                <a:lnTo>
                  <a:pt x="24383" y="121919"/>
                </a:lnTo>
                <a:lnTo>
                  <a:pt x="25907" y="121919"/>
                </a:lnTo>
                <a:close/>
              </a:path>
              <a:path w="166369" h="166369">
                <a:moveTo>
                  <a:pt x="25907" y="44195"/>
                </a:moveTo>
                <a:lnTo>
                  <a:pt x="24383" y="44195"/>
                </a:lnTo>
                <a:lnTo>
                  <a:pt x="24383" y="45719"/>
                </a:lnTo>
                <a:lnTo>
                  <a:pt x="25907" y="44195"/>
                </a:lnTo>
                <a:close/>
              </a:path>
              <a:path w="166369" h="166369">
                <a:moveTo>
                  <a:pt x="152399" y="126999"/>
                </a:moveTo>
                <a:lnTo>
                  <a:pt x="152399" y="89915"/>
                </a:lnTo>
                <a:lnTo>
                  <a:pt x="150875" y="97535"/>
                </a:lnTo>
                <a:lnTo>
                  <a:pt x="147827" y="109727"/>
                </a:lnTo>
                <a:lnTo>
                  <a:pt x="144779" y="115823"/>
                </a:lnTo>
                <a:lnTo>
                  <a:pt x="140207" y="121919"/>
                </a:lnTo>
                <a:lnTo>
                  <a:pt x="132587" y="132587"/>
                </a:lnTo>
                <a:lnTo>
                  <a:pt x="121919" y="141731"/>
                </a:lnTo>
                <a:lnTo>
                  <a:pt x="109727" y="147827"/>
                </a:lnTo>
                <a:lnTo>
                  <a:pt x="103631" y="149351"/>
                </a:lnTo>
                <a:lnTo>
                  <a:pt x="96011" y="150875"/>
                </a:lnTo>
                <a:lnTo>
                  <a:pt x="89915" y="152399"/>
                </a:lnTo>
                <a:lnTo>
                  <a:pt x="76199" y="152399"/>
                </a:lnTo>
                <a:lnTo>
                  <a:pt x="68579" y="150875"/>
                </a:lnTo>
                <a:lnTo>
                  <a:pt x="62483" y="149351"/>
                </a:lnTo>
                <a:lnTo>
                  <a:pt x="54863" y="147827"/>
                </a:lnTo>
                <a:lnTo>
                  <a:pt x="48767" y="144779"/>
                </a:lnTo>
                <a:lnTo>
                  <a:pt x="44195" y="140207"/>
                </a:lnTo>
                <a:lnTo>
                  <a:pt x="44195" y="141731"/>
                </a:lnTo>
                <a:lnTo>
                  <a:pt x="33527" y="132587"/>
                </a:lnTo>
                <a:lnTo>
                  <a:pt x="24383" y="121919"/>
                </a:lnTo>
                <a:lnTo>
                  <a:pt x="24383" y="141731"/>
                </a:lnTo>
                <a:lnTo>
                  <a:pt x="25907" y="141731"/>
                </a:lnTo>
                <a:lnTo>
                  <a:pt x="36575" y="150875"/>
                </a:lnTo>
                <a:lnTo>
                  <a:pt x="44195" y="155447"/>
                </a:lnTo>
                <a:lnTo>
                  <a:pt x="67055" y="164591"/>
                </a:lnTo>
                <a:lnTo>
                  <a:pt x="74675" y="164591"/>
                </a:lnTo>
                <a:lnTo>
                  <a:pt x="83819" y="166115"/>
                </a:lnTo>
                <a:lnTo>
                  <a:pt x="91439" y="164591"/>
                </a:lnTo>
                <a:lnTo>
                  <a:pt x="100583" y="164591"/>
                </a:lnTo>
                <a:lnTo>
                  <a:pt x="115823" y="158495"/>
                </a:lnTo>
                <a:lnTo>
                  <a:pt x="121919" y="155447"/>
                </a:lnTo>
                <a:lnTo>
                  <a:pt x="129539" y="150875"/>
                </a:lnTo>
                <a:lnTo>
                  <a:pt x="140207" y="141731"/>
                </a:lnTo>
                <a:lnTo>
                  <a:pt x="141731" y="141731"/>
                </a:lnTo>
                <a:lnTo>
                  <a:pt x="141731" y="140207"/>
                </a:lnTo>
                <a:lnTo>
                  <a:pt x="150875" y="129539"/>
                </a:lnTo>
                <a:lnTo>
                  <a:pt x="152399" y="126999"/>
                </a:lnTo>
                <a:close/>
              </a:path>
              <a:path w="166369" h="166369">
                <a:moveTo>
                  <a:pt x="164591" y="99059"/>
                </a:moveTo>
                <a:lnTo>
                  <a:pt x="164591" y="65531"/>
                </a:lnTo>
                <a:lnTo>
                  <a:pt x="155447" y="42671"/>
                </a:lnTo>
                <a:lnTo>
                  <a:pt x="150875" y="36575"/>
                </a:lnTo>
                <a:lnTo>
                  <a:pt x="141731" y="25907"/>
                </a:lnTo>
                <a:lnTo>
                  <a:pt x="141731" y="44195"/>
                </a:lnTo>
                <a:lnTo>
                  <a:pt x="140207" y="44195"/>
                </a:lnTo>
                <a:lnTo>
                  <a:pt x="144779" y="50291"/>
                </a:lnTo>
                <a:lnTo>
                  <a:pt x="147827" y="56387"/>
                </a:lnTo>
                <a:lnTo>
                  <a:pt x="150875" y="68579"/>
                </a:lnTo>
                <a:lnTo>
                  <a:pt x="152399" y="76199"/>
                </a:lnTo>
                <a:lnTo>
                  <a:pt x="152399" y="126999"/>
                </a:lnTo>
                <a:lnTo>
                  <a:pt x="155447" y="121919"/>
                </a:lnTo>
                <a:lnTo>
                  <a:pt x="164591" y="99059"/>
                </a:lnTo>
                <a:close/>
              </a:path>
              <a:path w="166369" h="166369">
                <a:moveTo>
                  <a:pt x="166115" y="82295"/>
                </a:moveTo>
                <a:lnTo>
                  <a:pt x="164591" y="74675"/>
                </a:lnTo>
                <a:lnTo>
                  <a:pt x="164591" y="91439"/>
                </a:lnTo>
                <a:lnTo>
                  <a:pt x="166115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72846" y="3095244"/>
            <a:ext cx="569975" cy="682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17651" y="1996438"/>
            <a:ext cx="31496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80" dirty="0">
                <a:latin typeface="Arial"/>
                <a:cs typeface="Arial"/>
              </a:rPr>
              <a:t>d</a:t>
            </a:r>
            <a:r>
              <a:rPr sz="2400" spc="215" dirty="0"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3757" y="3934967"/>
            <a:ext cx="8077199" cy="30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6993" y="3916679"/>
            <a:ext cx="8112759" cy="340360"/>
          </a:xfrm>
          <a:custGeom>
            <a:avLst/>
            <a:gdLst/>
            <a:ahLst/>
            <a:cxnLst/>
            <a:rect l="l" t="t" r="r" b="b"/>
            <a:pathLst>
              <a:path w="8112759" h="340360">
                <a:moveTo>
                  <a:pt x="35051" y="18287"/>
                </a:moveTo>
                <a:lnTo>
                  <a:pt x="35051" y="0"/>
                </a:lnTo>
                <a:lnTo>
                  <a:pt x="0" y="0"/>
                </a:lnTo>
                <a:lnTo>
                  <a:pt x="0" y="339851"/>
                </a:lnTo>
                <a:lnTo>
                  <a:pt x="16763" y="339851"/>
                </a:lnTo>
                <a:lnTo>
                  <a:pt x="16763" y="35051"/>
                </a:lnTo>
                <a:lnTo>
                  <a:pt x="35051" y="18287"/>
                </a:lnTo>
                <a:close/>
              </a:path>
              <a:path w="8112759" h="340360">
                <a:moveTo>
                  <a:pt x="35051" y="35051"/>
                </a:moveTo>
                <a:lnTo>
                  <a:pt x="35051" y="18287"/>
                </a:lnTo>
                <a:lnTo>
                  <a:pt x="16763" y="35051"/>
                </a:lnTo>
                <a:lnTo>
                  <a:pt x="35051" y="35051"/>
                </a:lnTo>
                <a:close/>
              </a:path>
              <a:path w="8112759" h="340360">
                <a:moveTo>
                  <a:pt x="8077196" y="304799"/>
                </a:moveTo>
                <a:lnTo>
                  <a:pt x="8077196" y="35051"/>
                </a:lnTo>
                <a:lnTo>
                  <a:pt x="16763" y="35051"/>
                </a:lnTo>
                <a:lnTo>
                  <a:pt x="16763" y="304799"/>
                </a:lnTo>
                <a:lnTo>
                  <a:pt x="8077196" y="304799"/>
                </a:lnTo>
                <a:close/>
              </a:path>
              <a:path w="8112759" h="340360">
                <a:moveTo>
                  <a:pt x="35051" y="323087"/>
                </a:moveTo>
                <a:lnTo>
                  <a:pt x="35051" y="304799"/>
                </a:lnTo>
                <a:lnTo>
                  <a:pt x="16763" y="304799"/>
                </a:lnTo>
                <a:lnTo>
                  <a:pt x="35051" y="323087"/>
                </a:lnTo>
                <a:close/>
              </a:path>
              <a:path w="8112759" h="340360">
                <a:moveTo>
                  <a:pt x="35051" y="339851"/>
                </a:moveTo>
                <a:lnTo>
                  <a:pt x="35051" y="323087"/>
                </a:lnTo>
                <a:lnTo>
                  <a:pt x="16763" y="304799"/>
                </a:lnTo>
                <a:lnTo>
                  <a:pt x="16763" y="339851"/>
                </a:lnTo>
                <a:lnTo>
                  <a:pt x="35051" y="339851"/>
                </a:lnTo>
                <a:close/>
              </a:path>
              <a:path w="8112759" h="340360">
                <a:moveTo>
                  <a:pt x="8093960" y="35051"/>
                </a:moveTo>
                <a:lnTo>
                  <a:pt x="8077196" y="18287"/>
                </a:lnTo>
                <a:lnTo>
                  <a:pt x="8077196" y="35051"/>
                </a:lnTo>
                <a:lnTo>
                  <a:pt x="8093960" y="35051"/>
                </a:lnTo>
                <a:close/>
              </a:path>
              <a:path w="8112759" h="340360">
                <a:moveTo>
                  <a:pt x="8093960" y="304799"/>
                </a:moveTo>
                <a:lnTo>
                  <a:pt x="8077196" y="304799"/>
                </a:lnTo>
                <a:lnTo>
                  <a:pt x="8077196" y="323087"/>
                </a:lnTo>
                <a:lnTo>
                  <a:pt x="8093960" y="304799"/>
                </a:lnTo>
                <a:close/>
              </a:path>
              <a:path w="8112759" h="340360">
                <a:moveTo>
                  <a:pt x="8112248" y="339851"/>
                </a:moveTo>
                <a:lnTo>
                  <a:pt x="8112248" y="0"/>
                </a:lnTo>
                <a:lnTo>
                  <a:pt x="8093960" y="0"/>
                </a:lnTo>
                <a:lnTo>
                  <a:pt x="8093960" y="339851"/>
                </a:lnTo>
                <a:lnTo>
                  <a:pt x="8112248" y="3398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65253" y="3777996"/>
            <a:ext cx="76200" cy="157480"/>
          </a:xfrm>
          <a:custGeom>
            <a:avLst/>
            <a:gdLst/>
            <a:ahLst/>
            <a:cxnLst/>
            <a:rect l="l" t="t" r="r" b="b"/>
            <a:pathLst>
              <a:path w="76200" h="157479">
                <a:moveTo>
                  <a:pt x="76199" y="0"/>
                </a:moveTo>
                <a:lnTo>
                  <a:pt x="0" y="0"/>
                </a:lnTo>
                <a:lnTo>
                  <a:pt x="0" y="156971"/>
                </a:lnTo>
                <a:lnTo>
                  <a:pt x="76199" y="156971"/>
                </a:lnTo>
                <a:lnTo>
                  <a:pt x="76199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18453" y="3777996"/>
            <a:ext cx="76200" cy="157480"/>
          </a:xfrm>
          <a:custGeom>
            <a:avLst/>
            <a:gdLst/>
            <a:ahLst/>
            <a:cxnLst/>
            <a:rect l="l" t="t" r="r" b="b"/>
            <a:pathLst>
              <a:path w="76200" h="157479">
                <a:moveTo>
                  <a:pt x="76199" y="0"/>
                </a:moveTo>
                <a:lnTo>
                  <a:pt x="0" y="0"/>
                </a:lnTo>
                <a:lnTo>
                  <a:pt x="0" y="156971"/>
                </a:lnTo>
                <a:lnTo>
                  <a:pt x="76199" y="156971"/>
                </a:lnTo>
                <a:lnTo>
                  <a:pt x="76199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94954" y="3777996"/>
            <a:ext cx="2919155" cy="117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18453" y="43159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76199" y="0"/>
                </a:lnTo>
                <a:lnTo>
                  <a:pt x="0" y="0"/>
                </a:lnTo>
                <a:lnTo>
                  <a:pt x="0" y="76199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18453" y="41635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76199" y="0"/>
                </a:lnTo>
                <a:lnTo>
                  <a:pt x="0" y="0"/>
                </a:lnTo>
                <a:lnTo>
                  <a:pt x="0" y="76199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18453" y="40111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76199" y="0"/>
                </a:lnTo>
                <a:lnTo>
                  <a:pt x="0" y="0"/>
                </a:lnTo>
                <a:lnTo>
                  <a:pt x="0" y="76199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953899" y="4735066"/>
            <a:ext cx="21590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65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98197" y="5125211"/>
            <a:ext cx="6705600" cy="114300"/>
          </a:xfrm>
          <a:custGeom>
            <a:avLst/>
            <a:gdLst/>
            <a:ahLst/>
            <a:cxnLst/>
            <a:rect l="l" t="t" r="r" b="b"/>
            <a:pathLst>
              <a:path w="6705600" h="114300">
                <a:moveTo>
                  <a:pt x="114299" y="38099"/>
                </a:moveTo>
                <a:lnTo>
                  <a:pt x="114299" y="0"/>
                </a:lnTo>
                <a:lnTo>
                  <a:pt x="0" y="56387"/>
                </a:lnTo>
                <a:lnTo>
                  <a:pt x="96011" y="105034"/>
                </a:lnTo>
                <a:lnTo>
                  <a:pt x="96011" y="38099"/>
                </a:lnTo>
                <a:lnTo>
                  <a:pt x="114299" y="38099"/>
                </a:lnTo>
                <a:close/>
              </a:path>
              <a:path w="6705600" h="114300">
                <a:moveTo>
                  <a:pt x="6611111" y="76199"/>
                </a:moveTo>
                <a:lnTo>
                  <a:pt x="6611111" y="38099"/>
                </a:lnTo>
                <a:lnTo>
                  <a:pt x="96011" y="38099"/>
                </a:lnTo>
                <a:lnTo>
                  <a:pt x="96011" y="76199"/>
                </a:lnTo>
                <a:lnTo>
                  <a:pt x="6611111" y="76199"/>
                </a:lnTo>
                <a:close/>
              </a:path>
              <a:path w="6705600" h="114300">
                <a:moveTo>
                  <a:pt x="114299" y="114299"/>
                </a:moveTo>
                <a:lnTo>
                  <a:pt x="114299" y="76199"/>
                </a:lnTo>
                <a:lnTo>
                  <a:pt x="96011" y="76199"/>
                </a:lnTo>
                <a:lnTo>
                  <a:pt x="96011" y="105034"/>
                </a:lnTo>
                <a:lnTo>
                  <a:pt x="114299" y="114299"/>
                </a:lnTo>
                <a:close/>
              </a:path>
              <a:path w="6705600" h="114300">
                <a:moveTo>
                  <a:pt x="6705599" y="56387"/>
                </a:moveTo>
                <a:lnTo>
                  <a:pt x="6591299" y="0"/>
                </a:lnTo>
                <a:lnTo>
                  <a:pt x="6591299" y="38099"/>
                </a:lnTo>
                <a:lnTo>
                  <a:pt x="6611111" y="38099"/>
                </a:lnTo>
                <a:lnTo>
                  <a:pt x="6611111" y="104261"/>
                </a:lnTo>
                <a:lnTo>
                  <a:pt x="6705599" y="56387"/>
                </a:lnTo>
                <a:close/>
              </a:path>
              <a:path w="6705600" h="114300">
                <a:moveTo>
                  <a:pt x="6611111" y="104261"/>
                </a:moveTo>
                <a:lnTo>
                  <a:pt x="6611111" y="76199"/>
                </a:lnTo>
                <a:lnTo>
                  <a:pt x="6591299" y="76199"/>
                </a:lnTo>
                <a:lnTo>
                  <a:pt x="6591299" y="114299"/>
                </a:lnTo>
                <a:lnTo>
                  <a:pt x="6611111" y="104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9722" y="5571744"/>
            <a:ext cx="7370445" cy="949960"/>
          </a:xfrm>
          <a:custGeom>
            <a:avLst/>
            <a:gdLst/>
            <a:ahLst/>
            <a:cxnLst/>
            <a:rect l="l" t="t" r="r" b="b"/>
            <a:pathLst>
              <a:path w="7370445" h="949959">
                <a:moveTo>
                  <a:pt x="0" y="0"/>
                </a:moveTo>
                <a:lnTo>
                  <a:pt x="0" y="949451"/>
                </a:lnTo>
                <a:lnTo>
                  <a:pt x="7370063" y="949451"/>
                </a:lnTo>
                <a:lnTo>
                  <a:pt x="7370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54205" y="6045724"/>
            <a:ext cx="632460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452" y="0"/>
                </a:lnTo>
              </a:path>
            </a:pathLst>
          </a:custGeom>
          <a:ln w="13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84762" y="6045724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>
                <a:moveTo>
                  <a:pt x="0" y="0"/>
                </a:moveTo>
                <a:lnTo>
                  <a:pt x="269740" y="0"/>
                </a:lnTo>
              </a:path>
            </a:pathLst>
          </a:custGeom>
          <a:ln w="13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33628" y="6045724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2452" y="0"/>
                </a:lnTo>
              </a:path>
            </a:pathLst>
          </a:custGeom>
          <a:ln w="13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64170" y="604572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2" y="0"/>
                </a:lnTo>
              </a:path>
            </a:pathLst>
          </a:custGeom>
          <a:ln w="13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424823" y="6119873"/>
            <a:ext cx="12192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45"/>
              </a:lnSpc>
            </a:pPr>
            <a:r>
              <a:rPr sz="2500" spc="-5" dirty="0">
                <a:latin typeface="Symbol"/>
                <a:cs typeface="Symbol"/>
              </a:rPr>
              <a:t>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54334" y="6093965"/>
            <a:ext cx="266700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00" spc="175" dirty="0">
                <a:latin typeface="Symbol"/>
                <a:cs typeface="Symbol"/>
              </a:rPr>
              <a:t></a:t>
            </a:r>
            <a:r>
              <a:rPr sz="3750" spc="-7" baseline="-4444" dirty="0">
                <a:latin typeface="Symbol"/>
                <a:cs typeface="Symbol"/>
              </a:rPr>
              <a:t></a:t>
            </a:r>
            <a:endParaRPr sz="3750" baseline="-4444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854334" y="5632193"/>
            <a:ext cx="12192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45"/>
              </a:lnSpc>
            </a:pPr>
            <a:r>
              <a:rPr sz="2500" spc="-5" dirty="0">
                <a:latin typeface="Symbol"/>
                <a:cs typeface="Symbol"/>
              </a:rPr>
              <a:t>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938411" y="6093965"/>
            <a:ext cx="12192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45"/>
              </a:lnSpc>
            </a:pPr>
            <a:r>
              <a:rPr sz="2500" spc="-5" dirty="0">
                <a:latin typeface="Symbol"/>
                <a:cs typeface="Symbol"/>
              </a:rPr>
              <a:t>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38411" y="5632193"/>
            <a:ext cx="12192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45"/>
              </a:lnSpc>
            </a:pPr>
            <a:r>
              <a:rPr sz="2500" spc="-5" dirty="0">
                <a:latin typeface="Symbol"/>
                <a:cs typeface="Symbol"/>
              </a:rPr>
              <a:t>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46928" y="6119873"/>
            <a:ext cx="12192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45"/>
              </a:lnSpc>
            </a:pPr>
            <a:r>
              <a:rPr sz="2500" spc="-5" dirty="0">
                <a:latin typeface="Symbol"/>
                <a:cs typeface="Symbol"/>
              </a:rPr>
              <a:t>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92607" y="6093965"/>
            <a:ext cx="267970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00" spc="185" dirty="0">
                <a:latin typeface="Symbol"/>
                <a:cs typeface="Symbol"/>
              </a:rPr>
              <a:t></a:t>
            </a:r>
            <a:r>
              <a:rPr sz="3750" spc="-7" baseline="-4444" dirty="0">
                <a:latin typeface="Symbol"/>
                <a:cs typeface="Symbol"/>
              </a:rPr>
              <a:t></a:t>
            </a:r>
            <a:endParaRPr sz="3750" baseline="-4444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92607" y="5632193"/>
            <a:ext cx="12192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45"/>
              </a:lnSpc>
            </a:pPr>
            <a:r>
              <a:rPr sz="2500" spc="-5" dirty="0">
                <a:latin typeface="Symbol"/>
                <a:cs typeface="Symbol"/>
              </a:rPr>
              <a:t>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58992" y="6093965"/>
            <a:ext cx="12192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45"/>
              </a:lnSpc>
            </a:pPr>
            <a:r>
              <a:rPr sz="2500" spc="-5" dirty="0">
                <a:latin typeface="Symbol"/>
                <a:cs typeface="Symbol"/>
              </a:rPr>
              <a:t>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58992" y="5632193"/>
            <a:ext cx="12192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45"/>
              </a:lnSpc>
            </a:pPr>
            <a:r>
              <a:rPr sz="2500" spc="-5" dirty="0">
                <a:latin typeface="Symbol"/>
                <a:cs typeface="Symbol"/>
              </a:rPr>
              <a:t>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86225" y="5607809"/>
            <a:ext cx="45402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</a:pPr>
            <a:r>
              <a:rPr sz="2500" i="1" spc="-5" dirty="0">
                <a:latin typeface="Times New Roman"/>
                <a:cs typeface="Times New Roman"/>
              </a:rPr>
              <a:t>E</a:t>
            </a:r>
            <a:r>
              <a:rPr sz="2500" i="1" spc="7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75330" y="5834885"/>
            <a:ext cx="2851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75" i="1" baseline="-15325" dirty="0">
                <a:latin typeface="Times New Roman"/>
                <a:cs typeface="Times New Roman"/>
              </a:rPr>
              <a:t>C</a:t>
            </a:r>
            <a:r>
              <a:rPr sz="2175" i="1" spc="-217" baseline="-153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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95899" y="5834885"/>
            <a:ext cx="2851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75" i="1" baseline="-15325" dirty="0">
                <a:latin typeface="Times New Roman"/>
                <a:cs typeface="Times New Roman"/>
              </a:rPr>
              <a:t>C</a:t>
            </a:r>
            <a:r>
              <a:rPr sz="2175" i="1" spc="-217" baseline="-153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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037447" y="6020051"/>
            <a:ext cx="337820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sz="1450" i="1" spc="-5" dirty="0">
                <a:latin typeface="Times New Roman"/>
                <a:cs typeface="Times New Roman"/>
              </a:rPr>
              <a:t>T</a:t>
            </a:r>
            <a:r>
              <a:rPr sz="1450" i="1" spc="-10" dirty="0">
                <a:latin typeface="Times New Roman"/>
                <a:cs typeface="Times New Roman"/>
              </a:rPr>
              <a:t>O</a:t>
            </a:r>
            <a:r>
              <a:rPr sz="1450" i="1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424823" y="5609333"/>
            <a:ext cx="169608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  <a:tabLst>
                <a:tab pos="1060450" algn="l"/>
                <a:tab pos="1574165" algn="l"/>
              </a:tabLst>
            </a:pPr>
            <a:r>
              <a:rPr sz="3750" spc="-7" baseline="1111" dirty="0">
                <a:latin typeface="Symbol"/>
                <a:cs typeface="Symbol"/>
              </a:rPr>
              <a:t></a:t>
            </a:r>
            <a:r>
              <a:rPr sz="3750" spc="-7" baseline="1111" dirty="0">
                <a:latin typeface="Times New Roman"/>
                <a:cs typeface="Times New Roman"/>
              </a:rPr>
              <a:t>	</a:t>
            </a:r>
            <a:r>
              <a:rPr sz="2500" i="1" spc="-5" dirty="0">
                <a:latin typeface="Times New Roman"/>
                <a:cs typeface="Times New Roman"/>
              </a:rPr>
              <a:t>d</a:t>
            </a:r>
            <a:r>
              <a:rPr sz="2500" i="1" spc="-385" dirty="0">
                <a:latin typeface="Times New Roman"/>
                <a:cs typeface="Times New Roman"/>
              </a:rPr>
              <a:t> </a:t>
            </a:r>
            <a:r>
              <a:rPr sz="2500" spc="175" dirty="0">
                <a:latin typeface="Times New Roman"/>
                <a:cs typeface="Times New Roman"/>
              </a:rPr>
              <a:t>'</a:t>
            </a:r>
            <a:r>
              <a:rPr sz="2500" spc="-5" dirty="0">
                <a:latin typeface="Times New Roman"/>
                <a:cs typeface="Times New Roman"/>
              </a:rPr>
              <a:t>'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3750" spc="-7" baseline="1111" dirty="0">
                <a:latin typeface="Symbol"/>
                <a:cs typeface="Symbol"/>
              </a:rPr>
              <a:t></a:t>
            </a:r>
            <a:endParaRPr sz="3750" baseline="1111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95170" y="6055865"/>
            <a:ext cx="3282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</a:pPr>
            <a:r>
              <a:rPr sz="2500" i="1" spc="-5" dirty="0">
                <a:latin typeface="Times New Roman"/>
                <a:cs typeface="Times New Roman"/>
              </a:rPr>
              <a:t>d</a:t>
            </a:r>
            <a:r>
              <a:rPr sz="2500" i="1" spc="-484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Times New Roman"/>
                <a:cs typeface="Times New Roman"/>
              </a:rPr>
              <a:t>''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46928" y="5609333"/>
            <a:ext cx="2372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  <a:tabLst>
                <a:tab pos="1058545" algn="l"/>
                <a:tab pos="1491615" algn="l"/>
                <a:tab pos="1918335" algn="l"/>
              </a:tabLst>
            </a:pPr>
            <a:r>
              <a:rPr sz="3750" spc="-7" baseline="1111" dirty="0">
                <a:latin typeface="Symbol"/>
                <a:cs typeface="Symbol"/>
              </a:rPr>
              <a:t></a:t>
            </a:r>
            <a:r>
              <a:rPr sz="3750" spc="-7" baseline="1111" dirty="0">
                <a:latin typeface="Times New Roman"/>
                <a:cs typeface="Times New Roman"/>
              </a:rPr>
              <a:t>	</a:t>
            </a:r>
            <a:r>
              <a:rPr sz="2500" i="1" spc="-5" dirty="0">
                <a:latin typeface="Times New Roman"/>
                <a:cs typeface="Times New Roman"/>
              </a:rPr>
              <a:t>d </a:t>
            </a:r>
            <a:r>
              <a:rPr sz="2500" i="1" spc="459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'	</a:t>
            </a:r>
            <a:r>
              <a:rPr sz="3750" spc="-7" baseline="1111" dirty="0">
                <a:latin typeface="Symbol"/>
                <a:cs typeface="Symbol"/>
              </a:rPr>
              <a:t></a:t>
            </a:r>
            <a:r>
              <a:rPr sz="3750" spc="-7" baseline="1111" dirty="0">
                <a:latin typeface="Times New Roman"/>
                <a:cs typeface="Times New Roman"/>
              </a:rPr>
              <a:t>	</a:t>
            </a:r>
            <a:r>
              <a:rPr sz="2500" i="1" spc="-5" dirty="0">
                <a:latin typeface="Times New Roman"/>
                <a:cs typeface="Times New Roman"/>
              </a:rPr>
              <a:t>E</a:t>
            </a:r>
            <a:r>
              <a:rPr sz="2500" i="1" spc="7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58437" y="6055865"/>
            <a:ext cx="2444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</a:pPr>
            <a:r>
              <a:rPr sz="2500" i="1" spc="-5" dirty="0">
                <a:latin typeface="Times New Roman"/>
                <a:cs typeface="Times New Roman"/>
              </a:rPr>
              <a:t>d</a:t>
            </a:r>
            <a:r>
              <a:rPr sz="2500" i="1" spc="-4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'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56129" y="5807453"/>
            <a:ext cx="14268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  <a:tabLst>
                <a:tab pos="570865" algn="l"/>
              </a:tabLst>
            </a:pPr>
            <a:r>
              <a:rPr sz="2500" i="1" spc="-5" dirty="0">
                <a:latin typeface="Times New Roman"/>
                <a:cs typeface="Times New Roman"/>
              </a:rPr>
              <a:t>E	</a:t>
            </a:r>
            <a:r>
              <a:rPr sz="2500" spc="114" dirty="0">
                <a:latin typeface="Times New Roman"/>
                <a:cs typeface="Times New Roman"/>
              </a:rPr>
              <a:t>(</a:t>
            </a:r>
            <a:r>
              <a:rPr sz="2500" i="1" spc="114" dirty="0">
                <a:latin typeface="Times New Roman"/>
                <a:cs typeface="Times New Roman"/>
              </a:rPr>
              <a:t>d</a:t>
            </a:r>
            <a:r>
              <a:rPr sz="2500" spc="114" dirty="0">
                <a:latin typeface="Times New Roman"/>
                <a:cs typeface="Times New Roman"/>
              </a:rPr>
              <a:t>,</a:t>
            </a:r>
            <a:r>
              <a:rPr sz="2500" i="1" spc="114" dirty="0">
                <a:latin typeface="Times New Roman"/>
                <a:cs typeface="Times New Roman"/>
              </a:rPr>
              <a:t>t</a:t>
            </a:r>
            <a:r>
              <a:rPr sz="2500" spc="114" dirty="0">
                <a:latin typeface="Times New Roman"/>
                <a:cs typeface="Times New Roman"/>
              </a:rPr>
              <a:t>)</a:t>
            </a:r>
            <a:r>
              <a:rPr sz="2500" spc="-1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554606" y="5820407"/>
            <a:ext cx="368300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  <a:tabLst>
                <a:tab pos="275590" algn="l"/>
              </a:tabLst>
            </a:pPr>
            <a:r>
              <a:rPr sz="1450" dirty="0">
                <a:latin typeface="Times New Roman"/>
                <a:cs typeface="Times New Roman"/>
              </a:rPr>
              <a:t>0	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576699" y="5820407"/>
            <a:ext cx="367030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  <a:tabLst>
                <a:tab pos="273685" algn="l"/>
              </a:tabLst>
            </a:pPr>
            <a:r>
              <a:rPr sz="1450" dirty="0">
                <a:latin typeface="Times New Roman"/>
                <a:cs typeface="Times New Roman"/>
              </a:rPr>
              <a:t>0	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014854" y="5794753"/>
            <a:ext cx="2106295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  <a:tabLst>
                <a:tab pos="1068070" algn="l"/>
                <a:tab pos="1838960" algn="l"/>
              </a:tabLst>
            </a:pPr>
            <a:r>
              <a:rPr sz="2500" spc="-10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o</a:t>
            </a:r>
            <a:r>
              <a:rPr sz="2500" spc="-100" dirty="0">
                <a:latin typeface="Times New Roman"/>
                <a:cs typeface="Times New Roman"/>
              </a:rPr>
              <a:t>s</a:t>
            </a:r>
            <a:r>
              <a:rPr sz="2500" spc="100" dirty="0">
                <a:latin typeface="Symbol"/>
                <a:cs typeface="Symbol"/>
              </a:rPr>
              <a:t></a:t>
            </a:r>
            <a:r>
              <a:rPr sz="2600" spc="-75" dirty="0">
                <a:latin typeface="Symbol"/>
                <a:cs typeface="Symbol"/>
              </a:rPr>
              <a:t>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500" i="1" spc="-5" dirty="0">
                <a:latin typeface="Times New Roman"/>
                <a:cs typeface="Times New Roman"/>
              </a:rPr>
              <a:t>t</a:t>
            </a:r>
            <a:r>
              <a:rPr sz="2500" i="1" spc="-1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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3750" spc="262" baseline="-4444" dirty="0">
                <a:latin typeface="Symbol"/>
                <a:cs typeface="Symbol"/>
              </a:rPr>
              <a:t></a:t>
            </a:r>
            <a:r>
              <a:rPr sz="2500" spc="-5" dirty="0">
                <a:latin typeface="Symbol"/>
                <a:cs typeface="Symbol"/>
              </a:rPr>
              <a:t></a:t>
            </a:r>
            <a:endParaRPr sz="2500">
              <a:latin typeface="Symbol"/>
              <a:cs typeface="Symbol"/>
            </a:endParaRPr>
          </a:p>
          <a:p>
            <a:pPr marR="402590" algn="r">
              <a:lnSpc>
                <a:spcPts val="2455"/>
              </a:lnSpc>
            </a:pPr>
            <a:r>
              <a:rPr sz="2500" i="1" spc="-5" dirty="0">
                <a:latin typeface="Times New Roman"/>
                <a:cs typeface="Times New Roman"/>
              </a:rPr>
              <a:t>c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035448" y="5794753"/>
            <a:ext cx="2245360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  <a:tabLst>
                <a:tab pos="1068070" algn="l"/>
                <a:tab pos="1757045" algn="l"/>
              </a:tabLst>
            </a:pPr>
            <a:r>
              <a:rPr sz="2500" spc="-15" dirty="0">
                <a:latin typeface="Times New Roman"/>
                <a:cs typeface="Times New Roman"/>
              </a:rPr>
              <a:t>cos</a:t>
            </a:r>
            <a:r>
              <a:rPr sz="2500" spc="-15" dirty="0">
                <a:latin typeface="Symbol"/>
                <a:cs typeface="Symbol"/>
              </a:rPr>
              <a:t></a:t>
            </a:r>
            <a:r>
              <a:rPr sz="2600" spc="-15" dirty="0">
                <a:latin typeface="Symbol"/>
                <a:cs typeface="Symbol"/>
              </a:rPr>
              <a:t></a:t>
            </a:r>
            <a:r>
              <a:rPr sz="2600" spc="-15" dirty="0">
                <a:latin typeface="Times New Roman"/>
                <a:cs typeface="Times New Roman"/>
              </a:rPr>
              <a:t>	</a:t>
            </a:r>
            <a:r>
              <a:rPr sz="2500" i="1" spc="-5" dirty="0">
                <a:latin typeface="Times New Roman"/>
                <a:cs typeface="Times New Roman"/>
              </a:rPr>
              <a:t>t  </a:t>
            </a:r>
            <a:r>
              <a:rPr sz="2500" i="1" spc="3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</a:t>
            </a:r>
            <a:r>
              <a:rPr sz="2500" spc="-5" dirty="0">
                <a:latin typeface="Times New Roman"/>
                <a:cs typeface="Times New Roman"/>
              </a:rPr>
              <a:t>	</a:t>
            </a:r>
            <a:r>
              <a:rPr sz="3750" spc="142" baseline="-4444" dirty="0">
                <a:latin typeface="Symbol"/>
                <a:cs typeface="Symbol"/>
              </a:rPr>
              <a:t></a:t>
            </a:r>
            <a:r>
              <a:rPr sz="2500" spc="95" dirty="0">
                <a:latin typeface="Symbol"/>
                <a:cs typeface="Symbol"/>
              </a:rPr>
              <a:t></a:t>
            </a:r>
            <a:r>
              <a:rPr sz="2500" spc="-3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</a:t>
            </a:r>
            <a:endParaRPr sz="2500">
              <a:latin typeface="Symbol"/>
              <a:cs typeface="Symbol"/>
            </a:endParaRPr>
          </a:p>
          <a:p>
            <a:pPr marR="581660" algn="r">
              <a:lnSpc>
                <a:spcPts val="2455"/>
              </a:lnSpc>
            </a:pPr>
            <a:r>
              <a:rPr sz="2500" i="1" spc="-5" dirty="0">
                <a:latin typeface="Times New Roman"/>
                <a:cs typeface="Times New Roman"/>
              </a:rPr>
              <a:t>c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395350" y="3777996"/>
            <a:ext cx="181610" cy="102235"/>
          </a:xfrm>
          <a:custGeom>
            <a:avLst/>
            <a:gdLst/>
            <a:ahLst/>
            <a:cxnLst/>
            <a:rect l="l" t="t" r="r" b="b"/>
            <a:pathLst>
              <a:path w="181610" h="102235">
                <a:moveTo>
                  <a:pt x="181355" y="102107"/>
                </a:moveTo>
                <a:lnTo>
                  <a:pt x="169163" y="60959"/>
                </a:lnTo>
                <a:lnTo>
                  <a:pt x="143255" y="15239"/>
                </a:lnTo>
                <a:lnTo>
                  <a:pt x="134433" y="0"/>
                </a:lnTo>
                <a:lnTo>
                  <a:pt x="69124" y="0"/>
                </a:lnTo>
                <a:lnTo>
                  <a:pt x="42671" y="41147"/>
                </a:lnTo>
                <a:lnTo>
                  <a:pt x="39623" y="71627"/>
                </a:lnTo>
                <a:lnTo>
                  <a:pt x="36575" y="85343"/>
                </a:lnTo>
                <a:lnTo>
                  <a:pt x="0" y="102107"/>
                </a:lnTo>
                <a:lnTo>
                  <a:pt x="181355" y="102107"/>
                </a:lnTo>
                <a:close/>
              </a:path>
            </a:pathLst>
          </a:custGeom>
          <a:solidFill>
            <a:srgbClr val="00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29234" y="3777996"/>
            <a:ext cx="236854" cy="104139"/>
          </a:xfrm>
          <a:custGeom>
            <a:avLst/>
            <a:gdLst/>
            <a:ahLst/>
            <a:cxnLst/>
            <a:rect l="l" t="t" r="r" b="b"/>
            <a:pathLst>
              <a:path w="236854" h="104139">
                <a:moveTo>
                  <a:pt x="236524" y="0"/>
                </a:moveTo>
                <a:lnTo>
                  <a:pt x="903" y="0"/>
                </a:lnTo>
                <a:lnTo>
                  <a:pt x="0" y="48767"/>
                </a:lnTo>
                <a:lnTo>
                  <a:pt x="3047" y="71627"/>
                </a:lnTo>
                <a:lnTo>
                  <a:pt x="15239" y="102107"/>
                </a:lnTo>
                <a:lnTo>
                  <a:pt x="163067" y="103631"/>
                </a:lnTo>
                <a:lnTo>
                  <a:pt x="167639" y="102107"/>
                </a:lnTo>
                <a:lnTo>
                  <a:pt x="185927" y="92963"/>
                </a:lnTo>
                <a:lnTo>
                  <a:pt x="193547" y="91439"/>
                </a:lnTo>
                <a:lnTo>
                  <a:pt x="204215" y="86867"/>
                </a:lnTo>
                <a:lnTo>
                  <a:pt x="207263" y="83819"/>
                </a:lnTo>
                <a:lnTo>
                  <a:pt x="210311" y="79247"/>
                </a:lnTo>
                <a:lnTo>
                  <a:pt x="210311" y="48767"/>
                </a:lnTo>
                <a:lnTo>
                  <a:pt x="211835" y="35051"/>
                </a:lnTo>
                <a:lnTo>
                  <a:pt x="231647" y="6095"/>
                </a:lnTo>
                <a:lnTo>
                  <a:pt x="236524" y="0"/>
                </a:lnTo>
                <a:close/>
              </a:path>
              <a:path w="236854" h="104139">
                <a:moveTo>
                  <a:pt x="211835" y="65531"/>
                </a:moveTo>
                <a:lnTo>
                  <a:pt x="210311" y="53339"/>
                </a:lnTo>
                <a:lnTo>
                  <a:pt x="210311" y="79247"/>
                </a:lnTo>
                <a:lnTo>
                  <a:pt x="211835" y="65531"/>
                </a:lnTo>
                <a:close/>
              </a:path>
            </a:pathLst>
          </a:custGeom>
          <a:solidFill>
            <a:srgbClr val="00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02005" y="3777996"/>
            <a:ext cx="29845" cy="7620"/>
          </a:xfrm>
          <a:custGeom>
            <a:avLst/>
            <a:gdLst/>
            <a:ahLst/>
            <a:cxnLst/>
            <a:rect l="l" t="t" r="r" b="b"/>
            <a:pathLst>
              <a:path w="29845" h="7620">
                <a:moveTo>
                  <a:pt x="29335" y="0"/>
                </a:moveTo>
                <a:lnTo>
                  <a:pt x="0" y="0"/>
                </a:lnTo>
                <a:lnTo>
                  <a:pt x="3428" y="1523"/>
                </a:lnTo>
                <a:lnTo>
                  <a:pt x="21716" y="7619"/>
                </a:lnTo>
                <a:lnTo>
                  <a:pt x="29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27353" y="3777996"/>
            <a:ext cx="40005" cy="106680"/>
          </a:xfrm>
          <a:custGeom>
            <a:avLst/>
            <a:gdLst/>
            <a:ahLst/>
            <a:cxnLst/>
            <a:rect l="l" t="t" r="r" b="b"/>
            <a:pathLst>
              <a:path w="40004" h="106679">
                <a:moveTo>
                  <a:pt x="39623" y="0"/>
                </a:moveTo>
                <a:lnTo>
                  <a:pt x="34205" y="0"/>
                </a:lnTo>
                <a:lnTo>
                  <a:pt x="25907" y="10667"/>
                </a:lnTo>
                <a:lnTo>
                  <a:pt x="24383" y="15239"/>
                </a:lnTo>
                <a:lnTo>
                  <a:pt x="12191" y="33527"/>
                </a:lnTo>
                <a:lnTo>
                  <a:pt x="6095" y="39623"/>
                </a:lnTo>
                <a:lnTo>
                  <a:pt x="3047" y="41147"/>
                </a:lnTo>
                <a:lnTo>
                  <a:pt x="1523" y="44195"/>
                </a:lnTo>
                <a:lnTo>
                  <a:pt x="0" y="53339"/>
                </a:lnTo>
                <a:lnTo>
                  <a:pt x="0" y="65531"/>
                </a:lnTo>
                <a:lnTo>
                  <a:pt x="12191" y="88039"/>
                </a:lnTo>
                <a:lnTo>
                  <a:pt x="12191" y="74675"/>
                </a:lnTo>
                <a:lnTo>
                  <a:pt x="13715" y="39623"/>
                </a:lnTo>
                <a:lnTo>
                  <a:pt x="39623" y="0"/>
                </a:lnTo>
                <a:close/>
              </a:path>
              <a:path w="40004" h="106679">
                <a:moveTo>
                  <a:pt x="38099" y="106679"/>
                </a:moveTo>
                <a:lnTo>
                  <a:pt x="12191" y="74675"/>
                </a:lnTo>
                <a:lnTo>
                  <a:pt x="12191" y="88039"/>
                </a:lnTo>
                <a:lnTo>
                  <a:pt x="19811" y="102107"/>
                </a:lnTo>
                <a:lnTo>
                  <a:pt x="38099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27938" y="3777996"/>
            <a:ext cx="52069" cy="102235"/>
          </a:xfrm>
          <a:custGeom>
            <a:avLst/>
            <a:gdLst/>
            <a:ahLst/>
            <a:cxnLst/>
            <a:rect l="l" t="t" r="r" b="b"/>
            <a:pathLst>
              <a:path w="52070" h="102235">
                <a:moveTo>
                  <a:pt x="51815" y="102107"/>
                </a:moveTo>
                <a:lnTo>
                  <a:pt x="50291" y="94487"/>
                </a:lnTo>
                <a:lnTo>
                  <a:pt x="47243" y="86867"/>
                </a:lnTo>
                <a:lnTo>
                  <a:pt x="38099" y="59435"/>
                </a:lnTo>
                <a:lnTo>
                  <a:pt x="35051" y="51815"/>
                </a:lnTo>
                <a:lnTo>
                  <a:pt x="32003" y="47243"/>
                </a:lnTo>
                <a:lnTo>
                  <a:pt x="30479" y="42671"/>
                </a:lnTo>
                <a:lnTo>
                  <a:pt x="25907" y="35051"/>
                </a:lnTo>
                <a:lnTo>
                  <a:pt x="21335" y="25907"/>
                </a:lnTo>
                <a:lnTo>
                  <a:pt x="18287" y="21335"/>
                </a:lnTo>
                <a:lnTo>
                  <a:pt x="10667" y="6095"/>
                </a:lnTo>
                <a:lnTo>
                  <a:pt x="7010" y="0"/>
                </a:lnTo>
                <a:lnTo>
                  <a:pt x="0" y="0"/>
                </a:lnTo>
                <a:lnTo>
                  <a:pt x="4571" y="6095"/>
                </a:lnTo>
                <a:lnTo>
                  <a:pt x="18287" y="28955"/>
                </a:lnTo>
                <a:lnTo>
                  <a:pt x="21335" y="35051"/>
                </a:lnTo>
                <a:lnTo>
                  <a:pt x="25907" y="41147"/>
                </a:lnTo>
                <a:lnTo>
                  <a:pt x="32003" y="53339"/>
                </a:lnTo>
                <a:lnTo>
                  <a:pt x="35051" y="60959"/>
                </a:lnTo>
                <a:lnTo>
                  <a:pt x="38099" y="73151"/>
                </a:lnTo>
                <a:lnTo>
                  <a:pt x="41147" y="86867"/>
                </a:lnTo>
                <a:lnTo>
                  <a:pt x="44195" y="97535"/>
                </a:lnTo>
                <a:lnTo>
                  <a:pt x="45719" y="102107"/>
                </a:lnTo>
                <a:lnTo>
                  <a:pt x="51815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96874" y="3777996"/>
            <a:ext cx="60960" cy="62865"/>
          </a:xfrm>
          <a:custGeom>
            <a:avLst/>
            <a:gdLst/>
            <a:ahLst/>
            <a:cxnLst/>
            <a:rect l="l" t="t" r="r" b="b"/>
            <a:pathLst>
              <a:path w="60960" h="62864">
                <a:moveTo>
                  <a:pt x="60959" y="0"/>
                </a:moveTo>
                <a:lnTo>
                  <a:pt x="55923" y="0"/>
                </a:lnTo>
                <a:lnTo>
                  <a:pt x="42671" y="15239"/>
                </a:lnTo>
                <a:lnTo>
                  <a:pt x="39623" y="19811"/>
                </a:lnTo>
                <a:lnTo>
                  <a:pt x="36575" y="22859"/>
                </a:lnTo>
                <a:lnTo>
                  <a:pt x="33527" y="28955"/>
                </a:lnTo>
                <a:lnTo>
                  <a:pt x="28955" y="33527"/>
                </a:lnTo>
                <a:lnTo>
                  <a:pt x="25907" y="38099"/>
                </a:lnTo>
                <a:lnTo>
                  <a:pt x="21335" y="42671"/>
                </a:lnTo>
                <a:lnTo>
                  <a:pt x="19811" y="47243"/>
                </a:lnTo>
                <a:lnTo>
                  <a:pt x="7619" y="56387"/>
                </a:lnTo>
                <a:lnTo>
                  <a:pt x="0" y="59435"/>
                </a:lnTo>
                <a:lnTo>
                  <a:pt x="21335" y="62483"/>
                </a:lnTo>
                <a:lnTo>
                  <a:pt x="27431" y="62483"/>
                </a:lnTo>
                <a:lnTo>
                  <a:pt x="33527" y="35051"/>
                </a:lnTo>
                <a:lnTo>
                  <a:pt x="60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28180" y="3777996"/>
            <a:ext cx="41275" cy="102235"/>
          </a:xfrm>
          <a:custGeom>
            <a:avLst/>
            <a:gdLst/>
            <a:ahLst/>
            <a:cxnLst/>
            <a:rect l="l" t="t" r="r" b="b"/>
            <a:pathLst>
              <a:path w="41275" h="102235">
                <a:moveTo>
                  <a:pt x="19341" y="53339"/>
                </a:moveTo>
                <a:lnTo>
                  <a:pt x="5625" y="39623"/>
                </a:lnTo>
                <a:lnTo>
                  <a:pt x="5625" y="0"/>
                </a:lnTo>
                <a:lnTo>
                  <a:pt x="0" y="0"/>
                </a:lnTo>
                <a:lnTo>
                  <a:pt x="1053" y="71627"/>
                </a:lnTo>
                <a:lnTo>
                  <a:pt x="7149" y="85174"/>
                </a:lnTo>
                <a:lnTo>
                  <a:pt x="7149" y="67055"/>
                </a:lnTo>
                <a:lnTo>
                  <a:pt x="8673" y="67563"/>
                </a:lnTo>
                <a:lnTo>
                  <a:pt x="8673" y="56387"/>
                </a:lnTo>
                <a:lnTo>
                  <a:pt x="19341" y="53339"/>
                </a:lnTo>
                <a:close/>
              </a:path>
              <a:path w="41275" h="102235">
                <a:moveTo>
                  <a:pt x="40677" y="102107"/>
                </a:moveTo>
                <a:lnTo>
                  <a:pt x="36105" y="100583"/>
                </a:lnTo>
                <a:lnTo>
                  <a:pt x="30009" y="97535"/>
                </a:lnTo>
                <a:lnTo>
                  <a:pt x="20865" y="94487"/>
                </a:lnTo>
                <a:lnTo>
                  <a:pt x="14769" y="91439"/>
                </a:lnTo>
                <a:lnTo>
                  <a:pt x="11721" y="85343"/>
                </a:lnTo>
                <a:lnTo>
                  <a:pt x="8673" y="77723"/>
                </a:lnTo>
                <a:lnTo>
                  <a:pt x="7149" y="67055"/>
                </a:lnTo>
                <a:lnTo>
                  <a:pt x="7149" y="85174"/>
                </a:lnTo>
                <a:lnTo>
                  <a:pt x="14769" y="102107"/>
                </a:lnTo>
                <a:lnTo>
                  <a:pt x="40677" y="102107"/>
                </a:lnTo>
                <a:close/>
              </a:path>
              <a:path w="41275" h="102235">
                <a:moveTo>
                  <a:pt x="36105" y="67055"/>
                </a:moveTo>
                <a:lnTo>
                  <a:pt x="28485" y="67055"/>
                </a:lnTo>
                <a:lnTo>
                  <a:pt x="8673" y="56387"/>
                </a:lnTo>
                <a:lnTo>
                  <a:pt x="8673" y="67563"/>
                </a:lnTo>
                <a:lnTo>
                  <a:pt x="30009" y="74675"/>
                </a:lnTo>
                <a:lnTo>
                  <a:pt x="33057" y="73151"/>
                </a:lnTo>
                <a:lnTo>
                  <a:pt x="36105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87730" y="3857244"/>
            <a:ext cx="50800" cy="24765"/>
          </a:xfrm>
          <a:custGeom>
            <a:avLst/>
            <a:gdLst/>
            <a:ahLst/>
            <a:cxnLst/>
            <a:rect l="l" t="t" r="r" b="b"/>
            <a:pathLst>
              <a:path w="50800" h="24764">
                <a:moveTo>
                  <a:pt x="50291" y="4571"/>
                </a:moveTo>
                <a:lnTo>
                  <a:pt x="47243" y="0"/>
                </a:lnTo>
                <a:lnTo>
                  <a:pt x="41147" y="3047"/>
                </a:lnTo>
                <a:lnTo>
                  <a:pt x="33527" y="6095"/>
                </a:lnTo>
                <a:lnTo>
                  <a:pt x="24383" y="9143"/>
                </a:lnTo>
                <a:lnTo>
                  <a:pt x="16763" y="13715"/>
                </a:lnTo>
                <a:lnTo>
                  <a:pt x="7619" y="18287"/>
                </a:lnTo>
                <a:lnTo>
                  <a:pt x="3047" y="22859"/>
                </a:lnTo>
                <a:lnTo>
                  <a:pt x="0" y="24383"/>
                </a:lnTo>
                <a:lnTo>
                  <a:pt x="21335" y="15239"/>
                </a:lnTo>
                <a:lnTo>
                  <a:pt x="35051" y="10667"/>
                </a:lnTo>
                <a:lnTo>
                  <a:pt x="45719" y="6095"/>
                </a:lnTo>
                <a:lnTo>
                  <a:pt x="5029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70382" y="3854195"/>
            <a:ext cx="73660" cy="18415"/>
          </a:xfrm>
          <a:custGeom>
            <a:avLst/>
            <a:gdLst/>
            <a:ahLst/>
            <a:cxnLst/>
            <a:rect l="l" t="t" r="r" b="b"/>
            <a:pathLst>
              <a:path w="73660" h="18414">
                <a:moveTo>
                  <a:pt x="73151" y="10667"/>
                </a:moveTo>
                <a:lnTo>
                  <a:pt x="70103" y="7619"/>
                </a:lnTo>
                <a:lnTo>
                  <a:pt x="59435" y="4571"/>
                </a:lnTo>
                <a:lnTo>
                  <a:pt x="47243" y="1523"/>
                </a:lnTo>
                <a:lnTo>
                  <a:pt x="33527" y="0"/>
                </a:lnTo>
                <a:lnTo>
                  <a:pt x="21335" y="3047"/>
                </a:lnTo>
                <a:lnTo>
                  <a:pt x="16763" y="7619"/>
                </a:lnTo>
                <a:lnTo>
                  <a:pt x="10667" y="10667"/>
                </a:lnTo>
                <a:lnTo>
                  <a:pt x="6095" y="13715"/>
                </a:lnTo>
                <a:lnTo>
                  <a:pt x="3047" y="15239"/>
                </a:lnTo>
                <a:lnTo>
                  <a:pt x="0" y="18287"/>
                </a:lnTo>
                <a:lnTo>
                  <a:pt x="15239" y="13715"/>
                </a:lnTo>
                <a:lnTo>
                  <a:pt x="41147" y="10667"/>
                </a:lnTo>
                <a:lnTo>
                  <a:pt x="73151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74" name="object 74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67" rIns="0" bIns="0" rtlCol="0">
            <a:spAutoFit/>
          </a:bodyPr>
          <a:lstStyle/>
          <a:p>
            <a:pPr marL="1468120">
              <a:lnSpc>
                <a:spcPct val="100000"/>
              </a:lnSpc>
            </a:pPr>
            <a:r>
              <a:rPr spc="-10" dirty="0"/>
              <a:t>Two Ray</a:t>
            </a:r>
            <a:r>
              <a:rPr spc="-55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/>
          <p:nvPr/>
        </p:nvSpPr>
        <p:spPr>
          <a:xfrm>
            <a:off x="1412629" y="2753867"/>
            <a:ext cx="4541520" cy="836930"/>
          </a:xfrm>
          <a:custGeom>
            <a:avLst/>
            <a:gdLst/>
            <a:ahLst/>
            <a:cxnLst/>
            <a:rect l="l" t="t" r="r" b="b"/>
            <a:pathLst>
              <a:path w="4541520" h="836929">
                <a:moveTo>
                  <a:pt x="0" y="0"/>
                </a:moveTo>
                <a:lnTo>
                  <a:pt x="0" y="836675"/>
                </a:lnTo>
                <a:lnTo>
                  <a:pt x="4541519" y="836675"/>
                </a:lnTo>
                <a:lnTo>
                  <a:pt x="45415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2612" y="3185153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4">
                <a:moveTo>
                  <a:pt x="0" y="0"/>
                </a:moveTo>
                <a:lnTo>
                  <a:pt x="748282" y="0"/>
                </a:lnTo>
              </a:path>
            </a:pathLst>
          </a:custGeom>
          <a:ln w="13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50775" y="3164076"/>
            <a:ext cx="9461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50" spc="1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8203" y="3164076"/>
            <a:ext cx="5270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50" i="1" spc="10" dirty="0">
                <a:latin typeface="Times New Roman"/>
                <a:cs typeface="Times New Roman"/>
              </a:rPr>
              <a:t>f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0694" y="3164076"/>
            <a:ext cx="933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50" i="1" spc="15" dirty="0">
                <a:latin typeface="Times New Roman"/>
                <a:cs typeface="Times New Roman"/>
              </a:rPr>
              <a:t>θ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0828" y="3196588"/>
            <a:ext cx="16256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50"/>
              </a:lnSpc>
            </a:pPr>
            <a:r>
              <a:rPr sz="2550" i="1" dirty="0">
                <a:latin typeface="Times New Roman"/>
                <a:cs typeface="Times New Roman"/>
              </a:rPr>
              <a:t>d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0280" y="2943604"/>
            <a:ext cx="193865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50"/>
              </a:lnSpc>
              <a:tabLst>
                <a:tab pos="433705" algn="l"/>
                <a:tab pos="1148715" algn="l"/>
                <a:tab pos="1830070" algn="l"/>
              </a:tabLst>
            </a:pPr>
            <a:r>
              <a:rPr sz="2550" spc="180" dirty="0">
                <a:latin typeface="Times New Roman"/>
                <a:cs typeface="Times New Roman"/>
              </a:rPr>
              <a:t>(</a:t>
            </a:r>
            <a:r>
              <a:rPr sz="2550" i="1" dirty="0">
                <a:latin typeface="Times New Roman"/>
                <a:cs typeface="Times New Roman"/>
              </a:rPr>
              <a:t>d	</a:t>
            </a:r>
            <a:r>
              <a:rPr sz="2550" dirty="0">
                <a:latin typeface="Symbol"/>
                <a:cs typeface="Symbol"/>
              </a:rPr>
              <a:t></a:t>
            </a:r>
            <a:r>
              <a:rPr sz="2550" spc="204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d	</a:t>
            </a:r>
            <a:r>
              <a:rPr sz="2550" dirty="0">
                <a:latin typeface="Symbol"/>
                <a:cs typeface="Symbol"/>
              </a:rPr>
              <a:t></a:t>
            </a:r>
            <a:r>
              <a:rPr sz="2550" spc="204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d	</a:t>
            </a:r>
            <a:r>
              <a:rPr sz="2550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9689" y="2943604"/>
            <a:ext cx="191579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50"/>
              </a:lnSpc>
              <a:tabLst>
                <a:tab pos="382270" algn="l"/>
                <a:tab pos="1270635" algn="l"/>
              </a:tabLst>
            </a:pPr>
            <a:r>
              <a:rPr sz="2550" i="1" dirty="0">
                <a:latin typeface="Times New Roman"/>
                <a:cs typeface="Times New Roman"/>
              </a:rPr>
              <a:t>E	</a:t>
            </a:r>
            <a:r>
              <a:rPr sz="2550" spc="90" dirty="0">
                <a:latin typeface="Times New Roman"/>
                <a:cs typeface="Times New Roman"/>
              </a:rPr>
              <a:t>(</a:t>
            </a:r>
            <a:r>
              <a:rPr sz="2550" i="1" spc="90" dirty="0">
                <a:latin typeface="Times New Roman"/>
                <a:cs typeface="Times New Roman"/>
              </a:rPr>
              <a:t>d</a:t>
            </a:r>
            <a:r>
              <a:rPr sz="2550" i="1" spc="30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) </a:t>
            </a:r>
            <a:r>
              <a:rPr sz="2550" spc="2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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3825" i="1" spc="165" baseline="34858" dirty="0">
                <a:latin typeface="Times New Roman"/>
                <a:cs typeface="Times New Roman"/>
              </a:rPr>
              <a:t>E</a:t>
            </a:r>
            <a:r>
              <a:rPr sz="2175" spc="165" baseline="38314" dirty="0">
                <a:latin typeface="Times New Roman"/>
                <a:cs typeface="Times New Roman"/>
              </a:rPr>
              <a:t>0</a:t>
            </a:r>
            <a:r>
              <a:rPr sz="2175" spc="-247" baseline="38314" dirty="0">
                <a:latin typeface="Times New Roman"/>
                <a:cs typeface="Times New Roman"/>
              </a:rPr>
              <a:t> </a:t>
            </a:r>
            <a:r>
              <a:rPr sz="3825" i="1" baseline="34858" dirty="0">
                <a:latin typeface="Times New Roman"/>
                <a:cs typeface="Times New Roman"/>
              </a:rPr>
              <a:t>d</a:t>
            </a:r>
            <a:r>
              <a:rPr sz="3825" i="1" spc="-577" baseline="34858" dirty="0">
                <a:latin typeface="Times New Roman"/>
                <a:cs typeface="Times New Roman"/>
              </a:rPr>
              <a:t> </a:t>
            </a:r>
            <a:r>
              <a:rPr sz="2175" spc="22" baseline="38314" dirty="0">
                <a:latin typeface="Times New Roman"/>
                <a:cs typeface="Times New Roman"/>
              </a:rPr>
              <a:t>0</a:t>
            </a:r>
            <a:endParaRPr sz="2175" baseline="3831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88923" y="3115054"/>
            <a:ext cx="208089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8145" algn="l"/>
              </a:tabLst>
            </a:pPr>
            <a:r>
              <a:rPr sz="2400" spc="165" dirty="0">
                <a:latin typeface="Arial"/>
                <a:cs typeface="Arial"/>
              </a:rPr>
              <a:t>d	</a:t>
            </a:r>
            <a:r>
              <a:rPr sz="2400" spc="-135" dirty="0">
                <a:latin typeface="Arial"/>
                <a:cs typeface="Arial"/>
              </a:rPr>
              <a:t>–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reference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8923" y="3291330"/>
            <a:ext cx="129921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ts val="1705"/>
              </a:lnSpc>
            </a:pPr>
            <a:r>
              <a:rPr sz="1600" spc="5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665"/>
              </a:lnSpc>
            </a:pPr>
            <a:r>
              <a:rPr sz="2400" spc="200" dirty="0">
                <a:latin typeface="Arial"/>
                <a:cs typeface="Arial"/>
              </a:rPr>
              <a:t>d</a:t>
            </a:r>
            <a:r>
              <a:rPr sz="2400" spc="75" dirty="0">
                <a:latin typeface="Arial"/>
                <a:cs typeface="Arial"/>
              </a:rPr>
              <a:t>i</a:t>
            </a:r>
            <a:r>
              <a:rPr sz="2400" spc="95" dirty="0">
                <a:latin typeface="Arial"/>
                <a:cs typeface="Arial"/>
              </a:rPr>
              <a:t>s</a:t>
            </a:r>
            <a:r>
              <a:rPr sz="2400" spc="180" dirty="0">
                <a:latin typeface="Arial"/>
                <a:cs typeface="Arial"/>
              </a:rPr>
              <a:t>t</a:t>
            </a:r>
            <a:r>
              <a:rPr sz="2400" spc="90" dirty="0">
                <a:latin typeface="Arial"/>
                <a:cs typeface="Arial"/>
              </a:rPr>
              <a:t>a</a:t>
            </a:r>
            <a:r>
              <a:rPr sz="2400" spc="110" dirty="0">
                <a:latin typeface="Arial"/>
                <a:cs typeface="Arial"/>
              </a:rPr>
              <a:t>n</a:t>
            </a:r>
            <a:r>
              <a:rPr sz="2400" spc="225" dirty="0">
                <a:latin typeface="Arial"/>
                <a:cs typeface="Arial"/>
              </a:rPr>
              <a:t>c</a:t>
            </a:r>
            <a:r>
              <a:rPr sz="2400" spc="9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87953" y="2293618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119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84408" y="1831338"/>
            <a:ext cx="18542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i="1" spc="5" dirty="0"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8455" y="2204973"/>
            <a:ext cx="10096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Symbol"/>
                <a:cs typeface="Symbol"/>
              </a:rPr>
              <a:t>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68455" y="2014473"/>
            <a:ext cx="10096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Symbol"/>
                <a:cs typeface="Symbol"/>
              </a:rPr>
              <a:t>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8455" y="2470148"/>
            <a:ext cx="10096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Symbol"/>
                <a:cs typeface="Symbol"/>
              </a:rPr>
              <a:t>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0296" y="2224530"/>
            <a:ext cx="61912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sz="1550" spc="-5" dirty="0">
                <a:latin typeface="Symbol"/>
                <a:cs typeface="Symbol"/>
              </a:rPr>
              <a:t>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d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1550" spc="-5" dirty="0">
                <a:latin typeface="Symbol"/>
                <a:cs typeface="Symbol"/>
              </a:rPr>
              <a:t>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50296" y="2204973"/>
            <a:ext cx="10096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Symbol"/>
                <a:cs typeface="Symbol"/>
              </a:rPr>
              <a:t>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50296" y="2014473"/>
            <a:ext cx="10096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Symbol"/>
                <a:cs typeface="Symbol"/>
              </a:rPr>
              <a:t>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50296" y="2470148"/>
            <a:ext cx="10096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Symbol"/>
                <a:cs typeface="Symbol"/>
              </a:rPr>
              <a:t>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50296" y="1889505"/>
            <a:ext cx="10096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Symbol"/>
                <a:cs typeface="Symbol"/>
              </a:rPr>
              <a:t>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5295" y="2024887"/>
            <a:ext cx="1541780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05"/>
              </a:lnSpc>
              <a:tabLst>
                <a:tab pos="952500" algn="l"/>
              </a:tabLst>
            </a:pPr>
            <a:r>
              <a:rPr sz="2500" i="1" spc="5" dirty="0">
                <a:latin typeface="Times New Roman"/>
                <a:cs typeface="Times New Roman"/>
              </a:rPr>
              <a:t>d </a:t>
            </a:r>
            <a:r>
              <a:rPr sz="2500" i="1" spc="57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Symbol"/>
                <a:cs typeface="Symbol"/>
              </a:rPr>
              <a:t>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170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d	</a:t>
            </a:r>
            <a:r>
              <a:rPr sz="2500" spc="5" dirty="0">
                <a:latin typeface="Symbol"/>
                <a:cs typeface="Symbol"/>
              </a:rPr>
              <a:t>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  <a:p>
            <a:pPr marL="762000">
              <a:lnSpc>
                <a:spcPts val="1365"/>
              </a:lnSpc>
              <a:tabLst>
                <a:tab pos="1473835" algn="l"/>
              </a:tabLst>
            </a:pPr>
            <a:r>
              <a:rPr sz="1550" spc="-5" dirty="0">
                <a:latin typeface="Times New Roman"/>
                <a:cs typeface="Times New Roman"/>
              </a:rPr>
              <a:t>0	</a:t>
            </a:r>
            <a:r>
              <a:rPr sz="1550" i="1" spc="-5" dirty="0">
                <a:latin typeface="Times New Roman"/>
                <a:cs typeface="Times New Roman"/>
              </a:rPr>
              <a:t>f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68455" y="1761489"/>
            <a:ext cx="22606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25" spc="-7" baseline="-35842" dirty="0">
                <a:latin typeface="Symbol"/>
                <a:cs typeface="Symbol"/>
              </a:rPr>
              <a:t></a:t>
            </a:r>
            <a:r>
              <a:rPr sz="2325" spc="-412" baseline="-35842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88624" y="2070861"/>
            <a:ext cx="12382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62260" y="2264409"/>
            <a:ext cx="12382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34972" y="2024887"/>
            <a:ext cx="2099310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79930" algn="l"/>
              </a:tabLst>
            </a:pPr>
            <a:r>
              <a:rPr sz="2500" i="1" spc="-35" dirty="0">
                <a:latin typeface="Times New Roman"/>
                <a:cs typeface="Times New Roman"/>
              </a:rPr>
              <a:t>P</a:t>
            </a:r>
            <a:r>
              <a:rPr sz="2325" i="1" spc="-7" baseline="-21505" dirty="0">
                <a:latin typeface="Times New Roman"/>
                <a:cs typeface="Times New Roman"/>
              </a:rPr>
              <a:t>r</a:t>
            </a:r>
            <a:r>
              <a:rPr sz="2325" i="1" baseline="-21505" dirty="0">
                <a:latin typeface="Times New Roman"/>
                <a:cs typeface="Times New Roman"/>
              </a:rPr>
              <a:t> </a:t>
            </a:r>
            <a:r>
              <a:rPr sz="2325" i="1" spc="-284" baseline="-21505" dirty="0">
                <a:latin typeface="Times New Roman"/>
                <a:cs typeface="Times New Roman"/>
              </a:rPr>
              <a:t> </a:t>
            </a:r>
            <a:r>
              <a:rPr sz="2500" spc="190" dirty="0">
                <a:latin typeface="Times New Roman"/>
                <a:cs typeface="Times New Roman"/>
              </a:rPr>
              <a:t>(</a:t>
            </a:r>
            <a:r>
              <a:rPr sz="2500" i="1" spc="5" dirty="0">
                <a:latin typeface="Times New Roman"/>
                <a:cs typeface="Times New Roman"/>
              </a:rPr>
              <a:t>d</a:t>
            </a:r>
            <a:r>
              <a:rPr sz="2500" i="1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)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Symbol"/>
                <a:cs typeface="Symbol"/>
              </a:rPr>
              <a:t>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i="1" spc="-35" dirty="0">
                <a:latin typeface="Times New Roman"/>
                <a:cs typeface="Times New Roman"/>
              </a:rPr>
              <a:t>P</a:t>
            </a:r>
            <a:r>
              <a:rPr sz="2325" i="1" spc="-7" baseline="-21505" dirty="0">
                <a:latin typeface="Times New Roman"/>
                <a:cs typeface="Times New Roman"/>
              </a:rPr>
              <a:t>r</a:t>
            </a:r>
            <a:r>
              <a:rPr sz="2325" i="1" spc="44" baseline="-21505" dirty="0">
                <a:latin typeface="Times New Roman"/>
                <a:cs typeface="Times New Roman"/>
              </a:rPr>
              <a:t> </a:t>
            </a:r>
            <a:r>
              <a:rPr sz="2500" spc="190" dirty="0">
                <a:latin typeface="Times New Roman"/>
                <a:cs typeface="Times New Roman"/>
              </a:rPr>
              <a:t>(</a:t>
            </a:r>
            <a:r>
              <a:rPr sz="2500" i="1" spc="5" dirty="0">
                <a:latin typeface="Times New Roman"/>
                <a:cs typeface="Times New Roman"/>
              </a:rPr>
              <a:t>d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98913" y="3826764"/>
            <a:ext cx="6400800" cy="970915"/>
          </a:xfrm>
          <a:custGeom>
            <a:avLst/>
            <a:gdLst/>
            <a:ahLst/>
            <a:cxnLst/>
            <a:rect l="l" t="t" r="r" b="b"/>
            <a:pathLst>
              <a:path w="6400800" h="970914">
                <a:moveTo>
                  <a:pt x="0" y="0"/>
                </a:moveTo>
                <a:lnTo>
                  <a:pt x="0" y="970787"/>
                </a:lnTo>
                <a:lnTo>
                  <a:pt x="6400799" y="970787"/>
                </a:lnTo>
                <a:lnTo>
                  <a:pt x="640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45781" y="4311398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760" y="0"/>
                </a:lnTo>
              </a:path>
            </a:pathLst>
          </a:custGeom>
          <a:ln w="13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64977" y="4311398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>
                <a:moveTo>
                  <a:pt x="0" y="0"/>
                </a:moveTo>
                <a:lnTo>
                  <a:pt x="260594" y="0"/>
                </a:lnTo>
              </a:path>
            </a:pathLst>
          </a:custGeom>
          <a:ln w="13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458338" y="4290312"/>
            <a:ext cx="9461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50" spc="1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14000" y="4322824"/>
            <a:ext cx="16192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50"/>
              </a:lnSpc>
            </a:pPr>
            <a:r>
              <a:rPr sz="2550" i="1" spc="-5" dirty="0">
                <a:latin typeface="Times New Roman"/>
                <a:cs typeface="Times New Roman"/>
              </a:rPr>
              <a:t>d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86965" y="4290312"/>
            <a:ext cx="933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50" i="1" spc="15" dirty="0">
                <a:latin typeface="Times New Roman"/>
                <a:cs typeface="Times New Roman"/>
              </a:rPr>
              <a:t>θ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36604" y="4388356"/>
            <a:ext cx="12446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5"/>
              </a:lnSpc>
            </a:pPr>
            <a:r>
              <a:rPr sz="2550" spc="-5" dirty="0">
                <a:latin typeface="Symbol"/>
                <a:cs typeface="Symbol"/>
              </a:rPr>
              <a:t>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71271" y="4069839"/>
            <a:ext cx="1943100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766445" algn="l"/>
                <a:tab pos="1200785" algn="l"/>
                <a:tab pos="1834514" algn="l"/>
              </a:tabLst>
            </a:pPr>
            <a:r>
              <a:rPr sz="3825" spc="-7" baseline="-4357" dirty="0">
                <a:latin typeface="Symbol"/>
                <a:cs typeface="Symbol"/>
              </a:rPr>
              <a:t></a:t>
            </a:r>
            <a:r>
              <a:rPr sz="3825" spc="-390" baseline="-4357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Symbol"/>
                <a:cs typeface="Symbol"/>
              </a:rPr>
              <a:t>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175" dirty="0">
                <a:latin typeface="Times New Roman"/>
                <a:cs typeface="Times New Roman"/>
              </a:rPr>
              <a:t>(</a:t>
            </a:r>
            <a:r>
              <a:rPr sz="2550" i="1" spc="-5" dirty="0">
                <a:latin typeface="Times New Roman"/>
                <a:cs typeface="Times New Roman"/>
              </a:rPr>
              <a:t>d</a:t>
            </a:r>
            <a:r>
              <a:rPr sz="2550" i="1" dirty="0">
                <a:latin typeface="Times New Roman"/>
                <a:cs typeface="Times New Roman"/>
              </a:rPr>
              <a:t>	</a:t>
            </a:r>
            <a:r>
              <a:rPr sz="2550" dirty="0">
                <a:latin typeface="Symbol"/>
                <a:cs typeface="Symbol"/>
              </a:rPr>
              <a:t></a:t>
            </a:r>
            <a:r>
              <a:rPr sz="2550" spc="204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d</a:t>
            </a:r>
            <a:r>
              <a:rPr sz="2550" i="1" dirty="0">
                <a:latin typeface="Times New Roman"/>
                <a:cs typeface="Times New Roman"/>
              </a:rPr>
              <a:t>	</a:t>
            </a:r>
            <a:r>
              <a:rPr sz="2550" spc="-5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12191" y="4322824"/>
            <a:ext cx="55562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i="1" dirty="0">
                <a:latin typeface="Times New Roman"/>
                <a:cs typeface="Times New Roman"/>
              </a:rPr>
              <a:t>c </a:t>
            </a:r>
            <a:r>
              <a:rPr sz="3825" spc="-7" baseline="-6535" dirty="0">
                <a:latin typeface="Symbol"/>
                <a:cs typeface="Symbol"/>
              </a:rPr>
              <a:t></a:t>
            </a:r>
            <a:r>
              <a:rPr sz="3825" spc="-127" baseline="-6535" dirty="0">
                <a:latin typeface="Times New Roman"/>
                <a:cs typeface="Times New Roman"/>
              </a:rPr>
              <a:t> </a:t>
            </a:r>
            <a:r>
              <a:rPr sz="3825" spc="-7" baseline="-10893" dirty="0">
                <a:latin typeface="Symbol"/>
                <a:cs typeface="Symbol"/>
              </a:rPr>
              <a:t></a:t>
            </a:r>
            <a:endParaRPr sz="3825" baseline="-10893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9607" y="4095748"/>
            <a:ext cx="31686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75" i="1" spc="30" baseline="-17241" dirty="0">
                <a:latin typeface="Times New Roman"/>
                <a:cs typeface="Times New Roman"/>
              </a:rPr>
              <a:t>C</a:t>
            </a:r>
            <a:r>
              <a:rPr sz="2175" i="1" spc="89" baseline="-17241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Symbol"/>
                <a:cs typeface="Symbol"/>
              </a:rPr>
              <a:t>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41631" y="4360924"/>
            <a:ext cx="12446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5"/>
              </a:lnSpc>
            </a:pPr>
            <a:r>
              <a:rPr sz="2550" spc="-5" dirty="0">
                <a:latin typeface="Symbol"/>
                <a:cs typeface="Symbol"/>
              </a:rPr>
              <a:t>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41631" y="3888484"/>
            <a:ext cx="1226185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-5" dirty="0">
                <a:latin typeface="Symbol"/>
                <a:cs typeface="Symbol"/>
              </a:rPr>
              <a:t>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3825" i="1" baseline="-31590" dirty="0">
                <a:latin typeface="Times New Roman"/>
                <a:cs typeface="Times New Roman"/>
              </a:rPr>
              <a:t>t </a:t>
            </a:r>
            <a:r>
              <a:rPr sz="3825" baseline="-31590" dirty="0">
                <a:latin typeface="Symbol"/>
                <a:cs typeface="Symbol"/>
              </a:rPr>
              <a:t></a:t>
            </a:r>
            <a:r>
              <a:rPr sz="3825" baseline="-31590" dirty="0">
                <a:latin typeface="Times New Roman"/>
                <a:cs typeface="Times New Roman"/>
              </a:rPr>
              <a:t> </a:t>
            </a:r>
            <a:r>
              <a:rPr sz="3825" i="1" spc="-7" baseline="4357" dirty="0">
                <a:latin typeface="Times New Roman"/>
                <a:cs typeface="Times New Roman"/>
              </a:rPr>
              <a:t>d </a:t>
            </a:r>
            <a:r>
              <a:rPr sz="2550" spc="-5" dirty="0">
                <a:latin typeface="Symbol"/>
                <a:cs typeface="Symbol"/>
              </a:rPr>
              <a:t></a:t>
            </a:r>
            <a:r>
              <a:rPr sz="2550" spc="65" dirty="0">
                <a:latin typeface="Times New Roman"/>
                <a:cs typeface="Times New Roman"/>
              </a:rPr>
              <a:t> </a:t>
            </a:r>
            <a:r>
              <a:rPr sz="3825" spc="-7" baseline="4357" dirty="0">
                <a:latin typeface="Symbol"/>
                <a:cs typeface="Symbol"/>
              </a:rPr>
              <a:t></a:t>
            </a:r>
            <a:endParaRPr sz="3825" baseline="4357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65973" y="4050789"/>
            <a:ext cx="31527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  <a:tabLst>
                <a:tab pos="382270" algn="l"/>
                <a:tab pos="1515745" algn="l"/>
              </a:tabLst>
            </a:pPr>
            <a:r>
              <a:rPr sz="2550" i="1" dirty="0">
                <a:latin typeface="Times New Roman"/>
                <a:cs typeface="Times New Roman"/>
              </a:rPr>
              <a:t>E	</a:t>
            </a:r>
            <a:r>
              <a:rPr sz="2550" spc="85" dirty="0">
                <a:latin typeface="Times New Roman"/>
                <a:cs typeface="Times New Roman"/>
              </a:rPr>
              <a:t>(</a:t>
            </a:r>
            <a:r>
              <a:rPr sz="2550" i="1" spc="85" dirty="0">
                <a:latin typeface="Times New Roman"/>
                <a:cs typeface="Times New Roman"/>
              </a:rPr>
              <a:t>d </a:t>
            </a:r>
            <a:r>
              <a:rPr sz="2550" spc="-5" dirty="0">
                <a:latin typeface="Times New Roman"/>
                <a:cs typeface="Times New Roman"/>
              </a:rPr>
              <a:t>, </a:t>
            </a:r>
            <a:r>
              <a:rPr sz="2550" i="1" dirty="0">
                <a:latin typeface="Times New Roman"/>
                <a:cs typeface="Times New Roman"/>
              </a:rPr>
              <a:t>t</a:t>
            </a:r>
            <a:r>
              <a:rPr sz="2550" i="1" spc="-229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) 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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3825" i="1" spc="165" baseline="34858" dirty="0">
                <a:latin typeface="Times New Roman"/>
                <a:cs typeface="Times New Roman"/>
              </a:rPr>
              <a:t>E</a:t>
            </a:r>
            <a:r>
              <a:rPr sz="2175" spc="165" baseline="38314" dirty="0">
                <a:latin typeface="Times New Roman"/>
                <a:cs typeface="Times New Roman"/>
              </a:rPr>
              <a:t>0</a:t>
            </a:r>
            <a:r>
              <a:rPr sz="2175" spc="-202" baseline="38314" dirty="0">
                <a:latin typeface="Times New Roman"/>
                <a:cs typeface="Times New Roman"/>
              </a:rPr>
              <a:t> </a:t>
            </a:r>
            <a:r>
              <a:rPr sz="3825" i="1" spc="-7" baseline="34858" dirty="0">
                <a:latin typeface="Times New Roman"/>
                <a:cs typeface="Times New Roman"/>
              </a:rPr>
              <a:t>d</a:t>
            </a:r>
            <a:r>
              <a:rPr sz="3825" i="1" spc="-517" baseline="34858" dirty="0">
                <a:latin typeface="Times New Roman"/>
                <a:cs typeface="Times New Roman"/>
              </a:rPr>
              <a:t> </a:t>
            </a:r>
            <a:r>
              <a:rPr sz="2175" spc="22" baseline="38314" dirty="0">
                <a:latin typeface="Times New Roman"/>
                <a:cs typeface="Times New Roman"/>
              </a:rPr>
              <a:t>0 </a:t>
            </a:r>
            <a:r>
              <a:rPr sz="2175" spc="284" baseline="38314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cos</a:t>
            </a:r>
            <a:r>
              <a:rPr sz="2550" spc="-220" dirty="0">
                <a:latin typeface="Times New Roman"/>
                <a:cs typeface="Times New Roman"/>
              </a:rPr>
              <a:t> </a:t>
            </a:r>
            <a:r>
              <a:rPr sz="3825" spc="-7" baseline="35947" dirty="0">
                <a:latin typeface="Symbol"/>
                <a:cs typeface="Symbol"/>
              </a:rPr>
              <a:t></a:t>
            </a:r>
            <a:r>
              <a:rPr sz="3825" spc="-555" baseline="35947" dirty="0">
                <a:latin typeface="Times New Roman"/>
                <a:cs typeface="Times New Roman"/>
              </a:rPr>
              <a:t> </a:t>
            </a:r>
            <a:r>
              <a:rPr sz="2700" spc="-105" dirty="0">
                <a:latin typeface="Symbol"/>
                <a:cs typeface="Symbol"/>
              </a:rPr>
              <a:t></a:t>
            </a:r>
            <a:endParaRPr sz="2700">
              <a:latin typeface="Symbol"/>
              <a:cs typeface="Symbol"/>
            </a:endParaRPr>
          </a:p>
          <a:p>
            <a:pPr marR="250190" algn="r">
              <a:lnSpc>
                <a:spcPts val="1545"/>
              </a:lnSpc>
            </a:pPr>
            <a:r>
              <a:rPr sz="2550" spc="-5" dirty="0">
                <a:latin typeface="Symbol"/>
                <a:cs typeface="Symbol"/>
              </a:rPr>
              <a:t>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29393" y="5553455"/>
            <a:ext cx="7543800" cy="861060"/>
          </a:xfrm>
          <a:custGeom>
            <a:avLst/>
            <a:gdLst/>
            <a:ahLst/>
            <a:cxnLst/>
            <a:rect l="l" t="t" r="r" b="b"/>
            <a:pathLst>
              <a:path w="7543800" h="861060">
                <a:moveTo>
                  <a:pt x="0" y="0"/>
                </a:moveTo>
                <a:lnTo>
                  <a:pt x="0" y="861059"/>
                </a:lnTo>
                <a:lnTo>
                  <a:pt x="7543799" y="861059"/>
                </a:lnTo>
                <a:lnTo>
                  <a:pt x="754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73210" y="5983231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>
                <a:moveTo>
                  <a:pt x="0" y="0"/>
                </a:moveTo>
                <a:lnTo>
                  <a:pt x="618758" y="0"/>
                </a:lnTo>
              </a:path>
            </a:pathLst>
          </a:custGeom>
          <a:ln w="9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64738" y="5983231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803" y="0"/>
                </a:lnTo>
              </a:path>
            </a:pathLst>
          </a:custGeom>
          <a:ln w="9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63903" y="5983231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0" y="0"/>
                </a:moveTo>
                <a:lnTo>
                  <a:pt x="617215" y="0"/>
                </a:lnTo>
              </a:path>
            </a:pathLst>
          </a:custGeom>
          <a:ln w="9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55430" y="5983231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047" y="0"/>
                </a:lnTo>
              </a:path>
            </a:pathLst>
          </a:custGeom>
          <a:ln w="9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162682" y="5774687"/>
            <a:ext cx="115570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60"/>
              </a:lnSpc>
            </a:pPr>
            <a:r>
              <a:rPr sz="2350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  <a:p>
            <a:pPr>
              <a:lnSpc>
                <a:spcPts val="2415"/>
              </a:lnSpc>
            </a:pPr>
            <a:r>
              <a:rPr sz="2350" dirty="0">
                <a:latin typeface="Symbol"/>
                <a:cs typeface="Symbol"/>
              </a:rPr>
              <a:t>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648582" y="5774687"/>
            <a:ext cx="26924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525" baseline="-3546" dirty="0">
                <a:latin typeface="Symbol"/>
                <a:cs typeface="Symbol"/>
              </a:rPr>
              <a:t></a:t>
            </a:r>
            <a:r>
              <a:rPr sz="3525" spc="-569" baseline="-3546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85414" y="5794499"/>
            <a:ext cx="115570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sz="2350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72037" y="5774687"/>
            <a:ext cx="115570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60"/>
              </a:lnSpc>
            </a:pPr>
            <a:r>
              <a:rPr sz="2350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  <a:p>
            <a:pPr>
              <a:lnSpc>
                <a:spcPts val="2415"/>
              </a:lnSpc>
            </a:pPr>
            <a:r>
              <a:rPr sz="2350" dirty="0">
                <a:latin typeface="Symbol"/>
                <a:cs typeface="Symbol"/>
              </a:rPr>
              <a:t>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78676" y="5774687"/>
            <a:ext cx="26924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525" baseline="-3546" dirty="0">
                <a:latin typeface="Symbol"/>
                <a:cs typeface="Symbol"/>
              </a:rPr>
              <a:t></a:t>
            </a:r>
            <a:r>
              <a:rPr sz="3525" spc="-569" baseline="-3546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94769" y="5794499"/>
            <a:ext cx="115570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sz="2350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57510" y="5992619"/>
            <a:ext cx="560070" cy="40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90830" algn="l"/>
              </a:tabLst>
            </a:pPr>
            <a:r>
              <a:rPr sz="2350" i="1" dirty="0">
                <a:latin typeface="Times New Roman"/>
                <a:cs typeface="Times New Roman"/>
              </a:rPr>
              <a:t>c	</a:t>
            </a:r>
            <a:r>
              <a:rPr sz="3525" baseline="-5910" dirty="0">
                <a:latin typeface="Symbol"/>
                <a:cs typeface="Symbol"/>
              </a:rPr>
              <a:t></a:t>
            </a:r>
            <a:r>
              <a:rPr sz="3525" spc="-569" baseline="-5910" dirty="0">
                <a:latin typeface="Times New Roman"/>
                <a:cs typeface="Times New Roman"/>
              </a:rPr>
              <a:t> </a:t>
            </a:r>
            <a:r>
              <a:rPr sz="3525" baseline="-9456" dirty="0">
                <a:latin typeface="Symbol"/>
                <a:cs typeface="Symbol"/>
              </a:rPr>
              <a:t></a:t>
            </a:r>
            <a:endParaRPr sz="3525" baseline="-9456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545206" y="6007097"/>
            <a:ext cx="255270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"/>
              </a:lnSpc>
            </a:pPr>
            <a:r>
              <a:rPr sz="1000" i="1" spc="20" dirty="0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  <a:p>
            <a:pPr marL="139700">
              <a:lnSpc>
                <a:spcPts val="2230"/>
              </a:lnSpc>
            </a:pPr>
            <a:r>
              <a:rPr sz="2350" dirty="0">
                <a:latin typeface="Symbol"/>
                <a:cs typeface="Symbol"/>
              </a:rPr>
              <a:t>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54523" y="6007097"/>
            <a:ext cx="255270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5"/>
              </a:lnSpc>
            </a:pPr>
            <a:r>
              <a:rPr sz="1000" i="1" spc="20" dirty="0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  <a:p>
            <a:pPr marL="139700">
              <a:lnSpc>
                <a:spcPts val="2230"/>
              </a:lnSpc>
            </a:pPr>
            <a:r>
              <a:rPr sz="2350" dirty="0">
                <a:latin typeface="Symbol"/>
                <a:cs typeface="Symbol"/>
              </a:rPr>
              <a:t>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673198" y="6007097"/>
            <a:ext cx="24066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i="1" spc="15" dirty="0">
                <a:latin typeface="Times New Roman"/>
                <a:cs typeface="Times New Roman"/>
              </a:rPr>
              <a:t>TOT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685414" y="5582663"/>
            <a:ext cx="1232535" cy="53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525" baseline="-3546" dirty="0">
                <a:latin typeface="Symbol"/>
                <a:cs typeface="Symbol"/>
              </a:rPr>
              <a:t></a:t>
            </a:r>
            <a:r>
              <a:rPr sz="3525" spc="-442" baseline="-3546" dirty="0">
                <a:latin typeface="Times New Roman"/>
                <a:cs typeface="Times New Roman"/>
              </a:rPr>
              <a:t> </a:t>
            </a:r>
            <a:r>
              <a:rPr sz="3525" i="1" baseline="-33096" dirty="0">
                <a:latin typeface="Times New Roman"/>
                <a:cs typeface="Times New Roman"/>
              </a:rPr>
              <a:t>t</a:t>
            </a:r>
            <a:r>
              <a:rPr sz="3525" i="1" spc="97" baseline="-33096" dirty="0">
                <a:latin typeface="Times New Roman"/>
                <a:cs typeface="Times New Roman"/>
              </a:rPr>
              <a:t> </a:t>
            </a:r>
            <a:r>
              <a:rPr sz="3525" spc="7" baseline="-33096" dirty="0">
                <a:latin typeface="Symbol"/>
                <a:cs typeface="Symbol"/>
              </a:rPr>
              <a:t></a:t>
            </a:r>
            <a:r>
              <a:rPr sz="3525" spc="240" baseline="-33096" dirty="0">
                <a:latin typeface="Times New Roman"/>
                <a:cs typeface="Times New Roman"/>
              </a:rPr>
              <a:t> </a:t>
            </a:r>
            <a:r>
              <a:rPr sz="3525" i="1" baseline="1182" dirty="0">
                <a:latin typeface="Times New Roman"/>
                <a:cs typeface="Times New Roman"/>
              </a:rPr>
              <a:t>d</a:t>
            </a:r>
            <a:r>
              <a:rPr sz="3525" i="1" spc="-300" baseline="1182" dirty="0">
                <a:latin typeface="Times New Roman"/>
                <a:cs typeface="Times New Roman"/>
              </a:rPr>
              <a:t> </a:t>
            </a:r>
            <a:r>
              <a:rPr sz="3525" spc="142" baseline="1182" dirty="0">
                <a:latin typeface="Times New Roman"/>
                <a:cs typeface="Times New Roman"/>
              </a:rPr>
              <a:t>''</a:t>
            </a:r>
            <a:r>
              <a:rPr sz="3525" spc="-382" baseline="1182" dirty="0">
                <a:latin typeface="Times New Roman"/>
                <a:cs typeface="Times New Roman"/>
              </a:rPr>
              <a:t> </a:t>
            </a:r>
            <a:r>
              <a:rPr sz="3525" baseline="-3546" dirty="0">
                <a:latin typeface="Symbol"/>
                <a:cs typeface="Symbol"/>
              </a:rPr>
              <a:t></a:t>
            </a:r>
            <a:r>
              <a:rPr sz="3525" spc="-442" baseline="-3546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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227228" y="5992619"/>
            <a:ext cx="1320800" cy="40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985519" algn="l"/>
              </a:tabLst>
            </a:pPr>
            <a:r>
              <a:rPr sz="2350" i="1" dirty="0">
                <a:latin typeface="Times New Roman"/>
                <a:cs typeface="Times New Roman"/>
              </a:rPr>
              <a:t>c  </a:t>
            </a:r>
            <a:r>
              <a:rPr sz="2350" i="1" spc="355" dirty="0">
                <a:latin typeface="Times New Roman"/>
                <a:cs typeface="Times New Roman"/>
              </a:rPr>
              <a:t> </a:t>
            </a:r>
            <a:r>
              <a:rPr sz="3525" baseline="-5910" dirty="0">
                <a:latin typeface="Symbol"/>
                <a:cs typeface="Symbol"/>
              </a:rPr>
              <a:t></a:t>
            </a:r>
            <a:r>
              <a:rPr sz="3525" spc="150" baseline="-5910" dirty="0">
                <a:latin typeface="Times New Roman"/>
                <a:cs typeface="Times New Roman"/>
              </a:rPr>
              <a:t> </a:t>
            </a:r>
            <a:r>
              <a:rPr sz="3525" baseline="-9456" dirty="0">
                <a:latin typeface="Symbol"/>
                <a:cs typeface="Symbol"/>
              </a:rPr>
              <a:t></a:t>
            </a:r>
            <a:r>
              <a:rPr sz="3525" baseline="-9456" dirty="0">
                <a:latin typeface="Times New Roman"/>
                <a:cs typeface="Times New Roman"/>
              </a:rPr>
              <a:t>	</a:t>
            </a:r>
            <a:r>
              <a:rPr sz="2350" i="1" dirty="0">
                <a:latin typeface="Times New Roman"/>
                <a:cs typeface="Times New Roman"/>
              </a:rPr>
              <a:t>d</a:t>
            </a:r>
            <a:r>
              <a:rPr sz="2350" i="1" spc="-26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'</a:t>
            </a:r>
            <a:r>
              <a:rPr sz="2350" spc="-41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'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94769" y="5582663"/>
            <a:ext cx="1939289" cy="53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525" baseline="-3546" dirty="0">
                <a:latin typeface="Symbol"/>
                <a:cs typeface="Symbol"/>
              </a:rPr>
              <a:t></a:t>
            </a:r>
            <a:r>
              <a:rPr sz="3525" baseline="-3546" dirty="0">
                <a:latin typeface="Times New Roman"/>
                <a:cs typeface="Times New Roman"/>
              </a:rPr>
              <a:t> </a:t>
            </a:r>
            <a:r>
              <a:rPr sz="3525" i="1" baseline="-33096" dirty="0">
                <a:latin typeface="Times New Roman"/>
                <a:cs typeface="Times New Roman"/>
              </a:rPr>
              <a:t>t </a:t>
            </a:r>
            <a:r>
              <a:rPr sz="3525" spc="7" baseline="-33096" dirty="0">
                <a:latin typeface="Symbol"/>
                <a:cs typeface="Symbol"/>
              </a:rPr>
              <a:t></a:t>
            </a:r>
            <a:r>
              <a:rPr sz="3525" spc="7" baseline="-33096" dirty="0">
                <a:latin typeface="Times New Roman"/>
                <a:cs typeface="Times New Roman"/>
              </a:rPr>
              <a:t> </a:t>
            </a:r>
            <a:r>
              <a:rPr sz="3525" i="1" baseline="1182" dirty="0">
                <a:latin typeface="Times New Roman"/>
                <a:cs typeface="Times New Roman"/>
              </a:rPr>
              <a:t>d </a:t>
            </a:r>
            <a:r>
              <a:rPr sz="3525" baseline="1182" dirty="0">
                <a:latin typeface="Times New Roman"/>
                <a:cs typeface="Times New Roman"/>
              </a:rPr>
              <a:t>' </a:t>
            </a:r>
            <a:r>
              <a:rPr sz="3525" baseline="-3546" dirty="0">
                <a:latin typeface="Symbol"/>
                <a:cs typeface="Symbol"/>
              </a:rPr>
              <a:t></a:t>
            </a:r>
            <a:r>
              <a:rPr sz="3525" baseline="-3546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</a:t>
            </a:r>
            <a:r>
              <a:rPr sz="2350" spc="-320" dirty="0">
                <a:latin typeface="Times New Roman"/>
                <a:cs typeface="Times New Roman"/>
              </a:rPr>
              <a:t> </a:t>
            </a:r>
            <a:r>
              <a:rPr sz="3525" spc="7" baseline="-33096" dirty="0">
                <a:latin typeface="Symbol"/>
                <a:cs typeface="Symbol"/>
              </a:rPr>
              <a:t></a:t>
            </a:r>
            <a:r>
              <a:rPr sz="3525" spc="7" baseline="-33096" dirty="0">
                <a:latin typeface="Times New Roman"/>
                <a:cs typeface="Times New Roman"/>
              </a:rPr>
              <a:t> </a:t>
            </a:r>
            <a:r>
              <a:rPr sz="3525" i="1" spc="7" baseline="1182" dirty="0">
                <a:latin typeface="Times New Roman"/>
                <a:cs typeface="Times New Roman"/>
              </a:rPr>
              <a:t>E </a:t>
            </a:r>
            <a:r>
              <a:rPr sz="3525" i="1" baseline="1182" dirty="0">
                <a:latin typeface="Times New Roman"/>
                <a:cs typeface="Times New Roman"/>
              </a:rPr>
              <a:t>d</a:t>
            </a:r>
            <a:endParaRPr sz="3525" baseline="1182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62222" y="5992619"/>
            <a:ext cx="25527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0"/>
              </a:lnSpc>
            </a:pPr>
            <a:r>
              <a:rPr sz="2350" i="1" dirty="0">
                <a:latin typeface="Times New Roman"/>
                <a:cs typeface="Times New Roman"/>
              </a:rPr>
              <a:t>d</a:t>
            </a:r>
            <a:r>
              <a:rPr sz="2350" i="1" spc="-28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'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75167" y="5760971"/>
            <a:ext cx="196977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0"/>
              </a:lnSpc>
              <a:tabLst>
                <a:tab pos="519430" algn="l"/>
              </a:tabLst>
            </a:pPr>
            <a:r>
              <a:rPr sz="2350" i="1" spc="5" dirty="0">
                <a:latin typeface="Times New Roman"/>
                <a:cs typeface="Times New Roman"/>
              </a:rPr>
              <a:t>E	</a:t>
            </a:r>
            <a:r>
              <a:rPr sz="2350" spc="75" dirty="0">
                <a:latin typeface="Times New Roman"/>
                <a:cs typeface="Times New Roman"/>
              </a:rPr>
              <a:t>(</a:t>
            </a:r>
            <a:r>
              <a:rPr sz="2350" i="1" spc="75" dirty="0">
                <a:latin typeface="Times New Roman"/>
                <a:cs typeface="Times New Roman"/>
              </a:rPr>
              <a:t>d </a:t>
            </a:r>
            <a:r>
              <a:rPr sz="2350" dirty="0">
                <a:latin typeface="Times New Roman"/>
                <a:cs typeface="Times New Roman"/>
              </a:rPr>
              <a:t>, </a:t>
            </a:r>
            <a:r>
              <a:rPr sz="2350" i="1" dirty="0">
                <a:latin typeface="Times New Roman"/>
                <a:cs typeface="Times New Roman"/>
              </a:rPr>
              <a:t>t </a:t>
            </a:r>
            <a:r>
              <a:rPr sz="2350" dirty="0">
                <a:latin typeface="Times New Roman"/>
                <a:cs typeface="Times New Roman"/>
              </a:rPr>
              <a:t>)</a:t>
            </a:r>
            <a:r>
              <a:rPr sz="2350" spc="-35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3525" i="1" spc="7" baseline="35460" dirty="0">
                <a:latin typeface="Times New Roman"/>
                <a:cs typeface="Times New Roman"/>
              </a:rPr>
              <a:t>E </a:t>
            </a:r>
            <a:r>
              <a:rPr sz="3525" i="1" baseline="35460" dirty="0">
                <a:latin typeface="Times New Roman"/>
                <a:cs typeface="Times New Roman"/>
              </a:rPr>
              <a:t>d</a:t>
            </a:r>
            <a:endParaRPr sz="3525" baseline="3546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94003" y="5819645"/>
            <a:ext cx="33845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72415" algn="l"/>
              </a:tabLst>
            </a:pPr>
            <a:r>
              <a:rPr sz="1000" spc="15" dirty="0">
                <a:latin typeface="Times New Roman"/>
                <a:cs typeface="Times New Roman"/>
              </a:rPr>
              <a:t>0	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203319" y="5819645"/>
            <a:ext cx="33845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72415" algn="l"/>
              </a:tabLst>
            </a:pPr>
            <a:r>
              <a:rPr sz="1000" spc="15" dirty="0">
                <a:latin typeface="Times New Roman"/>
                <a:cs typeface="Times New Roman"/>
              </a:rPr>
              <a:t>0	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726832" y="5741921"/>
            <a:ext cx="78041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0"/>
              </a:lnSpc>
            </a:pPr>
            <a:r>
              <a:rPr sz="2350" spc="-5" dirty="0">
                <a:latin typeface="Times New Roman"/>
                <a:cs typeface="Times New Roman"/>
              </a:rPr>
              <a:t>c</a:t>
            </a:r>
            <a:r>
              <a:rPr sz="2350" spc="5" dirty="0">
                <a:latin typeface="Times New Roman"/>
                <a:cs typeface="Times New Roman"/>
              </a:rPr>
              <a:t>o</a:t>
            </a:r>
            <a:r>
              <a:rPr sz="2350" spc="280" dirty="0">
                <a:latin typeface="Times New Roman"/>
                <a:cs typeface="Times New Roman"/>
              </a:rPr>
              <a:t>s</a:t>
            </a:r>
            <a:r>
              <a:rPr sz="3525" spc="277" baseline="33096" dirty="0">
                <a:latin typeface="Symbol"/>
                <a:cs typeface="Symbol"/>
              </a:rPr>
              <a:t></a:t>
            </a:r>
            <a:r>
              <a:rPr sz="2500" spc="-100" dirty="0">
                <a:latin typeface="Symbol"/>
                <a:cs typeface="Symbol"/>
              </a:rPr>
              <a:t>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36173" y="5741921"/>
            <a:ext cx="78168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0"/>
              </a:lnSpc>
            </a:pPr>
            <a:r>
              <a:rPr sz="2350" spc="-5" dirty="0">
                <a:latin typeface="Times New Roman"/>
                <a:cs typeface="Times New Roman"/>
              </a:rPr>
              <a:t>c</a:t>
            </a:r>
            <a:r>
              <a:rPr sz="2350" spc="5" dirty="0">
                <a:latin typeface="Times New Roman"/>
                <a:cs typeface="Times New Roman"/>
              </a:rPr>
              <a:t>o</a:t>
            </a:r>
            <a:r>
              <a:rPr sz="2350" spc="280" dirty="0">
                <a:latin typeface="Times New Roman"/>
                <a:cs typeface="Times New Roman"/>
              </a:rPr>
              <a:t>s</a:t>
            </a:r>
            <a:r>
              <a:rPr sz="3525" spc="292" baseline="33096" dirty="0">
                <a:latin typeface="Symbol"/>
                <a:cs typeface="Symbol"/>
              </a:rPr>
              <a:t></a:t>
            </a:r>
            <a:r>
              <a:rPr sz="2500" spc="-100" dirty="0">
                <a:latin typeface="Symbol"/>
                <a:cs typeface="Symbol"/>
              </a:rPr>
              <a:t>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443109" y="4972811"/>
            <a:ext cx="5344795" cy="457200"/>
          </a:xfrm>
          <a:custGeom>
            <a:avLst/>
            <a:gdLst/>
            <a:ahLst/>
            <a:cxnLst/>
            <a:rect l="l" t="t" r="r" b="b"/>
            <a:pathLst>
              <a:path w="5344795" h="457200">
                <a:moveTo>
                  <a:pt x="0" y="0"/>
                </a:moveTo>
                <a:lnTo>
                  <a:pt x="0" y="457199"/>
                </a:lnTo>
                <a:lnTo>
                  <a:pt x="5344667" y="457199"/>
                </a:lnTo>
                <a:lnTo>
                  <a:pt x="53446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792607" y="4955030"/>
            <a:ext cx="938530" cy="39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10"/>
              </a:lnSpc>
            </a:pPr>
            <a:r>
              <a:rPr sz="2600" spc="5" dirty="0">
                <a:latin typeface="Times New Roman"/>
                <a:cs typeface="Times New Roman"/>
              </a:rPr>
              <a:t>(</a:t>
            </a:r>
            <a:r>
              <a:rPr sz="2600" spc="-434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d</a:t>
            </a:r>
            <a:r>
              <a:rPr sz="2600" i="1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'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',</a:t>
            </a:r>
            <a:r>
              <a:rPr sz="2600" spc="-33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t</a:t>
            </a:r>
            <a:r>
              <a:rPr sz="2600" i="1" spc="-3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76" name="object 76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23</a:t>
            </a:fld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5411607" y="5221475"/>
            <a:ext cx="266065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5"/>
              </a:lnSpc>
            </a:pPr>
            <a:r>
              <a:rPr sz="1150" i="1" spc="-10" dirty="0">
                <a:latin typeface="Times New Roman"/>
                <a:cs typeface="Times New Roman"/>
              </a:rPr>
              <a:t>RE</a:t>
            </a:r>
            <a:r>
              <a:rPr sz="1150" i="1" spc="-5" dirty="0">
                <a:latin typeface="Times New Roman"/>
                <a:cs typeface="Times New Roman"/>
              </a:rPr>
              <a:t>F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52315" y="5221475"/>
            <a:ext cx="259079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5"/>
              </a:lnSpc>
            </a:pPr>
            <a:r>
              <a:rPr sz="1150" i="1" spc="-10" dirty="0">
                <a:latin typeface="Times New Roman"/>
                <a:cs typeface="Times New Roman"/>
              </a:rPr>
              <a:t>L</a:t>
            </a:r>
            <a:r>
              <a:rPr sz="1150" i="1" spc="-5" dirty="0">
                <a:latin typeface="Times New Roman"/>
                <a:cs typeface="Times New Roman"/>
              </a:rPr>
              <a:t>OS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34171" y="5221475"/>
            <a:ext cx="267335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5"/>
              </a:lnSpc>
            </a:pPr>
            <a:r>
              <a:rPr sz="1150" i="1" spc="-10" dirty="0">
                <a:latin typeface="Times New Roman"/>
                <a:cs typeface="Times New Roman"/>
              </a:rPr>
              <a:t>T</a:t>
            </a:r>
            <a:r>
              <a:rPr sz="1150" i="1" spc="-5" dirty="0">
                <a:latin typeface="Times New Roman"/>
                <a:cs typeface="Times New Roman"/>
              </a:rPr>
              <a:t>OT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922672" y="4955030"/>
            <a:ext cx="1440815" cy="39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10"/>
              </a:lnSpc>
            </a:pPr>
            <a:r>
              <a:rPr sz="2600" spc="5" dirty="0">
                <a:latin typeface="Times New Roman"/>
                <a:cs typeface="Times New Roman"/>
              </a:rPr>
              <a:t>(</a:t>
            </a:r>
            <a:r>
              <a:rPr sz="2600" spc="-42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d</a:t>
            </a:r>
            <a:r>
              <a:rPr sz="2600" i="1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'</a:t>
            </a:r>
            <a:r>
              <a:rPr sz="2600" spc="-4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,</a:t>
            </a:r>
            <a:r>
              <a:rPr sz="2600" spc="-32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t</a:t>
            </a:r>
            <a:r>
              <a:rPr sz="2600" i="1" spc="-3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Symbol"/>
                <a:cs typeface="Symbol"/>
              </a:rPr>
              <a:t>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497989" y="4955030"/>
            <a:ext cx="2006600" cy="39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10"/>
              </a:lnSpc>
              <a:tabLst>
                <a:tab pos="622935" algn="l"/>
                <a:tab pos="1802764" algn="l"/>
              </a:tabLst>
            </a:pPr>
            <a:r>
              <a:rPr sz="2600" i="1" spc="10" dirty="0">
                <a:latin typeface="Times New Roman"/>
                <a:cs typeface="Times New Roman"/>
              </a:rPr>
              <a:t>E	</a:t>
            </a:r>
            <a:r>
              <a:rPr sz="2600" spc="5" dirty="0">
                <a:latin typeface="Times New Roman"/>
                <a:cs typeface="Times New Roman"/>
              </a:rPr>
              <a:t>(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d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,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t</a:t>
            </a:r>
            <a:r>
              <a:rPr sz="2600" i="1" spc="-3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r>
              <a:rPr sz="2600" spc="22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i="1" spc="1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9324" y="1014475"/>
            <a:ext cx="71907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Two Ray Model</a:t>
            </a:r>
            <a:r>
              <a:rPr spc="-15" dirty="0"/>
              <a:t> </a:t>
            </a:r>
            <a:r>
              <a:rPr spc="-5" dirty="0"/>
              <a:t>Approximations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0789" y="3210812"/>
            <a:ext cx="1670050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i="1" dirty="0">
                <a:latin typeface="Times New Roman"/>
                <a:cs typeface="Times New Roman"/>
              </a:rPr>
              <a:t>d </a:t>
            </a:r>
            <a:r>
              <a:rPr sz="3050" spc="-75" dirty="0">
                <a:latin typeface="Symbol"/>
                <a:cs typeface="Symbol"/>
              </a:rPr>
              <a:t></a:t>
            </a:r>
            <a:r>
              <a:rPr sz="3050" i="1" spc="-75" dirty="0">
                <a:latin typeface="Times New Roman"/>
                <a:cs typeface="Times New Roman"/>
              </a:rPr>
              <a:t>h</a:t>
            </a:r>
            <a:r>
              <a:rPr sz="2850" i="1" spc="-112" baseline="-23391" dirty="0">
                <a:latin typeface="Times New Roman"/>
                <a:cs typeface="Times New Roman"/>
              </a:rPr>
              <a:t>t </a:t>
            </a:r>
            <a:r>
              <a:rPr sz="3050" dirty="0">
                <a:latin typeface="Symbol"/>
                <a:cs typeface="Symbol"/>
              </a:rPr>
              <a:t></a:t>
            </a:r>
            <a:r>
              <a:rPr sz="3050" spc="-470" dirty="0">
                <a:latin typeface="Times New Roman"/>
                <a:cs typeface="Times New Roman"/>
              </a:rPr>
              <a:t> </a:t>
            </a:r>
            <a:r>
              <a:rPr sz="3050" i="1" spc="-170" dirty="0">
                <a:latin typeface="Times New Roman"/>
                <a:cs typeface="Times New Roman"/>
              </a:rPr>
              <a:t>h</a:t>
            </a:r>
            <a:r>
              <a:rPr sz="2850" i="1" spc="-254" baseline="-21929" dirty="0">
                <a:latin typeface="Times New Roman"/>
                <a:cs typeface="Times New Roman"/>
              </a:rPr>
              <a:t>r </a:t>
            </a:r>
            <a:r>
              <a:rPr sz="3050" dirty="0">
                <a:latin typeface="Times New Roman"/>
                <a:cs typeface="Times New Roman"/>
              </a:rPr>
              <a:t>;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3715" y="3500628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0" y="0"/>
                </a:moveTo>
                <a:lnTo>
                  <a:pt x="617217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148" y="3133346"/>
            <a:ext cx="0" cy="645160"/>
          </a:xfrm>
          <a:custGeom>
            <a:avLst/>
            <a:gdLst/>
            <a:ahLst/>
            <a:cxnLst/>
            <a:rect l="l" t="t" r="r" b="b"/>
            <a:pathLst>
              <a:path h="645160">
                <a:moveTo>
                  <a:pt x="0" y="0"/>
                </a:moveTo>
                <a:lnTo>
                  <a:pt x="0" y="644649"/>
                </a:lnTo>
              </a:path>
            </a:pathLst>
          </a:custGeom>
          <a:ln w="10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11422" y="3133346"/>
            <a:ext cx="0" cy="645160"/>
          </a:xfrm>
          <a:custGeom>
            <a:avLst/>
            <a:gdLst/>
            <a:ahLst/>
            <a:cxnLst/>
            <a:rect l="l" t="t" r="r" b="b"/>
            <a:pathLst>
              <a:path h="645160">
                <a:moveTo>
                  <a:pt x="0" y="0"/>
                </a:moveTo>
                <a:lnTo>
                  <a:pt x="0" y="644649"/>
                </a:lnTo>
              </a:path>
            </a:pathLst>
          </a:custGeom>
          <a:ln w="10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2223" y="3500628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0" y="0"/>
                </a:moveTo>
                <a:lnTo>
                  <a:pt x="617217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75655" y="3133346"/>
            <a:ext cx="0" cy="645160"/>
          </a:xfrm>
          <a:custGeom>
            <a:avLst/>
            <a:gdLst/>
            <a:ahLst/>
            <a:cxnLst/>
            <a:rect l="l" t="t" r="r" b="b"/>
            <a:pathLst>
              <a:path h="645160">
                <a:moveTo>
                  <a:pt x="0" y="0"/>
                </a:moveTo>
                <a:lnTo>
                  <a:pt x="0" y="644649"/>
                </a:lnTo>
              </a:path>
            </a:pathLst>
          </a:custGeom>
          <a:ln w="10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59929" y="3133346"/>
            <a:ext cx="0" cy="645160"/>
          </a:xfrm>
          <a:custGeom>
            <a:avLst/>
            <a:gdLst/>
            <a:ahLst/>
            <a:cxnLst/>
            <a:rect l="l" t="t" r="r" b="b"/>
            <a:pathLst>
              <a:path h="645160">
                <a:moveTo>
                  <a:pt x="0" y="0"/>
                </a:moveTo>
                <a:lnTo>
                  <a:pt x="0" y="644649"/>
                </a:lnTo>
              </a:path>
            </a:pathLst>
          </a:custGeom>
          <a:ln w="10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0731" y="3500628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>
                <a:moveTo>
                  <a:pt x="0" y="0"/>
                </a:moveTo>
                <a:lnTo>
                  <a:pt x="618745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25690" y="3133346"/>
            <a:ext cx="0" cy="645160"/>
          </a:xfrm>
          <a:custGeom>
            <a:avLst/>
            <a:gdLst/>
            <a:ahLst/>
            <a:cxnLst/>
            <a:rect l="l" t="t" r="r" b="b"/>
            <a:pathLst>
              <a:path h="645160">
                <a:moveTo>
                  <a:pt x="0" y="0"/>
                </a:moveTo>
                <a:lnTo>
                  <a:pt x="0" y="644649"/>
                </a:lnTo>
              </a:path>
            </a:pathLst>
          </a:custGeom>
          <a:ln w="10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09949" y="3133346"/>
            <a:ext cx="0" cy="645160"/>
          </a:xfrm>
          <a:custGeom>
            <a:avLst/>
            <a:gdLst/>
            <a:ahLst/>
            <a:cxnLst/>
            <a:rect l="l" t="t" r="r" b="b"/>
            <a:pathLst>
              <a:path h="645160">
                <a:moveTo>
                  <a:pt x="0" y="0"/>
                </a:moveTo>
                <a:lnTo>
                  <a:pt x="0" y="644649"/>
                </a:lnTo>
              </a:path>
            </a:pathLst>
          </a:custGeom>
          <a:ln w="10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78198" y="3329176"/>
            <a:ext cx="36512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sz="1050" dirty="0">
                <a:latin typeface="Times New Roman"/>
                <a:cs typeface="Times New Roman"/>
              </a:rPr>
              <a:t>0	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1162" y="3329176"/>
            <a:ext cx="1413510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3845" algn="l"/>
                <a:tab pos="1061085" algn="l"/>
                <a:tab pos="1333500" algn="l"/>
              </a:tabLst>
            </a:pPr>
            <a:r>
              <a:rPr sz="1050" dirty="0">
                <a:latin typeface="Times New Roman"/>
                <a:cs typeface="Times New Roman"/>
              </a:rPr>
              <a:t>0	0	0	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97425" y="3508246"/>
            <a:ext cx="36131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i="1" spc="-31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''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75506" y="3081526"/>
            <a:ext cx="47244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E</a:t>
            </a:r>
            <a:r>
              <a:rPr sz="2400" i="1" spc="1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88538" y="3508246"/>
            <a:ext cx="2800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i="1" spc="-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64411" y="3508246"/>
            <a:ext cx="178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76959" y="3081526"/>
            <a:ext cx="152082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1085" algn="l"/>
              </a:tabLst>
            </a:pPr>
            <a:r>
              <a:rPr sz="2400" i="1" dirty="0">
                <a:latin typeface="Times New Roman"/>
                <a:cs typeface="Times New Roman"/>
              </a:rPr>
              <a:t>E  </a:t>
            </a:r>
            <a:r>
              <a:rPr sz="2400" i="1" spc="4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	E</a:t>
            </a:r>
            <a:r>
              <a:rPr sz="2400" i="1" spc="1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46322" y="3272026"/>
            <a:ext cx="19304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ymbol"/>
                <a:cs typeface="Symbol"/>
              </a:rPr>
              <a:t>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04519" y="3272026"/>
            <a:ext cx="1386205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05865" algn="l"/>
              </a:tabLst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47721" y="3514335"/>
            <a:ext cx="704215" cy="0"/>
          </a:xfrm>
          <a:custGeom>
            <a:avLst/>
            <a:gdLst/>
            <a:ahLst/>
            <a:cxnLst/>
            <a:rect l="l" t="t" r="r" b="b"/>
            <a:pathLst>
              <a:path w="704214">
                <a:moveTo>
                  <a:pt x="0" y="0"/>
                </a:moveTo>
                <a:lnTo>
                  <a:pt x="704087" y="0"/>
                </a:lnTo>
              </a:path>
            </a:pathLst>
          </a:custGeom>
          <a:ln w="10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92583" y="3522470"/>
            <a:ext cx="19113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dirty="0">
                <a:latin typeface="Times New Roman"/>
                <a:cs typeface="Times New Roman"/>
              </a:rPr>
              <a:t>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51791" y="3054602"/>
            <a:ext cx="59309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Times New Roman"/>
                <a:cs typeface="Times New Roman"/>
              </a:rPr>
              <a:t>2</a:t>
            </a:r>
            <a:r>
              <a:rPr sz="2600" i="1" spc="15" dirty="0">
                <a:latin typeface="Times New Roman"/>
                <a:cs typeface="Times New Roman"/>
              </a:rPr>
              <a:t>h</a:t>
            </a:r>
            <a:r>
              <a:rPr sz="2600" i="1" spc="-22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7259" y="3269994"/>
            <a:ext cx="34353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0190" algn="l"/>
              </a:tabLst>
            </a:pPr>
            <a:r>
              <a:rPr sz="1600" i="1" spc="5" dirty="0">
                <a:latin typeface="Times New Roman"/>
                <a:cs typeface="Times New Roman"/>
              </a:rPr>
              <a:t>t	</a:t>
            </a:r>
            <a:r>
              <a:rPr sz="2400" i="1" spc="15" baseline="1736" dirty="0">
                <a:latin typeface="Times New Roman"/>
                <a:cs typeface="Times New Roman"/>
              </a:rPr>
              <a:t>r</a:t>
            </a:r>
            <a:endParaRPr sz="2400" baseline="1736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61320" y="3267962"/>
            <a:ext cx="233045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25040" algn="l"/>
              </a:tabLst>
            </a:pPr>
            <a:r>
              <a:rPr sz="2600" dirty="0">
                <a:latin typeface="Symbol"/>
                <a:cs typeface="Symbol"/>
              </a:rPr>
              <a:t>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d</a:t>
            </a:r>
            <a:r>
              <a:rPr sz="2600" i="1" spc="-38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'</a:t>
            </a:r>
            <a:r>
              <a:rPr sz="2600" spc="-25" dirty="0">
                <a:latin typeface="Times New Roman"/>
                <a:cs typeface="Times New Roman"/>
              </a:rPr>
              <a:t>'</a:t>
            </a:r>
            <a:r>
              <a:rPr sz="2600" spc="55" dirty="0">
                <a:latin typeface="Symbol"/>
                <a:cs typeface="Symbol"/>
              </a:rPr>
              <a:t></a:t>
            </a:r>
            <a:r>
              <a:rPr sz="2600" i="1" dirty="0">
                <a:latin typeface="Times New Roman"/>
                <a:cs typeface="Times New Roman"/>
              </a:rPr>
              <a:t>d</a:t>
            </a:r>
            <a:r>
              <a:rPr sz="2600" i="1" spc="-370" dirty="0">
                <a:latin typeface="Times New Roman"/>
                <a:cs typeface="Times New Roman"/>
              </a:rPr>
              <a:t> </a:t>
            </a:r>
            <a:r>
              <a:rPr sz="2600" spc="200" dirty="0">
                <a:latin typeface="Times New Roman"/>
                <a:cs typeface="Times New Roman"/>
              </a:rPr>
              <a:t>'</a:t>
            </a:r>
            <a:r>
              <a:rPr sz="2600" dirty="0">
                <a:latin typeface="Symbol"/>
                <a:cs typeface="Symbol"/>
              </a:rPr>
              <a:t></a:t>
            </a:r>
            <a:r>
              <a:rPr sz="2600" dirty="0">
                <a:latin typeface="Times New Roman"/>
                <a:cs typeface="Times New Roman"/>
              </a:rPr>
              <a:t>	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70541" y="2269235"/>
            <a:ext cx="6704330" cy="632460"/>
          </a:xfrm>
          <a:custGeom>
            <a:avLst/>
            <a:gdLst/>
            <a:ahLst/>
            <a:cxnLst/>
            <a:rect l="l" t="t" r="r" b="b"/>
            <a:pathLst>
              <a:path w="6704330" h="632460">
                <a:moveTo>
                  <a:pt x="0" y="0"/>
                </a:moveTo>
                <a:lnTo>
                  <a:pt x="0" y="632459"/>
                </a:lnTo>
                <a:lnTo>
                  <a:pt x="6704075" y="632459"/>
                </a:lnTo>
                <a:lnTo>
                  <a:pt x="6704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47209" y="2645664"/>
            <a:ext cx="45720" cy="24765"/>
          </a:xfrm>
          <a:custGeom>
            <a:avLst/>
            <a:gdLst/>
            <a:ahLst/>
            <a:cxnLst/>
            <a:rect l="l" t="t" r="r" b="b"/>
            <a:pathLst>
              <a:path w="45719" h="24764">
                <a:moveTo>
                  <a:pt x="0" y="24392"/>
                </a:moveTo>
                <a:lnTo>
                  <a:pt x="45721" y="0"/>
                </a:lnTo>
              </a:path>
            </a:pathLst>
          </a:custGeom>
          <a:ln w="1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92930" y="2653287"/>
            <a:ext cx="67310" cy="163195"/>
          </a:xfrm>
          <a:custGeom>
            <a:avLst/>
            <a:gdLst/>
            <a:ahLst/>
            <a:cxnLst/>
            <a:rect l="l" t="t" r="r" b="b"/>
            <a:pathLst>
              <a:path w="67310" h="163194">
                <a:moveTo>
                  <a:pt x="0" y="0"/>
                </a:moveTo>
                <a:lnTo>
                  <a:pt x="67047" y="163065"/>
                </a:lnTo>
              </a:path>
            </a:pathLst>
          </a:custGeom>
          <a:ln w="2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67604" y="2351533"/>
            <a:ext cx="90170" cy="464820"/>
          </a:xfrm>
          <a:custGeom>
            <a:avLst/>
            <a:gdLst/>
            <a:ahLst/>
            <a:cxnLst/>
            <a:rect l="l" t="t" r="r" b="b"/>
            <a:pathLst>
              <a:path w="90169" h="464819">
                <a:moveTo>
                  <a:pt x="0" y="464819"/>
                </a:moveTo>
                <a:lnTo>
                  <a:pt x="89908" y="0"/>
                </a:lnTo>
              </a:path>
            </a:pathLst>
          </a:custGeom>
          <a:ln w="15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57512" y="2351533"/>
            <a:ext cx="2115820" cy="0"/>
          </a:xfrm>
          <a:custGeom>
            <a:avLst/>
            <a:gdLst/>
            <a:ahLst/>
            <a:cxnLst/>
            <a:rect l="l" t="t" r="r" b="b"/>
            <a:pathLst>
              <a:path w="2115820">
                <a:moveTo>
                  <a:pt x="0" y="0"/>
                </a:moveTo>
                <a:lnTo>
                  <a:pt x="2115315" y="0"/>
                </a:lnTo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11267" y="2645664"/>
            <a:ext cx="47625" cy="24765"/>
          </a:xfrm>
          <a:custGeom>
            <a:avLst/>
            <a:gdLst/>
            <a:ahLst/>
            <a:cxnLst/>
            <a:rect l="l" t="t" r="r" b="b"/>
            <a:pathLst>
              <a:path w="47625" h="24764">
                <a:moveTo>
                  <a:pt x="0" y="24392"/>
                </a:moveTo>
                <a:lnTo>
                  <a:pt x="47240" y="0"/>
                </a:lnTo>
              </a:path>
            </a:pathLst>
          </a:custGeom>
          <a:ln w="14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58507" y="2653287"/>
            <a:ext cx="67310" cy="163195"/>
          </a:xfrm>
          <a:custGeom>
            <a:avLst/>
            <a:gdLst/>
            <a:ahLst/>
            <a:cxnLst/>
            <a:rect l="l" t="t" r="r" b="b"/>
            <a:pathLst>
              <a:path w="67310" h="163194">
                <a:moveTo>
                  <a:pt x="0" y="0"/>
                </a:moveTo>
                <a:lnTo>
                  <a:pt x="67063" y="163065"/>
                </a:lnTo>
              </a:path>
            </a:pathLst>
          </a:custGeom>
          <a:ln w="2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33181" y="2351533"/>
            <a:ext cx="88900" cy="464820"/>
          </a:xfrm>
          <a:custGeom>
            <a:avLst/>
            <a:gdLst/>
            <a:ahLst/>
            <a:cxnLst/>
            <a:rect l="l" t="t" r="r" b="b"/>
            <a:pathLst>
              <a:path w="88900" h="464819">
                <a:moveTo>
                  <a:pt x="0" y="464819"/>
                </a:moveTo>
                <a:lnTo>
                  <a:pt x="88405" y="0"/>
                </a:lnTo>
              </a:path>
            </a:pathLst>
          </a:custGeom>
          <a:ln w="15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21586" y="2351533"/>
            <a:ext cx="2121535" cy="0"/>
          </a:xfrm>
          <a:custGeom>
            <a:avLst/>
            <a:gdLst/>
            <a:ahLst/>
            <a:cxnLst/>
            <a:rect l="l" t="t" r="r" b="b"/>
            <a:pathLst>
              <a:path w="2121534">
                <a:moveTo>
                  <a:pt x="0" y="0"/>
                </a:moveTo>
                <a:lnTo>
                  <a:pt x="2121406" y="0"/>
                </a:lnTo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70541" y="2269235"/>
            <a:ext cx="6704330" cy="6324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865"/>
              </a:spcBef>
              <a:tabLst>
                <a:tab pos="903605" algn="l"/>
                <a:tab pos="3422650" algn="l"/>
                <a:tab pos="4368800" algn="l"/>
              </a:tabLst>
            </a:pPr>
            <a:r>
              <a:rPr sz="2600" i="1" spc="-5" dirty="0">
                <a:latin typeface="Times New Roman"/>
                <a:cs typeface="Times New Roman"/>
              </a:rPr>
              <a:t>d 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'</a:t>
            </a:r>
            <a:r>
              <a:rPr sz="2600" spc="5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35" dirty="0">
                <a:latin typeface="Times New Roman"/>
                <a:cs typeface="Times New Roman"/>
              </a:rPr>
              <a:t>(</a:t>
            </a:r>
            <a:r>
              <a:rPr sz="2600" i="1" spc="35" dirty="0">
                <a:latin typeface="Times New Roman"/>
                <a:cs typeface="Times New Roman"/>
              </a:rPr>
              <a:t>h</a:t>
            </a:r>
            <a:r>
              <a:rPr sz="3225" i="1" spc="52" baseline="-18087" dirty="0">
                <a:latin typeface="Times New Roman"/>
                <a:cs typeface="Times New Roman"/>
              </a:rPr>
              <a:t>t 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h</a:t>
            </a:r>
            <a:r>
              <a:rPr sz="3225" i="1" spc="15" baseline="-16795" dirty="0">
                <a:latin typeface="Times New Roman"/>
                <a:cs typeface="Times New Roman"/>
              </a:rPr>
              <a:t>r </a:t>
            </a:r>
            <a:r>
              <a:rPr sz="2600" spc="-5" dirty="0">
                <a:latin typeface="Times New Roman"/>
                <a:cs typeface="Times New Roman"/>
              </a:rPr>
              <a:t>) </a:t>
            </a:r>
            <a:r>
              <a:rPr sz="2250" spc="7" baseline="42592" dirty="0">
                <a:latin typeface="Times New Roman"/>
                <a:cs typeface="Times New Roman"/>
              </a:rPr>
              <a:t>2 </a:t>
            </a:r>
            <a:r>
              <a:rPr sz="2250" spc="577" baseline="42592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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d </a:t>
            </a:r>
            <a:r>
              <a:rPr sz="2600" i="1" spc="110" dirty="0">
                <a:latin typeface="Times New Roman"/>
                <a:cs typeface="Times New Roman"/>
              </a:rPr>
              <a:t> </a:t>
            </a:r>
            <a:r>
              <a:rPr sz="2250" spc="7" baseline="42592" dirty="0">
                <a:latin typeface="Times New Roman"/>
                <a:cs typeface="Times New Roman"/>
              </a:rPr>
              <a:t>2 </a:t>
            </a:r>
            <a:r>
              <a:rPr sz="2250" spc="15" baseline="42592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;	</a:t>
            </a:r>
            <a:r>
              <a:rPr sz="2600" i="1" spc="-5" dirty="0">
                <a:latin typeface="Times New Roman"/>
                <a:cs typeface="Times New Roman"/>
              </a:rPr>
              <a:t>d  </a:t>
            </a:r>
            <a:r>
              <a:rPr sz="2600" spc="-5" dirty="0">
                <a:latin typeface="Times New Roman"/>
                <a:cs typeface="Times New Roman"/>
              </a:rPr>
              <a:t>'</a:t>
            </a:r>
            <a:r>
              <a:rPr sz="2600" spc="1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'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35" dirty="0">
                <a:latin typeface="Times New Roman"/>
                <a:cs typeface="Times New Roman"/>
              </a:rPr>
              <a:t>(</a:t>
            </a:r>
            <a:r>
              <a:rPr sz="2600" i="1" spc="35" dirty="0">
                <a:latin typeface="Times New Roman"/>
                <a:cs typeface="Times New Roman"/>
              </a:rPr>
              <a:t>h</a:t>
            </a:r>
            <a:r>
              <a:rPr sz="3225" i="1" spc="52" baseline="-18087" dirty="0">
                <a:latin typeface="Times New Roman"/>
                <a:cs typeface="Times New Roman"/>
              </a:rPr>
              <a:t>t </a:t>
            </a:r>
            <a:r>
              <a:rPr sz="2600" dirty="0">
                <a:latin typeface="Symbol"/>
                <a:cs typeface="Symbol"/>
              </a:rPr>
              <a:t>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h</a:t>
            </a:r>
            <a:r>
              <a:rPr sz="3225" i="1" spc="15" baseline="-16795" dirty="0">
                <a:latin typeface="Times New Roman"/>
                <a:cs typeface="Times New Roman"/>
              </a:rPr>
              <a:t>r </a:t>
            </a:r>
            <a:r>
              <a:rPr sz="2600" spc="-5" dirty="0">
                <a:latin typeface="Times New Roman"/>
                <a:cs typeface="Times New Roman"/>
              </a:rPr>
              <a:t>) </a:t>
            </a:r>
            <a:r>
              <a:rPr sz="2250" spc="7" baseline="42592" dirty="0">
                <a:latin typeface="Times New Roman"/>
                <a:cs typeface="Times New Roman"/>
              </a:rPr>
              <a:t>2  </a:t>
            </a:r>
            <a:r>
              <a:rPr sz="2600" dirty="0">
                <a:latin typeface="Symbol"/>
                <a:cs typeface="Symbol"/>
              </a:rPr>
              <a:t>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d </a:t>
            </a:r>
            <a:r>
              <a:rPr sz="2250" spc="7" baseline="42592" dirty="0">
                <a:latin typeface="Times New Roman"/>
                <a:cs typeface="Times New Roman"/>
              </a:rPr>
              <a:t>2</a:t>
            </a:r>
            <a:r>
              <a:rPr sz="2250" spc="127" baseline="42592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9309" y="4224527"/>
            <a:ext cx="3822700" cy="899160"/>
          </a:xfrm>
          <a:custGeom>
            <a:avLst/>
            <a:gdLst/>
            <a:ahLst/>
            <a:cxnLst/>
            <a:rect l="l" t="t" r="r" b="b"/>
            <a:pathLst>
              <a:path w="3822700" h="899160">
                <a:moveTo>
                  <a:pt x="0" y="0"/>
                </a:moveTo>
                <a:lnTo>
                  <a:pt x="0" y="899159"/>
                </a:lnTo>
                <a:lnTo>
                  <a:pt x="3822191" y="899159"/>
                </a:lnTo>
                <a:lnTo>
                  <a:pt x="382219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7889" y="4674113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0" y="0"/>
                </a:moveTo>
                <a:lnTo>
                  <a:pt x="617231" y="0"/>
                </a:lnTo>
              </a:path>
            </a:pathLst>
          </a:custGeom>
          <a:ln w="9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68626" y="4674113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4108" y="0"/>
                </a:lnTo>
              </a:path>
            </a:pathLst>
          </a:custGeom>
          <a:ln w="9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173863" y="4448808"/>
            <a:ext cx="11557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sz="2350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  <a:p>
            <a:pPr>
              <a:lnSpc>
                <a:spcPts val="2540"/>
              </a:lnSpc>
            </a:pPr>
            <a:r>
              <a:rPr sz="2350" dirty="0">
                <a:latin typeface="Symbol"/>
                <a:cs typeface="Symbol"/>
              </a:rPr>
              <a:t>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00967" y="4747511"/>
            <a:ext cx="115570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sz="2350" dirty="0">
                <a:latin typeface="Symbol"/>
                <a:cs typeface="Symbol"/>
              </a:rPr>
              <a:t>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62781" y="4681980"/>
            <a:ext cx="15049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0"/>
              </a:lnSpc>
            </a:pPr>
            <a:r>
              <a:rPr sz="2350" i="1" spc="5" dirty="0">
                <a:latin typeface="Times New Roman"/>
                <a:cs typeface="Times New Roman"/>
              </a:rPr>
              <a:t>d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23115" y="4451856"/>
            <a:ext cx="548640" cy="58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585">
              <a:lnSpc>
                <a:spcPct val="100000"/>
              </a:lnSpc>
              <a:tabLst>
                <a:tab pos="474980" algn="l"/>
              </a:tabLst>
            </a:pPr>
            <a:r>
              <a:rPr sz="1450" i="1" spc="5" dirty="0">
                <a:latin typeface="Times New Roman"/>
                <a:cs typeface="Times New Roman"/>
              </a:rPr>
              <a:t>t	</a:t>
            </a:r>
            <a:r>
              <a:rPr sz="2175" i="1" spc="7" baseline="1915" dirty="0">
                <a:latin typeface="Times New Roman"/>
                <a:cs typeface="Times New Roman"/>
              </a:rPr>
              <a:t>r</a:t>
            </a:r>
            <a:endParaRPr sz="2175" baseline="1915">
              <a:latin typeface="Times New Roman"/>
              <a:cs typeface="Times New Roman"/>
            </a:endParaRPr>
          </a:p>
          <a:p>
            <a:pPr>
              <a:lnSpc>
                <a:spcPts val="2810"/>
              </a:lnSpc>
              <a:spcBef>
                <a:spcPts val="70"/>
              </a:spcBef>
            </a:pPr>
            <a:r>
              <a:rPr sz="2350" i="1" dirty="0">
                <a:latin typeface="Times New Roman"/>
                <a:cs typeface="Times New Roman"/>
              </a:rPr>
              <a:t>λ</a:t>
            </a:r>
            <a:r>
              <a:rPr sz="2350" i="1" spc="-280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d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63153" y="4696458"/>
            <a:ext cx="24066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i="1" spc="15" dirty="0">
                <a:latin typeface="Times New Roman"/>
                <a:cs typeface="Times New Roman"/>
              </a:rPr>
              <a:t>TOT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00967" y="4256784"/>
            <a:ext cx="118808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0"/>
              </a:lnSpc>
              <a:tabLst>
                <a:tab pos="1072515" algn="l"/>
              </a:tabLst>
            </a:pPr>
            <a:r>
              <a:rPr sz="2350" dirty="0">
                <a:latin typeface="Symbol"/>
                <a:cs typeface="Symbol"/>
              </a:rPr>
              <a:t>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120" dirty="0">
                <a:latin typeface="Times New Roman"/>
                <a:cs typeface="Times New Roman"/>
              </a:rPr>
              <a:t>2</a:t>
            </a:r>
            <a:r>
              <a:rPr sz="2350" i="1" spc="10" dirty="0">
                <a:latin typeface="Times New Roman"/>
                <a:cs typeface="Times New Roman"/>
              </a:rPr>
              <a:t>π</a:t>
            </a:r>
            <a:r>
              <a:rPr sz="2350" i="1" spc="5" dirty="0">
                <a:latin typeface="Times New Roman"/>
                <a:cs typeface="Times New Roman"/>
              </a:rPr>
              <a:t>h</a:t>
            </a:r>
            <a:r>
              <a:rPr sz="2350" i="1" spc="160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h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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65058" y="4450332"/>
            <a:ext cx="265112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0"/>
              </a:lnSpc>
              <a:tabLst>
                <a:tab pos="519430" algn="l"/>
              </a:tabLst>
            </a:pPr>
            <a:r>
              <a:rPr sz="2350" i="1" spc="5" dirty="0">
                <a:latin typeface="Times New Roman"/>
                <a:cs typeface="Times New Roman"/>
              </a:rPr>
              <a:t>E	</a:t>
            </a:r>
            <a:r>
              <a:rPr sz="2350" spc="75" dirty="0">
                <a:latin typeface="Times New Roman"/>
                <a:cs typeface="Times New Roman"/>
              </a:rPr>
              <a:t>(</a:t>
            </a:r>
            <a:r>
              <a:rPr sz="2350" i="1" spc="75" dirty="0">
                <a:latin typeface="Times New Roman"/>
                <a:cs typeface="Times New Roman"/>
              </a:rPr>
              <a:t>d</a:t>
            </a:r>
            <a:r>
              <a:rPr sz="2350" i="1" spc="-21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)</a:t>
            </a:r>
            <a:r>
              <a:rPr sz="2350" spc="7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11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2</a:t>
            </a:r>
            <a:r>
              <a:rPr sz="2350" spc="15" dirty="0">
                <a:latin typeface="Times New Roman"/>
                <a:cs typeface="Times New Roman"/>
              </a:rPr>
              <a:t> </a:t>
            </a:r>
            <a:r>
              <a:rPr sz="3525" i="1" spc="135" baseline="34278" dirty="0">
                <a:latin typeface="Times New Roman"/>
                <a:cs typeface="Times New Roman"/>
              </a:rPr>
              <a:t>E</a:t>
            </a:r>
            <a:r>
              <a:rPr sz="1500" spc="135" baseline="50000" dirty="0">
                <a:latin typeface="Times New Roman"/>
                <a:cs typeface="Times New Roman"/>
              </a:rPr>
              <a:t>0</a:t>
            </a:r>
            <a:r>
              <a:rPr sz="1500" spc="-97" baseline="50000" dirty="0">
                <a:latin typeface="Times New Roman"/>
                <a:cs typeface="Times New Roman"/>
              </a:rPr>
              <a:t> </a:t>
            </a:r>
            <a:r>
              <a:rPr sz="3525" i="1" spc="7" baseline="34278" dirty="0">
                <a:latin typeface="Times New Roman"/>
                <a:cs typeface="Times New Roman"/>
              </a:rPr>
              <a:t>d</a:t>
            </a:r>
            <a:r>
              <a:rPr sz="3525" i="1" spc="-525" baseline="34278" dirty="0">
                <a:latin typeface="Times New Roman"/>
                <a:cs typeface="Times New Roman"/>
              </a:rPr>
              <a:t> </a:t>
            </a:r>
            <a:r>
              <a:rPr sz="1500" spc="22" baseline="50000" dirty="0">
                <a:latin typeface="Times New Roman"/>
                <a:cs typeface="Times New Roman"/>
              </a:rPr>
              <a:t>0 </a:t>
            </a:r>
            <a:r>
              <a:rPr sz="1500" spc="262" baseline="5000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sin</a:t>
            </a:r>
            <a:r>
              <a:rPr sz="2350" spc="-2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527148" y="3777995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383"/>
                </a:lnTo>
              </a:path>
            </a:pathLst>
          </a:custGeom>
          <a:ln w="10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11422" y="3777995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383"/>
                </a:lnTo>
              </a:path>
            </a:pathLst>
          </a:custGeom>
          <a:ln w="10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75655" y="3777995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383"/>
                </a:lnTo>
              </a:path>
            </a:pathLst>
          </a:custGeom>
          <a:ln w="10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59929" y="3777995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383"/>
                </a:lnTo>
              </a:path>
            </a:pathLst>
          </a:custGeom>
          <a:ln w="10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25690" y="3777995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383"/>
                </a:lnTo>
              </a:path>
            </a:pathLst>
          </a:custGeom>
          <a:ln w="10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09949" y="3777995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383"/>
                </a:lnTo>
              </a:path>
            </a:pathLst>
          </a:custGeom>
          <a:ln w="10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80851" y="4663434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4">
                <a:moveTo>
                  <a:pt x="0" y="0"/>
                </a:moveTo>
                <a:lnTo>
                  <a:pt x="864093" y="0"/>
                </a:lnTo>
              </a:path>
            </a:pathLst>
          </a:custGeom>
          <a:ln w="85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880491" y="4460492"/>
            <a:ext cx="34798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Times New Roman"/>
                <a:cs typeface="Times New Roman"/>
              </a:rPr>
              <a:t>f</a:t>
            </a:r>
            <a:r>
              <a:rPr sz="2150" spc="10" dirty="0">
                <a:latin typeface="Times New Roman"/>
                <a:cs typeface="Times New Roman"/>
              </a:rPr>
              <a:t>or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314574" y="4460492"/>
            <a:ext cx="106807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15" dirty="0">
                <a:latin typeface="Symbol"/>
                <a:cs typeface="Symbol"/>
              </a:rPr>
              <a:t></a:t>
            </a:r>
            <a:r>
              <a:rPr sz="2150" spc="15" dirty="0">
                <a:latin typeface="Times New Roman"/>
                <a:cs typeface="Times New Roman"/>
              </a:rPr>
              <a:t> 0 </a:t>
            </a:r>
            <a:r>
              <a:rPr sz="2150" spc="60" dirty="0">
                <a:latin typeface="Times New Roman"/>
                <a:cs typeface="Times New Roman"/>
              </a:rPr>
              <a:t>.3</a:t>
            </a:r>
            <a:r>
              <a:rPr sz="2150" spc="-35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rad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22678" y="4675375"/>
            <a:ext cx="34544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i="1" spc="10" dirty="0">
                <a:latin typeface="Times New Roman"/>
                <a:cs typeface="Times New Roman"/>
              </a:rPr>
              <a:t>λ</a:t>
            </a:r>
            <a:r>
              <a:rPr sz="2150" i="1" spc="-150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d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384935" y="4282184"/>
            <a:ext cx="8064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15" dirty="0">
                <a:latin typeface="Times New Roman"/>
                <a:cs typeface="Times New Roman"/>
              </a:rPr>
              <a:t>2</a:t>
            </a:r>
            <a:r>
              <a:rPr sz="2150" spc="-370" dirty="0">
                <a:latin typeface="Times New Roman"/>
                <a:cs typeface="Times New Roman"/>
              </a:rPr>
              <a:t> </a:t>
            </a:r>
            <a:r>
              <a:rPr sz="2150" i="1" spc="90" dirty="0">
                <a:latin typeface="Times New Roman"/>
                <a:cs typeface="Times New Roman"/>
              </a:rPr>
              <a:t>πh</a:t>
            </a:r>
            <a:r>
              <a:rPr sz="2025" i="1" spc="135" baseline="-24691" dirty="0">
                <a:latin typeface="Times New Roman"/>
                <a:cs typeface="Times New Roman"/>
              </a:rPr>
              <a:t>t</a:t>
            </a:r>
            <a:r>
              <a:rPr sz="2025" i="1" spc="-127" baseline="-24691" dirty="0">
                <a:latin typeface="Times New Roman"/>
                <a:cs typeface="Times New Roman"/>
              </a:rPr>
              <a:t> </a:t>
            </a:r>
            <a:r>
              <a:rPr sz="2150" i="1" spc="60" dirty="0">
                <a:latin typeface="Times New Roman"/>
                <a:cs typeface="Times New Roman"/>
              </a:rPr>
              <a:t>h</a:t>
            </a:r>
            <a:r>
              <a:rPr sz="2025" i="1" spc="89" baseline="-22633" dirty="0">
                <a:latin typeface="Times New Roman"/>
                <a:cs typeface="Times New Roman"/>
              </a:rPr>
              <a:t>r</a:t>
            </a:r>
            <a:endParaRPr sz="2025" baseline="-22633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013592" y="6015479"/>
            <a:ext cx="30480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25" i="1" spc="7" baseline="-24822" dirty="0">
                <a:latin typeface="Times New Roman"/>
                <a:cs typeface="Times New Roman"/>
              </a:rPr>
              <a:t>d</a:t>
            </a:r>
            <a:r>
              <a:rPr sz="3525" i="1" spc="-284" baseline="-24822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20172" y="6151115"/>
            <a:ext cx="15557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5" dirty="0">
                <a:latin typeface="Times New Roman"/>
                <a:cs typeface="Times New Roman"/>
              </a:rPr>
              <a:t>λ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28545" y="5919467"/>
            <a:ext cx="20891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5" dirty="0">
                <a:latin typeface="Times New Roman"/>
                <a:cs typeface="Times New Roman"/>
              </a:rPr>
              <a:t>E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13270" y="5920991"/>
            <a:ext cx="1551305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  <a:tab pos="832485" algn="l"/>
                <a:tab pos="1403985" algn="l"/>
                <a:tab pos="1537970" algn="l"/>
              </a:tabLst>
            </a:pPr>
            <a:r>
              <a:rPr sz="1000" u="sng" spc="5" dirty="0">
                <a:latin typeface="Times New Roman"/>
                <a:cs typeface="Times New Roman"/>
              </a:rPr>
              <a:t> 	</a:t>
            </a:r>
            <a:r>
              <a:rPr sz="1000" u="sng" spc="15" dirty="0">
                <a:latin typeface="Times New Roman"/>
                <a:cs typeface="Times New Roman"/>
              </a:rPr>
              <a:t>0	0          </a:t>
            </a:r>
            <a:r>
              <a:rPr sz="1000" u="sng" spc="55" dirty="0">
                <a:latin typeface="Times New Roman"/>
                <a:cs typeface="Times New Roman"/>
              </a:rPr>
              <a:t> </a:t>
            </a:r>
            <a:r>
              <a:rPr sz="1450" i="1" u="sng" spc="5" dirty="0">
                <a:latin typeface="Times New Roman"/>
                <a:cs typeface="Times New Roman"/>
              </a:rPr>
              <a:t>t	</a:t>
            </a:r>
            <a:r>
              <a:rPr sz="2175" i="1" u="sng" spc="15" baseline="1915" dirty="0">
                <a:latin typeface="Times New Roman"/>
                <a:cs typeface="Times New Roman"/>
              </a:rPr>
              <a:t>r	</a:t>
            </a:r>
            <a:endParaRPr sz="2175" baseline="1915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826653" y="6165593"/>
            <a:ext cx="2660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spc="15" dirty="0">
                <a:latin typeface="Times New Roman"/>
                <a:cs typeface="Times New Roman"/>
              </a:rPr>
              <a:t>TOT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148216" y="5732015"/>
            <a:ext cx="217995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83080" algn="l"/>
              </a:tabLst>
            </a:pPr>
            <a:r>
              <a:rPr sz="3525" spc="112" baseline="-35460" dirty="0">
                <a:latin typeface="Times New Roman"/>
                <a:cs typeface="Times New Roman"/>
              </a:rPr>
              <a:t>(</a:t>
            </a:r>
            <a:r>
              <a:rPr sz="3525" i="1" spc="112" baseline="-35460" dirty="0">
                <a:latin typeface="Times New Roman"/>
                <a:cs typeface="Times New Roman"/>
              </a:rPr>
              <a:t>d </a:t>
            </a:r>
            <a:r>
              <a:rPr sz="3525" baseline="-35460" dirty="0">
                <a:latin typeface="Times New Roman"/>
                <a:cs typeface="Times New Roman"/>
              </a:rPr>
              <a:t>)  </a:t>
            </a:r>
            <a:r>
              <a:rPr sz="3525" spc="7" baseline="-35460" dirty="0">
                <a:latin typeface="Symbol"/>
                <a:cs typeface="Symbol"/>
              </a:rPr>
              <a:t></a:t>
            </a:r>
            <a:r>
              <a:rPr sz="3525" spc="7" baseline="-35460" dirty="0">
                <a:latin typeface="Times New Roman"/>
                <a:cs typeface="Times New Roman"/>
              </a:rPr>
              <a:t> </a:t>
            </a:r>
            <a:r>
              <a:rPr sz="3525" spc="112" baseline="-35460" dirty="0">
                <a:latin typeface="Times New Roman"/>
                <a:cs typeface="Times New Roman"/>
              </a:rPr>
              <a:t> </a:t>
            </a:r>
            <a:r>
              <a:rPr sz="2350" spc="40" dirty="0">
                <a:latin typeface="Times New Roman"/>
                <a:cs typeface="Times New Roman"/>
              </a:rPr>
              <a:t>4</a:t>
            </a:r>
            <a:r>
              <a:rPr sz="2350" i="1" spc="40" dirty="0">
                <a:latin typeface="Times New Roman"/>
                <a:cs typeface="Times New Roman"/>
              </a:rPr>
              <a:t>πE </a:t>
            </a:r>
            <a:r>
              <a:rPr sz="2350" i="1" spc="3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d	</a:t>
            </a:r>
            <a:r>
              <a:rPr sz="3525" i="1" spc="7" baseline="1182" dirty="0">
                <a:latin typeface="Times New Roman"/>
                <a:cs typeface="Times New Roman"/>
              </a:rPr>
              <a:t>h</a:t>
            </a:r>
            <a:r>
              <a:rPr sz="3525" i="1" spc="-52" baseline="1182" dirty="0">
                <a:latin typeface="Times New Roman"/>
                <a:cs typeface="Times New Roman"/>
              </a:rPr>
              <a:t> </a:t>
            </a:r>
            <a:r>
              <a:rPr sz="3525" i="1" spc="7" baseline="1182" dirty="0">
                <a:latin typeface="Times New Roman"/>
                <a:cs typeface="Times New Roman"/>
              </a:rPr>
              <a:t>h</a:t>
            </a:r>
            <a:endParaRPr sz="3525" baseline="1182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810889" y="5748527"/>
            <a:ext cx="2239010" cy="749935"/>
          </a:xfrm>
          <a:custGeom>
            <a:avLst/>
            <a:gdLst/>
            <a:ahLst/>
            <a:cxnLst/>
            <a:rect l="l" t="t" r="r" b="b"/>
            <a:pathLst>
              <a:path w="2239009" h="749935">
                <a:moveTo>
                  <a:pt x="0" y="0"/>
                </a:moveTo>
                <a:lnTo>
                  <a:pt x="0" y="749807"/>
                </a:lnTo>
                <a:lnTo>
                  <a:pt x="2238755" y="749807"/>
                </a:lnTo>
                <a:lnTo>
                  <a:pt x="2238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609214" y="5761733"/>
            <a:ext cx="33845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72415" algn="l"/>
              </a:tabLst>
            </a:pPr>
            <a:r>
              <a:rPr sz="1000" spc="15" dirty="0">
                <a:latin typeface="Times New Roman"/>
                <a:cs typeface="Times New Roman"/>
              </a:rPr>
              <a:t>2	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546730" y="6015479"/>
            <a:ext cx="28067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525" i="1" spc="7" baseline="-24822" dirty="0">
                <a:latin typeface="Times New Roman"/>
                <a:cs typeface="Times New Roman"/>
              </a:rPr>
              <a:t>d</a:t>
            </a:r>
            <a:r>
              <a:rPr sz="3525" i="1" spc="-270" baseline="-24822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409598" y="5919467"/>
            <a:ext cx="588645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  <a:tabLst>
                <a:tab pos="441325" algn="l"/>
                <a:tab pos="588010" algn="l"/>
              </a:tabLst>
            </a:pPr>
            <a:r>
              <a:rPr sz="1450" i="1" u="sng" spc="5" dirty="0">
                <a:latin typeface="Times New Roman"/>
                <a:cs typeface="Times New Roman"/>
              </a:rPr>
              <a:t>  </a:t>
            </a:r>
            <a:r>
              <a:rPr sz="1450" i="1" u="sng" spc="175" dirty="0">
                <a:latin typeface="Times New Roman"/>
                <a:cs typeface="Times New Roman"/>
              </a:rPr>
              <a:t> </a:t>
            </a:r>
            <a:r>
              <a:rPr sz="1450" i="1" u="sng" spc="5" dirty="0">
                <a:latin typeface="Times New Roman"/>
                <a:cs typeface="Times New Roman"/>
              </a:rPr>
              <a:t>t	</a:t>
            </a:r>
            <a:r>
              <a:rPr sz="2175" i="1" u="sng" spc="15" baseline="1915" dirty="0">
                <a:latin typeface="Times New Roman"/>
                <a:cs typeface="Times New Roman"/>
              </a:rPr>
              <a:t>r	</a:t>
            </a:r>
            <a:endParaRPr sz="2175" baseline="1915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010526" y="6113015"/>
            <a:ext cx="130683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  <a:tabLst>
                <a:tab pos="615315" algn="l"/>
                <a:tab pos="926465" algn="l"/>
                <a:tab pos="1254125" algn="l"/>
              </a:tabLst>
            </a:pPr>
            <a:r>
              <a:rPr sz="2175" i="1" spc="15" baseline="1915" dirty="0">
                <a:latin typeface="Times New Roman"/>
                <a:cs typeface="Times New Roman"/>
              </a:rPr>
              <a:t>r	</a:t>
            </a:r>
            <a:r>
              <a:rPr sz="1450" i="1" spc="5" dirty="0">
                <a:latin typeface="Times New Roman"/>
                <a:cs typeface="Times New Roman"/>
              </a:rPr>
              <a:t>t	</a:t>
            </a:r>
            <a:r>
              <a:rPr sz="2175" i="1" spc="15" baseline="1915" dirty="0">
                <a:latin typeface="Times New Roman"/>
                <a:cs typeface="Times New Roman"/>
              </a:rPr>
              <a:t>r	</a:t>
            </a:r>
            <a:r>
              <a:rPr sz="1450" i="1" spc="5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856628" y="5919467"/>
            <a:ext cx="199263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0"/>
              </a:lnSpc>
              <a:tabLst>
                <a:tab pos="354965" algn="l"/>
                <a:tab pos="1569085" algn="l"/>
              </a:tabLst>
            </a:pPr>
            <a:r>
              <a:rPr sz="2350" i="1" spc="5" dirty="0">
                <a:latin typeface="Times New Roman"/>
                <a:cs typeface="Times New Roman"/>
              </a:rPr>
              <a:t>P	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i="1" spc="165" dirty="0">
                <a:latin typeface="Times New Roman"/>
                <a:cs typeface="Times New Roman"/>
              </a:rPr>
              <a:t>PG </a:t>
            </a:r>
            <a:r>
              <a:rPr sz="2350" i="1" spc="310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G	</a:t>
            </a:r>
            <a:r>
              <a:rPr sz="3525" i="1" spc="7" baseline="35460" dirty="0">
                <a:latin typeface="Times New Roman"/>
                <a:cs typeface="Times New Roman"/>
              </a:rPr>
              <a:t>h</a:t>
            </a:r>
            <a:r>
              <a:rPr sz="3525" i="1" spc="419" baseline="35460" dirty="0">
                <a:latin typeface="Times New Roman"/>
                <a:cs typeface="Times New Roman"/>
              </a:rPr>
              <a:t> </a:t>
            </a:r>
            <a:r>
              <a:rPr sz="3525" i="1" spc="7" baseline="35460" dirty="0">
                <a:latin typeface="Times New Roman"/>
                <a:cs typeface="Times New Roman"/>
              </a:rPr>
              <a:t>h</a:t>
            </a:r>
            <a:endParaRPr sz="3525" baseline="3546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803269" y="5742432"/>
            <a:ext cx="2254250" cy="762000"/>
          </a:xfrm>
          <a:custGeom>
            <a:avLst/>
            <a:gdLst/>
            <a:ahLst/>
            <a:cxnLst/>
            <a:rect l="l" t="t" r="r" b="b"/>
            <a:pathLst>
              <a:path w="2254250" h="762000">
                <a:moveTo>
                  <a:pt x="2253995" y="761999"/>
                </a:moveTo>
                <a:lnTo>
                  <a:pt x="2253995" y="0"/>
                </a:lnTo>
                <a:lnTo>
                  <a:pt x="0" y="0"/>
                </a:lnTo>
                <a:lnTo>
                  <a:pt x="0" y="761999"/>
                </a:lnTo>
                <a:lnTo>
                  <a:pt x="7619" y="761999"/>
                </a:lnTo>
                <a:lnTo>
                  <a:pt x="7619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2240279" y="12191"/>
                </a:lnTo>
                <a:lnTo>
                  <a:pt x="2240279" y="6095"/>
                </a:lnTo>
                <a:lnTo>
                  <a:pt x="2246375" y="12191"/>
                </a:lnTo>
                <a:lnTo>
                  <a:pt x="2246375" y="761999"/>
                </a:lnTo>
                <a:lnTo>
                  <a:pt x="2253995" y="761999"/>
                </a:lnTo>
                <a:close/>
              </a:path>
              <a:path w="2254250" h="762000">
                <a:moveTo>
                  <a:pt x="13715" y="12191"/>
                </a:moveTo>
                <a:lnTo>
                  <a:pt x="13715" y="6095"/>
                </a:lnTo>
                <a:lnTo>
                  <a:pt x="7619" y="12191"/>
                </a:lnTo>
                <a:lnTo>
                  <a:pt x="13715" y="12191"/>
                </a:lnTo>
                <a:close/>
              </a:path>
              <a:path w="2254250" h="762000">
                <a:moveTo>
                  <a:pt x="13715" y="749807"/>
                </a:moveTo>
                <a:lnTo>
                  <a:pt x="13715" y="12191"/>
                </a:lnTo>
                <a:lnTo>
                  <a:pt x="7619" y="12191"/>
                </a:lnTo>
                <a:lnTo>
                  <a:pt x="7619" y="749807"/>
                </a:lnTo>
                <a:lnTo>
                  <a:pt x="13715" y="749807"/>
                </a:lnTo>
                <a:close/>
              </a:path>
              <a:path w="2254250" h="762000">
                <a:moveTo>
                  <a:pt x="2246375" y="749807"/>
                </a:moveTo>
                <a:lnTo>
                  <a:pt x="7619" y="749807"/>
                </a:lnTo>
                <a:lnTo>
                  <a:pt x="13715" y="755903"/>
                </a:lnTo>
                <a:lnTo>
                  <a:pt x="13715" y="761999"/>
                </a:lnTo>
                <a:lnTo>
                  <a:pt x="2240279" y="761999"/>
                </a:lnTo>
                <a:lnTo>
                  <a:pt x="2240279" y="755903"/>
                </a:lnTo>
                <a:lnTo>
                  <a:pt x="2246375" y="749807"/>
                </a:lnTo>
                <a:close/>
              </a:path>
              <a:path w="2254250" h="762000">
                <a:moveTo>
                  <a:pt x="13715" y="761999"/>
                </a:moveTo>
                <a:lnTo>
                  <a:pt x="13715" y="755903"/>
                </a:lnTo>
                <a:lnTo>
                  <a:pt x="7619" y="749807"/>
                </a:lnTo>
                <a:lnTo>
                  <a:pt x="7619" y="761999"/>
                </a:lnTo>
                <a:lnTo>
                  <a:pt x="13715" y="761999"/>
                </a:lnTo>
                <a:close/>
              </a:path>
              <a:path w="2254250" h="762000">
                <a:moveTo>
                  <a:pt x="2246375" y="12191"/>
                </a:moveTo>
                <a:lnTo>
                  <a:pt x="2240279" y="6095"/>
                </a:lnTo>
                <a:lnTo>
                  <a:pt x="2240279" y="12191"/>
                </a:lnTo>
                <a:lnTo>
                  <a:pt x="2246375" y="12191"/>
                </a:lnTo>
                <a:close/>
              </a:path>
              <a:path w="2254250" h="762000">
                <a:moveTo>
                  <a:pt x="2246375" y="749807"/>
                </a:moveTo>
                <a:lnTo>
                  <a:pt x="2246375" y="12191"/>
                </a:lnTo>
                <a:lnTo>
                  <a:pt x="2240279" y="12191"/>
                </a:lnTo>
                <a:lnTo>
                  <a:pt x="2240279" y="749807"/>
                </a:lnTo>
                <a:lnTo>
                  <a:pt x="2246375" y="749807"/>
                </a:lnTo>
                <a:close/>
              </a:path>
              <a:path w="2254250" h="762000">
                <a:moveTo>
                  <a:pt x="2246375" y="761999"/>
                </a:moveTo>
                <a:lnTo>
                  <a:pt x="2246375" y="749807"/>
                </a:lnTo>
                <a:lnTo>
                  <a:pt x="2240279" y="755903"/>
                </a:lnTo>
                <a:lnTo>
                  <a:pt x="2240279" y="761999"/>
                </a:lnTo>
                <a:lnTo>
                  <a:pt x="2246375" y="761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75" name="object 75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49915" y="1985772"/>
            <a:ext cx="7315200" cy="1792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879" rIns="0" bIns="0" rtlCol="0">
            <a:spAutoFit/>
          </a:bodyPr>
          <a:lstStyle/>
          <a:p>
            <a:pPr marL="266700">
              <a:lnSpc>
                <a:spcPct val="100000"/>
              </a:lnSpc>
            </a:pPr>
            <a:r>
              <a:rPr spc="-10" dirty="0"/>
              <a:t>Two Ray Model </a:t>
            </a:r>
            <a:r>
              <a:rPr spc="-5" dirty="0"/>
              <a:t>Path</a:t>
            </a:r>
            <a:r>
              <a:rPr dirty="0"/>
              <a:t> </a:t>
            </a:r>
            <a:r>
              <a:rPr spc="-5" dirty="0"/>
              <a:t>Loss</a:t>
            </a:r>
          </a:p>
        </p:txBody>
      </p:sp>
      <p:sp>
        <p:nvSpPr>
          <p:cNvPr id="6" name="object 6"/>
          <p:cNvSpPr/>
          <p:nvPr/>
        </p:nvSpPr>
        <p:spPr>
          <a:xfrm>
            <a:off x="1929262" y="2543555"/>
            <a:ext cx="3371215" cy="1234440"/>
          </a:xfrm>
          <a:custGeom>
            <a:avLst/>
            <a:gdLst/>
            <a:ahLst/>
            <a:cxnLst/>
            <a:rect l="l" t="t" r="r" b="b"/>
            <a:pathLst>
              <a:path w="3371215" h="1234439">
                <a:moveTo>
                  <a:pt x="3371200" y="1234440"/>
                </a:moveTo>
                <a:lnTo>
                  <a:pt x="3159251" y="1092707"/>
                </a:lnTo>
                <a:lnTo>
                  <a:pt x="3150107" y="1088135"/>
                </a:lnTo>
                <a:lnTo>
                  <a:pt x="28955" y="0"/>
                </a:lnTo>
                <a:lnTo>
                  <a:pt x="0" y="83819"/>
                </a:lnTo>
                <a:lnTo>
                  <a:pt x="3110483" y="1168766"/>
                </a:lnTo>
                <a:lnTo>
                  <a:pt x="3110483" y="1167383"/>
                </a:lnTo>
                <a:lnTo>
                  <a:pt x="3119627" y="1171955"/>
                </a:lnTo>
                <a:lnTo>
                  <a:pt x="3119627" y="1173492"/>
                </a:lnTo>
                <a:lnTo>
                  <a:pt x="3210863" y="1234440"/>
                </a:lnTo>
                <a:lnTo>
                  <a:pt x="3371200" y="1234440"/>
                </a:lnTo>
                <a:close/>
              </a:path>
              <a:path w="3371215" h="1234439">
                <a:moveTo>
                  <a:pt x="3119627" y="1171955"/>
                </a:moveTo>
                <a:lnTo>
                  <a:pt x="3110483" y="1167383"/>
                </a:lnTo>
                <a:lnTo>
                  <a:pt x="3114814" y="1170277"/>
                </a:lnTo>
                <a:lnTo>
                  <a:pt x="3119627" y="1171955"/>
                </a:lnTo>
                <a:close/>
              </a:path>
              <a:path w="3371215" h="1234439">
                <a:moveTo>
                  <a:pt x="3114814" y="1170277"/>
                </a:moveTo>
                <a:lnTo>
                  <a:pt x="3110483" y="1167383"/>
                </a:lnTo>
                <a:lnTo>
                  <a:pt x="3110483" y="1168766"/>
                </a:lnTo>
                <a:lnTo>
                  <a:pt x="3114814" y="1170277"/>
                </a:lnTo>
                <a:close/>
              </a:path>
              <a:path w="3371215" h="1234439">
                <a:moveTo>
                  <a:pt x="3119627" y="1173492"/>
                </a:moveTo>
                <a:lnTo>
                  <a:pt x="3119627" y="1171955"/>
                </a:lnTo>
                <a:lnTo>
                  <a:pt x="3114814" y="1170277"/>
                </a:lnTo>
                <a:lnTo>
                  <a:pt x="3119627" y="1173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84550" y="2334259"/>
            <a:ext cx="2005330" cy="108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Pt=1;</a:t>
            </a:r>
            <a:r>
              <a:rPr sz="1000" spc="-5" dirty="0">
                <a:solidFill>
                  <a:srgbClr val="218B21"/>
                </a:solidFill>
                <a:latin typeface="Courier New"/>
                <a:cs typeface="Courier New"/>
              </a:rPr>
              <a:t>transmitted power[W]  </a:t>
            </a:r>
            <a:r>
              <a:rPr sz="1000" spc="-5" dirty="0">
                <a:latin typeface="Courier New"/>
                <a:cs typeface="Courier New"/>
              </a:rPr>
              <a:t>Gt=1;</a:t>
            </a:r>
            <a:r>
              <a:rPr sz="1000" spc="-5" dirty="0">
                <a:solidFill>
                  <a:srgbClr val="218B21"/>
                </a:solidFill>
                <a:latin typeface="Courier New"/>
                <a:cs typeface="Courier New"/>
              </a:rPr>
              <a:t>trans antenna gain  </a:t>
            </a:r>
            <a:r>
              <a:rPr sz="1000" spc="-5" dirty="0">
                <a:latin typeface="Courier New"/>
                <a:cs typeface="Courier New"/>
              </a:rPr>
              <a:t>Gr=1;</a:t>
            </a:r>
            <a:r>
              <a:rPr sz="1000" spc="-5" dirty="0">
                <a:solidFill>
                  <a:srgbClr val="218B21"/>
                </a:solidFill>
                <a:latin typeface="Courier New"/>
                <a:cs typeface="Courier New"/>
              </a:rPr>
              <a:t>receiver antenna</a:t>
            </a:r>
            <a:r>
              <a:rPr sz="1000" spc="-45" dirty="0">
                <a:solidFill>
                  <a:srgbClr val="218B2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18B21"/>
                </a:solidFill>
                <a:latin typeface="Courier New"/>
                <a:cs typeface="Courier New"/>
              </a:rPr>
              <a:t>gain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0.15 [m]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18B21"/>
                </a:solidFill>
                <a:latin typeface="Courier New"/>
                <a:cs typeface="Courier New"/>
              </a:rPr>
              <a:t>wavelength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1990 mHz </a:t>
            </a:r>
            <a:r>
              <a:rPr sz="1000" spc="-5" dirty="0">
                <a:solidFill>
                  <a:srgbClr val="218B21"/>
                </a:solidFill>
                <a:latin typeface="Courier New"/>
                <a:cs typeface="Courier New"/>
              </a:rPr>
              <a:t>carrier frequency  </a:t>
            </a:r>
            <a:r>
              <a:rPr sz="1000" spc="-5" dirty="0">
                <a:latin typeface="Courier New"/>
                <a:cs typeface="Courier New"/>
              </a:rPr>
              <a:t>ht=15;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hr=1.5;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32537" y="37017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2003" y="76199"/>
                </a:lnTo>
                <a:lnTo>
                  <a:pt x="32003" y="64007"/>
                </a:lnTo>
                <a:lnTo>
                  <a:pt x="44195" y="64007"/>
                </a:lnTo>
                <a:lnTo>
                  <a:pt x="44195" y="76199"/>
                </a:lnTo>
                <a:lnTo>
                  <a:pt x="76199" y="76199"/>
                </a:lnTo>
                <a:close/>
              </a:path>
              <a:path w="76200" h="76200">
                <a:moveTo>
                  <a:pt x="44195" y="76199"/>
                </a:moveTo>
                <a:lnTo>
                  <a:pt x="44195" y="64007"/>
                </a:lnTo>
                <a:lnTo>
                  <a:pt x="32003" y="64007"/>
                </a:lnTo>
                <a:lnTo>
                  <a:pt x="32003" y="76199"/>
                </a:lnTo>
                <a:lnTo>
                  <a:pt x="44195" y="76199"/>
                </a:lnTo>
                <a:close/>
              </a:path>
              <a:path w="76200" h="76200">
                <a:moveTo>
                  <a:pt x="44195" y="76200"/>
                </a:moveTo>
                <a:lnTo>
                  <a:pt x="32003" y="76199"/>
                </a:lnTo>
                <a:lnTo>
                  <a:pt x="4419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93614" y="3709415"/>
            <a:ext cx="2124710" cy="68580"/>
          </a:xfrm>
          <a:custGeom>
            <a:avLst/>
            <a:gdLst/>
            <a:ahLst/>
            <a:cxnLst/>
            <a:rect l="l" t="t" r="r" b="b"/>
            <a:pathLst>
              <a:path w="2124709" h="68579">
                <a:moveTo>
                  <a:pt x="2124455" y="12191"/>
                </a:moveTo>
                <a:lnTo>
                  <a:pt x="2124455" y="0"/>
                </a:lnTo>
                <a:lnTo>
                  <a:pt x="0" y="0"/>
                </a:lnTo>
                <a:lnTo>
                  <a:pt x="0" y="68580"/>
                </a:lnTo>
                <a:lnTo>
                  <a:pt x="6095" y="68580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118359" y="12191"/>
                </a:lnTo>
                <a:lnTo>
                  <a:pt x="2118359" y="6095"/>
                </a:lnTo>
                <a:lnTo>
                  <a:pt x="2124455" y="12191"/>
                </a:lnTo>
                <a:close/>
              </a:path>
              <a:path w="2124709" h="6857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2124709" h="68579">
                <a:moveTo>
                  <a:pt x="12191" y="68580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68580"/>
                </a:lnTo>
                <a:lnTo>
                  <a:pt x="12191" y="68580"/>
                </a:lnTo>
                <a:close/>
              </a:path>
              <a:path w="2124709" h="68579">
                <a:moveTo>
                  <a:pt x="2124455" y="12191"/>
                </a:moveTo>
                <a:lnTo>
                  <a:pt x="2118359" y="6095"/>
                </a:lnTo>
                <a:lnTo>
                  <a:pt x="2118359" y="12191"/>
                </a:lnTo>
                <a:lnTo>
                  <a:pt x="2124455" y="12191"/>
                </a:lnTo>
                <a:close/>
              </a:path>
              <a:path w="2124709" h="68579">
                <a:moveTo>
                  <a:pt x="2124455" y="68580"/>
                </a:moveTo>
                <a:lnTo>
                  <a:pt x="2124455" y="12191"/>
                </a:lnTo>
                <a:lnTo>
                  <a:pt x="2118359" y="12191"/>
                </a:lnTo>
                <a:lnTo>
                  <a:pt x="2118359" y="68580"/>
                </a:lnTo>
                <a:lnTo>
                  <a:pt x="2124455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29633" y="3471671"/>
            <a:ext cx="2444750" cy="289560"/>
          </a:xfrm>
          <a:custGeom>
            <a:avLst/>
            <a:gdLst/>
            <a:ahLst/>
            <a:cxnLst/>
            <a:rect l="l" t="t" r="r" b="b"/>
            <a:pathLst>
              <a:path w="2444750" h="289560">
                <a:moveTo>
                  <a:pt x="2444495" y="242315"/>
                </a:moveTo>
                <a:lnTo>
                  <a:pt x="2444495" y="236219"/>
                </a:lnTo>
                <a:lnTo>
                  <a:pt x="2442971" y="234695"/>
                </a:lnTo>
                <a:lnTo>
                  <a:pt x="2442971" y="228599"/>
                </a:lnTo>
                <a:lnTo>
                  <a:pt x="2441447" y="228599"/>
                </a:lnTo>
                <a:lnTo>
                  <a:pt x="2441447" y="227075"/>
                </a:lnTo>
                <a:lnTo>
                  <a:pt x="2439923" y="222503"/>
                </a:lnTo>
                <a:lnTo>
                  <a:pt x="2410967" y="190499"/>
                </a:lnTo>
                <a:lnTo>
                  <a:pt x="2403347" y="184403"/>
                </a:lnTo>
                <a:lnTo>
                  <a:pt x="2385059" y="172211"/>
                </a:lnTo>
                <a:lnTo>
                  <a:pt x="2374391" y="167639"/>
                </a:lnTo>
                <a:lnTo>
                  <a:pt x="2363723" y="161543"/>
                </a:lnTo>
                <a:lnTo>
                  <a:pt x="2354579" y="158495"/>
                </a:lnTo>
                <a:lnTo>
                  <a:pt x="2342387" y="184403"/>
                </a:lnTo>
                <a:lnTo>
                  <a:pt x="2351531" y="187451"/>
                </a:lnTo>
                <a:lnTo>
                  <a:pt x="2360675" y="192023"/>
                </a:lnTo>
                <a:lnTo>
                  <a:pt x="2369819" y="198119"/>
                </a:lnTo>
                <a:lnTo>
                  <a:pt x="2378963" y="202691"/>
                </a:lnTo>
                <a:lnTo>
                  <a:pt x="2386583" y="207263"/>
                </a:lnTo>
                <a:lnTo>
                  <a:pt x="2398775" y="216407"/>
                </a:lnTo>
                <a:lnTo>
                  <a:pt x="2407919" y="225551"/>
                </a:lnTo>
                <a:lnTo>
                  <a:pt x="2410967" y="230123"/>
                </a:lnTo>
                <a:lnTo>
                  <a:pt x="2412491" y="233171"/>
                </a:lnTo>
                <a:lnTo>
                  <a:pt x="2415539" y="237743"/>
                </a:lnTo>
                <a:lnTo>
                  <a:pt x="2415539" y="245363"/>
                </a:lnTo>
                <a:lnTo>
                  <a:pt x="2444495" y="242315"/>
                </a:lnTo>
                <a:close/>
              </a:path>
              <a:path w="2444750" h="289560">
                <a:moveTo>
                  <a:pt x="2415539" y="242315"/>
                </a:moveTo>
                <a:lnTo>
                  <a:pt x="2415539" y="237743"/>
                </a:lnTo>
                <a:lnTo>
                  <a:pt x="2414015" y="236219"/>
                </a:lnTo>
                <a:lnTo>
                  <a:pt x="2415539" y="242315"/>
                </a:lnTo>
                <a:close/>
              </a:path>
              <a:path w="2444750" h="289560">
                <a:moveTo>
                  <a:pt x="2272283" y="128015"/>
                </a:moveTo>
                <a:lnTo>
                  <a:pt x="2269235" y="126491"/>
                </a:lnTo>
                <a:lnTo>
                  <a:pt x="2235707" y="117347"/>
                </a:lnTo>
                <a:lnTo>
                  <a:pt x="2218943" y="111251"/>
                </a:lnTo>
                <a:lnTo>
                  <a:pt x="2164079" y="97535"/>
                </a:lnTo>
                <a:lnTo>
                  <a:pt x="2161031" y="97535"/>
                </a:lnTo>
                <a:lnTo>
                  <a:pt x="2154935" y="124967"/>
                </a:lnTo>
                <a:lnTo>
                  <a:pt x="2156459" y="126491"/>
                </a:lnTo>
                <a:lnTo>
                  <a:pt x="2176271" y="131063"/>
                </a:lnTo>
                <a:lnTo>
                  <a:pt x="2194559" y="134111"/>
                </a:lnTo>
                <a:lnTo>
                  <a:pt x="2211323" y="140207"/>
                </a:lnTo>
                <a:lnTo>
                  <a:pt x="2244851" y="149351"/>
                </a:lnTo>
                <a:lnTo>
                  <a:pt x="2260091" y="153923"/>
                </a:lnTo>
                <a:lnTo>
                  <a:pt x="2264663" y="155447"/>
                </a:lnTo>
                <a:lnTo>
                  <a:pt x="2272283" y="128015"/>
                </a:lnTo>
                <a:close/>
              </a:path>
              <a:path w="2444750" h="289560">
                <a:moveTo>
                  <a:pt x="2077211" y="79247"/>
                </a:moveTo>
                <a:lnTo>
                  <a:pt x="2039111" y="73151"/>
                </a:lnTo>
                <a:lnTo>
                  <a:pt x="1993391" y="64007"/>
                </a:lnTo>
                <a:lnTo>
                  <a:pt x="1964435" y="59435"/>
                </a:lnTo>
                <a:lnTo>
                  <a:pt x="1959863" y="88391"/>
                </a:lnTo>
                <a:lnTo>
                  <a:pt x="1988819" y="92963"/>
                </a:lnTo>
                <a:lnTo>
                  <a:pt x="2033015" y="100583"/>
                </a:lnTo>
                <a:lnTo>
                  <a:pt x="2071115" y="108203"/>
                </a:lnTo>
                <a:lnTo>
                  <a:pt x="2077211" y="79247"/>
                </a:lnTo>
                <a:close/>
              </a:path>
              <a:path w="2444750" h="289560">
                <a:moveTo>
                  <a:pt x="1879091" y="47243"/>
                </a:moveTo>
                <a:lnTo>
                  <a:pt x="1847087" y="42671"/>
                </a:lnTo>
                <a:lnTo>
                  <a:pt x="1795271" y="36575"/>
                </a:lnTo>
                <a:lnTo>
                  <a:pt x="1764791" y="33527"/>
                </a:lnTo>
                <a:lnTo>
                  <a:pt x="1761743" y="60959"/>
                </a:lnTo>
                <a:lnTo>
                  <a:pt x="1792223" y="65531"/>
                </a:lnTo>
                <a:lnTo>
                  <a:pt x="1844039" y="71627"/>
                </a:lnTo>
                <a:lnTo>
                  <a:pt x="1874519" y="76199"/>
                </a:lnTo>
                <a:lnTo>
                  <a:pt x="1879091" y="47243"/>
                </a:lnTo>
                <a:close/>
              </a:path>
              <a:path w="2444750" h="289560">
                <a:moveTo>
                  <a:pt x="1679447" y="24383"/>
                </a:moveTo>
                <a:lnTo>
                  <a:pt x="1633727" y="19811"/>
                </a:lnTo>
                <a:lnTo>
                  <a:pt x="1577339" y="15239"/>
                </a:lnTo>
                <a:lnTo>
                  <a:pt x="1565147" y="15239"/>
                </a:lnTo>
                <a:lnTo>
                  <a:pt x="1563623" y="44195"/>
                </a:lnTo>
                <a:lnTo>
                  <a:pt x="1575815" y="44195"/>
                </a:lnTo>
                <a:lnTo>
                  <a:pt x="1630679" y="48767"/>
                </a:lnTo>
                <a:lnTo>
                  <a:pt x="1676399" y="53339"/>
                </a:lnTo>
                <a:lnTo>
                  <a:pt x="1679447" y="24383"/>
                </a:lnTo>
                <a:close/>
              </a:path>
              <a:path w="2444750" h="289560">
                <a:moveTo>
                  <a:pt x="1479803" y="9143"/>
                </a:moveTo>
                <a:lnTo>
                  <a:pt x="1463039" y="9143"/>
                </a:lnTo>
                <a:lnTo>
                  <a:pt x="1405127" y="6095"/>
                </a:lnTo>
                <a:lnTo>
                  <a:pt x="1365503" y="4571"/>
                </a:lnTo>
                <a:lnTo>
                  <a:pt x="1363979" y="33527"/>
                </a:lnTo>
                <a:lnTo>
                  <a:pt x="1403603" y="35051"/>
                </a:lnTo>
                <a:lnTo>
                  <a:pt x="1461515" y="36575"/>
                </a:lnTo>
                <a:lnTo>
                  <a:pt x="1478279" y="38099"/>
                </a:lnTo>
                <a:lnTo>
                  <a:pt x="1479803" y="9143"/>
                </a:lnTo>
                <a:close/>
              </a:path>
              <a:path w="2444750" h="289560">
                <a:moveTo>
                  <a:pt x="1278635" y="30479"/>
                </a:moveTo>
                <a:lnTo>
                  <a:pt x="1278635" y="1523"/>
                </a:lnTo>
                <a:lnTo>
                  <a:pt x="1228343" y="1523"/>
                </a:lnTo>
                <a:lnTo>
                  <a:pt x="1168907" y="0"/>
                </a:lnTo>
                <a:lnTo>
                  <a:pt x="1164335" y="0"/>
                </a:lnTo>
                <a:lnTo>
                  <a:pt x="1164335" y="28955"/>
                </a:lnTo>
                <a:lnTo>
                  <a:pt x="1228343" y="28955"/>
                </a:lnTo>
                <a:lnTo>
                  <a:pt x="1278635" y="30479"/>
                </a:lnTo>
                <a:close/>
              </a:path>
              <a:path w="2444750" h="289560">
                <a:moveTo>
                  <a:pt x="1078991" y="30479"/>
                </a:moveTo>
                <a:lnTo>
                  <a:pt x="1078991" y="1523"/>
                </a:lnTo>
                <a:lnTo>
                  <a:pt x="963167" y="7619"/>
                </a:lnTo>
                <a:lnTo>
                  <a:pt x="966215" y="36575"/>
                </a:lnTo>
                <a:lnTo>
                  <a:pt x="992123" y="35051"/>
                </a:lnTo>
                <a:lnTo>
                  <a:pt x="1051559" y="32003"/>
                </a:lnTo>
                <a:lnTo>
                  <a:pt x="1078991" y="30479"/>
                </a:lnTo>
                <a:close/>
              </a:path>
              <a:path w="2444750" h="289560">
                <a:moveTo>
                  <a:pt x="880871" y="42671"/>
                </a:moveTo>
                <a:lnTo>
                  <a:pt x="877823" y="15239"/>
                </a:lnTo>
                <a:lnTo>
                  <a:pt x="874775" y="15239"/>
                </a:lnTo>
                <a:lnTo>
                  <a:pt x="816863" y="21335"/>
                </a:lnTo>
                <a:lnTo>
                  <a:pt x="763523" y="27431"/>
                </a:lnTo>
                <a:lnTo>
                  <a:pt x="766571" y="56387"/>
                </a:lnTo>
                <a:lnTo>
                  <a:pt x="819911" y="48767"/>
                </a:lnTo>
                <a:lnTo>
                  <a:pt x="877823" y="42671"/>
                </a:lnTo>
                <a:lnTo>
                  <a:pt x="880871" y="42671"/>
                </a:lnTo>
                <a:close/>
              </a:path>
              <a:path w="2444750" h="289560">
                <a:moveTo>
                  <a:pt x="682751" y="68579"/>
                </a:moveTo>
                <a:lnTo>
                  <a:pt x="678179" y="39623"/>
                </a:lnTo>
                <a:lnTo>
                  <a:pt x="649223" y="44195"/>
                </a:lnTo>
                <a:lnTo>
                  <a:pt x="594359" y="54863"/>
                </a:lnTo>
                <a:lnTo>
                  <a:pt x="565403" y="59435"/>
                </a:lnTo>
                <a:lnTo>
                  <a:pt x="571499" y="88391"/>
                </a:lnTo>
                <a:lnTo>
                  <a:pt x="598931" y="82295"/>
                </a:lnTo>
                <a:lnTo>
                  <a:pt x="653795" y="73151"/>
                </a:lnTo>
                <a:lnTo>
                  <a:pt x="682751" y="68579"/>
                </a:lnTo>
                <a:close/>
              </a:path>
              <a:path w="2444750" h="289560">
                <a:moveTo>
                  <a:pt x="487679" y="105155"/>
                </a:moveTo>
                <a:lnTo>
                  <a:pt x="481583" y="77723"/>
                </a:lnTo>
                <a:lnTo>
                  <a:pt x="390143" y="100583"/>
                </a:lnTo>
                <a:lnTo>
                  <a:pt x="370331" y="106679"/>
                </a:lnTo>
                <a:lnTo>
                  <a:pt x="377951" y="134111"/>
                </a:lnTo>
                <a:lnTo>
                  <a:pt x="397763" y="128015"/>
                </a:lnTo>
                <a:lnTo>
                  <a:pt x="446531" y="115823"/>
                </a:lnTo>
                <a:lnTo>
                  <a:pt x="487679" y="105155"/>
                </a:lnTo>
                <a:close/>
              </a:path>
              <a:path w="2444750" h="289560">
                <a:moveTo>
                  <a:pt x="295655" y="158495"/>
                </a:moveTo>
                <a:lnTo>
                  <a:pt x="286511" y="132587"/>
                </a:lnTo>
                <a:lnTo>
                  <a:pt x="254507" y="143255"/>
                </a:lnTo>
                <a:lnTo>
                  <a:pt x="211835" y="158495"/>
                </a:lnTo>
                <a:lnTo>
                  <a:pt x="179831" y="170687"/>
                </a:lnTo>
                <a:lnTo>
                  <a:pt x="188975" y="198119"/>
                </a:lnTo>
                <a:lnTo>
                  <a:pt x="222503" y="184403"/>
                </a:lnTo>
                <a:lnTo>
                  <a:pt x="263651" y="170687"/>
                </a:lnTo>
                <a:lnTo>
                  <a:pt x="295655" y="158495"/>
                </a:lnTo>
                <a:close/>
              </a:path>
              <a:path w="2444750" h="289560">
                <a:moveTo>
                  <a:pt x="112775" y="233171"/>
                </a:moveTo>
                <a:lnTo>
                  <a:pt x="100583" y="207263"/>
                </a:lnTo>
                <a:lnTo>
                  <a:pt x="99059" y="207263"/>
                </a:lnTo>
                <a:lnTo>
                  <a:pt x="82295" y="216407"/>
                </a:lnTo>
                <a:lnTo>
                  <a:pt x="67055" y="224027"/>
                </a:lnTo>
                <a:lnTo>
                  <a:pt x="50291" y="233171"/>
                </a:lnTo>
                <a:lnTo>
                  <a:pt x="36575" y="242315"/>
                </a:lnTo>
                <a:lnTo>
                  <a:pt x="21335" y="251459"/>
                </a:lnTo>
                <a:lnTo>
                  <a:pt x="7619" y="260603"/>
                </a:lnTo>
                <a:lnTo>
                  <a:pt x="0" y="266699"/>
                </a:lnTo>
                <a:lnTo>
                  <a:pt x="16763" y="289559"/>
                </a:lnTo>
                <a:lnTo>
                  <a:pt x="24383" y="283463"/>
                </a:lnTo>
                <a:lnTo>
                  <a:pt x="36575" y="275843"/>
                </a:lnTo>
                <a:lnTo>
                  <a:pt x="50291" y="266699"/>
                </a:lnTo>
                <a:lnTo>
                  <a:pt x="65531" y="257555"/>
                </a:lnTo>
                <a:lnTo>
                  <a:pt x="80771" y="249935"/>
                </a:lnTo>
                <a:lnTo>
                  <a:pt x="96011" y="240791"/>
                </a:lnTo>
                <a:lnTo>
                  <a:pt x="111251" y="233171"/>
                </a:lnTo>
                <a:lnTo>
                  <a:pt x="112775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85465" y="3502151"/>
            <a:ext cx="426084" cy="276225"/>
          </a:xfrm>
          <a:custGeom>
            <a:avLst/>
            <a:gdLst/>
            <a:ahLst/>
            <a:cxnLst/>
            <a:rect l="l" t="t" r="r" b="b"/>
            <a:pathLst>
              <a:path w="426085" h="276225">
                <a:moveTo>
                  <a:pt x="425752" y="275844"/>
                </a:moveTo>
                <a:lnTo>
                  <a:pt x="13715" y="0"/>
                </a:lnTo>
                <a:lnTo>
                  <a:pt x="0" y="19811"/>
                </a:lnTo>
                <a:lnTo>
                  <a:pt x="382100" y="275844"/>
                </a:lnTo>
                <a:lnTo>
                  <a:pt x="425752" y="275844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9915" y="3777995"/>
            <a:ext cx="7315200" cy="2301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81231" y="4748782"/>
            <a:ext cx="6032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9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165" dirty="0">
                <a:latin typeface="Arial"/>
                <a:cs typeface="Arial"/>
              </a:rPr>
              <a:t>d</a:t>
            </a:r>
            <a:r>
              <a:rPr sz="2400" spc="82" baseline="24305" dirty="0">
                <a:latin typeface="Arial"/>
                <a:cs typeface="Arial"/>
              </a:rPr>
              <a:t>2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8031" y="4732018"/>
            <a:ext cx="6032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9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165" dirty="0">
                <a:latin typeface="Arial"/>
                <a:cs typeface="Arial"/>
              </a:rPr>
              <a:t>d</a:t>
            </a:r>
            <a:r>
              <a:rPr sz="2400" spc="82" baseline="24305" dirty="0">
                <a:latin typeface="Arial"/>
                <a:cs typeface="Arial"/>
              </a:rPr>
              <a:t>4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40125" y="3777996"/>
            <a:ext cx="2184400" cy="1426845"/>
          </a:xfrm>
          <a:custGeom>
            <a:avLst/>
            <a:gdLst/>
            <a:ahLst/>
            <a:cxnLst/>
            <a:rect l="l" t="t" r="r" b="b"/>
            <a:pathLst>
              <a:path w="2184400" h="1426845">
                <a:moveTo>
                  <a:pt x="2184096" y="1353311"/>
                </a:moveTo>
                <a:lnTo>
                  <a:pt x="160337" y="0"/>
                </a:lnTo>
                <a:lnTo>
                  <a:pt x="0" y="0"/>
                </a:lnTo>
                <a:lnTo>
                  <a:pt x="2135328" y="1426463"/>
                </a:lnTo>
                <a:lnTo>
                  <a:pt x="2184096" y="1353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89453" y="4224527"/>
            <a:ext cx="88900" cy="824865"/>
          </a:xfrm>
          <a:custGeom>
            <a:avLst/>
            <a:gdLst/>
            <a:ahLst/>
            <a:cxnLst/>
            <a:rect l="l" t="t" r="r" b="b"/>
            <a:pathLst>
              <a:path w="88900" h="824864">
                <a:moveTo>
                  <a:pt x="0" y="0"/>
                </a:moveTo>
                <a:lnTo>
                  <a:pt x="0" y="824483"/>
                </a:lnTo>
                <a:lnTo>
                  <a:pt x="88391" y="824483"/>
                </a:lnTo>
                <a:lnTo>
                  <a:pt x="883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24050" y="4283964"/>
            <a:ext cx="609600" cy="266700"/>
          </a:xfrm>
          <a:custGeom>
            <a:avLst/>
            <a:gdLst/>
            <a:ahLst/>
            <a:cxnLst/>
            <a:rect l="l" t="t" r="r" b="b"/>
            <a:pathLst>
              <a:path w="609600" h="266700">
                <a:moveTo>
                  <a:pt x="266699" y="88391"/>
                </a:moveTo>
                <a:lnTo>
                  <a:pt x="266699" y="0"/>
                </a:lnTo>
                <a:lnTo>
                  <a:pt x="0" y="132587"/>
                </a:lnTo>
                <a:lnTo>
                  <a:pt x="222503" y="244475"/>
                </a:lnTo>
                <a:lnTo>
                  <a:pt x="222503" y="88391"/>
                </a:lnTo>
                <a:lnTo>
                  <a:pt x="266699" y="88391"/>
                </a:lnTo>
                <a:close/>
              </a:path>
              <a:path w="609600" h="266700">
                <a:moveTo>
                  <a:pt x="609599" y="176783"/>
                </a:moveTo>
                <a:lnTo>
                  <a:pt x="609599" y="88391"/>
                </a:lnTo>
                <a:lnTo>
                  <a:pt x="222503" y="88391"/>
                </a:lnTo>
                <a:lnTo>
                  <a:pt x="222503" y="176783"/>
                </a:lnTo>
                <a:lnTo>
                  <a:pt x="609599" y="176783"/>
                </a:lnTo>
                <a:close/>
              </a:path>
              <a:path w="609600" h="266700">
                <a:moveTo>
                  <a:pt x="266699" y="266699"/>
                </a:moveTo>
                <a:lnTo>
                  <a:pt x="266699" y="176783"/>
                </a:lnTo>
                <a:lnTo>
                  <a:pt x="222503" y="176783"/>
                </a:lnTo>
                <a:lnTo>
                  <a:pt x="222503" y="244475"/>
                </a:lnTo>
                <a:lnTo>
                  <a:pt x="266699" y="26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33650" y="4283964"/>
            <a:ext cx="546100" cy="266700"/>
          </a:xfrm>
          <a:custGeom>
            <a:avLst/>
            <a:gdLst/>
            <a:ahLst/>
            <a:cxnLst/>
            <a:rect l="l" t="t" r="r" b="b"/>
            <a:pathLst>
              <a:path w="546100" h="266700">
                <a:moveTo>
                  <a:pt x="323087" y="176783"/>
                </a:moveTo>
                <a:lnTo>
                  <a:pt x="323087" y="88391"/>
                </a:lnTo>
                <a:lnTo>
                  <a:pt x="0" y="88391"/>
                </a:lnTo>
                <a:lnTo>
                  <a:pt x="0" y="176783"/>
                </a:lnTo>
                <a:lnTo>
                  <a:pt x="323087" y="176783"/>
                </a:lnTo>
                <a:close/>
              </a:path>
              <a:path w="546100" h="266700">
                <a:moveTo>
                  <a:pt x="545591" y="132587"/>
                </a:moveTo>
                <a:lnTo>
                  <a:pt x="278891" y="0"/>
                </a:lnTo>
                <a:lnTo>
                  <a:pt x="278891" y="88391"/>
                </a:lnTo>
                <a:lnTo>
                  <a:pt x="323087" y="88391"/>
                </a:lnTo>
                <a:lnTo>
                  <a:pt x="323087" y="244475"/>
                </a:lnTo>
                <a:lnTo>
                  <a:pt x="545591" y="132587"/>
                </a:lnTo>
                <a:close/>
              </a:path>
              <a:path w="546100" h="266700">
                <a:moveTo>
                  <a:pt x="323087" y="244475"/>
                </a:moveTo>
                <a:lnTo>
                  <a:pt x="323087" y="176783"/>
                </a:lnTo>
                <a:lnTo>
                  <a:pt x="278891" y="176783"/>
                </a:lnTo>
                <a:lnTo>
                  <a:pt x="278891" y="266699"/>
                </a:lnTo>
                <a:lnTo>
                  <a:pt x="323087" y="244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99676" y="5216649"/>
            <a:ext cx="162433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0" dirty="0">
                <a:latin typeface="Arial"/>
                <a:cs typeface="Arial"/>
              </a:rPr>
              <a:t>Noise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32537" y="3777996"/>
            <a:ext cx="76200" cy="1420495"/>
          </a:xfrm>
          <a:custGeom>
            <a:avLst/>
            <a:gdLst/>
            <a:ahLst/>
            <a:cxnLst/>
            <a:rect l="l" t="t" r="r" b="b"/>
            <a:pathLst>
              <a:path w="76200" h="1420495">
                <a:moveTo>
                  <a:pt x="76199" y="1344167"/>
                </a:moveTo>
                <a:lnTo>
                  <a:pt x="0" y="1344167"/>
                </a:lnTo>
                <a:lnTo>
                  <a:pt x="32003" y="1408175"/>
                </a:lnTo>
                <a:lnTo>
                  <a:pt x="32003" y="1356359"/>
                </a:lnTo>
                <a:lnTo>
                  <a:pt x="44195" y="1356359"/>
                </a:lnTo>
                <a:lnTo>
                  <a:pt x="44195" y="1408175"/>
                </a:lnTo>
                <a:lnTo>
                  <a:pt x="76199" y="1344167"/>
                </a:lnTo>
                <a:close/>
              </a:path>
              <a:path w="76200" h="1420495">
                <a:moveTo>
                  <a:pt x="44195" y="1344167"/>
                </a:moveTo>
                <a:lnTo>
                  <a:pt x="44195" y="0"/>
                </a:lnTo>
                <a:lnTo>
                  <a:pt x="32003" y="0"/>
                </a:lnTo>
                <a:lnTo>
                  <a:pt x="32003" y="1344167"/>
                </a:lnTo>
                <a:lnTo>
                  <a:pt x="44195" y="1344167"/>
                </a:lnTo>
                <a:close/>
              </a:path>
              <a:path w="76200" h="1420495">
                <a:moveTo>
                  <a:pt x="44195" y="1408175"/>
                </a:moveTo>
                <a:lnTo>
                  <a:pt x="44195" y="1356359"/>
                </a:lnTo>
                <a:lnTo>
                  <a:pt x="32003" y="1356359"/>
                </a:lnTo>
                <a:lnTo>
                  <a:pt x="32003" y="1408175"/>
                </a:lnTo>
                <a:lnTo>
                  <a:pt x="38099" y="1420367"/>
                </a:lnTo>
                <a:lnTo>
                  <a:pt x="44195" y="1408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05772" y="3833874"/>
            <a:ext cx="108267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80" dirty="0">
                <a:latin typeface="Arial"/>
                <a:cs typeface="Arial"/>
              </a:rPr>
              <a:t>Large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SNR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21682" y="4669787"/>
            <a:ext cx="518159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25" i="1" spc="262" baseline="-24822" dirty="0">
                <a:latin typeface="Times New Roman"/>
                <a:cs typeface="Times New Roman"/>
              </a:rPr>
              <a:t>h</a:t>
            </a:r>
            <a:r>
              <a:rPr sz="1000" spc="15" dirty="0">
                <a:latin typeface="Times New Roman"/>
                <a:cs typeface="Times New Roman"/>
              </a:rPr>
              <a:t>2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3525" i="1" spc="247" baseline="-24822" dirty="0">
                <a:latin typeface="Times New Roman"/>
                <a:cs typeface="Times New Roman"/>
              </a:rPr>
              <a:t>h</a:t>
            </a:r>
            <a:r>
              <a:rPr sz="1000" spc="1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06486" y="4998972"/>
            <a:ext cx="575945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50"/>
              </a:lnSpc>
              <a:tabLst>
                <a:tab pos="412750" algn="l"/>
                <a:tab pos="549910" algn="l"/>
              </a:tabLst>
            </a:pPr>
            <a:r>
              <a:rPr sz="1450" i="1" u="sng" spc="5" dirty="0">
                <a:latin typeface="Times New Roman"/>
                <a:cs typeface="Times New Roman"/>
              </a:rPr>
              <a:t>  </a:t>
            </a:r>
            <a:r>
              <a:rPr sz="1450" i="1" u="sng" spc="105" dirty="0">
                <a:latin typeface="Times New Roman"/>
                <a:cs typeface="Times New Roman"/>
              </a:rPr>
              <a:t> </a:t>
            </a:r>
            <a:r>
              <a:rPr sz="1450" i="1" u="sng" spc="5" dirty="0">
                <a:latin typeface="Times New Roman"/>
                <a:cs typeface="Times New Roman"/>
              </a:rPr>
              <a:t>t	</a:t>
            </a:r>
            <a:r>
              <a:rPr sz="2175" i="1" u="sng" spc="15" baseline="1915" dirty="0">
                <a:latin typeface="Times New Roman"/>
                <a:cs typeface="Times New Roman"/>
              </a:rPr>
              <a:t>r	</a:t>
            </a:r>
            <a:endParaRPr sz="2175" baseline="1915">
              <a:latin typeface="Times New Roman"/>
              <a:cs typeface="Times New Roman"/>
            </a:endParaRPr>
          </a:p>
          <a:p>
            <a:pPr marR="17780" algn="ctr">
              <a:lnSpc>
                <a:spcPts val="2330"/>
              </a:lnSpc>
            </a:pPr>
            <a:r>
              <a:rPr sz="3525" i="1" spc="7" baseline="-24822" dirty="0">
                <a:latin typeface="Times New Roman"/>
                <a:cs typeface="Times New Roman"/>
              </a:rPr>
              <a:t>d</a:t>
            </a:r>
            <a:r>
              <a:rPr sz="3525" i="1" spc="-450" baseline="-24822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55607" y="4998971"/>
            <a:ext cx="1394460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-155" dirty="0">
                <a:latin typeface="Times New Roman"/>
                <a:cs typeface="Times New Roman"/>
              </a:rPr>
              <a:t>P</a:t>
            </a:r>
            <a:r>
              <a:rPr sz="2175" i="1" spc="-232" baseline="-22988" dirty="0">
                <a:latin typeface="Times New Roman"/>
                <a:cs typeface="Times New Roman"/>
              </a:rPr>
              <a:t>r    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i="1" spc="-175" dirty="0">
                <a:latin typeface="Times New Roman"/>
                <a:cs typeface="Times New Roman"/>
              </a:rPr>
              <a:t>P</a:t>
            </a:r>
            <a:r>
              <a:rPr sz="2175" i="1" spc="-262" baseline="-22988" dirty="0">
                <a:latin typeface="Times New Roman"/>
                <a:cs typeface="Times New Roman"/>
              </a:rPr>
              <a:t>t </a:t>
            </a:r>
            <a:r>
              <a:rPr sz="2350" i="1" spc="15" dirty="0">
                <a:latin typeface="Times New Roman"/>
                <a:cs typeface="Times New Roman"/>
              </a:rPr>
              <a:t>G</a:t>
            </a:r>
            <a:r>
              <a:rPr sz="2175" i="1" spc="22" baseline="-22988" dirty="0">
                <a:latin typeface="Times New Roman"/>
                <a:cs typeface="Times New Roman"/>
              </a:rPr>
              <a:t>r</a:t>
            </a:r>
            <a:r>
              <a:rPr sz="2175" i="1" spc="-262" baseline="-22988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G</a:t>
            </a:r>
            <a:r>
              <a:rPr sz="2175" i="1" baseline="-22988" dirty="0">
                <a:latin typeface="Times New Roman"/>
                <a:cs typeface="Times New Roman"/>
              </a:rPr>
              <a:t>t</a:t>
            </a:r>
            <a:endParaRPr sz="2175" baseline="-22988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17997" y="4821935"/>
            <a:ext cx="2100580" cy="762000"/>
          </a:xfrm>
          <a:custGeom>
            <a:avLst/>
            <a:gdLst/>
            <a:ahLst/>
            <a:cxnLst/>
            <a:rect l="l" t="t" r="r" b="b"/>
            <a:pathLst>
              <a:path w="2100579" h="762000">
                <a:moveTo>
                  <a:pt x="2100071" y="12191"/>
                </a:moveTo>
                <a:lnTo>
                  <a:pt x="2100071" y="0"/>
                </a:lnTo>
                <a:lnTo>
                  <a:pt x="0" y="0"/>
                </a:lnTo>
                <a:lnTo>
                  <a:pt x="0" y="761999"/>
                </a:lnTo>
                <a:lnTo>
                  <a:pt x="7619" y="761999"/>
                </a:lnTo>
                <a:lnTo>
                  <a:pt x="7619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2093975" y="12191"/>
                </a:lnTo>
                <a:lnTo>
                  <a:pt x="2093975" y="6095"/>
                </a:lnTo>
                <a:lnTo>
                  <a:pt x="2100071" y="12191"/>
                </a:lnTo>
                <a:close/>
              </a:path>
              <a:path w="2100579" h="762000">
                <a:moveTo>
                  <a:pt x="13715" y="12191"/>
                </a:moveTo>
                <a:lnTo>
                  <a:pt x="13715" y="6095"/>
                </a:lnTo>
                <a:lnTo>
                  <a:pt x="7619" y="12191"/>
                </a:lnTo>
                <a:lnTo>
                  <a:pt x="13715" y="12191"/>
                </a:lnTo>
                <a:close/>
              </a:path>
              <a:path w="2100579" h="762000">
                <a:moveTo>
                  <a:pt x="13715" y="749807"/>
                </a:moveTo>
                <a:lnTo>
                  <a:pt x="13715" y="12191"/>
                </a:lnTo>
                <a:lnTo>
                  <a:pt x="7619" y="12191"/>
                </a:lnTo>
                <a:lnTo>
                  <a:pt x="7619" y="749807"/>
                </a:lnTo>
                <a:lnTo>
                  <a:pt x="13715" y="749807"/>
                </a:lnTo>
                <a:close/>
              </a:path>
              <a:path w="2100579" h="762000">
                <a:moveTo>
                  <a:pt x="2100071" y="749808"/>
                </a:moveTo>
                <a:lnTo>
                  <a:pt x="7619" y="749807"/>
                </a:lnTo>
                <a:lnTo>
                  <a:pt x="13715" y="755903"/>
                </a:lnTo>
                <a:lnTo>
                  <a:pt x="13715" y="761999"/>
                </a:lnTo>
                <a:lnTo>
                  <a:pt x="2093975" y="761999"/>
                </a:lnTo>
                <a:lnTo>
                  <a:pt x="2093975" y="755903"/>
                </a:lnTo>
                <a:lnTo>
                  <a:pt x="2100071" y="749808"/>
                </a:lnTo>
                <a:close/>
              </a:path>
              <a:path w="2100579" h="762000">
                <a:moveTo>
                  <a:pt x="13715" y="761999"/>
                </a:moveTo>
                <a:lnTo>
                  <a:pt x="13715" y="755903"/>
                </a:lnTo>
                <a:lnTo>
                  <a:pt x="7619" y="749807"/>
                </a:lnTo>
                <a:lnTo>
                  <a:pt x="7619" y="761999"/>
                </a:lnTo>
                <a:lnTo>
                  <a:pt x="13715" y="761999"/>
                </a:lnTo>
                <a:close/>
              </a:path>
              <a:path w="2100579" h="762000">
                <a:moveTo>
                  <a:pt x="2100071" y="12191"/>
                </a:moveTo>
                <a:lnTo>
                  <a:pt x="2093975" y="6095"/>
                </a:lnTo>
                <a:lnTo>
                  <a:pt x="2093975" y="12191"/>
                </a:lnTo>
                <a:lnTo>
                  <a:pt x="2100071" y="12191"/>
                </a:lnTo>
                <a:close/>
              </a:path>
              <a:path w="2100579" h="762000">
                <a:moveTo>
                  <a:pt x="2100071" y="749808"/>
                </a:moveTo>
                <a:lnTo>
                  <a:pt x="2100071" y="12191"/>
                </a:lnTo>
                <a:lnTo>
                  <a:pt x="2093975" y="12191"/>
                </a:lnTo>
                <a:lnTo>
                  <a:pt x="2093975" y="749808"/>
                </a:lnTo>
                <a:lnTo>
                  <a:pt x="2100071" y="749808"/>
                </a:lnTo>
                <a:close/>
              </a:path>
              <a:path w="2100579" h="762000">
                <a:moveTo>
                  <a:pt x="2100071" y="761999"/>
                </a:moveTo>
                <a:lnTo>
                  <a:pt x="2100071" y="749808"/>
                </a:lnTo>
                <a:lnTo>
                  <a:pt x="2093975" y="755903"/>
                </a:lnTo>
                <a:lnTo>
                  <a:pt x="2093975" y="761999"/>
                </a:lnTo>
                <a:lnTo>
                  <a:pt x="2100071" y="761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05478" y="455371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5152" y="103600"/>
                </a:moveTo>
                <a:lnTo>
                  <a:pt x="15152" y="22002"/>
                </a:lnTo>
                <a:lnTo>
                  <a:pt x="11792" y="26212"/>
                </a:lnTo>
                <a:lnTo>
                  <a:pt x="0" y="62483"/>
                </a:lnTo>
                <a:lnTo>
                  <a:pt x="264" y="68265"/>
                </a:lnTo>
                <a:lnTo>
                  <a:pt x="15152" y="103600"/>
                </a:lnTo>
                <a:close/>
              </a:path>
              <a:path w="127000" h="127000">
                <a:moveTo>
                  <a:pt x="126491" y="62483"/>
                </a:moveTo>
                <a:lnTo>
                  <a:pt x="111975" y="22002"/>
                </a:lnTo>
                <a:lnTo>
                  <a:pt x="75382" y="988"/>
                </a:lnTo>
                <a:lnTo>
                  <a:pt x="64007" y="0"/>
                </a:lnTo>
                <a:lnTo>
                  <a:pt x="58226" y="250"/>
                </a:lnTo>
                <a:lnTo>
                  <a:pt x="58226" y="126227"/>
                </a:lnTo>
                <a:lnTo>
                  <a:pt x="64007" y="126491"/>
                </a:lnTo>
                <a:lnTo>
                  <a:pt x="100279" y="114699"/>
                </a:lnTo>
                <a:lnTo>
                  <a:pt x="124297" y="79396"/>
                </a:lnTo>
                <a:lnTo>
                  <a:pt x="126491" y="62483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31969" y="4575047"/>
            <a:ext cx="2054860" cy="257810"/>
          </a:xfrm>
          <a:custGeom>
            <a:avLst/>
            <a:gdLst/>
            <a:ahLst/>
            <a:cxnLst/>
            <a:rect l="l" t="t" r="r" b="b"/>
            <a:pathLst>
              <a:path w="2054859" h="257810">
                <a:moveTo>
                  <a:pt x="2054351" y="248411"/>
                </a:moveTo>
                <a:lnTo>
                  <a:pt x="2051303" y="239267"/>
                </a:lnTo>
                <a:lnTo>
                  <a:pt x="2051303" y="237743"/>
                </a:lnTo>
                <a:lnTo>
                  <a:pt x="2049779" y="234695"/>
                </a:lnTo>
                <a:lnTo>
                  <a:pt x="2039111" y="224027"/>
                </a:lnTo>
                <a:lnTo>
                  <a:pt x="2039111" y="222503"/>
                </a:lnTo>
                <a:lnTo>
                  <a:pt x="2037587" y="222503"/>
                </a:lnTo>
                <a:lnTo>
                  <a:pt x="2037587" y="220979"/>
                </a:lnTo>
                <a:lnTo>
                  <a:pt x="2022347" y="211835"/>
                </a:lnTo>
                <a:lnTo>
                  <a:pt x="2020823" y="210311"/>
                </a:lnTo>
                <a:lnTo>
                  <a:pt x="2001011" y="201167"/>
                </a:lnTo>
                <a:lnTo>
                  <a:pt x="1975103" y="190499"/>
                </a:lnTo>
                <a:lnTo>
                  <a:pt x="1950719" y="182879"/>
                </a:lnTo>
                <a:lnTo>
                  <a:pt x="1941575" y="210311"/>
                </a:lnTo>
                <a:lnTo>
                  <a:pt x="1964435" y="217931"/>
                </a:lnTo>
                <a:lnTo>
                  <a:pt x="1988819" y="227075"/>
                </a:lnTo>
                <a:lnTo>
                  <a:pt x="2007107" y="235516"/>
                </a:lnTo>
                <a:lnTo>
                  <a:pt x="2007107" y="234695"/>
                </a:lnTo>
                <a:lnTo>
                  <a:pt x="2017775" y="242993"/>
                </a:lnTo>
                <a:lnTo>
                  <a:pt x="2017775" y="242315"/>
                </a:lnTo>
                <a:lnTo>
                  <a:pt x="2020823" y="245363"/>
                </a:lnTo>
                <a:lnTo>
                  <a:pt x="2020823" y="245871"/>
                </a:lnTo>
                <a:lnTo>
                  <a:pt x="2023871" y="249427"/>
                </a:lnTo>
                <a:lnTo>
                  <a:pt x="2023871" y="246887"/>
                </a:lnTo>
                <a:lnTo>
                  <a:pt x="2026919" y="252983"/>
                </a:lnTo>
                <a:lnTo>
                  <a:pt x="2026919" y="257555"/>
                </a:lnTo>
                <a:lnTo>
                  <a:pt x="2054351" y="248411"/>
                </a:lnTo>
                <a:close/>
              </a:path>
              <a:path w="2054859" h="257810">
                <a:moveTo>
                  <a:pt x="2008631" y="236219"/>
                </a:moveTo>
                <a:lnTo>
                  <a:pt x="2007107" y="234695"/>
                </a:lnTo>
                <a:lnTo>
                  <a:pt x="2007107" y="235516"/>
                </a:lnTo>
                <a:lnTo>
                  <a:pt x="2008631" y="236219"/>
                </a:lnTo>
                <a:close/>
              </a:path>
              <a:path w="2054859" h="257810">
                <a:moveTo>
                  <a:pt x="2020823" y="245363"/>
                </a:moveTo>
                <a:lnTo>
                  <a:pt x="2017775" y="242315"/>
                </a:lnTo>
                <a:lnTo>
                  <a:pt x="2019517" y="244347"/>
                </a:lnTo>
                <a:lnTo>
                  <a:pt x="2020823" y="245363"/>
                </a:lnTo>
                <a:close/>
              </a:path>
              <a:path w="2054859" h="257810">
                <a:moveTo>
                  <a:pt x="2019517" y="244347"/>
                </a:moveTo>
                <a:lnTo>
                  <a:pt x="2017775" y="242315"/>
                </a:lnTo>
                <a:lnTo>
                  <a:pt x="2017775" y="242993"/>
                </a:lnTo>
                <a:lnTo>
                  <a:pt x="2019517" y="244347"/>
                </a:lnTo>
                <a:close/>
              </a:path>
              <a:path w="2054859" h="257810">
                <a:moveTo>
                  <a:pt x="2020823" y="245871"/>
                </a:moveTo>
                <a:lnTo>
                  <a:pt x="2020823" y="245363"/>
                </a:lnTo>
                <a:lnTo>
                  <a:pt x="2019517" y="244347"/>
                </a:lnTo>
                <a:lnTo>
                  <a:pt x="2020823" y="245871"/>
                </a:lnTo>
                <a:close/>
              </a:path>
              <a:path w="2054859" h="257810">
                <a:moveTo>
                  <a:pt x="2026919" y="252983"/>
                </a:moveTo>
                <a:lnTo>
                  <a:pt x="2023871" y="246887"/>
                </a:lnTo>
                <a:lnTo>
                  <a:pt x="2024960" y="250697"/>
                </a:lnTo>
                <a:lnTo>
                  <a:pt x="2026919" y="252983"/>
                </a:lnTo>
                <a:close/>
              </a:path>
              <a:path w="2054859" h="257810">
                <a:moveTo>
                  <a:pt x="2024960" y="250697"/>
                </a:moveTo>
                <a:lnTo>
                  <a:pt x="2023871" y="246887"/>
                </a:lnTo>
                <a:lnTo>
                  <a:pt x="2023871" y="249427"/>
                </a:lnTo>
                <a:lnTo>
                  <a:pt x="2024960" y="250697"/>
                </a:lnTo>
                <a:close/>
              </a:path>
              <a:path w="2054859" h="257810">
                <a:moveTo>
                  <a:pt x="2026919" y="257555"/>
                </a:moveTo>
                <a:lnTo>
                  <a:pt x="2026919" y="252983"/>
                </a:lnTo>
                <a:lnTo>
                  <a:pt x="2024960" y="250697"/>
                </a:lnTo>
                <a:lnTo>
                  <a:pt x="2026919" y="257555"/>
                </a:lnTo>
                <a:close/>
              </a:path>
              <a:path w="2054859" h="257810">
                <a:moveTo>
                  <a:pt x="1866899" y="161543"/>
                </a:moveTo>
                <a:lnTo>
                  <a:pt x="1824227" y="152399"/>
                </a:lnTo>
                <a:lnTo>
                  <a:pt x="1775459" y="143255"/>
                </a:lnTo>
                <a:lnTo>
                  <a:pt x="1754123" y="140207"/>
                </a:lnTo>
                <a:lnTo>
                  <a:pt x="1749551" y="167639"/>
                </a:lnTo>
                <a:lnTo>
                  <a:pt x="1770887" y="170687"/>
                </a:lnTo>
                <a:lnTo>
                  <a:pt x="1818131" y="179831"/>
                </a:lnTo>
                <a:lnTo>
                  <a:pt x="1860803" y="188975"/>
                </a:lnTo>
                <a:lnTo>
                  <a:pt x="1866899" y="161543"/>
                </a:lnTo>
                <a:close/>
              </a:path>
              <a:path w="2054859" h="257810">
                <a:moveTo>
                  <a:pt x="1668779" y="126491"/>
                </a:moveTo>
                <a:lnTo>
                  <a:pt x="1665731" y="126491"/>
                </a:lnTo>
                <a:lnTo>
                  <a:pt x="1606295" y="117347"/>
                </a:lnTo>
                <a:lnTo>
                  <a:pt x="1554479" y="111251"/>
                </a:lnTo>
                <a:lnTo>
                  <a:pt x="1551431" y="138683"/>
                </a:lnTo>
                <a:lnTo>
                  <a:pt x="1601723" y="146303"/>
                </a:lnTo>
                <a:lnTo>
                  <a:pt x="1662683" y="153923"/>
                </a:lnTo>
                <a:lnTo>
                  <a:pt x="1664207" y="153923"/>
                </a:lnTo>
                <a:lnTo>
                  <a:pt x="1668779" y="126491"/>
                </a:lnTo>
                <a:close/>
              </a:path>
              <a:path w="2054859" h="257810">
                <a:moveTo>
                  <a:pt x="1469135" y="100583"/>
                </a:moveTo>
                <a:lnTo>
                  <a:pt x="1405127" y="92963"/>
                </a:lnTo>
                <a:lnTo>
                  <a:pt x="1356359" y="88391"/>
                </a:lnTo>
                <a:lnTo>
                  <a:pt x="1353311" y="117347"/>
                </a:lnTo>
                <a:lnTo>
                  <a:pt x="1402079" y="121919"/>
                </a:lnTo>
                <a:lnTo>
                  <a:pt x="1466087" y="129539"/>
                </a:lnTo>
                <a:lnTo>
                  <a:pt x="1469135" y="100583"/>
                </a:lnTo>
                <a:close/>
              </a:path>
              <a:path w="2054859" h="257810">
                <a:moveTo>
                  <a:pt x="1271015" y="80771"/>
                </a:moveTo>
                <a:lnTo>
                  <a:pt x="1255775" y="79247"/>
                </a:lnTo>
                <a:lnTo>
                  <a:pt x="1156715" y="71627"/>
                </a:lnTo>
                <a:lnTo>
                  <a:pt x="1153667" y="99059"/>
                </a:lnTo>
                <a:lnTo>
                  <a:pt x="1173479" y="100583"/>
                </a:lnTo>
                <a:lnTo>
                  <a:pt x="1252727" y="108203"/>
                </a:lnTo>
                <a:lnTo>
                  <a:pt x="1267967" y="109727"/>
                </a:lnTo>
                <a:lnTo>
                  <a:pt x="1271015" y="80771"/>
                </a:lnTo>
                <a:close/>
              </a:path>
              <a:path w="2054859" h="257810">
                <a:moveTo>
                  <a:pt x="1071371" y="65531"/>
                </a:moveTo>
                <a:lnTo>
                  <a:pt x="1011935" y="60959"/>
                </a:lnTo>
                <a:lnTo>
                  <a:pt x="957071" y="57911"/>
                </a:lnTo>
                <a:lnTo>
                  <a:pt x="955547" y="85343"/>
                </a:lnTo>
                <a:lnTo>
                  <a:pt x="1010411" y="89915"/>
                </a:lnTo>
                <a:lnTo>
                  <a:pt x="1068323" y="92963"/>
                </a:lnTo>
                <a:lnTo>
                  <a:pt x="1071371" y="65531"/>
                </a:lnTo>
                <a:close/>
              </a:path>
              <a:path w="2054859" h="257810">
                <a:moveTo>
                  <a:pt x="871727" y="51815"/>
                </a:moveTo>
                <a:lnTo>
                  <a:pt x="839723" y="50291"/>
                </a:lnTo>
                <a:lnTo>
                  <a:pt x="757427" y="45719"/>
                </a:lnTo>
                <a:lnTo>
                  <a:pt x="755903" y="74675"/>
                </a:lnTo>
                <a:lnTo>
                  <a:pt x="838199" y="79247"/>
                </a:lnTo>
                <a:lnTo>
                  <a:pt x="868679" y="80771"/>
                </a:lnTo>
                <a:lnTo>
                  <a:pt x="871727" y="51815"/>
                </a:lnTo>
                <a:close/>
              </a:path>
              <a:path w="2054859" h="257810">
                <a:moveTo>
                  <a:pt x="670559" y="42671"/>
                </a:moveTo>
                <a:lnTo>
                  <a:pt x="568451" y="38099"/>
                </a:lnTo>
                <a:lnTo>
                  <a:pt x="556259" y="38099"/>
                </a:lnTo>
                <a:lnTo>
                  <a:pt x="556259" y="65531"/>
                </a:lnTo>
                <a:lnTo>
                  <a:pt x="566927" y="67055"/>
                </a:lnTo>
                <a:lnTo>
                  <a:pt x="669035" y="71627"/>
                </a:lnTo>
                <a:lnTo>
                  <a:pt x="670559" y="42671"/>
                </a:lnTo>
                <a:close/>
              </a:path>
              <a:path w="2054859" h="257810">
                <a:moveTo>
                  <a:pt x="470915" y="35051"/>
                </a:moveTo>
                <a:lnTo>
                  <a:pt x="380999" y="32003"/>
                </a:lnTo>
                <a:lnTo>
                  <a:pt x="356615" y="32003"/>
                </a:lnTo>
                <a:lnTo>
                  <a:pt x="356615" y="60959"/>
                </a:lnTo>
                <a:lnTo>
                  <a:pt x="380999" y="60959"/>
                </a:lnTo>
                <a:lnTo>
                  <a:pt x="469391" y="64007"/>
                </a:lnTo>
                <a:lnTo>
                  <a:pt x="470915" y="35051"/>
                </a:lnTo>
                <a:close/>
              </a:path>
              <a:path w="2054859" h="257810">
                <a:moveTo>
                  <a:pt x="271271" y="30479"/>
                </a:moveTo>
                <a:lnTo>
                  <a:pt x="192023" y="28955"/>
                </a:lnTo>
                <a:lnTo>
                  <a:pt x="156971" y="28955"/>
                </a:lnTo>
                <a:lnTo>
                  <a:pt x="155447" y="57911"/>
                </a:lnTo>
                <a:lnTo>
                  <a:pt x="192023" y="57911"/>
                </a:lnTo>
                <a:lnTo>
                  <a:pt x="269747" y="59435"/>
                </a:lnTo>
                <a:lnTo>
                  <a:pt x="271271" y="30479"/>
                </a:lnTo>
                <a:close/>
              </a:path>
              <a:path w="2054859" h="257810">
                <a:moveTo>
                  <a:pt x="86867" y="85343"/>
                </a:moveTo>
                <a:lnTo>
                  <a:pt x="86867" y="0"/>
                </a:lnTo>
                <a:lnTo>
                  <a:pt x="0" y="41147"/>
                </a:lnTo>
                <a:lnTo>
                  <a:pt x="86867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486273" y="4021072"/>
            <a:ext cx="327025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25" i="1" spc="22" baseline="-25054" dirty="0">
                <a:latin typeface="Times New Roman"/>
                <a:cs typeface="Times New Roman"/>
              </a:rPr>
              <a:t>d</a:t>
            </a:r>
            <a:r>
              <a:rPr sz="3825" i="1" spc="-607" baseline="-2505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36565" y="3704080"/>
            <a:ext cx="226060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i="1" spc="20" dirty="0">
                <a:latin typeface="Times New Roman"/>
                <a:cs typeface="Times New Roman"/>
              </a:rPr>
              <a:t>P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94278" y="4126990"/>
            <a:ext cx="10033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44926" y="3911344"/>
            <a:ext cx="2011680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47214" algn="l"/>
                <a:tab pos="1998345" algn="l"/>
              </a:tabLst>
            </a:pPr>
            <a:r>
              <a:rPr sz="2550" i="1" spc="20" dirty="0">
                <a:latin typeface="Times New Roman"/>
                <a:cs typeface="Times New Roman"/>
              </a:rPr>
              <a:t>P  </a:t>
            </a:r>
            <a:r>
              <a:rPr sz="2550" spc="25" dirty="0">
                <a:latin typeface="Times New Roman"/>
                <a:cs typeface="Times New Roman"/>
              </a:rPr>
              <a:t>(</a:t>
            </a:r>
            <a:r>
              <a:rPr sz="2550" i="1" spc="25" dirty="0">
                <a:latin typeface="Times New Roman"/>
                <a:cs typeface="Times New Roman"/>
              </a:rPr>
              <a:t>d </a:t>
            </a:r>
            <a:r>
              <a:rPr sz="2550" spc="10" dirty="0">
                <a:latin typeface="Times New Roman"/>
                <a:cs typeface="Times New Roman"/>
              </a:rPr>
              <a:t>)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Symbol"/>
                <a:cs typeface="Symbol"/>
              </a:rPr>
              <a:t></a:t>
            </a:r>
            <a:r>
              <a:rPr sz="2550" spc="29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con</a:t>
            </a:r>
            <a:r>
              <a:rPr sz="2550" spc="55" dirty="0">
                <a:latin typeface="Symbol"/>
                <a:cs typeface="Symbol"/>
              </a:rPr>
              <a:t></a:t>
            </a:r>
            <a:r>
              <a:rPr sz="2250" i="1" u="heavy" spc="82" baseline="37037" dirty="0">
                <a:latin typeface="Times New Roman"/>
                <a:cs typeface="Times New Roman"/>
              </a:rPr>
              <a:t> 	</a:t>
            </a:r>
            <a:r>
              <a:rPr sz="2250" i="1" u="heavy" baseline="37037" dirty="0">
                <a:latin typeface="Times New Roman"/>
                <a:cs typeface="Times New Roman"/>
              </a:rPr>
              <a:t>t	</a:t>
            </a:r>
            <a:endParaRPr sz="2250" baseline="37037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793614" y="3777996"/>
            <a:ext cx="2124710" cy="791210"/>
          </a:xfrm>
          <a:custGeom>
            <a:avLst/>
            <a:gdLst/>
            <a:ahLst/>
            <a:cxnLst/>
            <a:rect l="l" t="t" r="r" b="b"/>
            <a:pathLst>
              <a:path w="2124709" h="791210">
                <a:moveTo>
                  <a:pt x="12191" y="778763"/>
                </a:moveTo>
                <a:lnTo>
                  <a:pt x="12191" y="0"/>
                </a:lnTo>
                <a:lnTo>
                  <a:pt x="0" y="0"/>
                </a:lnTo>
                <a:lnTo>
                  <a:pt x="0" y="790955"/>
                </a:lnTo>
                <a:lnTo>
                  <a:pt x="6095" y="790955"/>
                </a:lnTo>
                <a:lnTo>
                  <a:pt x="6095" y="778763"/>
                </a:lnTo>
                <a:lnTo>
                  <a:pt x="12191" y="778763"/>
                </a:lnTo>
                <a:close/>
              </a:path>
              <a:path w="2124709" h="791210">
                <a:moveTo>
                  <a:pt x="2124455" y="778764"/>
                </a:moveTo>
                <a:lnTo>
                  <a:pt x="6095" y="778763"/>
                </a:lnTo>
                <a:lnTo>
                  <a:pt x="12191" y="784859"/>
                </a:lnTo>
                <a:lnTo>
                  <a:pt x="12191" y="790955"/>
                </a:lnTo>
                <a:lnTo>
                  <a:pt x="2118359" y="790955"/>
                </a:lnTo>
                <a:lnTo>
                  <a:pt x="2118359" y="784859"/>
                </a:lnTo>
                <a:lnTo>
                  <a:pt x="2124455" y="778764"/>
                </a:lnTo>
                <a:close/>
              </a:path>
              <a:path w="2124709" h="791210">
                <a:moveTo>
                  <a:pt x="12191" y="790955"/>
                </a:moveTo>
                <a:lnTo>
                  <a:pt x="12191" y="784859"/>
                </a:lnTo>
                <a:lnTo>
                  <a:pt x="6095" y="778763"/>
                </a:lnTo>
                <a:lnTo>
                  <a:pt x="6095" y="790955"/>
                </a:lnTo>
                <a:lnTo>
                  <a:pt x="12191" y="790955"/>
                </a:lnTo>
                <a:close/>
              </a:path>
              <a:path w="2124709" h="791210">
                <a:moveTo>
                  <a:pt x="2124455" y="778764"/>
                </a:moveTo>
                <a:lnTo>
                  <a:pt x="2124455" y="0"/>
                </a:lnTo>
                <a:lnTo>
                  <a:pt x="2118359" y="0"/>
                </a:lnTo>
                <a:lnTo>
                  <a:pt x="2118359" y="778764"/>
                </a:lnTo>
                <a:lnTo>
                  <a:pt x="2124455" y="778764"/>
                </a:lnTo>
                <a:close/>
              </a:path>
              <a:path w="2124709" h="791210">
                <a:moveTo>
                  <a:pt x="2124455" y="790955"/>
                </a:moveTo>
                <a:lnTo>
                  <a:pt x="2124455" y="778764"/>
                </a:lnTo>
                <a:lnTo>
                  <a:pt x="2118359" y="784859"/>
                </a:lnTo>
                <a:lnTo>
                  <a:pt x="2118359" y="790955"/>
                </a:lnTo>
                <a:lnTo>
                  <a:pt x="2124455" y="790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74186" y="3892295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70">
                <a:moveTo>
                  <a:pt x="62483" y="128015"/>
                </a:moveTo>
                <a:lnTo>
                  <a:pt x="62483" y="0"/>
                </a:lnTo>
                <a:lnTo>
                  <a:pt x="56715" y="264"/>
                </a:lnTo>
                <a:lnTo>
                  <a:pt x="18097" y="18859"/>
                </a:lnTo>
                <a:lnTo>
                  <a:pt x="250" y="58226"/>
                </a:lnTo>
                <a:lnTo>
                  <a:pt x="0" y="64007"/>
                </a:lnTo>
                <a:lnTo>
                  <a:pt x="250" y="69789"/>
                </a:lnTo>
                <a:lnTo>
                  <a:pt x="14516" y="105124"/>
                </a:lnTo>
                <a:lnTo>
                  <a:pt x="51109" y="126974"/>
                </a:lnTo>
                <a:lnTo>
                  <a:pt x="62483" y="128015"/>
                </a:lnTo>
                <a:close/>
              </a:path>
              <a:path w="127000" h="128270">
                <a:moveTo>
                  <a:pt x="126491" y="64007"/>
                </a:moveTo>
                <a:lnTo>
                  <a:pt x="114699" y="27224"/>
                </a:lnTo>
                <a:lnTo>
                  <a:pt x="111339" y="22891"/>
                </a:lnTo>
                <a:lnTo>
                  <a:pt x="111339" y="105124"/>
                </a:lnTo>
                <a:lnTo>
                  <a:pt x="126227" y="69789"/>
                </a:lnTo>
                <a:lnTo>
                  <a:pt x="126491" y="64007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29050" y="3797808"/>
            <a:ext cx="79375" cy="94615"/>
          </a:xfrm>
          <a:custGeom>
            <a:avLst/>
            <a:gdLst/>
            <a:ahLst/>
            <a:cxnLst/>
            <a:rect l="l" t="t" r="r" b="b"/>
            <a:pathLst>
              <a:path w="79375" h="94614">
                <a:moveTo>
                  <a:pt x="27079" y="10415"/>
                </a:moveTo>
                <a:lnTo>
                  <a:pt x="0" y="0"/>
                </a:lnTo>
                <a:lnTo>
                  <a:pt x="7619" y="94487"/>
                </a:lnTo>
                <a:lnTo>
                  <a:pt x="21335" y="82231"/>
                </a:lnTo>
                <a:lnTo>
                  <a:pt x="21335" y="22859"/>
                </a:lnTo>
                <a:lnTo>
                  <a:pt x="27079" y="10415"/>
                </a:lnTo>
                <a:close/>
              </a:path>
              <a:path w="79375" h="94614">
                <a:moveTo>
                  <a:pt x="54323" y="20893"/>
                </a:moveTo>
                <a:lnTo>
                  <a:pt x="27079" y="10415"/>
                </a:lnTo>
                <a:lnTo>
                  <a:pt x="21335" y="22859"/>
                </a:lnTo>
                <a:lnTo>
                  <a:pt x="47243" y="35051"/>
                </a:lnTo>
                <a:lnTo>
                  <a:pt x="54323" y="20893"/>
                </a:lnTo>
                <a:close/>
              </a:path>
              <a:path w="79375" h="94614">
                <a:moveTo>
                  <a:pt x="79247" y="30479"/>
                </a:moveTo>
                <a:lnTo>
                  <a:pt x="54323" y="20893"/>
                </a:lnTo>
                <a:lnTo>
                  <a:pt x="47243" y="35051"/>
                </a:lnTo>
                <a:lnTo>
                  <a:pt x="21335" y="22859"/>
                </a:lnTo>
                <a:lnTo>
                  <a:pt x="21335" y="82231"/>
                </a:lnTo>
                <a:lnTo>
                  <a:pt x="79247" y="30479"/>
                </a:lnTo>
                <a:close/>
              </a:path>
              <a:path w="79375" h="94614">
                <a:moveTo>
                  <a:pt x="55843" y="17852"/>
                </a:moveTo>
                <a:lnTo>
                  <a:pt x="33527" y="0"/>
                </a:lnTo>
                <a:lnTo>
                  <a:pt x="32003" y="1523"/>
                </a:lnTo>
                <a:lnTo>
                  <a:pt x="32003" y="3047"/>
                </a:lnTo>
                <a:lnTo>
                  <a:pt x="30479" y="3047"/>
                </a:lnTo>
                <a:lnTo>
                  <a:pt x="27079" y="10415"/>
                </a:lnTo>
                <a:lnTo>
                  <a:pt x="54323" y="20893"/>
                </a:lnTo>
                <a:lnTo>
                  <a:pt x="55843" y="17852"/>
                </a:lnTo>
                <a:close/>
              </a:path>
              <a:path w="79375" h="94614">
                <a:moveTo>
                  <a:pt x="56387" y="18287"/>
                </a:moveTo>
                <a:lnTo>
                  <a:pt x="55843" y="17852"/>
                </a:lnTo>
                <a:lnTo>
                  <a:pt x="54863" y="19811"/>
                </a:lnTo>
                <a:lnTo>
                  <a:pt x="56387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67566" y="3777996"/>
            <a:ext cx="2172335" cy="1446530"/>
          </a:xfrm>
          <a:custGeom>
            <a:avLst/>
            <a:gdLst/>
            <a:ahLst/>
            <a:cxnLst/>
            <a:rect l="l" t="t" r="r" b="b"/>
            <a:pathLst>
              <a:path w="2172334" h="1446529">
                <a:moveTo>
                  <a:pt x="2172123" y="1424939"/>
                </a:moveTo>
                <a:lnTo>
                  <a:pt x="43652" y="0"/>
                </a:lnTo>
                <a:lnTo>
                  <a:pt x="0" y="0"/>
                </a:lnTo>
                <a:lnTo>
                  <a:pt x="2158407" y="1446275"/>
                </a:lnTo>
                <a:lnTo>
                  <a:pt x="2172123" y="142493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37" name="object 37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0685" y="784351"/>
            <a:ext cx="6829425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1120" marR="5080" indent="-1329055">
              <a:lnSpc>
                <a:spcPct val="100000"/>
              </a:lnSpc>
            </a:pPr>
            <a:r>
              <a:rPr spc="-10" dirty="0"/>
              <a:t>Two Ray Model -The Model </a:t>
            </a:r>
            <a:r>
              <a:rPr spc="-5" dirty="0"/>
              <a:t>of  ‘Distance</a:t>
            </a:r>
            <a:r>
              <a:rPr spc="-70" dirty="0"/>
              <a:t> </a:t>
            </a:r>
            <a:r>
              <a:rPr spc="-5" dirty="0"/>
              <a:t>Filtering’</a:t>
            </a:r>
          </a:p>
        </p:txBody>
      </p:sp>
      <p:sp>
        <p:nvSpPr>
          <p:cNvPr id="5" name="object 5"/>
          <p:cNvSpPr/>
          <p:nvPr/>
        </p:nvSpPr>
        <p:spPr>
          <a:xfrm>
            <a:off x="935615" y="1947672"/>
            <a:ext cx="7315200" cy="1830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8865" y="2407919"/>
            <a:ext cx="4096385" cy="1370330"/>
          </a:xfrm>
          <a:custGeom>
            <a:avLst/>
            <a:gdLst/>
            <a:ahLst/>
            <a:cxnLst/>
            <a:rect l="l" t="t" r="r" b="b"/>
            <a:pathLst>
              <a:path w="4096385" h="1370329">
                <a:moveTo>
                  <a:pt x="4096086" y="1370076"/>
                </a:moveTo>
                <a:lnTo>
                  <a:pt x="15239" y="0"/>
                </a:lnTo>
                <a:lnTo>
                  <a:pt x="0" y="48767"/>
                </a:lnTo>
                <a:lnTo>
                  <a:pt x="3937666" y="1370076"/>
                </a:lnTo>
                <a:lnTo>
                  <a:pt x="4096086" y="13700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681" y="2887979"/>
            <a:ext cx="1363980" cy="890269"/>
          </a:xfrm>
          <a:custGeom>
            <a:avLst/>
            <a:gdLst/>
            <a:ahLst/>
            <a:cxnLst/>
            <a:rect l="l" t="t" r="r" b="b"/>
            <a:pathLst>
              <a:path w="1363980" h="890270">
                <a:moveTo>
                  <a:pt x="0" y="0"/>
                </a:moveTo>
                <a:lnTo>
                  <a:pt x="0" y="890016"/>
                </a:lnTo>
                <a:lnTo>
                  <a:pt x="1363979" y="890016"/>
                </a:lnTo>
                <a:lnTo>
                  <a:pt x="13639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56851" y="3529583"/>
            <a:ext cx="36973" cy="24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0995" y="3403091"/>
            <a:ext cx="69215" cy="375285"/>
          </a:xfrm>
          <a:custGeom>
            <a:avLst/>
            <a:gdLst/>
            <a:ahLst/>
            <a:cxnLst/>
            <a:rect l="l" t="t" r="r" b="b"/>
            <a:pathLst>
              <a:path w="69214" h="375285">
                <a:moveTo>
                  <a:pt x="68684" y="374904"/>
                </a:moveTo>
                <a:lnTo>
                  <a:pt x="40438" y="0"/>
                </a:lnTo>
                <a:lnTo>
                  <a:pt x="28246" y="0"/>
                </a:lnTo>
                <a:lnTo>
                  <a:pt x="0" y="374904"/>
                </a:lnTo>
                <a:lnTo>
                  <a:pt x="19102" y="374904"/>
                </a:lnTo>
                <a:lnTo>
                  <a:pt x="19102" y="128015"/>
                </a:lnTo>
                <a:lnTo>
                  <a:pt x="49582" y="128015"/>
                </a:lnTo>
                <a:lnTo>
                  <a:pt x="49582" y="374904"/>
                </a:lnTo>
                <a:lnTo>
                  <a:pt x="68684" y="374904"/>
                </a:lnTo>
                <a:close/>
              </a:path>
              <a:path w="69214" h="375285">
                <a:moveTo>
                  <a:pt x="49582" y="128015"/>
                </a:moveTo>
                <a:lnTo>
                  <a:pt x="19102" y="128015"/>
                </a:lnTo>
                <a:lnTo>
                  <a:pt x="34342" y="332803"/>
                </a:lnTo>
                <a:lnTo>
                  <a:pt x="49582" y="128015"/>
                </a:lnTo>
                <a:close/>
              </a:path>
              <a:path w="69214" h="375285">
                <a:moveTo>
                  <a:pt x="34342" y="332803"/>
                </a:moveTo>
                <a:lnTo>
                  <a:pt x="19102" y="128015"/>
                </a:lnTo>
                <a:lnTo>
                  <a:pt x="19102" y="374904"/>
                </a:lnTo>
                <a:lnTo>
                  <a:pt x="31209" y="374904"/>
                </a:lnTo>
                <a:lnTo>
                  <a:pt x="34342" y="332803"/>
                </a:lnTo>
                <a:close/>
              </a:path>
              <a:path w="69214" h="375285">
                <a:moveTo>
                  <a:pt x="49582" y="374904"/>
                </a:moveTo>
                <a:lnTo>
                  <a:pt x="49582" y="128015"/>
                </a:lnTo>
                <a:lnTo>
                  <a:pt x="34342" y="332803"/>
                </a:lnTo>
                <a:lnTo>
                  <a:pt x="37475" y="374904"/>
                </a:lnTo>
                <a:lnTo>
                  <a:pt x="49582" y="37490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569" y="3567683"/>
            <a:ext cx="48150" cy="210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3042" y="3441191"/>
            <a:ext cx="98425" cy="337185"/>
          </a:xfrm>
          <a:custGeom>
            <a:avLst/>
            <a:gdLst/>
            <a:ahLst/>
            <a:cxnLst/>
            <a:rect l="l" t="t" r="r" b="b"/>
            <a:pathLst>
              <a:path w="98425" h="337185">
                <a:moveTo>
                  <a:pt x="49486" y="123597"/>
                </a:moveTo>
                <a:lnTo>
                  <a:pt x="21335" y="0"/>
                </a:lnTo>
                <a:lnTo>
                  <a:pt x="0" y="4571"/>
                </a:lnTo>
                <a:lnTo>
                  <a:pt x="18287" y="133926"/>
                </a:lnTo>
                <a:lnTo>
                  <a:pt x="18287" y="129539"/>
                </a:lnTo>
                <a:lnTo>
                  <a:pt x="49486" y="123597"/>
                </a:lnTo>
                <a:close/>
              </a:path>
              <a:path w="98425" h="337185">
                <a:moveTo>
                  <a:pt x="80255" y="336804"/>
                </a:moveTo>
                <a:lnTo>
                  <a:pt x="51644" y="133071"/>
                </a:lnTo>
                <a:lnTo>
                  <a:pt x="49486" y="123597"/>
                </a:lnTo>
                <a:lnTo>
                  <a:pt x="18287" y="129539"/>
                </a:lnTo>
                <a:lnTo>
                  <a:pt x="65678" y="336804"/>
                </a:lnTo>
                <a:lnTo>
                  <a:pt x="80255" y="336804"/>
                </a:lnTo>
                <a:close/>
              </a:path>
              <a:path w="98425" h="337185">
                <a:moveTo>
                  <a:pt x="65678" y="336804"/>
                </a:moveTo>
                <a:lnTo>
                  <a:pt x="18287" y="129539"/>
                </a:lnTo>
                <a:lnTo>
                  <a:pt x="18287" y="133926"/>
                </a:lnTo>
                <a:lnTo>
                  <a:pt x="46970" y="336804"/>
                </a:lnTo>
                <a:lnTo>
                  <a:pt x="65678" y="336804"/>
                </a:lnTo>
                <a:close/>
              </a:path>
              <a:path w="98425" h="337185">
                <a:moveTo>
                  <a:pt x="51644" y="133071"/>
                </a:moveTo>
                <a:lnTo>
                  <a:pt x="50291" y="123443"/>
                </a:lnTo>
                <a:lnTo>
                  <a:pt x="49486" y="123597"/>
                </a:lnTo>
                <a:lnTo>
                  <a:pt x="51644" y="133071"/>
                </a:lnTo>
                <a:close/>
              </a:path>
              <a:path w="98425" h="337185">
                <a:moveTo>
                  <a:pt x="98045" y="336804"/>
                </a:moveTo>
                <a:lnTo>
                  <a:pt x="51644" y="133071"/>
                </a:lnTo>
                <a:lnTo>
                  <a:pt x="80255" y="336804"/>
                </a:lnTo>
                <a:lnTo>
                  <a:pt x="98045" y="33680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9450" y="3154679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5486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5922" y="3148583"/>
            <a:ext cx="68580" cy="384175"/>
          </a:xfrm>
          <a:custGeom>
            <a:avLst/>
            <a:gdLst/>
            <a:ahLst/>
            <a:cxnLst/>
            <a:rect l="l" t="t" r="r" b="b"/>
            <a:pathLst>
              <a:path w="68580" h="384175">
                <a:moveTo>
                  <a:pt x="68579" y="384047"/>
                </a:moveTo>
                <a:lnTo>
                  <a:pt x="68579" y="0"/>
                </a:lnTo>
                <a:lnTo>
                  <a:pt x="0" y="0"/>
                </a:lnTo>
                <a:lnTo>
                  <a:pt x="0" y="384047"/>
                </a:lnTo>
                <a:lnTo>
                  <a:pt x="6095" y="384047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54863" y="13715"/>
                </a:lnTo>
                <a:lnTo>
                  <a:pt x="54863" y="6095"/>
                </a:lnTo>
                <a:lnTo>
                  <a:pt x="60959" y="13715"/>
                </a:lnTo>
                <a:lnTo>
                  <a:pt x="60959" y="384047"/>
                </a:lnTo>
                <a:lnTo>
                  <a:pt x="68579" y="384047"/>
                </a:lnTo>
                <a:close/>
              </a:path>
              <a:path w="68580" h="38417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68580" h="384175">
                <a:moveTo>
                  <a:pt x="13715" y="370331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370331"/>
                </a:lnTo>
                <a:lnTo>
                  <a:pt x="13715" y="370331"/>
                </a:lnTo>
                <a:close/>
              </a:path>
              <a:path w="68580" h="384175">
                <a:moveTo>
                  <a:pt x="60959" y="370331"/>
                </a:moveTo>
                <a:lnTo>
                  <a:pt x="6095" y="370331"/>
                </a:lnTo>
                <a:lnTo>
                  <a:pt x="13715" y="376427"/>
                </a:lnTo>
                <a:lnTo>
                  <a:pt x="13715" y="384047"/>
                </a:lnTo>
                <a:lnTo>
                  <a:pt x="54863" y="384047"/>
                </a:lnTo>
                <a:lnTo>
                  <a:pt x="54863" y="376427"/>
                </a:lnTo>
                <a:lnTo>
                  <a:pt x="60959" y="370331"/>
                </a:lnTo>
                <a:close/>
              </a:path>
              <a:path w="68580" h="384175">
                <a:moveTo>
                  <a:pt x="13715" y="384047"/>
                </a:moveTo>
                <a:lnTo>
                  <a:pt x="13715" y="376427"/>
                </a:lnTo>
                <a:lnTo>
                  <a:pt x="6095" y="370331"/>
                </a:lnTo>
                <a:lnTo>
                  <a:pt x="6095" y="384047"/>
                </a:lnTo>
                <a:lnTo>
                  <a:pt x="13715" y="384047"/>
                </a:lnTo>
                <a:close/>
              </a:path>
              <a:path w="68580" h="384175">
                <a:moveTo>
                  <a:pt x="60959" y="13715"/>
                </a:moveTo>
                <a:lnTo>
                  <a:pt x="54863" y="6095"/>
                </a:lnTo>
                <a:lnTo>
                  <a:pt x="54863" y="13715"/>
                </a:lnTo>
                <a:lnTo>
                  <a:pt x="60959" y="13715"/>
                </a:lnTo>
                <a:close/>
              </a:path>
              <a:path w="68580" h="384175">
                <a:moveTo>
                  <a:pt x="60959" y="370331"/>
                </a:moveTo>
                <a:lnTo>
                  <a:pt x="60959" y="13715"/>
                </a:lnTo>
                <a:lnTo>
                  <a:pt x="54863" y="13715"/>
                </a:lnTo>
                <a:lnTo>
                  <a:pt x="54863" y="370331"/>
                </a:lnTo>
                <a:lnTo>
                  <a:pt x="60959" y="370331"/>
                </a:lnTo>
                <a:close/>
              </a:path>
              <a:path w="68580" h="384175">
                <a:moveTo>
                  <a:pt x="60959" y="384047"/>
                </a:moveTo>
                <a:lnTo>
                  <a:pt x="60959" y="370331"/>
                </a:lnTo>
                <a:lnTo>
                  <a:pt x="54863" y="376427"/>
                </a:lnTo>
                <a:lnTo>
                  <a:pt x="54863" y="384047"/>
                </a:lnTo>
                <a:lnTo>
                  <a:pt x="60959" y="3840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0597" y="3304032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5486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17069" y="3297935"/>
            <a:ext cx="67310" cy="382905"/>
          </a:xfrm>
          <a:custGeom>
            <a:avLst/>
            <a:gdLst/>
            <a:ahLst/>
            <a:cxnLst/>
            <a:rect l="l" t="t" r="r" b="b"/>
            <a:pathLst>
              <a:path w="67310" h="382904">
                <a:moveTo>
                  <a:pt x="67055" y="382523"/>
                </a:moveTo>
                <a:lnTo>
                  <a:pt x="67055" y="0"/>
                </a:lnTo>
                <a:lnTo>
                  <a:pt x="0" y="0"/>
                </a:lnTo>
                <a:lnTo>
                  <a:pt x="0" y="382523"/>
                </a:lnTo>
                <a:lnTo>
                  <a:pt x="6095" y="382523"/>
                </a:lnTo>
                <a:lnTo>
                  <a:pt x="6095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54863" y="12191"/>
                </a:lnTo>
                <a:lnTo>
                  <a:pt x="54863" y="6095"/>
                </a:lnTo>
                <a:lnTo>
                  <a:pt x="60959" y="12191"/>
                </a:lnTo>
                <a:lnTo>
                  <a:pt x="60959" y="382523"/>
                </a:lnTo>
                <a:lnTo>
                  <a:pt x="67055" y="382523"/>
                </a:lnTo>
                <a:close/>
              </a:path>
              <a:path w="67310" h="382904">
                <a:moveTo>
                  <a:pt x="13715" y="12191"/>
                </a:moveTo>
                <a:lnTo>
                  <a:pt x="13715" y="6095"/>
                </a:lnTo>
                <a:lnTo>
                  <a:pt x="6095" y="12191"/>
                </a:lnTo>
                <a:lnTo>
                  <a:pt x="13715" y="12191"/>
                </a:lnTo>
                <a:close/>
              </a:path>
              <a:path w="67310" h="382904">
                <a:moveTo>
                  <a:pt x="13715" y="370331"/>
                </a:moveTo>
                <a:lnTo>
                  <a:pt x="13715" y="12191"/>
                </a:lnTo>
                <a:lnTo>
                  <a:pt x="6095" y="12191"/>
                </a:lnTo>
                <a:lnTo>
                  <a:pt x="6095" y="370331"/>
                </a:lnTo>
                <a:lnTo>
                  <a:pt x="13715" y="370331"/>
                </a:lnTo>
                <a:close/>
              </a:path>
              <a:path w="67310" h="382904">
                <a:moveTo>
                  <a:pt x="60959" y="370331"/>
                </a:moveTo>
                <a:lnTo>
                  <a:pt x="6095" y="370331"/>
                </a:lnTo>
                <a:lnTo>
                  <a:pt x="13715" y="376427"/>
                </a:lnTo>
                <a:lnTo>
                  <a:pt x="13715" y="382523"/>
                </a:lnTo>
                <a:lnTo>
                  <a:pt x="54863" y="382523"/>
                </a:lnTo>
                <a:lnTo>
                  <a:pt x="54863" y="376427"/>
                </a:lnTo>
                <a:lnTo>
                  <a:pt x="60959" y="370331"/>
                </a:lnTo>
                <a:close/>
              </a:path>
              <a:path w="67310" h="382904">
                <a:moveTo>
                  <a:pt x="13715" y="382523"/>
                </a:moveTo>
                <a:lnTo>
                  <a:pt x="13715" y="376427"/>
                </a:lnTo>
                <a:lnTo>
                  <a:pt x="6095" y="370331"/>
                </a:lnTo>
                <a:lnTo>
                  <a:pt x="6095" y="382523"/>
                </a:lnTo>
                <a:lnTo>
                  <a:pt x="13715" y="382523"/>
                </a:lnTo>
                <a:close/>
              </a:path>
              <a:path w="67310" h="382904">
                <a:moveTo>
                  <a:pt x="60959" y="12191"/>
                </a:moveTo>
                <a:lnTo>
                  <a:pt x="54863" y="6095"/>
                </a:lnTo>
                <a:lnTo>
                  <a:pt x="54863" y="12191"/>
                </a:lnTo>
                <a:lnTo>
                  <a:pt x="60959" y="12191"/>
                </a:lnTo>
                <a:close/>
              </a:path>
              <a:path w="67310" h="382904">
                <a:moveTo>
                  <a:pt x="60959" y="370331"/>
                </a:moveTo>
                <a:lnTo>
                  <a:pt x="60959" y="12191"/>
                </a:lnTo>
                <a:lnTo>
                  <a:pt x="54863" y="12191"/>
                </a:lnTo>
                <a:lnTo>
                  <a:pt x="54863" y="370331"/>
                </a:lnTo>
                <a:lnTo>
                  <a:pt x="60959" y="370331"/>
                </a:lnTo>
                <a:close/>
              </a:path>
              <a:path w="67310" h="382904">
                <a:moveTo>
                  <a:pt x="60959" y="382523"/>
                </a:moveTo>
                <a:lnTo>
                  <a:pt x="60959" y="370331"/>
                </a:lnTo>
                <a:lnTo>
                  <a:pt x="54863" y="376427"/>
                </a:lnTo>
                <a:lnTo>
                  <a:pt x="54863" y="382523"/>
                </a:lnTo>
                <a:lnTo>
                  <a:pt x="60959" y="3825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75516" y="3223259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807"/>
                </a:lnTo>
              </a:path>
            </a:pathLst>
          </a:custGeom>
          <a:ln w="5029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44274" y="3217163"/>
            <a:ext cx="62865" cy="381000"/>
          </a:xfrm>
          <a:custGeom>
            <a:avLst/>
            <a:gdLst/>
            <a:ahLst/>
            <a:cxnLst/>
            <a:rect l="l" t="t" r="r" b="b"/>
            <a:pathLst>
              <a:path w="62864" h="381000">
                <a:moveTo>
                  <a:pt x="62483" y="380999"/>
                </a:moveTo>
                <a:lnTo>
                  <a:pt x="62483" y="0"/>
                </a:lnTo>
                <a:lnTo>
                  <a:pt x="0" y="0"/>
                </a:lnTo>
                <a:lnTo>
                  <a:pt x="0" y="380999"/>
                </a:lnTo>
                <a:lnTo>
                  <a:pt x="6095" y="380999"/>
                </a:lnTo>
                <a:lnTo>
                  <a:pt x="6095" y="13715"/>
                </a:lnTo>
                <a:lnTo>
                  <a:pt x="12191" y="6095"/>
                </a:lnTo>
                <a:lnTo>
                  <a:pt x="12191" y="13715"/>
                </a:lnTo>
                <a:lnTo>
                  <a:pt x="48767" y="13715"/>
                </a:lnTo>
                <a:lnTo>
                  <a:pt x="48767" y="6095"/>
                </a:lnTo>
                <a:lnTo>
                  <a:pt x="56387" y="13715"/>
                </a:lnTo>
                <a:lnTo>
                  <a:pt x="56387" y="380999"/>
                </a:lnTo>
                <a:lnTo>
                  <a:pt x="62483" y="380999"/>
                </a:lnTo>
                <a:close/>
              </a:path>
              <a:path w="62864" h="381000">
                <a:moveTo>
                  <a:pt x="12191" y="13715"/>
                </a:moveTo>
                <a:lnTo>
                  <a:pt x="12191" y="6095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62864" h="381000">
                <a:moveTo>
                  <a:pt x="12191" y="368807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368807"/>
                </a:lnTo>
                <a:lnTo>
                  <a:pt x="12191" y="368807"/>
                </a:lnTo>
                <a:close/>
              </a:path>
              <a:path w="62864" h="381000">
                <a:moveTo>
                  <a:pt x="56387" y="368807"/>
                </a:moveTo>
                <a:lnTo>
                  <a:pt x="6095" y="368807"/>
                </a:lnTo>
                <a:lnTo>
                  <a:pt x="12191" y="374903"/>
                </a:lnTo>
                <a:lnTo>
                  <a:pt x="12191" y="380999"/>
                </a:lnTo>
                <a:lnTo>
                  <a:pt x="48767" y="380999"/>
                </a:lnTo>
                <a:lnTo>
                  <a:pt x="48767" y="374903"/>
                </a:lnTo>
                <a:lnTo>
                  <a:pt x="56387" y="368807"/>
                </a:lnTo>
                <a:close/>
              </a:path>
              <a:path w="62864" h="381000">
                <a:moveTo>
                  <a:pt x="12191" y="380999"/>
                </a:moveTo>
                <a:lnTo>
                  <a:pt x="12191" y="374903"/>
                </a:lnTo>
                <a:lnTo>
                  <a:pt x="6095" y="368807"/>
                </a:lnTo>
                <a:lnTo>
                  <a:pt x="6095" y="380999"/>
                </a:lnTo>
                <a:lnTo>
                  <a:pt x="12191" y="380999"/>
                </a:lnTo>
                <a:close/>
              </a:path>
              <a:path w="62864" h="381000">
                <a:moveTo>
                  <a:pt x="56387" y="13715"/>
                </a:moveTo>
                <a:lnTo>
                  <a:pt x="48767" y="6095"/>
                </a:lnTo>
                <a:lnTo>
                  <a:pt x="48767" y="13715"/>
                </a:lnTo>
                <a:lnTo>
                  <a:pt x="56387" y="13715"/>
                </a:lnTo>
                <a:close/>
              </a:path>
              <a:path w="62864" h="381000">
                <a:moveTo>
                  <a:pt x="56387" y="368807"/>
                </a:moveTo>
                <a:lnTo>
                  <a:pt x="56387" y="13715"/>
                </a:lnTo>
                <a:lnTo>
                  <a:pt x="48767" y="13715"/>
                </a:lnTo>
                <a:lnTo>
                  <a:pt x="48767" y="368807"/>
                </a:lnTo>
                <a:lnTo>
                  <a:pt x="56387" y="368807"/>
                </a:lnTo>
                <a:close/>
              </a:path>
              <a:path w="62864" h="381000">
                <a:moveTo>
                  <a:pt x="56387" y="380999"/>
                </a:moveTo>
                <a:lnTo>
                  <a:pt x="56387" y="368807"/>
                </a:lnTo>
                <a:lnTo>
                  <a:pt x="48767" y="374903"/>
                </a:lnTo>
                <a:lnTo>
                  <a:pt x="48767" y="380999"/>
                </a:lnTo>
                <a:lnTo>
                  <a:pt x="56387" y="380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3777" y="3360420"/>
            <a:ext cx="512445" cy="257810"/>
          </a:xfrm>
          <a:custGeom>
            <a:avLst/>
            <a:gdLst/>
            <a:ahLst/>
            <a:cxnLst/>
            <a:rect l="l" t="t" r="r" b="b"/>
            <a:pathLst>
              <a:path w="512444" h="257810">
                <a:moveTo>
                  <a:pt x="512060" y="257555"/>
                </a:moveTo>
                <a:lnTo>
                  <a:pt x="463292" y="0"/>
                </a:lnTo>
                <a:lnTo>
                  <a:pt x="0" y="188975"/>
                </a:lnTo>
                <a:lnTo>
                  <a:pt x="512060" y="257555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15677" y="3346703"/>
            <a:ext cx="562610" cy="281940"/>
          </a:xfrm>
          <a:custGeom>
            <a:avLst/>
            <a:gdLst/>
            <a:ahLst/>
            <a:cxnLst/>
            <a:rect l="l" t="t" r="r" b="b"/>
            <a:pathLst>
              <a:path w="562610" h="281939">
                <a:moveTo>
                  <a:pt x="562352" y="281939"/>
                </a:moveTo>
                <a:lnTo>
                  <a:pt x="509012" y="0"/>
                </a:lnTo>
                <a:lnTo>
                  <a:pt x="0" y="207263"/>
                </a:lnTo>
                <a:lnTo>
                  <a:pt x="38099" y="212323"/>
                </a:lnTo>
                <a:lnTo>
                  <a:pt x="38099" y="193547"/>
                </a:lnTo>
                <a:lnTo>
                  <a:pt x="71618" y="198023"/>
                </a:lnTo>
                <a:lnTo>
                  <a:pt x="492248" y="28391"/>
                </a:lnTo>
                <a:lnTo>
                  <a:pt x="492248" y="15239"/>
                </a:lnTo>
                <a:lnTo>
                  <a:pt x="505964" y="22859"/>
                </a:lnTo>
                <a:lnTo>
                  <a:pt x="505964" y="87677"/>
                </a:lnTo>
                <a:lnTo>
                  <a:pt x="538667" y="260389"/>
                </a:lnTo>
                <a:lnTo>
                  <a:pt x="551684" y="262127"/>
                </a:lnTo>
                <a:lnTo>
                  <a:pt x="551684" y="280523"/>
                </a:lnTo>
                <a:lnTo>
                  <a:pt x="562352" y="281939"/>
                </a:lnTo>
                <a:close/>
              </a:path>
              <a:path w="562610" h="281939">
                <a:moveTo>
                  <a:pt x="71618" y="198023"/>
                </a:moveTo>
                <a:lnTo>
                  <a:pt x="38099" y="193547"/>
                </a:lnTo>
                <a:lnTo>
                  <a:pt x="41147" y="210311"/>
                </a:lnTo>
                <a:lnTo>
                  <a:pt x="71618" y="198023"/>
                </a:lnTo>
                <a:close/>
              </a:path>
              <a:path w="562610" h="281939">
                <a:moveTo>
                  <a:pt x="551684" y="280523"/>
                </a:moveTo>
                <a:lnTo>
                  <a:pt x="551684" y="262127"/>
                </a:lnTo>
                <a:lnTo>
                  <a:pt x="541016" y="272795"/>
                </a:lnTo>
                <a:lnTo>
                  <a:pt x="538667" y="260389"/>
                </a:lnTo>
                <a:lnTo>
                  <a:pt x="71618" y="198023"/>
                </a:lnTo>
                <a:lnTo>
                  <a:pt x="41147" y="210311"/>
                </a:lnTo>
                <a:lnTo>
                  <a:pt x="38099" y="193547"/>
                </a:lnTo>
                <a:lnTo>
                  <a:pt x="38099" y="212323"/>
                </a:lnTo>
                <a:lnTo>
                  <a:pt x="551684" y="280523"/>
                </a:lnTo>
                <a:close/>
              </a:path>
              <a:path w="562610" h="281939">
                <a:moveTo>
                  <a:pt x="505964" y="22859"/>
                </a:moveTo>
                <a:lnTo>
                  <a:pt x="492248" y="15239"/>
                </a:lnTo>
                <a:lnTo>
                  <a:pt x="494562" y="27458"/>
                </a:lnTo>
                <a:lnTo>
                  <a:pt x="505964" y="22859"/>
                </a:lnTo>
                <a:close/>
              </a:path>
              <a:path w="562610" h="281939">
                <a:moveTo>
                  <a:pt x="494562" y="27458"/>
                </a:moveTo>
                <a:lnTo>
                  <a:pt x="492248" y="15239"/>
                </a:lnTo>
                <a:lnTo>
                  <a:pt x="492248" y="28391"/>
                </a:lnTo>
                <a:lnTo>
                  <a:pt x="494562" y="27458"/>
                </a:lnTo>
                <a:close/>
              </a:path>
              <a:path w="562610" h="281939">
                <a:moveTo>
                  <a:pt x="505964" y="87677"/>
                </a:moveTo>
                <a:lnTo>
                  <a:pt x="505964" y="22859"/>
                </a:lnTo>
                <a:lnTo>
                  <a:pt x="494562" y="27458"/>
                </a:lnTo>
                <a:lnTo>
                  <a:pt x="505964" y="87677"/>
                </a:lnTo>
                <a:close/>
              </a:path>
              <a:path w="562610" h="281939">
                <a:moveTo>
                  <a:pt x="551684" y="262127"/>
                </a:moveTo>
                <a:lnTo>
                  <a:pt x="538667" y="260389"/>
                </a:lnTo>
                <a:lnTo>
                  <a:pt x="541016" y="272795"/>
                </a:lnTo>
                <a:lnTo>
                  <a:pt x="551684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0474" y="3453383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5486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85422" y="3447288"/>
            <a:ext cx="68580" cy="330835"/>
          </a:xfrm>
          <a:custGeom>
            <a:avLst/>
            <a:gdLst/>
            <a:ahLst/>
            <a:cxnLst/>
            <a:rect l="l" t="t" r="r" b="b"/>
            <a:pathLst>
              <a:path w="68580" h="330835">
                <a:moveTo>
                  <a:pt x="68579" y="330708"/>
                </a:moveTo>
                <a:lnTo>
                  <a:pt x="68579" y="0"/>
                </a:lnTo>
                <a:lnTo>
                  <a:pt x="0" y="0"/>
                </a:lnTo>
                <a:lnTo>
                  <a:pt x="0" y="330708"/>
                </a:lnTo>
                <a:lnTo>
                  <a:pt x="7619" y="330708"/>
                </a:lnTo>
                <a:lnTo>
                  <a:pt x="7619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54863" y="12191"/>
                </a:lnTo>
                <a:lnTo>
                  <a:pt x="54863" y="6095"/>
                </a:lnTo>
                <a:lnTo>
                  <a:pt x="62483" y="12191"/>
                </a:lnTo>
                <a:lnTo>
                  <a:pt x="62483" y="330708"/>
                </a:lnTo>
                <a:lnTo>
                  <a:pt x="68579" y="330708"/>
                </a:lnTo>
                <a:close/>
              </a:path>
              <a:path w="68580" h="330835">
                <a:moveTo>
                  <a:pt x="13715" y="12191"/>
                </a:moveTo>
                <a:lnTo>
                  <a:pt x="13715" y="6095"/>
                </a:lnTo>
                <a:lnTo>
                  <a:pt x="7619" y="12191"/>
                </a:lnTo>
                <a:lnTo>
                  <a:pt x="13715" y="12191"/>
                </a:lnTo>
                <a:close/>
              </a:path>
              <a:path w="68580" h="330835">
                <a:moveTo>
                  <a:pt x="13715" y="330708"/>
                </a:moveTo>
                <a:lnTo>
                  <a:pt x="13715" y="12191"/>
                </a:lnTo>
                <a:lnTo>
                  <a:pt x="7619" y="12191"/>
                </a:lnTo>
                <a:lnTo>
                  <a:pt x="7619" y="330708"/>
                </a:lnTo>
                <a:lnTo>
                  <a:pt x="13715" y="330708"/>
                </a:lnTo>
                <a:close/>
              </a:path>
              <a:path w="68580" h="330835">
                <a:moveTo>
                  <a:pt x="62483" y="12191"/>
                </a:moveTo>
                <a:lnTo>
                  <a:pt x="54863" y="6095"/>
                </a:lnTo>
                <a:lnTo>
                  <a:pt x="54863" y="12191"/>
                </a:lnTo>
                <a:lnTo>
                  <a:pt x="62483" y="12191"/>
                </a:lnTo>
                <a:close/>
              </a:path>
              <a:path w="68580" h="330835">
                <a:moveTo>
                  <a:pt x="62483" y="330708"/>
                </a:moveTo>
                <a:lnTo>
                  <a:pt x="62483" y="12191"/>
                </a:lnTo>
                <a:lnTo>
                  <a:pt x="54863" y="12191"/>
                </a:lnTo>
                <a:lnTo>
                  <a:pt x="54863" y="330708"/>
                </a:lnTo>
                <a:lnTo>
                  <a:pt x="62483" y="3307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7201" y="3374135"/>
            <a:ext cx="59690" cy="368935"/>
          </a:xfrm>
          <a:custGeom>
            <a:avLst/>
            <a:gdLst/>
            <a:ahLst/>
            <a:cxnLst/>
            <a:rect l="l" t="t" r="r" b="b"/>
            <a:pathLst>
              <a:path w="59690" h="368935">
                <a:moveTo>
                  <a:pt x="0" y="0"/>
                </a:moveTo>
                <a:lnTo>
                  <a:pt x="0" y="368807"/>
                </a:lnTo>
                <a:lnTo>
                  <a:pt x="59435" y="368807"/>
                </a:lnTo>
                <a:lnTo>
                  <a:pt x="59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1105" y="3368039"/>
            <a:ext cx="71755" cy="381000"/>
          </a:xfrm>
          <a:custGeom>
            <a:avLst/>
            <a:gdLst/>
            <a:ahLst/>
            <a:cxnLst/>
            <a:rect l="l" t="t" r="r" b="b"/>
            <a:pathLst>
              <a:path w="71755" h="381000">
                <a:moveTo>
                  <a:pt x="71627" y="380999"/>
                </a:moveTo>
                <a:lnTo>
                  <a:pt x="71627" y="0"/>
                </a:lnTo>
                <a:lnTo>
                  <a:pt x="0" y="0"/>
                </a:lnTo>
                <a:lnTo>
                  <a:pt x="0" y="380999"/>
                </a:lnTo>
                <a:lnTo>
                  <a:pt x="6095" y="380999"/>
                </a:lnTo>
                <a:lnTo>
                  <a:pt x="6095" y="13715"/>
                </a:lnTo>
                <a:lnTo>
                  <a:pt x="12191" y="6095"/>
                </a:lnTo>
                <a:lnTo>
                  <a:pt x="12191" y="13715"/>
                </a:lnTo>
                <a:lnTo>
                  <a:pt x="59435" y="13715"/>
                </a:lnTo>
                <a:lnTo>
                  <a:pt x="59435" y="6095"/>
                </a:lnTo>
                <a:lnTo>
                  <a:pt x="65531" y="13715"/>
                </a:lnTo>
                <a:lnTo>
                  <a:pt x="65531" y="380999"/>
                </a:lnTo>
                <a:lnTo>
                  <a:pt x="71627" y="380999"/>
                </a:lnTo>
                <a:close/>
              </a:path>
              <a:path w="71755" h="381000">
                <a:moveTo>
                  <a:pt x="12191" y="13715"/>
                </a:moveTo>
                <a:lnTo>
                  <a:pt x="12191" y="6095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71755" h="381000">
                <a:moveTo>
                  <a:pt x="12191" y="368807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368807"/>
                </a:lnTo>
                <a:lnTo>
                  <a:pt x="12191" y="368807"/>
                </a:lnTo>
                <a:close/>
              </a:path>
              <a:path w="71755" h="381000">
                <a:moveTo>
                  <a:pt x="65531" y="368807"/>
                </a:moveTo>
                <a:lnTo>
                  <a:pt x="6095" y="368807"/>
                </a:lnTo>
                <a:lnTo>
                  <a:pt x="12191" y="374903"/>
                </a:lnTo>
                <a:lnTo>
                  <a:pt x="12191" y="380999"/>
                </a:lnTo>
                <a:lnTo>
                  <a:pt x="59435" y="380999"/>
                </a:lnTo>
                <a:lnTo>
                  <a:pt x="59435" y="374903"/>
                </a:lnTo>
                <a:lnTo>
                  <a:pt x="65531" y="368807"/>
                </a:lnTo>
                <a:close/>
              </a:path>
              <a:path w="71755" h="381000">
                <a:moveTo>
                  <a:pt x="12191" y="380999"/>
                </a:moveTo>
                <a:lnTo>
                  <a:pt x="12191" y="374903"/>
                </a:lnTo>
                <a:lnTo>
                  <a:pt x="6095" y="368807"/>
                </a:lnTo>
                <a:lnTo>
                  <a:pt x="6095" y="380999"/>
                </a:lnTo>
                <a:lnTo>
                  <a:pt x="12191" y="380999"/>
                </a:lnTo>
                <a:close/>
              </a:path>
              <a:path w="71755" h="381000">
                <a:moveTo>
                  <a:pt x="65531" y="13715"/>
                </a:moveTo>
                <a:lnTo>
                  <a:pt x="59435" y="6095"/>
                </a:lnTo>
                <a:lnTo>
                  <a:pt x="59435" y="13715"/>
                </a:lnTo>
                <a:lnTo>
                  <a:pt x="65531" y="13715"/>
                </a:lnTo>
                <a:close/>
              </a:path>
              <a:path w="71755" h="381000">
                <a:moveTo>
                  <a:pt x="65531" y="368807"/>
                </a:moveTo>
                <a:lnTo>
                  <a:pt x="65531" y="13715"/>
                </a:lnTo>
                <a:lnTo>
                  <a:pt x="59435" y="13715"/>
                </a:lnTo>
                <a:lnTo>
                  <a:pt x="59435" y="368807"/>
                </a:lnTo>
                <a:lnTo>
                  <a:pt x="65531" y="368807"/>
                </a:lnTo>
                <a:close/>
              </a:path>
              <a:path w="71755" h="381000">
                <a:moveTo>
                  <a:pt x="65531" y="380999"/>
                </a:moveTo>
                <a:lnTo>
                  <a:pt x="65531" y="368807"/>
                </a:lnTo>
                <a:lnTo>
                  <a:pt x="59435" y="374903"/>
                </a:lnTo>
                <a:lnTo>
                  <a:pt x="59435" y="380999"/>
                </a:lnTo>
                <a:lnTo>
                  <a:pt x="65531" y="380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74219" y="345338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38406" y="3447288"/>
            <a:ext cx="71755" cy="330835"/>
          </a:xfrm>
          <a:custGeom>
            <a:avLst/>
            <a:gdLst/>
            <a:ahLst/>
            <a:cxnLst/>
            <a:rect l="l" t="t" r="r" b="b"/>
            <a:pathLst>
              <a:path w="71755" h="330835">
                <a:moveTo>
                  <a:pt x="71627" y="330708"/>
                </a:moveTo>
                <a:lnTo>
                  <a:pt x="71627" y="0"/>
                </a:lnTo>
                <a:lnTo>
                  <a:pt x="0" y="0"/>
                </a:lnTo>
                <a:lnTo>
                  <a:pt x="0" y="330708"/>
                </a:lnTo>
                <a:lnTo>
                  <a:pt x="6095" y="330708"/>
                </a:lnTo>
                <a:lnTo>
                  <a:pt x="6095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59435" y="12191"/>
                </a:lnTo>
                <a:lnTo>
                  <a:pt x="59435" y="6095"/>
                </a:lnTo>
                <a:lnTo>
                  <a:pt x="65531" y="12191"/>
                </a:lnTo>
                <a:lnTo>
                  <a:pt x="65531" y="330708"/>
                </a:lnTo>
                <a:lnTo>
                  <a:pt x="71627" y="330708"/>
                </a:lnTo>
                <a:close/>
              </a:path>
              <a:path w="71755" h="330835">
                <a:moveTo>
                  <a:pt x="13715" y="12191"/>
                </a:moveTo>
                <a:lnTo>
                  <a:pt x="13715" y="6095"/>
                </a:lnTo>
                <a:lnTo>
                  <a:pt x="6095" y="12191"/>
                </a:lnTo>
                <a:lnTo>
                  <a:pt x="13715" y="12191"/>
                </a:lnTo>
                <a:close/>
              </a:path>
              <a:path w="71755" h="330835">
                <a:moveTo>
                  <a:pt x="13715" y="330708"/>
                </a:moveTo>
                <a:lnTo>
                  <a:pt x="13715" y="12191"/>
                </a:lnTo>
                <a:lnTo>
                  <a:pt x="6095" y="12191"/>
                </a:lnTo>
                <a:lnTo>
                  <a:pt x="6095" y="330708"/>
                </a:lnTo>
                <a:lnTo>
                  <a:pt x="13715" y="330708"/>
                </a:lnTo>
                <a:close/>
              </a:path>
              <a:path w="71755" h="330835">
                <a:moveTo>
                  <a:pt x="65531" y="12191"/>
                </a:moveTo>
                <a:lnTo>
                  <a:pt x="59435" y="6095"/>
                </a:lnTo>
                <a:lnTo>
                  <a:pt x="59435" y="12191"/>
                </a:lnTo>
                <a:lnTo>
                  <a:pt x="65531" y="12191"/>
                </a:lnTo>
                <a:close/>
              </a:path>
              <a:path w="71755" h="330835">
                <a:moveTo>
                  <a:pt x="65531" y="330708"/>
                </a:moveTo>
                <a:lnTo>
                  <a:pt x="65531" y="12191"/>
                </a:lnTo>
                <a:lnTo>
                  <a:pt x="59435" y="12191"/>
                </a:lnTo>
                <a:lnTo>
                  <a:pt x="59435" y="330708"/>
                </a:lnTo>
                <a:lnTo>
                  <a:pt x="65531" y="3307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46609" y="3627120"/>
            <a:ext cx="260985" cy="151130"/>
          </a:xfrm>
          <a:custGeom>
            <a:avLst/>
            <a:gdLst/>
            <a:ahLst/>
            <a:cxnLst/>
            <a:rect l="l" t="t" r="r" b="b"/>
            <a:pathLst>
              <a:path w="260985" h="151129">
                <a:moveTo>
                  <a:pt x="260476" y="150876"/>
                </a:moveTo>
                <a:lnTo>
                  <a:pt x="13715" y="0"/>
                </a:lnTo>
                <a:lnTo>
                  <a:pt x="0" y="21335"/>
                </a:lnTo>
                <a:lnTo>
                  <a:pt x="211865" y="150876"/>
                </a:lnTo>
                <a:lnTo>
                  <a:pt x="260476" y="150876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17596" y="3608832"/>
            <a:ext cx="203200" cy="169545"/>
          </a:xfrm>
          <a:custGeom>
            <a:avLst/>
            <a:gdLst/>
            <a:ahLst/>
            <a:cxnLst/>
            <a:rect l="l" t="t" r="r" b="b"/>
            <a:pathLst>
              <a:path w="203200" h="169545">
                <a:moveTo>
                  <a:pt x="83780" y="89915"/>
                </a:moveTo>
                <a:lnTo>
                  <a:pt x="83780" y="85343"/>
                </a:lnTo>
                <a:lnTo>
                  <a:pt x="80732" y="79247"/>
                </a:lnTo>
                <a:lnTo>
                  <a:pt x="76160" y="77723"/>
                </a:lnTo>
                <a:lnTo>
                  <a:pt x="70064" y="74675"/>
                </a:lnTo>
                <a:lnTo>
                  <a:pt x="63968" y="77723"/>
                </a:lnTo>
                <a:lnTo>
                  <a:pt x="60920" y="82295"/>
                </a:lnTo>
                <a:lnTo>
                  <a:pt x="0" y="169164"/>
                </a:lnTo>
                <a:lnTo>
                  <a:pt x="31285" y="169164"/>
                </a:lnTo>
                <a:lnTo>
                  <a:pt x="53638" y="137084"/>
                </a:lnTo>
                <a:lnTo>
                  <a:pt x="57872" y="88391"/>
                </a:lnTo>
                <a:lnTo>
                  <a:pt x="82256" y="96011"/>
                </a:lnTo>
                <a:lnTo>
                  <a:pt x="82256" y="105663"/>
                </a:lnTo>
                <a:lnTo>
                  <a:pt x="83780" y="89915"/>
                </a:lnTo>
                <a:close/>
              </a:path>
              <a:path w="203200" h="169545">
                <a:moveTo>
                  <a:pt x="82256" y="105663"/>
                </a:moveTo>
                <a:lnTo>
                  <a:pt x="82256" y="96011"/>
                </a:lnTo>
                <a:lnTo>
                  <a:pt x="53638" y="137084"/>
                </a:lnTo>
                <a:lnTo>
                  <a:pt x="50848" y="169164"/>
                </a:lnTo>
                <a:lnTo>
                  <a:pt x="76111" y="169164"/>
                </a:lnTo>
                <a:lnTo>
                  <a:pt x="82256" y="105663"/>
                </a:lnTo>
                <a:close/>
              </a:path>
              <a:path w="203200" h="169545">
                <a:moveTo>
                  <a:pt x="82256" y="96011"/>
                </a:moveTo>
                <a:lnTo>
                  <a:pt x="57872" y="88391"/>
                </a:lnTo>
                <a:lnTo>
                  <a:pt x="53638" y="137084"/>
                </a:lnTo>
                <a:lnTo>
                  <a:pt x="82256" y="96011"/>
                </a:lnTo>
                <a:close/>
              </a:path>
              <a:path w="203200" h="169545">
                <a:moveTo>
                  <a:pt x="202652" y="13715"/>
                </a:moveTo>
                <a:lnTo>
                  <a:pt x="181316" y="0"/>
                </a:lnTo>
                <a:lnTo>
                  <a:pt x="79354" y="169164"/>
                </a:lnTo>
                <a:lnTo>
                  <a:pt x="108957" y="169164"/>
                </a:lnTo>
                <a:lnTo>
                  <a:pt x="202652" y="13715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8349" y="2976372"/>
            <a:ext cx="144780" cy="314325"/>
          </a:xfrm>
          <a:custGeom>
            <a:avLst/>
            <a:gdLst/>
            <a:ahLst/>
            <a:cxnLst/>
            <a:rect l="l" t="t" r="r" b="b"/>
            <a:pathLst>
              <a:path w="144780" h="314325">
                <a:moveTo>
                  <a:pt x="64007" y="47243"/>
                </a:moveTo>
                <a:lnTo>
                  <a:pt x="0" y="0"/>
                </a:lnTo>
                <a:lnTo>
                  <a:pt x="18287" y="60959"/>
                </a:lnTo>
                <a:lnTo>
                  <a:pt x="18287" y="48767"/>
                </a:lnTo>
                <a:lnTo>
                  <a:pt x="39623" y="33527"/>
                </a:lnTo>
                <a:lnTo>
                  <a:pt x="47156" y="44313"/>
                </a:lnTo>
                <a:lnTo>
                  <a:pt x="64007" y="47243"/>
                </a:lnTo>
                <a:close/>
              </a:path>
              <a:path w="144780" h="314325">
                <a:moveTo>
                  <a:pt x="100580" y="150113"/>
                </a:moveTo>
                <a:lnTo>
                  <a:pt x="100580" y="124967"/>
                </a:lnTo>
                <a:lnTo>
                  <a:pt x="85340" y="144779"/>
                </a:lnTo>
                <a:lnTo>
                  <a:pt x="63797" y="113932"/>
                </a:lnTo>
                <a:lnTo>
                  <a:pt x="24383" y="102107"/>
                </a:lnTo>
                <a:lnTo>
                  <a:pt x="18287" y="100583"/>
                </a:lnTo>
                <a:lnTo>
                  <a:pt x="13715" y="102107"/>
                </a:lnTo>
                <a:lnTo>
                  <a:pt x="6095" y="109727"/>
                </a:lnTo>
                <a:lnTo>
                  <a:pt x="6095" y="115823"/>
                </a:lnTo>
                <a:lnTo>
                  <a:pt x="9143" y="120395"/>
                </a:lnTo>
                <a:lnTo>
                  <a:pt x="16763" y="133299"/>
                </a:lnTo>
                <a:lnTo>
                  <a:pt x="16763" y="126491"/>
                </a:lnTo>
                <a:lnTo>
                  <a:pt x="30479" y="106679"/>
                </a:lnTo>
                <a:lnTo>
                  <a:pt x="47652" y="135758"/>
                </a:lnTo>
                <a:lnTo>
                  <a:pt x="92960" y="149351"/>
                </a:lnTo>
                <a:lnTo>
                  <a:pt x="97532" y="150875"/>
                </a:lnTo>
                <a:lnTo>
                  <a:pt x="100580" y="150113"/>
                </a:lnTo>
                <a:close/>
              </a:path>
              <a:path w="144780" h="314325">
                <a:moveTo>
                  <a:pt x="47652" y="135758"/>
                </a:moveTo>
                <a:lnTo>
                  <a:pt x="30479" y="106679"/>
                </a:lnTo>
                <a:lnTo>
                  <a:pt x="16763" y="126491"/>
                </a:lnTo>
                <a:lnTo>
                  <a:pt x="47652" y="135758"/>
                </a:lnTo>
                <a:close/>
              </a:path>
              <a:path w="144780" h="314325">
                <a:moveTo>
                  <a:pt x="144776" y="300227"/>
                </a:moveTo>
                <a:lnTo>
                  <a:pt x="47652" y="135758"/>
                </a:lnTo>
                <a:lnTo>
                  <a:pt x="16763" y="126491"/>
                </a:lnTo>
                <a:lnTo>
                  <a:pt x="16763" y="133299"/>
                </a:lnTo>
                <a:lnTo>
                  <a:pt x="123440" y="313943"/>
                </a:lnTo>
                <a:lnTo>
                  <a:pt x="144776" y="300227"/>
                </a:lnTo>
                <a:close/>
              </a:path>
              <a:path w="144780" h="314325">
                <a:moveTo>
                  <a:pt x="28955" y="41147"/>
                </a:moveTo>
                <a:lnTo>
                  <a:pt x="18287" y="48767"/>
                </a:lnTo>
                <a:lnTo>
                  <a:pt x="25768" y="59478"/>
                </a:lnTo>
                <a:lnTo>
                  <a:pt x="28955" y="41147"/>
                </a:lnTo>
                <a:close/>
              </a:path>
              <a:path w="144780" h="314325">
                <a:moveTo>
                  <a:pt x="25768" y="59478"/>
                </a:moveTo>
                <a:lnTo>
                  <a:pt x="18287" y="48767"/>
                </a:lnTo>
                <a:lnTo>
                  <a:pt x="18287" y="60959"/>
                </a:lnTo>
                <a:lnTo>
                  <a:pt x="22859" y="76199"/>
                </a:lnTo>
                <a:lnTo>
                  <a:pt x="25768" y="59478"/>
                </a:lnTo>
                <a:close/>
              </a:path>
              <a:path w="144780" h="314325">
                <a:moveTo>
                  <a:pt x="109724" y="140207"/>
                </a:moveTo>
                <a:lnTo>
                  <a:pt x="109724" y="134111"/>
                </a:lnTo>
                <a:lnTo>
                  <a:pt x="106676" y="129539"/>
                </a:lnTo>
                <a:lnTo>
                  <a:pt x="47156" y="44313"/>
                </a:lnTo>
                <a:lnTo>
                  <a:pt x="28955" y="41147"/>
                </a:lnTo>
                <a:lnTo>
                  <a:pt x="25768" y="59478"/>
                </a:lnTo>
                <a:lnTo>
                  <a:pt x="63797" y="113932"/>
                </a:lnTo>
                <a:lnTo>
                  <a:pt x="100580" y="124967"/>
                </a:lnTo>
                <a:lnTo>
                  <a:pt x="100580" y="150113"/>
                </a:lnTo>
                <a:lnTo>
                  <a:pt x="103628" y="149351"/>
                </a:lnTo>
                <a:lnTo>
                  <a:pt x="109724" y="140207"/>
                </a:lnTo>
                <a:close/>
              </a:path>
              <a:path w="144780" h="314325">
                <a:moveTo>
                  <a:pt x="47156" y="44313"/>
                </a:moveTo>
                <a:lnTo>
                  <a:pt x="39623" y="33527"/>
                </a:lnTo>
                <a:lnTo>
                  <a:pt x="28955" y="41147"/>
                </a:lnTo>
                <a:lnTo>
                  <a:pt x="47156" y="44313"/>
                </a:lnTo>
                <a:close/>
              </a:path>
              <a:path w="144780" h="314325">
                <a:moveTo>
                  <a:pt x="100580" y="124967"/>
                </a:moveTo>
                <a:lnTo>
                  <a:pt x="63797" y="113932"/>
                </a:lnTo>
                <a:lnTo>
                  <a:pt x="85340" y="144779"/>
                </a:lnTo>
                <a:lnTo>
                  <a:pt x="100580" y="124967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23750" y="3139439"/>
            <a:ext cx="334010" cy="254635"/>
          </a:xfrm>
          <a:custGeom>
            <a:avLst/>
            <a:gdLst/>
            <a:ahLst/>
            <a:cxnLst/>
            <a:rect l="l" t="t" r="r" b="b"/>
            <a:pathLst>
              <a:path w="334010" h="254635">
                <a:moveTo>
                  <a:pt x="234695" y="45719"/>
                </a:moveTo>
                <a:lnTo>
                  <a:pt x="231647" y="39623"/>
                </a:lnTo>
                <a:lnTo>
                  <a:pt x="222503" y="33527"/>
                </a:lnTo>
                <a:lnTo>
                  <a:pt x="216407" y="33527"/>
                </a:lnTo>
                <a:lnTo>
                  <a:pt x="211835" y="38099"/>
                </a:lnTo>
                <a:lnTo>
                  <a:pt x="0" y="236219"/>
                </a:lnTo>
                <a:lnTo>
                  <a:pt x="16763" y="254507"/>
                </a:lnTo>
                <a:lnTo>
                  <a:pt x="191019" y="91535"/>
                </a:lnTo>
                <a:lnTo>
                  <a:pt x="208787" y="42671"/>
                </a:lnTo>
                <a:lnTo>
                  <a:pt x="228599" y="56387"/>
                </a:lnTo>
                <a:lnTo>
                  <a:pt x="228599" y="60395"/>
                </a:lnTo>
                <a:lnTo>
                  <a:pt x="231647" y="51815"/>
                </a:lnTo>
                <a:lnTo>
                  <a:pt x="234695" y="45719"/>
                </a:lnTo>
                <a:close/>
              </a:path>
              <a:path w="334010" h="254635">
                <a:moveTo>
                  <a:pt x="228599" y="60395"/>
                </a:moveTo>
                <a:lnTo>
                  <a:pt x="228599" y="56387"/>
                </a:lnTo>
                <a:lnTo>
                  <a:pt x="191019" y="91535"/>
                </a:lnTo>
                <a:lnTo>
                  <a:pt x="166115" y="160019"/>
                </a:lnTo>
                <a:lnTo>
                  <a:pt x="164591" y="164591"/>
                </a:lnTo>
                <a:lnTo>
                  <a:pt x="167639" y="172211"/>
                </a:lnTo>
                <a:lnTo>
                  <a:pt x="169163" y="173227"/>
                </a:lnTo>
                <a:lnTo>
                  <a:pt x="169163" y="155447"/>
                </a:lnTo>
                <a:lnTo>
                  <a:pt x="210413" y="111588"/>
                </a:lnTo>
                <a:lnTo>
                  <a:pt x="228599" y="60395"/>
                </a:lnTo>
                <a:close/>
              </a:path>
              <a:path w="334010" h="254635">
                <a:moveTo>
                  <a:pt x="210413" y="111588"/>
                </a:moveTo>
                <a:lnTo>
                  <a:pt x="169163" y="155447"/>
                </a:lnTo>
                <a:lnTo>
                  <a:pt x="190499" y="167639"/>
                </a:lnTo>
                <a:lnTo>
                  <a:pt x="210413" y="111588"/>
                </a:lnTo>
                <a:close/>
              </a:path>
              <a:path w="334010" h="254635">
                <a:moveTo>
                  <a:pt x="299483" y="54507"/>
                </a:moveTo>
                <a:lnTo>
                  <a:pt x="298703" y="36575"/>
                </a:lnTo>
                <a:lnTo>
                  <a:pt x="280236" y="37345"/>
                </a:lnTo>
                <a:lnTo>
                  <a:pt x="210413" y="111588"/>
                </a:lnTo>
                <a:lnTo>
                  <a:pt x="190499" y="167639"/>
                </a:lnTo>
                <a:lnTo>
                  <a:pt x="169163" y="155447"/>
                </a:lnTo>
                <a:lnTo>
                  <a:pt x="169163" y="173227"/>
                </a:lnTo>
                <a:lnTo>
                  <a:pt x="176783" y="178307"/>
                </a:lnTo>
                <a:lnTo>
                  <a:pt x="184403" y="176783"/>
                </a:lnTo>
                <a:lnTo>
                  <a:pt x="187451" y="172211"/>
                </a:lnTo>
                <a:lnTo>
                  <a:pt x="299483" y="54507"/>
                </a:lnTo>
                <a:close/>
              </a:path>
              <a:path w="334010" h="254635">
                <a:moveTo>
                  <a:pt x="228599" y="56387"/>
                </a:moveTo>
                <a:lnTo>
                  <a:pt x="208787" y="42671"/>
                </a:lnTo>
                <a:lnTo>
                  <a:pt x="191019" y="91535"/>
                </a:lnTo>
                <a:lnTo>
                  <a:pt x="228599" y="56387"/>
                </a:lnTo>
                <a:close/>
              </a:path>
              <a:path w="334010" h="254635">
                <a:moveTo>
                  <a:pt x="333755" y="0"/>
                </a:moveTo>
                <a:lnTo>
                  <a:pt x="262127" y="38099"/>
                </a:lnTo>
                <a:lnTo>
                  <a:pt x="280236" y="37345"/>
                </a:lnTo>
                <a:lnTo>
                  <a:pt x="289559" y="27431"/>
                </a:lnTo>
                <a:lnTo>
                  <a:pt x="307847" y="45719"/>
                </a:lnTo>
                <a:lnTo>
                  <a:pt x="307847" y="55348"/>
                </a:lnTo>
                <a:lnTo>
                  <a:pt x="333755" y="0"/>
                </a:lnTo>
                <a:close/>
              </a:path>
              <a:path w="334010" h="254635">
                <a:moveTo>
                  <a:pt x="298703" y="36575"/>
                </a:moveTo>
                <a:lnTo>
                  <a:pt x="289559" y="27431"/>
                </a:lnTo>
                <a:lnTo>
                  <a:pt x="280236" y="37345"/>
                </a:lnTo>
                <a:lnTo>
                  <a:pt x="298703" y="36575"/>
                </a:lnTo>
                <a:close/>
              </a:path>
              <a:path w="334010" h="254635">
                <a:moveTo>
                  <a:pt x="307847" y="45719"/>
                </a:moveTo>
                <a:lnTo>
                  <a:pt x="298703" y="36575"/>
                </a:lnTo>
                <a:lnTo>
                  <a:pt x="299483" y="54507"/>
                </a:lnTo>
                <a:lnTo>
                  <a:pt x="307847" y="45719"/>
                </a:lnTo>
                <a:close/>
              </a:path>
              <a:path w="334010" h="254635">
                <a:moveTo>
                  <a:pt x="307847" y="55348"/>
                </a:moveTo>
                <a:lnTo>
                  <a:pt x="307847" y="45719"/>
                </a:lnTo>
                <a:lnTo>
                  <a:pt x="299483" y="54507"/>
                </a:lnTo>
                <a:lnTo>
                  <a:pt x="300227" y="71627"/>
                </a:lnTo>
                <a:lnTo>
                  <a:pt x="307847" y="55348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91162" y="2276855"/>
            <a:ext cx="3115945" cy="1501140"/>
          </a:xfrm>
          <a:custGeom>
            <a:avLst/>
            <a:gdLst/>
            <a:ahLst/>
            <a:cxnLst/>
            <a:rect l="l" t="t" r="r" b="b"/>
            <a:pathLst>
              <a:path w="3115945" h="1501139">
                <a:moveTo>
                  <a:pt x="3115887" y="1501140"/>
                </a:moveTo>
                <a:lnTo>
                  <a:pt x="3110483" y="1444751"/>
                </a:lnTo>
                <a:lnTo>
                  <a:pt x="3105911" y="1414271"/>
                </a:lnTo>
                <a:lnTo>
                  <a:pt x="3102863" y="1383791"/>
                </a:lnTo>
                <a:lnTo>
                  <a:pt x="3049523" y="989075"/>
                </a:lnTo>
                <a:lnTo>
                  <a:pt x="3043427" y="935735"/>
                </a:lnTo>
                <a:lnTo>
                  <a:pt x="3020567" y="787907"/>
                </a:lnTo>
                <a:lnTo>
                  <a:pt x="3011423" y="720851"/>
                </a:lnTo>
                <a:lnTo>
                  <a:pt x="3006851" y="697991"/>
                </a:lnTo>
                <a:lnTo>
                  <a:pt x="3003803" y="678179"/>
                </a:lnTo>
                <a:lnTo>
                  <a:pt x="2997707" y="637031"/>
                </a:lnTo>
                <a:lnTo>
                  <a:pt x="2988563" y="582167"/>
                </a:lnTo>
                <a:lnTo>
                  <a:pt x="2979419" y="534923"/>
                </a:lnTo>
                <a:lnTo>
                  <a:pt x="2977895" y="519683"/>
                </a:lnTo>
                <a:lnTo>
                  <a:pt x="2974847" y="505967"/>
                </a:lnTo>
                <a:lnTo>
                  <a:pt x="2973323" y="492251"/>
                </a:lnTo>
                <a:lnTo>
                  <a:pt x="2970275" y="480059"/>
                </a:lnTo>
                <a:lnTo>
                  <a:pt x="2968751" y="467867"/>
                </a:lnTo>
                <a:lnTo>
                  <a:pt x="2964179" y="445007"/>
                </a:lnTo>
                <a:lnTo>
                  <a:pt x="2959607" y="423671"/>
                </a:lnTo>
                <a:lnTo>
                  <a:pt x="2956559" y="405383"/>
                </a:lnTo>
                <a:lnTo>
                  <a:pt x="2938271" y="339851"/>
                </a:lnTo>
                <a:lnTo>
                  <a:pt x="2923031" y="298703"/>
                </a:lnTo>
                <a:lnTo>
                  <a:pt x="2909315" y="269747"/>
                </a:lnTo>
                <a:lnTo>
                  <a:pt x="2903219" y="257555"/>
                </a:lnTo>
                <a:lnTo>
                  <a:pt x="2897123" y="243839"/>
                </a:lnTo>
                <a:lnTo>
                  <a:pt x="2892551" y="231647"/>
                </a:lnTo>
                <a:lnTo>
                  <a:pt x="2886455" y="220979"/>
                </a:lnTo>
                <a:lnTo>
                  <a:pt x="2874263" y="196595"/>
                </a:lnTo>
                <a:lnTo>
                  <a:pt x="2868167" y="185927"/>
                </a:lnTo>
                <a:lnTo>
                  <a:pt x="2859023" y="175259"/>
                </a:lnTo>
                <a:lnTo>
                  <a:pt x="2851403" y="166115"/>
                </a:lnTo>
                <a:lnTo>
                  <a:pt x="2816351" y="140207"/>
                </a:lnTo>
                <a:lnTo>
                  <a:pt x="2770631" y="120395"/>
                </a:lnTo>
                <a:lnTo>
                  <a:pt x="2750819" y="115823"/>
                </a:lnTo>
                <a:lnTo>
                  <a:pt x="2741675" y="112775"/>
                </a:lnTo>
                <a:lnTo>
                  <a:pt x="2726435" y="109727"/>
                </a:lnTo>
                <a:lnTo>
                  <a:pt x="2714243" y="106679"/>
                </a:lnTo>
                <a:lnTo>
                  <a:pt x="2706623" y="105155"/>
                </a:lnTo>
                <a:lnTo>
                  <a:pt x="2695955" y="103631"/>
                </a:lnTo>
                <a:lnTo>
                  <a:pt x="2674619" y="103631"/>
                </a:lnTo>
                <a:lnTo>
                  <a:pt x="2668523" y="105155"/>
                </a:lnTo>
                <a:lnTo>
                  <a:pt x="2648711" y="105155"/>
                </a:lnTo>
                <a:lnTo>
                  <a:pt x="2639567" y="106679"/>
                </a:lnTo>
                <a:lnTo>
                  <a:pt x="2606039" y="106679"/>
                </a:lnTo>
                <a:lnTo>
                  <a:pt x="2590799" y="108203"/>
                </a:lnTo>
                <a:lnTo>
                  <a:pt x="2478023" y="108203"/>
                </a:lnTo>
                <a:lnTo>
                  <a:pt x="2464307" y="106679"/>
                </a:lnTo>
                <a:lnTo>
                  <a:pt x="2418587" y="106679"/>
                </a:lnTo>
                <a:lnTo>
                  <a:pt x="2401823" y="105155"/>
                </a:lnTo>
                <a:lnTo>
                  <a:pt x="2368295" y="105155"/>
                </a:lnTo>
                <a:lnTo>
                  <a:pt x="2348483" y="103631"/>
                </a:lnTo>
                <a:lnTo>
                  <a:pt x="2330195" y="103631"/>
                </a:lnTo>
                <a:lnTo>
                  <a:pt x="2308859" y="102107"/>
                </a:lnTo>
                <a:lnTo>
                  <a:pt x="2289047" y="102107"/>
                </a:lnTo>
                <a:lnTo>
                  <a:pt x="2244851" y="100583"/>
                </a:lnTo>
                <a:lnTo>
                  <a:pt x="2197607" y="97535"/>
                </a:lnTo>
                <a:lnTo>
                  <a:pt x="2148839" y="96011"/>
                </a:lnTo>
                <a:lnTo>
                  <a:pt x="2097023" y="92963"/>
                </a:lnTo>
                <a:lnTo>
                  <a:pt x="2042159" y="91439"/>
                </a:lnTo>
                <a:lnTo>
                  <a:pt x="1985771" y="88391"/>
                </a:lnTo>
                <a:lnTo>
                  <a:pt x="1927859" y="86867"/>
                </a:lnTo>
                <a:lnTo>
                  <a:pt x="1866899" y="83819"/>
                </a:lnTo>
                <a:lnTo>
                  <a:pt x="1804415" y="80771"/>
                </a:lnTo>
                <a:lnTo>
                  <a:pt x="1740407" y="77723"/>
                </a:lnTo>
                <a:lnTo>
                  <a:pt x="1673351" y="74675"/>
                </a:lnTo>
                <a:lnTo>
                  <a:pt x="1536191" y="68579"/>
                </a:lnTo>
                <a:lnTo>
                  <a:pt x="1464563" y="65531"/>
                </a:lnTo>
                <a:lnTo>
                  <a:pt x="1316735" y="59435"/>
                </a:lnTo>
                <a:lnTo>
                  <a:pt x="1164335" y="51815"/>
                </a:lnTo>
                <a:lnTo>
                  <a:pt x="1007363" y="45719"/>
                </a:lnTo>
                <a:lnTo>
                  <a:pt x="845819" y="38099"/>
                </a:lnTo>
                <a:lnTo>
                  <a:pt x="681227" y="30479"/>
                </a:lnTo>
                <a:lnTo>
                  <a:pt x="513587" y="22859"/>
                </a:lnTo>
                <a:lnTo>
                  <a:pt x="344423" y="15239"/>
                </a:lnTo>
                <a:lnTo>
                  <a:pt x="3047" y="0"/>
                </a:lnTo>
                <a:lnTo>
                  <a:pt x="0" y="57911"/>
                </a:lnTo>
                <a:lnTo>
                  <a:pt x="512063" y="80771"/>
                </a:lnTo>
                <a:lnTo>
                  <a:pt x="678179" y="88391"/>
                </a:lnTo>
                <a:lnTo>
                  <a:pt x="842771" y="96011"/>
                </a:lnTo>
                <a:lnTo>
                  <a:pt x="1004315" y="102107"/>
                </a:lnTo>
                <a:lnTo>
                  <a:pt x="1161287" y="109727"/>
                </a:lnTo>
                <a:lnTo>
                  <a:pt x="1315211" y="115823"/>
                </a:lnTo>
                <a:lnTo>
                  <a:pt x="1461515" y="123443"/>
                </a:lnTo>
                <a:lnTo>
                  <a:pt x="1533143" y="126491"/>
                </a:lnTo>
                <a:lnTo>
                  <a:pt x="1603247" y="129539"/>
                </a:lnTo>
                <a:lnTo>
                  <a:pt x="1737359" y="135635"/>
                </a:lnTo>
                <a:lnTo>
                  <a:pt x="1801367" y="138683"/>
                </a:lnTo>
                <a:lnTo>
                  <a:pt x="1863851" y="140207"/>
                </a:lnTo>
                <a:lnTo>
                  <a:pt x="1924811" y="143255"/>
                </a:lnTo>
                <a:lnTo>
                  <a:pt x="1984247" y="146303"/>
                </a:lnTo>
                <a:lnTo>
                  <a:pt x="2040635" y="147827"/>
                </a:lnTo>
                <a:lnTo>
                  <a:pt x="2093975" y="150875"/>
                </a:lnTo>
                <a:lnTo>
                  <a:pt x="2145791" y="152399"/>
                </a:lnTo>
                <a:lnTo>
                  <a:pt x="2194559" y="155447"/>
                </a:lnTo>
                <a:lnTo>
                  <a:pt x="2241803" y="156971"/>
                </a:lnTo>
                <a:lnTo>
                  <a:pt x="2285999" y="158495"/>
                </a:lnTo>
                <a:lnTo>
                  <a:pt x="2307335" y="160019"/>
                </a:lnTo>
                <a:lnTo>
                  <a:pt x="2327147" y="160019"/>
                </a:lnTo>
                <a:lnTo>
                  <a:pt x="2346959" y="161543"/>
                </a:lnTo>
                <a:lnTo>
                  <a:pt x="2365247" y="161543"/>
                </a:lnTo>
                <a:lnTo>
                  <a:pt x="2383535" y="163067"/>
                </a:lnTo>
                <a:lnTo>
                  <a:pt x="2433827" y="163067"/>
                </a:lnTo>
                <a:lnTo>
                  <a:pt x="2449067" y="164591"/>
                </a:lnTo>
                <a:lnTo>
                  <a:pt x="2619755" y="164591"/>
                </a:lnTo>
                <a:lnTo>
                  <a:pt x="2631947" y="163067"/>
                </a:lnTo>
                <a:lnTo>
                  <a:pt x="2651759" y="163067"/>
                </a:lnTo>
                <a:lnTo>
                  <a:pt x="2659379" y="161543"/>
                </a:lnTo>
                <a:lnTo>
                  <a:pt x="2700527" y="161543"/>
                </a:lnTo>
                <a:lnTo>
                  <a:pt x="2703575" y="163067"/>
                </a:lnTo>
                <a:lnTo>
                  <a:pt x="2709671" y="164591"/>
                </a:lnTo>
                <a:lnTo>
                  <a:pt x="2714243" y="164591"/>
                </a:lnTo>
                <a:lnTo>
                  <a:pt x="2720339" y="166115"/>
                </a:lnTo>
                <a:lnTo>
                  <a:pt x="2727959" y="167639"/>
                </a:lnTo>
                <a:lnTo>
                  <a:pt x="2737103" y="170687"/>
                </a:lnTo>
                <a:lnTo>
                  <a:pt x="2753867" y="175259"/>
                </a:lnTo>
                <a:lnTo>
                  <a:pt x="2769107" y="179831"/>
                </a:lnTo>
                <a:lnTo>
                  <a:pt x="2779775" y="185927"/>
                </a:lnTo>
                <a:lnTo>
                  <a:pt x="2790443" y="190499"/>
                </a:lnTo>
                <a:lnTo>
                  <a:pt x="2798063" y="195071"/>
                </a:lnTo>
                <a:lnTo>
                  <a:pt x="2825495" y="227075"/>
                </a:lnTo>
                <a:lnTo>
                  <a:pt x="2834639" y="245363"/>
                </a:lnTo>
                <a:lnTo>
                  <a:pt x="2840735" y="256031"/>
                </a:lnTo>
                <a:lnTo>
                  <a:pt x="2845307" y="268223"/>
                </a:lnTo>
                <a:lnTo>
                  <a:pt x="2859023" y="295655"/>
                </a:lnTo>
                <a:lnTo>
                  <a:pt x="2865119" y="309371"/>
                </a:lnTo>
                <a:lnTo>
                  <a:pt x="2871215" y="321563"/>
                </a:lnTo>
                <a:lnTo>
                  <a:pt x="2884931" y="358139"/>
                </a:lnTo>
                <a:lnTo>
                  <a:pt x="2887979" y="371855"/>
                </a:lnTo>
                <a:lnTo>
                  <a:pt x="2892551" y="385571"/>
                </a:lnTo>
                <a:lnTo>
                  <a:pt x="2895599" y="400811"/>
                </a:lnTo>
                <a:lnTo>
                  <a:pt x="2900171" y="417575"/>
                </a:lnTo>
                <a:lnTo>
                  <a:pt x="2904743" y="435863"/>
                </a:lnTo>
                <a:lnTo>
                  <a:pt x="2907791" y="455675"/>
                </a:lnTo>
                <a:lnTo>
                  <a:pt x="2912363" y="478535"/>
                </a:lnTo>
                <a:lnTo>
                  <a:pt x="2913887" y="489203"/>
                </a:lnTo>
                <a:lnTo>
                  <a:pt x="2916935" y="502919"/>
                </a:lnTo>
                <a:lnTo>
                  <a:pt x="2918459" y="515111"/>
                </a:lnTo>
                <a:lnTo>
                  <a:pt x="2921507" y="528827"/>
                </a:lnTo>
                <a:lnTo>
                  <a:pt x="2923031" y="544067"/>
                </a:lnTo>
                <a:lnTo>
                  <a:pt x="2926079" y="559307"/>
                </a:lnTo>
                <a:lnTo>
                  <a:pt x="2935223" y="609599"/>
                </a:lnTo>
                <a:lnTo>
                  <a:pt x="2938271" y="627887"/>
                </a:lnTo>
                <a:lnTo>
                  <a:pt x="2941319" y="647699"/>
                </a:lnTo>
                <a:lnTo>
                  <a:pt x="2944367" y="665987"/>
                </a:lnTo>
                <a:lnTo>
                  <a:pt x="2947415" y="687323"/>
                </a:lnTo>
                <a:lnTo>
                  <a:pt x="2950463" y="707135"/>
                </a:lnTo>
                <a:lnTo>
                  <a:pt x="2955035" y="728471"/>
                </a:lnTo>
                <a:lnTo>
                  <a:pt x="2964179" y="797051"/>
                </a:lnTo>
                <a:lnTo>
                  <a:pt x="2979419" y="893063"/>
                </a:lnTo>
                <a:lnTo>
                  <a:pt x="2985515" y="944879"/>
                </a:lnTo>
                <a:lnTo>
                  <a:pt x="3046475" y="1391411"/>
                </a:lnTo>
                <a:lnTo>
                  <a:pt x="3049523" y="1420367"/>
                </a:lnTo>
                <a:lnTo>
                  <a:pt x="3054095" y="1450847"/>
                </a:lnTo>
                <a:lnTo>
                  <a:pt x="3059030" y="1501140"/>
                </a:lnTo>
                <a:lnTo>
                  <a:pt x="3115887" y="150114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87145" y="2296667"/>
            <a:ext cx="2230755" cy="1481455"/>
          </a:xfrm>
          <a:custGeom>
            <a:avLst/>
            <a:gdLst/>
            <a:ahLst/>
            <a:cxnLst/>
            <a:rect l="l" t="t" r="r" b="b"/>
            <a:pathLst>
              <a:path w="2230754" h="1481454">
                <a:moveTo>
                  <a:pt x="2230716" y="1481328"/>
                </a:moveTo>
                <a:lnTo>
                  <a:pt x="28955" y="0"/>
                </a:lnTo>
                <a:lnTo>
                  <a:pt x="0" y="42671"/>
                </a:lnTo>
                <a:lnTo>
                  <a:pt x="2138334" y="1481328"/>
                </a:lnTo>
                <a:lnTo>
                  <a:pt x="2230716" y="1481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91134" y="2787395"/>
            <a:ext cx="1767839" cy="990600"/>
          </a:xfrm>
          <a:custGeom>
            <a:avLst/>
            <a:gdLst/>
            <a:ahLst/>
            <a:cxnLst/>
            <a:rect l="l" t="t" r="r" b="b"/>
            <a:pathLst>
              <a:path w="1767839" h="990600">
                <a:moveTo>
                  <a:pt x="60959" y="128015"/>
                </a:moveTo>
                <a:lnTo>
                  <a:pt x="60959" y="28955"/>
                </a:lnTo>
                <a:lnTo>
                  <a:pt x="45719" y="19811"/>
                </a:lnTo>
                <a:lnTo>
                  <a:pt x="45719" y="6095"/>
                </a:lnTo>
                <a:lnTo>
                  <a:pt x="30479" y="0"/>
                </a:lnTo>
                <a:lnTo>
                  <a:pt x="0" y="25907"/>
                </a:lnTo>
                <a:lnTo>
                  <a:pt x="0" y="47243"/>
                </a:lnTo>
                <a:lnTo>
                  <a:pt x="15239" y="54863"/>
                </a:lnTo>
                <a:lnTo>
                  <a:pt x="60959" y="128015"/>
                </a:lnTo>
                <a:close/>
              </a:path>
              <a:path w="1767839" h="990600">
                <a:moveTo>
                  <a:pt x="106679" y="144779"/>
                </a:moveTo>
                <a:lnTo>
                  <a:pt x="106679" y="105155"/>
                </a:lnTo>
                <a:lnTo>
                  <a:pt x="60959" y="45719"/>
                </a:lnTo>
                <a:lnTo>
                  <a:pt x="60959" y="160019"/>
                </a:lnTo>
                <a:lnTo>
                  <a:pt x="76199" y="172211"/>
                </a:lnTo>
                <a:lnTo>
                  <a:pt x="76199" y="292607"/>
                </a:lnTo>
                <a:lnTo>
                  <a:pt x="91439" y="265175"/>
                </a:lnTo>
                <a:lnTo>
                  <a:pt x="91439" y="175259"/>
                </a:lnTo>
                <a:lnTo>
                  <a:pt x="106679" y="144779"/>
                </a:lnTo>
                <a:close/>
              </a:path>
              <a:path w="1767839" h="990600">
                <a:moveTo>
                  <a:pt x="76199" y="348995"/>
                </a:moveTo>
                <a:lnTo>
                  <a:pt x="76199" y="213359"/>
                </a:lnTo>
                <a:lnTo>
                  <a:pt x="60959" y="245363"/>
                </a:lnTo>
                <a:lnTo>
                  <a:pt x="60959" y="324611"/>
                </a:lnTo>
                <a:lnTo>
                  <a:pt x="76199" y="348995"/>
                </a:lnTo>
                <a:close/>
              </a:path>
              <a:path w="1767839" h="990600">
                <a:moveTo>
                  <a:pt x="121919" y="409955"/>
                </a:moveTo>
                <a:lnTo>
                  <a:pt x="121919" y="146303"/>
                </a:lnTo>
                <a:lnTo>
                  <a:pt x="106679" y="137159"/>
                </a:lnTo>
                <a:lnTo>
                  <a:pt x="106679" y="144779"/>
                </a:lnTo>
                <a:lnTo>
                  <a:pt x="91439" y="175259"/>
                </a:lnTo>
                <a:lnTo>
                  <a:pt x="91439" y="265175"/>
                </a:lnTo>
                <a:lnTo>
                  <a:pt x="76199" y="292607"/>
                </a:lnTo>
                <a:lnTo>
                  <a:pt x="76199" y="429767"/>
                </a:lnTo>
                <a:lnTo>
                  <a:pt x="121919" y="409955"/>
                </a:lnTo>
                <a:close/>
              </a:path>
              <a:path w="1767839" h="990600">
                <a:moveTo>
                  <a:pt x="121919" y="455675"/>
                </a:moveTo>
                <a:lnTo>
                  <a:pt x="121919" y="409955"/>
                </a:lnTo>
                <a:lnTo>
                  <a:pt x="76199" y="429767"/>
                </a:lnTo>
                <a:lnTo>
                  <a:pt x="76199" y="445007"/>
                </a:lnTo>
                <a:lnTo>
                  <a:pt x="91439" y="451103"/>
                </a:lnTo>
                <a:lnTo>
                  <a:pt x="91439" y="455675"/>
                </a:lnTo>
                <a:lnTo>
                  <a:pt x="106679" y="458723"/>
                </a:lnTo>
                <a:lnTo>
                  <a:pt x="121919" y="455675"/>
                </a:lnTo>
                <a:close/>
              </a:path>
              <a:path w="1767839" h="990600">
                <a:moveTo>
                  <a:pt x="121919" y="146303"/>
                </a:moveTo>
                <a:lnTo>
                  <a:pt x="121919" y="102107"/>
                </a:lnTo>
                <a:lnTo>
                  <a:pt x="106679" y="129539"/>
                </a:lnTo>
                <a:lnTo>
                  <a:pt x="106679" y="137159"/>
                </a:lnTo>
                <a:lnTo>
                  <a:pt x="121919" y="146303"/>
                </a:lnTo>
                <a:close/>
              </a:path>
              <a:path w="1767839" h="990600">
                <a:moveTo>
                  <a:pt x="152399" y="193547"/>
                </a:moveTo>
                <a:lnTo>
                  <a:pt x="152399" y="60959"/>
                </a:lnTo>
                <a:lnTo>
                  <a:pt x="121919" y="88391"/>
                </a:lnTo>
                <a:lnTo>
                  <a:pt x="121919" y="320039"/>
                </a:lnTo>
                <a:lnTo>
                  <a:pt x="137159" y="301751"/>
                </a:lnTo>
                <a:lnTo>
                  <a:pt x="137159" y="219455"/>
                </a:lnTo>
                <a:lnTo>
                  <a:pt x="152399" y="193547"/>
                </a:lnTo>
                <a:close/>
              </a:path>
              <a:path w="1767839" h="990600">
                <a:moveTo>
                  <a:pt x="137159" y="435863"/>
                </a:moveTo>
                <a:lnTo>
                  <a:pt x="137159" y="388619"/>
                </a:lnTo>
                <a:lnTo>
                  <a:pt x="121919" y="370331"/>
                </a:lnTo>
                <a:lnTo>
                  <a:pt x="121919" y="443483"/>
                </a:lnTo>
                <a:lnTo>
                  <a:pt x="137159" y="435863"/>
                </a:lnTo>
                <a:close/>
              </a:path>
              <a:path w="1767839" h="990600">
                <a:moveTo>
                  <a:pt x="167639" y="128015"/>
                </a:moveTo>
                <a:lnTo>
                  <a:pt x="167639" y="42671"/>
                </a:lnTo>
                <a:lnTo>
                  <a:pt x="152399" y="48767"/>
                </a:lnTo>
                <a:lnTo>
                  <a:pt x="152399" y="138683"/>
                </a:lnTo>
                <a:lnTo>
                  <a:pt x="167639" y="128015"/>
                </a:lnTo>
                <a:close/>
              </a:path>
              <a:path w="1767839" h="990600">
                <a:moveTo>
                  <a:pt x="198119" y="83819"/>
                </a:moveTo>
                <a:lnTo>
                  <a:pt x="198119" y="24383"/>
                </a:lnTo>
                <a:lnTo>
                  <a:pt x="182879" y="28955"/>
                </a:lnTo>
                <a:lnTo>
                  <a:pt x="167639" y="32003"/>
                </a:lnTo>
                <a:lnTo>
                  <a:pt x="167639" y="115823"/>
                </a:lnTo>
                <a:lnTo>
                  <a:pt x="182879" y="103631"/>
                </a:lnTo>
                <a:lnTo>
                  <a:pt x="182879" y="92963"/>
                </a:lnTo>
                <a:lnTo>
                  <a:pt x="198119" y="83819"/>
                </a:lnTo>
                <a:close/>
              </a:path>
              <a:path w="1767839" h="990600">
                <a:moveTo>
                  <a:pt x="243839" y="70103"/>
                </a:moveTo>
                <a:lnTo>
                  <a:pt x="243839" y="18287"/>
                </a:lnTo>
                <a:lnTo>
                  <a:pt x="213359" y="18287"/>
                </a:lnTo>
                <a:lnTo>
                  <a:pt x="213359" y="19811"/>
                </a:lnTo>
                <a:lnTo>
                  <a:pt x="198119" y="19811"/>
                </a:lnTo>
                <a:lnTo>
                  <a:pt x="198119" y="74675"/>
                </a:lnTo>
                <a:lnTo>
                  <a:pt x="213359" y="70103"/>
                </a:lnTo>
                <a:lnTo>
                  <a:pt x="228599" y="68579"/>
                </a:lnTo>
                <a:lnTo>
                  <a:pt x="243839" y="70103"/>
                </a:lnTo>
                <a:close/>
              </a:path>
              <a:path w="1767839" h="990600">
                <a:moveTo>
                  <a:pt x="243839" y="73151"/>
                </a:moveTo>
                <a:lnTo>
                  <a:pt x="243839" y="70103"/>
                </a:lnTo>
                <a:lnTo>
                  <a:pt x="228599" y="68579"/>
                </a:lnTo>
                <a:lnTo>
                  <a:pt x="243839" y="73151"/>
                </a:lnTo>
                <a:close/>
              </a:path>
              <a:path w="1767839" h="990600">
                <a:moveTo>
                  <a:pt x="259079" y="85343"/>
                </a:moveTo>
                <a:lnTo>
                  <a:pt x="259079" y="22859"/>
                </a:lnTo>
                <a:lnTo>
                  <a:pt x="243839" y="21335"/>
                </a:lnTo>
                <a:lnTo>
                  <a:pt x="243839" y="77723"/>
                </a:lnTo>
                <a:lnTo>
                  <a:pt x="259079" y="85343"/>
                </a:lnTo>
                <a:close/>
              </a:path>
              <a:path w="1767839" h="990600">
                <a:moveTo>
                  <a:pt x="274319" y="131063"/>
                </a:moveTo>
                <a:lnTo>
                  <a:pt x="274319" y="28955"/>
                </a:lnTo>
                <a:lnTo>
                  <a:pt x="259079" y="27431"/>
                </a:lnTo>
                <a:lnTo>
                  <a:pt x="259079" y="121919"/>
                </a:lnTo>
                <a:lnTo>
                  <a:pt x="274319" y="131063"/>
                </a:lnTo>
                <a:close/>
              </a:path>
              <a:path w="1767839" h="990600">
                <a:moveTo>
                  <a:pt x="289559" y="207263"/>
                </a:moveTo>
                <a:lnTo>
                  <a:pt x="289559" y="44195"/>
                </a:lnTo>
                <a:lnTo>
                  <a:pt x="274319" y="35051"/>
                </a:lnTo>
                <a:lnTo>
                  <a:pt x="274319" y="195071"/>
                </a:lnTo>
                <a:lnTo>
                  <a:pt x="289559" y="207263"/>
                </a:lnTo>
                <a:close/>
              </a:path>
              <a:path w="1767839" h="990600">
                <a:moveTo>
                  <a:pt x="304799" y="385571"/>
                </a:moveTo>
                <a:lnTo>
                  <a:pt x="304799" y="64007"/>
                </a:lnTo>
                <a:lnTo>
                  <a:pt x="289559" y="50291"/>
                </a:lnTo>
                <a:lnTo>
                  <a:pt x="289559" y="306323"/>
                </a:lnTo>
                <a:lnTo>
                  <a:pt x="304799" y="385571"/>
                </a:lnTo>
                <a:close/>
              </a:path>
              <a:path w="1767839" h="990600">
                <a:moveTo>
                  <a:pt x="320039" y="569975"/>
                </a:moveTo>
                <a:lnTo>
                  <a:pt x="320039" y="111251"/>
                </a:lnTo>
                <a:lnTo>
                  <a:pt x="304799" y="94487"/>
                </a:lnTo>
                <a:lnTo>
                  <a:pt x="304799" y="551687"/>
                </a:lnTo>
                <a:lnTo>
                  <a:pt x="320039" y="569975"/>
                </a:lnTo>
                <a:close/>
              </a:path>
              <a:path w="1767839" h="990600">
                <a:moveTo>
                  <a:pt x="335279" y="702563"/>
                </a:moveTo>
                <a:lnTo>
                  <a:pt x="335279" y="173735"/>
                </a:lnTo>
                <a:lnTo>
                  <a:pt x="320039" y="163067"/>
                </a:lnTo>
                <a:lnTo>
                  <a:pt x="320039" y="690371"/>
                </a:lnTo>
                <a:lnTo>
                  <a:pt x="335279" y="702563"/>
                </a:lnTo>
                <a:close/>
              </a:path>
              <a:path w="1767839" h="990600">
                <a:moveTo>
                  <a:pt x="346573" y="386238"/>
                </a:moveTo>
                <a:lnTo>
                  <a:pt x="335279" y="283463"/>
                </a:lnTo>
                <a:lnTo>
                  <a:pt x="335279" y="409955"/>
                </a:lnTo>
                <a:lnTo>
                  <a:pt x="346573" y="386238"/>
                </a:lnTo>
                <a:close/>
              </a:path>
              <a:path w="1767839" h="990600">
                <a:moveTo>
                  <a:pt x="358986" y="702902"/>
                </a:moveTo>
                <a:lnTo>
                  <a:pt x="350519" y="699515"/>
                </a:lnTo>
                <a:lnTo>
                  <a:pt x="350519" y="422147"/>
                </a:lnTo>
                <a:lnTo>
                  <a:pt x="346573" y="386238"/>
                </a:lnTo>
                <a:lnTo>
                  <a:pt x="335279" y="409955"/>
                </a:lnTo>
                <a:lnTo>
                  <a:pt x="335279" y="714755"/>
                </a:lnTo>
                <a:lnTo>
                  <a:pt x="358986" y="702902"/>
                </a:lnTo>
                <a:close/>
              </a:path>
              <a:path w="1767839" h="990600">
                <a:moveTo>
                  <a:pt x="380999" y="743882"/>
                </a:moveTo>
                <a:lnTo>
                  <a:pt x="380999" y="711707"/>
                </a:lnTo>
                <a:lnTo>
                  <a:pt x="358986" y="702902"/>
                </a:lnTo>
                <a:lnTo>
                  <a:pt x="335279" y="714755"/>
                </a:lnTo>
                <a:lnTo>
                  <a:pt x="335279" y="745235"/>
                </a:lnTo>
                <a:lnTo>
                  <a:pt x="350519" y="749807"/>
                </a:lnTo>
                <a:lnTo>
                  <a:pt x="365759" y="749807"/>
                </a:lnTo>
                <a:lnTo>
                  <a:pt x="365759" y="747076"/>
                </a:lnTo>
                <a:lnTo>
                  <a:pt x="380999" y="743882"/>
                </a:lnTo>
                <a:close/>
              </a:path>
              <a:path w="1767839" h="990600">
                <a:moveTo>
                  <a:pt x="350519" y="422147"/>
                </a:moveTo>
                <a:lnTo>
                  <a:pt x="350519" y="377951"/>
                </a:lnTo>
                <a:lnTo>
                  <a:pt x="346573" y="386238"/>
                </a:lnTo>
                <a:lnTo>
                  <a:pt x="350519" y="422147"/>
                </a:lnTo>
                <a:close/>
              </a:path>
              <a:path w="1767839" h="990600">
                <a:moveTo>
                  <a:pt x="365759" y="510539"/>
                </a:moveTo>
                <a:lnTo>
                  <a:pt x="365759" y="303275"/>
                </a:lnTo>
                <a:lnTo>
                  <a:pt x="350519" y="316991"/>
                </a:lnTo>
                <a:lnTo>
                  <a:pt x="350519" y="477011"/>
                </a:lnTo>
                <a:lnTo>
                  <a:pt x="365759" y="510539"/>
                </a:lnTo>
                <a:close/>
              </a:path>
              <a:path w="1767839" h="990600">
                <a:moveTo>
                  <a:pt x="365759" y="699515"/>
                </a:moveTo>
                <a:lnTo>
                  <a:pt x="365759" y="510539"/>
                </a:lnTo>
                <a:lnTo>
                  <a:pt x="350519" y="477011"/>
                </a:lnTo>
                <a:lnTo>
                  <a:pt x="350519" y="699515"/>
                </a:lnTo>
                <a:lnTo>
                  <a:pt x="365759" y="699515"/>
                </a:lnTo>
                <a:close/>
              </a:path>
              <a:path w="1767839" h="990600">
                <a:moveTo>
                  <a:pt x="365759" y="699515"/>
                </a:moveTo>
                <a:lnTo>
                  <a:pt x="350519" y="699515"/>
                </a:lnTo>
                <a:lnTo>
                  <a:pt x="358986" y="702902"/>
                </a:lnTo>
                <a:lnTo>
                  <a:pt x="365759" y="699515"/>
                </a:lnTo>
                <a:close/>
              </a:path>
              <a:path w="1767839" h="990600">
                <a:moveTo>
                  <a:pt x="380999" y="711707"/>
                </a:moveTo>
                <a:lnTo>
                  <a:pt x="380999" y="655319"/>
                </a:lnTo>
                <a:lnTo>
                  <a:pt x="365759" y="638555"/>
                </a:lnTo>
                <a:lnTo>
                  <a:pt x="365759" y="699515"/>
                </a:lnTo>
                <a:lnTo>
                  <a:pt x="358986" y="702902"/>
                </a:lnTo>
                <a:lnTo>
                  <a:pt x="380999" y="711707"/>
                </a:lnTo>
                <a:close/>
              </a:path>
              <a:path w="1767839" h="990600">
                <a:moveTo>
                  <a:pt x="380999" y="655319"/>
                </a:moveTo>
                <a:lnTo>
                  <a:pt x="380999" y="243839"/>
                </a:lnTo>
                <a:lnTo>
                  <a:pt x="365759" y="259079"/>
                </a:lnTo>
                <a:lnTo>
                  <a:pt x="365759" y="638555"/>
                </a:lnTo>
                <a:lnTo>
                  <a:pt x="380999" y="655319"/>
                </a:lnTo>
                <a:close/>
              </a:path>
              <a:path w="1767839" h="990600">
                <a:moveTo>
                  <a:pt x="396239" y="432815"/>
                </a:moveTo>
                <a:lnTo>
                  <a:pt x="396239" y="208787"/>
                </a:lnTo>
                <a:lnTo>
                  <a:pt x="380999" y="227075"/>
                </a:lnTo>
                <a:lnTo>
                  <a:pt x="380999" y="483107"/>
                </a:lnTo>
                <a:lnTo>
                  <a:pt x="396239" y="432815"/>
                </a:lnTo>
                <a:close/>
              </a:path>
              <a:path w="1767839" h="990600">
                <a:moveTo>
                  <a:pt x="411479" y="327659"/>
                </a:moveTo>
                <a:lnTo>
                  <a:pt x="411479" y="173735"/>
                </a:lnTo>
                <a:lnTo>
                  <a:pt x="396239" y="192023"/>
                </a:lnTo>
                <a:lnTo>
                  <a:pt x="396239" y="355091"/>
                </a:lnTo>
                <a:lnTo>
                  <a:pt x="411479" y="327659"/>
                </a:lnTo>
                <a:close/>
              </a:path>
              <a:path w="1767839" h="990600">
                <a:moveTo>
                  <a:pt x="457199" y="201167"/>
                </a:moveTo>
                <a:lnTo>
                  <a:pt x="457199" y="124967"/>
                </a:lnTo>
                <a:lnTo>
                  <a:pt x="441959" y="131063"/>
                </a:lnTo>
                <a:lnTo>
                  <a:pt x="441959" y="137159"/>
                </a:lnTo>
                <a:lnTo>
                  <a:pt x="426719" y="143255"/>
                </a:lnTo>
                <a:lnTo>
                  <a:pt x="426719" y="150875"/>
                </a:lnTo>
                <a:lnTo>
                  <a:pt x="411479" y="158495"/>
                </a:lnTo>
                <a:lnTo>
                  <a:pt x="411479" y="303275"/>
                </a:lnTo>
                <a:lnTo>
                  <a:pt x="426719" y="275843"/>
                </a:lnTo>
                <a:lnTo>
                  <a:pt x="441959" y="214883"/>
                </a:lnTo>
                <a:lnTo>
                  <a:pt x="457199" y="201167"/>
                </a:lnTo>
                <a:close/>
              </a:path>
              <a:path w="1767839" h="990600">
                <a:moveTo>
                  <a:pt x="624839" y="274319"/>
                </a:moveTo>
                <a:lnTo>
                  <a:pt x="624839" y="149351"/>
                </a:lnTo>
                <a:lnTo>
                  <a:pt x="609599" y="141731"/>
                </a:lnTo>
                <a:lnTo>
                  <a:pt x="579119" y="129539"/>
                </a:lnTo>
                <a:lnTo>
                  <a:pt x="548639" y="120395"/>
                </a:lnTo>
                <a:lnTo>
                  <a:pt x="533399" y="117347"/>
                </a:lnTo>
                <a:lnTo>
                  <a:pt x="518159" y="115823"/>
                </a:lnTo>
                <a:lnTo>
                  <a:pt x="502919" y="115823"/>
                </a:lnTo>
                <a:lnTo>
                  <a:pt x="487679" y="117347"/>
                </a:lnTo>
                <a:lnTo>
                  <a:pt x="472439" y="121919"/>
                </a:lnTo>
                <a:lnTo>
                  <a:pt x="457199" y="123443"/>
                </a:lnTo>
                <a:lnTo>
                  <a:pt x="457199" y="184403"/>
                </a:lnTo>
                <a:lnTo>
                  <a:pt x="472439" y="178307"/>
                </a:lnTo>
                <a:lnTo>
                  <a:pt x="472439" y="172211"/>
                </a:lnTo>
                <a:lnTo>
                  <a:pt x="487679" y="167639"/>
                </a:lnTo>
                <a:lnTo>
                  <a:pt x="502919" y="166115"/>
                </a:lnTo>
                <a:lnTo>
                  <a:pt x="533399" y="166115"/>
                </a:lnTo>
                <a:lnTo>
                  <a:pt x="548639" y="172211"/>
                </a:lnTo>
                <a:lnTo>
                  <a:pt x="563879" y="175259"/>
                </a:lnTo>
                <a:lnTo>
                  <a:pt x="579119" y="179831"/>
                </a:lnTo>
                <a:lnTo>
                  <a:pt x="579119" y="185927"/>
                </a:lnTo>
                <a:lnTo>
                  <a:pt x="594359" y="192023"/>
                </a:lnTo>
                <a:lnTo>
                  <a:pt x="594359" y="217931"/>
                </a:lnTo>
                <a:lnTo>
                  <a:pt x="609599" y="227075"/>
                </a:lnTo>
                <a:lnTo>
                  <a:pt x="609599" y="251459"/>
                </a:lnTo>
                <a:lnTo>
                  <a:pt x="624839" y="274319"/>
                </a:lnTo>
                <a:close/>
              </a:path>
              <a:path w="1767839" h="990600">
                <a:moveTo>
                  <a:pt x="487679" y="169163"/>
                </a:moveTo>
                <a:lnTo>
                  <a:pt x="472439" y="172211"/>
                </a:lnTo>
                <a:lnTo>
                  <a:pt x="472439" y="175259"/>
                </a:lnTo>
                <a:lnTo>
                  <a:pt x="487679" y="169163"/>
                </a:lnTo>
                <a:close/>
              </a:path>
              <a:path w="1767839" h="990600">
                <a:moveTo>
                  <a:pt x="640079" y="303275"/>
                </a:moveTo>
                <a:lnTo>
                  <a:pt x="640079" y="172211"/>
                </a:lnTo>
                <a:lnTo>
                  <a:pt x="624839" y="166115"/>
                </a:lnTo>
                <a:lnTo>
                  <a:pt x="624839" y="283463"/>
                </a:lnTo>
                <a:lnTo>
                  <a:pt x="640079" y="303275"/>
                </a:lnTo>
                <a:close/>
              </a:path>
              <a:path w="1767839" h="990600">
                <a:moveTo>
                  <a:pt x="670559" y="394715"/>
                </a:moveTo>
                <a:lnTo>
                  <a:pt x="670559" y="248411"/>
                </a:lnTo>
                <a:lnTo>
                  <a:pt x="655319" y="233171"/>
                </a:lnTo>
                <a:lnTo>
                  <a:pt x="655319" y="207263"/>
                </a:lnTo>
                <a:lnTo>
                  <a:pt x="640079" y="179831"/>
                </a:lnTo>
                <a:lnTo>
                  <a:pt x="640079" y="324611"/>
                </a:lnTo>
                <a:lnTo>
                  <a:pt x="655319" y="345947"/>
                </a:lnTo>
                <a:lnTo>
                  <a:pt x="670559" y="394715"/>
                </a:lnTo>
                <a:close/>
              </a:path>
              <a:path w="1767839" h="990600">
                <a:moveTo>
                  <a:pt x="716279" y="542543"/>
                </a:moveTo>
                <a:lnTo>
                  <a:pt x="716279" y="379475"/>
                </a:lnTo>
                <a:lnTo>
                  <a:pt x="701039" y="353567"/>
                </a:lnTo>
                <a:lnTo>
                  <a:pt x="685799" y="307847"/>
                </a:lnTo>
                <a:lnTo>
                  <a:pt x="685799" y="286511"/>
                </a:lnTo>
                <a:lnTo>
                  <a:pt x="670559" y="266699"/>
                </a:lnTo>
                <a:lnTo>
                  <a:pt x="670559" y="419099"/>
                </a:lnTo>
                <a:lnTo>
                  <a:pt x="685799" y="470915"/>
                </a:lnTo>
                <a:lnTo>
                  <a:pt x="701039" y="519683"/>
                </a:lnTo>
                <a:lnTo>
                  <a:pt x="716279" y="542543"/>
                </a:lnTo>
                <a:close/>
              </a:path>
              <a:path w="1767839" h="990600">
                <a:moveTo>
                  <a:pt x="746759" y="815339"/>
                </a:moveTo>
                <a:lnTo>
                  <a:pt x="746759" y="480059"/>
                </a:lnTo>
                <a:lnTo>
                  <a:pt x="731519" y="455675"/>
                </a:lnTo>
                <a:lnTo>
                  <a:pt x="716279" y="403859"/>
                </a:lnTo>
                <a:lnTo>
                  <a:pt x="716279" y="585215"/>
                </a:lnTo>
                <a:lnTo>
                  <a:pt x="731519" y="601979"/>
                </a:lnTo>
                <a:lnTo>
                  <a:pt x="731519" y="790955"/>
                </a:lnTo>
                <a:lnTo>
                  <a:pt x="746759" y="815339"/>
                </a:lnTo>
                <a:close/>
              </a:path>
              <a:path w="1767839" h="990600">
                <a:moveTo>
                  <a:pt x="761999" y="946403"/>
                </a:moveTo>
                <a:lnTo>
                  <a:pt x="761999" y="528827"/>
                </a:lnTo>
                <a:lnTo>
                  <a:pt x="746759" y="505967"/>
                </a:lnTo>
                <a:lnTo>
                  <a:pt x="746759" y="961643"/>
                </a:lnTo>
                <a:lnTo>
                  <a:pt x="761999" y="946403"/>
                </a:lnTo>
                <a:close/>
              </a:path>
              <a:path w="1767839" h="990600">
                <a:moveTo>
                  <a:pt x="792479" y="969263"/>
                </a:moveTo>
                <a:lnTo>
                  <a:pt x="792479" y="644651"/>
                </a:lnTo>
                <a:lnTo>
                  <a:pt x="788747" y="640546"/>
                </a:lnTo>
                <a:lnTo>
                  <a:pt x="777239" y="740663"/>
                </a:lnTo>
                <a:lnTo>
                  <a:pt x="777239" y="783335"/>
                </a:lnTo>
                <a:lnTo>
                  <a:pt x="761999" y="804671"/>
                </a:lnTo>
                <a:lnTo>
                  <a:pt x="761999" y="946403"/>
                </a:lnTo>
                <a:lnTo>
                  <a:pt x="746759" y="961643"/>
                </a:lnTo>
                <a:lnTo>
                  <a:pt x="746759" y="966215"/>
                </a:lnTo>
                <a:lnTo>
                  <a:pt x="777239" y="957071"/>
                </a:lnTo>
                <a:lnTo>
                  <a:pt x="792479" y="969263"/>
                </a:lnTo>
                <a:close/>
              </a:path>
              <a:path w="1767839" h="990600">
                <a:moveTo>
                  <a:pt x="792479" y="990600"/>
                </a:moveTo>
                <a:lnTo>
                  <a:pt x="792479" y="969263"/>
                </a:lnTo>
                <a:lnTo>
                  <a:pt x="777239" y="957071"/>
                </a:lnTo>
                <a:lnTo>
                  <a:pt x="746759" y="966215"/>
                </a:lnTo>
                <a:lnTo>
                  <a:pt x="746759" y="990599"/>
                </a:lnTo>
                <a:lnTo>
                  <a:pt x="792479" y="990600"/>
                </a:lnTo>
                <a:close/>
              </a:path>
              <a:path w="1767839" h="990600">
                <a:moveTo>
                  <a:pt x="777239" y="783335"/>
                </a:moveTo>
                <a:lnTo>
                  <a:pt x="777239" y="573023"/>
                </a:lnTo>
                <a:lnTo>
                  <a:pt x="761999" y="551687"/>
                </a:lnTo>
                <a:lnTo>
                  <a:pt x="761999" y="804671"/>
                </a:lnTo>
                <a:lnTo>
                  <a:pt x="777239" y="783335"/>
                </a:lnTo>
                <a:close/>
              </a:path>
              <a:path w="1767839" h="990600">
                <a:moveTo>
                  <a:pt x="788747" y="640546"/>
                </a:moveTo>
                <a:lnTo>
                  <a:pt x="777239" y="627887"/>
                </a:lnTo>
                <a:lnTo>
                  <a:pt x="777239" y="740663"/>
                </a:lnTo>
                <a:lnTo>
                  <a:pt x="788747" y="640546"/>
                </a:lnTo>
                <a:close/>
              </a:path>
              <a:path w="1767839" h="990600">
                <a:moveTo>
                  <a:pt x="792479" y="644651"/>
                </a:moveTo>
                <a:lnTo>
                  <a:pt x="792479" y="608075"/>
                </a:lnTo>
                <a:lnTo>
                  <a:pt x="788747" y="640546"/>
                </a:lnTo>
                <a:lnTo>
                  <a:pt x="792479" y="644651"/>
                </a:lnTo>
                <a:close/>
              </a:path>
              <a:path w="1767839" h="990600">
                <a:moveTo>
                  <a:pt x="807719" y="970787"/>
                </a:moveTo>
                <a:lnTo>
                  <a:pt x="807719" y="504443"/>
                </a:lnTo>
                <a:lnTo>
                  <a:pt x="792479" y="544067"/>
                </a:lnTo>
                <a:lnTo>
                  <a:pt x="792479" y="982979"/>
                </a:lnTo>
                <a:lnTo>
                  <a:pt x="807719" y="970787"/>
                </a:lnTo>
                <a:close/>
              </a:path>
              <a:path w="1767839" h="990600">
                <a:moveTo>
                  <a:pt x="822959" y="848867"/>
                </a:moveTo>
                <a:lnTo>
                  <a:pt x="822959" y="435863"/>
                </a:lnTo>
                <a:lnTo>
                  <a:pt x="807719" y="452627"/>
                </a:lnTo>
                <a:lnTo>
                  <a:pt x="807719" y="867155"/>
                </a:lnTo>
                <a:lnTo>
                  <a:pt x="822959" y="848867"/>
                </a:lnTo>
                <a:close/>
              </a:path>
              <a:path w="1767839" h="990600">
                <a:moveTo>
                  <a:pt x="838199" y="614171"/>
                </a:moveTo>
                <a:lnTo>
                  <a:pt x="838199" y="387095"/>
                </a:lnTo>
                <a:lnTo>
                  <a:pt x="822959" y="396239"/>
                </a:lnTo>
                <a:lnTo>
                  <a:pt x="822959" y="746759"/>
                </a:lnTo>
                <a:lnTo>
                  <a:pt x="838199" y="614171"/>
                </a:lnTo>
                <a:close/>
              </a:path>
              <a:path w="1767839" h="990600">
                <a:moveTo>
                  <a:pt x="868679" y="463295"/>
                </a:moveTo>
                <a:lnTo>
                  <a:pt x="868679" y="344423"/>
                </a:lnTo>
                <a:lnTo>
                  <a:pt x="838199" y="367283"/>
                </a:lnTo>
                <a:lnTo>
                  <a:pt x="838199" y="571499"/>
                </a:lnTo>
                <a:lnTo>
                  <a:pt x="853439" y="531875"/>
                </a:lnTo>
                <a:lnTo>
                  <a:pt x="853439" y="480059"/>
                </a:lnTo>
                <a:lnTo>
                  <a:pt x="868679" y="463295"/>
                </a:lnTo>
                <a:close/>
              </a:path>
              <a:path w="1767839" h="990600">
                <a:moveTo>
                  <a:pt x="883919" y="417575"/>
                </a:moveTo>
                <a:lnTo>
                  <a:pt x="883919" y="333755"/>
                </a:lnTo>
                <a:lnTo>
                  <a:pt x="868679" y="338327"/>
                </a:lnTo>
                <a:lnTo>
                  <a:pt x="868679" y="426719"/>
                </a:lnTo>
                <a:lnTo>
                  <a:pt x="883919" y="417575"/>
                </a:lnTo>
                <a:close/>
              </a:path>
              <a:path w="1767839" h="990600">
                <a:moveTo>
                  <a:pt x="899159" y="385571"/>
                </a:moveTo>
                <a:lnTo>
                  <a:pt x="899159" y="324611"/>
                </a:lnTo>
                <a:lnTo>
                  <a:pt x="883919" y="329183"/>
                </a:lnTo>
                <a:lnTo>
                  <a:pt x="883919" y="390143"/>
                </a:lnTo>
                <a:lnTo>
                  <a:pt x="899159" y="385571"/>
                </a:lnTo>
                <a:close/>
              </a:path>
              <a:path w="1767839" h="990600">
                <a:moveTo>
                  <a:pt x="1767839" y="626363"/>
                </a:moveTo>
                <a:lnTo>
                  <a:pt x="1676399" y="571499"/>
                </a:lnTo>
                <a:lnTo>
                  <a:pt x="1584959" y="519683"/>
                </a:lnTo>
                <a:lnTo>
                  <a:pt x="1539239" y="496823"/>
                </a:lnTo>
                <a:lnTo>
                  <a:pt x="1523999" y="484631"/>
                </a:lnTo>
                <a:lnTo>
                  <a:pt x="1463039" y="452627"/>
                </a:lnTo>
                <a:lnTo>
                  <a:pt x="1447799" y="443483"/>
                </a:lnTo>
                <a:lnTo>
                  <a:pt x="1417319" y="435863"/>
                </a:lnTo>
                <a:lnTo>
                  <a:pt x="1402079" y="426719"/>
                </a:lnTo>
                <a:lnTo>
                  <a:pt x="1386839" y="419099"/>
                </a:lnTo>
                <a:lnTo>
                  <a:pt x="1341119" y="400811"/>
                </a:lnTo>
                <a:lnTo>
                  <a:pt x="1341119" y="396239"/>
                </a:lnTo>
                <a:lnTo>
                  <a:pt x="1280159" y="377951"/>
                </a:lnTo>
                <a:lnTo>
                  <a:pt x="1264919" y="371855"/>
                </a:lnTo>
                <a:lnTo>
                  <a:pt x="1234439" y="364235"/>
                </a:lnTo>
                <a:lnTo>
                  <a:pt x="1219199" y="358139"/>
                </a:lnTo>
                <a:lnTo>
                  <a:pt x="1188719" y="350519"/>
                </a:lnTo>
                <a:lnTo>
                  <a:pt x="1173479" y="342899"/>
                </a:lnTo>
                <a:lnTo>
                  <a:pt x="1142999" y="335279"/>
                </a:lnTo>
                <a:lnTo>
                  <a:pt x="1097279" y="323087"/>
                </a:lnTo>
                <a:lnTo>
                  <a:pt x="1082039" y="320039"/>
                </a:lnTo>
                <a:lnTo>
                  <a:pt x="1066799" y="318515"/>
                </a:lnTo>
                <a:lnTo>
                  <a:pt x="1051559" y="318515"/>
                </a:lnTo>
                <a:lnTo>
                  <a:pt x="1036319" y="316991"/>
                </a:lnTo>
                <a:lnTo>
                  <a:pt x="1036319" y="318515"/>
                </a:lnTo>
                <a:lnTo>
                  <a:pt x="1005839" y="318515"/>
                </a:lnTo>
                <a:lnTo>
                  <a:pt x="1005839" y="316991"/>
                </a:lnTo>
                <a:lnTo>
                  <a:pt x="975359" y="313943"/>
                </a:lnTo>
                <a:lnTo>
                  <a:pt x="960119" y="313943"/>
                </a:lnTo>
                <a:lnTo>
                  <a:pt x="944879" y="312419"/>
                </a:lnTo>
                <a:lnTo>
                  <a:pt x="929639" y="312419"/>
                </a:lnTo>
                <a:lnTo>
                  <a:pt x="899159" y="318515"/>
                </a:lnTo>
                <a:lnTo>
                  <a:pt x="899159" y="374903"/>
                </a:lnTo>
                <a:lnTo>
                  <a:pt x="914399" y="373379"/>
                </a:lnTo>
                <a:lnTo>
                  <a:pt x="914399" y="367283"/>
                </a:lnTo>
                <a:lnTo>
                  <a:pt x="929639" y="365759"/>
                </a:lnTo>
                <a:lnTo>
                  <a:pt x="929639" y="364235"/>
                </a:lnTo>
                <a:lnTo>
                  <a:pt x="944879" y="362711"/>
                </a:lnTo>
                <a:lnTo>
                  <a:pt x="960119" y="364235"/>
                </a:lnTo>
                <a:lnTo>
                  <a:pt x="975359" y="364235"/>
                </a:lnTo>
                <a:lnTo>
                  <a:pt x="990599" y="367283"/>
                </a:lnTo>
                <a:lnTo>
                  <a:pt x="1005839" y="368807"/>
                </a:lnTo>
                <a:lnTo>
                  <a:pt x="1066799" y="368807"/>
                </a:lnTo>
                <a:lnTo>
                  <a:pt x="1066799" y="370331"/>
                </a:lnTo>
                <a:lnTo>
                  <a:pt x="1097279" y="373379"/>
                </a:lnTo>
                <a:lnTo>
                  <a:pt x="1112519" y="377951"/>
                </a:lnTo>
                <a:lnTo>
                  <a:pt x="1127759" y="384047"/>
                </a:lnTo>
                <a:lnTo>
                  <a:pt x="1158239" y="391667"/>
                </a:lnTo>
                <a:lnTo>
                  <a:pt x="1173479" y="399287"/>
                </a:lnTo>
                <a:lnTo>
                  <a:pt x="1203959" y="405383"/>
                </a:lnTo>
                <a:lnTo>
                  <a:pt x="1219199" y="413003"/>
                </a:lnTo>
                <a:lnTo>
                  <a:pt x="1249679" y="419099"/>
                </a:lnTo>
                <a:lnTo>
                  <a:pt x="1264919" y="426719"/>
                </a:lnTo>
                <a:lnTo>
                  <a:pt x="1295399" y="434339"/>
                </a:lnTo>
                <a:lnTo>
                  <a:pt x="1325879" y="448055"/>
                </a:lnTo>
                <a:lnTo>
                  <a:pt x="1341119" y="452627"/>
                </a:lnTo>
                <a:lnTo>
                  <a:pt x="1356359" y="458723"/>
                </a:lnTo>
                <a:lnTo>
                  <a:pt x="1371599" y="466343"/>
                </a:lnTo>
                <a:lnTo>
                  <a:pt x="1386839" y="472439"/>
                </a:lnTo>
                <a:lnTo>
                  <a:pt x="1402079" y="480059"/>
                </a:lnTo>
                <a:lnTo>
                  <a:pt x="1447799" y="507491"/>
                </a:lnTo>
                <a:lnTo>
                  <a:pt x="1493519" y="528827"/>
                </a:lnTo>
                <a:lnTo>
                  <a:pt x="1508759" y="541019"/>
                </a:lnTo>
                <a:lnTo>
                  <a:pt x="1554479" y="563879"/>
                </a:lnTo>
                <a:lnTo>
                  <a:pt x="1645919" y="615695"/>
                </a:lnTo>
                <a:lnTo>
                  <a:pt x="1737359" y="670559"/>
                </a:lnTo>
                <a:lnTo>
                  <a:pt x="1767839" y="626363"/>
                </a:lnTo>
                <a:close/>
              </a:path>
              <a:path w="1767839" h="990600">
                <a:moveTo>
                  <a:pt x="929639" y="365759"/>
                </a:moveTo>
                <a:lnTo>
                  <a:pt x="914399" y="367283"/>
                </a:lnTo>
                <a:lnTo>
                  <a:pt x="914399" y="370331"/>
                </a:lnTo>
                <a:lnTo>
                  <a:pt x="929639" y="3657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06758" y="2327147"/>
            <a:ext cx="2673350" cy="1257300"/>
          </a:xfrm>
          <a:custGeom>
            <a:avLst/>
            <a:gdLst/>
            <a:ahLst/>
            <a:cxnLst/>
            <a:rect l="l" t="t" r="r" b="b"/>
            <a:pathLst>
              <a:path w="2673350" h="1257300">
                <a:moveTo>
                  <a:pt x="2673095" y="804671"/>
                </a:moveTo>
                <a:lnTo>
                  <a:pt x="144779" y="0"/>
                </a:lnTo>
                <a:lnTo>
                  <a:pt x="0" y="451103"/>
                </a:lnTo>
                <a:lnTo>
                  <a:pt x="2528315" y="1257299"/>
                </a:lnTo>
                <a:lnTo>
                  <a:pt x="2673095" y="8046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14962" y="2505455"/>
            <a:ext cx="3428365" cy="1272540"/>
          </a:xfrm>
          <a:custGeom>
            <a:avLst/>
            <a:gdLst/>
            <a:ahLst/>
            <a:cxnLst/>
            <a:rect l="l" t="t" r="r" b="b"/>
            <a:pathLst>
              <a:path w="3428365" h="1272539">
                <a:moveTo>
                  <a:pt x="3428175" y="1272540"/>
                </a:moveTo>
                <a:lnTo>
                  <a:pt x="3159251" y="1092707"/>
                </a:lnTo>
                <a:lnTo>
                  <a:pt x="3150107" y="1088135"/>
                </a:lnTo>
                <a:lnTo>
                  <a:pt x="28955" y="0"/>
                </a:lnTo>
                <a:lnTo>
                  <a:pt x="0" y="83819"/>
                </a:lnTo>
                <a:lnTo>
                  <a:pt x="3110483" y="1168766"/>
                </a:lnTo>
                <a:lnTo>
                  <a:pt x="3110483" y="1167383"/>
                </a:lnTo>
                <a:lnTo>
                  <a:pt x="3119627" y="1171955"/>
                </a:lnTo>
                <a:lnTo>
                  <a:pt x="3119627" y="1173492"/>
                </a:lnTo>
                <a:lnTo>
                  <a:pt x="3267896" y="1272540"/>
                </a:lnTo>
                <a:lnTo>
                  <a:pt x="3428175" y="1272540"/>
                </a:lnTo>
                <a:close/>
              </a:path>
              <a:path w="3428365" h="1272539">
                <a:moveTo>
                  <a:pt x="3119627" y="1171955"/>
                </a:moveTo>
                <a:lnTo>
                  <a:pt x="3110483" y="1167383"/>
                </a:lnTo>
                <a:lnTo>
                  <a:pt x="3114814" y="1170277"/>
                </a:lnTo>
                <a:lnTo>
                  <a:pt x="3119627" y="1171955"/>
                </a:lnTo>
                <a:close/>
              </a:path>
              <a:path w="3428365" h="1272539">
                <a:moveTo>
                  <a:pt x="3114814" y="1170277"/>
                </a:moveTo>
                <a:lnTo>
                  <a:pt x="3110483" y="1167383"/>
                </a:lnTo>
                <a:lnTo>
                  <a:pt x="3110483" y="1168766"/>
                </a:lnTo>
                <a:lnTo>
                  <a:pt x="3114814" y="1170277"/>
                </a:lnTo>
                <a:close/>
              </a:path>
              <a:path w="3428365" h="1272539">
                <a:moveTo>
                  <a:pt x="3119627" y="1173492"/>
                </a:moveTo>
                <a:lnTo>
                  <a:pt x="3119627" y="1171955"/>
                </a:lnTo>
                <a:lnTo>
                  <a:pt x="3114814" y="1170277"/>
                </a:lnTo>
                <a:lnTo>
                  <a:pt x="3119627" y="1173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86377" y="3689603"/>
            <a:ext cx="241300" cy="88900"/>
          </a:xfrm>
          <a:custGeom>
            <a:avLst/>
            <a:gdLst/>
            <a:ahLst/>
            <a:cxnLst/>
            <a:rect l="l" t="t" r="r" b="b"/>
            <a:pathLst>
              <a:path w="241300" h="88900">
                <a:moveTo>
                  <a:pt x="0" y="0"/>
                </a:moveTo>
                <a:lnTo>
                  <a:pt x="0" y="88392"/>
                </a:lnTo>
                <a:lnTo>
                  <a:pt x="240791" y="88392"/>
                </a:lnTo>
                <a:lnTo>
                  <a:pt x="24079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41070" y="2673095"/>
            <a:ext cx="242570" cy="304800"/>
          </a:xfrm>
          <a:custGeom>
            <a:avLst/>
            <a:gdLst/>
            <a:ahLst/>
            <a:cxnLst/>
            <a:rect l="l" t="t" r="r" b="b"/>
            <a:pathLst>
              <a:path w="242570" h="304800">
                <a:moveTo>
                  <a:pt x="0" y="0"/>
                </a:moveTo>
                <a:lnTo>
                  <a:pt x="0" y="304799"/>
                </a:lnTo>
                <a:lnTo>
                  <a:pt x="242315" y="304799"/>
                </a:lnTo>
                <a:lnTo>
                  <a:pt x="24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54786" y="2406395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0" y="0"/>
                </a:moveTo>
                <a:lnTo>
                  <a:pt x="0" y="304799"/>
                </a:lnTo>
                <a:lnTo>
                  <a:pt x="240791" y="304799"/>
                </a:lnTo>
                <a:lnTo>
                  <a:pt x="24079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87886" y="2077211"/>
            <a:ext cx="253365" cy="774700"/>
          </a:xfrm>
          <a:custGeom>
            <a:avLst/>
            <a:gdLst/>
            <a:ahLst/>
            <a:cxnLst/>
            <a:rect l="l" t="t" r="r" b="b"/>
            <a:pathLst>
              <a:path w="253364" h="774700">
                <a:moveTo>
                  <a:pt x="0" y="0"/>
                </a:moveTo>
                <a:lnTo>
                  <a:pt x="0" y="774191"/>
                </a:lnTo>
                <a:lnTo>
                  <a:pt x="252983" y="774191"/>
                </a:lnTo>
                <a:lnTo>
                  <a:pt x="2529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56819" y="2395727"/>
            <a:ext cx="150495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 marR="5080" indent="-152400">
              <a:lnSpc>
                <a:spcPct val="100000"/>
              </a:lnSpc>
            </a:pPr>
            <a:r>
              <a:rPr sz="2400" spc="5" dirty="0">
                <a:latin typeface="Arial"/>
                <a:cs typeface="Arial"/>
              </a:rPr>
              <a:t>We </a:t>
            </a:r>
            <a:r>
              <a:rPr sz="2400" spc="135" dirty="0">
                <a:latin typeface="Arial"/>
                <a:cs typeface="Arial"/>
              </a:rPr>
              <a:t>wish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it  </a:t>
            </a:r>
            <a:r>
              <a:rPr sz="2400" spc="125" dirty="0">
                <a:latin typeface="Arial"/>
                <a:cs typeface="Arial"/>
              </a:rPr>
              <a:t>was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26211" y="3284218"/>
            <a:ext cx="135699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79" baseline="28935" dirty="0">
                <a:latin typeface="Arial"/>
                <a:cs typeface="Arial"/>
              </a:rPr>
              <a:t>thi</a:t>
            </a:r>
            <a:r>
              <a:rPr sz="2400" spc="120" dirty="0">
                <a:latin typeface="Arial"/>
                <a:cs typeface="Arial"/>
              </a:rPr>
              <a:t>This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01113" y="3127246"/>
            <a:ext cx="19113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62377" y="2648711"/>
            <a:ext cx="102235" cy="139065"/>
          </a:xfrm>
          <a:custGeom>
            <a:avLst/>
            <a:gdLst/>
            <a:ahLst/>
            <a:cxnLst/>
            <a:rect l="l" t="t" r="r" b="b"/>
            <a:pathLst>
              <a:path w="102235" h="139064">
                <a:moveTo>
                  <a:pt x="102107" y="70103"/>
                </a:moveTo>
                <a:lnTo>
                  <a:pt x="92722" y="29279"/>
                </a:lnTo>
                <a:lnTo>
                  <a:pt x="64184" y="2441"/>
                </a:lnTo>
                <a:lnTo>
                  <a:pt x="50291" y="0"/>
                </a:lnTo>
                <a:lnTo>
                  <a:pt x="45502" y="312"/>
                </a:lnTo>
                <a:lnTo>
                  <a:pt x="13281" y="22462"/>
                </a:lnTo>
                <a:lnTo>
                  <a:pt x="233" y="63210"/>
                </a:lnTo>
                <a:lnTo>
                  <a:pt x="0" y="70103"/>
                </a:lnTo>
                <a:lnTo>
                  <a:pt x="233" y="76743"/>
                </a:lnTo>
                <a:lnTo>
                  <a:pt x="13281" y="116447"/>
                </a:lnTo>
                <a:lnTo>
                  <a:pt x="45502" y="138372"/>
                </a:lnTo>
                <a:lnTo>
                  <a:pt x="50291" y="138683"/>
                </a:lnTo>
                <a:lnTo>
                  <a:pt x="55335" y="138372"/>
                </a:lnTo>
                <a:lnTo>
                  <a:pt x="88667" y="116447"/>
                </a:lnTo>
                <a:lnTo>
                  <a:pt x="101874" y="76743"/>
                </a:lnTo>
                <a:lnTo>
                  <a:pt x="102107" y="70103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18765" y="2414016"/>
            <a:ext cx="452755" cy="360045"/>
          </a:xfrm>
          <a:custGeom>
            <a:avLst/>
            <a:gdLst/>
            <a:ahLst/>
            <a:cxnLst/>
            <a:rect l="l" t="t" r="r" b="b"/>
            <a:pathLst>
              <a:path w="452754" h="360044">
                <a:moveTo>
                  <a:pt x="32375" y="178497"/>
                </a:moveTo>
                <a:lnTo>
                  <a:pt x="0" y="175259"/>
                </a:lnTo>
                <a:lnTo>
                  <a:pt x="30479" y="254507"/>
                </a:lnTo>
                <a:lnTo>
                  <a:pt x="30479" y="190499"/>
                </a:lnTo>
                <a:lnTo>
                  <a:pt x="32375" y="178497"/>
                </a:lnTo>
                <a:close/>
              </a:path>
              <a:path w="452754" h="360044">
                <a:moveTo>
                  <a:pt x="44720" y="179732"/>
                </a:moveTo>
                <a:lnTo>
                  <a:pt x="32375" y="178497"/>
                </a:lnTo>
                <a:lnTo>
                  <a:pt x="30479" y="190499"/>
                </a:lnTo>
                <a:lnTo>
                  <a:pt x="42671" y="192023"/>
                </a:lnTo>
                <a:lnTo>
                  <a:pt x="44720" y="179732"/>
                </a:lnTo>
                <a:close/>
              </a:path>
              <a:path w="452754" h="360044">
                <a:moveTo>
                  <a:pt x="76199" y="182879"/>
                </a:moveTo>
                <a:lnTo>
                  <a:pt x="44720" y="179732"/>
                </a:lnTo>
                <a:lnTo>
                  <a:pt x="42671" y="192023"/>
                </a:lnTo>
                <a:lnTo>
                  <a:pt x="30479" y="190499"/>
                </a:lnTo>
                <a:lnTo>
                  <a:pt x="30479" y="254507"/>
                </a:lnTo>
                <a:lnTo>
                  <a:pt x="76199" y="182879"/>
                </a:lnTo>
                <a:close/>
              </a:path>
              <a:path w="452754" h="360044">
                <a:moveTo>
                  <a:pt x="452627" y="347471"/>
                </a:moveTo>
                <a:lnTo>
                  <a:pt x="414527" y="342899"/>
                </a:lnTo>
                <a:lnTo>
                  <a:pt x="362711" y="324611"/>
                </a:lnTo>
                <a:lnTo>
                  <a:pt x="315467" y="294131"/>
                </a:lnTo>
                <a:lnTo>
                  <a:pt x="280415" y="254507"/>
                </a:lnTo>
                <a:lnTo>
                  <a:pt x="259079" y="210311"/>
                </a:lnTo>
                <a:lnTo>
                  <a:pt x="254507" y="187451"/>
                </a:lnTo>
                <a:lnTo>
                  <a:pt x="254507" y="163067"/>
                </a:lnTo>
                <a:lnTo>
                  <a:pt x="252983" y="146303"/>
                </a:lnTo>
                <a:lnTo>
                  <a:pt x="240791" y="99059"/>
                </a:lnTo>
                <a:lnTo>
                  <a:pt x="219455" y="56387"/>
                </a:lnTo>
                <a:lnTo>
                  <a:pt x="184403" y="15239"/>
                </a:lnTo>
                <a:lnTo>
                  <a:pt x="163067" y="4571"/>
                </a:lnTo>
                <a:lnTo>
                  <a:pt x="161543" y="3047"/>
                </a:lnTo>
                <a:lnTo>
                  <a:pt x="152399" y="0"/>
                </a:lnTo>
                <a:lnTo>
                  <a:pt x="134111" y="0"/>
                </a:lnTo>
                <a:lnTo>
                  <a:pt x="121919" y="3047"/>
                </a:lnTo>
                <a:lnTo>
                  <a:pt x="117347" y="6095"/>
                </a:lnTo>
                <a:lnTo>
                  <a:pt x="111251" y="9143"/>
                </a:lnTo>
                <a:lnTo>
                  <a:pt x="106679" y="13715"/>
                </a:lnTo>
                <a:lnTo>
                  <a:pt x="100583" y="18287"/>
                </a:lnTo>
                <a:lnTo>
                  <a:pt x="96011" y="22859"/>
                </a:lnTo>
                <a:lnTo>
                  <a:pt x="67055" y="64007"/>
                </a:lnTo>
                <a:lnTo>
                  <a:pt x="51815" y="99059"/>
                </a:lnTo>
                <a:lnTo>
                  <a:pt x="39623" y="140207"/>
                </a:lnTo>
                <a:lnTo>
                  <a:pt x="32375" y="178497"/>
                </a:lnTo>
                <a:lnTo>
                  <a:pt x="44720" y="179732"/>
                </a:lnTo>
                <a:lnTo>
                  <a:pt x="47243" y="164591"/>
                </a:lnTo>
                <a:lnTo>
                  <a:pt x="51815" y="143255"/>
                </a:lnTo>
                <a:lnTo>
                  <a:pt x="64007" y="103631"/>
                </a:lnTo>
                <a:lnTo>
                  <a:pt x="86867" y="54863"/>
                </a:lnTo>
                <a:lnTo>
                  <a:pt x="109727" y="27431"/>
                </a:lnTo>
                <a:lnTo>
                  <a:pt x="112775" y="22859"/>
                </a:lnTo>
                <a:lnTo>
                  <a:pt x="121919" y="16763"/>
                </a:lnTo>
                <a:lnTo>
                  <a:pt x="135635" y="12191"/>
                </a:lnTo>
                <a:lnTo>
                  <a:pt x="140207" y="12191"/>
                </a:lnTo>
                <a:lnTo>
                  <a:pt x="140207" y="12409"/>
                </a:lnTo>
                <a:lnTo>
                  <a:pt x="147827" y="13498"/>
                </a:lnTo>
                <a:lnTo>
                  <a:pt x="147827" y="12191"/>
                </a:lnTo>
                <a:lnTo>
                  <a:pt x="158495" y="15239"/>
                </a:lnTo>
                <a:lnTo>
                  <a:pt x="158495" y="16001"/>
                </a:lnTo>
                <a:lnTo>
                  <a:pt x="166115" y="19811"/>
                </a:lnTo>
                <a:lnTo>
                  <a:pt x="201167" y="51815"/>
                </a:lnTo>
                <a:lnTo>
                  <a:pt x="222503" y="88391"/>
                </a:lnTo>
                <a:lnTo>
                  <a:pt x="237743" y="132587"/>
                </a:lnTo>
                <a:lnTo>
                  <a:pt x="239267" y="147827"/>
                </a:lnTo>
                <a:lnTo>
                  <a:pt x="242315" y="163067"/>
                </a:lnTo>
                <a:lnTo>
                  <a:pt x="242315" y="188975"/>
                </a:lnTo>
                <a:lnTo>
                  <a:pt x="243839" y="196595"/>
                </a:lnTo>
                <a:lnTo>
                  <a:pt x="246887" y="214883"/>
                </a:lnTo>
                <a:lnTo>
                  <a:pt x="269747" y="262127"/>
                </a:lnTo>
                <a:lnTo>
                  <a:pt x="307847" y="304799"/>
                </a:lnTo>
                <a:lnTo>
                  <a:pt x="323087" y="315467"/>
                </a:lnTo>
                <a:lnTo>
                  <a:pt x="339851" y="327659"/>
                </a:lnTo>
                <a:lnTo>
                  <a:pt x="374903" y="344423"/>
                </a:lnTo>
                <a:lnTo>
                  <a:pt x="413003" y="356615"/>
                </a:lnTo>
                <a:lnTo>
                  <a:pt x="432815" y="359663"/>
                </a:lnTo>
                <a:lnTo>
                  <a:pt x="451103" y="359663"/>
                </a:lnTo>
                <a:lnTo>
                  <a:pt x="452627" y="347471"/>
                </a:lnTo>
                <a:close/>
              </a:path>
              <a:path w="452754" h="360044">
                <a:moveTo>
                  <a:pt x="140207" y="12409"/>
                </a:moveTo>
                <a:lnTo>
                  <a:pt x="140207" y="12191"/>
                </a:lnTo>
                <a:lnTo>
                  <a:pt x="138683" y="12191"/>
                </a:lnTo>
                <a:lnTo>
                  <a:pt x="140207" y="12409"/>
                </a:lnTo>
                <a:close/>
              </a:path>
              <a:path w="452754" h="360044">
                <a:moveTo>
                  <a:pt x="149351" y="13715"/>
                </a:moveTo>
                <a:lnTo>
                  <a:pt x="147827" y="12191"/>
                </a:lnTo>
                <a:lnTo>
                  <a:pt x="147827" y="13498"/>
                </a:lnTo>
                <a:lnTo>
                  <a:pt x="149351" y="13715"/>
                </a:lnTo>
                <a:close/>
              </a:path>
              <a:path w="452754" h="360044">
                <a:moveTo>
                  <a:pt x="158495" y="16001"/>
                </a:moveTo>
                <a:lnTo>
                  <a:pt x="158495" y="15239"/>
                </a:lnTo>
                <a:lnTo>
                  <a:pt x="156971" y="15239"/>
                </a:lnTo>
                <a:lnTo>
                  <a:pt x="158495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94464" y="3649979"/>
            <a:ext cx="315595" cy="128270"/>
          </a:xfrm>
          <a:custGeom>
            <a:avLst/>
            <a:gdLst/>
            <a:ahLst/>
            <a:cxnLst/>
            <a:rect l="l" t="t" r="r" b="b"/>
            <a:pathLst>
              <a:path w="315595" h="128270">
                <a:moveTo>
                  <a:pt x="315129" y="12191"/>
                </a:moveTo>
                <a:lnTo>
                  <a:pt x="313605" y="0"/>
                </a:lnTo>
                <a:lnTo>
                  <a:pt x="293793" y="0"/>
                </a:lnTo>
                <a:lnTo>
                  <a:pt x="273981" y="3047"/>
                </a:lnTo>
                <a:lnTo>
                  <a:pt x="252645" y="4571"/>
                </a:lnTo>
                <a:lnTo>
                  <a:pt x="232833" y="9143"/>
                </a:lnTo>
                <a:lnTo>
                  <a:pt x="211497" y="13715"/>
                </a:lnTo>
                <a:lnTo>
                  <a:pt x="191685" y="18287"/>
                </a:lnTo>
                <a:lnTo>
                  <a:pt x="171873" y="25907"/>
                </a:lnTo>
                <a:lnTo>
                  <a:pt x="153585" y="32003"/>
                </a:lnTo>
                <a:lnTo>
                  <a:pt x="133773" y="41147"/>
                </a:lnTo>
                <a:lnTo>
                  <a:pt x="97197" y="59435"/>
                </a:lnTo>
                <a:lnTo>
                  <a:pt x="60621" y="80771"/>
                </a:lnTo>
                <a:lnTo>
                  <a:pt x="43857" y="92963"/>
                </a:lnTo>
                <a:lnTo>
                  <a:pt x="28617" y="105155"/>
                </a:lnTo>
                <a:lnTo>
                  <a:pt x="11853" y="117347"/>
                </a:lnTo>
                <a:lnTo>
                  <a:pt x="0" y="128016"/>
                </a:lnTo>
                <a:lnTo>
                  <a:pt x="20997" y="128015"/>
                </a:lnTo>
                <a:lnTo>
                  <a:pt x="36237" y="114299"/>
                </a:lnTo>
                <a:lnTo>
                  <a:pt x="51477" y="102107"/>
                </a:lnTo>
                <a:lnTo>
                  <a:pt x="85005" y="80771"/>
                </a:lnTo>
                <a:lnTo>
                  <a:pt x="120057" y="60959"/>
                </a:lnTo>
                <a:lnTo>
                  <a:pt x="156633" y="44195"/>
                </a:lnTo>
                <a:lnTo>
                  <a:pt x="196257" y="30479"/>
                </a:lnTo>
                <a:lnTo>
                  <a:pt x="234357" y="21335"/>
                </a:lnTo>
                <a:lnTo>
                  <a:pt x="273981" y="15239"/>
                </a:lnTo>
                <a:lnTo>
                  <a:pt x="293793" y="13715"/>
                </a:lnTo>
                <a:lnTo>
                  <a:pt x="315129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70834" y="2614674"/>
            <a:ext cx="2005330" cy="108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Pt=1;</a:t>
            </a:r>
            <a:r>
              <a:rPr sz="1000" spc="-5" dirty="0">
                <a:solidFill>
                  <a:srgbClr val="218B21"/>
                </a:solidFill>
                <a:latin typeface="Courier New"/>
                <a:cs typeface="Courier New"/>
              </a:rPr>
              <a:t>transmitted power[W]  </a:t>
            </a:r>
            <a:r>
              <a:rPr sz="1000" spc="-5" dirty="0">
                <a:latin typeface="Courier New"/>
                <a:cs typeface="Courier New"/>
              </a:rPr>
              <a:t>Gt=1;</a:t>
            </a:r>
            <a:r>
              <a:rPr sz="1000" spc="-5" dirty="0">
                <a:solidFill>
                  <a:srgbClr val="218B21"/>
                </a:solidFill>
                <a:latin typeface="Courier New"/>
                <a:cs typeface="Courier New"/>
              </a:rPr>
              <a:t>trans antenna gain  </a:t>
            </a:r>
            <a:r>
              <a:rPr sz="1000" spc="-5" dirty="0">
                <a:latin typeface="Courier New"/>
                <a:cs typeface="Courier New"/>
              </a:rPr>
              <a:t>Gr=1;</a:t>
            </a:r>
            <a:r>
              <a:rPr sz="1000" spc="-5" dirty="0">
                <a:solidFill>
                  <a:srgbClr val="218B21"/>
                </a:solidFill>
                <a:latin typeface="Courier New"/>
                <a:cs typeface="Courier New"/>
              </a:rPr>
              <a:t>receiver antenna</a:t>
            </a:r>
            <a:r>
              <a:rPr sz="1000" spc="-45" dirty="0">
                <a:solidFill>
                  <a:srgbClr val="218B2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18B21"/>
                </a:solidFill>
                <a:latin typeface="Courier New"/>
                <a:cs typeface="Courier New"/>
              </a:rPr>
              <a:t>gain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0.15 [m]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18B21"/>
                </a:solidFill>
                <a:latin typeface="Courier New"/>
                <a:cs typeface="Courier New"/>
              </a:rPr>
              <a:t>wavelength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1990 mHz </a:t>
            </a:r>
            <a:r>
              <a:rPr sz="1000" spc="-5" dirty="0">
                <a:solidFill>
                  <a:srgbClr val="218B21"/>
                </a:solidFill>
                <a:latin typeface="Courier New"/>
                <a:cs typeface="Courier New"/>
              </a:rPr>
              <a:t>carrier frequency  </a:t>
            </a:r>
            <a:r>
              <a:rPr sz="1000" spc="-5" dirty="0">
                <a:latin typeface="Courier New"/>
                <a:cs typeface="Courier New"/>
              </a:rPr>
              <a:t>ht=15;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hr=1.5;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35615" y="3777995"/>
            <a:ext cx="7315200" cy="22631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46532" y="3777996"/>
            <a:ext cx="1792605" cy="596265"/>
          </a:xfrm>
          <a:custGeom>
            <a:avLst/>
            <a:gdLst/>
            <a:ahLst/>
            <a:cxnLst/>
            <a:rect l="l" t="t" r="r" b="b"/>
            <a:pathLst>
              <a:path w="1792604" h="596264">
                <a:moveTo>
                  <a:pt x="1792573" y="548639"/>
                </a:moveTo>
                <a:lnTo>
                  <a:pt x="158420" y="0"/>
                </a:lnTo>
                <a:lnTo>
                  <a:pt x="0" y="0"/>
                </a:lnTo>
                <a:lnTo>
                  <a:pt x="1775809" y="595883"/>
                </a:lnTo>
                <a:lnTo>
                  <a:pt x="1792573" y="5486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966348" y="3695698"/>
            <a:ext cx="6032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9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165" dirty="0">
                <a:latin typeface="Arial"/>
                <a:cs typeface="Arial"/>
              </a:rPr>
              <a:t>d</a:t>
            </a:r>
            <a:r>
              <a:rPr sz="2400" spc="82" baseline="24305" dirty="0">
                <a:latin typeface="Arial"/>
                <a:cs typeface="Arial"/>
              </a:rPr>
              <a:t>2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88239" y="4477510"/>
            <a:ext cx="6032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9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165" dirty="0">
                <a:latin typeface="Arial"/>
                <a:cs typeface="Arial"/>
              </a:rPr>
              <a:t>d</a:t>
            </a:r>
            <a:r>
              <a:rPr sz="2400" spc="82" baseline="24305" dirty="0">
                <a:latin typeface="Arial"/>
                <a:cs typeface="Arial"/>
              </a:rPr>
              <a:t>4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66681" y="3777996"/>
            <a:ext cx="1363980" cy="1694814"/>
          </a:xfrm>
          <a:custGeom>
            <a:avLst/>
            <a:gdLst/>
            <a:ahLst/>
            <a:cxnLst/>
            <a:rect l="l" t="t" r="r" b="b"/>
            <a:pathLst>
              <a:path w="1363980" h="1694814">
                <a:moveTo>
                  <a:pt x="1363979" y="0"/>
                </a:moveTo>
                <a:lnTo>
                  <a:pt x="0" y="0"/>
                </a:lnTo>
                <a:lnTo>
                  <a:pt x="0" y="1694687"/>
                </a:lnTo>
                <a:lnTo>
                  <a:pt x="1363979" y="1694687"/>
                </a:lnTo>
                <a:lnTo>
                  <a:pt x="1363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53418" y="3777996"/>
            <a:ext cx="243839" cy="1389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35130" y="3777996"/>
            <a:ext cx="280670" cy="1405255"/>
          </a:xfrm>
          <a:custGeom>
            <a:avLst/>
            <a:gdLst/>
            <a:ahLst/>
            <a:cxnLst/>
            <a:rect l="l" t="t" r="r" b="b"/>
            <a:pathLst>
              <a:path w="280669" h="1405254">
                <a:moveTo>
                  <a:pt x="137074" y="0"/>
                </a:moveTo>
                <a:lnTo>
                  <a:pt x="105865" y="0"/>
                </a:lnTo>
                <a:lnTo>
                  <a:pt x="0" y="1405127"/>
                </a:lnTo>
                <a:lnTo>
                  <a:pt x="18287" y="1405127"/>
                </a:lnTo>
                <a:lnTo>
                  <a:pt x="18287" y="1374647"/>
                </a:lnTo>
                <a:lnTo>
                  <a:pt x="34775" y="1374647"/>
                </a:lnTo>
                <a:lnTo>
                  <a:pt x="137074" y="0"/>
                </a:lnTo>
                <a:close/>
              </a:path>
              <a:path w="280669" h="1405254">
                <a:moveTo>
                  <a:pt x="34775" y="1374647"/>
                </a:moveTo>
                <a:lnTo>
                  <a:pt x="18287" y="1374647"/>
                </a:lnTo>
                <a:lnTo>
                  <a:pt x="33527" y="1391411"/>
                </a:lnTo>
                <a:lnTo>
                  <a:pt x="34775" y="1374647"/>
                </a:lnTo>
                <a:close/>
              </a:path>
              <a:path w="280669" h="1405254">
                <a:moveTo>
                  <a:pt x="262127" y="1405127"/>
                </a:moveTo>
                <a:lnTo>
                  <a:pt x="262127" y="1374647"/>
                </a:lnTo>
                <a:lnTo>
                  <a:pt x="246887" y="1391411"/>
                </a:lnTo>
                <a:lnTo>
                  <a:pt x="245640" y="1374647"/>
                </a:lnTo>
                <a:lnTo>
                  <a:pt x="34775" y="1374647"/>
                </a:lnTo>
                <a:lnTo>
                  <a:pt x="33527" y="1391411"/>
                </a:lnTo>
                <a:lnTo>
                  <a:pt x="18287" y="1374647"/>
                </a:lnTo>
                <a:lnTo>
                  <a:pt x="18287" y="1405127"/>
                </a:lnTo>
                <a:lnTo>
                  <a:pt x="262127" y="1405127"/>
                </a:lnTo>
                <a:close/>
              </a:path>
              <a:path w="280669" h="1405254">
                <a:moveTo>
                  <a:pt x="280415" y="1405127"/>
                </a:moveTo>
                <a:lnTo>
                  <a:pt x="174550" y="0"/>
                </a:lnTo>
                <a:lnTo>
                  <a:pt x="143341" y="0"/>
                </a:lnTo>
                <a:lnTo>
                  <a:pt x="245640" y="1374647"/>
                </a:lnTo>
                <a:lnTo>
                  <a:pt x="262127" y="1374647"/>
                </a:lnTo>
                <a:lnTo>
                  <a:pt x="262127" y="1405127"/>
                </a:lnTo>
                <a:lnTo>
                  <a:pt x="280415" y="1405127"/>
                </a:lnTo>
                <a:close/>
              </a:path>
              <a:path w="280669" h="1405254">
                <a:moveTo>
                  <a:pt x="262127" y="1374647"/>
                </a:moveTo>
                <a:lnTo>
                  <a:pt x="245640" y="1374647"/>
                </a:lnTo>
                <a:lnTo>
                  <a:pt x="246887" y="1391411"/>
                </a:lnTo>
                <a:lnTo>
                  <a:pt x="262127" y="137464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56135" y="3777996"/>
            <a:ext cx="235610" cy="13182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40012" y="3777996"/>
            <a:ext cx="267335" cy="1435735"/>
          </a:xfrm>
          <a:custGeom>
            <a:avLst/>
            <a:gdLst/>
            <a:ahLst/>
            <a:cxnLst/>
            <a:rect l="l" t="t" r="r" b="b"/>
            <a:pathLst>
              <a:path w="267335" h="1435735">
                <a:moveTo>
                  <a:pt x="201688" y="1199128"/>
                </a:moveTo>
                <a:lnTo>
                  <a:pt x="56494" y="165264"/>
                </a:lnTo>
                <a:lnTo>
                  <a:pt x="18707" y="0"/>
                </a:lnTo>
                <a:lnTo>
                  <a:pt x="0" y="0"/>
                </a:lnTo>
                <a:lnTo>
                  <a:pt x="186201" y="1317032"/>
                </a:lnTo>
                <a:lnTo>
                  <a:pt x="186201" y="1316735"/>
                </a:lnTo>
                <a:lnTo>
                  <a:pt x="201688" y="1199128"/>
                </a:lnTo>
                <a:close/>
              </a:path>
              <a:path w="267335" h="1435735">
                <a:moveTo>
                  <a:pt x="56494" y="165264"/>
                </a:moveTo>
                <a:lnTo>
                  <a:pt x="33285" y="0"/>
                </a:lnTo>
                <a:lnTo>
                  <a:pt x="18707" y="0"/>
                </a:lnTo>
                <a:lnTo>
                  <a:pt x="56494" y="165264"/>
                </a:lnTo>
                <a:close/>
              </a:path>
              <a:path w="267335" h="1435735">
                <a:moveTo>
                  <a:pt x="266973" y="947927"/>
                </a:moveTo>
                <a:lnTo>
                  <a:pt x="51075" y="0"/>
                </a:lnTo>
                <a:lnTo>
                  <a:pt x="33285" y="0"/>
                </a:lnTo>
                <a:lnTo>
                  <a:pt x="56494" y="165264"/>
                </a:lnTo>
                <a:lnTo>
                  <a:pt x="236493" y="952499"/>
                </a:lnTo>
                <a:lnTo>
                  <a:pt x="236493" y="1180156"/>
                </a:lnTo>
                <a:lnTo>
                  <a:pt x="266973" y="947927"/>
                </a:lnTo>
                <a:close/>
              </a:path>
              <a:path w="267335" h="1435735">
                <a:moveTo>
                  <a:pt x="218205" y="1316735"/>
                </a:moveTo>
                <a:lnTo>
                  <a:pt x="201688" y="1199128"/>
                </a:lnTo>
                <a:lnTo>
                  <a:pt x="186201" y="1316735"/>
                </a:lnTo>
                <a:lnTo>
                  <a:pt x="218205" y="1316735"/>
                </a:lnTo>
                <a:close/>
              </a:path>
              <a:path w="267335" h="1435735">
                <a:moveTo>
                  <a:pt x="218205" y="1319493"/>
                </a:moveTo>
                <a:lnTo>
                  <a:pt x="218205" y="1316735"/>
                </a:lnTo>
                <a:lnTo>
                  <a:pt x="186201" y="1316735"/>
                </a:lnTo>
                <a:lnTo>
                  <a:pt x="186201" y="1317032"/>
                </a:lnTo>
                <a:lnTo>
                  <a:pt x="202965" y="1435607"/>
                </a:lnTo>
                <a:lnTo>
                  <a:pt x="218205" y="1319493"/>
                </a:lnTo>
                <a:close/>
              </a:path>
              <a:path w="267335" h="1435735">
                <a:moveTo>
                  <a:pt x="236493" y="1180156"/>
                </a:moveTo>
                <a:lnTo>
                  <a:pt x="236493" y="952499"/>
                </a:lnTo>
                <a:lnTo>
                  <a:pt x="234969" y="946403"/>
                </a:lnTo>
                <a:lnTo>
                  <a:pt x="201688" y="1199128"/>
                </a:lnTo>
                <a:lnTo>
                  <a:pt x="218205" y="1316735"/>
                </a:lnTo>
                <a:lnTo>
                  <a:pt x="218205" y="1319493"/>
                </a:lnTo>
                <a:lnTo>
                  <a:pt x="236493" y="118015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85422" y="3777996"/>
            <a:ext cx="68580" cy="52069"/>
          </a:xfrm>
          <a:custGeom>
            <a:avLst/>
            <a:gdLst/>
            <a:ahLst/>
            <a:cxnLst/>
            <a:rect l="l" t="t" r="r" b="b"/>
            <a:pathLst>
              <a:path w="68580" h="52070">
                <a:moveTo>
                  <a:pt x="13715" y="39623"/>
                </a:moveTo>
                <a:lnTo>
                  <a:pt x="13715" y="0"/>
                </a:lnTo>
                <a:lnTo>
                  <a:pt x="0" y="0"/>
                </a:lnTo>
                <a:lnTo>
                  <a:pt x="0" y="51815"/>
                </a:lnTo>
                <a:lnTo>
                  <a:pt x="7619" y="51815"/>
                </a:lnTo>
                <a:lnTo>
                  <a:pt x="7619" y="39623"/>
                </a:lnTo>
                <a:lnTo>
                  <a:pt x="13715" y="39623"/>
                </a:lnTo>
                <a:close/>
              </a:path>
              <a:path w="68580" h="52070">
                <a:moveTo>
                  <a:pt x="62483" y="39623"/>
                </a:moveTo>
                <a:lnTo>
                  <a:pt x="7619" y="39623"/>
                </a:lnTo>
                <a:lnTo>
                  <a:pt x="13715" y="45719"/>
                </a:lnTo>
                <a:lnTo>
                  <a:pt x="13715" y="51815"/>
                </a:lnTo>
                <a:lnTo>
                  <a:pt x="54863" y="51815"/>
                </a:lnTo>
                <a:lnTo>
                  <a:pt x="54863" y="45719"/>
                </a:lnTo>
                <a:lnTo>
                  <a:pt x="62483" y="39623"/>
                </a:lnTo>
                <a:close/>
              </a:path>
              <a:path w="68580" h="52070">
                <a:moveTo>
                  <a:pt x="13715" y="51815"/>
                </a:moveTo>
                <a:lnTo>
                  <a:pt x="13715" y="45719"/>
                </a:lnTo>
                <a:lnTo>
                  <a:pt x="7619" y="39623"/>
                </a:lnTo>
                <a:lnTo>
                  <a:pt x="7619" y="51815"/>
                </a:lnTo>
                <a:lnTo>
                  <a:pt x="13715" y="51815"/>
                </a:lnTo>
                <a:close/>
              </a:path>
              <a:path w="68580" h="52070">
                <a:moveTo>
                  <a:pt x="68579" y="51815"/>
                </a:moveTo>
                <a:lnTo>
                  <a:pt x="68579" y="0"/>
                </a:lnTo>
                <a:lnTo>
                  <a:pt x="54863" y="0"/>
                </a:lnTo>
                <a:lnTo>
                  <a:pt x="54863" y="39623"/>
                </a:lnTo>
                <a:lnTo>
                  <a:pt x="62483" y="39623"/>
                </a:lnTo>
                <a:lnTo>
                  <a:pt x="62483" y="51815"/>
                </a:lnTo>
                <a:lnTo>
                  <a:pt x="68579" y="51815"/>
                </a:lnTo>
                <a:close/>
              </a:path>
              <a:path w="68580" h="52070">
                <a:moveTo>
                  <a:pt x="62483" y="51815"/>
                </a:moveTo>
                <a:lnTo>
                  <a:pt x="62483" y="39623"/>
                </a:lnTo>
                <a:lnTo>
                  <a:pt x="54863" y="45719"/>
                </a:lnTo>
                <a:lnTo>
                  <a:pt x="54863" y="51815"/>
                </a:lnTo>
                <a:lnTo>
                  <a:pt x="62483" y="51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38406" y="3777996"/>
            <a:ext cx="71755" cy="52069"/>
          </a:xfrm>
          <a:custGeom>
            <a:avLst/>
            <a:gdLst/>
            <a:ahLst/>
            <a:cxnLst/>
            <a:rect l="l" t="t" r="r" b="b"/>
            <a:pathLst>
              <a:path w="71755" h="52070">
                <a:moveTo>
                  <a:pt x="13715" y="39623"/>
                </a:moveTo>
                <a:lnTo>
                  <a:pt x="13715" y="0"/>
                </a:lnTo>
                <a:lnTo>
                  <a:pt x="0" y="0"/>
                </a:lnTo>
                <a:lnTo>
                  <a:pt x="0" y="51815"/>
                </a:lnTo>
                <a:lnTo>
                  <a:pt x="6095" y="51815"/>
                </a:lnTo>
                <a:lnTo>
                  <a:pt x="6095" y="39623"/>
                </a:lnTo>
                <a:lnTo>
                  <a:pt x="13715" y="39623"/>
                </a:lnTo>
                <a:close/>
              </a:path>
              <a:path w="71755" h="52070">
                <a:moveTo>
                  <a:pt x="65531" y="39623"/>
                </a:moveTo>
                <a:lnTo>
                  <a:pt x="6095" y="39623"/>
                </a:lnTo>
                <a:lnTo>
                  <a:pt x="13715" y="45719"/>
                </a:lnTo>
                <a:lnTo>
                  <a:pt x="13715" y="51815"/>
                </a:lnTo>
                <a:lnTo>
                  <a:pt x="59435" y="51815"/>
                </a:lnTo>
                <a:lnTo>
                  <a:pt x="59435" y="45719"/>
                </a:lnTo>
                <a:lnTo>
                  <a:pt x="65531" y="39623"/>
                </a:lnTo>
                <a:close/>
              </a:path>
              <a:path w="71755" h="52070">
                <a:moveTo>
                  <a:pt x="13715" y="51815"/>
                </a:moveTo>
                <a:lnTo>
                  <a:pt x="13715" y="45719"/>
                </a:lnTo>
                <a:lnTo>
                  <a:pt x="6095" y="39623"/>
                </a:lnTo>
                <a:lnTo>
                  <a:pt x="6095" y="51815"/>
                </a:lnTo>
                <a:lnTo>
                  <a:pt x="13715" y="51815"/>
                </a:lnTo>
                <a:close/>
              </a:path>
              <a:path w="71755" h="52070">
                <a:moveTo>
                  <a:pt x="71627" y="51815"/>
                </a:moveTo>
                <a:lnTo>
                  <a:pt x="71627" y="0"/>
                </a:lnTo>
                <a:lnTo>
                  <a:pt x="59435" y="0"/>
                </a:lnTo>
                <a:lnTo>
                  <a:pt x="59435" y="39623"/>
                </a:lnTo>
                <a:lnTo>
                  <a:pt x="65531" y="39623"/>
                </a:lnTo>
                <a:lnTo>
                  <a:pt x="65531" y="51815"/>
                </a:lnTo>
                <a:lnTo>
                  <a:pt x="71627" y="51815"/>
                </a:lnTo>
                <a:close/>
              </a:path>
              <a:path w="71755" h="52070">
                <a:moveTo>
                  <a:pt x="65531" y="51815"/>
                </a:moveTo>
                <a:lnTo>
                  <a:pt x="65531" y="39623"/>
                </a:lnTo>
                <a:lnTo>
                  <a:pt x="59435" y="45719"/>
                </a:lnTo>
                <a:lnTo>
                  <a:pt x="59435" y="51815"/>
                </a:lnTo>
                <a:lnTo>
                  <a:pt x="65531" y="51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99009" y="3777996"/>
            <a:ext cx="222885" cy="151130"/>
          </a:xfrm>
          <a:custGeom>
            <a:avLst/>
            <a:gdLst/>
            <a:ahLst/>
            <a:cxnLst/>
            <a:rect l="l" t="t" r="r" b="b"/>
            <a:pathLst>
              <a:path w="222885" h="151129">
                <a:moveTo>
                  <a:pt x="118871" y="36031"/>
                </a:moveTo>
                <a:lnTo>
                  <a:pt x="118871" y="10667"/>
                </a:lnTo>
                <a:lnTo>
                  <a:pt x="114299" y="33527"/>
                </a:lnTo>
                <a:lnTo>
                  <a:pt x="87687" y="17255"/>
                </a:lnTo>
                <a:lnTo>
                  <a:pt x="10667" y="33527"/>
                </a:lnTo>
                <a:lnTo>
                  <a:pt x="6095" y="33527"/>
                </a:lnTo>
                <a:lnTo>
                  <a:pt x="1523" y="38099"/>
                </a:lnTo>
                <a:lnTo>
                  <a:pt x="1523" y="44195"/>
                </a:lnTo>
                <a:lnTo>
                  <a:pt x="0" y="48767"/>
                </a:lnTo>
                <a:lnTo>
                  <a:pt x="3047" y="54863"/>
                </a:lnTo>
                <a:lnTo>
                  <a:pt x="7619" y="56387"/>
                </a:lnTo>
                <a:lnTo>
                  <a:pt x="16763" y="61002"/>
                </a:lnTo>
                <a:lnTo>
                  <a:pt x="16763" y="57911"/>
                </a:lnTo>
                <a:lnTo>
                  <a:pt x="19811" y="33527"/>
                </a:lnTo>
                <a:lnTo>
                  <a:pt x="52819" y="50185"/>
                </a:lnTo>
                <a:lnTo>
                  <a:pt x="118871" y="36031"/>
                </a:lnTo>
                <a:close/>
              </a:path>
              <a:path w="222885" h="151129">
                <a:moveTo>
                  <a:pt x="52819" y="50185"/>
                </a:moveTo>
                <a:lnTo>
                  <a:pt x="19811" y="33527"/>
                </a:lnTo>
                <a:lnTo>
                  <a:pt x="16763" y="57911"/>
                </a:lnTo>
                <a:lnTo>
                  <a:pt x="52819" y="50185"/>
                </a:lnTo>
                <a:close/>
              </a:path>
              <a:path w="222885" h="151129">
                <a:moveTo>
                  <a:pt x="176623" y="127554"/>
                </a:moveTo>
                <a:lnTo>
                  <a:pt x="170342" y="109496"/>
                </a:lnTo>
                <a:lnTo>
                  <a:pt x="52819" y="50185"/>
                </a:lnTo>
                <a:lnTo>
                  <a:pt x="16763" y="57911"/>
                </a:lnTo>
                <a:lnTo>
                  <a:pt x="16763" y="61002"/>
                </a:lnTo>
                <a:lnTo>
                  <a:pt x="159794" y="133186"/>
                </a:lnTo>
                <a:lnTo>
                  <a:pt x="176298" y="128163"/>
                </a:lnTo>
                <a:lnTo>
                  <a:pt x="176623" y="127554"/>
                </a:lnTo>
                <a:close/>
              </a:path>
              <a:path w="222885" h="151129">
                <a:moveTo>
                  <a:pt x="134111" y="25907"/>
                </a:moveTo>
                <a:lnTo>
                  <a:pt x="134111" y="19811"/>
                </a:lnTo>
                <a:lnTo>
                  <a:pt x="132587" y="15239"/>
                </a:lnTo>
                <a:lnTo>
                  <a:pt x="128015" y="12191"/>
                </a:lnTo>
                <a:lnTo>
                  <a:pt x="108076" y="0"/>
                </a:lnTo>
                <a:lnTo>
                  <a:pt x="59465" y="0"/>
                </a:lnTo>
                <a:lnTo>
                  <a:pt x="87687" y="17255"/>
                </a:lnTo>
                <a:lnTo>
                  <a:pt x="118871" y="10667"/>
                </a:lnTo>
                <a:lnTo>
                  <a:pt x="118871" y="36031"/>
                </a:lnTo>
                <a:lnTo>
                  <a:pt x="123443" y="35051"/>
                </a:lnTo>
                <a:lnTo>
                  <a:pt x="128015" y="35051"/>
                </a:lnTo>
                <a:lnTo>
                  <a:pt x="132587" y="30479"/>
                </a:lnTo>
                <a:lnTo>
                  <a:pt x="134111" y="25907"/>
                </a:lnTo>
                <a:close/>
              </a:path>
              <a:path w="222885" h="151129">
                <a:moveTo>
                  <a:pt x="118871" y="10667"/>
                </a:moveTo>
                <a:lnTo>
                  <a:pt x="87687" y="17255"/>
                </a:lnTo>
                <a:lnTo>
                  <a:pt x="114299" y="33527"/>
                </a:lnTo>
                <a:lnTo>
                  <a:pt x="118871" y="10667"/>
                </a:lnTo>
                <a:close/>
              </a:path>
              <a:path w="222885" h="151129">
                <a:moveTo>
                  <a:pt x="176783" y="143974"/>
                </a:moveTo>
                <a:lnTo>
                  <a:pt x="176783" y="128015"/>
                </a:lnTo>
                <a:lnTo>
                  <a:pt x="176298" y="128163"/>
                </a:lnTo>
                <a:lnTo>
                  <a:pt x="170687" y="138683"/>
                </a:lnTo>
                <a:lnTo>
                  <a:pt x="159794" y="133186"/>
                </a:lnTo>
                <a:lnTo>
                  <a:pt x="141731" y="138683"/>
                </a:lnTo>
                <a:lnTo>
                  <a:pt x="176783" y="143974"/>
                </a:lnTo>
                <a:close/>
              </a:path>
              <a:path w="222885" h="151129">
                <a:moveTo>
                  <a:pt x="176298" y="128163"/>
                </a:moveTo>
                <a:lnTo>
                  <a:pt x="159794" y="133186"/>
                </a:lnTo>
                <a:lnTo>
                  <a:pt x="170687" y="138683"/>
                </a:lnTo>
                <a:lnTo>
                  <a:pt x="176298" y="128163"/>
                </a:lnTo>
                <a:close/>
              </a:path>
              <a:path w="222885" h="151129">
                <a:moveTo>
                  <a:pt x="222503" y="150875"/>
                </a:moveTo>
                <a:lnTo>
                  <a:pt x="164591" y="92963"/>
                </a:lnTo>
                <a:lnTo>
                  <a:pt x="170342" y="109496"/>
                </a:lnTo>
                <a:lnTo>
                  <a:pt x="182879" y="115823"/>
                </a:lnTo>
                <a:lnTo>
                  <a:pt x="182879" y="144894"/>
                </a:lnTo>
                <a:lnTo>
                  <a:pt x="222503" y="150875"/>
                </a:lnTo>
                <a:close/>
              </a:path>
              <a:path w="222885" h="151129">
                <a:moveTo>
                  <a:pt x="182879" y="115823"/>
                </a:moveTo>
                <a:lnTo>
                  <a:pt x="170342" y="109496"/>
                </a:lnTo>
                <a:lnTo>
                  <a:pt x="176623" y="127554"/>
                </a:lnTo>
                <a:lnTo>
                  <a:pt x="182879" y="115823"/>
                </a:lnTo>
                <a:close/>
              </a:path>
              <a:path w="222885" h="151129">
                <a:moveTo>
                  <a:pt x="182879" y="144894"/>
                </a:moveTo>
                <a:lnTo>
                  <a:pt x="182879" y="115823"/>
                </a:lnTo>
                <a:lnTo>
                  <a:pt x="176623" y="127554"/>
                </a:lnTo>
                <a:lnTo>
                  <a:pt x="176783" y="128015"/>
                </a:lnTo>
                <a:lnTo>
                  <a:pt x="176783" y="143974"/>
                </a:lnTo>
                <a:lnTo>
                  <a:pt x="182879" y="144894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55882" y="3781044"/>
            <a:ext cx="146685" cy="585470"/>
          </a:xfrm>
          <a:custGeom>
            <a:avLst/>
            <a:gdLst/>
            <a:ahLst/>
            <a:cxnLst/>
            <a:rect l="l" t="t" r="r" b="b"/>
            <a:pathLst>
              <a:path w="146685" h="585470">
                <a:moveTo>
                  <a:pt x="10840" y="520679"/>
                </a:moveTo>
                <a:lnTo>
                  <a:pt x="0" y="505967"/>
                </a:lnTo>
                <a:lnTo>
                  <a:pt x="9143" y="553516"/>
                </a:lnTo>
                <a:lnTo>
                  <a:pt x="9143" y="533399"/>
                </a:lnTo>
                <a:lnTo>
                  <a:pt x="10840" y="520679"/>
                </a:lnTo>
                <a:close/>
              </a:path>
              <a:path w="146685" h="585470">
                <a:moveTo>
                  <a:pt x="21263" y="534825"/>
                </a:moveTo>
                <a:lnTo>
                  <a:pt x="10840" y="520679"/>
                </a:lnTo>
                <a:lnTo>
                  <a:pt x="9143" y="533399"/>
                </a:lnTo>
                <a:lnTo>
                  <a:pt x="21263" y="534825"/>
                </a:lnTo>
                <a:close/>
              </a:path>
              <a:path w="146685" h="585470">
                <a:moveTo>
                  <a:pt x="36771" y="541216"/>
                </a:moveTo>
                <a:lnTo>
                  <a:pt x="36771" y="523550"/>
                </a:lnTo>
                <a:lnTo>
                  <a:pt x="35051" y="536447"/>
                </a:lnTo>
                <a:lnTo>
                  <a:pt x="21440" y="534846"/>
                </a:lnTo>
                <a:lnTo>
                  <a:pt x="21263" y="534825"/>
                </a:lnTo>
                <a:lnTo>
                  <a:pt x="9143" y="533399"/>
                </a:lnTo>
                <a:lnTo>
                  <a:pt x="9143" y="553516"/>
                </a:lnTo>
                <a:lnTo>
                  <a:pt x="15239" y="585215"/>
                </a:lnTo>
                <a:lnTo>
                  <a:pt x="36771" y="541216"/>
                </a:lnTo>
                <a:close/>
              </a:path>
              <a:path w="146685" h="585470">
                <a:moveTo>
                  <a:pt x="98032" y="232783"/>
                </a:moveTo>
                <a:lnTo>
                  <a:pt x="86867" y="144779"/>
                </a:lnTo>
                <a:lnTo>
                  <a:pt x="85343" y="138683"/>
                </a:lnTo>
                <a:lnTo>
                  <a:pt x="80771" y="134111"/>
                </a:lnTo>
                <a:lnTo>
                  <a:pt x="67055" y="134111"/>
                </a:lnTo>
                <a:lnTo>
                  <a:pt x="62483" y="138683"/>
                </a:lnTo>
                <a:lnTo>
                  <a:pt x="60959" y="144779"/>
                </a:lnTo>
                <a:lnTo>
                  <a:pt x="10840" y="520679"/>
                </a:lnTo>
                <a:lnTo>
                  <a:pt x="21263" y="534825"/>
                </a:lnTo>
                <a:lnTo>
                  <a:pt x="21440" y="534846"/>
                </a:lnTo>
                <a:lnTo>
                  <a:pt x="36771" y="523550"/>
                </a:lnTo>
                <a:lnTo>
                  <a:pt x="60959" y="342137"/>
                </a:lnTo>
                <a:lnTo>
                  <a:pt x="60959" y="147827"/>
                </a:lnTo>
                <a:lnTo>
                  <a:pt x="86867" y="147827"/>
                </a:lnTo>
                <a:lnTo>
                  <a:pt x="86867" y="348995"/>
                </a:lnTo>
                <a:lnTo>
                  <a:pt x="98032" y="232783"/>
                </a:lnTo>
                <a:close/>
              </a:path>
              <a:path w="146685" h="585470">
                <a:moveTo>
                  <a:pt x="50291" y="513587"/>
                </a:moveTo>
                <a:lnTo>
                  <a:pt x="21440" y="534846"/>
                </a:lnTo>
                <a:lnTo>
                  <a:pt x="35051" y="536447"/>
                </a:lnTo>
                <a:lnTo>
                  <a:pt x="36771" y="523550"/>
                </a:lnTo>
                <a:lnTo>
                  <a:pt x="36771" y="541216"/>
                </a:lnTo>
                <a:lnTo>
                  <a:pt x="50291" y="513587"/>
                </a:lnTo>
                <a:close/>
              </a:path>
              <a:path w="146685" h="585470">
                <a:moveTo>
                  <a:pt x="86867" y="147827"/>
                </a:moveTo>
                <a:lnTo>
                  <a:pt x="60959" y="147827"/>
                </a:lnTo>
                <a:lnTo>
                  <a:pt x="73592" y="247397"/>
                </a:lnTo>
                <a:lnTo>
                  <a:pt x="86867" y="147827"/>
                </a:lnTo>
                <a:close/>
              </a:path>
              <a:path w="146685" h="585470">
                <a:moveTo>
                  <a:pt x="73592" y="247397"/>
                </a:moveTo>
                <a:lnTo>
                  <a:pt x="60959" y="147827"/>
                </a:lnTo>
                <a:lnTo>
                  <a:pt x="60959" y="342137"/>
                </a:lnTo>
                <a:lnTo>
                  <a:pt x="73592" y="247397"/>
                </a:lnTo>
                <a:close/>
              </a:path>
              <a:path w="146685" h="585470">
                <a:moveTo>
                  <a:pt x="112775" y="352043"/>
                </a:moveTo>
                <a:lnTo>
                  <a:pt x="112775" y="348995"/>
                </a:lnTo>
                <a:lnTo>
                  <a:pt x="86867" y="348995"/>
                </a:lnTo>
                <a:lnTo>
                  <a:pt x="86867" y="147827"/>
                </a:lnTo>
                <a:lnTo>
                  <a:pt x="73592" y="247397"/>
                </a:lnTo>
                <a:lnTo>
                  <a:pt x="86867" y="352043"/>
                </a:lnTo>
                <a:lnTo>
                  <a:pt x="88391" y="358139"/>
                </a:lnTo>
                <a:lnTo>
                  <a:pt x="92963" y="362711"/>
                </a:lnTo>
                <a:lnTo>
                  <a:pt x="106679" y="362711"/>
                </a:lnTo>
                <a:lnTo>
                  <a:pt x="111251" y="358139"/>
                </a:lnTo>
                <a:lnTo>
                  <a:pt x="112775" y="352043"/>
                </a:lnTo>
                <a:close/>
              </a:path>
              <a:path w="146685" h="585470">
                <a:moveTo>
                  <a:pt x="112775" y="348995"/>
                </a:moveTo>
                <a:lnTo>
                  <a:pt x="98032" y="232783"/>
                </a:lnTo>
                <a:lnTo>
                  <a:pt x="86867" y="348995"/>
                </a:lnTo>
                <a:lnTo>
                  <a:pt x="112775" y="348995"/>
                </a:lnTo>
                <a:close/>
              </a:path>
              <a:path w="146685" h="585470">
                <a:moveTo>
                  <a:pt x="146303" y="3047"/>
                </a:moveTo>
                <a:lnTo>
                  <a:pt x="120395" y="0"/>
                </a:lnTo>
                <a:lnTo>
                  <a:pt x="98032" y="232783"/>
                </a:lnTo>
                <a:lnTo>
                  <a:pt x="112775" y="348995"/>
                </a:lnTo>
                <a:lnTo>
                  <a:pt x="112775" y="352043"/>
                </a:lnTo>
                <a:lnTo>
                  <a:pt x="146303" y="3047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95637" y="3777996"/>
            <a:ext cx="231140" cy="196850"/>
          </a:xfrm>
          <a:custGeom>
            <a:avLst/>
            <a:gdLst/>
            <a:ahLst/>
            <a:cxnLst/>
            <a:rect l="l" t="t" r="r" b="b"/>
            <a:pathLst>
              <a:path w="231140" h="196850">
                <a:moveTo>
                  <a:pt x="25774" y="137152"/>
                </a:moveTo>
                <a:lnTo>
                  <a:pt x="22859" y="120395"/>
                </a:lnTo>
                <a:lnTo>
                  <a:pt x="0" y="196595"/>
                </a:lnTo>
                <a:lnTo>
                  <a:pt x="18287" y="183097"/>
                </a:lnTo>
                <a:lnTo>
                  <a:pt x="18287" y="147827"/>
                </a:lnTo>
                <a:lnTo>
                  <a:pt x="25774" y="137152"/>
                </a:lnTo>
                <a:close/>
              </a:path>
              <a:path w="231140" h="196850">
                <a:moveTo>
                  <a:pt x="28955" y="155447"/>
                </a:moveTo>
                <a:lnTo>
                  <a:pt x="25774" y="137152"/>
                </a:lnTo>
                <a:lnTo>
                  <a:pt x="18287" y="147827"/>
                </a:lnTo>
                <a:lnTo>
                  <a:pt x="28955" y="155447"/>
                </a:lnTo>
                <a:close/>
              </a:path>
              <a:path w="231140" h="196850">
                <a:moveTo>
                  <a:pt x="64007" y="149351"/>
                </a:moveTo>
                <a:lnTo>
                  <a:pt x="47136" y="152285"/>
                </a:lnTo>
                <a:lnTo>
                  <a:pt x="39623" y="163067"/>
                </a:lnTo>
                <a:lnTo>
                  <a:pt x="18287" y="147827"/>
                </a:lnTo>
                <a:lnTo>
                  <a:pt x="18287" y="183097"/>
                </a:lnTo>
                <a:lnTo>
                  <a:pt x="64007" y="149351"/>
                </a:lnTo>
                <a:close/>
              </a:path>
              <a:path w="231140" h="196850">
                <a:moveTo>
                  <a:pt x="153245" y="0"/>
                </a:moveTo>
                <a:lnTo>
                  <a:pt x="121959" y="0"/>
                </a:lnTo>
                <a:lnTo>
                  <a:pt x="25774" y="137152"/>
                </a:lnTo>
                <a:lnTo>
                  <a:pt x="28955" y="155447"/>
                </a:lnTo>
                <a:lnTo>
                  <a:pt x="47136" y="152285"/>
                </a:lnTo>
                <a:lnTo>
                  <a:pt x="153245" y="0"/>
                </a:lnTo>
                <a:close/>
              </a:path>
              <a:path w="231140" h="196850">
                <a:moveTo>
                  <a:pt x="47136" y="152285"/>
                </a:moveTo>
                <a:lnTo>
                  <a:pt x="28955" y="155447"/>
                </a:lnTo>
                <a:lnTo>
                  <a:pt x="39623" y="163067"/>
                </a:lnTo>
                <a:lnTo>
                  <a:pt x="47136" y="152285"/>
                </a:lnTo>
                <a:close/>
              </a:path>
              <a:path w="231140" h="196850">
                <a:moveTo>
                  <a:pt x="198070" y="0"/>
                </a:moveTo>
                <a:lnTo>
                  <a:pt x="172808" y="0"/>
                </a:lnTo>
                <a:lnTo>
                  <a:pt x="167639" y="59435"/>
                </a:lnTo>
                <a:lnTo>
                  <a:pt x="166115" y="65531"/>
                </a:lnTo>
                <a:lnTo>
                  <a:pt x="169163" y="68579"/>
                </a:lnTo>
                <a:lnTo>
                  <a:pt x="169163" y="53339"/>
                </a:lnTo>
                <a:lnTo>
                  <a:pt x="197450" y="6409"/>
                </a:lnTo>
                <a:lnTo>
                  <a:pt x="198070" y="0"/>
                </a:lnTo>
                <a:close/>
              </a:path>
              <a:path w="231140" h="196850">
                <a:moveTo>
                  <a:pt x="197450" y="6409"/>
                </a:moveTo>
                <a:lnTo>
                  <a:pt x="169163" y="53339"/>
                </a:lnTo>
                <a:lnTo>
                  <a:pt x="192023" y="62483"/>
                </a:lnTo>
                <a:lnTo>
                  <a:pt x="197450" y="6409"/>
                </a:lnTo>
                <a:close/>
              </a:path>
              <a:path w="231140" h="196850">
                <a:moveTo>
                  <a:pt x="230917" y="0"/>
                </a:moveTo>
                <a:lnTo>
                  <a:pt x="201313" y="0"/>
                </a:lnTo>
                <a:lnTo>
                  <a:pt x="197450" y="6409"/>
                </a:lnTo>
                <a:lnTo>
                  <a:pt x="192023" y="62483"/>
                </a:lnTo>
                <a:lnTo>
                  <a:pt x="169163" y="53339"/>
                </a:lnTo>
                <a:lnTo>
                  <a:pt x="169163" y="68579"/>
                </a:lnTo>
                <a:lnTo>
                  <a:pt x="170687" y="70103"/>
                </a:lnTo>
                <a:lnTo>
                  <a:pt x="175259" y="73151"/>
                </a:lnTo>
                <a:lnTo>
                  <a:pt x="181355" y="74675"/>
                </a:lnTo>
                <a:lnTo>
                  <a:pt x="187451" y="71627"/>
                </a:lnTo>
                <a:lnTo>
                  <a:pt x="190499" y="67055"/>
                </a:lnTo>
                <a:lnTo>
                  <a:pt x="230917" y="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50192" y="3777996"/>
            <a:ext cx="638810" cy="1752600"/>
          </a:xfrm>
          <a:custGeom>
            <a:avLst/>
            <a:gdLst/>
            <a:ahLst/>
            <a:cxnLst/>
            <a:rect l="l" t="t" r="r" b="b"/>
            <a:pathLst>
              <a:path w="638810" h="1752600">
                <a:moveTo>
                  <a:pt x="638193" y="1728215"/>
                </a:moveTo>
                <a:lnTo>
                  <a:pt x="633621" y="1719071"/>
                </a:lnTo>
                <a:lnTo>
                  <a:pt x="629049" y="1706879"/>
                </a:lnTo>
                <a:lnTo>
                  <a:pt x="622953" y="1693163"/>
                </a:lnTo>
                <a:lnTo>
                  <a:pt x="607713" y="1662683"/>
                </a:lnTo>
                <a:lnTo>
                  <a:pt x="600093" y="1644395"/>
                </a:lnTo>
                <a:lnTo>
                  <a:pt x="590949" y="1626107"/>
                </a:lnTo>
                <a:lnTo>
                  <a:pt x="572661" y="1586483"/>
                </a:lnTo>
                <a:lnTo>
                  <a:pt x="561993" y="1565147"/>
                </a:lnTo>
                <a:lnTo>
                  <a:pt x="551325" y="1542287"/>
                </a:lnTo>
                <a:lnTo>
                  <a:pt x="539133" y="1519427"/>
                </a:lnTo>
                <a:lnTo>
                  <a:pt x="526941" y="1495043"/>
                </a:lnTo>
                <a:lnTo>
                  <a:pt x="499509" y="1446275"/>
                </a:lnTo>
                <a:lnTo>
                  <a:pt x="467505" y="1394459"/>
                </a:lnTo>
                <a:lnTo>
                  <a:pt x="430929" y="1344167"/>
                </a:lnTo>
                <a:lnTo>
                  <a:pt x="388257" y="1295399"/>
                </a:lnTo>
                <a:lnTo>
                  <a:pt x="366921" y="1269491"/>
                </a:lnTo>
                <a:lnTo>
                  <a:pt x="301389" y="1190243"/>
                </a:lnTo>
                <a:lnTo>
                  <a:pt x="267861" y="1144523"/>
                </a:lnTo>
                <a:lnTo>
                  <a:pt x="258717" y="1127759"/>
                </a:lnTo>
                <a:lnTo>
                  <a:pt x="237381" y="1094231"/>
                </a:lnTo>
                <a:lnTo>
                  <a:pt x="228237" y="1077467"/>
                </a:lnTo>
                <a:lnTo>
                  <a:pt x="219093" y="1059179"/>
                </a:lnTo>
                <a:lnTo>
                  <a:pt x="200805" y="1019555"/>
                </a:lnTo>
                <a:lnTo>
                  <a:pt x="193185" y="999743"/>
                </a:lnTo>
                <a:lnTo>
                  <a:pt x="184041" y="978407"/>
                </a:lnTo>
                <a:lnTo>
                  <a:pt x="177945" y="955547"/>
                </a:lnTo>
                <a:lnTo>
                  <a:pt x="170325" y="932687"/>
                </a:lnTo>
                <a:lnTo>
                  <a:pt x="164229" y="908303"/>
                </a:lnTo>
                <a:lnTo>
                  <a:pt x="156609" y="883919"/>
                </a:lnTo>
                <a:lnTo>
                  <a:pt x="150513" y="856487"/>
                </a:lnTo>
                <a:lnTo>
                  <a:pt x="145941" y="829055"/>
                </a:lnTo>
                <a:lnTo>
                  <a:pt x="139845" y="798575"/>
                </a:lnTo>
                <a:lnTo>
                  <a:pt x="135273" y="769619"/>
                </a:lnTo>
                <a:lnTo>
                  <a:pt x="129177" y="737615"/>
                </a:lnTo>
                <a:lnTo>
                  <a:pt x="120033" y="673607"/>
                </a:lnTo>
                <a:lnTo>
                  <a:pt x="116985" y="640079"/>
                </a:lnTo>
                <a:lnTo>
                  <a:pt x="107841" y="571499"/>
                </a:lnTo>
                <a:lnTo>
                  <a:pt x="101745" y="501395"/>
                </a:lnTo>
                <a:lnTo>
                  <a:pt x="94125" y="429767"/>
                </a:lnTo>
                <a:lnTo>
                  <a:pt x="56856" y="0"/>
                </a:lnTo>
                <a:lnTo>
                  <a:pt x="0" y="0"/>
                </a:lnTo>
                <a:lnTo>
                  <a:pt x="43833" y="507491"/>
                </a:lnTo>
                <a:lnTo>
                  <a:pt x="51453" y="577595"/>
                </a:lnTo>
                <a:lnTo>
                  <a:pt x="56025" y="612647"/>
                </a:lnTo>
                <a:lnTo>
                  <a:pt x="59073" y="647699"/>
                </a:lnTo>
                <a:lnTo>
                  <a:pt x="72789" y="746759"/>
                </a:lnTo>
                <a:lnTo>
                  <a:pt x="78885" y="778763"/>
                </a:lnTo>
                <a:lnTo>
                  <a:pt x="83457" y="809243"/>
                </a:lnTo>
                <a:lnTo>
                  <a:pt x="101745" y="896111"/>
                </a:lnTo>
                <a:lnTo>
                  <a:pt x="115461" y="947927"/>
                </a:lnTo>
                <a:lnTo>
                  <a:pt x="130701" y="996695"/>
                </a:lnTo>
                <a:lnTo>
                  <a:pt x="139845" y="1019555"/>
                </a:lnTo>
                <a:lnTo>
                  <a:pt x="147465" y="1040891"/>
                </a:lnTo>
                <a:lnTo>
                  <a:pt x="156609" y="1062227"/>
                </a:lnTo>
                <a:lnTo>
                  <a:pt x="167277" y="1083563"/>
                </a:lnTo>
                <a:lnTo>
                  <a:pt x="177945" y="1103375"/>
                </a:lnTo>
                <a:lnTo>
                  <a:pt x="187089" y="1121663"/>
                </a:lnTo>
                <a:lnTo>
                  <a:pt x="197757" y="1139951"/>
                </a:lnTo>
                <a:lnTo>
                  <a:pt x="209949" y="1158239"/>
                </a:lnTo>
                <a:lnTo>
                  <a:pt x="231285" y="1191767"/>
                </a:lnTo>
                <a:lnTo>
                  <a:pt x="254145" y="1223771"/>
                </a:lnTo>
                <a:lnTo>
                  <a:pt x="277005" y="1252727"/>
                </a:lnTo>
                <a:lnTo>
                  <a:pt x="301389" y="1280159"/>
                </a:lnTo>
                <a:lnTo>
                  <a:pt x="322725" y="1307591"/>
                </a:lnTo>
                <a:lnTo>
                  <a:pt x="366921" y="1357883"/>
                </a:lnTo>
                <a:lnTo>
                  <a:pt x="405021" y="1405127"/>
                </a:lnTo>
                <a:lnTo>
                  <a:pt x="435501" y="1450847"/>
                </a:lnTo>
                <a:lnTo>
                  <a:pt x="462933" y="1499615"/>
                </a:lnTo>
                <a:lnTo>
                  <a:pt x="476649" y="1522475"/>
                </a:lnTo>
                <a:lnTo>
                  <a:pt x="488841" y="1545335"/>
                </a:lnTo>
                <a:lnTo>
                  <a:pt x="499509" y="1568195"/>
                </a:lnTo>
                <a:lnTo>
                  <a:pt x="540657" y="1650491"/>
                </a:lnTo>
                <a:lnTo>
                  <a:pt x="555897" y="1687067"/>
                </a:lnTo>
                <a:lnTo>
                  <a:pt x="563517" y="1702307"/>
                </a:lnTo>
                <a:lnTo>
                  <a:pt x="569613" y="1717547"/>
                </a:lnTo>
                <a:lnTo>
                  <a:pt x="581805" y="1741931"/>
                </a:lnTo>
                <a:lnTo>
                  <a:pt x="586377" y="1752599"/>
                </a:lnTo>
                <a:lnTo>
                  <a:pt x="638193" y="1728215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25480" y="3777996"/>
            <a:ext cx="2120265" cy="1407160"/>
          </a:xfrm>
          <a:custGeom>
            <a:avLst/>
            <a:gdLst/>
            <a:ahLst/>
            <a:cxnLst/>
            <a:rect l="l" t="t" r="r" b="b"/>
            <a:pathLst>
              <a:path w="2120265" h="1407160">
                <a:moveTo>
                  <a:pt x="2119720" y="1363979"/>
                </a:moveTo>
                <a:lnTo>
                  <a:pt x="92381" y="0"/>
                </a:lnTo>
                <a:lnTo>
                  <a:pt x="0" y="0"/>
                </a:lnTo>
                <a:lnTo>
                  <a:pt x="2090764" y="1406651"/>
                </a:lnTo>
                <a:lnTo>
                  <a:pt x="2119720" y="13639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45513" y="3777996"/>
            <a:ext cx="49530" cy="17145"/>
          </a:xfrm>
          <a:custGeom>
            <a:avLst/>
            <a:gdLst/>
            <a:ahLst/>
            <a:cxnLst/>
            <a:rect l="l" t="t" r="r" b="b"/>
            <a:pathLst>
              <a:path w="49529" h="17145">
                <a:moveTo>
                  <a:pt x="49275" y="0"/>
                </a:moveTo>
                <a:lnTo>
                  <a:pt x="0" y="0"/>
                </a:lnTo>
                <a:lnTo>
                  <a:pt x="0" y="3047"/>
                </a:lnTo>
                <a:lnTo>
                  <a:pt x="1523" y="4571"/>
                </a:lnTo>
                <a:lnTo>
                  <a:pt x="1523" y="6095"/>
                </a:lnTo>
                <a:lnTo>
                  <a:pt x="6095" y="12191"/>
                </a:lnTo>
                <a:lnTo>
                  <a:pt x="15239" y="16763"/>
                </a:lnTo>
                <a:lnTo>
                  <a:pt x="32003" y="16763"/>
                </a:lnTo>
                <a:lnTo>
                  <a:pt x="39623" y="13715"/>
                </a:lnTo>
                <a:lnTo>
                  <a:pt x="44195" y="7619"/>
                </a:lnTo>
                <a:lnTo>
                  <a:pt x="45719" y="4571"/>
                </a:lnTo>
                <a:lnTo>
                  <a:pt x="48767" y="1523"/>
                </a:lnTo>
                <a:lnTo>
                  <a:pt x="492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82858" y="3777996"/>
            <a:ext cx="2127250" cy="1388745"/>
          </a:xfrm>
          <a:custGeom>
            <a:avLst/>
            <a:gdLst/>
            <a:ahLst/>
            <a:cxnLst/>
            <a:rect l="l" t="t" r="r" b="b"/>
            <a:pathLst>
              <a:path w="2127250" h="1388745">
                <a:moveTo>
                  <a:pt x="2127063" y="1315211"/>
                </a:moveTo>
                <a:lnTo>
                  <a:pt x="160278" y="0"/>
                </a:lnTo>
                <a:lnTo>
                  <a:pt x="0" y="0"/>
                </a:lnTo>
                <a:lnTo>
                  <a:pt x="2078295" y="1388363"/>
                </a:lnTo>
                <a:lnTo>
                  <a:pt x="2127063" y="1315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62078" y="5175503"/>
            <a:ext cx="5169535" cy="64135"/>
          </a:xfrm>
          <a:custGeom>
            <a:avLst/>
            <a:gdLst/>
            <a:ahLst/>
            <a:cxnLst/>
            <a:rect l="l" t="t" r="r" b="b"/>
            <a:pathLst>
              <a:path w="5169534" h="64135">
                <a:moveTo>
                  <a:pt x="5169407" y="64007"/>
                </a:moveTo>
                <a:lnTo>
                  <a:pt x="5169407" y="12191"/>
                </a:lnTo>
                <a:lnTo>
                  <a:pt x="0" y="0"/>
                </a:lnTo>
                <a:lnTo>
                  <a:pt x="0" y="50291"/>
                </a:lnTo>
                <a:lnTo>
                  <a:pt x="5169407" y="64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80281" y="4959095"/>
            <a:ext cx="1127759" cy="1417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86377" y="3777996"/>
            <a:ext cx="241300" cy="216535"/>
          </a:xfrm>
          <a:custGeom>
            <a:avLst/>
            <a:gdLst/>
            <a:ahLst/>
            <a:cxnLst/>
            <a:rect l="l" t="t" r="r" b="b"/>
            <a:pathLst>
              <a:path w="241300" h="216535">
                <a:moveTo>
                  <a:pt x="240791" y="0"/>
                </a:moveTo>
                <a:lnTo>
                  <a:pt x="0" y="0"/>
                </a:lnTo>
                <a:lnTo>
                  <a:pt x="0" y="216407"/>
                </a:lnTo>
                <a:lnTo>
                  <a:pt x="240791" y="216407"/>
                </a:lnTo>
                <a:lnTo>
                  <a:pt x="240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83673" y="5391911"/>
            <a:ext cx="471170" cy="279400"/>
          </a:xfrm>
          <a:custGeom>
            <a:avLst/>
            <a:gdLst/>
            <a:ahLst/>
            <a:cxnLst/>
            <a:rect l="l" t="t" r="r" b="b"/>
            <a:pathLst>
              <a:path w="471169" h="279400">
                <a:moveTo>
                  <a:pt x="0" y="0"/>
                </a:moveTo>
                <a:lnTo>
                  <a:pt x="0" y="278891"/>
                </a:lnTo>
                <a:lnTo>
                  <a:pt x="470915" y="278891"/>
                </a:lnTo>
                <a:lnTo>
                  <a:pt x="4709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346835" y="3649978"/>
            <a:ext cx="906144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45" dirty="0">
                <a:latin typeface="Arial"/>
                <a:cs typeface="Arial"/>
              </a:rPr>
              <a:t>how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663827" y="4015738"/>
            <a:ext cx="2730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10" dirty="0">
                <a:latin typeface="Arial"/>
                <a:cs typeface="Arial"/>
              </a:rPr>
              <a:t>i</a:t>
            </a:r>
            <a:r>
              <a:rPr sz="2400" spc="1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588386" y="4006595"/>
            <a:ext cx="100965" cy="140335"/>
          </a:xfrm>
          <a:custGeom>
            <a:avLst/>
            <a:gdLst/>
            <a:ahLst/>
            <a:cxnLst/>
            <a:rect l="l" t="t" r="r" b="b"/>
            <a:pathLst>
              <a:path w="100964" h="140335">
                <a:moveTo>
                  <a:pt x="50291" y="140207"/>
                </a:moveTo>
                <a:lnTo>
                  <a:pt x="50291" y="0"/>
                </a:lnTo>
                <a:lnTo>
                  <a:pt x="45502" y="326"/>
                </a:lnTo>
                <a:lnTo>
                  <a:pt x="13281" y="23065"/>
                </a:lnTo>
                <a:lnTo>
                  <a:pt x="233" y="63449"/>
                </a:lnTo>
                <a:lnTo>
                  <a:pt x="0" y="70103"/>
                </a:lnTo>
                <a:lnTo>
                  <a:pt x="233" y="76997"/>
                </a:lnTo>
                <a:lnTo>
                  <a:pt x="13281" y="117745"/>
                </a:lnTo>
                <a:lnTo>
                  <a:pt x="45502" y="139895"/>
                </a:lnTo>
                <a:lnTo>
                  <a:pt x="50291" y="140207"/>
                </a:lnTo>
                <a:close/>
              </a:path>
              <a:path w="100964" h="140335">
                <a:moveTo>
                  <a:pt x="100583" y="70103"/>
                </a:moveTo>
                <a:lnTo>
                  <a:pt x="90689" y="27948"/>
                </a:lnTo>
                <a:lnTo>
                  <a:pt x="84679" y="18562"/>
                </a:lnTo>
                <a:lnTo>
                  <a:pt x="84679" y="122181"/>
                </a:lnTo>
                <a:lnTo>
                  <a:pt x="99720" y="83674"/>
                </a:lnTo>
                <a:lnTo>
                  <a:pt x="100583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82289" y="4000500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16763" y="50291"/>
                </a:moveTo>
                <a:lnTo>
                  <a:pt x="15239" y="51815"/>
                </a:lnTo>
                <a:lnTo>
                  <a:pt x="15239" y="24383"/>
                </a:lnTo>
                <a:lnTo>
                  <a:pt x="9143" y="35051"/>
                </a:lnTo>
                <a:lnTo>
                  <a:pt x="4571" y="47243"/>
                </a:lnTo>
                <a:lnTo>
                  <a:pt x="3047" y="47243"/>
                </a:lnTo>
                <a:lnTo>
                  <a:pt x="3047" y="48767"/>
                </a:lnTo>
                <a:lnTo>
                  <a:pt x="0" y="60959"/>
                </a:lnTo>
                <a:lnTo>
                  <a:pt x="0" y="92963"/>
                </a:lnTo>
                <a:lnTo>
                  <a:pt x="3047" y="105155"/>
                </a:lnTo>
                <a:lnTo>
                  <a:pt x="4571" y="105155"/>
                </a:lnTo>
                <a:lnTo>
                  <a:pt x="4571" y="106679"/>
                </a:lnTo>
                <a:lnTo>
                  <a:pt x="9143" y="117347"/>
                </a:lnTo>
                <a:lnTo>
                  <a:pt x="9143" y="118871"/>
                </a:lnTo>
                <a:lnTo>
                  <a:pt x="12191" y="124205"/>
                </a:lnTo>
                <a:lnTo>
                  <a:pt x="12191" y="76199"/>
                </a:lnTo>
                <a:lnTo>
                  <a:pt x="12272" y="76921"/>
                </a:lnTo>
                <a:lnTo>
                  <a:pt x="13715" y="62483"/>
                </a:lnTo>
                <a:lnTo>
                  <a:pt x="13715" y="64007"/>
                </a:lnTo>
                <a:lnTo>
                  <a:pt x="16763" y="50291"/>
                </a:lnTo>
                <a:close/>
              </a:path>
              <a:path w="114300" h="152400">
                <a:moveTo>
                  <a:pt x="12272" y="76921"/>
                </a:moveTo>
                <a:lnTo>
                  <a:pt x="12191" y="76199"/>
                </a:lnTo>
                <a:lnTo>
                  <a:pt x="12191" y="77723"/>
                </a:lnTo>
                <a:lnTo>
                  <a:pt x="12272" y="76921"/>
                </a:lnTo>
                <a:close/>
              </a:path>
              <a:path w="114300" h="152400">
                <a:moveTo>
                  <a:pt x="16763" y="102107"/>
                </a:moveTo>
                <a:lnTo>
                  <a:pt x="13715" y="89915"/>
                </a:lnTo>
                <a:lnTo>
                  <a:pt x="12272" y="76921"/>
                </a:lnTo>
                <a:lnTo>
                  <a:pt x="12191" y="77723"/>
                </a:lnTo>
                <a:lnTo>
                  <a:pt x="12191" y="124205"/>
                </a:lnTo>
                <a:lnTo>
                  <a:pt x="15239" y="129539"/>
                </a:lnTo>
                <a:lnTo>
                  <a:pt x="15239" y="102107"/>
                </a:lnTo>
                <a:lnTo>
                  <a:pt x="16763" y="102107"/>
                </a:lnTo>
                <a:close/>
              </a:path>
              <a:path w="114300" h="152400">
                <a:moveTo>
                  <a:pt x="97535" y="51815"/>
                </a:moveTo>
                <a:lnTo>
                  <a:pt x="97535" y="22859"/>
                </a:lnTo>
                <a:lnTo>
                  <a:pt x="89915" y="15239"/>
                </a:lnTo>
                <a:lnTo>
                  <a:pt x="89915" y="13715"/>
                </a:lnTo>
                <a:lnTo>
                  <a:pt x="88391" y="13715"/>
                </a:lnTo>
                <a:lnTo>
                  <a:pt x="83819" y="10667"/>
                </a:lnTo>
                <a:lnTo>
                  <a:pt x="79247" y="6095"/>
                </a:lnTo>
                <a:lnTo>
                  <a:pt x="73151" y="4571"/>
                </a:lnTo>
                <a:lnTo>
                  <a:pt x="68579" y="1523"/>
                </a:lnTo>
                <a:lnTo>
                  <a:pt x="62483" y="1523"/>
                </a:lnTo>
                <a:lnTo>
                  <a:pt x="56387" y="0"/>
                </a:lnTo>
                <a:lnTo>
                  <a:pt x="50291" y="1523"/>
                </a:lnTo>
                <a:lnTo>
                  <a:pt x="44195" y="1523"/>
                </a:lnTo>
                <a:lnTo>
                  <a:pt x="38099" y="4571"/>
                </a:lnTo>
                <a:lnTo>
                  <a:pt x="24383" y="13715"/>
                </a:lnTo>
                <a:lnTo>
                  <a:pt x="15239" y="22859"/>
                </a:lnTo>
                <a:lnTo>
                  <a:pt x="15239" y="51815"/>
                </a:lnTo>
                <a:lnTo>
                  <a:pt x="19811" y="39623"/>
                </a:lnTo>
                <a:lnTo>
                  <a:pt x="19811" y="41147"/>
                </a:lnTo>
                <a:lnTo>
                  <a:pt x="25907" y="30479"/>
                </a:lnTo>
                <a:lnTo>
                  <a:pt x="25907" y="32003"/>
                </a:lnTo>
                <a:lnTo>
                  <a:pt x="32003" y="24688"/>
                </a:lnTo>
                <a:lnTo>
                  <a:pt x="32003" y="24383"/>
                </a:lnTo>
                <a:lnTo>
                  <a:pt x="36575" y="19811"/>
                </a:lnTo>
                <a:lnTo>
                  <a:pt x="41147" y="18287"/>
                </a:lnTo>
                <a:lnTo>
                  <a:pt x="44195" y="15239"/>
                </a:lnTo>
                <a:lnTo>
                  <a:pt x="48767" y="13715"/>
                </a:lnTo>
                <a:lnTo>
                  <a:pt x="65531" y="13715"/>
                </a:lnTo>
                <a:lnTo>
                  <a:pt x="70103" y="15239"/>
                </a:lnTo>
                <a:lnTo>
                  <a:pt x="73151" y="18287"/>
                </a:lnTo>
                <a:lnTo>
                  <a:pt x="77723" y="19811"/>
                </a:lnTo>
                <a:lnTo>
                  <a:pt x="80771" y="24383"/>
                </a:lnTo>
                <a:lnTo>
                  <a:pt x="80771" y="22859"/>
                </a:lnTo>
                <a:lnTo>
                  <a:pt x="88391" y="32003"/>
                </a:lnTo>
                <a:lnTo>
                  <a:pt x="88391" y="33146"/>
                </a:lnTo>
                <a:lnTo>
                  <a:pt x="92963" y="41147"/>
                </a:lnTo>
                <a:lnTo>
                  <a:pt x="92963" y="39623"/>
                </a:lnTo>
                <a:lnTo>
                  <a:pt x="97535" y="51815"/>
                </a:lnTo>
                <a:close/>
              </a:path>
              <a:path w="114300" h="152400">
                <a:moveTo>
                  <a:pt x="32575" y="129920"/>
                </a:moveTo>
                <a:lnTo>
                  <a:pt x="25907" y="121919"/>
                </a:lnTo>
                <a:lnTo>
                  <a:pt x="25907" y="123443"/>
                </a:lnTo>
                <a:lnTo>
                  <a:pt x="19811" y="112775"/>
                </a:lnTo>
                <a:lnTo>
                  <a:pt x="15239" y="102107"/>
                </a:lnTo>
                <a:lnTo>
                  <a:pt x="15239" y="129539"/>
                </a:lnTo>
                <a:lnTo>
                  <a:pt x="22859" y="138683"/>
                </a:lnTo>
                <a:lnTo>
                  <a:pt x="24383" y="138683"/>
                </a:lnTo>
                <a:lnTo>
                  <a:pt x="24383" y="140207"/>
                </a:lnTo>
                <a:lnTo>
                  <a:pt x="32003" y="145287"/>
                </a:lnTo>
                <a:lnTo>
                  <a:pt x="32003" y="129539"/>
                </a:lnTo>
                <a:lnTo>
                  <a:pt x="32575" y="129920"/>
                </a:lnTo>
                <a:close/>
              </a:path>
              <a:path w="114300" h="152400">
                <a:moveTo>
                  <a:pt x="33527" y="22859"/>
                </a:moveTo>
                <a:lnTo>
                  <a:pt x="32003" y="24383"/>
                </a:lnTo>
                <a:lnTo>
                  <a:pt x="32003" y="24688"/>
                </a:lnTo>
                <a:lnTo>
                  <a:pt x="33527" y="22859"/>
                </a:lnTo>
                <a:close/>
              </a:path>
              <a:path w="114300" h="152400">
                <a:moveTo>
                  <a:pt x="33527" y="131063"/>
                </a:moveTo>
                <a:lnTo>
                  <a:pt x="32575" y="129920"/>
                </a:lnTo>
                <a:lnTo>
                  <a:pt x="32003" y="129539"/>
                </a:lnTo>
                <a:lnTo>
                  <a:pt x="33527" y="131063"/>
                </a:lnTo>
                <a:close/>
              </a:path>
              <a:path w="114300" h="152400">
                <a:moveTo>
                  <a:pt x="33527" y="146303"/>
                </a:moveTo>
                <a:lnTo>
                  <a:pt x="33527" y="131063"/>
                </a:lnTo>
                <a:lnTo>
                  <a:pt x="32003" y="129539"/>
                </a:lnTo>
                <a:lnTo>
                  <a:pt x="32003" y="145287"/>
                </a:lnTo>
                <a:lnTo>
                  <a:pt x="33527" y="146303"/>
                </a:lnTo>
                <a:close/>
              </a:path>
              <a:path w="114300" h="152400">
                <a:moveTo>
                  <a:pt x="88391" y="140207"/>
                </a:moveTo>
                <a:lnTo>
                  <a:pt x="88391" y="121919"/>
                </a:lnTo>
                <a:lnTo>
                  <a:pt x="80771" y="131063"/>
                </a:lnTo>
                <a:lnTo>
                  <a:pt x="80771" y="129539"/>
                </a:lnTo>
                <a:lnTo>
                  <a:pt x="76199" y="132587"/>
                </a:lnTo>
                <a:lnTo>
                  <a:pt x="73151" y="135635"/>
                </a:lnTo>
                <a:lnTo>
                  <a:pt x="68579" y="137159"/>
                </a:lnTo>
                <a:lnTo>
                  <a:pt x="65531" y="138683"/>
                </a:lnTo>
                <a:lnTo>
                  <a:pt x="60959" y="140207"/>
                </a:lnTo>
                <a:lnTo>
                  <a:pt x="51815" y="140207"/>
                </a:lnTo>
                <a:lnTo>
                  <a:pt x="47243" y="138683"/>
                </a:lnTo>
                <a:lnTo>
                  <a:pt x="44195" y="137159"/>
                </a:lnTo>
                <a:lnTo>
                  <a:pt x="39623" y="135635"/>
                </a:lnTo>
                <a:lnTo>
                  <a:pt x="36575" y="132587"/>
                </a:lnTo>
                <a:lnTo>
                  <a:pt x="32575" y="129920"/>
                </a:lnTo>
                <a:lnTo>
                  <a:pt x="33527" y="131063"/>
                </a:lnTo>
                <a:lnTo>
                  <a:pt x="33527" y="146303"/>
                </a:lnTo>
                <a:lnTo>
                  <a:pt x="39623" y="149351"/>
                </a:lnTo>
                <a:lnTo>
                  <a:pt x="45719" y="150875"/>
                </a:lnTo>
                <a:lnTo>
                  <a:pt x="50291" y="152399"/>
                </a:lnTo>
                <a:lnTo>
                  <a:pt x="62483" y="152399"/>
                </a:lnTo>
                <a:lnTo>
                  <a:pt x="74675" y="149351"/>
                </a:lnTo>
                <a:lnTo>
                  <a:pt x="79247" y="146303"/>
                </a:lnTo>
                <a:lnTo>
                  <a:pt x="85343" y="143255"/>
                </a:lnTo>
                <a:lnTo>
                  <a:pt x="88391" y="140207"/>
                </a:lnTo>
                <a:close/>
              </a:path>
              <a:path w="114300" h="152400">
                <a:moveTo>
                  <a:pt x="88391" y="33146"/>
                </a:moveTo>
                <a:lnTo>
                  <a:pt x="88391" y="32003"/>
                </a:lnTo>
                <a:lnTo>
                  <a:pt x="86867" y="30479"/>
                </a:lnTo>
                <a:lnTo>
                  <a:pt x="88391" y="33146"/>
                </a:lnTo>
                <a:close/>
              </a:path>
              <a:path w="114300" h="152400">
                <a:moveTo>
                  <a:pt x="100583" y="124205"/>
                </a:moveTo>
                <a:lnTo>
                  <a:pt x="100583" y="89915"/>
                </a:lnTo>
                <a:lnTo>
                  <a:pt x="97535" y="102107"/>
                </a:lnTo>
                <a:lnTo>
                  <a:pt x="92963" y="112775"/>
                </a:lnTo>
                <a:lnTo>
                  <a:pt x="86867" y="123443"/>
                </a:lnTo>
                <a:lnTo>
                  <a:pt x="88391" y="121919"/>
                </a:lnTo>
                <a:lnTo>
                  <a:pt x="88391" y="140207"/>
                </a:lnTo>
                <a:lnTo>
                  <a:pt x="89915" y="138683"/>
                </a:lnTo>
                <a:lnTo>
                  <a:pt x="97535" y="129539"/>
                </a:lnTo>
                <a:lnTo>
                  <a:pt x="100583" y="124205"/>
                </a:lnTo>
                <a:close/>
              </a:path>
              <a:path w="114300" h="152400">
                <a:moveTo>
                  <a:pt x="109727" y="106679"/>
                </a:moveTo>
                <a:lnTo>
                  <a:pt x="109727" y="47243"/>
                </a:lnTo>
                <a:lnTo>
                  <a:pt x="105155" y="35051"/>
                </a:lnTo>
                <a:lnTo>
                  <a:pt x="103631" y="35051"/>
                </a:lnTo>
                <a:lnTo>
                  <a:pt x="97535" y="24383"/>
                </a:lnTo>
                <a:lnTo>
                  <a:pt x="97535" y="50291"/>
                </a:lnTo>
                <a:lnTo>
                  <a:pt x="100583" y="64007"/>
                </a:lnTo>
                <a:lnTo>
                  <a:pt x="100583" y="124205"/>
                </a:lnTo>
                <a:lnTo>
                  <a:pt x="103631" y="118871"/>
                </a:lnTo>
                <a:lnTo>
                  <a:pt x="105155" y="118871"/>
                </a:lnTo>
                <a:lnTo>
                  <a:pt x="105155" y="117347"/>
                </a:lnTo>
                <a:lnTo>
                  <a:pt x="109727" y="106679"/>
                </a:lnTo>
                <a:close/>
              </a:path>
              <a:path w="114300" h="152400">
                <a:moveTo>
                  <a:pt x="112775" y="92963"/>
                </a:moveTo>
                <a:lnTo>
                  <a:pt x="112775" y="60959"/>
                </a:lnTo>
                <a:lnTo>
                  <a:pt x="109727" y="48767"/>
                </a:lnTo>
                <a:lnTo>
                  <a:pt x="109727" y="105155"/>
                </a:lnTo>
                <a:lnTo>
                  <a:pt x="112775" y="92963"/>
                </a:lnTo>
                <a:close/>
              </a:path>
              <a:path w="114300" h="152400">
                <a:moveTo>
                  <a:pt x="114299" y="77723"/>
                </a:moveTo>
                <a:lnTo>
                  <a:pt x="114299" y="76199"/>
                </a:lnTo>
                <a:lnTo>
                  <a:pt x="112775" y="62483"/>
                </a:lnTo>
                <a:lnTo>
                  <a:pt x="112775" y="91439"/>
                </a:lnTo>
                <a:lnTo>
                  <a:pt x="114299" y="77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49345" y="3777996"/>
            <a:ext cx="166370" cy="250190"/>
          </a:xfrm>
          <a:custGeom>
            <a:avLst/>
            <a:gdLst/>
            <a:ahLst/>
            <a:cxnLst/>
            <a:rect l="l" t="t" r="r" b="b"/>
            <a:pathLst>
              <a:path w="166370" h="250189">
                <a:moveTo>
                  <a:pt x="32003" y="173735"/>
                </a:moveTo>
                <a:lnTo>
                  <a:pt x="0" y="169163"/>
                </a:lnTo>
                <a:lnTo>
                  <a:pt x="25907" y="249935"/>
                </a:lnTo>
                <a:lnTo>
                  <a:pt x="28955" y="245554"/>
                </a:lnTo>
                <a:lnTo>
                  <a:pt x="28955" y="185927"/>
                </a:lnTo>
                <a:lnTo>
                  <a:pt x="32003" y="173735"/>
                </a:lnTo>
                <a:close/>
              </a:path>
              <a:path w="166370" h="250189">
                <a:moveTo>
                  <a:pt x="44727" y="175553"/>
                </a:moveTo>
                <a:lnTo>
                  <a:pt x="32003" y="173735"/>
                </a:lnTo>
                <a:lnTo>
                  <a:pt x="28955" y="185927"/>
                </a:lnTo>
                <a:lnTo>
                  <a:pt x="41147" y="188975"/>
                </a:lnTo>
                <a:lnTo>
                  <a:pt x="44727" y="175553"/>
                </a:lnTo>
                <a:close/>
              </a:path>
              <a:path w="166370" h="250189">
                <a:moveTo>
                  <a:pt x="74675" y="179831"/>
                </a:moveTo>
                <a:lnTo>
                  <a:pt x="44727" y="175553"/>
                </a:lnTo>
                <a:lnTo>
                  <a:pt x="41147" y="188975"/>
                </a:lnTo>
                <a:lnTo>
                  <a:pt x="28955" y="185927"/>
                </a:lnTo>
                <a:lnTo>
                  <a:pt x="28955" y="245554"/>
                </a:lnTo>
                <a:lnTo>
                  <a:pt x="74675" y="179831"/>
                </a:lnTo>
                <a:close/>
              </a:path>
              <a:path w="166370" h="250189">
                <a:moveTo>
                  <a:pt x="166115" y="0"/>
                </a:moveTo>
                <a:lnTo>
                  <a:pt x="145118" y="0"/>
                </a:lnTo>
                <a:lnTo>
                  <a:pt x="141731" y="3047"/>
                </a:lnTo>
                <a:lnTo>
                  <a:pt x="100583" y="47243"/>
                </a:lnTo>
                <a:lnTo>
                  <a:pt x="67055" y="94487"/>
                </a:lnTo>
                <a:lnTo>
                  <a:pt x="41147" y="144779"/>
                </a:lnTo>
                <a:lnTo>
                  <a:pt x="32003" y="173735"/>
                </a:lnTo>
                <a:lnTo>
                  <a:pt x="44727" y="175553"/>
                </a:lnTo>
                <a:lnTo>
                  <a:pt x="47243" y="166115"/>
                </a:lnTo>
                <a:lnTo>
                  <a:pt x="53339" y="149351"/>
                </a:lnTo>
                <a:lnTo>
                  <a:pt x="77723" y="100583"/>
                </a:lnTo>
                <a:lnTo>
                  <a:pt x="111251" y="54863"/>
                </a:lnTo>
                <a:lnTo>
                  <a:pt x="137159" y="25907"/>
                </a:lnTo>
                <a:lnTo>
                  <a:pt x="150875" y="12191"/>
                </a:lnTo>
                <a:lnTo>
                  <a:pt x="166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12342" y="4555235"/>
            <a:ext cx="568451" cy="789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75" name="object 75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96689" y="3320794"/>
            <a:ext cx="36830" cy="24765"/>
          </a:xfrm>
          <a:custGeom>
            <a:avLst/>
            <a:gdLst/>
            <a:ahLst/>
            <a:cxnLst/>
            <a:rect l="l" t="t" r="r" b="b"/>
            <a:pathLst>
              <a:path w="36829" h="24764">
                <a:moveTo>
                  <a:pt x="0" y="24393"/>
                </a:moveTo>
                <a:lnTo>
                  <a:pt x="36579" y="0"/>
                </a:lnTo>
              </a:path>
            </a:pathLst>
          </a:custGeom>
          <a:ln w="13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3269" y="3326893"/>
            <a:ext cx="52069" cy="111760"/>
          </a:xfrm>
          <a:custGeom>
            <a:avLst/>
            <a:gdLst/>
            <a:ahLst/>
            <a:cxnLst/>
            <a:rect l="l" t="t" r="r" b="b"/>
            <a:pathLst>
              <a:path w="52070" h="111760">
                <a:moveTo>
                  <a:pt x="0" y="0"/>
                </a:moveTo>
                <a:lnTo>
                  <a:pt x="51810" y="111262"/>
                </a:lnTo>
              </a:path>
            </a:pathLst>
          </a:custGeom>
          <a:ln w="24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91183" y="3108958"/>
            <a:ext cx="70485" cy="329565"/>
          </a:xfrm>
          <a:custGeom>
            <a:avLst/>
            <a:gdLst/>
            <a:ahLst/>
            <a:cxnLst/>
            <a:rect l="l" t="t" r="r" b="b"/>
            <a:pathLst>
              <a:path w="70484" h="329564">
                <a:moveTo>
                  <a:pt x="0" y="329197"/>
                </a:moveTo>
                <a:lnTo>
                  <a:pt x="70092" y="0"/>
                </a:lnTo>
              </a:path>
            </a:pathLst>
          </a:custGeom>
          <a:ln w="11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1276" y="3108958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33" y="0"/>
                </a:lnTo>
              </a:path>
            </a:pathLst>
          </a:custGeom>
          <a:ln w="13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3239" y="3345188"/>
            <a:ext cx="36830" cy="22860"/>
          </a:xfrm>
          <a:custGeom>
            <a:avLst/>
            <a:gdLst/>
            <a:ahLst/>
            <a:cxnLst/>
            <a:rect l="l" t="t" r="r" b="b"/>
            <a:pathLst>
              <a:path w="36829" h="22860">
                <a:moveTo>
                  <a:pt x="0" y="22852"/>
                </a:moveTo>
                <a:lnTo>
                  <a:pt x="36579" y="0"/>
                </a:lnTo>
              </a:path>
            </a:pathLst>
          </a:custGeom>
          <a:ln w="13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39819" y="3351286"/>
            <a:ext cx="53340" cy="152400"/>
          </a:xfrm>
          <a:custGeom>
            <a:avLst/>
            <a:gdLst/>
            <a:ahLst/>
            <a:cxnLst/>
            <a:rect l="l" t="t" r="r" b="b"/>
            <a:pathLst>
              <a:path w="53340" h="152400">
                <a:moveTo>
                  <a:pt x="0" y="0"/>
                </a:moveTo>
                <a:lnTo>
                  <a:pt x="53336" y="152393"/>
                </a:lnTo>
              </a:path>
            </a:pathLst>
          </a:custGeom>
          <a:ln w="241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9259" y="3067810"/>
            <a:ext cx="70485" cy="436245"/>
          </a:xfrm>
          <a:custGeom>
            <a:avLst/>
            <a:gdLst/>
            <a:ahLst/>
            <a:cxnLst/>
            <a:rect l="l" t="t" r="r" b="b"/>
            <a:pathLst>
              <a:path w="70484" h="436245">
                <a:moveTo>
                  <a:pt x="0" y="435869"/>
                </a:moveTo>
                <a:lnTo>
                  <a:pt x="70107" y="0"/>
                </a:lnTo>
              </a:path>
            </a:pathLst>
          </a:custGeom>
          <a:ln w="11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69365" y="3067810"/>
            <a:ext cx="1386840" cy="0"/>
          </a:xfrm>
          <a:custGeom>
            <a:avLst/>
            <a:gdLst/>
            <a:ahLst/>
            <a:cxnLst/>
            <a:rect l="l" t="t" r="r" b="b"/>
            <a:pathLst>
              <a:path w="1386840">
                <a:moveTo>
                  <a:pt x="0" y="0"/>
                </a:moveTo>
                <a:lnTo>
                  <a:pt x="1386826" y="0"/>
                </a:lnTo>
              </a:path>
            </a:pathLst>
          </a:custGeom>
          <a:ln w="13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63684" y="3320794"/>
            <a:ext cx="36830" cy="24765"/>
          </a:xfrm>
          <a:custGeom>
            <a:avLst/>
            <a:gdLst/>
            <a:ahLst/>
            <a:cxnLst/>
            <a:rect l="l" t="t" r="r" b="b"/>
            <a:pathLst>
              <a:path w="36829" h="24764">
                <a:moveTo>
                  <a:pt x="0" y="24393"/>
                </a:moveTo>
                <a:lnTo>
                  <a:pt x="36579" y="0"/>
                </a:lnTo>
              </a:path>
            </a:pathLst>
          </a:custGeom>
          <a:ln w="13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00264" y="3326893"/>
            <a:ext cx="53340" cy="111760"/>
          </a:xfrm>
          <a:custGeom>
            <a:avLst/>
            <a:gdLst/>
            <a:ahLst/>
            <a:cxnLst/>
            <a:rect l="l" t="t" r="r" b="b"/>
            <a:pathLst>
              <a:path w="53340" h="111760">
                <a:moveTo>
                  <a:pt x="0" y="0"/>
                </a:moveTo>
                <a:lnTo>
                  <a:pt x="53336" y="111262"/>
                </a:lnTo>
              </a:path>
            </a:pathLst>
          </a:custGeom>
          <a:ln w="24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59704" y="3108958"/>
            <a:ext cx="70485" cy="329565"/>
          </a:xfrm>
          <a:custGeom>
            <a:avLst/>
            <a:gdLst/>
            <a:ahLst/>
            <a:cxnLst/>
            <a:rect l="l" t="t" r="r" b="b"/>
            <a:pathLst>
              <a:path w="70484" h="329564">
                <a:moveTo>
                  <a:pt x="0" y="329197"/>
                </a:moveTo>
                <a:lnTo>
                  <a:pt x="70107" y="0"/>
                </a:lnTo>
              </a:path>
            </a:pathLst>
          </a:custGeom>
          <a:ln w="11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9811" y="3108958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716" y="0"/>
                </a:lnTo>
              </a:path>
            </a:pathLst>
          </a:custGeom>
          <a:ln w="13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2245" marR="5080" indent="-2710180">
              <a:lnSpc>
                <a:spcPct val="100000"/>
              </a:lnSpc>
            </a:pPr>
            <a:r>
              <a:rPr spc="-5" dirty="0"/>
              <a:t>Distance </a:t>
            </a:r>
            <a:r>
              <a:rPr spc="-10" dirty="0"/>
              <a:t>between </a:t>
            </a:r>
            <a:r>
              <a:rPr spc="-5" dirty="0"/>
              <a:t>interfering  cells</a:t>
            </a:r>
          </a:p>
        </p:txBody>
      </p:sp>
      <p:sp>
        <p:nvSpPr>
          <p:cNvPr id="17" name="object 17"/>
          <p:cNvSpPr/>
          <p:nvPr/>
        </p:nvSpPr>
        <p:spPr>
          <a:xfrm>
            <a:off x="1235843" y="1962912"/>
            <a:ext cx="5038344" cy="4404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581" y="4561332"/>
            <a:ext cx="2131060" cy="2115820"/>
          </a:xfrm>
          <a:custGeom>
            <a:avLst/>
            <a:gdLst/>
            <a:ahLst/>
            <a:cxnLst/>
            <a:rect l="l" t="t" r="r" b="b"/>
            <a:pathLst>
              <a:path w="2131060" h="2115820">
                <a:moveTo>
                  <a:pt x="966905" y="2031491"/>
                </a:moveTo>
                <a:lnTo>
                  <a:pt x="928112" y="1978151"/>
                </a:lnTo>
                <a:lnTo>
                  <a:pt x="861056" y="2026919"/>
                </a:lnTo>
                <a:lnTo>
                  <a:pt x="909824" y="2093975"/>
                </a:lnTo>
                <a:lnTo>
                  <a:pt x="946400" y="2067375"/>
                </a:lnTo>
                <a:lnTo>
                  <a:pt x="946400" y="2031491"/>
                </a:lnTo>
                <a:lnTo>
                  <a:pt x="966905" y="2031491"/>
                </a:lnTo>
                <a:close/>
              </a:path>
              <a:path w="2131060" h="2115820">
                <a:moveTo>
                  <a:pt x="976880" y="2045207"/>
                </a:moveTo>
                <a:lnTo>
                  <a:pt x="966905" y="2031491"/>
                </a:lnTo>
                <a:lnTo>
                  <a:pt x="946400" y="2031491"/>
                </a:lnTo>
                <a:lnTo>
                  <a:pt x="946400" y="2067375"/>
                </a:lnTo>
                <a:lnTo>
                  <a:pt x="976880" y="2045207"/>
                </a:lnTo>
                <a:close/>
              </a:path>
              <a:path w="2131060" h="2115820">
                <a:moveTo>
                  <a:pt x="976880" y="2115311"/>
                </a:moveTo>
                <a:lnTo>
                  <a:pt x="976880" y="2045207"/>
                </a:lnTo>
                <a:lnTo>
                  <a:pt x="946400" y="2067375"/>
                </a:lnTo>
                <a:lnTo>
                  <a:pt x="946400" y="2115311"/>
                </a:lnTo>
                <a:lnTo>
                  <a:pt x="976880" y="2115311"/>
                </a:lnTo>
                <a:close/>
              </a:path>
              <a:path w="2131060" h="2115820">
                <a:moveTo>
                  <a:pt x="1028696" y="2115311"/>
                </a:moveTo>
                <a:lnTo>
                  <a:pt x="1028696" y="2031491"/>
                </a:lnTo>
                <a:lnTo>
                  <a:pt x="966905" y="2031491"/>
                </a:lnTo>
                <a:lnTo>
                  <a:pt x="976880" y="2045207"/>
                </a:lnTo>
                <a:lnTo>
                  <a:pt x="976880" y="2115311"/>
                </a:lnTo>
                <a:lnTo>
                  <a:pt x="1028696" y="2115311"/>
                </a:lnTo>
                <a:close/>
              </a:path>
              <a:path w="2131060" h="2115820">
                <a:moveTo>
                  <a:pt x="1193288" y="2115311"/>
                </a:moveTo>
                <a:lnTo>
                  <a:pt x="1193288" y="2031491"/>
                </a:lnTo>
                <a:lnTo>
                  <a:pt x="1110992" y="2031491"/>
                </a:lnTo>
                <a:lnTo>
                  <a:pt x="1110992" y="2115311"/>
                </a:lnTo>
                <a:lnTo>
                  <a:pt x="1193288" y="2115311"/>
                </a:lnTo>
                <a:close/>
              </a:path>
              <a:path w="2131060" h="2115820">
                <a:moveTo>
                  <a:pt x="1321304" y="1964435"/>
                </a:moveTo>
                <a:lnTo>
                  <a:pt x="1249676" y="1923287"/>
                </a:lnTo>
                <a:lnTo>
                  <a:pt x="1208528" y="1993391"/>
                </a:lnTo>
                <a:lnTo>
                  <a:pt x="1278632" y="2036063"/>
                </a:lnTo>
                <a:lnTo>
                  <a:pt x="1321304" y="1964435"/>
                </a:lnTo>
                <a:close/>
              </a:path>
              <a:path w="2131060" h="2115820">
                <a:moveTo>
                  <a:pt x="1400552" y="1897379"/>
                </a:moveTo>
                <a:lnTo>
                  <a:pt x="1400552" y="1815083"/>
                </a:lnTo>
                <a:lnTo>
                  <a:pt x="1338068" y="1815083"/>
                </a:lnTo>
                <a:lnTo>
                  <a:pt x="1303016" y="1834895"/>
                </a:lnTo>
                <a:lnTo>
                  <a:pt x="1292348" y="1851659"/>
                </a:lnTo>
                <a:lnTo>
                  <a:pt x="1353988" y="1888381"/>
                </a:lnTo>
                <a:lnTo>
                  <a:pt x="1373120" y="1877567"/>
                </a:lnTo>
                <a:lnTo>
                  <a:pt x="1373120" y="1897379"/>
                </a:lnTo>
                <a:lnTo>
                  <a:pt x="1400552" y="1897379"/>
                </a:lnTo>
                <a:close/>
              </a:path>
              <a:path w="2131060" h="2115820">
                <a:moveTo>
                  <a:pt x="1373120" y="1897379"/>
                </a:moveTo>
                <a:lnTo>
                  <a:pt x="1373120" y="1877567"/>
                </a:lnTo>
                <a:lnTo>
                  <a:pt x="1363976" y="1894331"/>
                </a:lnTo>
                <a:lnTo>
                  <a:pt x="1353988" y="1888381"/>
                </a:lnTo>
                <a:lnTo>
                  <a:pt x="1338068" y="1897379"/>
                </a:lnTo>
                <a:lnTo>
                  <a:pt x="1373120" y="1897379"/>
                </a:lnTo>
                <a:close/>
              </a:path>
              <a:path w="2131060" h="2115820">
                <a:moveTo>
                  <a:pt x="1373120" y="1877567"/>
                </a:moveTo>
                <a:lnTo>
                  <a:pt x="1353988" y="1888381"/>
                </a:lnTo>
                <a:lnTo>
                  <a:pt x="1363976" y="1894331"/>
                </a:lnTo>
                <a:lnTo>
                  <a:pt x="1373120" y="1877567"/>
                </a:lnTo>
                <a:close/>
              </a:path>
              <a:path w="2131060" h="2115820">
                <a:moveTo>
                  <a:pt x="1566668" y="1897379"/>
                </a:moveTo>
                <a:lnTo>
                  <a:pt x="1566668" y="1815083"/>
                </a:lnTo>
                <a:lnTo>
                  <a:pt x="1482848" y="1815083"/>
                </a:lnTo>
                <a:lnTo>
                  <a:pt x="1482848" y="1897379"/>
                </a:lnTo>
                <a:lnTo>
                  <a:pt x="1566668" y="1897379"/>
                </a:lnTo>
                <a:close/>
              </a:path>
              <a:path w="2131060" h="2115820">
                <a:moveTo>
                  <a:pt x="1709924" y="1773935"/>
                </a:moveTo>
                <a:lnTo>
                  <a:pt x="1642868" y="1725167"/>
                </a:lnTo>
                <a:lnTo>
                  <a:pt x="1594100" y="1792223"/>
                </a:lnTo>
                <a:lnTo>
                  <a:pt x="1662680" y="1840991"/>
                </a:lnTo>
                <a:lnTo>
                  <a:pt x="1709924" y="1773935"/>
                </a:lnTo>
                <a:close/>
              </a:path>
              <a:path w="2131060" h="2115820">
                <a:moveTo>
                  <a:pt x="1790696" y="1693163"/>
                </a:moveTo>
                <a:lnTo>
                  <a:pt x="1790696" y="1610867"/>
                </a:lnTo>
                <a:lnTo>
                  <a:pt x="1744976" y="1610867"/>
                </a:lnTo>
                <a:lnTo>
                  <a:pt x="1711448" y="1629155"/>
                </a:lnTo>
                <a:lnTo>
                  <a:pt x="1690112" y="1658111"/>
                </a:lnTo>
                <a:lnTo>
                  <a:pt x="1744976" y="1696766"/>
                </a:lnTo>
                <a:lnTo>
                  <a:pt x="1744976" y="1693163"/>
                </a:lnTo>
                <a:lnTo>
                  <a:pt x="1778504" y="1676399"/>
                </a:lnTo>
                <a:lnTo>
                  <a:pt x="1778504" y="1693163"/>
                </a:lnTo>
                <a:lnTo>
                  <a:pt x="1790696" y="1693163"/>
                </a:lnTo>
                <a:close/>
              </a:path>
              <a:path w="2131060" h="2115820">
                <a:moveTo>
                  <a:pt x="1778504" y="1676399"/>
                </a:moveTo>
                <a:lnTo>
                  <a:pt x="1744976" y="1693163"/>
                </a:lnTo>
                <a:lnTo>
                  <a:pt x="1766152" y="1693163"/>
                </a:lnTo>
                <a:lnTo>
                  <a:pt x="1778504" y="1676399"/>
                </a:lnTo>
                <a:close/>
              </a:path>
              <a:path w="2131060" h="2115820">
                <a:moveTo>
                  <a:pt x="1766152" y="1693163"/>
                </a:moveTo>
                <a:lnTo>
                  <a:pt x="1744976" y="1693163"/>
                </a:lnTo>
                <a:lnTo>
                  <a:pt x="1744976" y="1696766"/>
                </a:lnTo>
                <a:lnTo>
                  <a:pt x="1757168" y="1705355"/>
                </a:lnTo>
                <a:lnTo>
                  <a:pt x="1766152" y="1693163"/>
                </a:lnTo>
                <a:close/>
              </a:path>
              <a:path w="2131060" h="2115820">
                <a:moveTo>
                  <a:pt x="1778504" y="1693163"/>
                </a:moveTo>
                <a:lnTo>
                  <a:pt x="1778504" y="1676399"/>
                </a:lnTo>
                <a:lnTo>
                  <a:pt x="1766152" y="1693163"/>
                </a:lnTo>
                <a:lnTo>
                  <a:pt x="1778504" y="1693163"/>
                </a:lnTo>
                <a:close/>
              </a:path>
              <a:path w="2131060" h="2115820">
                <a:moveTo>
                  <a:pt x="1956812" y="1693163"/>
                </a:moveTo>
                <a:lnTo>
                  <a:pt x="1956812" y="1610867"/>
                </a:lnTo>
                <a:lnTo>
                  <a:pt x="1874516" y="1610867"/>
                </a:lnTo>
                <a:lnTo>
                  <a:pt x="1874516" y="1693163"/>
                </a:lnTo>
                <a:lnTo>
                  <a:pt x="1956812" y="1693163"/>
                </a:lnTo>
                <a:close/>
              </a:path>
              <a:path w="2131060" h="2115820">
                <a:moveTo>
                  <a:pt x="2078732" y="1540763"/>
                </a:moveTo>
                <a:lnTo>
                  <a:pt x="2004056" y="1504187"/>
                </a:lnTo>
                <a:lnTo>
                  <a:pt x="1967480" y="1578863"/>
                </a:lnTo>
                <a:lnTo>
                  <a:pt x="2042156" y="1615439"/>
                </a:lnTo>
                <a:lnTo>
                  <a:pt x="2078732" y="1540763"/>
                </a:lnTo>
                <a:close/>
              </a:path>
              <a:path w="2131060" h="2115820">
                <a:moveTo>
                  <a:pt x="2113784" y="1429511"/>
                </a:moveTo>
                <a:lnTo>
                  <a:pt x="2075684" y="1356359"/>
                </a:lnTo>
                <a:lnTo>
                  <a:pt x="2002532" y="1395983"/>
                </a:lnTo>
                <a:lnTo>
                  <a:pt x="2042156" y="1469135"/>
                </a:lnTo>
                <a:lnTo>
                  <a:pt x="2113784" y="1429511"/>
                </a:lnTo>
                <a:close/>
              </a:path>
              <a:path w="2131060" h="2115820">
                <a:moveTo>
                  <a:pt x="2013090" y="1243614"/>
                </a:moveTo>
                <a:lnTo>
                  <a:pt x="1959860" y="1210055"/>
                </a:lnTo>
                <a:lnTo>
                  <a:pt x="1941572" y="1237487"/>
                </a:lnTo>
                <a:lnTo>
                  <a:pt x="1939007" y="1242696"/>
                </a:lnTo>
                <a:lnTo>
                  <a:pt x="1937048" y="1248013"/>
                </a:lnTo>
                <a:lnTo>
                  <a:pt x="1935732" y="1253400"/>
                </a:lnTo>
                <a:lnTo>
                  <a:pt x="1935095" y="1258823"/>
                </a:lnTo>
                <a:lnTo>
                  <a:pt x="1935173" y="1264247"/>
                </a:lnTo>
                <a:lnTo>
                  <a:pt x="1936000" y="1269634"/>
                </a:lnTo>
                <a:lnTo>
                  <a:pt x="1937614" y="1274950"/>
                </a:lnTo>
                <a:lnTo>
                  <a:pt x="1940048" y="1280159"/>
                </a:lnTo>
                <a:lnTo>
                  <a:pt x="1962908" y="1322831"/>
                </a:lnTo>
                <a:lnTo>
                  <a:pt x="2011676" y="1297431"/>
                </a:lnTo>
                <a:lnTo>
                  <a:pt x="2011676" y="1283207"/>
                </a:lnTo>
                <a:lnTo>
                  <a:pt x="2013090" y="1243614"/>
                </a:lnTo>
                <a:close/>
              </a:path>
              <a:path w="2131060" h="2115820">
                <a:moveTo>
                  <a:pt x="2024648" y="1262668"/>
                </a:moveTo>
                <a:lnTo>
                  <a:pt x="2015616" y="1245206"/>
                </a:lnTo>
                <a:lnTo>
                  <a:pt x="2013090" y="1243614"/>
                </a:lnTo>
                <a:lnTo>
                  <a:pt x="2011676" y="1283207"/>
                </a:lnTo>
                <a:lnTo>
                  <a:pt x="2024648" y="1262668"/>
                </a:lnTo>
                <a:close/>
              </a:path>
              <a:path w="2131060" h="2115820">
                <a:moveTo>
                  <a:pt x="2036060" y="1284731"/>
                </a:moveTo>
                <a:lnTo>
                  <a:pt x="2024648" y="1262668"/>
                </a:lnTo>
                <a:lnTo>
                  <a:pt x="2011676" y="1283207"/>
                </a:lnTo>
                <a:lnTo>
                  <a:pt x="2011676" y="1297431"/>
                </a:lnTo>
                <a:lnTo>
                  <a:pt x="2036060" y="1284731"/>
                </a:lnTo>
                <a:close/>
              </a:path>
              <a:path w="2131060" h="2115820">
                <a:moveTo>
                  <a:pt x="2015616" y="1245206"/>
                </a:moveTo>
                <a:lnTo>
                  <a:pt x="2013200" y="1240535"/>
                </a:lnTo>
                <a:lnTo>
                  <a:pt x="2013090" y="1243614"/>
                </a:lnTo>
                <a:lnTo>
                  <a:pt x="2015616" y="1245206"/>
                </a:lnTo>
                <a:close/>
              </a:path>
              <a:path w="2131060" h="2115820">
                <a:moveTo>
                  <a:pt x="2029964" y="1254251"/>
                </a:moveTo>
                <a:lnTo>
                  <a:pt x="2015616" y="1245206"/>
                </a:lnTo>
                <a:lnTo>
                  <a:pt x="2024648" y="1262668"/>
                </a:lnTo>
                <a:lnTo>
                  <a:pt x="2029964" y="1254251"/>
                </a:lnTo>
                <a:close/>
              </a:path>
              <a:path w="2131060" h="2115820">
                <a:moveTo>
                  <a:pt x="2119880" y="1117091"/>
                </a:moveTo>
                <a:lnTo>
                  <a:pt x="2049776" y="1071371"/>
                </a:lnTo>
                <a:lnTo>
                  <a:pt x="2005580" y="1141475"/>
                </a:lnTo>
                <a:lnTo>
                  <a:pt x="2074160" y="1185671"/>
                </a:lnTo>
                <a:lnTo>
                  <a:pt x="2119880" y="1117091"/>
                </a:lnTo>
                <a:close/>
              </a:path>
              <a:path w="2131060" h="2115820">
                <a:moveTo>
                  <a:pt x="2121404" y="1002791"/>
                </a:moveTo>
                <a:lnTo>
                  <a:pt x="2077208" y="932687"/>
                </a:lnTo>
                <a:lnTo>
                  <a:pt x="2007104" y="978407"/>
                </a:lnTo>
                <a:lnTo>
                  <a:pt x="2052824" y="1046987"/>
                </a:lnTo>
                <a:lnTo>
                  <a:pt x="2121404" y="1002791"/>
                </a:lnTo>
                <a:close/>
              </a:path>
              <a:path w="2131060" h="2115820">
                <a:moveTo>
                  <a:pt x="2036060" y="841247"/>
                </a:moveTo>
                <a:lnTo>
                  <a:pt x="1967480" y="794003"/>
                </a:lnTo>
                <a:lnTo>
                  <a:pt x="1939933" y="835308"/>
                </a:lnTo>
                <a:lnTo>
                  <a:pt x="1934933" y="856105"/>
                </a:lnTo>
                <a:lnTo>
                  <a:pt x="1935533" y="861398"/>
                </a:lnTo>
                <a:lnTo>
                  <a:pt x="1936848" y="866578"/>
                </a:lnTo>
                <a:lnTo>
                  <a:pt x="1938865" y="871571"/>
                </a:lnTo>
                <a:lnTo>
                  <a:pt x="1941572" y="876299"/>
                </a:lnTo>
                <a:lnTo>
                  <a:pt x="1962908" y="908303"/>
                </a:lnTo>
                <a:lnTo>
                  <a:pt x="2010152" y="877857"/>
                </a:lnTo>
                <a:lnTo>
                  <a:pt x="2011676" y="832103"/>
                </a:lnTo>
                <a:lnTo>
                  <a:pt x="2026069" y="855353"/>
                </a:lnTo>
                <a:lnTo>
                  <a:pt x="2036060" y="841247"/>
                </a:lnTo>
                <a:close/>
              </a:path>
              <a:path w="2131060" h="2115820">
                <a:moveTo>
                  <a:pt x="2026069" y="855353"/>
                </a:moveTo>
                <a:lnTo>
                  <a:pt x="2011676" y="832103"/>
                </a:lnTo>
                <a:lnTo>
                  <a:pt x="2010152" y="877823"/>
                </a:lnTo>
                <a:lnTo>
                  <a:pt x="2026069" y="855353"/>
                </a:lnTo>
                <a:close/>
              </a:path>
              <a:path w="2131060" h="2115820">
                <a:moveTo>
                  <a:pt x="2031488" y="864107"/>
                </a:moveTo>
                <a:lnTo>
                  <a:pt x="2026069" y="855353"/>
                </a:lnTo>
                <a:lnTo>
                  <a:pt x="2010152" y="877823"/>
                </a:lnTo>
                <a:lnTo>
                  <a:pt x="2031488" y="864107"/>
                </a:lnTo>
                <a:close/>
              </a:path>
              <a:path w="2131060" h="2115820">
                <a:moveTo>
                  <a:pt x="2130548" y="705611"/>
                </a:moveTo>
                <a:lnTo>
                  <a:pt x="2061968" y="658367"/>
                </a:lnTo>
                <a:lnTo>
                  <a:pt x="2014724" y="726947"/>
                </a:lnTo>
                <a:lnTo>
                  <a:pt x="2083304" y="774191"/>
                </a:lnTo>
                <a:lnTo>
                  <a:pt x="2130548" y="705611"/>
                </a:lnTo>
                <a:close/>
              </a:path>
              <a:path w="2131060" h="2115820">
                <a:moveTo>
                  <a:pt x="2113784" y="591311"/>
                </a:moveTo>
                <a:lnTo>
                  <a:pt x="2072636" y="519683"/>
                </a:lnTo>
                <a:lnTo>
                  <a:pt x="2001008" y="560831"/>
                </a:lnTo>
                <a:lnTo>
                  <a:pt x="2042156" y="632459"/>
                </a:lnTo>
                <a:lnTo>
                  <a:pt x="2113784" y="591311"/>
                </a:lnTo>
                <a:close/>
              </a:path>
              <a:path w="2131060" h="2115820">
                <a:moveTo>
                  <a:pt x="2031488" y="448055"/>
                </a:moveTo>
                <a:lnTo>
                  <a:pt x="2013200" y="413003"/>
                </a:lnTo>
                <a:lnTo>
                  <a:pt x="1980738" y="392022"/>
                </a:lnTo>
                <a:lnTo>
                  <a:pt x="1975100" y="391667"/>
                </a:lnTo>
                <a:lnTo>
                  <a:pt x="1932428" y="394715"/>
                </a:lnTo>
                <a:lnTo>
                  <a:pt x="1935476" y="477011"/>
                </a:lnTo>
                <a:lnTo>
                  <a:pt x="1940048" y="476685"/>
                </a:lnTo>
                <a:lnTo>
                  <a:pt x="1940048" y="454151"/>
                </a:lnTo>
                <a:lnTo>
                  <a:pt x="1978148" y="473963"/>
                </a:lnTo>
                <a:lnTo>
                  <a:pt x="1978148" y="477563"/>
                </a:lnTo>
                <a:lnTo>
                  <a:pt x="2031488" y="448055"/>
                </a:lnTo>
                <a:close/>
              </a:path>
              <a:path w="2131060" h="2115820">
                <a:moveTo>
                  <a:pt x="1978148" y="473963"/>
                </a:moveTo>
                <a:lnTo>
                  <a:pt x="1940048" y="454151"/>
                </a:lnTo>
                <a:lnTo>
                  <a:pt x="1952824" y="475772"/>
                </a:lnTo>
                <a:lnTo>
                  <a:pt x="1978148" y="473963"/>
                </a:lnTo>
                <a:close/>
              </a:path>
              <a:path w="2131060" h="2115820">
                <a:moveTo>
                  <a:pt x="1952824" y="475772"/>
                </a:moveTo>
                <a:lnTo>
                  <a:pt x="1940048" y="454151"/>
                </a:lnTo>
                <a:lnTo>
                  <a:pt x="1940048" y="476685"/>
                </a:lnTo>
                <a:lnTo>
                  <a:pt x="1952824" y="475772"/>
                </a:lnTo>
                <a:close/>
              </a:path>
              <a:path w="2131060" h="2115820">
                <a:moveTo>
                  <a:pt x="1978148" y="477563"/>
                </a:moveTo>
                <a:lnTo>
                  <a:pt x="1978148" y="473963"/>
                </a:lnTo>
                <a:lnTo>
                  <a:pt x="1952824" y="475772"/>
                </a:lnTo>
                <a:lnTo>
                  <a:pt x="1959860" y="487679"/>
                </a:lnTo>
                <a:lnTo>
                  <a:pt x="1978148" y="477563"/>
                </a:lnTo>
                <a:close/>
              </a:path>
              <a:path w="2131060" h="2115820">
                <a:moveTo>
                  <a:pt x="1853180" y="481583"/>
                </a:moveTo>
                <a:lnTo>
                  <a:pt x="1850132" y="399287"/>
                </a:lnTo>
                <a:lnTo>
                  <a:pt x="1766312" y="402335"/>
                </a:lnTo>
                <a:lnTo>
                  <a:pt x="1770884" y="486155"/>
                </a:lnTo>
                <a:lnTo>
                  <a:pt x="1853180" y="481583"/>
                </a:lnTo>
                <a:close/>
              </a:path>
              <a:path w="2131060" h="2115820">
                <a:moveTo>
                  <a:pt x="1732784" y="416051"/>
                </a:moveTo>
                <a:lnTo>
                  <a:pt x="1694684" y="341375"/>
                </a:lnTo>
                <a:lnTo>
                  <a:pt x="1621532" y="377951"/>
                </a:lnTo>
                <a:lnTo>
                  <a:pt x="1658108" y="452627"/>
                </a:lnTo>
                <a:lnTo>
                  <a:pt x="1732784" y="416051"/>
                </a:lnTo>
                <a:close/>
              </a:path>
              <a:path w="2131060" h="2115820">
                <a:moveTo>
                  <a:pt x="1600196" y="286511"/>
                </a:moveTo>
                <a:lnTo>
                  <a:pt x="1563620" y="263651"/>
                </a:lnTo>
                <a:lnTo>
                  <a:pt x="1575474" y="286511"/>
                </a:lnTo>
                <a:lnTo>
                  <a:pt x="1600196" y="286511"/>
                </a:lnTo>
                <a:close/>
              </a:path>
              <a:path w="2131060" h="2115820">
                <a:moveTo>
                  <a:pt x="1658108" y="268223"/>
                </a:moveTo>
                <a:lnTo>
                  <a:pt x="1636772" y="225551"/>
                </a:lnTo>
                <a:lnTo>
                  <a:pt x="1605894" y="203111"/>
                </a:lnTo>
                <a:lnTo>
                  <a:pt x="1600196" y="202691"/>
                </a:lnTo>
                <a:lnTo>
                  <a:pt x="1565144" y="202691"/>
                </a:lnTo>
                <a:lnTo>
                  <a:pt x="1565144" y="264604"/>
                </a:lnTo>
                <a:lnTo>
                  <a:pt x="1600196" y="286511"/>
                </a:lnTo>
                <a:lnTo>
                  <a:pt x="1600196" y="297179"/>
                </a:lnTo>
                <a:lnTo>
                  <a:pt x="1658108" y="268223"/>
                </a:lnTo>
                <a:close/>
              </a:path>
              <a:path w="2131060" h="2115820">
                <a:moveTo>
                  <a:pt x="1575474" y="286511"/>
                </a:moveTo>
                <a:lnTo>
                  <a:pt x="1565144" y="266591"/>
                </a:lnTo>
                <a:lnTo>
                  <a:pt x="1565144" y="286511"/>
                </a:lnTo>
                <a:lnTo>
                  <a:pt x="1575474" y="286511"/>
                </a:lnTo>
                <a:close/>
              </a:path>
              <a:path w="2131060" h="2115820">
                <a:moveTo>
                  <a:pt x="1600196" y="297179"/>
                </a:moveTo>
                <a:lnTo>
                  <a:pt x="1600196" y="286511"/>
                </a:lnTo>
                <a:lnTo>
                  <a:pt x="1575474" y="286511"/>
                </a:lnTo>
                <a:lnTo>
                  <a:pt x="1584956" y="304799"/>
                </a:lnTo>
                <a:lnTo>
                  <a:pt x="1600196" y="297179"/>
                </a:lnTo>
                <a:close/>
              </a:path>
              <a:path w="2131060" h="2115820">
                <a:moveTo>
                  <a:pt x="1481324" y="286511"/>
                </a:moveTo>
                <a:lnTo>
                  <a:pt x="1481324" y="202691"/>
                </a:lnTo>
                <a:lnTo>
                  <a:pt x="1399028" y="202691"/>
                </a:lnTo>
                <a:lnTo>
                  <a:pt x="1399028" y="286511"/>
                </a:lnTo>
                <a:lnTo>
                  <a:pt x="1481324" y="286511"/>
                </a:lnTo>
                <a:close/>
              </a:path>
              <a:path w="2131060" h="2115820">
                <a:moveTo>
                  <a:pt x="1345688" y="224027"/>
                </a:moveTo>
                <a:lnTo>
                  <a:pt x="1307588" y="158495"/>
                </a:lnTo>
                <a:lnTo>
                  <a:pt x="1235960" y="199643"/>
                </a:lnTo>
                <a:lnTo>
                  <a:pt x="1274060" y="265175"/>
                </a:lnTo>
                <a:lnTo>
                  <a:pt x="1310636" y="286511"/>
                </a:lnTo>
                <a:lnTo>
                  <a:pt x="1310636" y="202691"/>
                </a:lnTo>
                <a:lnTo>
                  <a:pt x="1316732" y="202691"/>
                </a:lnTo>
                <a:lnTo>
                  <a:pt x="1316732" y="206402"/>
                </a:lnTo>
                <a:lnTo>
                  <a:pt x="1345688" y="224027"/>
                </a:lnTo>
                <a:close/>
              </a:path>
              <a:path w="2131060" h="2115820">
                <a:moveTo>
                  <a:pt x="1316732" y="206402"/>
                </a:moveTo>
                <a:lnTo>
                  <a:pt x="1316732" y="202691"/>
                </a:lnTo>
                <a:lnTo>
                  <a:pt x="1310636" y="202691"/>
                </a:lnTo>
                <a:lnTo>
                  <a:pt x="1316732" y="206402"/>
                </a:lnTo>
                <a:close/>
              </a:path>
              <a:path w="2131060" h="2115820">
                <a:moveTo>
                  <a:pt x="1316732" y="286511"/>
                </a:moveTo>
                <a:lnTo>
                  <a:pt x="1316732" y="206402"/>
                </a:lnTo>
                <a:lnTo>
                  <a:pt x="1310636" y="202691"/>
                </a:lnTo>
                <a:lnTo>
                  <a:pt x="1310636" y="286511"/>
                </a:lnTo>
                <a:lnTo>
                  <a:pt x="1316732" y="286511"/>
                </a:lnTo>
                <a:close/>
              </a:path>
              <a:path w="2131060" h="2115820">
                <a:moveTo>
                  <a:pt x="1196336" y="128015"/>
                </a:moveTo>
                <a:lnTo>
                  <a:pt x="1196336" y="82295"/>
                </a:lnTo>
                <a:lnTo>
                  <a:pt x="1188716" y="82295"/>
                </a:lnTo>
                <a:lnTo>
                  <a:pt x="1188567" y="78255"/>
                </a:lnTo>
                <a:lnTo>
                  <a:pt x="1158236" y="62483"/>
                </a:lnTo>
                <a:lnTo>
                  <a:pt x="1196336" y="128015"/>
                </a:lnTo>
                <a:close/>
              </a:path>
              <a:path w="2131060" h="2115820">
                <a:moveTo>
                  <a:pt x="1267964" y="86867"/>
                </a:moveTo>
                <a:lnTo>
                  <a:pt x="1229864" y="21335"/>
                </a:lnTo>
                <a:lnTo>
                  <a:pt x="1197465" y="354"/>
                </a:lnTo>
                <a:lnTo>
                  <a:pt x="1191764" y="0"/>
                </a:lnTo>
                <a:lnTo>
                  <a:pt x="1185668" y="0"/>
                </a:lnTo>
                <a:lnTo>
                  <a:pt x="1188567" y="78255"/>
                </a:lnTo>
                <a:lnTo>
                  <a:pt x="1196336" y="82295"/>
                </a:lnTo>
                <a:lnTo>
                  <a:pt x="1196336" y="128015"/>
                </a:lnTo>
                <a:lnTo>
                  <a:pt x="1267964" y="86867"/>
                </a:lnTo>
                <a:close/>
              </a:path>
              <a:path w="2131060" h="2115820">
                <a:moveTo>
                  <a:pt x="1196336" y="82295"/>
                </a:moveTo>
                <a:lnTo>
                  <a:pt x="1188567" y="78255"/>
                </a:lnTo>
                <a:lnTo>
                  <a:pt x="1188716" y="82295"/>
                </a:lnTo>
                <a:lnTo>
                  <a:pt x="1196336" y="82295"/>
                </a:lnTo>
                <a:close/>
              </a:path>
              <a:path w="2131060" h="2115820">
                <a:moveTo>
                  <a:pt x="1106420" y="86867"/>
                </a:moveTo>
                <a:lnTo>
                  <a:pt x="1103372" y="4571"/>
                </a:lnTo>
                <a:lnTo>
                  <a:pt x="1019552" y="9143"/>
                </a:lnTo>
                <a:lnTo>
                  <a:pt x="1024124" y="91439"/>
                </a:lnTo>
                <a:lnTo>
                  <a:pt x="1106420" y="86867"/>
                </a:lnTo>
                <a:close/>
              </a:path>
              <a:path w="2131060" h="2115820">
                <a:moveTo>
                  <a:pt x="941131" y="83464"/>
                </a:moveTo>
                <a:lnTo>
                  <a:pt x="937256" y="13715"/>
                </a:lnTo>
                <a:lnTo>
                  <a:pt x="915920" y="13715"/>
                </a:lnTo>
                <a:lnTo>
                  <a:pt x="880868" y="36575"/>
                </a:lnTo>
                <a:lnTo>
                  <a:pt x="853436" y="88391"/>
                </a:lnTo>
                <a:lnTo>
                  <a:pt x="920492" y="125486"/>
                </a:lnTo>
                <a:lnTo>
                  <a:pt x="920492" y="97535"/>
                </a:lnTo>
                <a:lnTo>
                  <a:pt x="941131" y="83464"/>
                </a:lnTo>
                <a:close/>
              </a:path>
              <a:path w="2131060" h="2115820">
                <a:moveTo>
                  <a:pt x="941828" y="96011"/>
                </a:moveTo>
                <a:lnTo>
                  <a:pt x="941131" y="83464"/>
                </a:lnTo>
                <a:lnTo>
                  <a:pt x="920492" y="97535"/>
                </a:lnTo>
                <a:lnTo>
                  <a:pt x="941828" y="96011"/>
                </a:lnTo>
                <a:close/>
              </a:path>
              <a:path w="2131060" h="2115820">
                <a:moveTo>
                  <a:pt x="941828" y="97134"/>
                </a:moveTo>
                <a:lnTo>
                  <a:pt x="941828" y="96011"/>
                </a:lnTo>
                <a:lnTo>
                  <a:pt x="920492" y="97535"/>
                </a:lnTo>
                <a:lnTo>
                  <a:pt x="920492" y="125486"/>
                </a:lnTo>
                <a:lnTo>
                  <a:pt x="925064" y="128015"/>
                </a:lnTo>
                <a:lnTo>
                  <a:pt x="941828" y="97134"/>
                </a:lnTo>
                <a:close/>
              </a:path>
              <a:path w="2131060" h="2115820">
                <a:moveTo>
                  <a:pt x="954020" y="74675"/>
                </a:moveTo>
                <a:lnTo>
                  <a:pt x="941131" y="83464"/>
                </a:lnTo>
                <a:lnTo>
                  <a:pt x="941828" y="96011"/>
                </a:lnTo>
                <a:lnTo>
                  <a:pt x="941828" y="97134"/>
                </a:lnTo>
                <a:lnTo>
                  <a:pt x="954020" y="74675"/>
                </a:lnTo>
                <a:close/>
              </a:path>
              <a:path w="2131060" h="2115820">
                <a:moveTo>
                  <a:pt x="886964" y="201167"/>
                </a:moveTo>
                <a:lnTo>
                  <a:pt x="813812" y="161543"/>
                </a:lnTo>
                <a:lnTo>
                  <a:pt x="780284" y="225551"/>
                </a:lnTo>
                <a:lnTo>
                  <a:pt x="804668" y="210311"/>
                </a:lnTo>
                <a:lnTo>
                  <a:pt x="804668" y="202691"/>
                </a:lnTo>
                <a:lnTo>
                  <a:pt x="816860" y="202691"/>
                </a:lnTo>
                <a:lnTo>
                  <a:pt x="816860" y="286511"/>
                </a:lnTo>
                <a:lnTo>
                  <a:pt x="822492" y="286092"/>
                </a:lnTo>
                <a:lnTo>
                  <a:pt x="851912" y="263651"/>
                </a:lnTo>
                <a:lnTo>
                  <a:pt x="886964" y="201167"/>
                </a:lnTo>
                <a:close/>
              </a:path>
              <a:path w="2131060" h="2115820">
                <a:moveTo>
                  <a:pt x="816860" y="202691"/>
                </a:moveTo>
                <a:lnTo>
                  <a:pt x="804668" y="202691"/>
                </a:lnTo>
                <a:lnTo>
                  <a:pt x="804668" y="210311"/>
                </a:lnTo>
                <a:lnTo>
                  <a:pt x="816860" y="202691"/>
                </a:lnTo>
                <a:close/>
              </a:path>
              <a:path w="2131060" h="2115820">
                <a:moveTo>
                  <a:pt x="816860" y="286511"/>
                </a:moveTo>
                <a:lnTo>
                  <a:pt x="816860" y="202691"/>
                </a:lnTo>
                <a:lnTo>
                  <a:pt x="804668" y="210311"/>
                </a:lnTo>
                <a:lnTo>
                  <a:pt x="804668" y="286511"/>
                </a:lnTo>
                <a:lnTo>
                  <a:pt x="816860" y="286511"/>
                </a:lnTo>
                <a:close/>
              </a:path>
              <a:path w="2131060" h="2115820">
                <a:moveTo>
                  <a:pt x="722372" y="286511"/>
                </a:moveTo>
                <a:lnTo>
                  <a:pt x="722372" y="202691"/>
                </a:lnTo>
                <a:lnTo>
                  <a:pt x="640076" y="202691"/>
                </a:lnTo>
                <a:lnTo>
                  <a:pt x="640076" y="286511"/>
                </a:lnTo>
                <a:lnTo>
                  <a:pt x="722372" y="286511"/>
                </a:lnTo>
                <a:close/>
              </a:path>
              <a:path w="2131060" h="2115820">
                <a:moveTo>
                  <a:pt x="557780" y="286511"/>
                </a:moveTo>
                <a:lnTo>
                  <a:pt x="557780" y="202691"/>
                </a:lnTo>
                <a:lnTo>
                  <a:pt x="496820" y="202691"/>
                </a:lnTo>
                <a:lnTo>
                  <a:pt x="462941" y="221652"/>
                </a:lnTo>
                <a:lnTo>
                  <a:pt x="451100" y="246887"/>
                </a:lnTo>
                <a:lnTo>
                  <a:pt x="513193" y="276033"/>
                </a:lnTo>
                <a:lnTo>
                  <a:pt x="534920" y="262127"/>
                </a:lnTo>
                <a:lnTo>
                  <a:pt x="534920" y="286511"/>
                </a:lnTo>
                <a:lnTo>
                  <a:pt x="557780" y="286511"/>
                </a:lnTo>
                <a:close/>
              </a:path>
              <a:path w="2131060" h="2115820">
                <a:moveTo>
                  <a:pt x="534920" y="286511"/>
                </a:moveTo>
                <a:lnTo>
                  <a:pt x="534920" y="262127"/>
                </a:lnTo>
                <a:lnTo>
                  <a:pt x="525776" y="281939"/>
                </a:lnTo>
                <a:lnTo>
                  <a:pt x="513193" y="276033"/>
                </a:lnTo>
                <a:lnTo>
                  <a:pt x="496820" y="286511"/>
                </a:lnTo>
                <a:lnTo>
                  <a:pt x="534920" y="286511"/>
                </a:lnTo>
                <a:close/>
              </a:path>
              <a:path w="2131060" h="2115820">
                <a:moveTo>
                  <a:pt x="534920" y="262127"/>
                </a:moveTo>
                <a:lnTo>
                  <a:pt x="513193" y="276033"/>
                </a:lnTo>
                <a:lnTo>
                  <a:pt x="525776" y="281939"/>
                </a:lnTo>
                <a:lnTo>
                  <a:pt x="534920" y="262127"/>
                </a:lnTo>
                <a:close/>
              </a:path>
              <a:path w="2131060" h="2115820">
                <a:moveTo>
                  <a:pt x="490724" y="356615"/>
                </a:moveTo>
                <a:lnTo>
                  <a:pt x="416048" y="321563"/>
                </a:lnTo>
                <a:lnTo>
                  <a:pt x="380996" y="397763"/>
                </a:lnTo>
                <a:lnTo>
                  <a:pt x="455672" y="431291"/>
                </a:lnTo>
                <a:lnTo>
                  <a:pt x="490724" y="356615"/>
                </a:lnTo>
                <a:close/>
              </a:path>
              <a:path w="2131060" h="2115820">
                <a:moveTo>
                  <a:pt x="350516" y="478535"/>
                </a:moveTo>
                <a:lnTo>
                  <a:pt x="345944" y="394715"/>
                </a:lnTo>
                <a:lnTo>
                  <a:pt x="263648" y="399287"/>
                </a:lnTo>
                <a:lnTo>
                  <a:pt x="268220" y="481583"/>
                </a:lnTo>
                <a:lnTo>
                  <a:pt x="350516" y="478535"/>
                </a:lnTo>
                <a:close/>
              </a:path>
              <a:path w="2131060" h="2115820">
                <a:moveTo>
                  <a:pt x="185924" y="486155"/>
                </a:moveTo>
                <a:lnTo>
                  <a:pt x="181352" y="403859"/>
                </a:lnTo>
                <a:lnTo>
                  <a:pt x="131060" y="406907"/>
                </a:lnTo>
                <a:lnTo>
                  <a:pt x="125491" y="407327"/>
                </a:lnTo>
                <a:lnTo>
                  <a:pt x="82295" y="458723"/>
                </a:lnTo>
                <a:lnTo>
                  <a:pt x="138940" y="487047"/>
                </a:lnTo>
                <a:lnTo>
                  <a:pt x="170684" y="466343"/>
                </a:lnTo>
                <a:lnTo>
                  <a:pt x="170684" y="487079"/>
                </a:lnTo>
                <a:lnTo>
                  <a:pt x="185924" y="486155"/>
                </a:lnTo>
                <a:close/>
              </a:path>
              <a:path w="2131060" h="2115820">
                <a:moveTo>
                  <a:pt x="142429" y="488792"/>
                </a:moveTo>
                <a:lnTo>
                  <a:pt x="138940" y="487047"/>
                </a:lnTo>
                <a:lnTo>
                  <a:pt x="135632" y="489203"/>
                </a:lnTo>
                <a:lnTo>
                  <a:pt x="142429" y="488792"/>
                </a:lnTo>
                <a:close/>
              </a:path>
              <a:path w="2131060" h="2115820">
                <a:moveTo>
                  <a:pt x="170684" y="466343"/>
                </a:moveTo>
                <a:lnTo>
                  <a:pt x="138940" y="487047"/>
                </a:lnTo>
                <a:lnTo>
                  <a:pt x="142429" y="488792"/>
                </a:lnTo>
                <a:lnTo>
                  <a:pt x="159411" y="487762"/>
                </a:lnTo>
                <a:lnTo>
                  <a:pt x="170684" y="466343"/>
                </a:lnTo>
                <a:close/>
              </a:path>
              <a:path w="2131060" h="2115820">
                <a:moveTo>
                  <a:pt x="159411" y="487762"/>
                </a:moveTo>
                <a:lnTo>
                  <a:pt x="142429" y="488792"/>
                </a:lnTo>
                <a:lnTo>
                  <a:pt x="155444" y="495299"/>
                </a:lnTo>
                <a:lnTo>
                  <a:pt x="159411" y="487762"/>
                </a:lnTo>
                <a:close/>
              </a:path>
              <a:path w="2131060" h="2115820">
                <a:moveTo>
                  <a:pt x="170684" y="487079"/>
                </a:moveTo>
                <a:lnTo>
                  <a:pt x="170684" y="466343"/>
                </a:lnTo>
                <a:lnTo>
                  <a:pt x="159411" y="487762"/>
                </a:lnTo>
                <a:lnTo>
                  <a:pt x="170684" y="487079"/>
                </a:lnTo>
                <a:close/>
              </a:path>
              <a:path w="2131060" h="2115820">
                <a:moveTo>
                  <a:pt x="118868" y="568451"/>
                </a:moveTo>
                <a:lnTo>
                  <a:pt x="45719" y="531875"/>
                </a:lnTo>
                <a:lnTo>
                  <a:pt x="7619" y="606551"/>
                </a:lnTo>
                <a:lnTo>
                  <a:pt x="82295" y="643127"/>
                </a:lnTo>
                <a:lnTo>
                  <a:pt x="118868" y="568451"/>
                </a:lnTo>
                <a:close/>
              </a:path>
              <a:path w="2131060" h="2115820">
                <a:moveTo>
                  <a:pt x="144776" y="737615"/>
                </a:moveTo>
                <a:lnTo>
                  <a:pt x="96011" y="670559"/>
                </a:lnTo>
                <a:lnTo>
                  <a:pt x="28955" y="717803"/>
                </a:lnTo>
                <a:lnTo>
                  <a:pt x="77723" y="784859"/>
                </a:lnTo>
                <a:lnTo>
                  <a:pt x="144776" y="737615"/>
                </a:lnTo>
                <a:close/>
              </a:path>
              <a:path w="2131060" h="2115820">
                <a:moveTo>
                  <a:pt x="144776" y="893030"/>
                </a:moveTo>
                <a:lnTo>
                  <a:pt x="144776" y="877823"/>
                </a:lnTo>
                <a:lnTo>
                  <a:pt x="128596" y="854902"/>
                </a:lnTo>
                <a:lnTo>
                  <a:pt x="115820" y="874775"/>
                </a:lnTo>
                <a:lnTo>
                  <a:pt x="144776" y="893030"/>
                </a:lnTo>
                <a:close/>
              </a:path>
              <a:path w="2131060" h="2115820">
                <a:moveTo>
                  <a:pt x="133851" y="846728"/>
                </a:moveTo>
                <a:lnTo>
                  <a:pt x="126488" y="851915"/>
                </a:lnTo>
                <a:lnTo>
                  <a:pt x="128596" y="854902"/>
                </a:lnTo>
                <a:lnTo>
                  <a:pt x="133851" y="846728"/>
                </a:lnTo>
                <a:close/>
              </a:path>
              <a:path w="2131060" h="2115820">
                <a:moveTo>
                  <a:pt x="144776" y="877823"/>
                </a:moveTo>
                <a:lnTo>
                  <a:pt x="143513" y="839921"/>
                </a:lnTo>
                <a:lnTo>
                  <a:pt x="133851" y="846728"/>
                </a:lnTo>
                <a:lnTo>
                  <a:pt x="128596" y="854902"/>
                </a:lnTo>
                <a:lnTo>
                  <a:pt x="144776" y="877823"/>
                </a:lnTo>
                <a:close/>
              </a:path>
              <a:path w="2131060" h="2115820">
                <a:moveTo>
                  <a:pt x="143513" y="839921"/>
                </a:moveTo>
                <a:lnTo>
                  <a:pt x="143252" y="832103"/>
                </a:lnTo>
                <a:lnTo>
                  <a:pt x="133851" y="846728"/>
                </a:lnTo>
                <a:lnTo>
                  <a:pt x="143513" y="839921"/>
                </a:lnTo>
                <a:close/>
              </a:path>
              <a:path w="2131060" h="2115820">
                <a:moveTo>
                  <a:pt x="219452" y="853439"/>
                </a:moveTo>
                <a:lnTo>
                  <a:pt x="193544" y="804671"/>
                </a:lnTo>
                <a:lnTo>
                  <a:pt x="143513" y="839921"/>
                </a:lnTo>
                <a:lnTo>
                  <a:pt x="144776" y="877823"/>
                </a:lnTo>
                <a:lnTo>
                  <a:pt x="144776" y="893030"/>
                </a:lnTo>
                <a:lnTo>
                  <a:pt x="185924" y="918971"/>
                </a:lnTo>
                <a:lnTo>
                  <a:pt x="213356" y="876299"/>
                </a:lnTo>
                <a:lnTo>
                  <a:pt x="219304" y="859422"/>
                </a:lnTo>
                <a:lnTo>
                  <a:pt x="219452" y="853439"/>
                </a:lnTo>
                <a:close/>
              </a:path>
              <a:path w="2131060" h="2115820">
                <a:moveTo>
                  <a:pt x="141728" y="989075"/>
                </a:moveTo>
                <a:lnTo>
                  <a:pt x="71627" y="944879"/>
                </a:lnTo>
                <a:lnTo>
                  <a:pt x="27431" y="1014983"/>
                </a:lnTo>
                <a:lnTo>
                  <a:pt x="97535" y="1059179"/>
                </a:lnTo>
                <a:lnTo>
                  <a:pt x="141728" y="989075"/>
                </a:lnTo>
                <a:close/>
              </a:path>
              <a:path w="2131060" h="2115820">
                <a:moveTo>
                  <a:pt x="123440" y="1155191"/>
                </a:moveTo>
                <a:lnTo>
                  <a:pt x="79247" y="1085087"/>
                </a:lnTo>
                <a:lnTo>
                  <a:pt x="9143" y="1127759"/>
                </a:lnTo>
                <a:lnTo>
                  <a:pt x="53339" y="1197863"/>
                </a:lnTo>
                <a:lnTo>
                  <a:pt x="123440" y="1155191"/>
                </a:lnTo>
                <a:close/>
              </a:path>
              <a:path w="2131060" h="2115820">
                <a:moveTo>
                  <a:pt x="112775" y="1311733"/>
                </a:moveTo>
                <a:lnTo>
                  <a:pt x="112775" y="1296923"/>
                </a:lnTo>
                <a:lnTo>
                  <a:pt x="99315" y="1274897"/>
                </a:lnTo>
                <a:lnTo>
                  <a:pt x="86867" y="1295399"/>
                </a:lnTo>
                <a:lnTo>
                  <a:pt x="112775" y="1311733"/>
                </a:lnTo>
                <a:close/>
              </a:path>
              <a:path w="2131060" h="2115820">
                <a:moveTo>
                  <a:pt x="106682" y="1262764"/>
                </a:moveTo>
                <a:lnTo>
                  <a:pt x="96011" y="1269491"/>
                </a:lnTo>
                <a:lnTo>
                  <a:pt x="99315" y="1274897"/>
                </a:lnTo>
                <a:lnTo>
                  <a:pt x="106682" y="1262764"/>
                </a:lnTo>
                <a:close/>
              </a:path>
              <a:path w="2131060" h="2115820">
                <a:moveTo>
                  <a:pt x="188591" y="1274825"/>
                </a:moveTo>
                <a:lnTo>
                  <a:pt x="166112" y="1225295"/>
                </a:lnTo>
                <a:lnTo>
                  <a:pt x="106682" y="1262764"/>
                </a:lnTo>
                <a:lnTo>
                  <a:pt x="99315" y="1274897"/>
                </a:lnTo>
                <a:lnTo>
                  <a:pt x="112775" y="1296923"/>
                </a:lnTo>
                <a:lnTo>
                  <a:pt x="112775" y="1311733"/>
                </a:lnTo>
                <a:lnTo>
                  <a:pt x="156968" y="1339595"/>
                </a:lnTo>
                <a:lnTo>
                  <a:pt x="182876" y="1296923"/>
                </a:lnTo>
                <a:lnTo>
                  <a:pt x="188234" y="1280529"/>
                </a:lnTo>
                <a:lnTo>
                  <a:pt x="188591" y="1274825"/>
                </a:lnTo>
                <a:close/>
              </a:path>
              <a:path w="2131060" h="2115820">
                <a:moveTo>
                  <a:pt x="112775" y="1258922"/>
                </a:moveTo>
                <a:lnTo>
                  <a:pt x="112775" y="1252727"/>
                </a:lnTo>
                <a:lnTo>
                  <a:pt x="106682" y="1262764"/>
                </a:lnTo>
                <a:lnTo>
                  <a:pt x="112775" y="1258922"/>
                </a:lnTo>
                <a:close/>
              </a:path>
              <a:path w="2131060" h="2115820">
                <a:moveTo>
                  <a:pt x="114299" y="1409699"/>
                </a:moveTo>
                <a:lnTo>
                  <a:pt x="42671" y="1367027"/>
                </a:lnTo>
                <a:lnTo>
                  <a:pt x="0" y="1437131"/>
                </a:lnTo>
                <a:lnTo>
                  <a:pt x="70103" y="1479803"/>
                </a:lnTo>
                <a:lnTo>
                  <a:pt x="114299" y="1409699"/>
                </a:lnTo>
                <a:close/>
              </a:path>
              <a:path w="2131060" h="2115820">
                <a:moveTo>
                  <a:pt x="143252" y="1584959"/>
                </a:moveTo>
                <a:lnTo>
                  <a:pt x="103631" y="1511807"/>
                </a:lnTo>
                <a:lnTo>
                  <a:pt x="32003" y="1549907"/>
                </a:lnTo>
                <a:lnTo>
                  <a:pt x="70103" y="1623059"/>
                </a:lnTo>
                <a:lnTo>
                  <a:pt x="143252" y="1584959"/>
                </a:lnTo>
                <a:close/>
              </a:path>
              <a:path w="2131060" h="2115820">
                <a:moveTo>
                  <a:pt x="184400" y="1718919"/>
                </a:moveTo>
                <a:lnTo>
                  <a:pt x="184400" y="1661159"/>
                </a:lnTo>
                <a:lnTo>
                  <a:pt x="178561" y="1658132"/>
                </a:lnTo>
                <a:lnTo>
                  <a:pt x="109727" y="1696211"/>
                </a:lnTo>
                <a:lnTo>
                  <a:pt x="111251" y="1700783"/>
                </a:lnTo>
                <a:lnTo>
                  <a:pt x="146821" y="1722291"/>
                </a:lnTo>
                <a:lnTo>
                  <a:pt x="152396" y="1722119"/>
                </a:lnTo>
                <a:lnTo>
                  <a:pt x="184400" y="1718919"/>
                </a:lnTo>
                <a:close/>
              </a:path>
              <a:path w="2131060" h="2115820">
                <a:moveTo>
                  <a:pt x="228596" y="1714499"/>
                </a:moveTo>
                <a:lnTo>
                  <a:pt x="220976" y="1632203"/>
                </a:lnTo>
                <a:lnTo>
                  <a:pt x="143252" y="1639823"/>
                </a:lnTo>
                <a:lnTo>
                  <a:pt x="178561" y="1658132"/>
                </a:lnTo>
                <a:lnTo>
                  <a:pt x="181352" y="1656587"/>
                </a:lnTo>
                <a:lnTo>
                  <a:pt x="184400" y="1661159"/>
                </a:lnTo>
                <a:lnTo>
                  <a:pt x="184400" y="1718919"/>
                </a:lnTo>
                <a:lnTo>
                  <a:pt x="228596" y="1714499"/>
                </a:lnTo>
                <a:close/>
              </a:path>
              <a:path w="2131060" h="2115820">
                <a:moveTo>
                  <a:pt x="184400" y="1661159"/>
                </a:moveTo>
                <a:lnTo>
                  <a:pt x="181352" y="1656587"/>
                </a:lnTo>
                <a:lnTo>
                  <a:pt x="178561" y="1658132"/>
                </a:lnTo>
                <a:lnTo>
                  <a:pt x="184400" y="1661159"/>
                </a:lnTo>
                <a:close/>
              </a:path>
              <a:path w="2131060" h="2115820">
                <a:moveTo>
                  <a:pt x="393188" y="1699259"/>
                </a:moveTo>
                <a:lnTo>
                  <a:pt x="385568" y="1616963"/>
                </a:lnTo>
                <a:lnTo>
                  <a:pt x="303272" y="1624583"/>
                </a:lnTo>
                <a:lnTo>
                  <a:pt x="310892" y="1706879"/>
                </a:lnTo>
                <a:lnTo>
                  <a:pt x="393188" y="1699259"/>
                </a:lnTo>
                <a:close/>
              </a:path>
              <a:path w="2131060" h="2115820">
                <a:moveTo>
                  <a:pt x="527300" y="1732787"/>
                </a:moveTo>
                <a:lnTo>
                  <a:pt x="498344" y="1655063"/>
                </a:lnTo>
                <a:lnTo>
                  <a:pt x="420620" y="1685543"/>
                </a:lnTo>
                <a:lnTo>
                  <a:pt x="449576" y="1761743"/>
                </a:lnTo>
                <a:lnTo>
                  <a:pt x="527300" y="1732787"/>
                </a:lnTo>
                <a:close/>
              </a:path>
              <a:path w="2131060" h="2115820">
                <a:moveTo>
                  <a:pt x="579116" y="1869947"/>
                </a:moveTo>
                <a:lnTo>
                  <a:pt x="556256" y="1810511"/>
                </a:lnTo>
                <a:lnTo>
                  <a:pt x="478532" y="1839467"/>
                </a:lnTo>
                <a:lnTo>
                  <a:pt x="501392" y="1898903"/>
                </a:lnTo>
                <a:lnTo>
                  <a:pt x="533189" y="1925043"/>
                </a:lnTo>
                <a:lnTo>
                  <a:pt x="534920" y="1925132"/>
                </a:lnTo>
                <a:lnTo>
                  <a:pt x="534920" y="1844039"/>
                </a:lnTo>
                <a:lnTo>
                  <a:pt x="554732" y="1840991"/>
                </a:lnTo>
                <a:lnTo>
                  <a:pt x="556475" y="1856675"/>
                </a:lnTo>
                <a:lnTo>
                  <a:pt x="579116" y="1869947"/>
                </a:lnTo>
                <a:close/>
              </a:path>
              <a:path w="2131060" h="2115820">
                <a:moveTo>
                  <a:pt x="556475" y="1856675"/>
                </a:moveTo>
                <a:lnTo>
                  <a:pt x="554732" y="1840991"/>
                </a:lnTo>
                <a:lnTo>
                  <a:pt x="534920" y="1844039"/>
                </a:lnTo>
                <a:lnTo>
                  <a:pt x="556475" y="1856675"/>
                </a:lnTo>
                <a:close/>
              </a:path>
              <a:path w="2131060" h="2115820">
                <a:moveTo>
                  <a:pt x="563876" y="1923287"/>
                </a:moveTo>
                <a:lnTo>
                  <a:pt x="556475" y="1856675"/>
                </a:lnTo>
                <a:lnTo>
                  <a:pt x="534920" y="1844039"/>
                </a:lnTo>
                <a:lnTo>
                  <a:pt x="534920" y="1925132"/>
                </a:lnTo>
                <a:lnTo>
                  <a:pt x="538590" y="1925320"/>
                </a:lnTo>
                <a:lnTo>
                  <a:pt x="544064" y="1924811"/>
                </a:lnTo>
                <a:lnTo>
                  <a:pt x="563876" y="1923287"/>
                </a:lnTo>
                <a:close/>
              </a:path>
              <a:path w="2131060" h="2115820">
                <a:moveTo>
                  <a:pt x="726944" y="1904999"/>
                </a:moveTo>
                <a:lnTo>
                  <a:pt x="717800" y="1822703"/>
                </a:lnTo>
                <a:lnTo>
                  <a:pt x="635504" y="1831847"/>
                </a:lnTo>
                <a:lnTo>
                  <a:pt x="646172" y="1914143"/>
                </a:lnTo>
                <a:lnTo>
                  <a:pt x="726944" y="1904999"/>
                </a:lnTo>
                <a:close/>
              </a:path>
              <a:path w="2131060" h="2115820">
                <a:moveTo>
                  <a:pt x="879344" y="1912619"/>
                </a:moveTo>
                <a:lnTo>
                  <a:pt x="830576" y="1845563"/>
                </a:lnTo>
                <a:lnTo>
                  <a:pt x="765044" y="1894331"/>
                </a:lnTo>
                <a:lnTo>
                  <a:pt x="813812" y="1961387"/>
                </a:lnTo>
                <a:lnTo>
                  <a:pt x="879344" y="1912619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6330" y="4191000"/>
            <a:ext cx="1196340" cy="662940"/>
          </a:xfrm>
          <a:custGeom>
            <a:avLst/>
            <a:gdLst/>
            <a:ahLst/>
            <a:cxnLst/>
            <a:rect l="l" t="t" r="r" b="b"/>
            <a:pathLst>
              <a:path w="1196339" h="662939">
                <a:moveTo>
                  <a:pt x="1196339" y="595883"/>
                </a:moveTo>
                <a:lnTo>
                  <a:pt x="35051" y="0"/>
                </a:lnTo>
                <a:lnTo>
                  <a:pt x="0" y="67055"/>
                </a:lnTo>
                <a:lnTo>
                  <a:pt x="1162811" y="662939"/>
                </a:lnTo>
                <a:lnTo>
                  <a:pt x="1196339" y="59588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79142" y="4395215"/>
            <a:ext cx="802005" cy="457200"/>
          </a:xfrm>
          <a:custGeom>
            <a:avLst/>
            <a:gdLst/>
            <a:ahLst/>
            <a:cxnLst/>
            <a:rect l="l" t="t" r="r" b="b"/>
            <a:pathLst>
              <a:path w="802004" h="457200">
                <a:moveTo>
                  <a:pt x="801623" y="65531"/>
                </a:moveTo>
                <a:lnTo>
                  <a:pt x="768095" y="0"/>
                </a:lnTo>
                <a:lnTo>
                  <a:pt x="0" y="391667"/>
                </a:lnTo>
                <a:lnTo>
                  <a:pt x="33527" y="457199"/>
                </a:lnTo>
                <a:lnTo>
                  <a:pt x="801623" y="65531"/>
                </a:lnTo>
                <a:close/>
              </a:path>
            </a:pathLst>
          </a:custGeom>
          <a:solidFill>
            <a:srgbClr val="32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85676" y="2344418"/>
            <a:ext cx="5036185" cy="1799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7370">
              <a:lnSpc>
                <a:spcPct val="100000"/>
              </a:lnSpc>
            </a:pPr>
            <a:r>
              <a:rPr sz="2000" dirty="0">
                <a:solidFill>
                  <a:srgbClr val="993265"/>
                </a:solidFill>
                <a:latin typeface="Times New Roman"/>
                <a:cs typeface="Times New Roman"/>
              </a:rPr>
              <a:t>•</a:t>
            </a:r>
            <a:r>
              <a:rPr sz="2000" b="1" i="1" dirty="0">
                <a:solidFill>
                  <a:srgbClr val="993265"/>
                </a:solidFill>
                <a:latin typeface="Times New Roman"/>
                <a:cs typeface="Times New Roman"/>
              </a:rPr>
              <a:t>D</a:t>
            </a:r>
            <a:r>
              <a:rPr sz="1950" b="1" i="1" baseline="25641" dirty="0">
                <a:solidFill>
                  <a:srgbClr val="993265"/>
                </a:solidFill>
                <a:latin typeface="Times New Roman"/>
                <a:cs typeface="Times New Roman"/>
              </a:rPr>
              <a:t>2</a:t>
            </a:r>
            <a:r>
              <a:rPr sz="2000" b="1" i="1" dirty="0">
                <a:solidFill>
                  <a:srgbClr val="993265"/>
                </a:solidFill>
                <a:latin typeface="Times New Roman"/>
                <a:cs typeface="Times New Roman"/>
              </a:rPr>
              <a:t>=[(j·R)</a:t>
            </a:r>
            <a:r>
              <a:rPr sz="1950" b="1" i="1" baseline="25641" dirty="0">
                <a:solidFill>
                  <a:srgbClr val="993265"/>
                </a:solidFill>
                <a:latin typeface="Times New Roman"/>
                <a:cs typeface="Times New Roman"/>
              </a:rPr>
              <a:t>2</a:t>
            </a:r>
            <a:r>
              <a:rPr sz="2000" b="1" i="1" dirty="0">
                <a:solidFill>
                  <a:srgbClr val="993265"/>
                </a:solidFill>
                <a:latin typeface="Times New Roman"/>
                <a:cs typeface="Times New Roman"/>
              </a:rPr>
              <a:t>+ (i·R)</a:t>
            </a:r>
            <a:r>
              <a:rPr sz="1950" b="1" i="1" baseline="25641" dirty="0">
                <a:solidFill>
                  <a:srgbClr val="993265"/>
                </a:solidFill>
                <a:latin typeface="Times New Roman"/>
                <a:cs typeface="Times New Roman"/>
              </a:rPr>
              <a:t>2 </a:t>
            </a:r>
            <a:r>
              <a:rPr sz="2000" b="1" i="1" dirty="0">
                <a:solidFill>
                  <a:srgbClr val="993265"/>
                </a:solidFill>
                <a:latin typeface="Times New Roman"/>
                <a:cs typeface="Times New Roman"/>
              </a:rPr>
              <a:t>- </a:t>
            </a:r>
            <a:r>
              <a:rPr sz="2000" b="1" i="1" spc="-5" dirty="0">
                <a:solidFill>
                  <a:srgbClr val="993265"/>
                </a:solidFill>
                <a:latin typeface="Times New Roman"/>
                <a:cs typeface="Times New Roman"/>
              </a:rPr>
              <a:t>(i·R) (j·R) </a:t>
            </a:r>
            <a:r>
              <a:rPr sz="2000" b="1" i="1" spc="5" dirty="0">
                <a:solidFill>
                  <a:srgbClr val="993265"/>
                </a:solidFill>
                <a:latin typeface="Times New Roman"/>
                <a:cs typeface="Times New Roman"/>
              </a:rPr>
              <a:t>cos(120</a:t>
            </a:r>
            <a:r>
              <a:rPr sz="1950" b="1" i="1" spc="7" baseline="25641" dirty="0">
                <a:solidFill>
                  <a:srgbClr val="993265"/>
                </a:solidFill>
                <a:latin typeface="Times New Roman"/>
                <a:cs typeface="Times New Roman"/>
              </a:rPr>
              <a:t>O</a:t>
            </a:r>
            <a:r>
              <a:rPr sz="1950" b="1" i="1" spc="-247" baseline="25641" dirty="0">
                <a:solidFill>
                  <a:srgbClr val="993265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993265"/>
                </a:solidFill>
                <a:latin typeface="Times New Roman"/>
                <a:cs typeface="Times New Roman"/>
              </a:rPr>
              <a:t>)]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98575">
              <a:lnSpc>
                <a:spcPct val="100000"/>
              </a:lnSpc>
              <a:spcBef>
                <a:spcPts val="1215"/>
              </a:spcBef>
              <a:tabLst>
                <a:tab pos="1985645" algn="l"/>
                <a:tab pos="2654935" algn="l"/>
                <a:tab pos="4652645" algn="l"/>
              </a:tabLst>
            </a:pPr>
            <a:r>
              <a:rPr sz="2550" i="1" spc="10" dirty="0">
                <a:latin typeface="Times New Roman"/>
                <a:cs typeface="Times New Roman"/>
              </a:rPr>
              <a:t>D</a:t>
            </a:r>
            <a:r>
              <a:rPr sz="2550" i="1" spc="-31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5" dirty="0">
                <a:latin typeface="Times New Roman"/>
                <a:cs typeface="Times New Roman"/>
              </a:rPr>
              <a:t>3</a:t>
            </a:r>
            <a:r>
              <a:rPr sz="2550" spc="-33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r>
              <a:rPr sz="2550" i="1" dirty="0">
                <a:latin typeface="Times New Roman"/>
                <a:cs typeface="Times New Roman"/>
              </a:rPr>
              <a:t>	</a:t>
            </a:r>
            <a:r>
              <a:rPr sz="2550" i="1" spc="114" dirty="0">
                <a:latin typeface="Times New Roman"/>
                <a:cs typeface="Times New Roman"/>
              </a:rPr>
              <a:t>j</a:t>
            </a:r>
            <a:r>
              <a:rPr sz="2250" spc="-7" baseline="42592" dirty="0">
                <a:latin typeface="Times New Roman"/>
                <a:cs typeface="Times New Roman"/>
              </a:rPr>
              <a:t>2</a:t>
            </a:r>
            <a:r>
              <a:rPr sz="2250" spc="217" baseline="42592" dirty="0">
                <a:latin typeface="Times New Roman"/>
                <a:cs typeface="Times New Roman"/>
              </a:rPr>
              <a:t> </a:t>
            </a:r>
            <a:r>
              <a:rPr sz="2550" spc="175" dirty="0">
                <a:latin typeface="Symbol"/>
                <a:cs typeface="Symbol"/>
              </a:rPr>
              <a:t></a:t>
            </a:r>
            <a:r>
              <a:rPr sz="2550" i="1" spc="80" dirty="0">
                <a:latin typeface="Times New Roman"/>
                <a:cs typeface="Times New Roman"/>
              </a:rPr>
              <a:t>i</a:t>
            </a:r>
            <a:r>
              <a:rPr sz="2250" spc="-7" baseline="42592" dirty="0">
                <a:latin typeface="Times New Roman"/>
                <a:cs typeface="Times New Roman"/>
              </a:rPr>
              <a:t>2</a:t>
            </a:r>
            <a:r>
              <a:rPr sz="2250" spc="202" baseline="42592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</a:t>
            </a:r>
            <a:r>
              <a:rPr sz="2550" spc="2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j</a:t>
            </a:r>
            <a:r>
              <a:rPr sz="2550" i="1" spc="-36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</a:t>
            </a:r>
            <a:r>
              <a:rPr sz="2550" i="1" spc="5" dirty="0">
                <a:latin typeface="Times New Roman"/>
                <a:cs typeface="Times New Roman"/>
              </a:rPr>
              <a:t>i</a:t>
            </a:r>
            <a:r>
              <a:rPr sz="2550" i="1" spc="4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-22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r>
              <a:rPr sz="2550" i="1" dirty="0">
                <a:latin typeface="Times New Roman"/>
                <a:cs typeface="Times New Roman"/>
              </a:rPr>
              <a:t>	</a:t>
            </a:r>
            <a:r>
              <a:rPr sz="2550" spc="-80" dirty="0">
                <a:latin typeface="Times New Roman"/>
                <a:cs typeface="Times New Roman"/>
              </a:rPr>
              <a:t>3</a:t>
            </a:r>
            <a:r>
              <a:rPr sz="2550" i="1" spc="10" dirty="0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006565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97155" y="4881369"/>
            <a:ext cx="33337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00CC99"/>
                </a:solidFill>
                <a:latin typeface="Times New Roman"/>
                <a:cs typeface="Times New Roman"/>
              </a:rPr>
              <a:t>j</a:t>
            </a:r>
            <a:r>
              <a:rPr sz="1800" b="1" i="1" spc="-10" dirty="0">
                <a:solidFill>
                  <a:srgbClr val="00CC99"/>
                </a:solidFill>
                <a:latin typeface="Times New Roman"/>
                <a:cs typeface="Times New Roman"/>
              </a:rPr>
              <a:t>=</a:t>
            </a:r>
            <a:r>
              <a:rPr sz="1800" b="1" i="1" dirty="0">
                <a:solidFill>
                  <a:srgbClr val="00CC9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08353" y="4184903"/>
            <a:ext cx="1740535" cy="154305"/>
          </a:xfrm>
          <a:custGeom>
            <a:avLst/>
            <a:gdLst/>
            <a:ahLst/>
            <a:cxnLst/>
            <a:rect l="l" t="t" r="r" b="b"/>
            <a:pathLst>
              <a:path w="1740535" h="154304">
                <a:moveTo>
                  <a:pt x="1627145" y="78343"/>
                </a:moveTo>
                <a:lnTo>
                  <a:pt x="1523" y="0"/>
                </a:lnTo>
                <a:lnTo>
                  <a:pt x="0" y="38099"/>
                </a:lnTo>
                <a:lnTo>
                  <a:pt x="1625087" y="116417"/>
                </a:lnTo>
                <a:lnTo>
                  <a:pt x="1627145" y="78343"/>
                </a:lnTo>
                <a:close/>
              </a:path>
              <a:path w="1740535" h="154304">
                <a:moveTo>
                  <a:pt x="1645919" y="144126"/>
                </a:moveTo>
                <a:lnTo>
                  <a:pt x="1645919" y="79247"/>
                </a:lnTo>
                <a:lnTo>
                  <a:pt x="1644395" y="117347"/>
                </a:lnTo>
                <a:lnTo>
                  <a:pt x="1625087" y="116417"/>
                </a:lnTo>
                <a:lnTo>
                  <a:pt x="1623059" y="153923"/>
                </a:lnTo>
                <a:lnTo>
                  <a:pt x="1645919" y="144126"/>
                </a:lnTo>
                <a:close/>
              </a:path>
              <a:path w="1740535" h="154304">
                <a:moveTo>
                  <a:pt x="1645919" y="79247"/>
                </a:moveTo>
                <a:lnTo>
                  <a:pt x="1627145" y="78343"/>
                </a:lnTo>
                <a:lnTo>
                  <a:pt x="1625087" y="116417"/>
                </a:lnTo>
                <a:lnTo>
                  <a:pt x="1644395" y="117347"/>
                </a:lnTo>
                <a:lnTo>
                  <a:pt x="1645919" y="79247"/>
                </a:lnTo>
                <a:close/>
              </a:path>
              <a:path w="1740535" h="154304">
                <a:moveTo>
                  <a:pt x="1740407" y="103631"/>
                </a:moveTo>
                <a:lnTo>
                  <a:pt x="1629155" y="41147"/>
                </a:lnTo>
                <a:lnTo>
                  <a:pt x="1627145" y="78343"/>
                </a:lnTo>
                <a:lnTo>
                  <a:pt x="1645919" y="79247"/>
                </a:lnTo>
                <a:lnTo>
                  <a:pt x="1645919" y="144126"/>
                </a:lnTo>
                <a:lnTo>
                  <a:pt x="1740407" y="103631"/>
                </a:lnTo>
                <a:close/>
              </a:path>
            </a:pathLst>
          </a:custGeom>
          <a:solidFill>
            <a:srgbClr val="3298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82930" y="4360167"/>
            <a:ext cx="53340" cy="22860"/>
          </a:xfrm>
          <a:custGeom>
            <a:avLst/>
            <a:gdLst/>
            <a:ahLst/>
            <a:cxnLst/>
            <a:rect l="l" t="t" r="r" b="b"/>
            <a:pathLst>
              <a:path w="53340" h="22860">
                <a:moveTo>
                  <a:pt x="0" y="22854"/>
                </a:moveTo>
                <a:lnTo>
                  <a:pt x="53326" y="0"/>
                </a:lnTo>
              </a:path>
            </a:pathLst>
          </a:custGeom>
          <a:ln w="141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36257" y="4366252"/>
            <a:ext cx="76200" cy="109855"/>
          </a:xfrm>
          <a:custGeom>
            <a:avLst/>
            <a:gdLst/>
            <a:ahLst/>
            <a:cxnLst/>
            <a:rect l="l" t="t" r="r" b="b"/>
            <a:pathLst>
              <a:path w="76200" h="109854">
                <a:moveTo>
                  <a:pt x="0" y="0"/>
                </a:moveTo>
                <a:lnTo>
                  <a:pt x="76207" y="109728"/>
                </a:lnTo>
              </a:path>
            </a:pathLst>
          </a:custGeom>
          <a:ln w="320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21600" y="4146808"/>
            <a:ext cx="102235" cy="329565"/>
          </a:xfrm>
          <a:custGeom>
            <a:avLst/>
            <a:gdLst/>
            <a:ahLst/>
            <a:cxnLst/>
            <a:rect l="l" t="t" r="r" b="b"/>
            <a:pathLst>
              <a:path w="102234" h="329564">
                <a:moveTo>
                  <a:pt x="0" y="329172"/>
                </a:moveTo>
                <a:lnTo>
                  <a:pt x="102111" y="0"/>
                </a:lnTo>
              </a:path>
            </a:pathLst>
          </a:custGeom>
          <a:ln w="169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23711" y="4146808"/>
            <a:ext cx="573405" cy="0"/>
          </a:xfrm>
          <a:custGeom>
            <a:avLst/>
            <a:gdLst/>
            <a:ahLst/>
            <a:cxnLst/>
            <a:rect l="l" t="t" r="r" b="b"/>
            <a:pathLst>
              <a:path w="573404">
                <a:moveTo>
                  <a:pt x="0" y="0"/>
                </a:moveTo>
                <a:lnTo>
                  <a:pt x="573019" y="0"/>
                </a:lnTo>
              </a:path>
            </a:pathLst>
          </a:custGeom>
          <a:ln w="13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43062" y="4135372"/>
            <a:ext cx="2211705" cy="221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4655" algn="l"/>
                <a:tab pos="751205" algn="l"/>
                <a:tab pos="1294130" algn="l"/>
              </a:tabLst>
            </a:pPr>
            <a:r>
              <a:rPr sz="2550" i="1" spc="10" dirty="0">
                <a:latin typeface="Times New Roman"/>
                <a:cs typeface="Times New Roman"/>
              </a:rPr>
              <a:t>D	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10" dirty="0">
                <a:latin typeface="Times New Roman"/>
                <a:cs typeface="Times New Roman"/>
              </a:rPr>
              <a:t>	</a:t>
            </a:r>
            <a:r>
              <a:rPr sz="2550" i="1" spc="10" dirty="0">
                <a:latin typeface="Times New Roman"/>
                <a:cs typeface="Times New Roman"/>
              </a:rPr>
              <a:t>R	</a:t>
            </a:r>
            <a:r>
              <a:rPr sz="2550" spc="5" dirty="0">
                <a:latin typeface="Times New Roman"/>
                <a:cs typeface="Times New Roman"/>
              </a:rPr>
              <a:t>3</a:t>
            </a:r>
            <a:r>
              <a:rPr sz="2550" spc="-29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  <a:p>
            <a:pPr marL="20320" marR="709930">
              <a:lnSpc>
                <a:spcPct val="150000"/>
              </a:lnSpc>
              <a:spcBef>
                <a:spcPts val="1065"/>
              </a:spcBef>
            </a:pPr>
            <a:r>
              <a:rPr sz="2000" dirty="0">
                <a:solidFill>
                  <a:srgbClr val="3232CC"/>
                </a:solidFill>
                <a:latin typeface="Times New Roman"/>
                <a:cs typeface="Times New Roman"/>
              </a:rPr>
              <a:t>R – 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cell</a:t>
            </a:r>
            <a:r>
              <a:rPr sz="2000" spc="-1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Times New Roman"/>
                <a:cs typeface="Times New Roman"/>
              </a:rPr>
              <a:t>radius  N- 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cluster</a:t>
            </a:r>
            <a:r>
              <a:rPr sz="2000" spc="-1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  <a:p>
            <a:pPr marL="20320" marR="508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3232CC"/>
                </a:solidFill>
                <a:latin typeface="Times New Roman"/>
                <a:cs typeface="Times New Roman"/>
              </a:rPr>
              <a:t>D – 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distance</a:t>
            </a:r>
            <a:r>
              <a:rPr sz="2000" spc="-7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between  interfering</a:t>
            </a:r>
            <a:r>
              <a:rPr sz="2000" spc="-114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cells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30" name="object 30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1876425">
              <a:lnSpc>
                <a:spcPct val="100000"/>
              </a:lnSpc>
            </a:pPr>
            <a:r>
              <a:rPr spc="-10" dirty="0"/>
              <a:t>Simpler</a:t>
            </a:r>
            <a:r>
              <a:rPr spc="-45" dirty="0"/>
              <a:t> </a:t>
            </a:r>
            <a:r>
              <a:rPr spc="-5" dirty="0"/>
              <a:t>SIR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95816" y="2363215"/>
            <a:ext cx="672719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– Considering </a:t>
            </a:r>
            <a:r>
              <a:rPr sz="2800" dirty="0">
                <a:latin typeface="Times New Roman"/>
                <a:cs typeface="Times New Roman"/>
              </a:rPr>
              <a:t>only the first </a:t>
            </a:r>
            <a:r>
              <a:rPr sz="2800" spc="-5" dirty="0">
                <a:latin typeface="Times New Roman"/>
                <a:cs typeface="Times New Roman"/>
              </a:rPr>
              <a:t>layer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interfering  </a:t>
            </a:r>
            <a:r>
              <a:rPr sz="2800" spc="-10" dirty="0">
                <a:latin typeface="Times New Roman"/>
                <a:cs typeface="Times New Roman"/>
              </a:rPr>
              <a:t>cells </a:t>
            </a:r>
            <a:r>
              <a:rPr sz="2800" spc="-5" dirty="0">
                <a:latin typeface="Times New Roman"/>
                <a:cs typeface="Times New Roman"/>
              </a:rPr>
              <a:t>&amp; if all these </a:t>
            </a:r>
            <a:r>
              <a:rPr sz="2800" spc="-10" dirty="0">
                <a:latin typeface="Times New Roman"/>
                <a:cs typeface="Times New Roman"/>
              </a:rPr>
              <a:t>BS </a:t>
            </a:r>
            <a:r>
              <a:rPr sz="2800" spc="-5" dirty="0">
                <a:latin typeface="Times New Roman"/>
                <a:cs typeface="Times New Roman"/>
              </a:rPr>
              <a:t>are equidistant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64459" y="3610355"/>
            <a:ext cx="30480" cy="167640"/>
          </a:xfrm>
          <a:custGeom>
            <a:avLst/>
            <a:gdLst/>
            <a:ahLst/>
            <a:cxnLst/>
            <a:rect l="l" t="t" r="r" b="b"/>
            <a:pathLst>
              <a:path w="30479" h="167639">
                <a:moveTo>
                  <a:pt x="0" y="167640"/>
                </a:moveTo>
                <a:lnTo>
                  <a:pt x="30250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4709" y="3610355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>
                <a:moveTo>
                  <a:pt x="0" y="0"/>
                </a:moveTo>
                <a:lnTo>
                  <a:pt x="658367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5816" y="4838189"/>
            <a:ext cx="621411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i="1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0 </a:t>
            </a:r>
            <a:r>
              <a:rPr sz="2800" spc="-5" dirty="0">
                <a:latin typeface="Times New Roman"/>
                <a:cs typeface="Times New Roman"/>
              </a:rPr>
              <a:t>- number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neighboring/interfering co-  channel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cells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3677" y="4066032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0126" y="4066032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>
                <a:moveTo>
                  <a:pt x="0" y="0"/>
                </a:moveTo>
                <a:lnTo>
                  <a:pt x="993647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0974" y="3867911"/>
            <a:ext cx="38100" cy="21590"/>
          </a:xfrm>
          <a:custGeom>
            <a:avLst/>
            <a:gdLst/>
            <a:ahLst/>
            <a:cxnLst/>
            <a:rect l="l" t="t" r="r" b="b"/>
            <a:pathLst>
              <a:path w="38100" h="21589">
                <a:moveTo>
                  <a:pt x="0" y="21335"/>
                </a:moveTo>
                <a:lnTo>
                  <a:pt x="38099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9074" y="3874007"/>
            <a:ext cx="56515" cy="142240"/>
          </a:xfrm>
          <a:custGeom>
            <a:avLst/>
            <a:gdLst/>
            <a:ahLst/>
            <a:cxnLst/>
            <a:rect l="l" t="t" r="r" b="b"/>
            <a:pathLst>
              <a:path w="56514" h="142239">
                <a:moveTo>
                  <a:pt x="0" y="0"/>
                </a:moveTo>
                <a:lnTo>
                  <a:pt x="56387" y="141731"/>
                </a:lnTo>
              </a:path>
            </a:pathLst>
          </a:custGeom>
          <a:ln w="25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1557" y="3777996"/>
            <a:ext cx="43180" cy="238125"/>
          </a:xfrm>
          <a:custGeom>
            <a:avLst/>
            <a:gdLst/>
            <a:ahLst/>
            <a:cxnLst/>
            <a:rect l="l" t="t" r="r" b="b"/>
            <a:pathLst>
              <a:path w="43179" h="238125">
                <a:moveTo>
                  <a:pt x="0" y="237743"/>
                </a:moveTo>
                <a:lnTo>
                  <a:pt x="42901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85338" y="4066032"/>
            <a:ext cx="992505" cy="0"/>
          </a:xfrm>
          <a:custGeom>
            <a:avLst/>
            <a:gdLst/>
            <a:ahLst/>
            <a:cxnLst/>
            <a:rect l="l" t="t" r="r" b="b"/>
            <a:pathLst>
              <a:path w="992504">
                <a:moveTo>
                  <a:pt x="0" y="0"/>
                </a:moveTo>
                <a:lnTo>
                  <a:pt x="992123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89407" y="3639564"/>
            <a:ext cx="929640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5595" algn="l"/>
              </a:tabLst>
            </a:pPr>
            <a:r>
              <a:rPr sz="2350" spc="10" dirty="0">
                <a:latin typeface="Times New Roman"/>
                <a:cs typeface="Times New Roman"/>
              </a:rPr>
              <a:t>(	</a:t>
            </a:r>
            <a:r>
              <a:rPr sz="2350" spc="50" dirty="0">
                <a:latin typeface="Times New Roman"/>
                <a:cs typeface="Times New Roman"/>
              </a:rPr>
              <a:t>3</a:t>
            </a:r>
            <a:r>
              <a:rPr sz="2350" i="1" spc="50" dirty="0">
                <a:latin typeface="Times New Roman"/>
                <a:cs typeface="Times New Roman"/>
              </a:rPr>
              <a:t>N</a:t>
            </a:r>
            <a:r>
              <a:rPr sz="2350" i="1" spc="-409" dirty="0">
                <a:latin typeface="Times New Roman"/>
                <a:cs typeface="Times New Roman"/>
              </a:rPr>
              <a:t> </a:t>
            </a:r>
            <a:r>
              <a:rPr sz="2350" spc="60" dirty="0">
                <a:latin typeface="Times New Roman"/>
                <a:cs typeface="Times New Roman"/>
              </a:rPr>
              <a:t>)</a:t>
            </a:r>
            <a:r>
              <a:rPr sz="2100" i="1" spc="89" baseline="41666" dirty="0">
                <a:latin typeface="Times New Roman"/>
                <a:cs typeface="Times New Roman"/>
              </a:rPr>
              <a:t>n</a:t>
            </a:r>
            <a:endParaRPr sz="2100" baseline="41666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23" name="object 23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28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4653671" y="4081524"/>
            <a:ext cx="150876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27785" algn="l"/>
              </a:tabLst>
            </a:pPr>
            <a:r>
              <a:rPr sz="2350" i="1" spc="-20" dirty="0">
                <a:latin typeface="Times New Roman"/>
                <a:cs typeface="Times New Roman"/>
              </a:rPr>
              <a:t>i</a:t>
            </a:r>
            <a:r>
              <a:rPr sz="2100" spc="-7" baseline="-23809" dirty="0">
                <a:latin typeface="Times New Roman"/>
                <a:cs typeface="Times New Roman"/>
              </a:rPr>
              <a:t>0</a:t>
            </a:r>
            <a:r>
              <a:rPr sz="2100" baseline="-23809" dirty="0">
                <a:latin typeface="Times New Roman"/>
                <a:cs typeface="Times New Roman"/>
              </a:rPr>
              <a:t>	</a:t>
            </a:r>
            <a:r>
              <a:rPr sz="2350" i="1" spc="-30" dirty="0">
                <a:latin typeface="Times New Roman"/>
                <a:cs typeface="Times New Roman"/>
              </a:rPr>
              <a:t>i</a:t>
            </a:r>
            <a:r>
              <a:rPr sz="2100" spc="-7" baseline="-23809" dirty="0">
                <a:latin typeface="Times New Roman"/>
                <a:cs typeface="Times New Roman"/>
              </a:rPr>
              <a:t>0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69752" y="4081524"/>
            <a:ext cx="126364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6892" y="3653280"/>
            <a:ext cx="148272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9750" algn="l"/>
              </a:tabLst>
            </a:pPr>
            <a:r>
              <a:rPr sz="2350" i="1" spc="15" dirty="0">
                <a:latin typeface="Times New Roman"/>
                <a:cs typeface="Times New Roman"/>
              </a:rPr>
              <a:t>S	</a:t>
            </a:r>
            <a:r>
              <a:rPr sz="2350" spc="80" dirty="0">
                <a:latin typeface="Times New Roman"/>
                <a:cs typeface="Times New Roman"/>
              </a:rPr>
              <a:t>(</a:t>
            </a:r>
            <a:r>
              <a:rPr sz="2350" i="1" spc="80" dirty="0">
                <a:latin typeface="Times New Roman"/>
                <a:cs typeface="Times New Roman"/>
              </a:rPr>
              <a:t>D</a:t>
            </a:r>
            <a:r>
              <a:rPr sz="2350" i="1" spc="-39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/ </a:t>
            </a:r>
            <a:r>
              <a:rPr sz="2350" i="1" spc="65" dirty="0">
                <a:latin typeface="Times New Roman"/>
                <a:cs typeface="Times New Roman"/>
              </a:rPr>
              <a:t>R</a:t>
            </a:r>
            <a:r>
              <a:rPr sz="2350" spc="65" dirty="0">
                <a:latin typeface="Times New Roman"/>
                <a:cs typeface="Times New Roman"/>
              </a:rPr>
              <a:t>)</a:t>
            </a:r>
            <a:r>
              <a:rPr sz="2100" i="1" spc="97" baseline="41666" dirty="0">
                <a:latin typeface="Times New Roman"/>
                <a:cs typeface="Times New Roman"/>
              </a:rPr>
              <a:t>n</a:t>
            </a:r>
            <a:endParaRPr sz="2100" baseline="41666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1851" y="3845304"/>
            <a:ext cx="19240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20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16640" y="3845304"/>
            <a:ext cx="19240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20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98685" y="984503"/>
            <a:ext cx="6563864" cy="5494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33674" y="2595370"/>
            <a:ext cx="1028065" cy="106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90" dirty="0">
                <a:latin typeface="Arial"/>
                <a:cs typeface="Arial"/>
              </a:rPr>
              <a:t>1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sz="2400" spc="90" dirty="0">
                <a:latin typeface="Arial"/>
                <a:cs typeface="Arial"/>
              </a:rPr>
              <a:t>2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9" name="object 9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29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747390" y="3945634"/>
            <a:ext cx="1020444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90" dirty="0">
                <a:latin typeface="Arial"/>
                <a:cs typeface="Arial"/>
              </a:rPr>
              <a:t>3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3966" y="4086858"/>
            <a:ext cx="1006475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1760" algn="ctr">
              <a:lnSpc>
                <a:spcPct val="100000"/>
              </a:lnSpc>
            </a:pPr>
            <a:r>
              <a:rPr sz="4000" spc="-5" dirty="0">
                <a:latin typeface="Symbol"/>
                <a:cs typeface="Symbol"/>
              </a:rPr>
              <a:t></a:t>
            </a:r>
            <a:endParaRPr sz="400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2400" spc="175" dirty="0">
                <a:latin typeface="Arial"/>
                <a:cs typeface="Arial"/>
              </a:rPr>
              <a:t>k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Arial"/>
                <a:cs typeface="Arial"/>
              </a:rPr>
              <a:t>6k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-5" dirty="0"/>
              <a:t>Propagation</a:t>
            </a:r>
            <a:r>
              <a:rPr spc="-55" dirty="0"/>
              <a:t> </a:t>
            </a:r>
            <a:r>
              <a:rPr spc="-1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8617" y="2362706"/>
            <a:ext cx="7573645" cy="397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191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Have traditionally focused on predicting</a:t>
            </a:r>
            <a:r>
              <a:rPr sz="3200" spc="-1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the 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average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received signal strength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close  spatial proximity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a particular</a:t>
            </a:r>
            <a:r>
              <a:rPr sz="3200" spc="-1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location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Models that predict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mean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signal strength</a:t>
            </a:r>
            <a:r>
              <a:rPr sz="3200" spc="-1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for  an arbitrary transmitter receiver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(T-R) 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separation</a:t>
            </a:r>
            <a:endParaRPr sz="3200">
              <a:latin typeface="Times New Roman"/>
              <a:cs typeface="Times New Roman"/>
            </a:endParaRPr>
          </a:p>
          <a:p>
            <a:pPr marL="756285" marR="14604" indent="-28702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– Useful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estimating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radio coverage </a:t>
            </a:r>
            <a:r>
              <a:rPr sz="2800" spc="-10" dirty="0">
                <a:latin typeface="Times New Roman"/>
                <a:cs typeface="Times New Roman"/>
              </a:rPr>
              <a:t>area </a:t>
            </a:r>
            <a:r>
              <a:rPr sz="2800" dirty="0">
                <a:latin typeface="Times New Roman"/>
                <a:cs typeface="Times New Roman"/>
              </a:rPr>
              <a:t>of  </a:t>
            </a:r>
            <a:r>
              <a:rPr sz="2800" spc="-5" dirty="0">
                <a:latin typeface="Times New Roman"/>
                <a:cs typeface="Times New Roman"/>
              </a:rPr>
              <a:t>a transmitter - </a:t>
            </a:r>
            <a:r>
              <a:rPr sz="2800" i="1" spc="-5" dirty="0">
                <a:latin typeface="Times New Roman"/>
                <a:cs typeface="Times New Roman"/>
              </a:rPr>
              <a:t>large-scale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models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8" name="object 8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718185">
              <a:lnSpc>
                <a:spcPct val="100000"/>
              </a:lnSpc>
            </a:pPr>
            <a:r>
              <a:rPr spc="-5" dirty="0"/>
              <a:t>Interference</a:t>
            </a:r>
            <a:r>
              <a:rPr spc="-40" dirty="0"/>
              <a:t> </a:t>
            </a:r>
            <a:r>
              <a:rPr spc="-5" dirty="0"/>
              <a:t>Limitation</a:t>
            </a:r>
          </a:p>
        </p:txBody>
      </p:sp>
      <p:sp>
        <p:nvSpPr>
          <p:cNvPr id="5" name="object 5"/>
          <p:cNvSpPr/>
          <p:nvPr/>
        </p:nvSpPr>
        <p:spPr>
          <a:xfrm>
            <a:off x="6324477" y="3456432"/>
            <a:ext cx="2342515" cy="321945"/>
          </a:xfrm>
          <a:custGeom>
            <a:avLst/>
            <a:gdLst/>
            <a:ahLst/>
            <a:cxnLst/>
            <a:rect l="l" t="t" r="r" b="b"/>
            <a:pathLst>
              <a:path w="2342515" h="321945">
                <a:moveTo>
                  <a:pt x="0" y="0"/>
                </a:moveTo>
                <a:lnTo>
                  <a:pt x="0" y="321564"/>
                </a:lnTo>
                <a:lnTo>
                  <a:pt x="2342387" y="321564"/>
                </a:lnTo>
                <a:lnTo>
                  <a:pt x="23423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7256" y="3764279"/>
            <a:ext cx="24765" cy="13970"/>
          </a:xfrm>
          <a:custGeom>
            <a:avLst/>
            <a:gdLst/>
            <a:ahLst/>
            <a:cxnLst/>
            <a:rect l="l" t="t" r="r" b="b"/>
            <a:pathLst>
              <a:path w="24765" h="13970">
                <a:moveTo>
                  <a:pt x="0" y="13716"/>
                </a:moveTo>
                <a:lnTo>
                  <a:pt x="24689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01945" y="3770376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20">
                <a:moveTo>
                  <a:pt x="0" y="0"/>
                </a:moveTo>
                <a:lnTo>
                  <a:pt x="4416" y="7620"/>
                </a:lnTo>
              </a:path>
            </a:pathLst>
          </a:custGeom>
          <a:ln w="25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7763" y="3518915"/>
            <a:ext cx="66040" cy="259079"/>
          </a:xfrm>
          <a:custGeom>
            <a:avLst/>
            <a:gdLst/>
            <a:ahLst/>
            <a:cxnLst/>
            <a:rect l="l" t="t" r="r" b="b"/>
            <a:pathLst>
              <a:path w="66040" h="259079">
                <a:moveTo>
                  <a:pt x="0" y="259080"/>
                </a:moveTo>
                <a:lnTo>
                  <a:pt x="65538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83302" y="3518915"/>
            <a:ext cx="547370" cy="0"/>
          </a:xfrm>
          <a:custGeom>
            <a:avLst/>
            <a:gdLst/>
            <a:ahLst/>
            <a:cxnLst/>
            <a:rect l="l" t="t" r="r" b="b"/>
            <a:pathLst>
              <a:path w="547370">
                <a:moveTo>
                  <a:pt x="0" y="0"/>
                </a:moveTo>
                <a:lnTo>
                  <a:pt x="547115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87982" y="3486148"/>
            <a:ext cx="207962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3275" algn="l"/>
                <a:tab pos="1208405" algn="l"/>
              </a:tabLst>
            </a:pPr>
            <a:r>
              <a:rPr sz="3150" i="1" spc="15" dirty="0">
                <a:latin typeface="Times New Roman"/>
                <a:cs typeface="Times New Roman"/>
              </a:rPr>
              <a:t>S	</a:t>
            </a:r>
            <a:r>
              <a:rPr sz="3150" spc="10" dirty="0">
                <a:latin typeface="Times New Roman"/>
                <a:cs typeface="Times New Roman"/>
              </a:rPr>
              <a:t>(	</a:t>
            </a:r>
            <a:r>
              <a:rPr sz="3150" spc="60" dirty="0">
                <a:latin typeface="Times New Roman"/>
                <a:cs typeface="Times New Roman"/>
              </a:rPr>
              <a:t>3</a:t>
            </a:r>
            <a:r>
              <a:rPr sz="3150" i="1" spc="60" dirty="0">
                <a:latin typeface="Times New Roman"/>
                <a:cs typeface="Times New Roman"/>
              </a:rPr>
              <a:t>N</a:t>
            </a:r>
            <a:r>
              <a:rPr sz="3150" i="1" spc="-330" dirty="0">
                <a:latin typeface="Times New Roman"/>
                <a:cs typeface="Times New Roman"/>
              </a:rPr>
              <a:t> </a:t>
            </a:r>
            <a:r>
              <a:rPr sz="3150" spc="80" dirty="0">
                <a:latin typeface="Times New Roman"/>
                <a:cs typeface="Times New Roman"/>
              </a:rPr>
              <a:t>)</a:t>
            </a:r>
            <a:r>
              <a:rPr sz="3525" i="1" spc="120" baseline="34278" dirty="0">
                <a:latin typeface="Times New Roman"/>
                <a:cs typeface="Times New Roman"/>
              </a:rPr>
              <a:t>n</a:t>
            </a:r>
            <a:endParaRPr sz="3525" baseline="3427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0739" y="2668530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>
                <a:moveTo>
                  <a:pt x="0" y="0"/>
                </a:moveTo>
                <a:lnTo>
                  <a:pt x="262141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06742" y="2668530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545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92284" y="2436621"/>
            <a:ext cx="1968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0632" y="2757930"/>
            <a:ext cx="908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4244" y="2662934"/>
            <a:ext cx="7620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9944" y="2784092"/>
            <a:ext cx="359410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5"/>
              </a:lnSpc>
            </a:pPr>
            <a:r>
              <a:rPr sz="3650" spc="20" dirty="0">
                <a:latin typeface="Symbol"/>
                <a:cs typeface="Symbol"/>
              </a:rPr>
              <a:t></a:t>
            </a:r>
            <a:endParaRPr sz="3650">
              <a:latin typeface="Symbol"/>
              <a:cs typeface="Symbol"/>
            </a:endParaRPr>
          </a:p>
          <a:p>
            <a:pPr marL="64135">
              <a:lnSpc>
                <a:spcPts val="1515"/>
              </a:lnSpc>
            </a:pPr>
            <a:r>
              <a:rPr sz="1400" i="1" spc="5" dirty="0">
                <a:latin typeface="Times New Roman"/>
                <a:cs typeface="Times New Roman"/>
              </a:rPr>
              <a:t>i</a:t>
            </a:r>
            <a:r>
              <a:rPr sz="1400" i="1" spc="-24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Symbol"/>
                <a:cs typeface="Symbol"/>
              </a:rPr>
              <a:t></a:t>
            </a:r>
            <a:r>
              <a:rPr sz="1400" spc="4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0460" y="2859530"/>
            <a:ext cx="24447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 indent="-127635">
              <a:lnSpc>
                <a:spcPct val="100000"/>
              </a:lnSpc>
              <a:buFont typeface="Symbol"/>
              <a:buChar char=""/>
              <a:tabLst>
                <a:tab pos="140970" algn="l"/>
              </a:tabLst>
            </a:pPr>
            <a:r>
              <a:rPr sz="1400" i="1" spc="1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55096" y="3077462"/>
            <a:ext cx="7620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51236" y="2866388"/>
            <a:ext cx="640080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2605" algn="l"/>
              </a:tabLst>
            </a:pP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spc="-254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D	</a:t>
            </a:r>
            <a:r>
              <a:rPr sz="2450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35996" y="2101341"/>
            <a:ext cx="503555" cy="525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75" i="1" baseline="-24943" dirty="0">
                <a:latin typeface="Times New Roman"/>
                <a:cs typeface="Times New Roman"/>
              </a:rPr>
              <a:t>R</a:t>
            </a:r>
            <a:r>
              <a:rPr sz="3675" i="1" spc="-472" baseline="-24943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Symbol"/>
                <a:cs typeface="Symbol"/>
              </a:rPr>
              <a:t>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i="1" spc="1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89008" y="2678936"/>
            <a:ext cx="129539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dirty="0">
                <a:latin typeface="Times New Roman"/>
                <a:cs typeface="Times New Roman"/>
              </a:rPr>
              <a:t>I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0052" y="2241548"/>
            <a:ext cx="181610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dirty="0">
                <a:latin typeface="Times New Roman"/>
                <a:cs typeface="Times New Roman"/>
              </a:rPr>
              <a:t>S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62696" y="2763011"/>
            <a:ext cx="47625" cy="22860"/>
          </a:xfrm>
          <a:custGeom>
            <a:avLst/>
            <a:gdLst/>
            <a:ahLst/>
            <a:cxnLst/>
            <a:rect l="l" t="t" r="r" b="b"/>
            <a:pathLst>
              <a:path w="47625" h="22860">
                <a:moveTo>
                  <a:pt x="0" y="22859"/>
                </a:moveTo>
                <a:lnTo>
                  <a:pt x="47240" y="0"/>
                </a:lnTo>
              </a:path>
            </a:pathLst>
          </a:custGeom>
          <a:ln w="13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09936" y="2769101"/>
            <a:ext cx="68580" cy="105410"/>
          </a:xfrm>
          <a:custGeom>
            <a:avLst/>
            <a:gdLst/>
            <a:ahLst/>
            <a:cxnLst/>
            <a:rect l="l" t="t" r="r" b="b"/>
            <a:pathLst>
              <a:path w="68579" h="105410">
                <a:moveTo>
                  <a:pt x="0" y="0"/>
                </a:moveTo>
                <a:lnTo>
                  <a:pt x="68572" y="105159"/>
                </a:lnTo>
              </a:path>
            </a:pathLst>
          </a:custGeom>
          <a:ln w="29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6134" y="2560325"/>
            <a:ext cx="91440" cy="314325"/>
          </a:xfrm>
          <a:custGeom>
            <a:avLst/>
            <a:gdLst/>
            <a:ahLst/>
            <a:cxnLst/>
            <a:rect l="l" t="t" r="r" b="b"/>
            <a:pathLst>
              <a:path w="91440" h="314325">
                <a:moveTo>
                  <a:pt x="0" y="313936"/>
                </a:moveTo>
                <a:lnTo>
                  <a:pt x="9144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77581" y="2560325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5">
                <a:moveTo>
                  <a:pt x="0" y="0"/>
                </a:moveTo>
                <a:lnTo>
                  <a:pt x="513574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86599" y="2546348"/>
            <a:ext cx="192151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5785" algn="l"/>
                <a:tab pos="1503045" algn="l"/>
              </a:tabLst>
            </a:pPr>
            <a:r>
              <a:rPr sz="2450" i="1" spc="170" dirty="0">
                <a:latin typeface="Times New Roman"/>
                <a:cs typeface="Times New Roman"/>
              </a:rPr>
              <a:t>D</a:t>
            </a:r>
            <a:r>
              <a:rPr sz="2100" i="1" spc="254" baseline="-23809" dirty="0">
                <a:latin typeface="Times New Roman"/>
                <a:cs typeface="Times New Roman"/>
              </a:rPr>
              <a:t>K	</a:t>
            </a:r>
            <a:r>
              <a:rPr sz="2450" dirty="0">
                <a:latin typeface="Symbol"/>
                <a:cs typeface="Symbol"/>
              </a:rPr>
              <a:t></a:t>
            </a:r>
            <a:r>
              <a:rPr sz="2450" dirty="0">
                <a:latin typeface="Times New Roman"/>
                <a:cs typeface="Times New Roman"/>
              </a:rPr>
              <a:t>   </a:t>
            </a:r>
            <a:r>
              <a:rPr sz="2450" spc="210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kR	</a:t>
            </a:r>
            <a:r>
              <a:rPr sz="2450" spc="-5" dirty="0">
                <a:latin typeface="Times New Roman"/>
                <a:cs typeface="Times New Roman"/>
              </a:rPr>
              <a:t>3</a:t>
            </a:r>
            <a:r>
              <a:rPr sz="2450" spc="-375" dirty="0">
                <a:latin typeface="Times New Roman"/>
                <a:cs typeface="Times New Roman"/>
              </a:rPr>
              <a:t> </a:t>
            </a:r>
            <a:r>
              <a:rPr sz="2450" i="1" spc="-5" dirty="0">
                <a:latin typeface="Times New Roman"/>
                <a:cs typeface="Times New Roman"/>
              </a:rPr>
              <a:t>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8114" y="3567683"/>
            <a:ext cx="3070860" cy="210820"/>
          </a:xfrm>
          <a:custGeom>
            <a:avLst/>
            <a:gdLst/>
            <a:ahLst/>
            <a:cxnLst/>
            <a:rect l="l" t="t" r="r" b="b"/>
            <a:pathLst>
              <a:path w="3070860" h="210820">
                <a:moveTo>
                  <a:pt x="0" y="0"/>
                </a:moveTo>
                <a:lnTo>
                  <a:pt x="0" y="210312"/>
                </a:lnTo>
                <a:lnTo>
                  <a:pt x="3070859" y="210312"/>
                </a:lnTo>
                <a:lnTo>
                  <a:pt x="3070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24477" y="3777996"/>
            <a:ext cx="2342515" cy="1169035"/>
          </a:xfrm>
          <a:custGeom>
            <a:avLst/>
            <a:gdLst/>
            <a:ahLst/>
            <a:cxnLst/>
            <a:rect l="l" t="t" r="r" b="b"/>
            <a:pathLst>
              <a:path w="2342515" h="1169035">
                <a:moveTo>
                  <a:pt x="2342387" y="0"/>
                </a:moveTo>
                <a:lnTo>
                  <a:pt x="0" y="0"/>
                </a:lnTo>
                <a:lnTo>
                  <a:pt x="0" y="1168907"/>
                </a:lnTo>
                <a:lnTo>
                  <a:pt x="2342387" y="1168907"/>
                </a:lnTo>
                <a:lnTo>
                  <a:pt x="2342387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74769" y="4037076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>
                <a:moveTo>
                  <a:pt x="0" y="0"/>
                </a:moveTo>
                <a:lnTo>
                  <a:pt x="269747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47081" y="3777996"/>
            <a:ext cx="30480" cy="17145"/>
          </a:xfrm>
          <a:custGeom>
            <a:avLst/>
            <a:gdLst/>
            <a:ahLst/>
            <a:cxnLst/>
            <a:rect l="l" t="t" r="r" b="b"/>
            <a:pathLst>
              <a:path w="30479" h="17145">
                <a:moveTo>
                  <a:pt x="0" y="16763"/>
                </a:moveTo>
                <a:lnTo>
                  <a:pt x="30174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06361" y="3777996"/>
            <a:ext cx="73660" cy="127000"/>
          </a:xfrm>
          <a:custGeom>
            <a:avLst/>
            <a:gdLst/>
            <a:ahLst/>
            <a:cxnLst/>
            <a:rect l="l" t="t" r="r" b="b"/>
            <a:pathLst>
              <a:path w="73659" h="127000">
                <a:moveTo>
                  <a:pt x="0" y="0"/>
                </a:moveTo>
                <a:lnTo>
                  <a:pt x="73307" y="126491"/>
                </a:lnTo>
              </a:path>
            </a:pathLst>
          </a:custGeom>
          <a:ln w="25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85765" y="3777996"/>
            <a:ext cx="32384" cy="127000"/>
          </a:xfrm>
          <a:custGeom>
            <a:avLst/>
            <a:gdLst/>
            <a:ahLst/>
            <a:cxnLst/>
            <a:rect l="l" t="t" r="r" b="b"/>
            <a:pathLst>
              <a:path w="32384" h="127000">
                <a:moveTo>
                  <a:pt x="0" y="126491"/>
                </a:moveTo>
                <a:lnTo>
                  <a:pt x="31997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72762" y="4037076"/>
            <a:ext cx="1537970" cy="0"/>
          </a:xfrm>
          <a:custGeom>
            <a:avLst/>
            <a:gdLst/>
            <a:ahLst/>
            <a:cxnLst/>
            <a:rect l="l" t="t" r="r" b="b"/>
            <a:pathLst>
              <a:path w="1537970">
                <a:moveTo>
                  <a:pt x="0" y="0"/>
                </a:moveTo>
                <a:lnTo>
                  <a:pt x="1537715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740027" y="3739132"/>
            <a:ext cx="247650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spc="15" dirty="0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91942" y="4007356"/>
            <a:ext cx="19431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25" dirty="0">
                <a:latin typeface="Times New Roman"/>
                <a:cs typeface="Times New Roman"/>
              </a:rPr>
              <a:t>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18463" y="4051552"/>
            <a:ext cx="16065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i="1" spc="10" dirty="0">
                <a:latin typeface="Times New Roman"/>
                <a:cs typeface="Times New Roman"/>
              </a:rPr>
              <a:t>I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73782" y="3955032"/>
            <a:ext cx="1498600" cy="979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25" spc="22" baseline="-25573" dirty="0">
                <a:latin typeface="Times New Roman"/>
                <a:cs typeface="Times New Roman"/>
              </a:rPr>
              <a:t>6</a:t>
            </a:r>
            <a:r>
              <a:rPr sz="4725" spc="-637" baseline="-25573" dirty="0">
                <a:latin typeface="Times New Roman"/>
                <a:cs typeface="Times New Roman"/>
              </a:rPr>
              <a:t> </a:t>
            </a:r>
            <a:r>
              <a:rPr sz="4725" spc="7" baseline="-25573" dirty="0">
                <a:latin typeface="Symbol"/>
                <a:cs typeface="Symbol"/>
              </a:rPr>
              <a:t></a:t>
            </a:r>
            <a:r>
              <a:rPr sz="4725" spc="-104" baseline="-25573" dirty="0">
                <a:latin typeface="Times New Roman"/>
                <a:cs typeface="Times New Roman"/>
              </a:rPr>
              <a:t> </a:t>
            </a:r>
            <a:r>
              <a:rPr sz="5325" spc="30" baseline="-28169" dirty="0">
                <a:latin typeface="Symbol"/>
                <a:cs typeface="Symbol"/>
              </a:rPr>
              <a:t></a:t>
            </a:r>
            <a:r>
              <a:rPr sz="5325" spc="-810" baseline="-28169" dirty="0">
                <a:latin typeface="Times New Roman"/>
                <a:cs typeface="Times New Roman"/>
              </a:rPr>
              <a:t> </a:t>
            </a:r>
            <a:r>
              <a:rPr sz="4725" i="1" spc="104" baseline="-25573" dirty="0">
                <a:latin typeface="Times New Roman"/>
                <a:cs typeface="Times New Roman"/>
              </a:rPr>
              <a:t>k</a:t>
            </a:r>
            <a:r>
              <a:rPr sz="1950" spc="70" dirty="0">
                <a:latin typeface="Times New Roman"/>
                <a:cs typeface="Times New Roman"/>
              </a:rPr>
              <a:t>1</a:t>
            </a:r>
            <a:r>
              <a:rPr sz="2350" spc="70" dirty="0">
                <a:latin typeface="Symbol"/>
                <a:cs typeface="Symbol"/>
              </a:rPr>
              <a:t></a:t>
            </a:r>
            <a:r>
              <a:rPr sz="2350" i="1" spc="70" dirty="0">
                <a:latin typeface="Times New Roman"/>
                <a:cs typeface="Times New Roman"/>
              </a:rPr>
              <a:t>n</a:t>
            </a:r>
            <a:endParaRPr sz="2350">
              <a:latin typeface="Times New Roman"/>
              <a:cs typeface="Times New Roman"/>
            </a:endParaRPr>
          </a:p>
          <a:p>
            <a:pPr marL="423545">
              <a:lnSpc>
                <a:spcPct val="100000"/>
              </a:lnSpc>
              <a:spcBef>
                <a:spcPts val="1010"/>
              </a:spcBef>
            </a:pPr>
            <a:r>
              <a:rPr sz="1950" i="1" spc="15" dirty="0">
                <a:latin typeface="Times New Roman"/>
                <a:cs typeface="Times New Roman"/>
              </a:rPr>
              <a:t>k</a:t>
            </a:r>
            <a:r>
              <a:rPr sz="1950" i="1" spc="-390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Symbol"/>
                <a:cs typeface="Symbol"/>
              </a:rPr>
              <a:t></a:t>
            </a:r>
            <a:r>
              <a:rPr sz="1950" spc="25" dirty="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88114" y="3777996"/>
            <a:ext cx="3070860" cy="1129665"/>
          </a:xfrm>
          <a:custGeom>
            <a:avLst/>
            <a:gdLst/>
            <a:ahLst/>
            <a:cxnLst/>
            <a:rect l="l" t="t" r="r" b="b"/>
            <a:pathLst>
              <a:path w="3070860" h="1129664">
                <a:moveTo>
                  <a:pt x="3070859" y="0"/>
                </a:moveTo>
                <a:lnTo>
                  <a:pt x="0" y="0"/>
                </a:lnTo>
                <a:lnTo>
                  <a:pt x="0" y="1129283"/>
                </a:lnTo>
                <a:lnTo>
                  <a:pt x="3070859" y="1129283"/>
                </a:lnTo>
                <a:lnTo>
                  <a:pt x="307085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38406" y="402183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00733" y="4445507"/>
            <a:ext cx="38100" cy="22860"/>
          </a:xfrm>
          <a:custGeom>
            <a:avLst/>
            <a:gdLst/>
            <a:ahLst/>
            <a:cxnLst/>
            <a:rect l="l" t="t" r="r" b="b"/>
            <a:pathLst>
              <a:path w="38100" h="22860">
                <a:moveTo>
                  <a:pt x="0" y="22859"/>
                </a:moveTo>
                <a:lnTo>
                  <a:pt x="38099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38833" y="4453127"/>
            <a:ext cx="56515" cy="102235"/>
          </a:xfrm>
          <a:custGeom>
            <a:avLst/>
            <a:gdLst/>
            <a:ahLst/>
            <a:cxnLst/>
            <a:rect l="l" t="t" r="r" b="b"/>
            <a:pathLst>
              <a:path w="56514" h="102235">
                <a:moveTo>
                  <a:pt x="0" y="0"/>
                </a:moveTo>
                <a:lnTo>
                  <a:pt x="56387" y="102107"/>
                </a:lnTo>
              </a:path>
            </a:pathLst>
          </a:custGeom>
          <a:ln w="25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01318" y="4248911"/>
            <a:ext cx="73660" cy="306705"/>
          </a:xfrm>
          <a:custGeom>
            <a:avLst/>
            <a:gdLst/>
            <a:ahLst/>
            <a:cxnLst/>
            <a:rect l="l" t="t" r="r" b="b"/>
            <a:pathLst>
              <a:path w="73660" h="306704">
                <a:moveTo>
                  <a:pt x="0" y="306323"/>
                </a:moveTo>
                <a:lnTo>
                  <a:pt x="73151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74853" y="4021835"/>
            <a:ext cx="2409825" cy="0"/>
          </a:xfrm>
          <a:custGeom>
            <a:avLst/>
            <a:gdLst/>
            <a:ahLst/>
            <a:cxnLst/>
            <a:rect l="l" t="t" r="r" b="b"/>
            <a:pathLst>
              <a:path w="2409825">
                <a:moveTo>
                  <a:pt x="0" y="0"/>
                </a:moveTo>
                <a:lnTo>
                  <a:pt x="2409443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221368" y="3799584"/>
            <a:ext cx="19240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20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56" name="object 56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30</a:t>
            </a:fld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2590176" y="3976622"/>
            <a:ext cx="19431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0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61769" y="3976622"/>
            <a:ext cx="50355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0220" algn="l"/>
              </a:tabLst>
            </a:pPr>
            <a:r>
              <a:rPr sz="2000" i="1" u="sng" spc="-5" dirty="0"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96372" y="3473448"/>
            <a:ext cx="55372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25" i="1" spc="225" baseline="-24822" dirty="0">
                <a:latin typeface="Times New Roman"/>
                <a:cs typeface="Times New Roman"/>
              </a:rPr>
              <a:t>R</a:t>
            </a:r>
            <a:r>
              <a:rPr sz="2350" spc="75" dirty="0">
                <a:latin typeface="Symbol"/>
                <a:cs typeface="Symbol"/>
              </a:rPr>
              <a:t></a:t>
            </a:r>
            <a:r>
              <a:rPr sz="2350" i="1" spc="15" dirty="0">
                <a:latin typeface="Times New Roman"/>
                <a:cs typeface="Times New Roman"/>
              </a:rPr>
              <a:t>n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74480" y="4037327"/>
            <a:ext cx="127000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51620" y="3609084"/>
            <a:ext cx="17716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15" dirty="0">
                <a:latin typeface="Times New Roman"/>
                <a:cs typeface="Times New Roman"/>
              </a:rPr>
              <a:t>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72443" y="4240020"/>
            <a:ext cx="88328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55" dirty="0">
                <a:latin typeface="Times New Roman"/>
                <a:cs typeface="Times New Roman"/>
              </a:rPr>
              <a:t>3</a:t>
            </a:r>
            <a:r>
              <a:rPr sz="2350" i="1" spc="55" dirty="0">
                <a:latin typeface="Times New Roman"/>
                <a:cs typeface="Times New Roman"/>
              </a:rPr>
              <a:t>N</a:t>
            </a:r>
            <a:r>
              <a:rPr sz="2350" i="1" spc="-210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)</a:t>
            </a:r>
            <a:r>
              <a:rPr sz="3525" spc="82" baseline="24822" dirty="0">
                <a:latin typeface="Symbol"/>
                <a:cs typeface="Symbol"/>
              </a:rPr>
              <a:t></a:t>
            </a:r>
            <a:r>
              <a:rPr sz="3525" i="1" spc="82" baseline="24822" dirty="0">
                <a:latin typeface="Times New Roman"/>
                <a:cs typeface="Times New Roman"/>
              </a:rPr>
              <a:t>n</a:t>
            </a:r>
            <a:endParaRPr sz="3525" baseline="24822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83496" y="4087620"/>
            <a:ext cx="1308100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4125"/>
              </a:lnSpc>
            </a:pPr>
            <a:r>
              <a:rPr sz="5325" spc="232" baseline="-8607" dirty="0">
                <a:latin typeface="Symbol"/>
                <a:cs typeface="Symbol"/>
              </a:rPr>
              <a:t></a:t>
            </a:r>
            <a:r>
              <a:rPr sz="2350" spc="155" dirty="0">
                <a:latin typeface="Times New Roman"/>
                <a:cs typeface="Times New Roman"/>
              </a:rPr>
              <a:t>6</a:t>
            </a:r>
            <a:r>
              <a:rPr sz="2350" spc="-37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</a:t>
            </a:r>
            <a:r>
              <a:rPr sz="2350" spc="-325" dirty="0">
                <a:latin typeface="Times New Roman"/>
                <a:cs typeface="Times New Roman"/>
              </a:rPr>
              <a:t> </a:t>
            </a:r>
            <a:r>
              <a:rPr sz="2350" i="1" spc="75" dirty="0">
                <a:latin typeface="Times New Roman"/>
                <a:cs typeface="Times New Roman"/>
              </a:rPr>
              <a:t>k</a:t>
            </a:r>
            <a:r>
              <a:rPr sz="2350" spc="75" dirty="0">
                <a:latin typeface="Times New Roman"/>
                <a:cs typeface="Times New Roman"/>
              </a:rPr>
              <a:t>(</a:t>
            </a:r>
            <a:r>
              <a:rPr sz="2350" i="1" spc="75" dirty="0">
                <a:latin typeface="Times New Roman"/>
                <a:cs typeface="Times New Roman"/>
              </a:rPr>
              <a:t>kR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265"/>
              </a:lnSpc>
            </a:pP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i="1" spc="-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65336" y="5381241"/>
            <a:ext cx="404622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75" dirty="0">
                <a:latin typeface="Arial"/>
                <a:cs typeface="Arial"/>
              </a:rPr>
              <a:t>k </a:t>
            </a:r>
            <a:r>
              <a:rPr sz="2400" spc="-135" dirty="0">
                <a:latin typeface="Arial"/>
                <a:cs typeface="Arial"/>
              </a:rPr>
              <a:t>– </a:t>
            </a:r>
            <a:r>
              <a:rPr sz="2400" spc="150" dirty="0">
                <a:latin typeface="Arial"/>
                <a:cs typeface="Arial"/>
              </a:rPr>
              <a:t>circle </a:t>
            </a:r>
            <a:r>
              <a:rPr sz="2400" spc="120" dirty="0">
                <a:latin typeface="Arial"/>
                <a:cs typeface="Arial"/>
              </a:rPr>
              <a:t>of </a:t>
            </a:r>
            <a:r>
              <a:rPr sz="2400" spc="140" dirty="0">
                <a:latin typeface="Arial"/>
                <a:cs typeface="Arial"/>
              </a:rPr>
              <a:t>interfering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cels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718185">
              <a:lnSpc>
                <a:spcPct val="100000"/>
              </a:lnSpc>
            </a:pPr>
            <a:r>
              <a:rPr spc="-5" dirty="0"/>
              <a:t>Interference</a:t>
            </a:r>
            <a:r>
              <a:rPr spc="-40" dirty="0"/>
              <a:t> </a:t>
            </a:r>
            <a:r>
              <a:rPr spc="-5" dirty="0"/>
              <a:t>Limitation</a:t>
            </a:r>
          </a:p>
        </p:txBody>
      </p:sp>
      <p:sp>
        <p:nvSpPr>
          <p:cNvPr id="5" name="object 5"/>
          <p:cNvSpPr/>
          <p:nvPr/>
        </p:nvSpPr>
        <p:spPr>
          <a:xfrm>
            <a:off x="4029333" y="2225039"/>
            <a:ext cx="2341245" cy="1490980"/>
          </a:xfrm>
          <a:custGeom>
            <a:avLst/>
            <a:gdLst/>
            <a:ahLst/>
            <a:cxnLst/>
            <a:rect l="l" t="t" r="r" b="b"/>
            <a:pathLst>
              <a:path w="2341245" h="1490979">
                <a:moveTo>
                  <a:pt x="0" y="0"/>
                </a:moveTo>
                <a:lnTo>
                  <a:pt x="0" y="1490471"/>
                </a:lnTo>
                <a:lnTo>
                  <a:pt x="2340863" y="1490471"/>
                </a:lnTo>
                <a:lnTo>
                  <a:pt x="2340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79626" y="2805683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>
                <a:moveTo>
                  <a:pt x="0" y="0"/>
                </a:moveTo>
                <a:lnTo>
                  <a:pt x="269747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1938" y="2532888"/>
            <a:ext cx="53340" cy="30480"/>
          </a:xfrm>
          <a:custGeom>
            <a:avLst/>
            <a:gdLst/>
            <a:ahLst/>
            <a:cxnLst/>
            <a:rect l="l" t="t" r="r" b="b"/>
            <a:pathLst>
              <a:path w="53339" h="30480">
                <a:moveTo>
                  <a:pt x="0" y="30479"/>
                </a:moveTo>
                <a:lnTo>
                  <a:pt x="53339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5277" y="2538983"/>
            <a:ext cx="79375" cy="134620"/>
          </a:xfrm>
          <a:custGeom>
            <a:avLst/>
            <a:gdLst/>
            <a:ahLst/>
            <a:cxnLst/>
            <a:rect l="l" t="t" r="r" b="b"/>
            <a:pathLst>
              <a:path w="79375" h="134619">
                <a:moveTo>
                  <a:pt x="0" y="0"/>
                </a:moveTo>
                <a:lnTo>
                  <a:pt x="79247" y="134111"/>
                </a:lnTo>
              </a:path>
            </a:pathLst>
          </a:custGeom>
          <a:ln w="25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90621" y="2287523"/>
            <a:ext cx="645160" cy="386080"/>
          </a:xfrm>
          <a:custGeom>
            <a:avLst/>
            <a:gdLst/>
            <a:ahLst/>
            <a:cxnLst/>
            <a:rect l="l" t="t" r="r" b="b"/>
            <a:pathLst>
              <a:path w="645160" h="386080">
                <a:moveTo>
                  <a:pt x="0" y="385571"/>
                </a:moveTo>
                <a:lnTo>
                  <a:pt x="96011" y="0"/>
                </a:lnTo>
                <a:lnTo>
                  <a:pt x="644651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7618" y="280568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191" y="0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36020" y="2507740"/>
            <a:ext cx="544195" cy="79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10">
              <a:lnSpc>
                <a:spcPts val="3120"/>
              </a:lnSpc>
            </a:pPr>
            <a:r>
              <a:rPr sz="3150" spc="15" dirty="0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  <a:p>
            <a:pPr>
              <a:lnSpc>
                <a:spcPts val="3110"/>
              </a:lnSpc>
            </a:pPr>
            <a:r>
              <a:rPr sz="3150" i="1" spc="10" dirty="0">
                <a:latin typeface="Times New Roman"/>
                <a:cs typeface="Times New Roman"/>
              </a:rPr>
              <a:t>I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3943" y="2876040"/>
            <a:ext cx="448945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sz="1950" spc="-55" dirty="0">
                <a:latin typeface="Times New Roman"/>
                <a:cs typeface="Times New Roman"/>
              </a:rPr>
              <a:t>1</a:t>
            </a:r>
            <a:r>
              <a:rPr sz="2350" spc="120" dirty="0">
                <a:latin typeface="Symbol"/>
                <a:cs typeface="Symbol"/>
              </a:rPr>
              <a:t></a:t>
            </a:r>
            <a:r>
              <a:rPr sz="2350" i="1" spc="15" dirty="0">
                <a:latin typeface="Times New Roman"/>
                <a:cs typeface="Times New Roman"/>
              </a:rPr>
              <a:t>n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1339" y="2775964"/>
            <a:ext cx="99949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104" algn="ctr">
              <a:lnSpc>
                <a:spcPts val="1680"/>
              </a:lnSpc>
            </a:pPr>
            <a:r>
              <a:rPr sz="1950" i="1" spc="25" dirty="0">
                <a:latin typeface="Times New Roman"/>
                <a:cs typeface="Times New Roman"/>
              </a:rPr>
              <a:t>K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ts val="3390"/>
              </a:lnSpc>
            </a:pPr>
            <a:r>
              <a:rPr sz="3150" spc="15" dirty="0">
                <a:latin typeface="Times New Roman"/>
                <a:cs typeface="Times New Roman"/>
              </a:rPr>
              <a:t>6</a:t>
            </a:r>
            <a:r>
              <a:rPr sz="3150" spc="-425" dirty="0">
                <a:latin typeface="Times New Roman"/>
                <a:cs typeface="Times New Roman"/>
              </a:rPr>
              <a:t> </a:t>
            </a:r>
            <a:r>
              <a:rPr sz="3150" spc="5" dirty="0">
                <a:latin typeface="Symbol"/>
                <a:cs typeface="Symbol"/>
              </a:rPr>
              <a:t></a:t>
            </a:r>
            <a:r>
              <a:rPr sz="3150" spc="-75" dirty="0">
                <a:latin typeface="Times New Roman"/>
                <a:cs typeface="Times New Roman"/>
              </a:rPr>
              <a:t> </a:t>
            </a:r>
            <a:r>
              <a:rPr sz="5325" spc="30" baseline="-5477" dirty="0">
                <a:latin typeface="Symbol"/>
                <a:cs typeface="Symbol"/>
              </a:rPr>
              <a:t></a:t>
            </a:r>
            <a:r>
              <a:rPr sz="5325" spc="-832" baseline="-5477" dirty="0">
                <a:latin typeface="Times New Roman"/>
                <a:cs typeface="Times New Roman"/>
              </a:rPr>
              <a:t> </a:t>
            </a:r>
            <a:r>
              <a:rPr sz="3150" i="1" spc="15" dirty="0">
                <a:latin typeface="Times New Roman"/>
                <a:cs typeface="Times New Roman"/>
              </a:rPr>
              <a:t>k</a:t>
            </a:r>
            <a:endParaRPr sz="3150">
              <a:latin typeface="Times New Roman"/>
              <a:cs typeface="Times New Roman"/>
            </a:endParaRPr>
          </a:p>
          <a:p>
            <a:pPr marL="226695" algn="ctr">
              <a:lnSpc>
                <a:spcPts val="2130"/>
              </a:lnSpc>
            </a:pPr>
            <a:r>
              <a:rPr sz="1950" i="1" spc="15" dirty="0">
                <a:latin typeface="Times New Roman"/>
                <a:cs typeface="Times New Roman"/>
              </a:rPr>
              <a:t>k</a:t>
            </a:r>
            <a:r>
              <a:rPr sz="1950" i="1" spc="-400" dirty="0">
                <a:latin typeface="Times New Roman"/>
                <a:cs typeface="Times New Roman"/>
              </a:rPr>
              <a:t> </a:t>
            </a:r>
            <a:r>
              <a:rPr sz="1950" spc="30" dirty="0">
                <a:latin typeface="Symbol"/>
                <a:cs typeface="Symbol"/>
              </a:rPr>
              <a:t></a:t>
            </a:r>
            <a:r>
              <a:rPr sz="1950" spc="30" dirty="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5540" y="2254756"/>
            <a:ext cx="2054225" cy="47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70"/>
              </a:lnSpc>
              <a:tabLst>
                <a:tab pos="789305" algn="l"/>
                <a:tab pos="1194435" algn="l"/>
              </a:tabLst>
            </a:pPr>
            <a:r>
              <a:rPr sz="3150" i="1" spc="15" dirty="0">
                <a:latin typeface="Times New Roman"/>
                <a:cs typeface="Times New Roman"/>
              </a:rPr>
              <a:t>S	</a:t>
            </a:r>
            <a:r>
              <a:rPr sz="3150" spc="10" dirty="0">
                <a:latin typeface="Times New Roman"/>
                <a:cs typeface="Times New Roman"/>
              </a:rPr>
              <a:t>(	</a:t>
            </a:r>
            <a:r>
              <a:rPr sz="3150" spc="60" dirty="0">
                <a:latin typeface="Times New Roman"/>
                <a:cs typeface="Times New Roman"/>
              </a:rPr>
              <a:t>3</a:t>
            </a:r>
            <a:r>
              <a:rPr sz="3150" i="1" spc="60" dirty="0">
                <a:latin typeface="Times New Roman"/>
                <a:cs typeface="Times New Roman"/>
              </a:rPr>
              <a:t>N</a:t>
            </a:r>
            <a:r>
              <a:rPr sz="3150" i="1" spc="-335" dirty="0">
                <a:latin typeface="Times New Roman"/>
                <a:cs typeface="Times New Roman"/>
              </a:rPr>
              <a:t> </a:t>
            </a:r>
            <a:r>
              <a:rPr sz="3150" spc="90" dirty="0">
                <a:latin typeface="Times New Roman"/>
                <a:cs typeface="Times New Roman"/>
              </a:rPr>
              <a:t>)</a:t>
            </a:r>
            <a:r>
              <a:rPr sz="3525" i="1" spc="135" baseline="34278" dirty="0">
                <a:latin typeface="Times New Roman"/>
                <a:cs typeface="Times New Roman"/>
              </a:rPr>
              <a:t>n</a:t>
            </a:r>
            <a:endParaRPr sz="3525" baseline="3427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0596" y="3827778"/>
            <a:ext cx="6511290" cy="139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– Considering 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K </a:t>
            </a:r>
            <a:r>
              <a:rPr sz="2800" spc="-5" dirty="0">
                <a:latin typeface="Times New Roman"/>
                <a:cs typeface="Times New Roman"/>
              </a:rPr>
              <a:t>layers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interfering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cells</a:t>
            </a:r>
            <a:endParaRPr sz="2800">
              <a:latin typeface="Times New Roman"/>
              <a:cs typeface="Times New Roman"/>
            </a:endParaRPr>
          </a:p>
          <a:p>
            <a:pPr marL="464820" marR="5080" indent="-287020">
              <a:lnSpc>
                <a:spcPct val="100400"/>
              </a:lnSpc>
              <a:spcBef>
                <a:spcPts val="800"/>
              </a:spcBef>
              <a:tabLst>
                <a:tab pos="1602105" algn="l"/>
              </a:tabLst>
            </a:pP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For 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N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fixed, 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n=2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number 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layers  </a:t>
            </a: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K</a:t>
            </a:r>
            <a:r>
              <a:rPr sz="2800" spc="-5" dirty="0">
                <a:solidFill>
                  <a:srgbClr val="CC0000"/>
                </a:solidFill>
                <a:latin typeface="Symbol"/>
                <a:cs typeface="Symbol"/>
              </a:rPr>
              <a:t></a:t>
            </a: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;	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S/I</a:t>
            </a:r>
            <a:r>
              <a:rPr sz="2800" spc="-1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25958" y="5483351"/>
            <a:ext cx="3400425" cy="909955"/>
          </a:xfrm>
          <a:custGeom>
            <a:avLst/>
            <a:gdLst/>
            <a:ahLst/>
            <a:cxnLst/>
            <a:rect l="l" t="t" r="r" b="b"/>
            <a:pathLst>
              <a:path w="3400425" h="909954">
                <a:moveTo>
                  <a:pt x="0" y="0"/>
                </a:moveTo>
                <a:lnTo>
                  <a:pt x="0" y="909827"/>
                </a:lnTo>
                <a:lnTo>
                  <a:pt x="3400043" y="909827"/>
                </a:lnTo>
                <a:lnTo>
                  <a:pt x="340004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96723" y="5524751"/>
            <a:ext cx="151765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sz="2350" u="sng" spc="1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22" name="object 22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31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4780671" y="5458203"/>
            <a:ext cx="168910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0"/>
              </a:lnSpc>
            </a:pPr>
            <a:r>
              <a:rPr sz="1950" i="1" spc="25" dirty="0">
                <a:latin typeface="Times New Roman"/>
                <a:cs typeface="Times New Roman"/>
              </a:rPr>
              <a:t>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97592" y="5562851"/>
            <a:ext cx="3177540" cy="80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50"/>
              </a:lnSpc>
              <a:tabLst>
                <a:tab pos="263525" algn="l"/>
                <a:tab pos="603250" algn="l"/>
                <a:tab pos="1208405" algn="l"/>
                <a:tab pos="2439670" algn="l"/>
                <a:tab pos="2961005" algn="l"/>
              </a:tabLst>
            </a:pPr>
            <a:r>
              <a:rPr sz="2350" i="1" spc="10" dirty="0">
                <a:latin typeface="Times New Roman"/>
                <a:cs typeface="Times New Roman"/>
              </a:rPr>
              <a:t>I	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20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li</a:t>
            </a:r>
            <a:r>
              <a:rPr sz="2350" spc="30" dirty="0">
                <a:latin typeface="Times New Roman"/>
                <a:cs typeface="Times New Roman"/>
              </a:rPr>
              <a:t>m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i="1" spc="25" dirty="0">
                <a:latin typeface="Times New Roman"/>
                <a:cs typeface="Times New Roman"/>
              </a:rPr>
              <a:t>O</a:t>
            </a:r>
            <a:r>
              <a:rPr sz="2350" i="1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(</a:t>
            </a:r>
            <a:r>
              <a:rPr sz="2350" spc="125" dirty="0">
                <a:latin typeface="Times New Roman"/>
                <a:cs typeface="Times New Roman"/>
              </a:rPr>
              <a:t> </a:t>
            </a:r>
            <a:r>
              <a:rPr sz="5325" spc="30" baseline="-8607" dirty="0">
                <a:latin typeface="Symbol"/>
                <a:cs typeface="Symbol"/>
              </a:rPr>
              <a:t></a:t>
            </a:r>
            <a:r>
              <a:rPr sz="5325" baseline="-8607" dirty="0">
                <a:latin typeface="Times New Roman"/>
                <a:cs typeface="Times New Roman"/>
              </a:rPr>
              <a:t>	</a:t>
            </a:r>
            <a:r>
              <a:rPr sz="2350" spc="10" dirty="0">
                <a:latin typeface="Times New Roman"/>
                <a:cs typeface="Times New Roman"/>
              </a:rPr>
              <a:t>)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-23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25" dirty="0">
                <a:latin typeface="Symbol"/>
                <a:cs typeface="Symbol"/>
              </a:rPr>
              <a:t></a:t>
            </a:r>
            <a:endParaRPr sz="2350">
              <a:latin typeface="Symbol"/>
              <a:cs typeface="Symbol"/>
            </a:endParaRPr>
          </a:p>
          <a:p>
            <a:pPr marL="1644014">
              <a:lnSpc>
                <a:spcPts val="2425"/>
              </a:lnSpc>
            </a:pPr>
            <a:r>
              <a:rPr sz="1950" i="1" spc="15" dirty="0">
                <a:latin typeface="Times New Roman"/>
                <a:cs typeface="Times New Roman"/>
              </a:rPr>
              <a:t>k </a:t>
            </a:r>
            <a:r>
              <a:rPr sz="1950" spc="20" dirty="0">
                <a:latin typeface="Symbol"/>
                <a:cs typeface="Symbol"/>
              </a:rPr>
              <a:t></a:t>
            </a:r>
            <a:r>
              <a:rPr sz="1950" spc="20" dirty="0">
                <a:latin typeface="Times New Roman"/>
                <a:cs typeface="Times New Roman"/>
              </a:rPr>
              <a:t> 0</a:t>
            </a:r>
            <a:r>
              <a:rPr sz="1950" spc="-204" dirty="0">
                <a:latin typeface="Times New Roman"/>
                <a:cs typeface="Times New Roman"/>
              </a:rPr>
              <a:t> </a:t>
            </a:r>
            <a:r>
              <a:rPr sz="3525" i="1" spc="22" baseline="13002" dirty="0">
                <a:latin typeface="Times New Roman"/>
                <a:cs typeface="Times New Roman"/>
              </a:rPr>
              <a:t>k</a:t>
            </a:r>
            <a:endParaRPr sz="3525" baseline="13002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6712" y="6012685"/>
            <a:ext cx="54419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sz="1400" i="1" spc="-5" dirty="0">
                <a:latin typeface="Times New Roman"/>
                <a:cs typeface="Times New Roman"/>
              </a:rPr>
              <a:t>K </a:t>
            </a:r>
            <a:r>
              <a:rPr sz="1400" spc="-10" dirty="0">
                <a:latin typeface="Symbol"/>
                <a:cs typeface="Symbol"/>
              </a:rPr>
              <a:t>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-5" dirty="0"/>
              <a:t>Log-distance Path Loss</a:t>
            </a:r>
            <a:r>
              <a:rPr spc="-25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38617" y="1984247"/>
            <a:ext cx="7549515" cy="190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Average </a:t>
            </a:r>
            <a:r>
              <a:rPr sz="2400" dirty="0">
                <a:solidFill>
                  <a:srgbClr val="000065"/>
                </a:solidFill>
                <a:latin typeface="Times New Roman"/>
                <a:cs typeface="Times New Roman"/>
              </a:rPr>
              <a:t>received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power </a:t>
            </a:r>
            <a:r>
              <a:rPr sz="2400" dirty="0">
                <a:solidFill>
                  <a:srgbClr val="000065"/>
                </a:solidFill>
                <a:latin typeface="Times New Roman"/>
                <a:cs typeface="Times New Roman"/>
              </a:rPr>
              <a:t>decreases as the n-th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power </a:t>
            </a:r>
            <a:r>
              <a:rPr sz="2400"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z="2400" spc="-1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65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relative </a:t>
            </a:r>
            <a:r>
              <a:rPr sz="2400" dirty="0">
                <a:solidFill>
                  <a:srgbClr val="000065"/>
                </a:solidFill>
                <a:latin typeface="Times New Roman"/>
                <a:cs typeface="Times New Roman"/>
              </a:rPr>
              <a:t>distance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between </a:t>
            </a:r>
            <a:r>
              <a:rPr sz="2400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transmitter </a:t>
            </a:r>
            <a:r>
              <a:rPr sz="2400" dirty="0">
                <a:solidFill>
                  <a:srgbClr val="000065"/>
                </a:solidFill>
                <a:latin typeface="Times New Roman"/>
                <a:cs typeface="Times New Roman"/>
              </a:rPr>
              <a:t>and the</a:t>
            </a:r>
            <a:r>
              <a:rPr sz="2400" spc="-16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65"/>
                </a:solidFill>
                <a:latin typeface="Times New Roman"/>
                <a:cs typeface="Times New Roman"/>
              </a:rPr>
              <a:t>receiver</a:t>
            </a:r>
            <a:endParaRPr sz="2400">
              <a:latin typeface="Times New Roman"/>
              <a:cs typeface="Times New Roman"/>
            </a:endParaRPr>
          </a:p>
          <a:p>
            <a:pPr marL="355600" marR="607060" indent="-342900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650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006500"/>
                </a:solidFill>
                <a:latin typeface="Times New Roman"/>
                <a:cs typeface="Times New Roman"/>
              </a:rPr>
              <a:t>average large scale path loss </a:t>
            </a:r>
            <a:r>
              <a:rPr sz="2400" spc="-5" dirty="0">
                <a:solidFill>
                  <a:srgbClr val="006500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006500"/>
                </a:solidFill>
                <a:latin typeface="Times New Roman"/>
                <a:cs typeface="Times New Roman"/>
              </a:rPr>
              <a:t>an arbitrary </a:t>
            </a:r>
            <a:r>
              <a:rPr sz="2400" spc="-5" dirty="0">
                <a:solidFill>
                  <a:srgbClr val="006500"/>
                </a:solidFill>
                <a:latin typeface="Times New Roman"/>
                <a:cs typeface="Times New Roman"/>
              </a:rPr>
              <a:t>T-R  </a:t>
            </a:r>
            <a:r>
              <a:rPr sz="2400" dirty="0">
                <a:solidFill>
                  <a:srgbClr val="006500"/>
                </a:solidFill>
                <a:latin typeface="Times New Roman"/>
                <a:cs typeface="Times New Roman"/>
              </a:rPr>
              <a:t>separation is expressed as </a:t>
            </a:r>
            <a:r>
              <a:rPr sz="2400" spc="-5" dirty="0">
                <a:solidFill>
                  <a:srgbClr val="006500"/>
                </a:solidFill>
                <a:latin typeface="Times New Roman"/>
                <a:cs typeface="Times New Roman"/>
              </a:rPr>
              <a:t>function </a:t>
            </a:r>
            <a:r>
              <a:rPr sz="2400" dirty="0">
                <a:solidFill>
                  <a:srgbClr val="006500"/>
                </a:solidFill>
                <a:latin typeface="Times New Roman"/>
                <a:cs typeface="Times New Roman"/>
              </a:rPr>
              <a:t>of distance using</a:t>
            </a:r>
            <a:r>
              <a:rPr sz="2400" spc="-21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500"/>
                </a:solidFill>
                <a:latin typeface="Times New Roman"/>
                <a:cs typeface="Times New Roman"/>
              </a:rPr>
              <a:t>a  path-loss</a:t>
            </a:r>
            <a:r>
              <a:rPr sz="2400" spc="-13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500"/>
                </a:solidFill>
                <a:latin typeface="Times New Roman"/>
                <a:cs typeface="Times New Roman"/>
              </a:rPr>
              <a:t>exponent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2269" y="4539995"/>
            <a:ext cx="2188845" cy="1016635"/>
          </a:xfrm>
          <a:custGeom>
            <a:avLst/>
            <a:gdLst/>
            <a:ahLst/>
            <a:cxnLst/>
            <a:rect l="l" t="t" r="r" b="b"/>
            <a:pathLst>
              <a:path w="2188845" h="1016635">
                <a:moveTo>
                  <a:pt x="0" y="0"/>
                </a:moveTo>
                <a:lnTo>
                  <a:pt x="0" y="1016507"/>
                </a:lnTo>
                <a:lnTo>
                  <a:pt x="2188463" y="1016507"/>
                </a:lnTo>
                <a:lnTo>
                  <a:pt x="2188463" y="0"/>
                </a:lnTo>
                <a:lnTo>
                  <a:pt x="0" y="0"/>
                </a:lnTo>
                <a:close/>
              </a:path>
            </a:pathLst>
          </a:custGeom>
          <a:solidFill>
            <a:srgbClr val="65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8393" y="4864599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8142" y="0"/>
                </a:lnTo>
              </a:path>
            </a:pathLst>
          </a:custGeom>
          <a:ln w="12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5422" y="5073400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139" y="0"/>
                </a:lnTo>
              </a:path>
            </a:pathLst>
          </a:custGeom>
          <a:ln w="12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43768" y="4552694"/>
            <a:ext cx="895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i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1115" y="4826506"/>
            <a:ext cx="117475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925" dirty="0">
                <a:latin typeface="Symbol"/>
                <a:cs typeface="Symbol"/>
              </a:rPr>
              <a:t></a:t>
            </a:r>
            <a:r>
              <a:rPr sz="3600" baseline="-25462" dirty="0">
                <a:latin typeface="Symbol"/>
                <a:cs typeface="Symbol"/>
              </a:rPr>
              <a:t></a:t>
            </a:r>
            <a:endParaRPr sz="3600" baseline="-25462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6924" y="4631433"/>
            <a:ext cx="64135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523875" algn="l"/>
              </a:tabLst>
            </a:pPr>
            <a:r>
              <a:rPr sz="2400" dirty="0">
                <a:latin typeface="Symbol"/>
                <a:cs typeface="Symbol"/>
              </a:rPr>
              <a:t>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3600" i="1" baseline="-3472" dirty="0">
                <a:latin typeface="Times New Roman"/>
                <a:cs typeface="Times New Roman"/>
              </a:rPr>
              <a:t>d	</a:t>
            </a:r>
            <a:r>
              <a:rPr sz="2400" dirty="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6924" y="5163309"/>
            <a:ext cx="641350" cy="36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  <a:tabLst>
                <a:tab pos="348615" algn="l"/>
              </a:tabLst>
            </a:pPr>
            <a:r>
              <a:rPr sz="2400" dirty="0">
                <a:latin typeface="Symbol"/>
                <a:cs typeface="Symbol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4501" y="4844794"/>
            <a:ext cx="153543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PL </a:t>
            </a:r>
            <a:r>
              <a:rPr sz="2400" spc="35" dirty="0">
                <a:latin typeface="Times New Roman"/>
                <a:cs typeface="Times New Roman"/>
              </a:rPr>
              <a:t>(</a:t>
            </a:r>
            <a:r>
              <a:rPr sz="2400" i="1" spc="35" dirty="0">
                <a:latin typeface="Times New Roman"/>
                <a:cs typeface="Times New Roman"/>
              </a:rPr>
              <a:t>d</a:t>
            </a:r>
            <a:r>
              <a:rPr sz="2400" i="1" spc="-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Symbol"/>
                <a:cs typeface="Symbol"/>
              </a:rPr>
              <a:t>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3600" spc="-697" baseline="3472" dirty="0">
                <a:latin typeface="Symbol"/>
                <a:cs typeface="Symbol"/>
              </a:rPr>
              <a:t></a:t>
            </a:r>
            <a:r>
              <a:rPr sz="3600" spc="-697" baseline="-21990" dirty="0">
                <a:latin typeface="Symbol"/>
                <a:cs typeface="Symbol"/>
              </a:rPr>
              <a:t></a:t>
            </a:r>
            <a:r>
              <a:rPr sz="3600" spc="-697" baseline="-21990" dirty="0">
                <a:latin typeface="Times New Roman"/>
                <a:cs typeface="Times New Roman"/>
              </a:rPr>
              <a:t> </a:t>
            </a:r>
            <a:r>
              <a:rPr sz="3600" i="1" baseline="-43981" dirty="0">
                <a:latin typeface="Times New Roman"/>
                <a:cs typeface="Times New Roman"/>
              </a:rPr>
              <a:t>d</a:t>
            </a:r>
            <a:endParaRPr sz="3600" baseline="-4398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6174" y="4533900"/>
            <a:ext cx="2200910" cy="1028700"/>
          </a:xfrm>
          <a:custGeom>
            <a:avLst/>
            <a:gdLst/>
            <a:ahLst/>
            <a:cxnLst/>
            <a:rect l="l" t="t" r="r" b="b"/>
            <a:pathLst>
              <a:path w="2200910" h="1028700">
                <a:moveTo>
                  <a:pt x="2200655" y="1028699"/>
                </a:moveTo>
                <a:lnTo>
                  <a:pt x="2200655" y="0"/>
                </a:lnTo>
                <a:lnTo>
                  <a:pt x="0" y="0"/>
                </a:lnTo>
                <a:lnTo>
                  <a:pt x="0" y="1028699"/>
                </a:lnTo>
                <a:lnTo>
                  <a:pt x="6095" y="1028699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2188463" y="13715"/>
                </a:lnTo>
                <a:lnTo>
                  <a:pt x="2188463" y="6095"/>
                </a:lnTo>
                <a:lnTo>
                  <a:pt x="2194559" y="13715"/>
                </a:lnTo>
                <a:lnTo>
                  <a:pt x="2194559" y="1028699"/>
                </a:lnTo>
                <a:lnTo>
                  <a:pt x="2200655" y="1028699"/>
                </a:lnTo>
                <a:close/>
              </a:path>
              <a:path w="2200910" h="102870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2200910" h="1028700">
                <a:moveTo>
                  <a:pt x="13715" y="1016507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1016507"/>
                </a:lnTo>
                <a:lnTo>
                  <a:pt x="13715" y="1016507"/>
                </a:lnTo>
                <a:close/>
              </a:path>
              <a:path w="2200910" h="1028700">
                <a:moveTo>
                  <a:pt x="2194559" y="1016507"/>
                </a:moveTo>
                <a:lnTo>
                  <a:pt x="6095" y="1016507"/>
                </a:lnTo>
                <a:lnTo>
                  <a:pt x="13715" y="1022603"/>
                </a:lnTo>
                <a:lnTo>
                  <a:pt x="13715" y="1028699"/>
                </a:lnTo>
                <a:lnTo>
                  <a:pt x="2188463" y="1028699"/>
                </a:lnTo>
                <a:lnTo>
                  <a:pt x="2188463" y="1022603"/>
                </a:lnTo>
                <a:lnTo>
                  <a:pt x="2194559" y="1016507"/>
                </a:lnTo>
                <a:close/>
              </a:path>
              <a:path w="2200910" h="1028700">
                <a:moveTo>
                  <a:pt x="13715" y="1028699"/>
                </a:moveTo>
                <a:lnTo>
                  <a:pt x="13715" y="1022603"/>
                </a:lnTo>
                <a:lnTo>
                  <a:pt x="6095" y="1016507"/>
                </a:lnTo>
                <a:lnTo>
                  <a:pt x="6095" y="1028699"/>
                </a:lnTo>
                <a:lnTo>
                  <a:pt x="13715" y="1028699"/>
                </a:lnTo>
                <a:close/>
              </a:path>
              <a:path w="2200910" h="1028700">
                <a:moveTo>
                  <a:pt x="2194559" y="13715"/>
                </a:moveTo>
                <a:lnTo>
                  <a:pt x="2188463" y="6095"/>
                </a:lnTo>
                <a:lnTo>
                  <a:pt x="2188463" y="13715"/>
                </a:lnTo>
                <a:lnTo>
                  <a:pt x="2194559" y="13715"/>
                </a:lnTo>
                <a:close/>
              </a:path>
              <a:path w="2200910" h="1028700">
                <a:moveTo>
                  <a:pt x="2194559" y="1016507"/>
                </a:moveTo>
                <a:lnTo>
                  <a:pt x="2194559" y="13715"/>
                </a:lnTo>
                <a:lnTo>
                  <a:pt x="2188463" y="13715"/>
                </a:lnTo>
                <a:lnTo>
                  <a:pt x="2188463" y="1016507"/>
                </a:lnTo>
                <a:lnTo>
                  <a:pt x="2194559" y="1016507"/>
                </a:lnTo>
                <a:close/>
              </a:path>
              <a:path w="2200910" h="1028700">
                <a:moveTo>
                  <a:pt x="2194559" y="1028699"/>
                </a:moveTo>
                <a:lnTo>
                  <a:pt x="2194559" y="1016507"/>
                </a:lnTo>
                <a:lnTo>
                  <a:pt x="2188463" y="1022603"/>
                </a:lnTo>
                <a:lnTo>
                  <a:pt x="2188463" y="1028699"/>
                </a:lnTo>
                <a:lnTo>
                  <a:pt x="2194559" y="1028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84069" y="4539995"/>
            <a:ext cx="4456430" cy="990600"/>
          </a:xfrm>
          <a:custGeom>
            <a:avLst/>
            <a:gdLst/>
            <a:ahLst/>
            <a:cxnLst/>
            <a:rect l="l" t="t" r="r" b="b"/>
            <a:pathLst>
              <a:path w="4456430" h="990600">
                <a:moveTo>
                  <a:pt x="0" y="0"/>
                </a:moveTo>
                <a:lnTo>
                  <a:pt x="0" y="990599"/>
                </a:lnTo>
                <a:lnTo>
                  <a:pt x="4456175" y="990599"/>
                </a:lnTo>
                <a:lnTo>
                  <a:pt x="4456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65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5886" y="4820411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5106" y="4820411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663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97702" y="5035295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659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337686" y="5129527"/>
            <a:ext cx="647700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90"/>
              </a:lnSpc>
              <a:tabLst>
                <a:tab pos="351790" algn="l"/>
              </a:tabLst>
            </a:pPr>
            <a:r>
              <a:rPr sz="2450" spc="5" dirty="0">
                <a:latin typeface="Symbol"/>
                <a:cs typeface="Symbol"/>
              </a:rPr>
              <a:t></a:t>
            </a:r>
            <a:r>
              <a:rPr sz="2450" spc="5" dirty="0">
                <a:latin typeface="Times New Roman"/>
                <a:cs typeface="Times New Roman"/>
              </a:rPr>
              <a:t>	</a:t>
            </a:r>
            <a:r>
              <a:rPr sz="2100" spc="22" baseline="1984" dirty="0">
                <a:latin typeface="Times New Roman"/>
                <a:cs typeface="Times New Roman"/>
              </a:rPr>
              <a:t>0</a:t>
            </a:r>
            <a:r>
              <a:rPr sz="2100" spc="315" baseline="1984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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71954" y="5014466"/>
            <a:ext cx="9144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1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7620" y="4783580"/>
            <a:ext cx="647700" cy="63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527050" algn="l"/>
              </a:tabLst>
            </a:pPr>
            <a:r>
              <a:rPr sz="3675" spc="-1417" baseline="-26077" dirty="0">
                <a:latin typeface="Symbol"/>
                <a:cs typeface="Symbol"/>
              </a:rPr>
              <a:t></a:t>
            </a:r>
            <a:r>
              <a:rPr sz="2450" spc="5" dirty="0">
                <a:latin typeface="Symbol"/>
                <a:cs typeface="Symbol"/>
              </a:rPr>
              <a:t></a:t>
            </a:r>
            <a:r>
              <a:rPr sz="2450" spc="-135" dirty="0">
                <a:latin typeface="Times New Roman"/>
                <a:cs typeface="Times New Roman"/>
              </a:rPr>
              <a:t> </a:t>
            </a:r>
            <a:r>
              <a:rPr sz="3675" i="1" spc="7" baseline="-47619" dirty="0">
                <a:latin typeface="Times New Roman"/>
                <a:cs typeface="Times New Roman"/>
              </a:rPr>
              <a:t>d</a:t>
            </a:r>
            <a:r>
              <a:rPr sz="3675" i="1" baseline="-47619" dirty="0">
                <a:latin typeface="Times New Roman"/>
                <a:cs typeface="Times New Roman"/>
              </a:rPr>
              <a:t>	</a:t>
            </a:r>
            <a:r>
              <a:rPr sz="3675" spc="-1417" baseline="-26077" dirty="0">
                <a:latin typeface="Symbol"/>
                <a:cs typeface="Symbol"/>
              </a:rPr>
              <a:t></a:t>
            </a:r>
            <a:r>
              <a:rPr sz="2450" spc="5" dirty="0">
                <a:latin typeface="Symbol"/>
                <a:cs typeface="Symbol"/>
              </a:rPr>
              <a:t>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0476" y="4583936"/>
            <a:ext cx="4344670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330"/>
              </a:lnSpc>
              <a:tabLst>
                <a:tab pos="527050" algn="l"/>
              </a:tabLst>
            </a:pPr>
            <a:r>
              <a:rPr sz="2450" spc="5" dirty="0">
                <a:latin typeface="Symbol"/>
                <a:cs typeface="Symbol"/>
              </a:rPr>
              <a:t></a:t>
            </a:r>
            <a:r>
              <a:rPr sz="2450" spc="285" dirty="0">
                <a:latin typeface="Times New Roman"/>
                <a:cs typeface="Times New Roman"/>
              </a:rPr>
              <a:t> </a:t>
            </a:r>
            <a:r>
              <a:rPr sz="3675" i="1" spc="7" baseline="-3401" dirty="0">
                <a:latin typeface="Times New Roman"/>
                <a:cs typeface="Times New Roman"/>
              </a:rPr>
              <a:t>d</a:t>
            </a:r>
            <a:r>
              <a:rPr sz="3675" i="1" baseline="-3401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Symbol"/>
                <a:cs typeface="Symbol"/>
              </a:rPr>
              <a:t></a:t>
            </a:r>
            <a:endParaRPr sz="2450">
              <a:latin typeface="Symbol"/>
              <a:cs typeface="Symbol"/>
            </a:endParaRPr>
          </a:p>
          <a:p>
            <a:pPr>
              <a:lnSpc>
                <a:spcPts val="2320"/>
              </a:lnSpc>
              <a:tabLst>
                <a:tab pos="501015" algn="l"/>
                <a:tab pos="2155825" algn="l"/>
              </a:tabLst>
            </a:pPr>
            <a:r>
              <a:rPr sz="2450" i="1" dirty="0">
                <a:latin typeface="Times New Roman"/>
                <a:cs typeface="Times New Roman"/>
              </a:rPr>
              <a:t>PL	</a:t>
            </a:r>
            <a:r>
              <a:rPr sz="2450" spc="30" dirty="0">
                <a:latin typeface="Times New Roman"/>
                <a:cs typeface="Times New Roman"/>
              </a:rPr>
              <a:t>[</a:t>
            </a:r>
            <a:r>
              <a:rPr sz="2450" i="1" spc="30" dirty="0">
                <a:latin typeface="Times New Roman"/>
                <a:cs typeface="Times New Roman"/>
              </a:rPr>
              <a:t>dB</a:t>
            </a:r>
            <a:r>
              <a:rPr sz="2450" spc="30" dirty="0">
                <a:latin typeface="Times New Roman"/>
                <a:cs typeface="Times New Roman"/>
              </a:rPr>
              <a:t>]</a:t>
            </a:r>
            <a:r>
              <a:rPr sz="2450" spc="29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Times New Roman"/>
                <a:cs typeface="Times New Roman"/>
              </a:rPr>
              <a:t> </a:t>
            </a:r>
            <a:r>
              <a:rPr sz="2450" i="1" spc="25" dirty="0">
                <a:latin typeface="Times New Roman"/>
                <a:cs typeface="Times New Roman"/>
              </a:rPr>
              <a:t>PL</a:t>
            </a:r>
            <a:r>
              <a:rPr sz="2450" spc="25" dirty="0">
                <a:latin typeface="Times New Roman"/>
                <a:cs typeface="Times New Roman"/>
              </a:rPr>
              <a:t>(</a:t>
            </a:r>
            <a:r>
              <a:rPr sz="2450" i="1" spc="25" dirty="0">
                <a:latin typeface="Times New Roman"/>
                <a:cs typeface="Times New Roman"/>
              </a:rPr>
              <a:t>d	</a:t>
            </a:r>
            <a:r>
              <a:rPr sz="2450" dirty="0">
                <a:latin typeface="Times New Roman"/>
                <a:cs typeface="Times New Roman"/>
              </a:rPr>
              <a:t>)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5" dirty="0">
                <a:latin typeface="Times New Roman"/>
                <a:cs typeface="Times New Roman"/>
              </a:rPr>
              <a:t> 10 </a:t>
            </a:r>
            <a:r>
              <a:rPr sz="2450" i="1" spc="5" dirty="0">
                <a:latin typeface="Times New Roman"/>
                <a:cs typeface="Times New Roman"/>
              </a:rPr>
              <a:t>n</a:t>
            </a:r>
            <a:r>
              <a:rPr sz="2450" i="1" spc="30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log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7974" y="4533900"/>
            <a:ext cx="4470400" cy="1004569"/>
          </a:xfrm>
          <a:custGeom>
            <a:avLst/>
            <a:gdLst/>
            <a:ahLst/>
            <a:cxnLst/>
            <a:rect l="l" t="t" r="r" b="b"/>
            <a:pathLst>
              <a:path w="4470400" h="1004570">
                <a:moveTo>
                  <a:pt x="4469891" y="1004315"/>
                </a:moveTo>
                <a:lnTo>
                  <a:pt x="4469891" y="0"/>
                </a:lnTo>
                <a:lnTo>
                  <a:pt x="0" y="0"/>
                </a:lnTo>
                <a:lnTo>
                  <a:pt x="0" y="1004315"/>
                </a:lnTo>
                <a:lnTo>
                  <a:pt x="6095" y="10043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4456175" y="13715"/>
                </a:lnTo>
                <a:lnTo>
                  <a:pt x="4456175" y="6095"/>
                </a:lnTo>
                <a:lnTo>
                  <a:pt x="4462271" y="13715"/>
                </a:lnTo>
                <a:lnTo>
                  <a:pt x="4462271" y="1004315"/>
                </a:lnTo>
                <a:lnTo>
                  <a:pt x="4469891" y="1004315"/>
                </a:lnTo>
                <a:close/>
              </a:path>
              <a:path w="4470400" h="100457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4470400" h="1004570">
                <a:moveTo>
                  <a:pt x="13715" y="9905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990599"/>
                </a:lnTo>
                <a:lnTo>
                  <a:pt x="13715" y="990599"/>
                </a:lnTo>
                <a:close/>
              </a:path>
              <a:path w="4470400" h="1004570">
                <a:moveTo>
                  <a:pt x="4462271" y="990599"/>
                </a:moveTo>
                <a:lnTo>
                  <a:pt x="6095" y="990599"/>
                </a:lnTo>
                <a:lnTo>
                  <a:pt x="13715" y="996695"/>
                </a:lnTo>
                <a:lnTo>
                  <a:pt x="13715" y="1004315"/>
                </a:lnTo>
                <a:lnTo>
                  <a:pt x="4456175" y="1004315"/>
                </a:lnTo>
                <a:lnTo>
                  <a:pt x="4456175" y="996695"/>
                </a:lnTo>
                <a:lnTo>
                  <a:pt x="4462271" y="990599"/>
                </a:lnTo>
                <a:close/>
              </a:path>
              <a:path w="4470400" h="1004570">
                <a:moveTo>
                  <a:pt x="13715" y="1004315"/>
                </a:moveTo>
                <a:lnTo>
                  <a:pt x="13715" y="996695"/>
                </a:lnTo>
                <a:lnTo>
                  <a:pt x="6095" y="990599"/>
                </a:lnTo>
                <a:lnTo>
                  <a:pt x="6095" y="1004315"/>
                </a:lnTo>
                <a:lnTo>
                  <a:pt x="13715" y="1004315"/>
                </a:lnTo>
                <a:close/>
              </a:path>
              <a:path w="4470400" h="1004570">
                <a:moveTo>
                  <a:pt x="4462271" y="13715"/>
                </a:moveTo>
                <a:lnTo>
                  <a:pt x="4456175" y="6095"/>
                </a:lnTo>
                <a:lnTo>
                  <a:pt x="4456175" y="13715"/>
                </a:lnTo>
                <a:lnTo>
                  <a:pt x="4462271" y="13715"/>
                </a:lnTo>
                <a:close/>
              </a:path>
              <a:path w="4470400" h="1004570">
                <a:moveTo>
                  <a:pt x="4462271" y="990599"/>
                </a:moveTo>
                <a:lnTo>
                  <a:pt x="4462271" y="13715"/>
                </a:lnTo>
                <a:lnTo>
                  <a:pt x="4456175" y="13715"/>
                </a:lnTo>
                <a:lnTo>
                  <a:pt x="4456175" y="990599"/>
                </a:lnTo>
                <a:lnTo>
                  <a:pt x="4462271" y="990599"/>
                </a:lnTo>
                <a:close/>
              </a:path>
              <a:path w="4470400" h="1004570">
                <a:moveTo>
                  <a:pt x="4462271" y="1004315"/>
                </a:moveTo>
                <a:lnTo>
                  <a:pt x="4462271" y="990599"/>
                </a:lnTo>
                <a:lnTo>
                  <a:pt x="4456175" y="996695"/>
                </a:lnTo>
                <a:lnTo>
                  <a:pt x="4456175" y="1004315"/>
                </a:lnTo>
                <a:lnTo>
                  <a:pt x="4462271" y="10043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26" name="object 26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68" y="1058671"/>
            <a:ext cx="5332730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5485" marR="5080" indent="-1963420">
              <a:lnSpc>
                <a:spcPct val="100000"/>
              </a:lnSpc>
            </a:pPr>
            <a:r>
              <a:rPr spc="-5" dirty="0"/>
              <a:t>Log-distance Path Loss 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62417" y="2896106"/>
            <a:ext cx="7339330" cy="266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- the rate at which the path loss</a:t>
            </a:r>
            <a:r>
              <a:rPr sz="3200" spc="-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increases</a:t>
            </a:r>
            <a:endParaRPr sz="3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free space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n=2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5600" algn="l"/>
              </a:tabLst>
            </a:pPr>
            <a:r>
              <a:rPr sz="3200" spc="1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150" spc="15" baseline="-21164" dirty="0">
                <a:solidFill>
                  <a:srgbClr val="CC0000"/>
                </a:solidFill>
                <a:latin typeface="Times New Roman"/>
                <a:cs typeface="Times New Roman"/>
              </a:rPr>
              <a:t>0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– close-in reference</a:t>
            </a:r>
            <a:r>
              <a:rPr sz="3200" spc="1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distance</a:t>
            </a:r>
            <a:endParaRPr sz="3200">
              <a:latin typeface="Times New Roman"/>
              <a:cs typeface="Times New Roman"/>
            </a:endParaRPr>
          </a:p>
          <a:p>
            <a:pPr marL="355600" marR="70802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The value of </a:t>
            </a: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n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depends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on the</a:t>
            </a:r>
            <a:r>
              <a:rPr sz="3200" spc="-1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specific  propagation</a:t>
            </a:r>
            <a:r>
              <a:rPr sz="3200" spc="-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environment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8" name="object 8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84636" y="1211071"/>
            <a:ext cx="1999614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400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4000" spc="-10" dirty="0">
                <a:solidFill>
                  <a:srgbClr val="FF0000"/>
                </a:solidFill>
                <a:latin typeface="Arial"/>
                <a:cs typeface="Arial"/>
              </a:rPr>
              <a:t>amp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7" name="object 7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34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82424" y="2787014"/>
          <a:ext cx="6715504" cy="3125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7391"/>
                <a:gridCol w="3198113"/>
              </a:tblGrid>
              <a:tr h="406907">
                <a:tc>
                  <a:txBody>
                    <a:bodyPr/>
                    <a:lstStyle/>
                    <a:p>
                      <a:pPr marL="65405">
                        <a:lnSpc>
                          <a:spcPts val="2365"/>
                        </a:lnSpc>
                      </a:pPr>
                      <a:r>
                        <a:rPr sz="2100" b="1" i="1" spc="135" dirty="0">
                          <a:latin typeface="Times New Roman"/>
                          <a:cs typeface="Times New Roman"/>
                        </a:rPr>
                        <a:t>Environment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81">
                      <a:solidFill>
                        <a:srgbClr val="000000"/>
                      </a:solidFill>
                      <a:prstDash val="solid"/>
                    </a:lnL>
                    <a:lnR w="11429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99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365"/>
                        </a:lnSpc>
                      </a:pPr>
                      <a:r>
                        <a:rPr sz="2100" b="1" i="1" spc="100" dirty="0">
                          <a:latin typeface="Times New Roman"/>
                          <a:cs typeface="Times New Roman"/>
                        </a:rPr>
                        <a:t>Path </a:t>
                      </a:r>
                      <a:r>
                        <a:rPr sz="2100" b="1" i="1" spc="105" dirty="0">
                          <a:latin typeface="Times New Roman"/>
                          <a:cs typeface="Times New Roman"/>
                        </a:rPr>
                        <a:t>Loss </a:t>
                      </a:r>
                      <a:r>
                        <a:rPr sz="2100" b="1" i="1" spc="130" dirty="0">
                          <a:latin typeface="Times New Roman"/>
                          <a:cs typeface="Times New Roman"/>
                        </a:rPr>
                        <a:t>Exponent,</a:t>
                      </a:r>
                      <a:r>
                        <a:rPr sz="2100" b="1" i="1" spc="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429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990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247">
                <a:tc>
                  <a:txBody>
                    <a:bodyPr/>
                    <a:lstStyle/>
                    <a:p>
                      <a:pPr marL="65405">
                        <a:lnSpc>
                          <a:spcPts val="2340"/>
                        </a:lnSpc>
                      </a:pPr>
                      <a:r>
                        <a:rPr sz="2100" spc="100" dirty="0">
                          <a:latin typeface="Times New Roman"/>
                          <a:cs typeface="Times New Roman"/>
                        </a:rPr>
                        <a:t>Free</a:t>
                      </a:r>
                      <a:r>
                        <a:rPr sz="21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100" dirty="0">
                          <a:latin typeface="Times New Roman"/>
                          <a:cs typeface="Times New Roman"/>
                        </a:rPr>
                        <a:t>space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81">
                      <a:solidFill>
                        <a:srgbClr val="000000"/>
                      </a:solidFill>
                      <a:prstDash val="solid"/>
                    </a:lnL>
                    <a:lnR w="11429">
                      <a:solidFill>
                        <a:srgbClr val="000000"/>
                      </a:solidFill>
                      <a:prstDash val="solid"/>
                    </a:lnR>
                    <a:lnT w="9905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34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429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9905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8431">
                <a:tc>
                  <a:txBody>
                    <a:bodyPr/>
                    <a:lstStyle/>
                    <a:p>
                      <a:pPr marL="65405">
                        <a:lnSpc>
                          <a:spcPts val="2345"/>
                        </a:lnSpc>
                      </a:pPr>
                      <a:r>
                        <a:rPr sz="2100" spc="114" dirty="0">
                          <a:latin typeface="Times New Roman"/>
                          <a:cs typeface="Times New Roman"/>
                        </a:rPr>
                        <a:t>Urban </a:t>
                      </a:r>
                      <a:r>
                        <a:rPr sz="2100" spc="90" dirty="0">
                          <a:latin typeface="Times New Roman"/>
                          <a:cs typeface="Times New Roman"/>
                        </a:rPr>
                        <a:t>area </a:t>
                      </a:r>
                      <a:r>
                        <a:rPr sz="2100" spc="95" dirty="0">
                          <a:latin typeface="Times New Roman"/>
                          <a:cs typeface="Times New Roman"/>
                        </a:rPr>
                        <a:t>cellular</a:t>
                      </a:r>
                      <a:r>
                        <a:rPr sz="2100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90" dirty="0">
                          <a:latin typeface="Times New Roman"/>
                          <a:cs typeface="Times New Roman"/>
                        </a:rPr>
                        <a:t>radio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81">
                      <a:solidFill>
                        <a:srgbClr val="000000"/>
                      </a:solidFill>
                      <a:prstDash val="solid"/>
                    </a:lnL>
                    <a:lnR w="11429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9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345"/>
                        </a:lnSpc>
                      </a:pPr>
                      <a:r>
                        <a:rPr sz="2100" spc="70" dirty="0">
                          <a:latin typeface="Times New Roman"/>
                          <a:cs typeface="Times New Roman"/>
                        </a:rPr>
                        <a:t>2.7 </a:t>
                      </a:r>
                      <a:r>
                        <a:rPr sz="2100" spc="4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10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70" dirty="0">
                          <a:latin typeface="Times New Roman"/>
                          <a:cs typeface="Times New Roman"/>
                        </a:rPr>
                        <a:t>3.5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429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90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3315">
                <a:tc>
                  <a:txBody>
                    <a:bodyPr/>
                    <a:lstStyle/>
                    <a:p>
                      <a:pPr marL="65405">
                        <a:lnSpc>
                          <a:spcPts val="2290"/>
                        </a:lnSpc>
                      </a:pPr>
                      <a:r>
                        <a:rPr sz="2100" spc="130" dirty="0">
                          <a:latin typeface="Times New Roman"/>
                          <a:cs typeface="Times New Roman"/>
                        </a:rPr>
                        <a:t>Shadowed </a:t>
                      </a:r>
                      <a:r>
                        <a:rPr sz="2100" spc="105" dirty="0">
                          <a:latin typeface="Times New Roman"/>
                          <a:cs typeface="Times New Roman"/>
                        </a:rPr>
                        <a:t>urban</a:t>
                      </a:r>
                      <a:r>
                        <a:rPr sz="21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95" dirty="0">
                          <a:latin typeface="Times New Roman"/>
                          <a:cs typeface="Times New Roman"/>
                        </a:rPr>
                        <a:t>cellular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ts val="2470"/>
                        </a:lnSpc>
                      </a:pPr>
                      <a:r>
                        <a:rPr sz="2100" spc="90" dirty="0">
                          <a:latin typeface="Times New Roman"/>
                          <a:cs typeface="Times New Roman"/>
                        </a:rPr>
                        <a:t>radio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81">
                      <a:solidFill>
                        <a:srgbClr val="000000"/>
                      </a:solidFill>
                      <a:prstDash val="solid"/>
                    </a:lnL>
                    <a:lnR w="11429">
                      <a:solidFill>
                        <a:srgbClr val="000000"/>
                      </a:solidFill>
                      <a:prstDash val="solid"/>
                    </a:lnR>
                    <a:lnT w="9905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34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2100" spc="4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100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429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9905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9955">
                <a:tc>
                  <a:txBody>
                    <a:bodyPr/>
                    <a:lstStyle/>
                    <a:p>
                      <a:pPr marL="65405">
                        <a:lnSpc>
                          <a:spcPts val="2345"/>
                        </a:lnSpc>
                      </a:pPr>
                      <a:r>
                        <a:rPr sz="2100" spc="105" dirty="0">
                          <a:latin typeface="Times New Roman"/>
                          <a:cs typeface="Times New Roman"/>
                        </a:rPr>
                        <a:t>Inbuilding</a:t>
                      </a:r>
                      <a:r>
                        <a:rPr sz="21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130" dirty="0">
                          <a:latin typeface="Times New Roman"/>
                          <a:cs typeface="Times New Roman"/>
                        </a:rPr>
                        <a:t>LOS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81">
                      <a:solidFill>
                        <a:srgbClr val="000000"/>
                      </a:solidFill>
                      <a:prstDash val="solid"/>
                    </a:lnL>
                    <a:lnR w="11429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9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345"/>
                        </a:lnSpc>
                      </a:pPr>
                      <a:r>
                        <a:rPr sz="2100" spc="70" dirty="0">
                          <a:latin typeface="Times New Roman"/>
                          <a:cs typeface="Times New Roman"/>
                        </a:rPr>
                        <a:t>1.6 </a:t>
                      </a:r>
                      <a:r>
                        <a:rPr sz="2100" spc="4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10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70" dirty="0">
                          <a:latin typeface="Times New Roman"/>
                          <a:cs typeface="Times New Roman"/>
                        </a:rPr>
                        <a:t>1.8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429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90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8431">
                <a:tc>
                  <a:txBody>
                    <a:bodyPr/>
                    <a:lstStyle/>
                    <a:p>
                      <a:pPr marL="65405">
                        <a:lnSpc>
                          <a:spcPts val="2340"/>
                        </a:lnSpc>
                      </a:pPr>
                      <a:r>
                        <a:rPr sz="2100" spc="114" dirty="0">
                          <a:latin typeface="Times New Roman"/>
                          <a:cs typeface="Times New Roman"/>
                        </a:rPr>
                        <a:t>Obstructed </a:t>
                      </a:r>
                      <a:r>
                        <a:rPr sz="2100" spc="4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100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100" dirty="0">
                          <a:latin typeface="Times New Roman"/>
                          <a:cs typeface="Times New Roman"/>
                        </a:rPr>
                        <a:t>building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81">
                      <a:solidFill>
                        <a:srgbClr val="000000"/>
                      </a:solidFill>
                      <a:prstDash val="solid"/>
                    </a:lnL>
                    <a:lnR w="11429">
                      <a:solidFill>
                        <a:srgbClr val="000000"/>
                      </a:solidFill>
                      <a:prstDash val="solid"/>
                    </a:lnR>
                    <a:lnT w="9905">
                      <a:solidFill>
                        <a:srgbClr val="000000"/>
                      </a:solidFill>
                      <a:prstDash val="solid"/>
                    </a:lnT>
                    <a:lnB w="99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34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4 </a:t>
                      </a:r>
                      <a:r>
                        <a:rPr sz="2100" spc="4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100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429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9905">
                      <a:solidFill>
                        <a:srgbClr val="000000"/>
                      </a:solidFill>
                      <a:prstDash val="solid"/>
                    </a:lnT>
                    <a:lnB w="990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8431">
                <a:tc>
                  <a:txBody>
                    <a:bodyPr/>
                    <a:lstStyle/>
                    <a:p>
                      <a:pPr marL="65405">
                        <a:lnSpc>
                          <a:spcPts val="2350"/>
                        </a:lnSpc>
                      </a:pPr>
                      <a:r>
                        <a:rPr sz="2100" spc="114" dirty="0">
                          <a:latin typeface="Times New Roman"/>
                          <a:cs typeface="Times New Roman"/>
                        </a:rPr>
                        <a:t>Obstructed </a:t>
                      </a:r>
                      <a:r>
                        <a:rPr sz="2100" spc="4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1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95" dirty="0">
                          <a:latin typeface="Times New Roman"/>
                          <a:cs typeface="Times New Roman"/>
                        </a:rPr>
                        <a:t>factories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81">
                      <a:solidFill>
                        <a:srgbClr val="000000"/>
                      </a:solidFill>
                      <a:prstDash val="solid"/>
                    </a:lnL>
                    <a:lnR w="11429">
                      <a:solidFill>
                        <a:srgbClr val="000000"/>
                      </a:solidFill>
                      <a:prstDash val="solid"/>
                    </a:lnR>
                    <a:lnT w="990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35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2100" spc="4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100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429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990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405765">
              <a:lnSpc>
                <a:spcPct val="100000"/>
              </a:lnSpc>
            </a:pPr>
            <a:r>
              <a:rPr spc="-10" dirty="0"/>
              <a:t>Log-normal Shadowing</a:t>
            </a:r>
            <a:r>
              <a:rPr spc="50" dirty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4817" y="2134106"/>
            <a:ext cx="7169784" cy="304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The log distance Model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does not</a:t>
            </a:r>
            <a:r>
              <a:rPr sz="3200" spc="-1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consider  the effects of environmental</a:t>
            </a:r>
            <a:r>
              <a:rPr sz="3200" spc="-1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clutter</a:t>
            </a:r>
            <a:endParaRPr sz="3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– Large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discrepancies</a:t>
            </a:r>
            <a:endParaRPr sz="2800">
              <a:latin typeface="Times New Roman"/>
              <a:cs typeface="Times New Roman"/>
            </a:endParaRPr>
          </a:p>
          <a:p>
            <a:pPr marL="355600" marR="95631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It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has been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shown that path loss at</a:t>
            </a:r>
            <a:r>
              <a:rPr sz="3200" spc="-16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a  particular location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random,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and 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distributed</a:t>
            </a:r>
            <a:r>
              <a:rPr sz="3200" spc="-1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log-normally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40869" y="5378195"/>
            <a:ext cx="6553200" cy="989330"/>
          </a:xfrm>
          <a:custGeom>
            <a:avLst/>
            <a:gdLst/>
            <a:ahLst/>
            <a:cxnLst/>
            <a:rect l="l" t="t" r="r" b="b"/>
            <a:pathLst>
              <a:path w="6553200" h="989329">
                <a:moveTo>
                  <a:pt x="0" y="0"/>
                </a:moveTo>
                <a:lnTo>
                  <a:pt x="0" y="989075"/>
                </a:lnTo>
                <a:lnTo>
                  <a:pt x="6553199" y="989075"/>
                </a:lnTo>
                <a:lnTo>
                  <a:pt x="6553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4151" y="5663187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813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91900" y="5663187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>
                <a:moveTo>
                  <a:pt x="0" y="0"/>
                </a:moveTo>
                <a:lnTo>
                  <a:pt x="367287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82494" y="5882383"/>
            <a:ext cx="156845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sz="2450" i="1" spc="5" dirty="0">
                <a:latin typeface="Times New Roman"/>
                <a:cs typeface="Times New Roman"/>
              </a:rPr>
              <a:t>d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4460" y="5640067"/>
            <a:ext cx="77470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75" spc="-705" baseline="-21541" dirty="0">
                <a:latin typeface="Symbol"/>
                <a:cs typeface="Symbol"/>
              </a:rPr>
              <a:t></a:t>
            </a:r>
            <a:r>
              <a:rPr sz="3675" spc="-705" baseline="1133" dirty="0">
                <a:latin typeface="Symbol"/>
                <a:cs typeface="Symbol"/>
              </a:rPr>
              <a:t></a:t>
            </a:r>
            <a:r>
              <a:rPr sz="3675" spc="-705" baseline="1133" dirty="0">
                <a:latin typeface="Times New Roman"/>
                <a:cs typeface="Times New Roman"/>
              </a:rPr>
              <a:t>  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100" dirty="0">
                <a:latin typeface="Times New Roman"/>
                <a:cs typeface="Times New Roman"/>
              </a:rPr>
              <a:t> </a:t>
            </a:r>
            <a:r>
              <a:rPr sz="2450" i="1" spc="80" dirty="0">
                <a:latin typeface="Times New Roman"/>
                <a:cs typeface="Times New Roman"/>
              </a:rPr>
              <a:t>X</a:t>
            </a:r>
            <a:r>
              <a:rPr sz="2250" spc="120" baseline="-22222" dirty="0">
                <a:latin typeface="Symbol"/>
                <a:cs typeface="Symbol"/>
              </a:rPr>
              <a:t></a:t>
            </a:r>
            <a:endParaRPr sz="2250" baseline="-22222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9536" y="5761987"/>
            <a:ext cx="635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90"/>
              </a:lnSpc>
            </a:pPr>
            <a:r>
              <a:rPr sz="2450" spc="-944" dirty="0">
                <a:latin typeface="Symbol"/>
                <a:cs typeface="Symbol"/>
              </a:rPr>
              <a:t>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9602" y="5630923"/>
            <a:ext cx="120014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90"/>
              </a:lnSpc>
            </a:pPr>
            <a:r>
              <a:rPr sz="2450" dirty="0">
                <a:latin typeface="Symbol"/>
                <a:cs typeface="Symbol"/>
              </a:rPr>
              <a:t>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99602" y="5964679"/>
            <a:ext cx="655320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90"/>
              </a:lnSpc>
              <a:tabLst>
                <a:tab pos="359410" algn="l"/>
              </a:tabLst>
            </a:pPr>
            <a:r>
              <a:rPr sz="2450" dirty="0">
                <a:latin typeface="Symbol"/>
                <a:cs typeface="Symbol"/>
              </a:rPr>
              <a:t>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100" spc="22" baseline="1984" dirty="0">
                <a:latin typeface="Times New Roman"/>
                <a:cs typeface="Times New Roman"/>
              </a:rPr>
              <a:t>0</a:t>
            </a:r>
            <a:r>
              <a:rPr sz="2100" spc="322" baseline="1984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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5531" y="5851141"/>
            <a:ext cx="9144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1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8763" y="5428231"/>
            <a:ext cx="575627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305"/>
              </a:lnSpc>
            </a:pPr>
            <a:r>
              <a:rPr sz="2450" dirty="0">
                <a:latin typeface="Symbol"/>
                <a:cs typeface="Symbol"/>
              </a:rPr>
              <a:t>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3675" i="1" u="heavy" spc="7" baseline="-3401" dirty="0">
                <a:latin typeface="Times New Roman"/>
                <a:cs typeface="Times New Roman"/>
              </a:rPr>
              <a:t>d </a:t>
            </a:r>
            <a:r>
              <a:rPr sz="3675" i="1" u="heavy" spc="135" baseline="-3401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</a:t>
            </a:r>
            <a:endParaRPr sz="2450">
              <a:latin typeface="Symbol"/>
              <a:cs typeface="Symbol"/>
            </a:endParaRPr>
          </a:p>
          <a:p>
            <a:pPr>
              <a:lnSpc>
                <a:spcPts val="2305"/>
              </a:lnSpc>
              <a:tabLst>
                <a:tab pos="2733675" algn="l"/>
                <a:tab pos="3791585" algn="l"/>
              </a:tabLst>
            </a:pPr>
            <a:r>
              <a:rPr sz="2450" i="1" spc="50" dirty="0">
                <a:latin typeface="Times New Roman"/>
                <a:cs typeface="Times New Roman"/>
              </a:rPr>
              <a:t>PL</a:t>
            </a:r>
            <a:r>
              <a:rPr sz="2450" spc="50" dirty="0">
                <a:latin typeface="Times New Roman"/>
                <a:cs typeface="Times New Roman"/>
              </a:rPr>
              <a:t>(</a:t>
            </a:r>
            <a:r>
              <a:rPr sz="2450" i="1" spc="50" dirty="0">
                <a:latin typeface="Times New Roman"/>
                <a:cs typeface="Times New Roman"/>
              </a:rPr>
              <a:t>d </a:t>
            </a:r>
            <a:r>
              <a:rPr sz="2450" dirty="0">
                <a:latin typeface="Times New Roman"/>
                <a:cs typeface="Times New Roman"/>
              </a:rPr>
              <a:t>)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5" dirty="0">
                <a:latin typeface="Times New Roman"/>
                <a:cs typeface="Times New Roman"/>
              </a:rPr>
              <a:t>  </a:t>
            </a:r>
            <a:r>
              <a:rPr sz="2450" i="1" spc="50" dirty="0">
                <a:latin typeface="Times New Roman"/>
                <a:cs typeface="Times New Roman"/>
              </a:rPr>
              <a:t>PL</a:t>
            </a:r>
            <a:r>
              <a:rPr sz="2450" spc="50" dirty="0">
                <a:latin typeface="Times New Roman"/>
                <a:cs typeface="Times New Roman"/>
              </a:rPr>
              <a:t>(</a:t>
            </a:r>
            <a:r>
              <a:rPr sz="2450" i="1" spc="50" dirty="0">
                <a:latin typeface="Times New Roman"/>
                <a:cs typeface="Times New Roman"/>
              </a:rPr>
              <a:t>d 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38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400" dirty="0">
                <a:latin typeface="Times New Roman"/>
                <a:cs typeface="Times New Roman"/>
              </a:rPr>
              <a:t> </a:t>
            </a:r>
            <a:r>
              <a:rPr sz="2450" i="1" spc="80" dirty="0">
                <a:latin typeface="Times New Roman"/>
                <a:cs typeface="Times New Roman"/>
              </a:rPr>
              <a:t>X</a:t>
            </a:r>
            <a:r>
              <a:rPr sz="2250" spc="120" baseline="-22222" dirty="0">
                <a:latin typeface="Symbol"/>
                <a:cs typeface="Symbol"/>
              </a:rPr>
              <a:t></a:t>
            </a:r>
            <a:r>
              <a:rPr sz="2250" spc="120" baseline="-22222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5" dirty="0">
                <a:latin typeface="Times New Roman"/>
                <a:cs typeface="Times New Roman"/>
              </a:rPr>
              <a:t>  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i="1" spc="50" dirty="0">
                <a:latin typeface="Times New Roman"/>
                <a:cs typeface="Times New Roman"/>
              </a:rPr>
              <a:t>PL</a:t>
            </a:r>
            <a:r>
              <a:rPr sz="2450" spc="50" dirty="0">
                <a:latin typeface="Times New Roman"/>
                <a:cs typeface="Times New Roman"/>
              </a:rPr>
              <a:t>(</a:t>
            </a:r>
            <a:r>
              <a:rPr sz="2450" i="1" spc="50" dirty="0">
                <a:latin typeface="Times New Roman"/>
                <a:cs typeface="Times New Roman"/>
              </a:rPr>
              <a:t>d	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15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-33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Times New Roman"/>
                <a:cs typeface="Times New Roman"/>
              </a:rPr>
              <a:t>10</a:t>
            </a:r>
            <a:r>
              <a:rPr sz="2450" i="1" spc="20" dirty="0">
                <a:latin typeface="Times New Roman"/>
                <a:cs typeface="Times New Roman"/>
              </a:rPr>
              <a:t>n</a:t>
            </a:r>
            <a:r>
              <a:rPr sz="2450" i="1" spc="-27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log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34774" y="5372100"/>
            <a:ext cx="6567170" cy="1003300"/>
          </a:xfrm>
          <a:custGeom>
            <a:avLst/>
            <a:gdLst/>
            <a:ahLst/>
            <a:cxnLst/>
            <a:rect l="l" t="t" r="r" b="b"/>
            <a:pathLst>
              <a:path w="6567170" h="1003300">
                <a:moveTo>
                  <a:pt x="6566915" y="1002791"/>
                </a:moveTo>
                <a:lnTo>
                  <a:pt x="6566915" y="0"/>
                </a:lnTo>
                <a:lnTo>
                  <a:pt x="0" y="0"/>
                </a:lnTo>
                <a:lnTo>
                  <a:pt x="0" y="1002791"/>
                </a:lnTo>
                <a:lnTo>
                  <a:pt x="6095" y="1002791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6553199" y="13715"/>
                </a:lnTo>
                <a:lnTo>
                  <a:pt x="6553199" y="6095"/>
                </a:lnTo>
                <a:lnTo>
                  <a:pt x="6559295" y="13715"/>
                </a:lnTo>
                <a:lnTo>
                  <a:pt x="6559295" y="1002791"/>
                </a:lnTo>
                <a:lnTo>
                  <a:pt x="6566915" y="1002791"/>
                </a:lnTo>
                <a:close/>
              </a:path>
              <a:path w="6567170" h="100330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6567170" h="1003300">
                <a:moveTo>
                  <a:pt x="13715" y="989075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989075"/>
                </a:lnTo>
                <a:lnTo>
                  <a:pt x="13715" y="989075"/>
                </a:lnTo>
                <a:close/>
              </a:path>
              <a:path w="6567170" h="1003300">
                <a:moveTo>
                  <a:pt x="6559295" y="989075"/>
                </a:moveTo>
                <a:lnTo>
                  <a:pt x="6095" y="989075"/>
                </a:lnTo>
                <a:lnTo>
                  <a:pt x="13715" y="995171"/>
                </a:lnTo>
                <a:lnTo>
                  <a:pt x="13715" y="1002791"/>
                </a:lnTo>
                <a:lnTo>
                  <a:pt x="6553199" y="1002791"/>
                </a:lnTo>
                <a:lnTo>
                  <a:pt x="6553199" y="995171"/>
                </a:lnTo>
                <a:lnTo>
                  <a:pt x="6559295" y="989075"/>
                </a:lnTo>
                <a:close/>
              </a:path>
              <a:path w="6567170" h="1003300">
                <a:moveTo>
                  <a:pt x="13715" y="1002791"/>
                </a:moveTo>
                <a:lnTo>
                  <a:pt x="13715" y="995171"/>
                </a:lnTo>
                <a:lnTo>
                  <a:pt x="6095" y="989075"/>
                </a:lnTo>
                <a:lnTo>
                  <a:pt x="6095" y="1002791"/>
                </a:lnTo>
                <a:lnTo>
                  <a:pt x="13715" y="1002791"/>
                </a:lnTo>
                <a:close/>
              </a:path>
              <a:path w="6567170" h="1003300">
                <a:moveTo>
                  <a:pt x="6559295" y="13715"/>
                </a:moveTo>
                <a:lnTo>
                  <a:pt x="6553199" y="6095"/>
                </a:lnTo>
                <a:lnTo>
                  <a:pt x="6553199" y="13715"/>
                </a:lnTo>
                <a:lnTo>
                  <a:pt x="6559295" y="13715"/>
                </a:lnTo>
                <a:close/>
              </a:path>
              <a:path w="6567170" h="1003300">
                <a:moveTo>
                  <a:pt x="6559295" y="989075"/>
                </a:moveTo>
                <a:lnTo>
                  <a:pt x="6559295" y="13715"/>
                </a:lnTo>
                <a:lnTo>
                  <a:pt x="6553199" y="13715"/>
                </a:lnTo>
                <a:lnTo>
                  <a:pt x="6553199" y="989075"/>
                </a:lnTo>
                <a:lnTo>
                  <a:pt x="6559295" y="989075"/>
                </a:lnTo>
                <a:close/>
              </a:path>
              <a:path w="6567170" h="1003300">
                <a:moveTo>
                  <a:pt x="6559295" y="1002791"/>
                </a:moveTo>
                <a:lnTo>
                  <a:pt x="6559295" y="989075"/>
                </a:lnTo>
                <a:lnTo>
                  <a:pt x="6553199" y="995171"/>
                </a:lnTo>
                <a:lnTo>
                  <a:pt x="6553199" y="1002791"/>
                </a:lnTo>
                <a:lnTo>
                  <a:pt x="6559295" y="1002791"/>
                </a:lnTo>
                <a:close/>
              </a:path>
            </a:pathLst>
          </a:custGeom>
          <a:solidFill>
            <a:srgbClr val="65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18" name="object 18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405765">
              <a:lnSpc>
                <a:spcPct val="100000"/>
              </a:lnSpc>
            </a:pPr>
            <a:r>
              <a:rPr spc="-10" dirty="0"/>
              <a:t>Log-normal Shadowing</a:t>
            </a:r>
            <a:r>
              <a:rPr spc="50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62417" y="2485388"/>
            <a:ext cx="7581265" cy="3338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0">
              <a:lnSpc>
                <a:spcPct val="100000"/>
              </a:lnSpc>
              <a:tabLst>
                <a:tab pos="2743200" algn="l"/>
                <a:tab pos="3508375" algn="l"/>
              </a:tabLst>
            </a:pPr>
            <a:r>
              <a:rPr sz="3350" i="1" spc="-220" dirty="0">
                <a:latin typeface="Times New Roman"/>
                <a:cs typeface="Times New Roman"/>
              </a:rPr>
              <a:t>P</a:t>
            </a:r>
            <a:r>
              <a:rPr sz="2925" i="1" spc="-330" baseline="-24216" dirty="0">
                <a:latin typeface="Times New Roman"/>
                <a:cs typeface="Times New Roman"/>
              </a:rPr>
              <a:t>r	</a:t>
            </a:r>
            <a:r>
              <a:rPr sz="3350" spc="10" dirty="0">
                <a:latin typeface="Symbol"/>
                <a:cs typeface="Symbol"/>
              </a:rPr>
              <a:t></a:t>
            </a:r>
            <a:r>
              <a:rPr sz="3350" spc="10" dirty="0">
                <a:latin typeface="Times New Roman"/>
                <a:cs typeface="Times New Roman"/>
              </a:rPr>
              <a:t> </a:t>
            </a:r>
            <a:r>
              <a:rPr sz="3350" spc="380" dirty="0">
                <a:latin typeface="Times New Roman"/>
                <a:cs typeface="Times New Roman"/>
              </a:rPr>
              <a:t> </a:t>
            </a:r>
            <a:r>
              <a:rPr sz="3350" i="1" spc="-245" dirty="0">
                <a:latin typeface="Times New Roman"/>
                <a:cs typeface="Times New Roman"/>
              </a:rPr>
              <a:t>P</a:t>
            </a:r>
            <a:r>
              <a:rPr sz="2925" i="1" spc="-367" baseline="-24216" dirty="0">
                <a:latin typeface="Times New Roman"/>
                <a:cs typeface="Times New Roman"/>
              </a:rPr>
              <a:t>t	</a:t>
            </a:r>
            <a:r>
              <a:rPr sz="3350" spc="10" dirty="0">
                <a:latin typeface="Symbol"/>
                <a:cs typeface="Symbol"/>
              </a:rPr>
              <a:t></a:t>
            </a:r>
            <a:r>
              <a:rPr sz="3350" spc="10" dirty="0">
                <a:latin typeface="Times New Roman"/>
                <a:cs typeface="Times New Roman"/>
              </a:rPr>
              <a:t> </a:t>
            </a:r>
            <a:r>
              <a:rPr sz="3350" i="1" spc="80" dirty="0">
                <a:latin typeface="Times New Roman"/>
                <a:cs typeface="Times New Roman"/>
              </a:rPr>
              <a:t>PL</a:t>
            </a:r>
            <a:r>
              <a:rPr sz="3350" spc="80" dirty="0">
                <a:latin typeface="Times New Roman"/>
                <a:cs typeface="Times New Roman"/>
              </a:rPr>
              <a:t>(</a:t>
            </a:r>
            <a:r>
              <a:rPr sz="3350" i="1" spc="80" dirty="0">
                <a:latin typeface="Times New Roman"/>
                <a:cs typeface="Times New Roman"/>
              </a:rPr>
              <a:t>d</a:t>
            </a:r>
            <a:r>
              <a:rPr sz="3350" i="1" spc="-470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Times New Roman"/>
                <a:cs typeface="Times New Roman"/>
              </a:rPr>
              <a:t>)</a:t>
            </a:r>
            <a:endParaRPr sz="33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7700"/>
              </a:lnSpc>
              <a:spcBef>
                <a:spcPts val="230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3200" i="1" spc="-40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375" spc="-60" baseline="-19753" dirty="0">
                <a:solidFill>
                  <a:srgbClr val="CC0000"/>
                </a:solidFill>
                <a:latin typeface="Symbol"/>
                <a:cs typeface="Symbol"/>
              </a:rPr>
              <a:t></a:t>
            </a:r>
            <a:r>
              <a:rPr sz="3375" spc="-60" baseline="-19753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- zero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mean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Gaussian distributed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random 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variable (dB)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with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standard deviation </a:t>
            </a:r>
            <a:r>
              <a:rPr sz="3350" spc="-90" dirty="0">
                <a:solidFill>
                  <a:srgbClr val="000065"/>
                </a:solidFill>
                <a:latin typeface="Symbol"/>
                <a:cs typeface="Symbol"/>
              </a:rPr>
              <a:t></a:t>
            </a:r>
            <a:r>
              <a:rPr sz="3350" spc="-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(dB)</a:t>
            </a:r>
            <a:endParaRPr sz="3200">
              <a:latin typeface="Times New Roman"/>
              <a:cs typeface="Times New Roman"/>
            </a:endParaRPr>
          </a:p>
          <a:p>
            <a:pPr marL="355600" marR="625475" indent="-342900">
              <a:lnSpc>
                <a:spcPts val="3829"/>
              </a:lnSpc>
              <a:spcBef>
                <a:spcPts val="91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32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150" i="1" spc="7" baseline="-21164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r>
              <a:rPr sz="3200" spc="5" dirty="0">
                <a:solidFill>
                  <a:srgbClr val="CC0000"/>
                </a:solidFill>
                <a:latin typeface="Times New Roman"/>
                <a:cs typeface="Times New Roman"/>
              </a:rPr>
              <a:t>,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n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and </a:t>
            </a:r>
            <a:r>
              <a:rPr sz="3350" spc="-90" dirty="0">
                <a:solidFill>
                  <a:srgbClr val="CC0000"/>
                </a:solidFill>
                <a:latin typeface="Symbol"/>
                <a:cs typeface="Symbol"/>
              </a:rPr>
              <a:t></a:t>
            </a:r>
            <a:r>
              <a:rPr sz="3350" spc="-9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statistically describe the</a:t>
            </a:r>
            <a:r>
              <a:rPr sz="3200" spc="-9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path  loss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model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for an arbitrary</a:t>
            </a:r>
            <a:r>
              <a:rPr sz="3200" spc="-1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location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8" name="object 8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405765">
              <a:lnSpc>
                <a:spcPct val="100000"/>
              </a:lnSpc>
            </a:pPr>
            <a:r>
              <a:rPr spc="-10" dirty="0"/>
              <a:t>Log-normal Shadowing</a:t>
            </a:r>
            <a:r>
              <a:rPr spc="50" dirty="0"/>
              <a:t> </a:t>
            </a:r>
            <a:r>
              <a:rPr spc="-5" dirty="0"/>
              <a:t>3</a:t>
            </a:r>
          </a:p>
        </p:txBody>
      </p:sp>
      <p:sp>
        <p:nvSpPr>
          <p:cNvPr id="5" name="object 5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8617" y="2379978"/>
            <a:ext cx="7599045" cy="272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48920" indent="-342900">
              <a:lnSpc>
                <a:spcPts val="3350"/>
              </a:lnSpc>
              <a:buFont typeface="Times New Roman"/>
              <a:buChar char="•"/>
              <a:tabLst>
                <a:tab pos="355600" algn="l"/>
                <a:tab pos="1614170" algn="l"/>
              </a:tabLst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2800" i="1" spc="6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and </a:t>
            </a:r>
            <a:r>
              <a:rPr sz="2800" spc="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950" spc="-95" dirty="0">
                <a:solidFill>
                  <a:srgbClr val="CC0000"/>
                </a:solidFill>
                <a:latin typeface="Symbol"/>
                <a:cs typeface="Symbol"/>
              </a:rPr>
              <a:t></a:t>
            </a:r>
            <a:r>
              <a:rPr sz="2950" spc="-9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are in practice computed</a:t>
            </a:r>
            <a:r>
              <a:rPr sz="2800" spc="-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from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 measured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 data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using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linear regression</a:t>
            </a:r>
            <a:r>
              <a:rPr sz="2800" spc="-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(fitting)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6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PL(d</a:t>
            </a:r>
            <a:r>
              <a:rPr sz="2775" i="1" spc="-7" baseline="-21021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is based either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on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close-in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measurements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or  on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 free space assumption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from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transmitter to</a:t>
            </a:r>
            <a:r>
              <a:rPr sz="2800" spc="-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2775" i="1" spc="7" baseline="-21021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2775" baseline="-21021">
              <a:latin typeface="Times New Roman"/>
              <a:cs typeface="Times New Roman"/>
            </a:endParaRPr>
          </a:p>
          <a:p>
            <a:pPr marL="355600" marR="20002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 number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practical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models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exist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predicting  path loss in “real” propagation</a:t>
            </a:r>
            <a:r>
              <a:rPr sz="2800" spc="-8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conditions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8" name="object 8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678180">
              <a:lnSpc>
                <a:spcPct val="100000"/>
              </a:lnSpc>
            </a:pPr>
            <a:r>
              <a:rPr spc="-5" dirty="0"/>
              <a:t>A </a:t>
            </a:r>
            <a:r>
              <a:rPr spc="-10" dirty="0"/>
              <a:t>Cell Design</a:t>
            </a:r>
            <a:r>
              <a:rPr dirty="0"/>
              <a:t> </a:t>
            </a:r>
            <a:r>
              <a:rPr spc="-10" dirty="0"/>
              <a:t>Problem</a:t>
            </a:r>
          </a:p>
        </p:txBody>
      </p:sp>
      <p:sp>
        <p:nvSpPr>
          <p:cNvPr id="5" name="object 5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340" marR="40640">
              <a:lnSpc>
                <a:spcPct val="100000"/>
              </a:lnSpc>
            </a:pPr>
            <a:r>
              <a:rPr sz="2200" spc="-5" dirty="0"/>
              <a:t>A GSM-1800 operator </a:t>
            </a:r>
            <a:r>
              <a:rPr sz="2200" dirty="0"/>
              <a:t>provides </a:t>
            </a:r>
            <a:r>
              <a:rPr sz="2200" spc="-5" dirty="0"/>
              <a:t>cellular coverage in Karachi (Area:  </a:t>
            </a:r>
            <a:r>
              <a:rPr sz="2200" dirty="0"/>
              <a:t>2500 </a:t>
            </a:r>
            <a:r>
              <a:rPr sz="2200" spc="-5" dirty="0"/>
              <a:t>km</a:t>
            </a:r>
            <a:r>
              <a:rPr sz="2175" spc="-7" baseline="24904" dirty="0"/>
              <a:t>2</a:t>
            </a:r>
            <a:r>
              <a:rPr sz="2200" spc="-5" dirty="0"/>
              <a:t>) with </a:t>
            </a:r>
            <a:r>
              <a:rPr sz="2200" dirty="0"/>
              <a:t>49 </a:t>
            </a:r>
            <a:r>
              <a:rPr sz="2200" spc="-5" dirty="0"/>
              <a:t>microcells </a:t>
            </a:r>
            <a:r>
              <a:rPr sz="2200" dirty="0"/>
              <a:t>of </a:t>
            </a:r>
            <a:r>
              <a:rPr sz="2200" spc="-10" dirty="0"/>
              <a:t>similar </a:t>
            </a:r>
            <a:r>
              <a:rPr sz="2200" spc="-5" dirty="0"/>
              <a:t>hexagonal geometry. If a  mobile </a:t>
            </a:r>
            <a:r>
              <a:rPr sz="2200" dirty="0"/>
              <a:t>unit </a:t>
            </a:r>
            <a:r>
              <a:rPr sz="2200" spc="-5" dirty="0"/>
              <a:t>is considered to </a:t>
            </a:r>
            <a:r>
              <a:rPr sz="2200" dirty="0"/>
              <a:t>be </a:t>
            </a:r>
            <a:r>
              <a:rPr sz="2200" spc="-5" dirty="0"/>
              <a:t>located at </a:t>
            </a:r>
            <a:r>
              <a:rPr sz="2200" dirty="0"/>
              <a:t>the </a:t>
            </a:r>
            <a:r>
              <a:rPr sz="2200" spc="-5" dirty="0"/>
              <a:t>edge </a:t>
            </a:r>
            <a:r>
              <a:rPr sz="2200" dirty="0"/>
              <a:t>of </a:t>
            </a:r>
            <a:r>
              <a:rPr sz="2200" spc="-5" dirty="0"/>
              <a:t>a cell, find </a:t>
            </a:r>
            <a:r>
              <a:rPr sz="2200" dirty="0"/>
              <a:t>the  </a:t>
            </a:r>
            <a:r>
              <a:rPr sz="2200" spc="-5" dirty="0"/>
              <a:t>Signal to Noise Ratio (SNR) that is ensured </a:t>
            </a:r>
            <a:r>
              <a:rPr sz="2200" dirty="0"/>
              <a:t>for 90% of the </a:t>
            </a:r>
            <a:r>
              <a:rPr sz="2200" spc="-10" dirty="0"/>
              <a:t>time </a:t>
            </a:r>
            <a:r>
              <a:rPr sz="2200" spc="-5" dirty="0"/>
              <a:t>at  </a:t>
            </a:r>
            <a:r>
              <a:rPr sz="2200" dirty="0"/>
              <a:t>the </a:t>
            </a:r>
            <a:r>
              <a:rPr sz="2200" spc="-5" dirty="0"/>
              <a:t>mobile</a:t>
            </a:r>
            <a:r>
              <a:rPr sz="2200" spc="-95" dirty="0"/>
              <a:t> </a:t>
            </a:r>
            <a:r>
              <a:rPr sz="2200" dirty="0"/>
              <a:t>unit.</a:t>
            </a:r>
            <a:endParaRPr sz="2200"/>
          </a:p>
          <a:p>
            <a:pPr marL="307340" marR="5080">
              <a:lnSpc>
                <a:spcPct val="100000"/>
              </a:lnSpc>
              <a:spcBef>
                <a:spcPts val="525"/>
              </a:spcBef>
            </a:pPr>
            <a:r>
              <a:rPr sz="2200" spc="-10" dirty="0"/>
              <a:t>Assume </a:t>
            </a:r>
            <a:r>
              <a:rPr sz="2200" dirty="0"/>
              <a:t>the following: </a:t>
            </a:r>
            <a:r>
              <a:rPr sz="2200" spc="-5" dirty="0"/>
              <a:t>The close-in reference distance </a:t>
            </a:r>
            <a:r>
              <a:rPr sz="2200" spc="5" dirty="0"/>
              <a:t>d</a:t>
            </a:r>
            <a:r>
              <a:rPr sz="2175" spc="7" baseline="-21072" dirty="0"/>
              <a:t>0 </a:t>
            </a:r>
            <a:r>
              <a:rPr sz="2200" spc="-5" dirty="0"/>
              <a:t>= 1 </a:t>
            </a:r>
            <a:r>
              <a:rPr sz="2200" spc="-10" dirty="0"/>
              <a:t>km.  </a:t>
            </a:r>
            <a:r>
              <a:rPr sz="2200" spc="-5" dirty="0"/>
              <a:t>Transmitter power </a:t>
            </a:r>
            <a:r>
              <a:rPr sz="2200" dirty="0"/>
              <a:t>P</a:t>
            </a:r>
            <a:r>
              <a:rPr sz="2175" baseline="-21072" dirty="0"/>
              <a:t>t </a:t>
            </a:r>
            <a:r>
              <a:rPr sz="2200" spc="-5" dirty="0"/>
              <a:t>= </a:t>
            </a:r>
            <a:r>
              <a:rPr sz="2200" dirty="0"/>
              <a:t>10W, the </a:t>
            </a:r>
            <a:r>
              <a:rPr sz="2200" spc="-5" dirty="0"/>
              <a:t>receiver and </a:t>
            </a:r>
            <a:r>
              <a:rPr sz="2200" dirty="0"/>
              <a:t>the </a:t>
            </a:r>
            <a:r>
              <a:rPr sz="2200" spc="-5" dirty="0"/>
              <a:t>transmitter  antenna gains are G</a:t>
            </a:r>
            <a:r>
              <a:rPr sz="2175" spc="-7" baseline="-21072" dirty="0"/>
              <a:t>t</a:t>
            </a:r>
            <a:r>
              <a:rPr sz="2200" spc="-5" dirty="0"/>
              <a:t>=3 </a:t>
            </a:r>
            <a:r>
              <a:rPr sz="2200" dirty="0"/>
              <a:t>dB </a:t>
            </a:r>
            <a:r>
              <a:rPr sz="2200" spc="-5" dirty="0"/>
              <a:t>and G</a:t>
            </a:r>
            <a:r>
              <a:rPr sz="2175" spc="-7" baseline="-21072" dirty="0"/>
              <a:t>r</a:t>
            </a:r>
            <a:r>
              <a:rPr sz="2200" spc="-5" dirty="0"/>
              <a:t>=0 dB, respectively. The  propagation </a:t>
            </a:r>
            <a:r>
              <a:rPr sz="2200" dirty="0"/>
              <a:t>beyond the </a:t>
            </a:r>
            <a:r>
              <a:rPr sz="2200" spc="-5" dirty="0"/>
              <a:t>close-in distance occurs with a path loss  </a:t>
            </a:r>
            <a:r>
              <a:rPr sz="2200" dirty="0"/>
              <a:t>exponent </a:t>
            </a:r>
            <a:r>
              <a:rPr sz="2200" spc="-5" dirty="0"/>
              <a:t>n=4 and follows a log-normal distribution with standard  deviation </a:t>
            </a:r>
            <a:r>
              <a:rPr sz="2200" spc="-5" dirty="0">
                <a:latin typeface="Symbol"/>
                <a:cs typeface="Symbol"/>
              </a:rPr>
              <a:t></a:t>
            </a:r>
            <a:r>
              <a:rPr sz="2200" spc="-5" dirty="0"/>
              <a:t>=6.5dB. </a:t>
            </a:r>
            <a:r>
              <a:rPr sz="2200" spc="-10" dirty="0"/>
              <a:t>Normal </a:t>
            </a:r>
            <a:r>
              <a:rPr sz="2200" spc="-5" dirty="0"/>
              <a:t>temperature in Karachi is </a:t>
            </a:r>
            <a:r>
              <a:rPr sz="2200" spc="5" dirty="0"/>
              <a:t>27</a:t>
            </a:r>
            <a:r>
              <a:rPr sz="2175" spc="7" baseline="24904" dirty="0"/>
              <a:t>O </a:t>
            </a:r>
            <a:r>
              <a:rPr sz="2200" spc="-5" dirty="0"/>
              <a:t>C and </a:t>
            </a:r>
            <a:r>
              <a:rPr sz="2200" dirty="0"/>
              <a:t>the  </a:t>
            </a:r>
            <a:r>
              <a:rPr sz="2200" spc="-5" dirty="0"/>
              <a:t>noise </a:t>
            </a:r>
            <a:r>
              <a:rPr sz="2200" dirty="0"/>
              <a:t>figure of the </a:t>
            </a:r>
            <a:r>
              <a:rPr sz="2200" spc="-5" dirty="0"/>
              <a:t>mobile </a:t>
            </a:r>
            <a:r>
              <a:rPr sz="2200" dirty="0"/>
              <a:t>unit </a:t>
            </a:r>
            <a:r>
              <a:rPr sz="2200" spc="-5" dirty="0"/>
              <a:t>is</a:t>
            </a:r>
            <a:r>
              <a:rPr sz="2200" spc="-70" dirty="0"/>
              <a:t> </a:t>
            </a:r>
            <a:r>
              <a:rPr sz="2200" dirty="0"/>
              <a:t>10dB.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8" name="object 8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pc="-5" dirty="0"/>
              <a:t>Okumura </a:t>
            </a:r>
            <a:r>
              <a:rPr spc="-10" dirty="0"/>
              <a:t>Model</a:t>
            </a:r>
            <a:r>
              <a:rPr spc="-25" dirty="0"/>
              <a:t> </a:t>
            </a:r>
            <a:r>
              <a:rPr spc="-5"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7" name="object 7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39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38617" y="2313938"/>
            <a:ext cx="7437755" cy="3961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Okumura</a:t>
            </a:r>
            <a:r>
              <a:rPr sz="3200" spc="-1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1963;</a:t>
            </a:r>
            <a:endParaRPr sz="3200">
              <a:latin typeface="Times New Roman"/>
              <a:cs typeface="Times New Roman"/>
            </a:endParaRPr>
          </a:p>
          <a:p>
            <a:pPr marL="355600" marR="501015" indent="-342900">
              <a:lnSpc>
                <a:spcPts val="3460"/>
              </a:lnSpc>
              <a:spcBef>
                <a:spcPts val="81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Okumura-Hata; ITU-R</a:t>
            </a:r>
            <a:r>
              <a:rPr sz="3200" spc="-1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recommendation  P.529-2;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pages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5-7,</a:t>
            </a:r>
            <a:r>
              <a:rPr sz="3200" spc="-16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1995.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460"/>
              </a:lnSpc>
              <a:spcBef>
                <a:spcPts val="76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Applicable for frequencies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range</a:t>
            </a:r>
            <a:r>
              <a:rPr sz="3200" spc="-13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150 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MHz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to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1920</a:t>
            </a:r>
            <a:r>
              <a:rPr sz="3200" spc="-1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MHz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Distances of 1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km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to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100</a:t>
            </a:r>
            <a:r>
              <a:rPr sz="3200" spc="-1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km</a:t>
            </a:r>
            <a:endParaRPr sz="3200">
              <a:latin typeface="Times New Roman"/>
              <a:cs typeface="Times New Roman"/>
            </a:endParaRPr>
          </a:p>
          <a:p>
            <a:pPr marL="355600" marR="810895" indent="-342900">
              <a:lnSpc>
                <a:spcPts val="3460"/>
              </a:lnSpc>
              <a:spcBef>
                <a:spcPts val="815"/>
              </a:spcBef>
              <a:buChar char="•"/>
              <a:tabLst>
                <a:tab pos="355600" algn="l"/>
              </a:tabLst>
            </a:pPr>
            <a:r>
              <a:rPr sz="3200" u="heavy" dirty="0">
                <a:solidFill>
                  <a:srgbClr val="000065"/>
                </a:solidFill>
                <a:latin typeface="Times New Roman"/>
                <a:cs typeface="Times New Roman"/>
              </a:rPr>
              <a:t>Effective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antenna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heights from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30m</a:t>
            </a:r>
            <a:r>
              <a:rPr sz="3200" spc="-2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to 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1000m</a:t>
            </a:r>
            <a:r>
              <a:rPr sz="3200" spc="-1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(hills!!)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759460">
              <a:lnSpc>
                <a:spcPct val="100000"/>
              </a:lnSpc>
            </a:pPr>
            <a:r>
              <a:rPr spc="-5" dirty="0"/>
              <a:t>Propagation </a:t>
            </a:r>
            <a:r>
              <a:rPr spc="-10" dirty="0"/>
              <a:t>Models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8617" y="2362706"/>
            <a:ext cx="7517765" cy="3522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8768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Large scale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models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have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T-Rs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z="3200" spc="-1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several 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hundred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or thousands of</a:t>
            </a:r>
            <a:r>
              <a:rPr sz="3200" spc="-15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meters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Models that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can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characterize the rapid  fluctuations of received signal strength</a:t>
            </a:r>
            <a:r>
              <a:rPr sz="3200" spc="-1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over 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short distances (few wavelengths) or short  duration (second) are called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small-scale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or  </a:t>
            </a:r>
            <a:r>
              <a:rPr sz="3200" i="1" dirty="0">
                <a:solidFill>
                  <a:srgbClr val="FF9932"/>
                </a:solidFill>
                <a:latin typeface="Times New Roman"/>
                <a:cs typeface="Times New Roman"/>
              </a:rPr>
              <a:t>fading</a:t>
            </a:r>
            <a:r>
              <a:rPr sz="3200" i="1" spc="-10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models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8" name="object 8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pc="-5" dirty="0"/>
              <a:t>Okumura </a:t>
            </a:r>
            <a:r>
              <a:rPr spc="-10" dirty="0"/>
              <a:t>Model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7" name="object 7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38617" y="2363215"/>
            <a:ext cx="7170420" cy="3646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Set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curves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giving the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median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attenuation</a:t>
            </a:r>
            <a:r>
              <a:rPr sz="2800" spc="-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  <a:tab pos="4192904" algn="l"/>
              </a:tabLst>
            </a:pPr>
            <a:r>
              <a:rPr sz="2400" spc="-5" dirty="0">
                <a:latin typeface="Times New Roman"/>
                <a:cs typeface="Times New Roman"/>
              </a:rPr>
              <a:t>relative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free </a:t>
            </a:r>
            <a:r>
              <a:rPr sz="2400" dirty="0">
                <a:latin typeface="Times New Roman"/>
                <a:cs typeface="Times New Roman"/>
              </a:rPr>
              <a:t>space 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22" baseline="-20833" dirty="0">
                <a:latin typeface="Times New Roman"/>
                <a:cs typeface="Times New Roman"/>
              </a:rPr>
              <a:t>mu	</a:t>
            </a:r>
            <a:r>
              <a:rPr sz="2400" spc="-5" dirty="0">
                <a:latin typeface="Times New Roman"/>
                <a:cs typeface="Times New Roman"/>
              </a:rPr>
              <a:t>(Graph)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 an urban area over </a:t>
            </a:r>
            <a:r>
              <a:rPr sz="2400" spc="-5" dirty="0">
                <a:latin typeface="Times New Roman"/>
                <a:cs typeface="Times New Roman"/>
              </a:rPr>
              <a:t>quasi-smooth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terrain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mobile </a:t>
            </a:r>
            <a:r>
              <a:rPr sz="2400" dirty="0">
                <a:latin typeface="Times New Roman"/>
                <a:cs typeface="Times New Roman"/>
              </a:rPr>
              <a:t>antenna height of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3m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Developed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form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extensive</a:t>
            </a:r>
            <a:r>
              <a:rPr sz="2800" spc="-6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measurements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Path loss is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calculated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by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determining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2775" spc="7" baseline="-21021" dirty="0">
                <a:solidFill>
                  <a:srgbClr val="000065"/>
                </a:solidFill>
                <a:latin typeface="Times New Roman"/>
                <a:cs typeface="Times New Roman"/>
              </a:rPr>
              <a:t>mu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from  the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curves and adding correction</a:t>
            </a:r>
            <a:r>
              <a:rPr sz="2800" spc="-5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factors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Type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terrain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pc="-5" dirty="0"/>
              <a:t>Okumura </a:t>
            </a:r>
            <a:r>
              <a:rPr spc="-10" dirty="0"/>
              <a:t>Model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7" name="object 7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38617" y="2179827"/>
            <a:ext cx="7707630" cy="410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440">
              <a:lnSpc>
                <a:spcPct val="100000"/>
              </a:lnSpc>
              <a:tabLst>
                <a:tab pos="2229485" algn="l"/>
              </a:tabLst>
            </a:pPr>
            <a:r>
              <a:rPr sz="2900" i="1" spc="-50" dirty="0">
                <a:latin typeface="Times New Roman"/>
                <a:cs typeface="Times New Roman"/>
              </a:rPr>
              <a:t>L</a:t>
            </a:r>
            <a:r>
              <a:rPr sz="2550" spc="-75" baseline="-22875" dirty="0">
                <a:latin typeface="Times New Roman"/>
                <a:cs typeface="Times New Roman"/>
              </a:rPr>
              <a:t>50 </a:t>
            </a:r>
            <a:r>
              <a:rPr sz="2900" spc="85" dirty="0">
                <a:latin typeface="Times New Roman"/>
                <a:cs typeface="Times New Roman"/>
              </a:rPr>
              <a:t>(</a:t>
            </a:r>
            <a:r>
              <a:rPr sz="2900" i="1" spc="85" dirty="0">
                <a:latin typeface="Times New Roman"/>
                <a:cs typeface="Times New Roman"/>
              </a:rPr>
              <a:t>dB</a:t>
            </a:r>
            <a:r>
              <a:rPr sz="2900" spc="85" dirty="0">
                <a:latin typeface="Times New Roman"/>
                <a:cs typeface="Times New Roman"/>
              </a:rPr>
              <a:t>)</a:t>
            </a:r>
            <a:r>
              <a:rPr sz="2900" spc="509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2900" spc="635" dirty="0">
                <a:latin typeface="Times New Roman"/>
                <a:cs typeface="Times New Roman"/>
              </a:rPr>
              <a:t> </a:t>
            </a:r>
            <a:r>
              <a:rPr sz="2900" i="1" spc="-25" dirty="0">
                <a:latin typeface="Times New Roman"/>
                <a:cs typeface="Times New Roman"/>
              </a:rPr>
              <a:t>L</a:t>
            </a:r>
            <a:r>
              <a:rPr sz="2550" i="1" spc="-37" baseline="-22875" dirty="0">
                <a:latin typeface="Times New Roman"/>
                <a:cs typeface="Times New Roman"/>
              </a:rPr>
              <a:t>F	</a:t>
            </a:r>
            <a:r>
              <a:rPr sz="2900" spc="5" dirty="0">
                <a:latin typeface="Symbol"/>
                <a:cs typeface="Symbol"/>
              </a:rPr>
              <a:t></a:t>
            </a:r>
            <a:r>
              <a:rPr sz="2900" spc="150" dirty="0">
                <a:latin typeface="Times New Roman"/>
                <a:cs typeface="Times New Roman"/>
              </a:rPr>
              <a:t> </a:t>
            </a:r>
            <a:r>
              <a:rPr sz="2900" i="1" spc="-75" dirty="0">
                <a:latin typeface="Times New Roman"/>
                <a:cs typeface="Times New Roman"/>
              </a:rPr>
              <a:t>A</a:t>
            </a:r>
            <a:r>
              <a:rPr sz="2550" i="1" spc="-112" baseline="-22875" dirty="0">
                <a:latin typeface="Times New Roman"/>
                <a:cs typeface="Times New Roman"/>
              </a:rPr>
              <a:t>mu</a:t>
            </a:r>
            <a:r>
              <a:rPr sz="2550" i="1" spc="-89" baseline="-2287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f</a:t>
            </a:r>
            <a:r>
              <a:rPr sz="2900" i="1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,</a:t>
            </a:r>
            <a:r>
              <a:rPr sz="2900" spc="-395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Times New Roman"/>
                <a:cs typeface="Times New Roman"/>
              </a:rPr>
              <a:t>d</a:t>
            </a:r>
            <a:r>
              <a:rPr sz="2900" i="1" spc="-3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)</a:t>
            </a:r>
            <a:r>
              <a:rPr sz="2900" spc="-14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</a:t>
            </a:r>
            <a:r>
              <a:rPr sz="2900" spc="-210" dirty="0">
                <a:latin typeface="Times New Roman"/>
                <a:cs typeface="Times New Roman"/>
              </a:rPr>
              <a:t> </a:t>
            </a:r>
            <a:r>
              <a:rPr sz="2900" i="1" spc="45" dirty="0">
                <a:latin typeface="Times New Roman"/>
                <a:cs typeface="Times New Roman"/>
              </a:rPr>
              <a:t>G</a:t>
            </a:r>
            <a:r>
              <a:rPr sz="2900" spc="45" dirty="0">
                <a:latin typeface="Times New Roman"/>
                <a:cs typeface="Times New Roman"/>
              </a:rPr>
              <a:t>(</a:t>
            </a:r>
            <a:r>
              <a:rPr sz="2900" i="1" spc="45" dirty="0">
                <a:latin typeface="Times New Roman"/>
                <a:cs typeface="Times New Roman"/>
              </a:rPr>
              <a:t>h</a:t>
            </a:r>
            <a:r>
              <a:rPr sz="2550" i="1" spc="67" baseline="-22875" dirty="0">
                <a:latin typeface="Times New Roman"/>
                <a:cs typeface="Times New Roman"/>
              </a:rPr>
              <a:t>te</a:t>
            </a:r>
            <a:r>
              <a:rPr sz="2550" i="1" spc="-104" baseline="-2287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)</a:t>
            </a:r>
            <a:r>
              <a:rPr sz="2900" spc="-15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</a:t>
            </a:r>
            <a:r>
              <a:rPr sz="2900" spc="-210" dirty="0">
                <a:latin typeface="Times New Roman"/>
                <a:cs typeface="Times New Roman"/>
              </a:rPr>
              <a:t> </a:t>
            </a:r>
            <a:r>
              <a:rPr sz="2900" i="1" spc="55" dirty="0">
                <a:latin typeface="Times New Roman"/>
                <a:cs typeface="Times New Roman"/>
              </a:rPr>
              <a:t>G</a:t>
            </a:r>
            <a:r>
              <a:rPr sz="2900" spc="55" dirty="0">
                <a:latin typeface="Times New Roman"/>
                <a:cs typeface="Times New Roman"/>
              </a:rPr>
              <a:t>(</a:t>
            </a:r>
            <a:r>
              <a:rPr sz="2900" i="1" spc="55" dirty="0">
                <a:latin typeface="Times New Roman"/>
                <a:cs typeface="Times New Roman"/>
              </a:rPr>
              <a:t>h</a:t>
            </a:r>
            <a:r>
              <a:rPr sz="2550" i="1" spc="82" baseline="-22875" dirty="0">
                <a:latin typeface="Times New Roman"/>
                <a:cs typeface="Times New Roman"/>
              </a:rPr>
              <a:t>re</a:t>
            </a:r>
            <a:r>
              <a:rPr sz="2550" i="1" spc="-104" baseline="-2287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)</a:t>
            </a:r>
            <a:r>
              <a:rPr sz="2900" spc="-14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</a:t>
            </a:r>
            <a:r>
              <a:rPr sz="2900" spc="-210" dirty="0">
                <a:latin typeface="Times New Roman"/>
                <a:cs typeface="Times New Roman"/>
              </a:rPr>
              <a:t> </a:t>
            </a:r>
            <a:r>
              <a:rPr sz="2900" i="1" spc="35" dirty="0">
                <a:latin typeface="Times New Roman"/>
                <a:cs typeface="Times New Roman"/>
              </a:rPr>
              <a:t>G</a:t>
            </a:r>
            <a:r>
              <a:rPr sz="2550" i="1" spc="52" baseline="-22875" dirty="0">
                <a:latin typeface="Times New Roman"/>
                <a:cs typeface="Times New Roman"/>
              </a:rPr>
              <a:t>AREA</a:t>
            </a:r>
            <a:endParaRPr sz="2550" baseline="-22875">
              <a:latin typeface="Times New Roman"/>
              <a:cs typeface="Times New Roman"/>
            </a:endParaRPr>
          </a:p>
          <a:p>
            <a:pPr marL="355600" marR="220979" indent="-342900">
              <a:lnSpc>
                <a:spcPct val="100000"/>
              </a:lnSpc>
              <a:spcBef>
                <a:spcPts val="1995"/>
              </a:spcBef>
              <a:buChar char="•"/>
              <a:tabLst>
                <a:tab pos="355600" algn="l"/>
              </a:tabLst>
            </a:pP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L</a:t>
            </a:r>
            <a:r>
              <a:rPr sz="2775" spc="7" baseline="-21021" dirty="0">
                <a:solidFill>
                  <a:srgbClr val="000065"/>
                </a:solidFill>
                <a:latin typeface="Times New Roman"/>
                <a:cs typeface="Times New Roman"/>
              </a:rPr>
              <a:t>50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-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50th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percentile value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propagation path  loss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(median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“average”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not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mean-square</a:t>
            </a:r>
            <a:r>
              <a:rPr sz="2800" spc="-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average)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L</a:t>
            </a:r>
            <a:r>
              <a:rPr sz="2775" baseline="-21021" dirty="0">
                <a:solidFill>
                  <a:srgbClr val="000065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Free space propagation loss</a:t>
            </a:r>
            <a:r>
              <a:rPr sz="2800" spc="19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(Formula)</a:t>
            </a:r>
            <a:endParaRPr sz="2800">
              <a:latin typeface="Times New Roman"/>
              <a:cs typeface="Times New Roman"/>
            </a:endParaRPr>
          </a:p>
          <a:p>
            <a:pPr marL="441959" indent="-429259">
              <a:lnSpc>
                <a:spcPct val="100000"/>
              </a:lnSpc>
              <a:spcBef>
                <a:spcPts val="670"/>
              </a:spcBef>
              <a:buChar char="•"/>
              <a:tabLst>
                <a:tab pos="442595" algn="l"/>
              </a:tabLst>
            </a:pP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2775" baseline="-21021" dirty="0">
                <a:solidFill>
                  <a:srgbClr val="000065"/>
                </a:solidFill>
                <a:latin typeface="Times New Roman"/>
                <a:cs typeface="Times New Roman"/>
              </a:rPr>
              <a:t>mu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-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Median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attenuation relative to free space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(G)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G(h</a:t>
            </a:r>
            <a:r>
              <a:rPr sz="2775" baseline="-21021" dirty="0">
                <a:solidFill>
                  <a:srgbClr val="000065"/>
                </a:solidFill>
                <a:latin typeface="Times New Roman"/>
                <a:cs typeface="Times New Roman"/>
              </a:rPr>
              <a:t>he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-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Base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station antenna height gain factor</a:t>
            </a:r>
            <a:r>
              <a:rPr sz="28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(F)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G(h</a:t>
            </a:r>
            <a:r>
              <a:rPr sz="2775" baseline="-21021" dirty="0">
                <a:solidFill>
                  <a:srgbClr val="000065"/>
                </a:solidFill>
                <a:latin typeface="Times New Roman"/>
                <a:cs typeface="Times New Roman"/>
              </a:rPr>
              <a:t>re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- Mobile antenna height gain factor</a:t>
            </a:r>
            <a:r>
              <a:rPr sz="2800" spc="-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(F)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4997450" algn="l"/>
              </a:tabLst>
            </a:pP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G</a:t>
            </a:r>
            <a:r>
              <a:rPr sz="2775" spc="7" baseline="-21021" dirty="0">
                <a:solidFill>
                  <a:srgbClr val="000065"/>
                </a:solidFill>
                <a:latin typeface="Times New Roman"/>
                <a:cs typeface="Times New Roman"/>
              </a:rPr>
              <a:t>AREA 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-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Gain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due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2800" spc="3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type</a:t>
            </a:r>
            <a:r>
              <a:rPr sz="2800" spc="18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of	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environment</a:t>
            </a:r>
            <a:r>
              <a:rPr sz="2800" spc="-8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(G)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1665" y="1211071"/>
            <a:ext cx="6744334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Free </a:t>
            </a:r>
            <a:r>
              <a:rPr spc="-5" dirty="0"/>
              <a:t>Space Propagation</a:t>
            </a:r>
            <a:r>
              <a:rPr spc="-30" dirty="0"/>
              <a:t> </a:t>
            </a:r>
            <a:r>
              <a:rPr spc="-5" dirty="0"/>
              <a:t>Loss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62174" y="2728466"/>
            <a:ext cx="165798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8180" algn="l"/>
              </a:tabLst>
            </a:pPr>
            <a:r>
              <a:rPr sz="2300" i="1" dirty="0">
                <a:latin typeface="Times New Roman"/>
                <a:cs typeface="Times New Roman"/>
              </a:rPr>
              <a:t>r</a:t>
            </a:r>
            <a:r>
              <a:rPr sz="2300" i="1" spc="5" dirty="0">
                <a:latin typeface="Times New Roman"/>
                <a:cs typeface="Times New Roman"/>
              </a:rPr>
              <a:t>e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3450" i="1" spc="412" baseline="31400" dirty="0">
                <a:latin typeface="Times New Roman"/>
                <a:cs typeface="Times New Roman"/>
              </a:rPr>
              <a:t>G</a:t>
            </a:r>
            <a:r>
              <a:rPr sz="2300" i="1" spc="5" dirty="0">
                <a:latin typeface="Times New Roman"/>
                <a:cs typeface="Times New Roman"/>
              </a:rPr>
              <a:t>ARE</a:t>
            </a:r>
            <a:r>
              <a:rPr sz="2300" i="1" spc="10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2903" y="2728466"/>
            <a:ext cx="23876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spc="5" dirty="0">
                <a:latin typeface="Times New Roman"/>
                <a:cs typeface="Times New Roman"/>
              </a:rPr>
              <a:t>te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616" y="2728466"/>
            <a:ext cx="38481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dirty="0">
                <a:latin typeface="Times New Roman"/>
                <a:cs typeface="Times New Roman"/>
              </a:rPr>
              <a:t>m</a:t>
            </a:r>
            <a:r>
              <a:rPr sz="2300" i="1" spc="5" dirty="0">
                <a:latin typeface="Times New Roman"/>
                <a:cs typeface="Times New Roman"/>
              </a:rPr>
              <a:t>u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2681" y="2728466"/>
            <a:ext cx="2057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spc="10" dirty="0">
                <a:latin typeface="Times New Roman"/>
                <a:cs typeface="Times New Roman"/>
              </a:rPr>
              <a:t>F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9914" y="2560827"/>
            <a:ext cx="18923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spc="5" dirty="0"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5932" y="2560827"/>
            <a:ext cx="46037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buFont typeface="Symbol"/>
              <a:buChar char=""/>
              <a:tabLst>
                <a:tab pos="267335" algn="l"/>
              </a:tabLst>
            </a:pPr>
            <a:r>
              <a:rPr sz="2300" i="1" spc="10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1971" y="2560827"/>
            <a:ext cx="150685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76655" algn="l"/>
              </a:tabLst>
            </a:pPr>
            <a:r>
              <a:rPr sz="2300" spc="5" dirty="0">
                <a:latin typeface="Times New Roman"/>
                <a:cs typeface="Times New Roman"/>
              </a:rPr>
              <a:t>) 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340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G</a:t>
            </a:r>
            <a:r>
              <a:rPr sz="2300" i="1" spc="-85" dirty="0">
                <a:latin typeface="Times New Roman"/>
                <a:cs typeface="Times New Roman"/>
              </a:rPr>
              <a:t> </a:t>
            </a:r>
            <a:r>
              <a:rPr sz="2300" spc="65" dirty="0">
                <a:latin typeface="Times New Roman"/>
                <a:cs typeface="Times New Roman"/>
              </a:rPr>
              <a:t>(</a:t>
            </a:r>
            <a:r>
              <a:rPr sz="2300" i="1" spc="65" dirty="0">
                <a:latin typeface="Times New Roman"/>
                <a:cs typeface="Times New Roman"/>
              </a:rPr>
              <a:t>h	</a:t>
            </a:r>
            <a:r>
              <a:rPr sz="2300" spc="5" dirty="0">
                <a:latin typeface="Times New Roman"/>
                <a:cs typeface="Times New Roman"/>
              </a:rPr>
              <a:t>)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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6336" y="2560827"/>
            <a:ext cx="153543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5" dirty="0">
                <a:latin typeface="Times New Roman"/>
                <a:cs typeface="Times New Roman"/>
              </a:rPr>
              <a:t>(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Times New Roman"/>
                <a:cs typeface="Times New Roman"/>
              </a:rPr>
              <a:t>f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-245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Times New Roman"/>
                <a:cs typeface="Times New Roman"/>
              </a:rPr>
              <a:t>d</a:t>
            </a:r>
            <a:r>
              <a:rPr sz="2300" i="1" spc="-24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)</a:t>
            </a:r>
            <a:r>
              <a:rPr sz="2300" spc="-13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175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G</a:t>
            </a:r>
            <a:r>
              <a:rPr sz="2300" i="1" spc="-365" dirty="0">
                <a:latin typeface="Times New Roman"/>
                <a:cs typeface="Times New Roman"/>
              </a:rPr>
              <a:t> </a:t>
            </a:r>
            <a:r>
              <a:rPr sz="2300" spc="65" dirty="0">
                <a:latin typeface="Times New Roman"/>
                <a:cs typeface="Times New Roman"/>
              </a:rPr>
              <a:t>(</a:t>
            </a:r>
            <a:r>
              <a:rPr sz="2300" i="1" spc="65" dirty="0">
                <a:latin typeface="Times New Roman"/>
                <a:cs typeface="Times New Roman"/>
              </a:rPr>
              <a:t>h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6738" y="2560827"/>
            <a:ext cx="109156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45" dirty="0">
                <a:latin typeface="Times New Roman"/>
                <a:cs typeface="Times New Roman"/>
              </a:rPr>
              <a:t>(</a:t>
            </a:r>
            <a:r>
              <a:rPr sz="2300" i="1" spc="45" dirty="0">
                <a:latin typeface="Times New Roman"/>
                <a:cs typeface="Times New Roman"/>
              </a:rPr>
              <a:t>dB </a:t>
            </a:r>
            <a:r>
              <a:rPr sz="2300" spc="5" dirty="0">
                <a:latin typeface="Times New Roman"/>
                <a:cs typeface="Times New Roman"/>
              </a:rPr>
              <a:t>)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3838" y="2728466"/>
            <a:ext cx="32067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5" dirty="0">
                <a:latin typeface="Times New Roman"/>
                <a:cs typeface="Times New Roman"/>
              </a:rPr>
              <a:t>50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8617" y="3533138"/>
            <a:ext cx="7404100" cy="98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The free </a:t>
            </a:r>
            <a:r>
              <a:rPr sz="3200" spc="5" dirty="0">
                <a:solidFill>
                  <a:srgbClr val="000065"/>
                </a:solidFill>
                <a:latin typeface="Times New Roman"/>
                <a:cs typeface="Times New Roman"/>
              </a:rPr>
              <a:t>space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propagation loss 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given</a:t>
            </a:r>
            <a:r>
              <a:rPr sz="3200" spc="-13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Times New Roman"/>
                <a:cs typeface="Times New Roman"/>
              </a:rPr>
              <a:t>by  formula: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28598" y="5289807"/>
            <a:ext cx="1541145" cy="0"/>
          </a:xfrm>
          <a:custGeom>
            <a:avLst/>
            <a:gdLst/>
            <a:ahLst/>
            <a:cxnLst/>
            <a:rect l="l" t="t" r="r" b="b"/>
            <a:pathLst>
              <a:path w="1541145">
                <a:moveTo>
                  <a:pt x="0" y="0"/>
                </a:moveTo>
                <a:lnTo>
                  <a:pt x="1540766" y="0"/>
                </a:lnTo>
              </a:path>
            </a:pathLst>
          </a:custGeom>
          <a:ln w="7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70378" y="5061709"/>
            <a:ext cx="9461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Symbol"/>
                <a:cs typeface="Symbol"/>
              </a:rPr>
              <a:t>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30" name="object 30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42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7270340" y="5406133"/>
            <a:ext cx="9461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latin typeface="Symbol"/>
                <a:cs typeface="Symbol"/>
              </a:rPr>
              <a:t></a:t>
            </a:r>
            <a:endParaRPr sz="1400">
              <a:latin typeface="Symbol"/>
              <a:cs typeface="Symbol"/>
            </a:endParaRPr>
          </a:p>
          <a:p>
            <a:pPr marL="12700">
              <a:lnSpc>
                <a:spcPts val="1510"/>
              </a:lnSpc>
            </a:pPr>
            <a:r>
              <a:rPr sz="1400" spc="-545" dirty="0">
                <a:latin typeface="Symbol"/>
                <a:cs typeface="Symbol"/>
              </a:rPr>
              <a:t></a:t>
            </a:r>
            <a:r>
              <a:rPr sz="2100" baseline="-23809" dirty="0">
                <a:latin typeface="Symbol"/>
                <a:cs typeface="Symbol"/>
              </a:rPr>
              <a:t></a:t>
            </a:r>
            <a:endParaRPr sz="2100" baseline="-23809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0378" y="4718810"/>
            <a:ext cx="94615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sz="1400" dirty="0">
                <a:latin typeface="Symbol"/>
                <a:cs typeface="Symbol"/>
              </a:rPr>
              <a:t></a:t>
            </a:r>
            <a:endParaRPr sz="1400">
              <a:latin typeface="Symbol"/>
              <a:cs typeface="Symbol"/>
            </a:endParaRPr>
          </a:p>
          <a:p>
            <a:pPr marL="12700">
              <a:lnSpc>
                <a:spcPts val="1520"/>
              </a:lnSpc>
            </a:pPr>
            <a:r>
              <a:rPr sz="1400" dirty="0">
                <a:latin typeface="Symbol"/>
                <a:cs typeface="Symbol"/>
              </a:rPr>
              <a:t>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0517" y="5576821"/>
            <a:ext cx="26034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545" dirty="0">
                <a:latin typeface="Symbol"/>
                <a:cs typeface="Symbol"/>
              </a:rPr>
              <a:t>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30555" y="5656069"/>
            <a:ext cx="9461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Symbol"/>
                <a:cs typeface="Symbol"/>
              </a:rPr>
              <a:t>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30555" y="4718810"/>
            <a:ext cx="94615" cy="90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sz="1400" dirty="0">
                <a:latin typeface="Symbol"/>
                <a:cs typeface="Symbol"/>
              </a:rPr>
              <a:t></a:t>
            </a:r>
            <a:endParaRPr sz="1400">
              <a:latin typeface="Symbol"/>
              <a:cs typeface="Symbol"/>
            </a:endParaRPr>
          </a:p>
          <a:p>
            <a:pPr marL="12700">
              <a:lnSpc>
                <a:spcPts val="1350"/>
              </a:lnSpc>
            </a:pPr>
            <a:r>
              <a:rPr sz="1400" dirty="0">
                <a:latin typeface="Symbol"/>
                <a:cs typeface="Symbol"/>
              </a:rPr>
              <a:t></a:t>
            </a:r>
            <a:endParaRPr sz="1400">
              <a:latin typeface="Symbol"/>
              <a:cs typeface="Symbol"/>
            </a:endParaRPr>
          </a:p>
          <a:p>
            <a:pPr marL="12700">
              <a:lnSpc>
                <a:spcPts val="1350"/>
              </a:lnSpc>
            </a:pPr>
            <a:r>
              <a:rPr sz="1400" dirty="0">
                <a:latin typeface="Symbol"/>
                <a:cs typeface="Symbol"/>
              </a:rPr>
              <a:t></a:t>
            </a:r>
            <a:endParaRPr sz="1400">
              <a:latin typeface="Symbol"/>
              <a:cs typeface="Symbol"/>
            </a:endParaRPr>
          </a:p>
          <a:p>
            <a:pPr marL="12700">
              <a:lnSpc>
                <a:spcPts val="1355"/>
              </a:lnSpc>
            </a:pPr>
            <a:r>
              <a:rPr sz="1400" dirty="0">
                <a:latin typeface="Symbol"/>
                <a:cs typeface="Symbol"/>
              </a:rPr>
              <a:t></a:t>
            </a:r>
            <a:endParaRPr sz="1400">
              <a:latin typeface="Symbol"/>
              <a:cs typeface="Symbol"/>
            </a:endParaRPr>
          </a:p>
          <a:p>
            <a:pPr marL="12700">
              <a:lnSpc>
                <a:spcPts val="1520"/>
              </a:lnSpc>
            </a:pPr>
            <a:r>
              <a:rPr sz="1400" dirty="0">
                <a:latin typeface="Symbol"/>
                <a:cs typeface="Symbol"/>
              </a:rPr>
              <a:t>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60066" y="5176771"/>
            <a:ext cx="304800" cy="36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75" spc="22" baseline="-15015" dirty="0">
                <a:latin typeface="Times New Roman"/>
                <a:cs typeface="Times New Roman"/>
              </a:rPr>
              <a:t>2</a:t>
            </a:r>
            <a:r>
              <a:rPr sz="2775" spc="225" baseline="-150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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69339" y="5242304"/>
            <a:ext cx="14541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41194" y="4692139"/>
            <a:ext cx="14541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83699" y="4946647"/>
            <a:ext cx="2780030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i="1" spc="25" dirty="0">
                <a:latin typeface="Times New Roman"/>
                <a:cs typeface="Times New Roman"/>
              </a:rPr>
              <a:t>L</a:t>
            </a:r>
            <a:r>
              <a:rPr sz="2775" i="1" spc="37" baseline="-30030" dirty="0">
                <a:latin typeface="Times New Roman"/>
                <a:cs typeface="Times New Roman"/>
              </a:rPr>
              <a:t>F</a:t>
            </a:r>
            <a:r>
              <a:rPr sz="2775" i="1" spc="337" baseline="-30030" dirty="0">
                <a:latin typeface="Times New Roman"/>
                <a:cs typeface="Times New Roman"/>
              </a:rPr>
              <a:t> </a:t>
            </a:r>
            <a:r>
              <a:rPr sz="3050" spc="30" dirty="0">
                <a:latin typeface="Times New Roman"/>
                <a:cs typeface="Times New Roman"/>
              </a:rPr>
              <a:t>[</a:t>
            </a:r>
            <a:r>
              <a:rPr sz="3050" i="1" spc="30" dirty="0">
                <a:latin typeface="Times New Roman"/>
                <a:cs typeface="Times New Roman"/>
              </a:rPr>
              <a:t>dB</a:t>
            </a:r>
            <a:r>
              <a:rPr sz="3050" i="1" spc="-36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]</a:t>
            </a:r>
            <a:r>
              <a:rPr sz="3050" spc="-380" dirty="0">
                <a:latin typeface="Times New Roman"/>
                <a:cs typeface="Times New Roman"/>
              </a:rPr>
              <a:t> </a:t>
            </a:r>
            <a:r>
              <a:rPr sz="3050" spc="5" dirty="0">
                <a:latin typeface="Symbol"/>
                <a:cs typeface="Symbol"/>
              </a:rPr>
              <a:t></a:t>
            </a:r>
            <a:r>
              <a:rPr sz="3050" spc="-12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Symbol"/>
                <a:cs typeface="Symbol"/>
              </a:rPr>
              <a:t></a:t>
            </a:r>
            <a:r>
              <a:rPr sz="3050" spc="10" dirty="0">
                <a:latin typeface="Times New Roman"/>
                <a:cs typeface="Times New Roman"/>
              </a:rPr>
              <a:t>10</a:t>
            </a:r>
            <a:r>
              <a:rPr sz="3050" spc="-45" dirty="0">
                <a:latin typeface="Times New Roman"/>
                <a:cs typeface="Times New Roman"/>
              </a:rPr>
              <a:t> </a:t>
            </a:r>
            <a:r>
              <a:rPr sz="3050" spc="5" dirty="0">
                <a:latin typeface="Times New Roman"/>
                <a:cs typeface="Times New Roman"/>
              </a:rPr>
              <a:t>log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18946" y="5323837"/>
            <a:ext cx="125920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51560" algn="l"/>
              </a:tabLst>
            </a:pPr>
            <a:r>
              <a:rPr sz="3050" spc="85" dirty="0">
                <a:latin typeface="Times New Roman"/>
                <a:cs typeface="Times New Roman"/>
              </a:rPr>
              <a:t>(</a:t>
            </a:r>
            <a:r>
              <a:rPr sz="3050" dirty="0">
                <a:latin typeface="Times New Roman"/>
                <a:cs typeface="Times New Roman"/>
              </a:rPr>
              <a:t>4</a:t>
            </a:r>
            <a:r>
              <a:rPr sz="3050" spc="-445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Symbol"/>
                <a:cs typeface="Symbol"/>
              </a:rPr>
              <a:t>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)	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31710" y="4775197"/>
            <a:ext cx="1064895" cy="54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i="1" spc="20" dirty="0">
                <a:latin typeface="Times New Roman"/>
                <a:cs typeface="Times New Roman"/>
              </a:rPr>
              <a:t>G</a:t>
            </a:r>
            <a:r>
              <a:rPr sz="2475" i="1" spc="30" baseline="-21885" dirty="0">
                <a:latin typeface="Times New Roman"/>
                <a:cs typeface="Times New Roman"/>
              </a:rPr>
              <a:t>t </a:t>
            </a:r>
            <a:r>
              <a:rPr sz="3050" i="1" spc="50" dirty="0">
                <a:latin typeface="Times New Roman"/>
                <a:cs typeface="Times New Roman"/>
              </a:rPr>
              <a:t>G</a:t>
            </a:r>
            <a:r>
              <a:rPr sz="2475" i="1" spc="75" baseline="-15151" dirty="0">
                <a:latin typeface="Times New Roman"/>
                <a:cs typeface="Times New Roman"/>
              </a:rPr>
              <a:t>r</a:t>
            </a:r>
            <a:r>
              <a:rPr sz="2475" i="1" spc="-135" baseline="-15151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Symbol"/>
                <a:cs typeface="Symbol"/>
              </a:rPr>
              <a:t>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46070" y="2330195"/>
            <a:ext cx="3933444" cy="144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46123" y="2114294"/>
            <a:ext cx="155511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8330" algn="l"/>
              </a:tabLst>
            </a:pPr>
            <a:r>
              <a:rPr sz="2300" i="1" spc="-10" dirty="0">
                <a:latin typeface="Times New Roman"/>
                <a:cs typeface="Times New Roman"/>
              </a:rPr>
              <a:t>r</a:t>
            </a:r>
            <a:r>
              <a:rPr sz="2300" i="1" spc="-5" dirty="0">
                <a:latin typeface="Times New Roman"/>
                <a:cs typeface="Times New Roman"/>
              </a:rPr>
              <a:t>e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3450" i="1" spc="112" baseline="31400" dirty="0">
                <a:latin typeface="Times New Roman"/>
                <a:cs typeface="Times New Roman"/>
              </a:rPr>
              <a:t>G</a:t>
            </a:r>
            <a:r>
              <a:rPr sz="2300" i="1" spc="-5" dirty="0">
                <a:latin typeface="Times New Roman"/>
                <a:cs typeface="Times New Roman"/>
              </a:rPr>
              <a:t>AREA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5698" y="2114294"/>
            <a:ext cx="23558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spc="-10" dirty="0">
                <a:latin typeface="Times New Roman"/>
                <a:cs typeface="Times New Roman"/>
              </a:rPr>
              <a:t>t</a:t>
            </a:r>
            <a:r>
              <a:rPr sz="2300" i="1" spc="-5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2831" y="2114294"/>
            <a:ext cx="103378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4845" algn="l"/>
              </a:tabLst>
            </a:pPr>
            <a:r>
              <a:rPr sz="2300" i="1" spc="-5" dirty="0">
                <a:latin typeface="Times New Roman"/>
                <a:cs typeface="Times New Roman"/>
              </a:rPr>
              <a:t>F	</a:t>
            </a:r>
            <a:r>
              <a:rPr sz="2300" i="1" spc="-10" dirty="0">
                <a:latin typeface="Times New Roman"/>
                <a:cs typeface="Times New Roman"/>
              </a:rPr>
              <a:t>m</a:t>
            </a:r>
            <a:r>
              <a:rPr sz="2300" i="1" spc="-5" dirty="0">
                <a:latin typeface="Times New Roman"/>
                <a:cs typeface="Times New Roman"/>
              </a:rPr>
              <a:t>u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6167" y="1948179"/>
            <a:ext cx="1873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spc="-5" dirty="0"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7359" y="1948179"/>
            <a:ext cx="136652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53465" algn="l"/>
              </a:tabLst>
            </a:pPr>
            <a:r>
              <a:rPr sz="2300" spc="-5" dirty="0">
                <a:latin typeface="Times New Roman"/>
                <a:cs typeface="Times New Roman"/>
              </a:rPr>
              <a:t>) 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</a:t>
            </a:r>
            <a:r>
              <a:rPr sz="2300" spc="330" dirty="0">
                <a:latin typeface="Times New Roman"/>
                <a:cs typeface="Times New Roman"/>
              </a:rPr>
              <a:t> </a:t>
            </a:r>
            <a:r>
              <a:rPr sz="2300" i="1" spc="15" dirty="0">
                <a:latin typeface="Times New Roman"/>
                <a:cs typeface="Times New Roman"/>
              </a:rPr>
              <a:t>G</a:t>
            </a:r>
            <a:r>
              <a:rPr sz="2300" spc="15" dirty="0">
                <a:latin typeface="Times New Roman"/>
                <a:cs typeface="Times New Roman"/>
              </a:rPr>
              <a:t>(</a:t>
            </a:r>
            <a:r>
              <a:rPr sz="2300" i="1" spc="15" dirty="0">
                <a:latin typeface="Times New Roman"/>
                <a:cs typeface="Times New Roman"/>
              </a:rPr>
              <a:t>h	</a:t>
            </a:r>
            <a:r>
              <a:rPr sz="2300" spc="-5" dirty="0">
                <a:latin typeface="Times New Roman"/>
                <a:cs typeface="Times New Roman"/>
              </a:rPr>
              <a:t>)</a:t>
            </a:r>
            <a:r>
              <a:rPr sz="2300" spc="-33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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1175" y="1948179"/>
            <a:ext cx="166497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46505" algn="l"/>
              </a:tabLst>
            </a:pPr>
            <a:r>
              <a:rPr sz="2300" spc="-5" dirty="0">
                <a:latin typeface="Times New Roman"/>
                <a:cs typeface="Times New Roman"/>
              </a:rPr>
              <a:t>(</a:t>
            </a:r>
            <a:r>
              <a:rPr sz="2300" i="1" spc="-5" dirty="0">
                <a:latin typeface="Times New Roman"/>
                <a:cs typeface="Times New Roman"/>
              </a:rPr>
              <a:t>dB</a:t>
            </a:r>
            <a:r>
              <a:rPr sz="2300" spc="-5" dirty="0">
                <a:latin typeface="Times New Roman"/>
                <a:cs typeface="Times New Roman"/>
              </a:rPr>
              <a:t>) 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140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L	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150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3327" y="2114294"/>
            <a:ext cx="31750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Times New Roman"/>
                <a:cs typeface="Times New Roman"/>
              </a:rPr>
              <a:t>5</a:t>
            </a:r>
            <a:r>
              <a:rPr sz="2300" spc="-5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6103" y="1194815"/>
            <a:ext cx="1508125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590">
              <a:lnSpc>
                <a:spcPts val="6205"/>
              </a:lnSpc>
            </a:pPr>
            <a:r>
              <a:rPr sz="8100" spc="-7" baseline="13888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36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3600" spc="-5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485"/>
              </a:lnSpc>
            </a:pPr>
            <a:r>
              <a:rPr sz="2300" spc="-5" dirty="0">
                <a:latin typeface="Times New Roman"/>
                <a:cs typeface="Times New Roman"/>
              </a:rPr>
              <a:t>(</a:t>
            </a:r>
            <a:r>
              <a:rPr sz="2300" spc="-150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f</a:t>
            </a:r>
            <a:r>
              <a:rPr sz="2300" i="1" spc="-13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,</a:t>
            </a:r>
            <a:r>
              <a:rPr sz="2300" spc="-335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d</a:t>
            </a:r>
            <a:r>
              <a:rPr sz="2300" i="1" spc="-39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)</a:t>
            </a:r>
            <a:r>
              <a:rPr sz="2300" spc="-2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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i="1" spc="15" dirty="0">
                <a:latin typeface="Times New Roman"/>
                <a:cs typeface="Times New Roman"/>
              </a:rPr>
              <a:t>G</a:t>
            </a:r>
            <a:r>
              <a:rPr sz="2300" spc="15" dirty="0">
                <a:latin typeface="Times New Roman"/>
                <a:cs typeface="Times New Roman"/>
              </a:rPr>
              <a:t>(</a:t>
            </a:r>
            <a:r>
              <a:rPr sz="2300" i="1" spc="15" dirty="0">
                <a:latin typeface="Times New Roman"/>
                <a:cs typeface="Times New Roman"/>
              </a:rPr>
              <a:t>h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46070" y="3775709"/>
            <a:ext cx="3933444" cy="2838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14817" y="3430014"/>
            <a:ext cx="2777490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Median </a:t>
            </a:r>
            <a:r>
              <a:rPr sz="2800" spc="-5" dirty="0">
                <a:latin typeface="Times New Roman"/>
                <a:cs typeface="Times New Roman"/>
              </a:rPr>
              <a:t>attenuation  with respect to free  space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17" name="object 17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0943" rIns="0" bIns="0" rtlCol="0">
            <a:spAutoFit/>
          </a:bodyPr>
          <a:lstStyle/>
          <a:p>
            <a:pPr marL="2354580">
              <a:lnSpc>
                <a:spcPts val="6185"/>
              </a:lnSpc>
            </a:pPr>
            <a:r>
              <a:rPr sz="8100" spc="-7" baseline="13888" dirty="0"/>
              <a:t>G</a:t>
            </a:r>
            <a:r>
              <a:rPr sz="3600" spc="-5" dirty="0"/>
              <a:t>ARE</a:t>
            </a:r>
            <a:r>
              <a:rPr sz="3600" dirty="0"/>
              <a:t>A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5803270" y="1949195"/>
            <a:ext cx="3428999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03270" y="3775709"/>
            <a:ext cx="3428999" cy="1831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57816" y="3430014"/>
            <a:ext cx="1822450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Gain </a:t>
            </a:r>
            <a:r>
              <a:rPr sz="2800" dirty="0">
                <a:latin typeface="Times New Roman"/>
                <a:cs typeface="Times New Roman"/>
              </a:rPr>
              <a:t>due </a:t>
            </a:r>
            <a:r>
              <a:rPr sz="2800" spc="-5" dirty="0">
                <a:latin typeface="Times New Roman"/>
                <a:cs typeface="Times New Roman"/>
              </a:rPr>
              <a:t>to  </a:t>
            </a:r>
            <a:r>
              <a:rPr sz="2800" dirty="0">
                <a:latin typeface="Times New Roman"/>
                <a:cs typeface="Times New Roman"/>
              </a:rPr>
              <a:t>the type of  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nv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ron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15" name="object 15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902838" y="6017257"/>
            <a:ext cx="1207135" cy="45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50" i="1" spc="150" baseline="31609" dirty="0">
                <a:latin typeface="Times New Roman"/>
                <a:cs typeface="Times New Roman"/>
              </a:rPr>
              <a:t>G</a:t>
            </a:r>
            <a:r>
              <a:rPr sz="2900" i="1" dirty="0">
                <a:latin typeface="Times New Roman"/>
                <a:cs typeface="Times New Roman"/>
              </a:rPr>
              <a:t>ARE</a:t>
            </a:r>
            <a:r>
              <a:rPr sz="2900" i="1" spc="5" dirty="0">
                <a:latin typeface="Times New Roman"/>
                <a:cs typeface="Times New Roman"/>
              </a:rPr>
              <a:t>A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5063" y="6017257"/>
            <a:ext cx="291465" cy="45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i="1" spc="-5" dirty="0">
                <a:latin typeface="Times New Roman"/>
                <a:cs typeface="Times New Roman"/>
              </a:rPr>
              <a:t>t</a:t>
            </a:r>
            <a:r>
              <a:rPr sz="2900" i="1" dirty="0">
                <a:latin typeface="Times New Roman"/>
                <a:cs typeface="Times New Roman"/>
              </a:rPr>
              <a:t>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05103" y="5806945"/>
            <a:ext cx="1684020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35"/>
              </a:lnSpc>
              <a:tabLst>
                <a:tab pos="935355" algn="l"/>
              </a:tabLst>
            </a:pPr>
            <a:r>
              <a:rPr sz="2900" i="1" dirty="0">
                <a:latin typeface="Times New Roman"/>
                <a:cs typeface="Times New Roman"/>
              </a:rPr>
              <a:t>)</a:t>
            </a:r>
            <a:r>
              <a:rPr sz="2900" i="1" spc="10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</a:t>
            </a:r>
            <a:r>
              <a:rPr sz="2900" spc="18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G(	</a:t>
            </a:r>
            <a:r>
              <a:rPr sz="4350" i="1" baseline="-31609" dirty="0">
                <a:latin typeface="Times New Roman"/>
                <a:cs typeface="Times New Roman"/>
              </a:rPr>
              <a:t>re</a:t>
            </a:r>
            <a:r>
              <a:rPr sz="4350" i="1" spc="-555" baseline="-31609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)</a:t>
            </a:r>
            <a:r>
              <a:rPr sz="2900" i="1" spc="-47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</a:t>
            </a:r>
            <a:endParaRPr sz="2900">
              <a:latin typeface="Symbol"/>
              <a:cs typeface="Symbol"/>
            </a:endParaRPr>
          </a:p>
          <a:p>
            <a:pPr marL="107950" algn="ctr">
              <a:lnSpc>
                <a:spcPts val="1745"/>
              </a:lnSpc>
            </a:pPr>
            <a:r>
              <a:rPr sz="2900" i="1" dirty="0">
                <a:latin typeface="Times New Roman"/>
                <a:cs typeface="Times New Roman"/>
              </a:rPr>
              <a:t>h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5536" y="5806945"/>
            <a:ext cx="2395855" cy="45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indent="-287655">
              <a:lnSpc>
                <a:spcPct val="100000"/>
              </a:lnSpc>
              <a:buFont typeface="Symbol"/>
              <a:buChar char=""/>
              <a:tabLst>
                <a:tab pos="300990" algn="l"/>
                <a:tab pos="926465" algn="l"/>
              </a:tabLst>
            </a:pPr>
            <a:r>
              <a:rPr sz="2900" i="1" spc="5" dirty="0">
                <a:latin typeface="Times New Roman"/>
                <a:cs typeface="Times New Roman"/>
              </a:rPr>
              <a:t>A	</a:t>
            </a:r>
            <a:r>
              <a:rPr sz="2900" i="1" spc="20" dirty="0">
                <a:latin typeface="Times New Roman"/>
                <a:cs typeface="Times New Roman"/>
              </a:rPr>
              <a:t>(f,d)</a:t>
            </a:r>
            <a:r>
              <a:rPr sz="2900" spc="20" dirty="0">
                <a:latin typeface="Symbol"/>
                <a:cs typeface="Symbol"/>
              </a:rPr>
              <a:t></a:t>
            </a:r>
            <a:r>
              <a:rPr sz="2900" spc="-500" dirty="0">
                <a:latin typeface="Times New Roman"/>
                <a:cs typeface="Times New Roman"/>
              </a:rPr>
              <a:t> </a:t>
            </a:r>
            <a:r>
              <a:rPr sz="2900" i="1" spc="-5" dirty="0">
                <a:latin typeface="Times New Roman"/>
                <a:cs typeface="Times New Roman"/>
              </a:rPr>
              <a:t>G(h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2533" y="5806945"/>
            <a:ext cx="2988310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70"/>
              </a:lnSpc>
              <a:tabLst>
                <a:tab pos="528955" algn="l"/>
              </a:tabLst>
            </a:pPr>
            <a:r>
              <a:rPr sz="2900" i="1" dirty="0">
                <a:latin typeface="Times New Roman"/>
                <a:cs typeface="Times New Roman"/>
              </a:rPr>
              <a:t>L	</a:t>
            </a:r>
            <a:r>
              <a:rPr sz="2900" i="1" spc="-10" dirty="0">
                <a:latin typeface="Times New Roman"/>
                <a:cs typeface="Times New Roman"/>
              </a:rPr>
              <a:t>(dB)</a:t>
            </a:r>
            <a:r>
              <a:rPr sz="2900" i="1" spc="-56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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L</a:t>
            </a:r>
            <a:endParaRPr sz="2900">
              <a:latin typeface="Times New Roman"/>
              <a:cs typeface="Times New Roman"/>
            </a:endParaRPr>
          </a:p>
          <a:p>
            <a:pPr marL="187325">
              <a:lnSpc>
                <a:spcPts val="2570"/>
              </a:lnSpc>
              <a:tabLst>
                <a:tab pos="1702435" algn="l"/>
                <a:tab pos="2524125" algn="l"/>
              </a:tabLst>
            </a:pPr>
            <a:r>
              <a:rPr sz="2900" spc="-5" dirty="0">
                <a:latin typeface="Times New Roman"/>
                <a:cs typeface="Times New Roman"/>
              </a:rPr>
              <a:t>5</a:t>
            </a:r>
            <a:r>
              <a:rPr sz="2900" dirty="0">
                <a:latin typeface="Times New Roman"/>
                <a:cs typeface="Times New Roman"/>
              </a:rPr>
              <a:t>0	</a:t>
            </a:r>
            <a:r>
              <a:rPr sz="2900" i="1" spc="5" dirty="0">
                <a:latin typeface="Times New Roman"/>
                <a:cs typeface="Times New Roman"/>
              </a:rPr>
              <a:t>F</a:t>
            </a:r>
            <a:r>
              <a:rPr sz="2900" i="1" dirty="0">
                <a:latin typeface="Times New Roman"/>
                <a:cs typeface="Times New Roman"/>
              </a:rPr>
              <a:t>	</a:t>
            </a:r>
            <a:r>
              <a:rPr sz="2900" i="1" spc="5" dirty="0">
                <a:latin typeface="Times New Roman"/>
                <a:cs typeface="Times New Roman"/>
              </a:rPr>
              <a:t>m</a:t>
            </a:r>
            <a:r>
              <a:rPr sz="2900" i="1" dirty="0">
                <a:latin typeface="Times New Roman"/>
                <a:cs typeface="Times New Roman"/>
              </a:rPr>
              <a:t>u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939" marR="5080" indent="-905510">
              <a:lnSpc>
                <a:spcPct val="100000"/>
              </a:lnSpc>
            </a:pPr>
            <a:r>
              <a:rPr spc="-10" dirty="0"/>
              <a:t>Antenna </a:t>
            </a:r>
            <a:r>
              <a:rPr spc="-5" dirty="0"/>
              <a:t>gain factors  G(h</a:t>
            </a:r>
            <a:r>
              <a:rPr sz="3975" spc="-7" baseline="-20964" dirty="0"/>
              <a:t>he</a:t>
            </a:r>
            <a:r>
              <a:rPr sz="4000" spc="-5" dirty="0"/>
              <a:t>),G(h</a:t>
            </a:r>
            <a:r>
              <a:rPr sz="3975" spc="-7" baseline="-20964" dirty="0"/>
              <a:t>re</a:t>
            </a:r>
            <a:r>
              <a:rPr sz="4000" spc="-5" dirty="0"/>
              <a:t>)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1995816" y="2363215"/>
            <a:ext cx="6478905" cy="1306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Okumura </a:t>
            </a:r>
            <a:r>
              <a:rPr sz="2800" dirty="0">
                <a:latin typeface="Times New Roman"/>
                <a:cs typeface="Times New Roman"/>
              </a:rPr>
              <a:t>found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heights less than 3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Times New Roman"/>
                <a:cs typeface="Times New Roman"/>
              </a:rPr>
              <a:t>G(h</a:t>
            </a:r>
            <a:r>
              <a:rPr sz="2400" spc="-7" baseline="-20833" dirty="0">
                <a:latin typeface="Times New Roman"/>
                <a:cs typeface="Times New Roman"/>
              </a:rPr>
              <a:t>he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-varies at a rate of 20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dB/decade</a:t>
            </a:r>
            <a:endParaRPr sz="24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Times New Roman"/>
                <a:cs typeface="Times New Roman"/>
              </a:rPr>
              <a:t>G(h</a:t>
            </a:r>
            <a:r>
              <a:rPr sz="2400" spc="-7" baseline="-20833" dirty="0">
                <a:latin typeface="Times New Roman"/>
                <a:cs typeface="Times New Roman"/>
              </a:rPr>
              <a:t>re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- varies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10dB/decade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80208" y="4334258"/>
            <a:ext cx="462280" cy="0"/>
          </a:xfrm>
          <a:custGeom>
            <a:avLst/>
            <a:gdLst/>
            <a:ahLst/>
            <a:cxnLst/>
            <a:rect l="l" t="t" r="r" b="b"/>
            <a:pathLst>
              <a:path w="462279">
                <a:moveTo>
                  <a:pt x="0" y="0"/>
                </a:moveTo>
                <a:lnTo>
                  <a:pt x="461769" y="0"/>
                </a:lnTo>
              </a:path>
            </a:pathLst>
          </a:custGeom>
          <a:ln w="12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8690" y="5190757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6" y="0"/>
                </a:lnTo>
              </a:path>
            </a:pathLst>
          </a:custGeom>
          <a:ln w="12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03066" y="6045710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6" y="0"/>
                </a:lnTo>
              </a:path>
            </a:pathLst>
          </a:custGeom>
          <a:ln w="12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08664" y="5645401"/>
            <a:ext cx="17145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spc="-5" dirty="0">
                <a:latin typeface="Times New Roman"/>
                <a:cs typeface="Times New Roman"/>
              </a:rPr>
              <a:t>h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43" name="object 43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45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182755" y="4788913"/>
            <a:ext cx="17145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spc="-5" dirty="0">
                <a:latin typeface="Times New Roman"/>
                <a:cs typeface="Times New Roman"/>
              </a:rPr>
              <a:t>h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8955" y="3933950"/>
            <a:ext cx="17145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spc="-5" dirty="0">
                <a:latin typeface="Times New Roman"/>
                <a:cs typeface="Times New Roman"/>
              </a:rPr>
              <a:t>h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49170" y="6026909"/>
            <a:ext cx="1663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5" dirty="0">
                <a:latin typeface="Times New Roman"/>
                <a:cs typeface="Times New Roman"/>
              </a:rPr>
              <a:t>r</a:t>
            </a:r>
            <a:r>
              <a:rPr sz="1300" i="1" spc="15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5811" y="5845553"/>
            <a:ext cx="1663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5" dirty="0">
                <a:latin typeface="Times New Roman"/>
                <a:cs typeface="Times New Roman"/>
              </a:rPr>
              <a:t>r</a:t>
            </a:r>
            <a:r>
              <a:rPr sz="1300" i="1" spc="15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5223" y="6026909"/>
            <a:ext cx="1663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5" dirty="0">
                <a:latin typeface="Times New Roman"/>
                <a:cs typeface="Times New Roman"/>
              </a:rPr>
              <a:t>r</a:t>
            </a:r>
            <a:r>
              <a:rPr sz="1300" i="1" spc="15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50582" y="5170421"/>
            <a:ext cx="1663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5" dirty="0">
                <a:latin typeface="Times New Roman"/>
                <a:cs typeface="Times New Roman"/>
              </a:rPr>
              <a:t>r</a:t>
            </a:r>
            <a:r>
              <a:rPr sz="1300" i="1" spc="15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1427" y="4989066"/>
            <a:ext cx="1663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5" dirty="0">
                <a:latin typeface="Times New Roman"/>
                <a:cs typeface="Times New Roman"/>
              </a:rPr>
              <a:t>r</a:t>
            </a:r>
            <a:r>
              <a:rPr sz="1300" i="1" spc="15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85223" y="5170421"/>
            <a:ext cx="1663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5" dirty="0">
                <a:latin typeface="Times New Roman"/>
                <a:cs typeface="Times New Roman"/>
              </a:rPr>
              <a:t>r</a:t>
            </a:r>
            <a:r>
              <a:rPr sz="1300" i="1" spc="15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46694" y="4315458"/>
            <a:ext cx="1663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5" dirty="0">
                <a:latin typeface="Times New Roman"/>
                <a:cs typeface="Times New Roman"/>
              </a:rPr>
              <a:t>r</a:t>
            </a:r>
            <a:r>
              <a:rPr sz="1300" i="1" spc="15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93042" y="4134102"/>
            <a:ext cx="14859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10" dirty="0">
                <a:latin typeface="Times New Roman"/>
                <a:cs typeface="Times New Roman"/>
              </a:rPr>
              <a:t>t</a:t>
            </a:r>
            <a:r>
              <a:rPr sz="1300" i="1" spc="15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80651" y="4315458"/>
            <a:ext cx="14859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10" dirty="0">
                <a:latin typeface="Times New Roman"/>
                <a:cs typeface="Times New Roman"/>
              </a:rPr>
              <a:t>t</a:t>
            </a:r>
            <a:r>
              <a:rPr sz="1300" i="1" spc="15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13448" y="5826757"/>
            <a:ext cx="1764664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81100" algn="l"/>
              </a:tabLst>
            </a:pPr>
            <a:r>
              <a:rPr sz="2300" spc="-10" dirty="0">
                <a:latin typeface="Times New Roman"/>
                <a:cs typeface="Times New Roman"/>
              </a:rPr>
              <a:t>10</a:t>
            </a:r>
            <a:r>
              <a:rPr sz="2300" i="1" spc="-10" dirty="0">
                <a:latin typeface="Times New Roman"/>
                <a:cs typeface="Times New Roman"/>
              </a:rPr>
              <a:t>m </a:t>
            </a:r>
            <a:r>
              <a:rPr sz="2300" i="1" spc="13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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125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h	</a:t>
            </a:r>
            <a:r>
              <a:rPr sz="2300" spc="-5" dirty="0">
                <a:latin typeface="Symbol"/>
                <a:cs typeface="Symbol"/>
              </a:rPr>
              <a:t></a:t>
            </a:r>
            <a:r>
              <a:rPr sz="2300" spc="-160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3</a:t>
            </a:r>
            <a:r>
              <a:rPr sz="2300" i="1" spc="-50" dirty="0">
                <a:latin typeface="Times New Roman"/>
                <a:cs typeface="Times New Roman"/>
              </a:rPr>
              <a:t>m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65292" y="5860285"/>
            <a:ext cx="13716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5292" y="5671309"/>
            <a:ext cx="13716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Symbol"/>
                <a:cs typeface="Symbol"/>
              </a:rPr>
              <a:t>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42560" y="5860285"/>
            <a:ext cx="13716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Symbol"/>
                <a:cs typeface="Symbol"/>
              </a:rPr>
              <a:t>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42560" y="6087361"/>
            <a:ext cx="66040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</a:tabLst>
            </a:pPr>
            <a:r>
              <a:rPr sz="2300" spc="-5" dirty="0">
                <a:latin typeface="Symbol"/>
                <a:cs typeface="Symbol"/>
              </a:rPr>
              <a:t></a:t>
            </a:r>
            <a:r>
              <a:rPr sz="2300" spc="-5" dirty="0">
                <a:latin typeface="Times New Roman"/>
                <a:cs typeface="Times New Roman"/>
              </a:rPr>
              <a:t>	</a:t>
            </a:r>
            <a:r>
              <a:rPr sz="3450" spc="-7" baseline="7246" dirty="0">
                <a:latin typeface="Times New Roman"/>
                <a:cs typeface="Times New Roman"/>
              </a:rPr>
              <a:t>3</a:t>
            </a:r>
            <a:r>
              <a:rPr sz="3450" spc="472" baseline="7246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42560" y="5671309"/>
            <a:ext cx="13716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Symbol"/>
                <a:cs typeface="Symbol"/>
              </a:rPr>
              <a:t>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18904" y="5826757"/>
            <a:ext cx="175006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0875" algn="l"/>
              </a:tabLst>
            </a:pPr>
            <a:r>
              <a:rPr sz="2300" i="1" spc="50" dirty="0">
                <a:latin typeface="Times New Roman"/>
                <a:cs typeface="Times New Roman"/>
              </a:rPr>
              <a:t>G</a:t>
            </a:r>
            <a:r>
              <a:rPr sz="2300" spc="50" dirty="0">
                <a:latin typeface="Times New Roman"/>
                <a:cs typeface="Times New Roman"/>
              </a:rPr>
              <a:t>(</a:t>
            </a:r>
            <a:r>
              <a:rPr sz="2300" i="1" spc="50" dirty="0">
                <a:latin typeface="Times New Roman"/>
                <a:cs typeface="Times New Roman"/>
              </a:rPr>
              <a:t>h	</a:t>
            </a:r>
            <a:r>
              <a:rPr sz="2300" spc="-5" dirty="0">
                <a:latin typeface="Times New Roman"/>
                <a:cs typeface="Times New Roman"/>
              </a:rPr>
              <a:t>) 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-5" dirty="0">
                <a:latin typeface="Times New Roman"/>
                <a:cs typeface="Times New Roman"/>
              </a:rPr>
              <a:t> 20</a:t>
            </a:r>
            <a:r>
              <a:rPr sz="2300" spc="-509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log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13435" y="4971793"/>
            <a:ext cx="96583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</a:tabLst>
            </a:pPr>
            <a:r>
              <a:rPr sz="2300" i="1" spc="-5" dirty="0">
                <a:latin typeface="Times New Roman"/>
                <a:cs typeface="Times New Roman"/>
              </a:rPr>
              <a:t>h	</a:t>
            </a:r>
            <a:r>
              <a:rPr sz="2300" spc="-5" dirty="0">
                <a:latin typeface="Symbol"/>
                <a:cs typeface="Symbol"/>
              </a:rPr>
              <a:t></a:t>
            </a:r>
            <a:r>
              <a:rPr sz="2300" spc="-150" dirty="0">
                <a:latin typeface="Times New Roman"/>
                <a:cs typeface="Times New Roman"/>
              </a:rPr>
              <a:t> </a:t>
            </a:r>
            <a:r>
              <a:rPr sz="2300" spc="-55" dirty="0">
                <a:latin typeface="Times New Roman"/>
                <a:cs typeface="Times New Roman"/>
              </a:rPr>
              <a:t>3</a:t>
            </a:r>
            <a:r>
              <a:rPr sz="2300" i="1" spc="-55" dirty="0">
                <a:latin typeface="Times New Roman"/>
                <a:cs typeface="Times New Roman"/>
              </a:rPr>
              <a:t>m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9384" y="5005321"/>
            <a:ext cx="13716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9384" y="4816345"/>
            <a:ext cx="13716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Symbol"/>
                <a:cs typeface="Symbol"/>
              </a:rPr>
              <a:t>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16652" y="5005321"/>
            <a:ext cx="13716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Symbol"/>
                <a:cs typeface="Symbol"/>
              </a:rPr>
              <a:t>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16652" y="5232397"/>
            <a:ext cx="66040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5430" algn="l"/>
              </a:tabLst>
            </a:pPr>
            <a:r>
              <a:rPr sz="2300" spc="-5" dirty="0">
                <a:latin typeface="Symbol"/>
                <a:cs typeface="Symbol"/>
              </a:rPr>
              <a:t></a:t>
            </a:r>
            <a:r>
              <a:rPr sz="2300" spc="-5" dirty="0">
                <a:latin typeface="Times New Roman"/>
                <a:cs typeface="Times New Roman"/>
              </a:rPr>
              <a:t>	</a:t>
            </a:r>
            <a:r>
              <a:rPr sz="3450" spc="-7" baseline="7246" dirty="0">
                <a:latin typeface="Times New Roman"/>
                <a:cs typeface="Times New Roman"/>
              </a:rPr>
              <a:t>3</a:t>
            </a:r>
            <a:r>
              <a:rPr sz="3450" spc="450" baseline="7246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16652" y="4816345"/>
            <a:ext cx="13716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Symbol"/>
                <a:cs typeface="Symbol"/>
              </a:rPr>
              <a:t>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18904" y="4971793"/>
            <a:ext cx="172593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0875" algn="l"/>
              </a:tabLst>
            </a:pPr>
            <a:r>
              <a:rPr sz="2300" i="1" spc="50" dirty="0">
                <a:latin typeface="Times New Roman"/>
                <a:cs typeface="Times New Roman"/>
              </a:rPr>
              <a:t>G</a:t>
            </a:r>
            <a:r>
              <a:rPr sz="2300" spc="50" dirty="0">
                <a:latin typeface="Times New Roman"/>
                <a:cs typeface="Times New Roman"/>
              </a:rPr>
              <a:t>(</a:t>
            </a:r>
            <a:r>
              <a:rPr sz="2300" i="1" spc="50" dirty="0">
                <a:latin typeface="Times New Roman"/>
                <a:cs typeface="Times New Roman"/>
              </a:rPr>
              <a:t>h	</a:t>
            </a:r>
            <a:r>
              <a:rPr sz="2300" spc="-5" dirty="0">
                <a:latin typeface="Times New Roman"/>
                <a:cs typeface="Times New Roman"/>
              </a:rPr>
              <a:t>)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10</a:t>
            </a:r>
            <a:r>
              <a:rPr sz="2300" spc="-38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log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19887" y="4115306"/>
            <a:ext cx="218948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2565" algn="l"/>
              </a:tabLst>
            </a:pPr>
            <a:r>
              <a:rPr sz="2300" spc="-10" dirty="0">
                <a:latin typeface="Times New Roman"/>
                <a:cs typeface="Times New Roman"/>
              </a:rPr>
              <a:t>1000</a:t>
            </a:r>
            <a:r>
              <a:rPr sz="2300" i="1" spc="-10" dirty="0">
                <a:latin typeface="Times New Roman"/>
                <a:cs typeface="Times New Roman"/>
              </a:rPr>
              <a:t>m </a:t>
            </a:r>
            <a:r>
              <a:rPr sz="2300" i="1" spc="13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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130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h	</a:t>
            </a:r>
            <a:r>
              <a:rPr sz="2300" spc="-5" dirty="0">
                <a:latin typeface="Symbol"/>
                <a:cs typeface="Symbol"/>
              </a:rPr>
              <a:t></a:t>
            </a:r>
            <a:r>
              <a:rPr sz="2300" spc="-33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10</a:t>
            </a:r>
            <a:r>
              <a:rPr sz="2300" i="1" spc="-10" dirty="0">
                <a:latin typeface="Times New Roman"/>
                <a:cs typeface="Times New Roman"/>
              </a:rPr>
              <a:t>m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67400" y="4148834"/>
            <a:ext cx="13716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67400" y="3959858"/>
            <a:ext cx="13716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Symbol"/>
                <a:cs typeface="Symbol"/>
              </a:rPr>
              <a:t>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18176" y="4148834"/>
            <a:ext cx="13716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Symbol"/>
                <a:cs typeface="Symbol"/>
              </a:rPr>
              <a:t>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18176" y="4340858"/>
            <a:ext cx="786765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spc="-7" baseline="-7246" dirty="0">
                <a:latin typeface="Symbol"/>
                <a:cs typeface="Symbol"/>
              </a:rPr>
              <a:t></a:t>
            </a:r>
            <a:r>
              <a:rPr sz="3450" spc="-7" baseline="-7246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200</a:t>
            </a:r>
            <a:r>
              <a:rPr sz="2300" spc="-455" dirty="0">
                <a:latin typeface="Times New Roman"/>
                <a:cs typeface="Times New Roman"/>
              </a:rPr>
              <a:t> </a:t>
            </a:r>
            <a:r>
              <a:rPr sz="3450" spc="-7" baseline="-7246" dirty="0">
                <a:latin typeface="Symbol"/>
                <a:cs typeface="Symbol"/>
              </a:rPr>
              <a:t></a:t>
            </a:r>
            <a:endParaRPr sz="3450" baseline="-7246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18176" y="3959858"/>
            <a:ext cx="13716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Symbol"/>
                <a:cs typeface="Symbol"/>
              </a:rPr>
              <a:t>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18891" y="4115306"/>
            <a:ext cx="172720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8015" algn="l"/>
              </a:tabLst>
            </a:pPr>
            <a:r>
              <a:rPr sz="2300" i="1" spc="50" dirty="0">
                <a:latin typeface="Times New Roman"/>
                <a:cs typeface="Times New Roman"/>
              </a:rPr>
              <a:t>G</a:t>
            </a:r>
            <a:r>
              <a:rPr sz="2300" spc="50" dirty="0">
                <a:latin typeface="Times New Roman"/>
                <a:cs typeface="Times New Roman"/>
              </a:rPr>
              <a:t>(</a:t>
            </a:r>
            <a:r>
              <a:rPr sz="2300" i="1" spc="50" dirty="0">
                <a:latin typeface="Times New Roman"/>
                <a:cs typeface="Times New Roman"/>
              </a:rPr>
              <a:t>h	</a:t>
            </a:r>
            <a:r>
              <a:rPr sz="2300" spc="-5" dirty="0">
                <a:latin typeface="Times New Roman"/>
                <a:cs typeface="Times New Roman"/>
              </a:rPr>
              <a:t>) 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-5" dirty="0">
                <a:latin typeface="Times New Roman"/>
                <a:cs typeface="Times New Roman"/>
              </a:rPr>
              <a:t> 20</a:t>
            </a:r>
            <a:r>
              <a:rPr sz="2300" spc="-509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log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1226820">
              <a:lnSpc>
                <a:spcPct val="100000"/>
              </a:lnSpc>
            </a:pPr>
            <a:r>
              <a:rPr spc="-5" dirty="0"/>
              <a:t>Other</a:t>
            </a:r>
            <a:r>
              <a:rPr spc="-80" dirty="0"/>
              <a:t> </a:t>
            </a:r>
            <a:r>
              <a:rPr spc="-5" dirty="0"/>
              <a:t>Corrections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2935" rIns="0" bIns="0" rtlCol="0">
            <a:spAutoFit/>
          </a:bodyPr>
          <a:lstStyle/>
          <a:p>
            <a:pPr marL="509905" indent="-342900">
              <a:lnSpc>
                <a:spcPct val="100000"/>
              </a:lnSpc>
              <a:buChar char="•"/>
              <a:tabLst>
                <a:tab pos="510540" algn="l"/>
              </a:tabLst>
            </a:pPr>
            <a:r>
              <a:rPr dirty="0"/>
              <a:t>Can be applied </a:t>
            </a:r>
            <a:r>
              <a:rPr spc="-5" dirty="0"/>
              <a:t>to </a:t>
            </a:r>
            <a:r>
              <a:rPr dirty="0"/>
              <a:t>Okumura’s</a:t>
            </a:r>
            <a:r>
              <a:rPr spc="-120" dirty="0"/>
              <a:t> </a:t>
            </a:r>
            <a:r>
              <a:rPr spc="5" dirty="0"/>
              <a:t>model</a:t>
            </a:r>
          </a:p>
          <a:p>
            <a:pPr marL="91059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911860" algn="l"/>
              </a:tabLst>
            </a:pPr>
            <a:r>
              <a:rPr sz="2800" spc="-5" dirty="0">
                <a:latin typeface="Times New Roman"/>
                <a:cs typeface="Times New Roman"/>
              </a:rPr>
              <a:t>Terrain </a:t>
            </a:r>
            <a:r>
              <a:rPr sz="2800" dirty="0">
                <a:latin typeface="Times New Roman"/>
                <a:cs typeface="Times New Roman"/>
              </a:rPr>
              <a:t>undulation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height</a:t>
            </a:r>
            <a:endParaRPr sz="2800">
              <a:latin typeface="Times New Roman"/>
              <a:cs typeface="Times New Roman"/>
            </a:endParaRPr>
          </a:p>
          <a:p>
            <a:pPr marL="910590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911860" algn="l"/>
              </a:tabLst>
            </a:pPr>
            <a:r>
              <a:rPr sz="2800" spc="-5" dirty="0">
                <a:latin typeface="Times New Roman"/>
                <a:cs typeface="Times New Roman"/>
              </a:rPr>
              <a:t>Isolated </a:t>
            </a:r>
            <a:r>
              <a:rPr sz="2800" dirty="0">
                <a:latin typeface="Times New Roman"/>
                <a:cs typeface="Times New Roman"/>
              </a:rPr>
              <a:t>ridge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height</a:t>
            </a:r>
            <a:endParaRPr sz="2800">
              <a:latin typeface="Times New Roman"/>
              <a:cs typeface="Times New Roman"/>
            </a:endParaRPr>
          </a:p>
          <a:p>
            <a:pPr marL="910590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911860" algn="l"/>
              </a:tabLst>
            </a:pPr>
            <a:r>
              <a:rPr sz="2800" spc="-5" dirty="0">
                <a:latin typeface="Times New Roman"/>
                <a:cs typeface="Times New Roman"/>
              </a:rPr>
              <a:t>Average </a:t>
            </a:r>
            <a:r>
              <a:rPr sz="2800" dirty="0">
                <a:latin typeface="Times New Roman"/>
                <a:cs typeface="Times New Roman"/>
              </a:rPr>
              <a:t>slope of </a:t>
            </a:r>
            <a:r>
              <a:rPr sz="2800" spc="-5" dirty="0">
                <a:latin typeface="Times New Roman"/>
                <a:cs typeface="Times New Roman"/>
              </a:rPr>
              <a:t>terrain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910590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911860" algn="l"/>
              </a:tabLst>
            </a:pPr>
            <a:r>
              <a:rPr sz="2800" spc="-5" dirty="0">
                <a:latin typeface="Times New Roman"/>
                <a:cs typeface="Times New Roman"/>
              </a:rPr>
              <a:t>Mixed land-sea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parameters</a:t>
            </a:r>
            <a:endParaRPr sz="2800">
              <a:latin typeface="Times New Roman"/>
              <a:cs typeface="Times New Roman"/>
            </a:endParaRPr>
          </a:p>
          <a:p>
            <a:pPr marL="50990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510540" algn="l"/>
              </a:tabLst>
            </a:pPr>
            <a:r>
              <a:rPr dirty="0"/>
              <a:t>All available as Okumura </a:t>
            </a:r>
            <a:r>
              <a:rPr spc="5" dirty="0"/>
              <a:t>curves</a:t>
            </a:r>
            <a:r>
              <a:rPr spc="-110" dirty="0"/>
              <a:t> </a:t>
            </a:r>
            <a:r>
              <a:rPr dirty="0"/>
              <a:t>(Oku68)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8" name="object 8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266700">
              <a:lnSpc>
                <a:spcPct val="100000"/>
              </a:lnSpc>
            </a:pPr>
            <a:r>
              <a:rPr spc="-5" dirty="0"/>
              <a:t>Okumura </a:t>
            </a:r>
            <a:r>
              <a:rPr spc="-10" dirty="0"/>
              <a:t>Model</a:t>
            </a:r>
            <a:r>
              <a:rPr dirty="0"/>
              <a:t> </a:t>
            </a:r>
            <a:r>
              <a:rPr spc="-10" dirty="0"/>
              <a:t>Summary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7" name="object 7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38617" y="2363215"/>
            <a:ext cx="7134225" cy="368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Okumura’s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model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is wholly based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on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measured 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data</a:t>
            </a:r>
            <a:r>
              <a:rPr sz="2800" spc="-1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(empirical)</a:t>
            </a:r>
            <a:endParaRPr sz="2800">
              <a:latin typeface="Times New Roman"/>
              <a:cs typeface="Times New Roman"/>
            </a:endParaRPr>
          </a:p>
          <a:p>
            <a:pPr marL="355600" marR="49974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Extrapolations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be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made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to obtain values 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outside the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measurement</a:t>
            </a:r>
            <a:r>
              <a:rPr sz="2800" spc="-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range</a:t>
            </a:r>
            <a:endParaRPr sz="2800">
              <a:latin typeface="Times New Roman"/>
              <a:cs typeface="Times New Roman"/>
            </a:endParaRPr>
          </a:p>
          <a:p>
            <a:pPr marL="355600" marR="12382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2318385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Simplest and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best in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terms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accuracy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(the 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best  </a:t>
            </a:r>
            <a:r>
              <a:rPr sz="2800" spc="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tradeoff	in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terms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z="2800" spc="-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simplicity-accuracy)</a:t>
            </a:r>
            <a:endParaRPr sz="2800">
              <a:latin typeface="Times New Roman"/>
              <a:cs typeface="Times New Roman"/>
            </a:endParaRPr>
          </a:p>
          <a:p>
            <a:pPr marL="355600" marR="49339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Major disadvantage –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decreased accuracy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in  situations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rapid changes in</a:t>
            </a:r>
            <a:r>
              <a:rPr sz="2800" spc="-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terrain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492759">
              <a:lnSpc>
                <a:spcPct val="100000"/>
              </a:lnSpc>
            </a:pPr>
            <a:r>
              <a:rPr spc="-5" dirty="0"/>
              <a:t>Hata Propagation</a:t>
            </a:r>
            <a:r>
              <a:rPr spc="-45" dirty="0"/>
              <a:t> </a:t>
            </a:r>
            <a:r>
              <a:rPr spc="-10" dirty="0"/>
              <a:t>Model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7" name="object 7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38617" y="2363215"/>
            <a:ext cx="7364730" cy="369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4769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An empirical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formulation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graph path loss data 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provided by</a:t>
            </a:r>
            <a:r>
              <a:rPr sz="2800" spc="-1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Okumura</a:t>
            </a:r>
            <a:endParaRPr sz="2800">
              <a:latin typeface="Times New Roman"/>
              <a:cs typeface="Times New Roman"/>
            </a:endParaRPr>
          </a:p>
          <a:p>
            <a:pPr marL="355600" marR="10718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Curves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from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Okumura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model replaced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by 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formulas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Valid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from 150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1500</a:t>
            </a:r>
            <a:r>
              <a:rPr sz="2800" spc="-9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MHz</a:t>
            </a:r>
            <a:endParaRPr sz="2800">
              <a:latin typeface="Times New Roman"/>
              <a:cs typeface="Times New Roman"/>
            </a:endParaRPr>
          </a:p>
          <a:p>
            <a:pPr marL="355600" marR="75819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Presents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an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urban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area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propagation loss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  standard</a:t>
            </a:r>
            <a:r>
              <a:rPr sz="2800" spc="-8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formula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correction </a:t>
            </a:r>
            <a:r>
              <a:rPr sz="2400" dirty="0">
                <a:latin typeface="Times New Roman"/>
                <a:cs typeface="Times New Roman"/>
              </a:rPr>
              <a:t>equations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application to other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situations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266700">
              <a:lnSpc>
                <a:spcPct val="100000"/>
              </a:lnSpc>
            </a:pPr>
            <a:r>
              <a:rPr spc="-10" dirty="0"/>
              <a:t>Urban </a:t>
            </a:r>
            <a:r>
              <a:rPr spc="-5" dirty="0"/>
              <a:t>Path Loss</a:t>
            </a:r>
            <a:r>
              <a:rPr spc="-40" dirty="0"/>
              <a:t> </a:t>
            </a:r>
            <a:r>
              <a:rPr spc="-5" dirty="0"/>
              <a:t>Equation</a:t>
            </a:r>
          </a:p>
        </p:txBody>
      </p:sp>
      <p:sp>
        <p:nvSpPr>
          <p:cNvPr id="5" name="object 5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35822" y="2180335"/>
            <a:ext cx="7484745" cy="375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25" dirty="0">
                <a:latin typeface="Times New Roman"/>
                <a:cs typeface="Times New Roman"/>
              </a:rPr>
              <a:t>L</a:t>
            </a:r>
            <a:r>
              <a:rPr sz="2475" spc="-37" baseline="-23569" dirty="0">
                <a:latin typeface="Times New Roman"/>
                <a:cs typeface="Times New Roman"/>
              </a:rPr>
              <a:t>50</a:t>
            </a:r>
            <a:r>
              <a:rPr sz="2475" spc="-97" baseline="-23569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(</a:t>
            </a:r>
            <a:r>
              <a:rPr sz="2800" i="1" spc="50" dirty="0">
                <a:latin typeface="Times New Roman"/>
                <a:cs typeface="Times New Roman"/>
              </a:rPr>
              <a:t>urban</a:t>
            </a:r>
            <a:r>
              <a:rPr sz="2800" spc="50" dirty="0">
                <a:latin typeface="Times New Roman"/>
                <a:cs typeface="Times New Roman"/>
              </a:rPr>
              <a:t>)(</a:t>
            </a:r>
            <a:r>
              <a:rPr sz="2800" i="1" spc="50" dirty="0">
                <a:latin typeface="Times New Roman"/>
                <a:cs typeface="Times New Roman"/>
              </a:rPr>
              <a:t>dB</a:t>
            </a:r>
            <a:r>
              <a:rPr sz="2800" spc="50" dirty="0">
                <a:latin typeface="Times New Roman"/>
                <a:cs typeface="Times New Roman"/>
              </a:rPr>
              <a:t>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Symbol"/>
                <a:cs typeface="Symbol"/>
              </a:rPr>
              <a:t>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69.55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Symbol"/>
                <a:cs typeface="Symbol"/>
              </a:rPr>
              <a:t>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26.16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log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i="1" spc="90" dirty="0">
                <a:latin typeface="Times New Roman"/>
                <a:cs typeface="Times New Roman"/>
              </a:rPr>
              <a:t>f</a:t>
            </a:r>
            <a:r>
              <a:rPr sz="2475" i="1" spc="135" baseline="-23569" dirty="0">
                <a:latin typeface="Times New Roman"/>
                <a:cs typeface="Times New Roman"/>
              </a:rPr>
              <a:t>c</a:t>
            </a:r>
            <a:r>
              <a:rPr sz="2475" i="1" spc="622" baseline="-23569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Symbol"/>
                <a:cs typeface="Symbol"/>
              </a:rPr>
              <a:t></a:t>
            </a:r>
            <a:r>
              <a:rPr sz="2800" spc="60" dirty="0">
                <a:latin typeface="Times New Roman"/>
                <a:cs typeface="Times New Roman"/>
              </a:rPr>
              <a:t>13.82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log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i="1" spc="-40" dirty="0">
                <a:latin typeface="Times New Roman"/>
                <a:cs typeface="Times New Roman"/>
              </a:rPr>
              <a:t>h</a:t>
            </a:r>
            <a:r>
              <a:rPr sz="2475" i="1" spc="-60" baseline="-23569" dirty="0">
                <a:latin typeface="Times New Roman"/>
                <a:cs typeface="Times New Roman"/>
              </a:rPr>
              <a:t>te</a:t>
            </a:r>
            <a:endParaRPr sz="2475" baseline="-23569">
              <a:latin typeface="Times New Roman"/>
              <a:cs typeface="Times New Roman"/>
            </a:endParaRPr>
          </a:p>
          <a:p>
            <a:pPr marL="2604770" indent="-263525">
              <a:lnSpc>
                <a:spcPct val="100000"/>
              </a:lnSpc>
              <a:spcBef>
                <a:spcPts val="960"/>
              </a:spcBef>
              <a:buFont typeface="Symbol"/>
              <a:buChar char=""/>
              <a:tabLst>
                <a:tab pos="2605405" algn="l"/>
              </a:tabLst>
            </a:pPr>
            <a:r>
              <a:rPr sz="2800" i="1" spc="35" dirty="0">
                <a:latin typeface="Times New Roman"/>
                <a:cs typeface="Times New Roman"/>
              </a:rPr>
              <a:t>a</a:t>
            </a:r>
            <a:r>
              <a:rPr sz="2800" spc="35" dirty="0">
                <a:latin typeface="Times New Roman"/>
                <a:cs typeface="Times New Roman"/>
              </a:rPr>
              <a:t>(</a:t>
            </a:r>
            <a:r>
              <a:rPr sz="2800" i="1" spc="35" dirty="0">
                <a:latin typeface="Times New Roman"/>
                <a:cs typeface="Times New Roman"/>
              </a:rPr>
              <a:t>h</a:t>
            </a:r>
            <a:r>
              <a:rPr sz="2475" i="1" spc="52" baseline="-23569" dirty="0">
                <a:latin typeface="Times New Roman"/>
                <a:cs typeface="Times New Roman"/>
              </a:rPr>
              <a:t>re</a:t>
            </a:r>
            <a:r>
              <a:rPr sz="2475" i="1" spc="-75" baseline="-23569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)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Symbol"/>
                <a:cs typeface="Symbol"/>
              </a:rPr>
              <a:t>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(44.9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Symbol"/>
                <a:cs typeface="Symbol"/>
              </a:rPr>
              <a:t>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6.55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log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800" i="1" spc="-40" dirty="0">
                <a:latin typeface="Times New Roman"/>
                <a:cs typeface="Times New Roman"/>
              </a:rPr>
              <a:t>h</a:t>
            </a:r>
            <a:r>
              <a:rPr sz="2475" i="1" spc="-60" baseline="-23569" dirty="0">
                <a:latin typeface="Times New Roman"/>
                <a:cs typeface="Times New Roman"/>
              </a:rPr>
              <a:t>te </a:t>
            </a:r>
            <a:r>
              <a:rPr sz="2800" spc="10" dirty="0">
                <a:latin typeface="Times New Roman"/>
                <a:cs typeface="Times New Roman"/>
              </a:rPr>
              <a:t>)</a:t>
            </a:r>
            <a:r>
              <a:rPr sz="2800" spc="-34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log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marL="857885" indent="-228600">
              <a:lnSpc>
                <a:spcPct val="100000"/>
              </a:lnSpc>
              <a:spcBef>
                <a:spcPts val="2175"/>
              </a:spcBef>
              <a:buChar char="•"/>
              <a:tabLst>
                <a:tab pos="858519" algn="l"/>
              </a:tabLst>
            </a:pPr>
            <a:r>
              <a:rPr sz="2400" spc="-5" dirty="0">
                <a:latin typeface="Times New Roman"/>
                <a:cs typeface="Times New Roman"/>
              </a:rPr>
              <a:t>fc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Frequecny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MHz 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150-1500MHz</a:t>
            </a:r>
            <a:endParaRPr sz="2400">
              <a:latin typeface="Times New Roman"/>
              <a:cs typeface="Times New Roman"/>
            </a:endParaRPr>
          </a:p>
          <a:p>
            <a:pPr marL="857885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858519" algn="l"/>
              </a:tabLst>
            </a:pP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baseline="-20833" dirty="0">
                <a:latin typeface="Times New Roman"/>
                <a:cs typeface="Times New Roman"/>
              </a:rPr>
              <a:t>he </a:t>
            </a:r>
            <a:r>
              <a:rPr sz="2400" spc="-5" dirty="0">
                <a:latin typeface="Times New Roman"/>
                <a:cs typeface="Times New Roman"/>
              </a:rPr>
              <a:t>-BS </a:t>
            </a:r>
            <a:r>
              <a:rPr sz="2400" dirty="0">
                <a:latin typeface="Times New Roman"/>
                <a:cs typeface="Times New Roman"/>
              </a:rPr>
              <a:t>antenna heing in </a:t>
            </a:r>
            <a:r>
              <a:rPr sz="2400" spc="-5" dirty="0">
                <a:latin typeface="Times New Roman"/>
                <a:cs typeface="Times New Roman"/>
              </a:rPr>
              <a:t>meters from </a:t>
            </a:r>
            <a:r>
              <a:rPr sz="2400" dirty="0">
                <a:latin typeface="Times New Roman"/>
                <a:cs typeface="Times New Roman"/>
              </a:rPr>
              <a:t>30-200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857885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858519" algn="l"/>
              </a:tabLst>
            </a:pPr>
            <a:r>
              <a:rPr sz="2400" spc="-5" dirty="0"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latin typeface="Times New Roman"/>
                <a:cs typeface="Times New Roman"/>
              </a:rPr>
              <a:t>re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MS </a:t>
            </a:r>
            <a:r>
              <a:rPr sz="2400" dirty="0">
                <a:latin typeface="Times New Roman"/>
                <a:cs typeface="Times New Roman"/>
              </a:rPr>
              <a:t>antenna height in </a:t>
            </a:r>
            <a:r>
              <a:rPr sz="2400" spc="-5" dirty="0">
                <a:latin typeface="Times New Roman"/>
                <a:cs typeface="Times New Roman"/>
              </a:rPr>
              <a:t>meters from </a:t>
            </a:r>
            <a:r>
              <a:rPr sz="2400" dirty="0">
                <a:latin typeface="Times New Roman"/>
                <a:cs typeface="Times New Roman"/>
              </a:rPr>
              <a:t>1-10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857885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858519" algn="l"/>
              </a:tabLst>
            </a:pPr>
            <a:r>
              <a:rPr sz="2400" dirty="0">
                <a:latin typeface="Times New Roman"/>
                <a:cs typeface="Times New Roman"/>
              </a:rPr>
              <a:t>d - </a:t>
            </a:r>
            <a:r>
              <a:rPr sz="2400" spc="-5" dirty="0">
                <a:latin typeface="Times New Roman"/>
                <a:cs typeface="Times New Roman"/>
              </a:rPr>
              <a:t>T-R </a:t>
            </a:r>
            <a:r>
              <a:rPr sz="2400" dirty="0">
                <a:latin typeface="Times New Roman"/>
                <a:cs typeface="Times New Roman"/>
              </a:rPr>
              <a:t>separation distance in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km</a:t>
            </a:r>
            <a:endParaRPr sz="2400">
              <a:latin typeface="Times New Roman"/>
              <a:cs typeface="Times New Roman"/>
            </a:endParaRPr>
          </a:p>
          <a:p>
            <a:pPr marL="857885" marR="505459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858519" algn="l"/>
              </a:tabLst>
            </a:pPr>
            <a:r>
              <a:rPr sz="2400" spc="-5" dirty="0">
                <a:latin typeface="Times New Roman"/>
                <a:cs typeface="Times New Roman"/>
              </a:rPr>
              <a:t>a(h</a:t>
            </a:r>
            <a:r>
              <a:rPr sz="2400" spc="-7" baseline="-20833" dirty="0">
                <a:latin typeface="Times New Roman"/>
                <a:cs typeface="Times New Roman"/>
              </a:rPr>
              <a:t>re </a:t>
            </a:r>
            <a:r>
              <a:rPr sz="2400" dirty="0">
                <a:latin typeface="Times New Roman"/>
                <a:cs typeface="Times New Roman"/>
              </a:rPr>
              <a:t>) - correction </a:t>
            </a:r>
            <a:r>
              <a:rPr sz="2400" spc="-5" dirty="0">
                <a:latin typeface="Times New Roman"/>
                <a:cs typeface="Times New Roman"/>
              </a:rPr>
              <a:t>factor for effective MS </a:t>
            </a:r>
            <a:r>
              <a:rPr sz="2400" dirty="0">
                <a:latin typeface="Times New Roman"/>
                <a:cs typeface="Times New Roman"/>
              </a:rPr>
              <a:t>antenna  height (size of the coverage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8" name="object 8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477144" y="1211071"/>
            <a:ext cx="287337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Typical</a:t>
            </a:r>
            <a:r>
              <a:rPr sz="40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10" dirty="0">
                <a:solidFill>
                  <a:srgbClr val="FF0000"/>
                </a:solidFill>
                <a:latin typeface="Arial"/>
                <a:cs typeface="Arial"/>
              </a:rPr>
              <a:t>Look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0869" y="2177795"/>
            <a:ext cx="7239000" cy="4186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7" name="object 7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9052" y="906271"/>
            <a:ext cx="5870575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4480" marR="5080" indent="-1542415">
              <a:lnSpc>
                <a:spcPct val="100000"/>
              </a:lnSpc>
              <a:tabLst>
                <a:tab pos="4144010" algn="l"/>
              </a:tabLst>
            </a:pPr>
            <a:r>
              <a:rPr spc="-5" dirty="0"/>
              <a:t>Mobile </a:t>
            </a:r>
            <a:r>
              <a:rPr spc="-10" dirty="0"/>
              <a:t>antenna </a:t>
            </a:r>
            <a:r>
              <a:rPr spc="-5" dirty="0"/>
              <a:t>correction  factor </a:t>
            </a:r>
            <a:r>
              <a:rPr spc="75" dirty="0"/>
              <a:t> </a:t>
            </a:r>
            <a:r>
              <a:rPr spc="-5" dirty="0"/>
              <a:t>a(h</a:t>
            </a:r>
            <a:r>
              <a:rPr sz="3975" spc="-7" baseline="-20964" dirty="0"/>
              <a:t>re	</a:t>
            </a:r>
            <a:r>
              <a:rPr sz="4000" spc="-5" dirty="0"/>
              <a:t>)</a:t>
            </a:r>
            <a:endParaRPr sz="40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9" name="object 9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50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52955" y="2363215"/>
            <a:ext cx="7724775" cy="1974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985" indent="-287020">
              <a:lnSpc>
                <a:spcPct val="100000"/>
              </a:lnSpc>
              <a:buChar char="–"/>
              <a:tabLst>
                <a:tab pos="642620" algn="l"/>
              </a:tabLst>
            </a:pPr>
            <a:r>
              <a:rPr sz="2800" spc="-10" dirty="0">
                <a:latin typeface="Times New Roman"/>
                <a:cs typeface="Times New Roman"/>
              </a:rPr>
              <a:t>Small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medium </a:t>
            </a:r>
            <a:r>
              <a:rPr sz="2800" spc="-5" dirty="0">
                <a:latin typeface="Times New Roman"/>
                <a:cs typeface="Times New Roman"/>
              </a:rPr>
              <a:t>size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city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7304405" algn="l"/>
              </a:tabLst>
            </a:pPr>
            <a:r>
              <a:rPr sz="2850" i="1" spc="150" dirty="0">
                <a:latin typeface="Times New Roman"/>
                <a:cs typeface="Times New Roman"/>
              </a:rPr>
              <a:t>a</a:t>
            </a:r>
            <a:r>
              <a:rPr sz="2850" spc="125" dirty="0">
                <a:latin typeface="Times New Roman"/>
                <a:cs typeface="Times New Roman"/>
              </a:rPr>
              <a:t>(</a:t>
            </a:r>
            <a:r>
              <a:rPr sz="2850" i="1" spc="-25" dirty="0">
                <a:latin typeface="Times New Roman"/>
                <a:cs typeface="Times New Roman"/>
              </a:rPr>
              <a:t>h</a:t>
            </a:r>
            <a:r>
              <a:rPr sz="2475" i="1" baseline="-23569" dirty="0">
                <a:latin typeface="Times New Roman"/>
                <a:cs typeface="Times New Roman"/>
              </a:rPr>
              <a:t>r</a:t>
            </a:r>
            <a:r>
              <a:rPr sz="2475" i="1" spc="15" baseline="-23569" dirty="0">
                <a:latin typeface="Times New Roman"/>
                <a:cs typeface="Times New Roman"/>
              </a:rPr>
              <a:t>e</a:t>
            </a:r>
            <a:r>
              <a:rPr sz="2475" i="1" spc="-104" baseline="-23569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Times New Roman"/>
                <a:cs typeface="Times New Roman"/>
              </a:rPr>
              <a:t>)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Symbol"/>
                <a:cs typeface="Symbol"/>
              </a:rPr>
              <a:t>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spc="-135" dirty="0">
                <a:latin typeface="Times New Roman"/>
                <a:cs typeface="Times New Roman"/>
              </a:rPr>
              <a:t>(</a:t>
            </a:r>
            <a:r>
              <a:rPr sz="2850" spc="50" dirty="0">
                <a:latin typeface="Times New Roman"/>
                <a:cs typeface="Times New Roman"/>
              </a:rPr>
              <a:t>1</a:t>
            </a:r>
            <a:r>
              <a:rPr sz="2850" spc="15" dirty="0">
                <a:latin typeface="Times New Roman"/>
                <a:cs typeface="Times New Roman"/>
              </a:rPr>
              <a:t>.</a:t>
            </a:r>
            <a:r>
              <a:rPr sz="2850" spc="145" dirty="0">
                <a:latin typeface="Times New Roman"/>
                <a:cs typeface="Times New Roman"/>
              </a:rPr>
              <a:t>1</a:t>
            </a:r>
            <a:r>
              <a:rPr sz="2850" spc="5" dirty="0">
                <a:latin typeface="Times New Roman"/>
                <a:cs typeface="Times New Roman"/>
              </a:rPr>
              <a:t>l</a:t>
            </a:r>
            <a:r>
              <a:rPr sz="2850" spc="10" dirty="0">
                <a:latin typeface="Times New Roman"/>
                <a:cs typeface="Times New Roman"/>
              </a:rPr>
              <a:t>o</a:t>
            </a:r>
            <a:r>
              <a:rPr sz="2850" spc="15" dirty="0">
                <a:latin typeface="Times New Roman"/>
                <a:cs typeface="Times New Roman"/>
              </a:rPr>
              <a:t>g</a:t>
            </a:r>
            <a:r>
              <a:rPr sz="2850" spc="290" dirty="0">
                <a:latin typeface="Times New Roman"/>
                <a:cs typeface="Times New Roman"/>
              </a:rPr>
              <a:t> </a:t>
            </a:r>
            <a:r>
              <a:rPr sz="2850" i="1" spc="175" dirty="0">
                <a:latin typeface="Times New Roman"/>
                <a:cs typeface="Times New Roman"/>
              </a:rPr>
              <a:t>f</a:t>
            </a:r>
            <a:r>
              <a:rPr sz="2475" i="1" spc="15" baseline="-23569" dirty="0">
                <a:latin typeface="Times New Roman"/>
                <a:cs typeface="Times New Roman"/>
              </a:rPr>
              <a:t>c</a:t>
            </a:r>
            <a:r>
              <a:rPr sz="2475" i="1" baseline="-23569" dirty="0">
                <a:latin typeface="Times New Roman"/>
                <a:cs typeface="Times New Roman"/>
              </a:rPr>
              <a:t> </a:t>
            </a:r>
            <a:r>
              <a:rPr sz="2475" i="1" spc="52" baseline="-23569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160" dirty="0">
                <a:latin typeface="Times New Roman"/>
                <a:cs typeface="Times New Roman"/>
              </a:rPr>
              <a:t> </a:t>
            </a:r>
            <a:r>
              <a:rPr sz="2850" spc="25" dirty="0">
                <a:latin typeface="Times New Roman"/>
                <a:cs typeface="Times New Roman"/>
              </a:rPr>
              <a:t>0.</a:t>
            </a:r>
            <a:r>
              <a:rPr sz="2850" spc="75" dirty="0">
                <a:latin typeface="Times New Roman"/>
                <a:cs typeface="Times New Roman"/>
              </a:rPr>
              <a:t>7)</a:t>
            </a:r>
            <a:r>
              <a:rPr sz="2850" i="1" spc="-25" dirty="0">
                <a:latin typeface="Times New Roman"/>
                <a:cs typeface="Times New Roman"/>
              </a:rPr>
              <a:t>h</a:t>
            </a:r>
            <a:r>
              <a:rPr sz="2475" i="1" baseline="-23569" dirty="0">
                <a:latin typeface="Times New Roman"/>
                <a:cs typeface="Times New Roman"/>
              </a:rPr>
              <a:t>r</a:t>
            </a:r>
            <a:r>
              <a:rPr sz="2475" i="1" spc="15" baseline="-23569" dirty="0">
                <a:latin typeface="Times New Roman"/>
                <a:cs typeface="Times New Roman"/>
              </a:rPr>
              <a:t>e</a:t>
            </a:r>
            <a:r>
              <a:rPr sz="2475" i="1" baseline="-23569" dirty="0">
                <a:latin typeface="Times New Roman"/>
                <a:cs typeface="Times New Roman"/>
              </a:rPr>
              <a:t> </a:t>
            </a:r>
            <a:r>
              <a:rPr sz="2475" i="1" spc="30" baseline="-23569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160" dirty="0">
                <a:latin typeface="Times New Roman"/>
                <a:cs typeface="Times New Roman"/>
              </a:rPr>
              <a:t> </a:t>
            </a:r>
            <a:r>
              <a:rPr sz="2850" spc="-135" dirty="0">
                <a:latin typeface="Times New Roman"/>
                <a:cs typeface="Times New Roman"/>
              </a:rPr>
              <a:t>(</a:t>
            </a:r>
            <a:r>
              <a:rPr sz="2850" spc="50" dirty="0">
                <a:latin typeface="Times New Roman"/>
                <a:cs typeface="Times New Roman"/>
              </a:rPr>
              <a:t>1</a:t>
            </a:r>
            <a:r>
              <a:rPr sz="2850" spc="15" dirty="0">
                <a:latin typeface="Times New Roman"/>
                <a:cs typeface="Times New Roman"/>
              </a:rPr>
              <a:t>.</a:t>
            </a:r>
            <a:r>
              <a:rPr sz="2850" spc="10" dirty="0">
                <a:latin typeface="Times New Roman"/>
                <a:cs typeface="Times New Roman"/>
              </a:rPr>
              <a:t>5</a:t>
            </a:r>
            <a:r>
              <a:rPr sz="2850" spc="15" dirty="0">
                <a:latin typeface="Times New Roman"/>
                <a:cs typeface="Times New Roman"/>
              </a:rPr>
              <a:t>6</a:t>
            </a:r>
            <a:r>
              <a:rPr sz="2850" spc="-370" dirty="0">
                <a:latin typeface="Times New Roman"/>
                <a:cs typeface="Times New Roman"/>
              </a:rPr>
              <a:t> </a:t>
            </a:r>
            <a:r>
              <a:rPr sz="2850" spc="5" dirty="0">
                <a:latin typeface="Times New Roman"/>
                <a:cs typeface="Times New Roman"/>
              </a:rPr>
              <a:t>l</a:t>
            </a:r>
            <a:r>
              <a:rPr sz="2850" spc="10" dirty="0">
                <a:latin typeface="Times New Roman"/>
                <a:cs typeface="Times New Roman"/>
              </a:rPr>
              <a:t>o</a:t>
            </a:r>
            <a:r>
              <a:rPr sz="2850" spc="15" dirty="0">
                <a:latin typeface="Times New Roman"/>
                <a:cs typeface="Times New Roman"/>
              </a:rPr>
              <a:t>g</a:t>
            </a:r>
            <a:r>
              <a:rPr sz="2850" spc="290" dirty="0">
                <a:latin typeface="Times New Roman"/>
                <a:cs typeface="Times New Roman"/>
              </a:rPr>
              <a:t> </a:t>
            </a:r>
            <a:r>
              <a:rPr sz="2850" i="1" spc="175" dirty="0">
                <a:latin typeface="Times New Roman"/>
                <a:cs typeface="Times New Roman"/>
              </a:rPr>
              <a:t>f</a:t>
            </a:r>
            <a:r>
              <a:rPr sz="2475" i="1" spc="15" baseline="-23569" dirty="0">
                <a:latin typeface="Times New Roman"/>
                <a:cs typeface="Times New Roman"/>
              </a:rPr>
              <a:t>c</a:t>
            </a:r>
            <a:r>
              <a:rPr sz="2475" i="1" baseline="-23569" dirty="0">
                <a:latin typeface="Times New Roman"/>
                <a:cs typeface="Times New Roman"/>
              </a:rPr>
              <a:t> </a:t>
            </a:r>
            <a:r>
              <a:rPr sz="2475" i="1" spc="52" baseline="-23569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160" dirty="0">
                <a:latin typeface="Times New Roman"/>
                <a:cs typeface="Times New Roman"/>
              </a:rPr>
              <a:t> </a:t>
            </a:r>
            <a:r>
              <a:rPr sz="2850" spc="25" dirty="0">
                <a:latin typeface="Times New Roman"/>
                <a:cs typeface="Times New Roman"/>
              </a:rPr>
              <a:t>0.</a:t>
            </a:r>
            <a:r>
              <a:rPr sz="2850" spc="10" dirty="0">
                <a:latin typeface="Times New Roman"/>
                <a:cs typeface="Times New Roman"/>
              </a:rPr>
              <a:t>8)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i="1" spc="10" dirty="0">
                <a:latin typeface="Times New Roman"/>
                <a:cs typeface="Times New Roman"/>
              </a:rPr>
              <a:t>d</a:t>
            </a:r>
            <a:r>
              <a:rPr sz="2850" i="1" spc="15" dirty="0"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4050">
              <a:latin typeface="Times New Roman"/>
              <a:cs typeface="Times New Roman"/>
            </a:endParaRPr>
          </a:p>
          <a:p>
            <a:pPr marL="641985" indent="-287020">
              <a:lnSpc>
                <a:spcPct val="100000"/>
              </a:lnSpc>
              <a:buChar char="–"/>
              <a:tabLst>
                <a:tab pos="642620" algn="l"/>
              </a:tabLst>
            </a:pPr>
            <a:r>
              <a:rPr sz="2800" spc="-5" dirty="0">
                <a:latin typeface="Times New Roman"/>
                <a:cs typeface="Times New Roman"/>
              </a:rPr>
              <a:t>Large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5954" y="4511914"/>
            <a:ext cx="2407920" cy="1002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295" marR="5080" indent="-189230">
              <a:lnSpc>
                <a:spcPct val="137300"/>
              </a:lnSpc>
              <a:tabLst>
                <a:tab pos="701040" algn="l"/>
                <a:tab pos="890269" algn="l"/>
              </a:tabLst>
            </a:pPr>
            <a:r>
              <a:rPr sz="2250" i="1" dirty="0">
                <a:latin typeface="Times New Roman"/>
                <a:cs typeface="Times New Roman"/>
              </a:rPr>
              <a:t>for	</a:t>
            </a:r>
            <a:r>
              <a:rPr sz="2250" i="1" spc="65" dirty="0">
                <a:latin typeface="Times New Roman"/>
                <a:cs typeface="Times New Roman"/>
              </a:rPr>
              <a:t>f</a:t>
            </a:r>
            <a:r>
              <a:rPr sz="1950" i="1" spc="97" baseline="-23504" dirty="0">
                <a:latin typeface="Times New Roman"/>
                <a:cs typeface="Times New Roman"/>
              </a:rPr>
              <a:t>c</a:t>
            </a:r>
            <a:r>
              <a:rPr sz="1950" i="1" spc="585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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Times New Roman"/>
                <a:cs typeface="Times New Roman"/>
              </a:rPr>
              <a:t>300</a:t>
            </a:r>
            <a:r>
              <a:rPr sz="2250" i="1" spc="30" dirty="0">
                <a:latin typeface="Times New Roman"/>
                <a:cs typeface="Times New Roman"/>
              </a:rPr>
              <a:t>MHz </a:t>
            </a:r>
            <a:r>
              <a:rPr sz="2250" i="1" dirty="0">
                <a:latin typeface="Times New Roman"/>
                <a:cs typeface="Times New Roman"/>
              </a:rPr>
              <a:t> for		</a:t>
            </a:r>
            <a:r>
              <a:rPr sz="2250" i="1" spc="70" dirty="0">
                <a:latin typeface="Times New Roman"/>
                <a:cs typeface="Times New Roman"/>
              </a:rPr>
              <a:t>f</a:t>
            </a:r>
            <a:r>
              <a:rPr sz="1950" i="1" spc="104" baseline="-23504" dirty="0">
                <a:latin typeface="Times New Roman"/>
                <a:cs typeface="Times New Roman"/>
              </a:rPr>
              <a:t>c  </a:t>
            </a:r>
            <a:r>
              <a:rPr sz="2250" dirty="0">
                <a:latin typeface="Symbol"/>
                <a:cs typeface="Symbol"/>
              </a:rPr>
              <a:t></a:t>
            </a:r>
            <a:r>
              <a:rPr sz="2250" spc="-135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Times New Roman"/>
                <a:cs typeface="Times New Roman"/>
              </a:rPr>
              <a:t>300</a:t>
            </a:r>
            <a:r>
              <a:rPr sz="2250" i="1" spc="30" dirty="0">
                <a:latin typeface="Times New Roman"/>
                <a:cs typeface="Times New Roman"/>
              </a:rPr>
              <a:t>MHz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8312" y="4630925"/>
            <a:ext cx="4410075" cy="8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9570">
              <a:lnSpc>
                <a:spcPts val="815"/>
              </a:lnSpc>
            </a:pPr>
            <a:r>
              <a:rPr sz="1300" spc="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955"/>
              </a:lnSpc>
              <a:tabLst>
                <a:tab pos="3075305" algn="l"/>
                <a:tab pos="3888104" algn="l"/>
              </a:tabLst>
            </a:pPr>
            <a:r>
              <a:rPr sz="2250" i="1" spc="40" dirty="0">
                <a:latin typeface="Times New Roman"/>
                <a:cs typeface="Times New Roman"/>
              </a:rPr>
              <a:t>a</a:t>
            </a:r>
            <a:r>
              <a:rPr sz="2250" spc="40" dirty="0">
                <a:latin typeface="Times New Roman"/>
                <a:cs typeface="Times New Roman"/>
              </a:rPr>
              <a:t>(</a:t>
            </a:r>
            <a:r>
              <a:rPr sz="2250" i="1" spc="40" dirty="0">
                <a:latin typeface="Times New Roman"/>
                <a:cs typeface="Times New Roman"/>
              </a:rPr>
              <a:t>h</a:t>
            </a:r>
            <a:r>
              <a:rPr sz="1950" i="1" spc="60" baseline="-23504" dirty="0">
                <a:latin typeface="Times New Roman"/>
                <a:cs typeface="Times New Roman"/>
              </a:rPr>
              <a:t>re </a:t>
            </a:r>
            <a:r>
              <a:rPr sz="2250" dirty="0">
                <a:latin typeface="Times New Roman"/>
                <a:cs typeface="Times New Roman"/>
              </a:rPr>
              <a:t>) 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509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8.29(log1.54</a:t>
            </a:r>
            <a:r>
              <a:rPr sz="2250" i="1" spc="20" dirty="0">
                <a:latin typeface="Times New Roman"/>
                <a:cs typeface="Times New Roman"/>
              </a:rPr>
              <a:t>h</a:t>
            </a:r>
            <a:r>
              <a:rPr sz="1950" i="1" spc="30" baseline="-23504" dirty="0">
                <a:latin typeface="Times New Roman"/>
                <a:cs typeface="Times New Roman"/>
              </a:rPr>
              <a:t>re</a:t>
            </a:r>
            <a:r>
              <a:rPr sz="1950" i="1" spc="284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	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dirty="0">
                <a:latin typeface="Times New Roman"/>
                <a:cs typeface="Times New Roman"/>
              </a:rPr>
              <a:t>  </a:t>
            </a:r>
            <a:r>
              <a:rPr sz="2250" spc="15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1.1	</a:t>
            </a:r>
            <a:r>
              <a:rPr sz="2250" i="1" dirty="0">
                <a:latin typeface="Times New Roman"/>
                <a:cs typeface="Times New Roman"/>
              </a:rPr>
              <a:t>dB</a:t>
            </a:r>
            <a:endParaRPr sz="2250">
              <a:latin typeface="Times New Roman"/>
              <a:cs typeface="Times New Roman"/>
            </a:endParaRPr>
          </a:p>
          <a:p>
            <a:pPr marL="2906395">
              <a:lnSpc>
                <a:spcPts val="810"/>
              </a:lnSpc>
              <a:spcBef>
                <a:spcPts val="950"/>
              </a:spcBef>
            </a:pPr>
            <a:r>
              <a:rPr sz="1300" spc="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950"/>
              </a:lnSpc>
              <a:tabLst>
                <a:tab pos="3072765" algn="l"/>
                <a:tab pos="4078604" algn="l"/>
              </a:tabLst>
            </a:pPr>
            <a:r>
              <a:rPr sz="2250" i="1" spc="120" dirty="0">
                <a:latin typeface="Times New Roman"/>
                <a:cs typeface="Times New Roman"/>
              </a:rPr>
              <a:t>a</a:t>
            </a:r>
            <a:r>
              <a:rPr sz="2250" spc="85" dirty="0">
                <a:latin typeface="Times New Roman"/>
                <a:cs typeface="Times New Roman"/>
              </a:rPr>
              <a:t>(</a:t>
            </a:r>
            <a:r>
              <a:rPr sz="2250" i="1" spc="-25" dirty="0">
                <a:latin typeface="Times New Roman"/>
                <a:cs typeface="Times New Roman"/>
              </a:rPr>
              <a:t>h</a:t>
            </a:r>
            <a:r>
              <a:rPr sz="1950" i="1" spc="7" baseline="-23504" dirty="0">
                <a:latin typeface="Times New Roman"/>
                <a:cs typeface="Times New Roman"/>
              </a:rPr>
              <a:t>re</a:t>
            </a:r>
            <a:r>
              <a:rPr sz="1950" i="1" spc="-89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15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3</a:t>
            </a:r>
            <a:r>
              <a:rPr sz="2250" spc="10" dirty="0">
                <a:latin typeface="Times New Roman"/>
                <a:cs typeface="Times New Roman"/>
              </a:rPr>
              <a:t>.</a:t>
            </a:r>
            <a:r>
              <a:rPr sz="2250" spc="35" dirty="0">
                <a:latin typeface="Times New Roman"/>
                <a:cs typeface="Times New Roman"/>
              </a:rPr>
              <a:t>2</a:t>
            </a:r>
            <a:r>
              <a:rPr sz="2250" dirty="0">
                <a:latin typeface="Times New Roman"/>
                <a:cs typeface="Times New Roman"/>
              </a:rPr>
              <a:t>(</a:t>
            </a:r>
            <a:r>
              <a:rPr sz="2250" spc="-5" dirty="0">
                <a:latin typeface="Times New Roman"/>
                <a:cs typeface="Times New Roman"/>
              </a:rPr>
              <a:t>l</a:t>
            </a:r>
            <a:r>
              <a:rPr sz="2250" dirty="0">
                <a:latin typeface="Times New Roman"/>
                <a:cs typeface="Times New Roman"/>
              </a:rPr>
              <a:t>o</a:t>
            </a:r>
            <a:r>
              <a:rPr sz="2250" spc="155" dirty="0">
                <a:latin typeface="Times New Roman"/>
                <a:cs typeface="Times New Roman"/>
              </a:rPr>
              <a:t>g</a:t>
            </a:r>
            <a:r>
              <a:rPr sz="2250" dirty="0">
                <a:latin typeface="Times New Roman"/>
                <a:cs typeface="Times New Roman"/>
              </a:rPr>
              <a:t>1</a:t>
            </a:r>
            <a:r>
              <a:rPr sz="2250" spc="45" dirty="0">
                <a:latin typeface="Times New Roman"/>
                <a:cs typeface="Times New Roman"/>
              </a:rPr>
              <a:t>1</a:t>
            </a:r>
            <a:r>
              <a:rPr sz="2250" spc="10" dirty="0">
                <a:latin typeface="Times New Roman"/>
                <a:cs typeface="Times New Roman"/>
              </a:rPr>
              <a:t>.</a:t>
            </a:r>
            <a:r>
              <a:rPr sz="2250" dirty="0">
                <a:latin typeface="Times New Roman"/>
                <a:cs typeface="Times New Roman"/>
              </a:rPr>
              <a:t>7</a:t>
            </a:r>
            <a:r>
              <a:rPr sz="2250" spc="-15" dirty="0">
                <a:latin typeface="Times New Roman"/>
                <a:cs typeface="Times New Roman"/>
              </a:rPr>
              <a:t>5</a:t>
            </a:r>
            <a:r>
              <a:rPr sz="2250" i="1" spc="-25" dirty="0">
                <a:latin typeface="Times New Roman"/>
                <a:cs typeface="Times New Roman"/>
              </a:rPr>
              <a:t>h</a:t>
            </a:r>
            <a:r>
              <a:rPr sz="1950" i="1" spc="7" baseline="-23504" dirty="0">
                <a:latin typeface="Times New Roman"/>
                <a:cs typeface="Times New Roman"/>
              </a:rPr>
              <a:t>re</a:t>
            </a:r>
            <a:r>
              <a:rPr sz="1950" i="1" spc="-89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	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4</a:t>
            </a:r>
            <a:r>
              <a:rPr sz="2250" spc="10" dirty="0">
                <a:latin typeface="Times New Roman"/>
                <a:cs typeface="Times New Roman"/>
              </a:rPr>
              <a:t>.</a:t>
            </a:r>
            <a:r>
              <a:rPr sz="2250" dirty="0">
                <a:latin typeface="Times New Roman"/>
                <a:cs typeface="Times New Roman"/>
              </a:rPr>
              <a:t>97	</a:t>
            </a:r>
            <a:r>
              <a:rPr sz="2250" i="1" dirty="0">
                <a:latin typeface="Times New Roman"/>
                <a:cs typeface="Times New Roman"/>
              </a:rPr>
              <a:t>dB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5440" y="906271"/>
            <a:ext cx="5757545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365" marR="5080" indent="-1257300">
              <a:lnSpc>
                <a:spcPct val="100000"/>
              </a:lnSpc>
            </a:pPr>
            <a:r>
              <a:rPr spc="-10" dirty="0"/>
              <a:t>Suburban and Rural </a:t>
            </a:r>
            <a:r>
              <a:rPr spc="-5" dirty="0"/>
              <a:t>Path  Loss</a:t>
            </a:r>
            <a:r>
              <a:rPr spc="-100" dirty="0"/>
              <a:t> </a:t>
            </a:r>
            <a:r>
              <a:rPr spc="-5" dirty="0"/>
              <a:t>Equation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7" name="object 7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51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971432" y="2363215"/>
            <a:ext cx="6841490" cy="328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indent="-286385">
              <a:lnSpc>
                <a:spcPct val="100000"/>
              </a:lnSpc>
              <a:buChar char="–"/>
              <a:tabLst>
                <a:tab pos="323850" algn="l"/>
              </a:tabLst>
            </a:pPr>
            <a:r>
              <a:rPr sz="2800" dirty="0">
                <a:latin typeface="Times New Roman"/>
                <a:cs typeface="Times New Roman"/>
              </a:rPr>
              <a:t>Suburban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area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805"/>
              </a:lnSpc>
              <a:spcBef>
                <a:spcPts val="865"/>
              </a:spcBef>
              <a:tabLst>
                <a:tab pos="464820" algn="l"/>
                <a:tab pos="1972310" algn="l"/>
                <a:tab pos="4739640" algn="l"/>
              </a:tabLst>
            </a:pPr>
            <a:r>
              <a:rPr sz="3000" i="1" spc="15" dirty="0">
                <a:latin typeface="Times New Roman"/>
                <a:cs typeface="Times New Roman"/>
              </a:rPr>
              <a:t>L	</a:t>
            </a:r>
            <a:r>
              <a:rPr sz="3000" spc="15" dirty="0">
                <a:latin typeface="Times New Roman"/>
                <a:cs typeface="Times New Roman"/>
              </a:rPr>
              <a:t>(</a:t>
            </a:r>
            <a:r>
              <a:rPr sz="3000" i="1" spc="15" dirty="0">
                <a:latin typeface="Times New Roman"/>
                <a:cs typeface="Times New Roman"/>
              </a:rPr>
              <a:t>dB</a:t>
            </a:r>
            <a:r>
              <a:rPr sz="3000" spc="15" dirty="0">
                <a:latin typeface="Times New Roman"/>
                <a:cs typeface="Times New Roman"/>
              </a:rPr>
              <a:t>)</a:t>
            </a:r>
            <a:r>
              <a:rPr sz="3000" spc="725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Symbol"/>
                <a:cs typeface="Symbol"/>
              </a:rPr>
              <a:t>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130" dirty="0">
                <a:latin typeface="Times New Roman"/>
                <a:cs typeface="Times New Roman"/>
              </a:rPr>
              <a:t> </a:t>
            </a:r>
            <a:r>
              <a:rPr sz="3000" i="1" spc="15" dirty="0">
                <a:latin typeface="Times New Roman"/>
                <a:cs typeface="Times New Roman"/>
              </a:rPr>
              <a:t>L	</a:t>
            </a:r>
            <a:r>
              <a:rPr sz="3000" spc="-15" dirty="0">
                <a:latin typeface="Times New Roman"/>
                <a:cs typeface="Times New Roman"/>
              </a:rPr>
              <a:t>(</a:t>
            </a:r>
            <a:r>
              <a:rPr sz="3000" i="1" spc="-15" dirty="0">
                <a:latin typeface="Times New Roman"/>
                <a:cs typeface="Times New Roman"/>
              </a:rPr>
              <a:t>urban</a:t>
            </a:r>
            <a:r>
              <a:rPr sz="3000" spc="-15" dirty="0">
                <a:latin typeface="Times New Roman"/>
                <a:cs typeface="Times New Roman"/>
              </a:rPr>
              <a:t>)  </a:t>
            </a:r>
            <a:r>
              <a:rPr sz="3000" spc="15" dirty="0">
                <a:latin typeface="Symbol"/>
                <a:cs typeface="Symbol"/>
              </a:rPr>
              <a:t>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2[log(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i="1" spc="5" dirty="0">
                <a:latin typeface="Times New Roman"/>
                <a:cs typeface="Times New Roman"/>
              </a:rPr>
              <a:t>f	</a:t>
            </a:r>
            <a:r>
              <a:rPr sz="3000" spc="5" dirty="0">
                <a:latin typeface="Times New Roman"/>
                <a:cs typeface="Times New Roman"/>
              </a:rPr>
              <a:t>/ </a:t>
            </a:r>
            <a:r>
              <a:rPr sz="3000" spc="-45" dirty="0">
                <a:latin typeface="Times New Roman"/>
                <a:cs typeface="Times New Roman"/>
              </a:rPr>
              <a:t>28)]</a:t>
            </a:r>
            <a:r>
              <a:rPr sz="2625" spc="-67" baseline="42857" dirty="0">
                <a:latin typeface="Times New Roman"/>
                <a:cs typeface="Times New Roman"/>
              </a:rPr>
              <a:t>2 </a:t>
            </a:r>
            <a:r>
              <a:rPr sz="3000" spc="15" dirty="0">
                <a:latin typeface="Symbol"/>
                <a:cs typeface="Symbol"/>
              </a:rPr>
              <a:t></a:t>
            </a:r>
            <a:r>
              <a:rPr sz="3000" spc="-42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5.4</a:t>
            </a:r>
            <a:endParaRPr sz="3000">
              <a:latin typeface="Times New Roman"/>
              <a:cs typeface="Times New Roman"/>
            </a:endParaRPr>
          </a:p>
          <a:p>
            <a:pPr marL="224154">
              <a:lnSpc>
                <a:spcPts val="1305"/>
              </a:lnSpc>
              <a:tabLst>
                <a:tab pos="1724025" algn="l"/>
                <a:tab pos="4552315" algn="l"/>
              </a:tabLst>
            </a:pPr>
            <a:r>
              <a:rPr sz="1750" spc="5" dirty="0">
                <a:latin typeface="Times New Roman"/>
                <a:cs typeface="Times New Roman"/>
              </a:rPr>
              <a:t>50	50	</a:t>
            </a:r>
            <a:r>
              <a:rPr sz="1750" i="1" spc="5" dirty="0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550">
              <a:latin typeface="Times New Roman"/>
              <a:cs typeface="Times New Roman"/>
            </a:endParaRPr>
          </a:p>
          <a:p>
            <a:pPr marL="323215" indent="-286385">
              <a:lnSpc>
                <a:spcPct val="100000"/>
              </a:lnSpc>
              <a:buChar char="–"/>
              <a:tabLst>
                <a:tab pos="323850" algn="l"/>
              </a:tabLst>
            </a:pPr>
            <a:r>
              <a:rPr sz="2800" spc="-5" dirty="0">
                <a:latin typeface="Times New Roman"/>
                <a:cs typeface="Times New Roman"/>
              </a:rPr>
              <a:t>Open rural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area</a:t>
            </a:r>
            <a:endParaRPr sz="2800">
              <a:latin typeface="Times New Roman"/>
              <a:cs typeface="Times New Roman"/>
            </a:endParaRPr>
          </a:p>
          <a:p>
            <a:pPr marL="467995">
              <a:lnSpc>
                <a:spcPct val="100000"/>
              </a:lnSpc>
              <a:spcBef>
                <a:spcPts val="1710"/>
              </a:spcBef>
            </a:pPr>
            <a:r>
              <a:rPr sz="2850" i="1" spc="-40" dirty="0">
                <a:latin typeface="Times New Roman"/>
                <a:cs typeface="Times New Roman"/>
              </a:rPr>
              <a:t>L</a:t>
            </a:r>
            <a:r>
              <a:rPr sz="2475" spc="-60" baseline="-23569" dirty="0">
                <a:latin typeface="Times New Roman"/>
                <a:cs typeface="Times New Roman"/>
              </a:rPr>
              <a:t>50 </a:t>
            </a:r>
            <a:r>
              <a:rPr sz="2850" spc="35" dirty="0">
                <a:latin typeface="Times New Roman"/>
                <a:cs typeface="Times New Roman"/>
              </a:rPr>
              <a:t>(</a:t>
            </a:r>
            <a:r>
              <a:rPr sz="2850" i="1" spc="35" dirty="0">
                <a:latin typeface="Times New Roman"/>
                <a:cs typeface="Times New Roman"/>
              </a:rPr>
              <a:t>dB</a:t>
            </a:r>
            <a:r>
              <a:rPr sz="2850" spc="35" dirty="0">
                <a:latin typeface="Times New Roman"/>
                <a:cs typeface="Times New Roman"/>
              </a:rPr>
              <a:t>) </a:t>
            </a:r>
            <a:r>
              <a:rPr sz="2850" spc="-5" dirty="0">
                <a:latin typeface="Symbol"/>
                <a:cs typeface="Symbol"/>
              </a:rPr>
              <a:t>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i="1" spc="-40" dirty="0">
                <a:latin typeface="Times New Roman"/>
                <a:cs typeface="Times New Roman"/>
              </a:rPr>
              <a:t>L</a:t>
            </a:r>
            <a:r>
              <a:rPr sz="2475" spc="-60" baseline="-23569" dirty="0">
                <a:latin typeface="Times New Roman"/>
                <a:cs typeface="Times New Roman"/>
              </a:rPr>
              <a:t>50</a:t>
            </a:r>
            <a:r>
              <a:rPr sz="2475" spc="-419" baseline="-23569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i="1" dirty="0">
                <a:latin typeface="Times New Roman"/>
                <a:cs typeface="Times New Roman"/>
              </a:rPr>
              <a:t>urban</a:t>
            </a:r>
            <a:r>
              <a:rPr sz="285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1609725">
              <a:lnSpc>
                <a:spcPts val="2665"/>
              </a:lnSpc>
              <a:spcBef>
                <a:spcPts val="1270"/>
              </a:spcBef>
              <a:tabLst>
                <a:tab pos="3455035" algn="l"/>
                <a:tab pos="5755005" algn="l"/>
              </a:tabLst>
            </a:pPr>
            <a:r>
              <a:rPr sz="2850" spc="-5" dirty="0">
                <a:latin typeface="Symbol"/>
                <a:cs typeface="Symbol"/>
              </a:rPr>
              <a:t></a:t>
            </a:r>
            <a:r>
              <a:rPr sz="2850" spc="200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4.78(log </a:t>
            </a:r>
            <a:r>
              <a:rPr sz="2850" spc="340" dirty="0">
                <a:latin typeface="Times New Roman"/>
                <a:cs typeface="Times New Roman"/>
              </a:rPr>
              <a:t> </a:t>
            </a:r>
            <a:r>
              <a:rPr sz="2850" i="1" spc="-5" dirty="0">
                <a:latin typeface="Times New Roman"/>
                <a:cs typeface="Times New Roman"/>
              </a:rPr>
              <a:t>f	</a:t>
            </a:r>
            <a:r>
              <a:rPr sz="2850" spc="70" dirty="0">
                <a:latin typeface="Times New Roman"/>
                <a:cs typeface="Times New Roman"/>
              </a:rPr>
              <a:t>)</a:t>
            </a:r>
            <a:r>
              <a:rPr sz="2475" spc="104" baseline="42087" dirty="0">
                <a:latin typeface="Times New Roman"/>
                <a:cs typeface="Times New Roman"/>
              </a:rPr>
              <a:t>2  </a:t>
            </a:r>
            <a:r>
              <a:rPr sz="2475" spc="232" baseline="42087" dirty="0">
                <a:latin typeface="Times New Roman"/>
                <a:cs typeface="Times New Roman"/>
              </a:rPr>
              <a:t> </a:t>
            </a:r>
            <a:r>
              <a:rPr sz="2850" spc="40" dirty="0">
                <a:latin typeface="Symbol"/>
                <a:cs typeface="Symbol"/>
              </a:rPr>
              <a:t></a:t>
            </a:r>
            <a:r>
              <a:rPr sz="2850" spc="40" dirty="0">
                <a:latin typeface="Times New Roman"/>
                <a:cs typeface="Times New Roman"/>
              </a:rPr>
              <a:t>18.33log </a:t>
            </a:r>
            <a:r>
              <a:rPr sz="2850" spc="415" dirty="0">
                <a:latin typeface="Times New Roman"/>
                <a:cs typeface="Times New Roman"/>
              </a:rPr>
              <a:t> </a:t>
            </a:r>
            <a:r>
              <a:rPr sz="2850" i="1" spc="-5" dirty="0">
                <a:latin typeface="Times New Roman"/>
                <a:cs typeface="Times New Roman"/>
              </a:rPr>
              <a:t>f	</a:t>
            </a:r>
            <a:r>
              <a:rPr sz="2850" spc="-5" dirty="0">
                <a:latin typeface="Symbol"/>
                <a:cs typeface="Symbol"/>
              </a:rPr>
              <a:t></a:t>
            </a:r>
            <a:r>
              <a:rPr sz="2850" spc="-320" dirty="0">
                <a:latin typeface="Times New Roman"/>
                <a:cs typeface="Times New Roman"/>
              </a:rPr>
              <a:t> </a:t>
            </a:r>
            <a:r>
              <a:rPr sz="2850" spc="-5" dirty="0">
                <a:latin typeface="Times New Roman"/>
                <a:cs typeface="Times New Roman"/>
              </a:rPr>
              <a:t>40.98</a:t>
            </a:r>
            <a:endParaRPr sz="2850">
              <a:latin typeface="Times New Roman"/>
              <a:cs typeface="Times New Roman"/>
            </a:endParaRPr>
          </a:p>
          <a:p>
            <a:pPr marL="3316604">
              <a:lnSpc>
                <a:spcPts val="1225"/>
              </a:lnSpc>
              <a:tabLst>
                <a:tab pos="5559425" algn="l"/>
              </a:tabLst>
            </a:pPr>
            <a:r>
              <a:rPr sz="1650" i="1" dirty="0">
                <a:latin typeface="Times New Roman"/>
                <a:cs typeface="Times New Roman"/>
              </a:rPr>
              <a:t>c	c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760730">
              <a:lnSpc>
                <a:spcPct val="100000"/>
              </a:lnSpc>
            </a:pPr>
            <a:r>
              <a:rPr spc="-10" dirty="0"/>
              <a:t>Hata-model</a:t>
            </a:r>
            <a:r>
              <a:rPr spc="5" dirty="0"/>
              <a:t> </a:t>
            </a:r>
            <a:r>
              <a:rPr spc="-10" dirty="0"/>
              <a:t>Summary</a:t>
            </a:r>
          </a:p>
        </p:txBody>
      </p:sp>
      <p:sp>
        <p:nvSpPr>
          <p:cNvPr id="5" name="object 5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8617" y="2363215"/>
            <a:ext cx="7363459" cy="376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Simple and sufficiently</a:t>
            </a:r>
            <a:r>
              <a:rPr sz="2800" spc="-8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accurate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Presents significant practical</a:t>
            </a:r>
            <a:r>
              <a:rPr sz="2800" spc="-8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10" dirty="0">
                <a:solidFill>
                  <a:srgbClr val="006500"/>
                </a:solidFill>
                <a:latin typeface="Times New Roman"/>
                <a:cs typeface="Times New Roman"/>
              </a:rPr>
              <a:t>Compares </a:t>
            </a:r>
            <a:r>
              <a:rPr sz="2800" spc="-5" dirty="0">
                <a:solidFill>
                  <a:srgbClr val="006500"/>
                </a:solidFill>
                <a:latin typeface="Times New Roman"/>
                <a:cs typeface="Times New Roman"/>
              </a:rPr>
              <a:t>very favorably with Okumura’s </a:t>
            </a:r>
            <a:r>
              <a:rPr sz="2800" spc="-10" dirty="0">
                <a:solidFill>
                  <a:srgbClr val="006500"/>
                </a:solidFill>
                <a:latin typeface="Times New Roman"/>
                <a:cs typeface="Times New Roman"/>
              </a:rPr>
              <a:t>model  </a:t>
            </a:r>
            <a:r>
              <a:rPr sz="2800" dirty="0">
                <a:solidFill>
                  <a:srgbClr val="006500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6500"/>
                </a:solidFill>
                <a:latin typeface="Times New Roman"/>
                <a:cs typeface="Times New Roman"/>
              </a:rPr>
              <a:t>d &gt; 1 </a:t>
            </a:r>
            <a:r>
              <a:rPr sz="2800" dirty="0">
                <a:solidFill>
                  <a:srgbClr val="006500"/>
                </a:solidFill>
                <a:latin typeface="Times New Roman"/>
                <a:cs typeface="Times New Roman"/>
              </a:rPr>
              <a:t>km (in </a:t>
            </a:r>
            <a:r>
              <a:rPr sz="2800" spc="-5" dirty="0">
                <a:solidFill>
                  <a:srgbClr val="006500"/>
                </a:solidFill>
                <a:latin typeface="Times New Roman"/>
                <a:cs typeface="Times New Roman"/>
              </a:rPr>
              <a:t>fact it has </a:t>
            </a:r>
            <a:r>
              <a:rPr sz="2800" spc="-10" dirty="0">
                <a:solidFill>
                  <a:srgbClr val="006500"/>
                </a:solidFill>
                <a:latin typeface="Times New Roman"/>
                <a:cs typeface="Times New Roman"/>
              </a:rPr>
              <a:t>been </a:t>
            </a:r>
            <a:r>
              <a:rPr sz="2800" spc="-5" dirty="0">
                <a:solidFill>
                  <a:srgbClr val="006500"/>
                </a:solidFill>
                <a:latin typeface="Times New Roman"/>
                <a:cs typeface="Times New Roman"/>
              </a:rPr>
              <a:t>derived </a:t>
            </a:r>
            <a:r>
              <a:rPr sz="2800" dirty="0">
                <a:solidFill>
                  <a:srgbClr val="006500"/>
                </a:solidFill>
                <a:latin typeface="Times New Roman"/>
                <a:cs typeface="Times New Roman"/>
              </a:rPr>
              <a:t>from  </a:t>
            </a:r>
            <a:r>
              <a:rPr sz="2800" spc="-5" dirty="0">
                <a:solidFill>
                  <a:srgbClr val="006500"/>
                </a:solidFill>
                <a:latin typeface="Times New Roman"/>
                <a:cs typeface="Times New Roman"/>
              </a:rPr>
              <a:t>Okumura</a:t>
            </a:r>
            <a:r>
              <a:rPr sz="2800" spc="-8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500"/>
                </a:solidFill>
                <a:latin typeface="Times New Roman"/>
                <a:cs typeface="Times New Roman"/>
              </a:rPr>
              <a:t>model)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Suitable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large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cell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mobile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systems</a:t>
            </a:r>
            <a:r>
              <a:rPr sz="2800" spc="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planning</a:t>
            </a:r>
            <a:endParaRPr sz="2800">
              <a:latin typeface="Times New Roman"/>
              <a:cs typeface="Times New Roman"/>
            </a:endParaRPr>
          </a:p>
          <a:p>
            <a:pPr marL="355600" marR="27495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Extensions and corrections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for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smaller cells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are  available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8" name="object 8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pPr marL="25400">
                <a:lnSpc>
                  <a:spcPts val="1510"/>
                </a:lnSpc>
              </a:pPr>
              <a:t>52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8730" marR="5080" indent="-2060575">
              <a:lnSpc>
                <a:spcPct val="100000"/>
              </a:lnSpc>
            </a:pPr>
            <a:r>
              <a:rPr spc="-10" dirty="0"/>
              <a:t>Free </a:t>
            </a:r>
            <a:r>
              <a:rPr spc="-5" dirty="0"/>
              <a:t>Space Propagation  </a:t>
            </a:r>
            <a:r>
              <a:rPr spc="-10" dirty="0"/>
              <a:t>Model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7" name="object 7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38617" y="2363215"/>
            <a:ext cx="7576184" cy="358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Predicts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received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signal strength when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Transmitter</a:t>
            </a:r>
            <a:endParaRPr sz="2800">
              <a:latin typeface="Times New Roman"/>
              <a:cs typeface="Times New Roman"/>
            </a:endParaRPr>
          </a:p>
          <a:p>
            <a:pPr marL="354965" marR="621665">
              <a:lnSpc>
                <a:spcPct val="100000"/>
              </a:lnSpc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(T) and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Receiver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(R) have direct Line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of Sight 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(LOS)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Satellite &amp; Microwave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LOS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radio</a:t>
            </a:r>
            <a:r>
              <a:rPr sz="2800" spc="-3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links</a:t>
            </a:r>
            <a:endParaRPr sz="2800">
              <a:latin typeface="Times New Roman"/>
              <a:cs typeface="Times New Roman"/>
            </a:endParaRPr>
          </a:p>
          <a:p>
            <a:pPr marL="355600" marR="1714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with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most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large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scale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models,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free space 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model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predicts that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received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power decays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a  function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T-R separation raised to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some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power  (power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law</a:t>
            </a:r>
            <a:r>
              <a:rPr sz="2800" spc="-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function)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1254760">
              <a:lnSpc>
                <a:spcPct val="100000"/>
              </a:lnSpc>
            </a:pPr>
            <a:r>
              <a:rPr spc="-5" dirty="0"/>
              <a:t>Isotropic</a:t>
            </a:r>
            <a:r>
              <a:rPr spc="-45" dirty="0"/>
              <a:t> </a:t>
            </a:r>
            <a:r>
              <a:rPr spc="-10" dirty="0"/>
              <a:t>Antenna</a:t>
            </a:r>
          </a:p>
        </p:txBody>
      </p:sp>
      <p:sp>
        <p:nvSpPr>
          <p:cNvPr id="5" name="object 5"/>
          <p:cNvSpPr/>
          <p:nvPr/>
        </p:nvSpPr>
        <p:spPr>
          <a:xfrm>
            <a:off x="1682374" y="3543300"/>
            <a:ext cx="1891664" cy="234950"/>
          </a:xfrm>
          <a:custGeom>
            <a:avLst/>
            <a:gdLst/>
            <a:ahLst/>
            <a:cxnLst/>
            <a:rect l="l" t="t" r="r" b="b"/>
            <a:pathLst>
              <a:path w="1891664" h="234950">
                <a:moveTo>
                  <a:pt x="1891283" y="234696"/>
                </a:moveTo>
                <a:lnTo>
                  <a:pt x="1891283" y="0"/>
                </a:lnTo>
                <a:lnTo>
                  <a:pt x="0" y="0"/>
                </a:lnTo>
                <a:lnTo>
                  <a:pt x="0" y="234696"/>
                </a:lnTo>
                <a:lnTo>
                  <a:pt x="6095" y="234696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1879091" y="13715"/>
                </a:lnTo>
                <a:lnTo>
                  <a:pt x="1879091" y="6095"/>
                </a:lnTo>
                <a:lnTo>
                  <a:pt x="1885187" y="13715"/>
                </a:lnTo>
                <a:lnTo>
                  <a:pt x="1885187" y="234696"/>
                </a:lnTo>
                <a:lnTo>
                  <a:pt x="1891283" y="234696"/>
                </a:lnTo>
                <a:close/>
              </a:path>
              <a:path w="1891664" h="23495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1891664" h="234950">
                <a:moveTo>
                  <a:pt x="13715" y="234696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234696"/>
                </a:lnTo>
                <a:lnTo>
                  <a:pt x="13715" y="234696"/>
                </a:lnTo>
                <a:close/>
              </a:path>
              <a:path w="1891664" h="234950">
                <a:moveTo>
                  <a:pt x="1885187" y="13715"/>
                </a:moveTo>
                <a:lnTo>
                  <a:pt x="1879091" y="6095"/>
                </a:lnTo>
                <a:lnTo>
                  <a:pt x="1879091" y="13715"/>
                </a:lnTo>
                <a:lnTo>
                  <a:pt x="1885187" y="13715"/>
                </a:lnTo>
                <a:close/>
              </a:path>
              <a:path w="1891664" h="234950">
                <a:moveTo>
                  <a:pt x="1885187" y="234696"/>
                </a:moveTo>
                <a:lnTo>
                  <a:pt x="1885187" y="13715"/>
                </a:lnTo>
                <a:lnTo>
                  <a:pt x="1879091" y="13715"/>
                </a:lnTo>
                <a:lnTo>
                  <a:pt x="1879091" y="234696"/>
                </a:lnTo>
                <a:lnTo>
                  <a:pt x="1885187" y="234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19972" y="2251454"/>
            <a:ext cx="1169670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8165" algn="l"/>
              </a:tabLst>
            </a:pPr>
            <a:r>
              <a:rPr sz="3500" i="1" spc="25" dirty="0">
                <a:latin typeface="Times New Roman"/>
                <a:cs typeface="Times New Roman"/>
              </a:rPr>
              <a:t>G	</a:t>
            </a:r>
            <a:r>
              <a:rPr sz="3500" spc="20" dirty="0">
                <a:latin typeface="Symbol"/>
                <a:cs typeface="Symbol"/>
              </a:rPr>
              <a:t></a:t>
            </a:r>
            <a:r>
              <a:rPr sz="3500" spc="20" dirty="0">
                <a:latin typeface="Times New Roman"/>
                <a:cs typeface="Times New Roman"/>
              </a:rPr>
              <a:t> 1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26869" y="3549395"/>
            <a:ext cx="1556385" cy="228600"/>
          </a:xfrm>
          <a:custGeom>
            <a:avLst/>
            <a:gdLst/>
            <a:ahLst/>
            <a:cxnLst/>
            <a:rect l="l" t="t" r="r" b="b"/>
            <a:pathLst>
              <a:path w="1556385" h="228600">
                <a:moveTo>
                  <a:pt x="0" y="0"/>
                </a:moveTo>
                <a:lnTo>
                  <a:pt x="0" y="228600"/>
                </a:lnTo>
                <a:lnTo>
                  <a:pt x="1556003" y="228600"/>
                </a:lnTo>
                <a:lnTo>
                  <a:pt x="15560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00431" y="3571492"/>
            <a:ext cx="11239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20774" y="3543300"/>
            <a:ext cx="1568450" cy="234950"/>
          </a:xfrm>
          <a:custGeom>
            <a:avLst/>
            <a:gdLst/>
            <a:ahLst/>
            <a:cxnLst/>
            <a:rect l="l" t="t" r="r" b="b"/>
            <a:pathLst>
              <a:path w="1568450" h="234950">
                <a:moveTo>
                  <a:pt x="1568195" y="234696"/>
                </a:moveTo>
                <a:lnTo>
                  <a:pt x="1568195" y="0"/>
                </a:lnTo>
                <a:lnTo>
                  <a:pt x="0" y="0"/>
                </a:lnTo>
                <a:lnTo>
                  <a:pt x="0" y="234696"/>
                </a:lnTo>
                <a:lnTo>
                  <a:pt x="6095" y="234696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1556003" y="13715"/>
                </a:lnTo>
                <a:lnTo>
                  <a:pt x="1556003" y="6095"/>
                </a:lnTo>
                <a:lnTo>
                  <a:pt x="1562099" y="13715"/>
                </a:lnTo>
                <a:lnTo>
                  <a:pt x="1562099" y="234696"/>
                </a:lnTo>
                <a:lnTo>
                  <a:pt x="1568195" y="234696"/>
                </a:lnTo>
                <a:close/>
              </a:path>
              <a:path w="1568450" h="23495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1568450" h="234950">
                <a:moveTo>
                  <a:pt x="13715" y="234696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234696"/>
                </a:lnTo>
                <a:lnTo>
                  <a:pt x="13715" y="234696"/>
                </a:lnTo>
                <a:close/>
              </a:path>
              <a:path w="1568450" h="234950">
                <a:moveTo>
                  <a:pt x="1562099" y="13715"/>
                </a:moveTo>
                <a:lnTo>
                  <a:pt x="1556003" y="6095"/>
                </a:lnTo>
                <a:lnTo>
                  <a:pt x="1556003" y="13715"/>
                </a:lnTo>
                <a:lnTo>
                  <a:pt x="1562099" y="13715"/>
                </a:lnTo>
                <a:close/>
              </a:path>
              <a:path w="1568450" h="234950">
                <a:moveTo>
                  <a:pt x="1562099" y="234696"/>
                </a:moveTo>
                <a:lnTo>
                  <a:pt x="1562099" y="13715"/>
                </a:lnTo>
                <a:lnTo>
                  <a:pt x="1556003" y="13715"/>
                </a:lnTo>
                <a:lnTo>
                  <a:pt x="1556003" y="234696"/>
                </a:lnTo>
                <a:lnTo>
                  <a:pt x="1562099" y="234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7063" y="4069079"/>
            <a:ext cx="516890" cy="0"/>
          </a:xfrm>
          <a:custGeom>
            <a:avLst/>
            <a:gdLst/>
            <a:ahLst/>
            <a:cxnLst/>
            <a:rect l="l" t="t" r="r" b="b"/>
            <a:pathLst>
              <a:path w="516889">
                <a:moveTo>
                  <a:pt x="0" y="0"/>
                </a:moveTo>
                <a:lnTo>
                  <a:pt x="516629" y="0"/>
                </a:lnTo>
              </a:path>
            </a:pathLst>
          </a:custGeom>
          <a:ln w="12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20172" y="4095748"/>
            <a:ext cx="18986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10" dirty="0">
                <a:latin typeface="Times New Roman"/>
                <a:cs typeface="Times New Roman"/>
              </a:rPr>
              <a:t>e</a:t>
            </a:r>
            <a:r>
              <a:rPr sz="1350" i="1" spc="5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8524" y="3774438"/>
            <a:ext cx="267970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i="1" spc="10" dirty="0">
                <a:latin typeface="Times New Roman"/>
                <a:cs typeface="Times New Roman"/>
              </a:rPr>
              <a:t>A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94164" y="3527550"/>
            <a:ext cx="224154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10" dirty="0">
                <a:latin typeface="Times New Roman"/>
                <a:cs typeface="Times New Roman"/>
              </a:rPr>
              <a:t>4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7504" y="3878578"/>
            <a:ext cx="344170" cy="68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5" baseline="-23569" dirty="0">
                <a:latin typeface="Symbol"/>
                <a:cs typeface="Symbol"/>
              </a:rPr>
              <a:t></a:t>
            </a: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9304" y="3774438"/>
            <a:ext cx="665480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i="1" spc="15" dirty="0">
                <a:latin typeface="Times New Roman"/>
                <a:cs typeface="Times New Roman"/>
              </a:rPr>
              <a:t>G</a:t>
            </a:r>
            <a:r>
              <a:rPr sz="3100" i="1" spc="19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82374" y="3777996"/>
            <a:ext cx="1891664" cy="769620"/>
          </a:xfrm>
          <a:custGeom>
            <a:avLst/>
            <a:gdLst/>
            <a:ahLst/>
            <a:cxnLst/>
            <a:rect l="l" t="t" r="r" b="b"/>
            <a:pathLst>
              <a:path w="1891664" h="769620">
                <a:moveTo>
                  <a:pt x="13715" y="755903"/>
                </a:moveTo>
                <a:lnTo>
                  <a:pt x="13715" y="0"/>
                </a:lnTo>
                <a:lnTo>
                  <a:pt x="0" y="0"/>
                </a:lnTo>
                <a:lnTo>
                  <a:pt x="0" y="769619"/>
                </a:lnTo>
                <a:lnTo>
                  <a:pt x="6095" y="769619"/>
                </a:lnTo>
                <a:lnTo>
                  <a:pt x="6095" y="755903"/>
                </a:lnTo>
                <a:lnTo>
                  <a:pt x="13715" y="755903"/>
                </a:lnTo>
                <a:close/>
              </a:path>
              <a:path w="1891664" h="769620">
                <a:moveTo>
                  <a:pt x="1885187" y="755903"/>
                </a:moveTo>
                <a:lnTo>
                  <a:pt x="6095" y="755903"/>
                </a:lnTo>
                <a:lnTo>
                  <a:pt x="13715" y="761999"/>
                </a:lnTo>
                <a:lnTo>
                  <a:pt x="13715" y="769619"/>
                </a:lnTo>
                <a:lnTo>
                  <a:pt x="1879091" y="769619"/>
                </a:lnTo>
                <a:lnTo>
                  <a:pt x="1879091" y="761999"/>
                </a:lnTo>
                <a:lnTo>
                  <a:pt x="1885187" y="755903"/>
                </a:lnTo>
                <a:close/>
              </a:path>
              <a:path w="1891664" h="769620">
                <a:moveTo>
                  <a:pt x="13715" y="769619"/>
                </a:moveTo>
                <a:lnTo>
                  <a:pt x="13715" y="761999"/>
                </a:lnTo>
                <a:lnTo>
                  <a:pt x="6095" y="755903"/>
                </a:lnTo>
                <a:lnTo>
                  <a:pt x="6095" y="769619"/>
                </a:lnTo>
                <a:lnTo>
                  <a:pt x="13715" y="769619"/>
                </a:lnTo>
                <a:close/>
              </a:path>
              <a:path w="1891664" h="769620">
                <a:moveTo>
                  <a:pt x="1891283" y="769619"/>
                </a:moveTo>
                <a:lnTo>
                  <a:pt x="1891283" y="0"/>
                </a:lnTo>
                <a:lnTo>
                  <a:pt x="1879091" y="0"/>
                </a:lnTo>
                <a:lnTo>
                  <a:pt x="1879091" y="755903"/>
                </a:lnTo>
                <a:lnTo>
                  <a:pt x="1885187" y="755903"/>
                </a:lnTo>
                <a:lnTo>
                  <a:pt x="1885187" y="769619"/>
                </a:lnTo>
                <a:lnTo>
                  <a:pt x="1891283" y="769619"/>
                </a:lnTo>
                <a:close/>
              </a:path>
              <a:path w="1891664" h="769620">
                <a:moveTo>
                  <a:pt x="1885187" y="769619"/>
                </a:moveTo>
                <a:lnTo>
                  <a:pt x="1885187" y="755903"/>
                </a:lnTo>
                <a:lnTo>
                  <a:pt x="1879091" y="761999"/>
                </a:lnTo>
                <a:lnTo>
                  <a:pt x="1879091" y="769619"/>
                </a:lnTo>
                <a:lnTo>
                  <a:pt x="1885187" y="769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26869" y="3777996"/>
            <a:ext cx="1556385" cy="762000"/>
          </a:xfrm>
          <a:custGeom>
            <a:avLst/>
            <a:gdLst/>
            <a:ahLst/>
            <a:cxnLst/>
            <a:rect l="l" t="t" r="r" b="b"/>
            <a:pathLst>
              <a:path w="1556385" h="762000">
                <a:moveTo>
                  <a:pt x="1556003" y="0"/>
                </a:moveTo>
                <a:lnTo>
                  <a:pt x="0" y="0"/>
                </a:lnTo>
                <a:lnTo>
                  <a:pt x="0" y="761999"/>
                </a:lnTo>
                <a:lnTo>
                  <a:pt x="1556003" y="761999"/>
                </a:lnTo>
                <a:lnTo>
                  <a:pt x="1556003" y="0"/>
                </a:lnTo>
                <a:close/>
              </a:path>
            </a:pathLst>
          </a:custGeom>
          <a:solidFill>
            <a:srgbClr val="FF9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6812" y="4069079"/>
            <a:ext cx="516890" cy="0"/>
          </a:xfrm>
          <a:custGeom>
            <a:avLst/>
            <a:gdLst/>
            <a:ahLst/>
            <a:cxnLst/>
            <a:rect l="l" t="t" r="r" b="b"/>
            <a:pathLst>
              <a:path w="516889">
                <a:moveTo>
                  <a:pt x="0" y="0"/>
                </a:moveTo>
                <a:lnTo>
                  <a:pt x="516645" y="0"/>
                </a:lnTo>
              </a:path>
            </a:pathLst>
          </a:custGeom>
          <a:ln w="12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15443" y="4055362"/>
            <a:ext cx="43053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-75" dirty="0">
                <a:latin typeface="Times New Roman"/>
                <a:cs typeface="Times New Roman"/>
              </a:rPr>
              <a:t>4</a:t>
            </a:r>
            <a:r>
              <a:rPr sz="3300" spc="-100" dirty="0">
                <a:latin typeface="Symbol"/>
                <a:cs typeface="Symbol"/>
              </a:rPr>
              <a:t>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26596" y="4095748"/>
            <a:ext cx="18986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10" dirty="0">
                <a:latin typeface="Times New Roman"/>
                <a:cs typeface="Times New Roman"/>
              </a:rPr>
              <a:t>e</a:t>
            </a:r>
            <a:r>
              <a:rPr sz="1350" i="1" spc="5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94948" y="3774438"/>
            <a:ext cx="801370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230" algn="l"/>
              </a:tabLst>
            </a:pPr>
            <a:r>
              <a:rPr sz="3100" i="1" spc="10" dirty="0">
                <a:latin typeface="Times New Roman"/>
                <a:cs typeface="Times New Roman"/>
              </a:rPr>
              <a:t>A	</a:t>
            </a:r>
            <a:r>
              <a:rPr sz="3100" spc="1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20774" y="3777996"/>
            <a:ext cx="1568450" cy="769620"/>
          </a:xfrm>
          <a:custGeom>
            <a:avLst/>
            <a:gdLst/>
            <a:ahLst/>
            <a:cxnLst/>
            <a:rect l="l" t="t" r="r" b="b"/>
            <a:pathLst>
              <a:path w="1568450" h="769620">
                <a:moveTo>
                  <a:pt x="13715" y="755903"/>
                </a:moveTo>
                <a:lnTo>
                  <a:pt x="13715" y="0"/>
                </a:lnTo>
                <a:lnTo>
                  <a:pt x="0" y="0"/>
                </a:lnTo>
                <a:lnTo>
                  <a:pt x="0" y="769619"/>
                </a:lnTo>
                <a:lnTo>
                  <a:pt x="6095" y="769619"/>
                </a:lnTo>
                <a:lnTo>
                  <a:pt x="6095" y="755903"/>
                </a:lnTo>
                <a:lnTo>
                  <a:pt x="13715" y="755903"/>
                </a:lnTo>
                <a:close/>
              </a:path>
              <a:path w="1568450" h="769620">
                <a:moveTo>
                  <a:pt x="1562099" y="755903"/>
                </a:moveTo>
                <a:lnTo>
                  <a:pt x="6095" y="755903"/>
                </a:lnTo>
                <a:lnTo>
                  <a:pt x="13715" y="761999"/>
                </a:lnTo>
                <a:lnTo>
                  <a:pt x="13715" y="769619"/>
                </a:lnTo>
                <a:lnTo>
                  <a:pt x="1556003" y="769619"/>
                </a:lnTo>
                <a:lnTo>
                  <a:pt x="1556003" y="761999"/>
                </a:lnTo>
                <a:lnTo>
                  <a:pt x="1562099" y="755903"/>
                </a:lnTo>
                <a:close/>
              </a:path>
              <a:path w="1568450" h="769620">
                <a:moveTo>
                  <a:pt x="13715" y="769619"/>
                </a:moveTo>
                <a:lnTo>
                  <a:pt x="13715" y="761999"/>
                </a:lnTo>
                <a:lnTo>
                  <a:pt x="6095" y="755903"/>
                </a:lnTo>
                <a:lnTo>
                  <a:pt x="6095" y="769619"/>
                </a:lnTo>
                <a:lnTo>
                  <a:pt x="13715" y="769619"/>
                </a:lnTo>
                <a:close/>
              </a:path>
              <a:path w="1568450" h="769620">
                <a:moveTo>
                  <a:pt x="1568195" y="769619"/>
                </a:moveTo>
                <a:lnTo>
                  <a:pt x="1568195" y="0"/>
                </a:lnTo>
                <a:lnTo>
                  <a:pt x="1556003" y="0"/>
                </a:lnTo>
                <a:lnTo>
                  <a:pt x="1556003" y="755903"/>
                </a:lnTo>
                <a:lnTo>
                  <a:pt x="1562099" y="755903"/>
                </a:lnTo>
                <a:lnTo>
                  <a:pt x="1562099" y="769619"/>
                </a:lnTo>
                <a:lnTo>
                  <a:pt x="1568195" y="769619"/>
                </a:lnTo>
                <a:close/>
              </a:path>
              <a:path w="1568450" h="769620">
                <a:moveTo>
                  <a:pt x="1562099" y="769619"/>
                </a:moveTo>
                <a:lnTo>
                  <a:pt x="1562099" y="755903"/>
                </a:lnTo>
                <a:lnTo>
                  <a:pt x="1556003" y="761999"/>
                </a:lnTo>
                <a:lnTo>
                  <a:pt x="1556003" y="769619"/>
                </a:lnTo>
                <a:lnTo>
                  <a:pt x="1562099" y="769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24" name="object 24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67216" y="2186938"/>
            <a:ext cx="314388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T-R </a:t>
            </a:r>
            <a:r>
              <a:rPr sz="2400" dirty="0">
                <a:latin typeface="Times New Roman"/>
                <a:cs typeface="Times New Roman"/>
              </a:rPr>
              <a:t>distance of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4990" y="2939032"/>
            <a:ext cx="537845" cy="89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25" spc="-195" baseline="-23627" dirty="0">
                <a:latin typeface="Symbol"/>
                <a:cs typeface="Symbol"/>
              </a:rPr>
              <a:t></a:t>
            </a:r>
            <a:r>
              <a:rPr sz="6525" spc="-472" baseline="-23627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4455" y="3205478"/>
            <a:ext cx="34544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00" i="1" spc="10" dirty="0">
                <a:latin typeface="Times New Roman"/>
                <a:cs typeface="Times New Roman"/>
              </a:rPr>
              <a:t>P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1057" y="3139439"/>
            <a:ext cx="1755775" cy="638810"/>
          </a:xfrm>
          <a:custGeom>
            <a:avLst/>
            <a:gdLst/>
            <a:ahLst/>
            <a:cxnLst/>
            <a:rect l="l" t="t" r="r" b="b"/>
            <a:pathLst>
              <a:path w="1755775" h="638810">
                <a:moveTo>
                  <a:pt x="60959" y="562355"/>
                </a:moveTo>
                <a:lnTo>
                  <a:pt x="16763" y="545591"/>
                </a:lnTo>
                <a:lnTo>
                  <a:pt x="13715" y="553211"/>
                </a:lnTo>
                <a:lnTo>
                  <a:pt x="1523" y="589787"/>
                </a:lnTo>
                <a:lnTo>
                  <a:pt x="0" y="592835"/>
                </a:lnTo>
                <a:lnTo>
                  <a:pt x="47243" y="605027"/>
                </a:lnTo>
                <a:lnTo>
                  <a:pt x="47243" y="601979"/>
                </a:lnTo>
                <a:lnTo>
                  <a:pt x="59435" y="568451"/>
                </a:lnTo>
                <a:lnTo>
                  <a:pt x="60959" y="562355"/>
                </a:lnTo>
                <a:close/>
              </a:path>
              <a:path w="1755775" h="638810">
                <a:moveTo>
                  <a:pt x="99059" y="478535"/>
                </a:moveTo>
                <a:lnTo>
                  <a:pt x="56387" y="455675"/>
                </a:lnTo>
                <a:lnTo>
                  <a:pt x="44195" y="480059"/>
                </a:lnTo>
                <a:lnTo>
                  <a:pt x="35051" y="499871"/>
                </a:lnTo>
                <a:lnTo>
                  <a:pt x="77723" y="519683"/>
                </a:lnTo>
                <a:lnTo>
                  <a:pt x="86867" y="499871"/>
                </a:lnTo>
                <a:lnTo>
                  <a:pt x="99059" y="478535"/>
                </a:lnTo>
                <a:close/>
              </a:path>
              <a:path w="1755775" h="638810">
                <a:moveTo>
                  <a:pt x="146303" y="400811"/>
                </a:moveTo>
                <a:lnTo>
                  <a:pt x="108203" y="371855"/>
                </a:lnTo>
                <a:lnTo>
                  <a:pt x="103631" y="377951"/>
                </a:lnTo>
                <a:lnTo>
                  <a:pt x="82295" y="411479"/>
                </a:lnTo>
                <a:lnTo>
                  <a:pt x="80771" y="413003"/>
                </a:lnTo>
                <a:lnTo>
                  <a:pt x="121919" y="437387"/>
                </a:lnTo>
                <a:lnTo>
                  <a:pt x="123443" y="435863"/>
                </a:lnTo>
                <a:lnTo>
                  <a:pt x="143255" y="405383"/>
                </a:lnTo>
                <a:lnTo>
                  <a:pt x="146303" y="400811"/>
                </a:lnTo>
                <a:close/>
              </a:path>
              <a:path w="1755775" h="638810">
                <a:moveTo>
                  <a:pt x="205739" y="327659"/>
                </a:moveTo>
                <a:lnTo>
                  <a:pt x="170687" y="295655"/>
                </a:lnTo>
                <a:lnTo>
                  <a:pt x="152399" y="315467"/>
                </a:lnTo>
                <a:lnTo>
                  <a:pt x="138683" y="333755"/>
                </a:lnTo>
                <a:lnTo>
                  <a:pt x="175259" y="362711"/>
                </a:lnTo>
                <a:lnTo>
                  <a:pt x="188975" y="345947"/>
                </a:lnTo>
                <a:lnTo>
                  <a:pt x="205739" y="327659"/>
                </a:lnTo>
                <a:close/>
              </a:path>
              <a:path w="1755775" h="638810">
                <a:moveTo>
                  <a:pt x="271271" y="263651"/>
                </a:moveTo>
                <a:lnTo>
                  <a:pt x="240791" y="227075"/>
                </a:lnTo>
                <a:lnTo>
                  <a:pt x="237743" y="230123"/>
                </a:lnTo>
                <a:lnTo>
                  <a:pt x="207263" y="257555"/>
                </a:lnTo>
                <a:lnTo>
                  <a:pt x="204215" y="260603"/>
                </a:lnTo>
                <a:lnTo>
                  <a:pt x="237743" y="294131"/>
                </a:lnTo>
                <a:lnTo>
                  <a:pt x="240791" y="291083"/>
                </a:lnTo>
                <a:lnTo>
                  <a:pt x="269747" y="265175"/>
                </a:lnTo>
                <a:lnTo>
                  <a:pt x="271271" y="263651"/>
                </a:lnTo>
                <a:close/>
              </a:path>
              <a:path w="1755775" h="638810">
                <a:moveTo>
                  <a:pt x="344423" y="207263"/>
                </a:moveTo>
                <a:lnTo>
                  <a:pt x="318515" y="167639"/>
                </a:lnTo>
                <a:lnTo>
                  <a:pt x="301751" y="179831"/>
                </a:lnTo>
                <a:lnTo>
                  <a:pt x="278891" y="196595"/>
                </a:lnTo>
                <a:lnTo>
                  <a:pt x="307847" y="234695"/>
                </a:lnTo>
                <a:lnTo>
                  <a:pt x="330707" y="217931"/>
                </a:lnTo>
                <a:lnTo>
                  <a:pt x="344423" y="207263"/>
                </a:lnTo>
                <a:close/>
              </a:path>
              <a:path w="1755775" h="638810">
                <a:moveTo>
                  <a:pt x="423671" y="158495"/>
                </a:moveTo>
                <a:lnTo>
                  <a:pt x="400811" y="117347"/>
                </a:lnTo>
                <a:lnTo>
                  <a:pt x="370331" y="134111"/>
                </a:lnTo>
                <a:lnTo>
                  <a:pt x="359663" y="141731"/>
                </a:lnTo>
                <a:lnTo>
                  <a:pt x="384047" y="182879"/>
                </a:lnTo>
                <a:lnTo>
                  <a:pt x="396239" y="175259"/>
                </a:lnTo>
                <a:lnTo>
                  <a:pt x="423671" y="158495"/>
                </a:lnTo>
                <a:close/>
              </a:path>
              <a:path w="1755775" h="638810">
                <a:moveTo>
                  <a:pt x="507491" y="120395"/>
                </a:moveTo>
                <a:lnTo>
                  <a:pt x="490727" y="76199"/>
                </a:lnTo>
                <a:lnTo>
                  <a:pt x="483107" y="77723"/>
                </a:lnTo>
                <a:lnTo>
                  <a:pt x="445007" y="96011"/>
                </a:lnTo>
                <a:lnTo>
                  <a:pt x="466343" y="138683"/>
                </a:lnTo>
                <a:lnTo>
                  <a:pt x="502919" y="121919"/>
                </a:lnTo>
                <a:lnTo>
                  <a:pt x="507491" y="120395"/>
                </a:lnTo>
                <a:close/>
              </a:path>
              <a:path w="1755775" h="638810">
                <a:moveTo>
                  <a:pt x="595883" y="88391"/>
                </a:moveTo>
                <a:lnTo>
                  <a:pt x="582167" y="42671"/>
                </a:lnTo>
                <a:lnTo>
                  <a:pt x="563879" y="48767"/>
                </a:lnTo>
                <a:lnTo>
                  <a:pt x="534923" y="57911"/>
                </a:lnTo>
                <a:lnTo>
                  <a:pt x="551687" y="103631"/>
                </a:lnTo>
                <a:lnTo>
                  <a:pt x="579119" y="92963"/>
                </a:lnTo>
                <a:lnTo>
                  <a:pt x="595883" y="88391"/>
                </a:lnTo>
                <a:close/>
              </a:path>
              <a:path w="1755775" h="638810">
                <a:moveTo>
                  <a:pt x="685799" y="67055"/>
                </a:moveTo>
                <a:lnTo>
                  <a:pt x="676655" y="19811"/>
                </a:lnTo>
                <a:lnTo>
                  <a:pt x="647699" y="25907"/>
                </a:lnTo>
                <a:lnTo>
                  <a:pt x="629411" y="30479"/>
                </a:lnTo>
                <a:lnTo>
                  <a:pt x="640079" y="76199"/>
                </a:lnTo>
                <a:lnTo>
                  <a:pt x="659891" y="71627"/>
                </a:lnTo>
                <a:lnTo>
                  <a:pt x="685799" y="67055"/>
                </a:lnTo>
                <a:close/>
              </a:path>
              <a:path w="1755775" h="638810">
                <a:moveTo>
                  <a:pt x="777239" y="53339"/>
                </a:moveTo>
                <a:lnTo>
                  <a:pt x="772667" y="6095"/>
                </a:lnTo>
                <a:lnTo>
                  <a:pt x="736091" y="9143"/>
                </a:lnTo>
                <a:lnTo>
                  <a:pt x="723899" y="12191"/>
                </a:lnTo>
                <a:lnTo>
                  <a:pt x="731519" y="59435"/>
                </a:lnTo>
                <a:lnTo>
                  <a:pt x="743711" y="56387"/>
                </a:lnTo>
                <a:lnTo>
                  <a:pt x="777239" y="53339"/>
                </a:lnTo>
                <a:close/>
              </a:path>
              <a:path w="1755775" h="638810">
                <a:moveTo>
                  <a:pt x="870203" y="48767"/>
                </a:moveTo>
                <a:lnTo>
                  <a:pt x="870203" y="0"/>
                </a:lnTo>
                <a:lnTo>
                  <a:pt x="826007" y="1523"/>
                </a:lnTo>
                <a:lnTo>
                  <a:pt x="821435" y="1523"/>
                </a:lnTo>
                <a:lnTo>
                  <a:pt x="824483" y="50291"/>
                </a:lnTo>
                <a:lnTo>
                  <a:pt x="829055" y="48767"/>
                </a:lnTo>
                <a:lnTo>
                  <a:pt x="870203" y="48767"/>
                </a:lnTo>
                <a:close/>
              </a:path>
              <a:path w="1755775" h="638810">
                <a:moveTo>
                  <a:pt x="967739" y="6095"/>
                </a:moveTo>
                <a:lnTo>
                  <a:pt x="964691" y="4571"/>
                </a:lnTo>
                <a:lnTo>
                  <a:pt x="918971" y="1523"/>
                </a:lnTo>
                <a:lnTo>
                  <a:pt x="917447" y="1523"/>
                </a:lnTo>
                <a:lnTo>
                  <a:pt x="917447" y="50291"/>
                </a:lnTo>
                <a:lnTo>
                  <a:pt x="961643" y="51815"/>
                </a:lnTo>
                <a:lnTo>
                  <a:pt x="961643" y="53339"/>
                </a:lnTo>
                <a:lnTo>
                  <a:pt x="967739" y="6095"/>
                </a:lnTo>
                <a:close/>
              </a:path>
              <a:path w="1755775" h="638810">
                <a:moveTo>
                  <a:pt x="1063751" y="18287"/>
                </a:moveTo>
                <a:lnTo>
                  <a:pt x="1053083" y="16763"/>
                </a:lnTo>
                <a:lnTo>
                  <a:pt x="1016507" y="10667"/>
                </a:lnTo>
                <a:lnTo>
                  <a:pt x="1008887" y="57911"/>
                </a:lnTo>
                <a:lnTo>
                  <a:pt x="1054607" y="65531"/>
                </a:lnTo>
                <a:lnTo>
                  <a:pt x="1063751" y="18287"/>
                </a:lnTo>
                <a:close/>
              </a:path>
              <a:path w="1755775" h="638810">
                <a:moveTo>
                  <a:pt x="1158239" y="41147"/>
                </a:moveTo>
                <a:lnTo>
                  <a:pt x="1139951" y="36575"/>
                </a:lnTo>
                <a:lnTo>
                  <a:pt x="1110995" y="28955"/>
                </a:lnTo>
                <a:lnTo>
                  <a:pt x="1100327" y="74675"/>
                </a:lnTo>
                <a:lnTo>
                  <a:pt x="1127759" y="82295"/>
                </a:lnTo>
                <a:lnTo>
                  <a:pt x="1144523" y="86867"/>
                </a:lnTo>
                <a:lnTo>
                  <a:pt x="1158239" y="41147"/>
                </a:lnTo>
                <a:close/>
              </a:path>
              <a:path w="1755775" h="638810">
                <a:moveTo>
                  <a:pt x="1251203" y="73151"/>
                </a:moveTo>
                <a:lnTo>
                  <a:pt x="1222247" y="62483"/>
                </a:lnTo>
                <a:lnTo>
                  <a:pt x="1205483" y="56387"/>
                </a:lnTo>
                <a:lnTo>
                  <a:pt x="1188719" y="102107"/>
                </a:lnTo>
                <a:lnTo>
                  <a:pt x="1207007" y="106679"/>
                </a:lnTo>
                <a:lnTo>
                  <a:pt x="1232915" y="117347"/>
                </a:lnTo>
                <a:lnTo>
                  <a:pt x="1251203" y="73151"/>
                </a:lnTo>
                <a:close/>
              </a:path>
              <a:path w="1755775" h="638810">
                <a:moveTo>
                  <a:pt x="1339595" y="114299"/>
                </a:moveTo>
                <a:lnTo>
                  <a:pt x="1338071" y="114299"/>
                </a:lnTo>
                <a:lnTo>
                  <a:pt x="1299971" y="94487"/>
                </a:lnTo>
                <a:lnTo>
                  <a:pt x="1295399" y="92963"/>
                </a:lnTo>
                <a:lnTo>
                  <a:pt x="1275587" y="135635"/>
                </a:lnTo>
                <a:lnTo>
                  <a:pt x="1281683" y="138683"/>
                </a:lnTo>
                <a:lnTo>
                  <a:pt x="1316735" y="156971"/>
                </a:lnTo>
                <a:lnTo>
                  <a:pt x="1339595" y="114299"/>
                </a:lnTo>
                <a:close/>
              </a:path>
              <a:path w="1755775" h="638810">
                <a:moveTo>
                  <a:pt x="1423415" y="164591"/>
                </a:moveTo>
                <a:lnTo>
                  <a:pt x="1409699" y="155447"/>
                </a:lnTo>
                <a:lnTo>
                  <a:pt x="1382267" y="138683"/>
                </a:lnTo>
                <a:lnTo>
                  <a:pt x="1356359" y="179831"/>
                </a:lnTo>
                <a:lnTo>
                  <a:pt x="1385315" y="196595"/>
                </a:lnTo>
                <a:lnTo>
                  <a:pt x="1395983" y="204215"/>
                </a:lnTo>
                <a:lnTo>
                  <a:pt x="1423415" y="164591"/>
                </a:lnTo>
                <a:close/>
              </a:path>
              <a:path w="1755775" h="638810">
                <a:moveTo>
                  <a:pt x="1501139" y="224027"/>
                </a:moveTo>
                <a:lnTo>
                  <a:pt x="1476755" y="204215"/>
                </a:lnTo>
                <a:lnTo>
                  <a:pt x="1463039" y="193547"/>
                </a:lnTo>
                <a:lnTo>
                  <a:pt x="1434083" y="231647"/>
                </a:lnTo>
                <a:lnTo>
                  <a:pt x="1447799" y="242315"/>
                </a:lnTo>
                <a:lnTo>
                  <a:pt x="1470659" y="260603"/>
                </a:lnTo>
                <a:lnTo>
                  <a:pt x="1501139" y="224027"/>
                </a:lnTo>
                <a:close/>
              </a:path>
              <a:path w="1755775" h="638810">
                <a:moveTo>
                  <a:pt x="1572767" y="292607"/>
                </a:moveTo>
                <a:lnTo>
                  <a:pt x="1566671" y="284987"/>
                </a:lnTo>
                <a:lnTo>
                  <a:pt x="1537715" y="257555"/>
                </a:lnTo>
                <a:lnTo>
                  <a:pt x="1537715" y="256031"/>
                </a:lnTo>
                <a:lnTo>
                  <a:pt x="1505711" y="291083"/>
                </a:lnTo>
                <a:lnTo>
                  <a:pt x="1505711" y="292607"/>
                </a:lnTo>
                <a:lnTo>
                  <a:pt x="1531619" y="318515"/>
                </a:lnTo>
                <a:lnTo>
                  <a:pt x="1536191" y="324611"/>
                </a:lnTo>
                <a:lnTo>
                  <a:pt x="1572767" y="292607"/>
                </a:lnTo>
                <a:close/>
              </a:path>
              <a:path w="1755775" h="638810">
                <a:moveTo>
                  <a:pt x="1633727" y="367283"/>
                </a:moveTo>
                <a:lnTo>
                  <a:pt x="1618487" y="345947"/>
                </a:lnTo>
                <a:lnTo>
                  <a:pt x="1604771" y="329183"/>
                </a:lnTo>
                <a:lnTo>
                  <a:pt x="1566671" y="359663"/>
                </a:lnTo>
                <a:lnTo>
                  <a:pt x="1581911" y="376427"/>
                </a:lnTo>
                <a:lnTo>
                  <a:pt x="1595627" y="396239"/>
                </a:lnTo>
                <a:lnTo>
                  <a:pt x="1633727" y="367283"/>
                </a:lnTo>
                <a:close/>
              </a:path>
              <a:path w="1755775" h="638810">
                <a:moveTo>
                  <a:pt x="1687067" y="451103"/>
                </a:moveTo>
                <a:lnTo>
                  <a:pt x="1684019" y="445007"/>
                </a:lnTo>
                <a:lnTo>
                  <a:pt x="1662683" y="409955"/>
                </a:lnTo>
                <a:lnTo>
                  <a:pt x="1661159" y="408431"/>
                </a:lnTo>
                <a:lnTo>
                  <a:pt x="1621535" y="434339"/>
                </a:lnTo>
                <a:lnTo>
                  <a:pt x="1623059" y="437387"/>
                </a:lnTo>
                <a:lnTo>
                  <a:pt x="1642871" y="469391"/>
                </a:lnTo>
                <a:lnTo>
                  <a:pt x="1644395" y="472439"/>
                </a:lnTo>
                <a:lnTo>
                  <a:pt x="1687067" y="451103"/>
                </a:lnTo>
                <a:close/>
              </a:path>
              <a:path w="1755775" h="638810">
                <a:moveTo>
                  <a:pt x="1728215" y="539495"/>
                </a:moveTo>
                <a:lnTo>
                  <a:pt x="1717547" y="515111"/>
                </a:lnTo>
                <a:lnTo>
                  <a:pt x="1708403" y="495299"/>
                </a:lnTo>
                <a:lnTo>
                  <a:pt x="1665731" y="515111"/>
                </a:lnTo>
                <a:lnTo>
                  <a:pt x="1674875" y="534923"/>
                </a:lnTo>
                <a:lnTo>
                  <a:pt x="1682495" y="557783"/>
                </a:lnTo>
                <a:lnTo>
                  <a:pt x="1728215" y="539495"/>
                </a:lnTo>
                <a:close/>
              </a:path>
              <a:path w="1755775" h="638810">
                <a:moveTo>
                  <a:pt x="1755647" y="635507"/>
                </a:moveTo>
                <a:lnTo>
                  <a:pt x="1754123" y="627887"/>
                </a:lnTo>
                <a:lnTo>
                  <a:pt x="1744979" y="589787"/>
                </a:lnTo>
                <a:lnTo>
                  <a:pt x="1743455" y="586739"/>
                </a:lnTo>
                <a:lnTo>
                  <a:pt x="1697735" y="600455"/>
                </a:lnTo>
                <a:lnTo>
                  <a:pt x="1699259" y="603503"/>
                </a:lnTo>
                <a:lnTo>
                  <a:pt x="1708023" y="638556"/>
                </a:lnTo>
                <a:lnTo>
                  <a:pt x="1740406" y="638556"/>
                </a:lnTo>
                <a:lnTo>
                  <a:pt x="1755647" y="635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67655" y="3142487"/>
            <a:ext cx="1087755" cy="635635"/>
          </a:xfrm>
          <a:custGeom>
            <a:avLst/>
            <a:gdLst/>
            <a:ahLst/>
            <a:cxnLst/>
            <a:rect l="l" t="t" r="r" b="b"/>
            <a:pathLst>
              <a:path w="1087754" h="635635">
                <a:moveTo>
                  <a:pt x="49530" y="605027"/>
                </a:moveTo>
                <a:lnTo>
                  <a:pt x="6858" y="597407"/>
                </a:lnTo>
                <a:lnTo>
                  <a:pt x="762" y="627887"/>
                </a:lnTo>
                <a:lnTo>
                  <a:pt x="0" y="635508"/>
                </a:lnTo>
                <a:lnTo>
                  <a:pt x="44653" y="635508"/>
                </a:lnTo>
                <a:lnTo>
                  <a:pt x="44958" y="632459"/>
                </a:lnTo>
                <a:lnTo>
                  <a:pt x="49530" y="605027"/>
                </a:lnTo>
                <a:close/>
              </a:path>
              <a:path w="1087754" h="635635">
                <a:moveTo>
                  <a:pt x="67818" y="521207"/>
                </a:moveTo>
                <a:lnTo>
                  <a:pt x="25146" y="509015"/>
                </a:lnTo>
                <a:lnTo>
                  <a:pt x="23622" y="516635"/>
                </a:lnTo>
                <a:lnTo>
                  <a:pt x="14478" y="553211"/>
                </a:lnTo>
                <a:lnTo>
                  <a:pt x="58674" y="562355"/>
                </a:lnTo>
                <a:lnTo>
                  <a:pt x="66294" y="527303"/>
                </a:lnTo>
                <a:lnTo>
                  <a:pt x="67818" y="521207"/>
                </a:lnTo>
                <a:close/>
              </a:path>
              <a:path w="1087754" h="635635">
                <a:moveTo>
                  <a:pt x="95250" y="437387"/>
                </a:moveTo>
                <a:lnTo>
                  <a:pt x="52578" y="422147"/>
                </a:lnTo>
                <a:lnTo>
                  <a:pt x="43434" y="446531"/>
                </a:lnTo>
                <a:lnTo>
                  <a:pt x="38862" y="464819"/>
                </a:lnTo>
                <a:lnTo>
                  <a:pt x="80010" y="478535"/>
                </a:lnTo>
                <a:lnTo>
                  <a:pt x="86106" y="460247"/>
                </a:lnTo>
                <a:lnTo>
                  <a:pt x="95250" y="437387"/>
                </a:lnTo>
                <a:close/>
              </a:path>
              <a:path w="1087754" h="635635">
                <a:moveTo>
                  <a:pt x="128778" y="358139"/>
                </a:moveTo>
                <a:lnTo>
                  <a:pt x="89154" y="338327"/>
                </a:lnTo>
                <a:lnTo>
                  <a:pt x="83058" y="348995"/>
                </a:lnTo>
                <a:lnTo>
                  <a:pt x="69342" y="379475"/>
                </a:lnTo>
                <a:lnTo>
                  <a:pt x="110490" y="397763"/>
                </a:lnTo>
                <a:lnTo>
                  <a:pt x="124206" y="367283"/>
                </a:lnTo>
                <a:lnTo>
                  <a:pt x="128778" y="358139"/>
                </a:lnTo>
                <a:close/>
              </a:path>
              <a:path w="1087754" h="635635">
                <a:moveTo>
                  <a:pt x="169926" y="283463"/>
                </a:moveTo>
                <a:lnTo>
                  <a:pt x="133350" y="259079"/>
                </a:lnTo>
                <a:lnTo>
                  <a:pt x="131826" y="260603"/>
                </a:lnTo>
                <a:lnTo>
                  <a:pt x="115062" y="288035"/>
                </a:lnTo>
                <a:lnTo>
                  <a:pt x="108966" y="298703"/>
                </a:lnTo>
                <a:lnTo>
                  <a:pt x="148590" y="320039"/>
                </a:lnTo>
                <a:lnTo>
                  <a:pt x="154686" y="309371"/>
                </a:lnTo>
                <a:lnTo>
                  <a:pt x="169926" y="283463"/>
                </a:lnTo>
                <a:close/>
              </a:path>
              <a:path w="1087754" h="635635">
                <a:moveTo>
                  <a:pt x="221742" y="213359"/>
                </a:moveTo>
                <a:lnTo>
                  <a:pt x="186690" y="184403"/>
                </a:lnTo>
                <a:lnTo>
                  <a:pt x="169926" y="207263"/>
                </a:lnTo>
                <a:lnTo>
                  <a:pt x="159258" y="220979"/>
                </a:lnTo>
                <a:lnTo>
                  <a:pt x="194310" y="246887"/>
                </a:lnTo>
                <a:lnTo>
                  <a:pt x="204978" y="233171"/>
                </a:lnTo>
                <a:lnTo>
                  <a:pt x="221742" y="213359"/>
                </a:lnTo>
                <a:close/>
              </a:path>
              <a:path w="1087754" h="635635">
                <a:moveTo>
                  <a:pt x="281178" y="152399"/>
                </a:moveTo>
                <a:lnTo>
                  <a:pt x="250698" y="118871"/>
                </a:lnTo>
                <a:lnTo>
                  <a:pt x="232410" y="135635"/>
                </a:lnTo>
                <a:lnTo>
                  <a:pt x="218694" y="150875"/>
                </a:lnTo>
                <a:lnTo>
                  <a:pt x="250698" y="181355"/>
                </a:lnTo>
                <a:lnTo>
                  <a:pt x="264414" y="167639"/>
                </a:lnTo>
                <a:lnTo>
                  <a:pt x="281178" y="152399"/>
                </a:lnTo>
                <a:close/>
              </a:path>
              <a:path w="1087754" h="635635">
                <a:moveTo>
                  <a:pt x="349758" y="100583"/>
                </a:moveTo>
                <a:lnTo>
                  <a:pt x="325374" y="64007"/>
                </a:lnTo>
                <a:lnTo>
                  <a:pt x="302514" y="79247"/>
                </a:lnTo>
                <a:lnTo>
                  <a:pt x="287274" y="89915"/>
                </a:lnTo>
                <a:lnTo>
                  <a:pt x="313182" y="124967"/>
                </a:lnTo>
                <a:lnTo>
                  <a:pt x="328422" y="114299"/>
                </a:lnTo>
                <a:lnTo>
                  <a:pt x="349758" y="100583"/>
                </a:lnTo>
                <a:close/>
              </a:path>
              <a:path w="1087754" h="635635">
                <a:moveTo>
                  <a:pt x="424434" y="65531"/>
                </a:moveTo>
                <a:lnTo>
                  <a:pt x="410718" y="22859"/>
                </a:lnTo>
                <a:lnTo>
                  <a:pt x="404622" y="25907"/>
                </a:lnTo>
                <a:lnTo>
                  <a:pt x="377190" y="36575"/>
                </a:lnTo>
                <a:lnTo>
                  <a:pt x="366522" y="41147"/>
                </a:lnTo>
                <a:lnTo>
                  <a:pt x="386334" y="80771"/>
                </a:lnTo>
                <a:lnTo>
                  <a:pt x="397002" y="76199"/>
                </a:lnTo>
                <a:lnTo>
                  <a:pt x="421386" y="67055"/>
                </a:lnTo>
                <a:lnTo>
                  <a:pt x="424434" y="65531"/>
                </a:lnTo>
                <a:close/>
              </a:path>
              <a:path w="1087754" h="635635">
                <a:moveTo>
                  <a:pt x="506730" y="47243"/>
                </a:moveTo>
                <a:lnTo>
                  <a:pt x="502158" y="3047"/>
                </a:lnTo>
                <a:lnTo>
                  <a:pt x="486918" y="4571"/>
                </a:lnTo>
                <a:lnTo>
                  <a:pt x="459486" y="9143"/>
                </a:lnTo>
                <a:lnTo>
                  <a:pt x="454914" y="10667"/>
                </a:lnTo>
                <a:lnTo>
                  <a:pt x="465582" y="53339"/>
                </a:lnTo>
                <a:lnTo>
                  <a:pt x="470154" y="51815"/>
                </a:lnTo>
                <a:lnTo>
                  <a:pt x="496062" y="47243"/>
                </a:lnTo>
                <a:lnTo>
                  <a:pt x="506730" y="47243"/>
                </a:lnTo>
                <a:close/>
              </a:path>
              <a:path w="1087754" h="635635">
                <a:moveTo>
                  <a:pt x="595122" y="3047"/>
                </a:moveTo>
                <a:lnTo>
                  <a:pt x="573786" y="0"/>
                </a:lnTo>
                <a:lnTo>
                  <a:pt x="549402" y="0"/>
                </a:lnTo>
                <a:lnTo>
                  <a:pt x="547878" y="44195"/>
                </a:lnTo>
                <a:lnTo>
                  <a:pt x="572262" y="45719"/>
                </a:lnTo>
                <a:lnTo>
                  <a:pt x="590550" y="47243"/>
                </a:lnTo>
                <a:lnTo>
                  <a:pt x="595122" y="3047"/>
                </a:lnTo>
                <a:close/>
              </a:path>
              <a:path w="1087754" h="635635">
                <a:moveTo>
                  <a:pt x="686562" y="24383"/>
                </a:moveTo>
                <a:lnTo>
                  <a:pt x="659130" y="15239"/>
                </a:lnTo>
                <a:lnTo>
                  <a:pt x="642366" y="10667"/>
                </a:lnTo>
                <a:lnTo>
                  <a:pt x="630174" y="54863"/>
                </a:lnTo>
                <a:lnTo>
                  <a:pt x="648462" y="59435"/>
                </a:lnTo>
                <a:lnTo>
                  <a:pt x="671322" y="67055"/>
                </a:lnTo>
                <a:lnTo>
                  <a:pt x="686562" y="24383"/>
                </a:lnTo>
                <a:close/>
              </a:path>
              <a:path w="1087754" h="635635">
                <a:moveTo>
                  <a:pt x="770382" y="65531"/>
                </a:moveTo>
                <a:lnTo>
                  <a:pt x="764286" y="62483"/>
                </a:lnTo>
                <a:lnTo>
                  <a:pt x="739902" y="48767"/>
                </a:lnTo>
                <a:lnTo>
                  <a:pt x="729234" y="42671"/>
                </a:lnTo>
                <a:lnTo>
                  <a:pt x="709422" y="83819"/>
                </a:lnTo>
                <a:lnTo>
                  <a:pt x="720090" y="88391"/>
                </a:lnTo>
                <a:lnTo>
                  <a:pt x="742950" y="100583"/>
                </a:lnTo>
                <a:lnTo>
                  <a:pt x="745998" y="103631"/>
                </a:lnTo>
                <a:lnTo>
                  <a:pt x="770382" y="65531"/>
                </a:lnTo>
                <a:close/>
              </a:path>
              <a:path w="1087754" h="635635">
                <a:moveTo>
                  <a:pt x="845058" y="121919"/>
                </a:moveTo>
                <a:lnTo>
                  <a:pt x="837438" y="114299"/>
                </a:lnTo>
                <a:lnTo>
                  <a:pt x="813054" y="96011"/>
                </a:lnTo>
                <a:lnTo>
                  <a:pt x="808482" y="91439"/>
                </a:lnTo>
                <a:lnTo>
                  <a:pt x="782574" y="128015"/>
                </a:lnTo>
                <a:lnTo>
                  <a:pt x="787146" y="131063"/>
                </a:lnTo>
                <a:lnTo>
                  <a:pt x="808482" y="149351"/>
                </a:lnTo>
                <a:lnTo>
                  <a:pt x="814578" y="155447"/>
                </a:lnTo>
                <a:lnTo>
                  <a:pt x="845058" y="121919"/>
                </a:lnTo>
                <a:close/>
              </a:path>
              <a:path w="1087754" h="635635">
                <a:moveTo>
                  <a:pt x="907542" y="188975"/>
                </a:moveTo>
                <a:lnTo>
                  <a:pt x="901446" y="181355"/>
                </a:lnTo>
                <a:lnTo>
                  <a:pt x="881634" y="156971"/>
                </a:lnTo>
                <a:lnTo>
                  <a:pt x="877062" y="153923"/>
                </a:lnTo>
                <a:lnTo>
                  <a:pt x="845058" y="184403"/>
                </a:lnTo>
                <a:lnTo>
                  <a:pt x="849630" y="188975"/>
                </a:lnTo>
                <a:lnTo>
                  <a:pt x="869442" y="210311"/>
                </a:lnTo>
                <a:lnTo>
                  <a:pt x="874014" y="216407"/>
                </a:lnTo>
                <a:lnTo>
                  <a:pt x="907542" y="188975"/>
                </a:lnTo>
                <a:close/>
              </a:path>
              <a:path w="1087754" h="635635">
                <a:moveTo>
                  <a:pt x="962406" y="263651"/>
                </a:moveTo>
                <a:lnTo>
                  <a:pt x="941070" y="231647"/>
                </a:lnTo>
                <a:lnTo>
                  <a:pt x="936498" y="224027"/>
                </a:lnTo>
                <a:lnTo>
                  <a:pt x="899922" y="251459"/>
                </a:lnTo>
                <a:lnTo>
                  <a:pt x="906018" y="257555"/>
                </a:lnTo>
                <a:lnTo>
                  <a:pt x="922782" y="283463"/>
                </a:lnTo>
                <a:lnTo>
                  <a:pt x="924306" y="286511"/>
                </a:lnTo>
                <a:lnTo>
                  <a:pt x="962406" y="263651"/>
                </a:lnTo>
                <a:close/>
              </a:path>
              <a:path w="1087754" h="635635">
                <a:moveTo>
                  <a:pt x="1005078" y="342899"/>
                </a:moveTo>
                <a:lnTo>
                  <a:pt x="992886" y="316991"/>
                </a:lnTo>
                <a:lnTo>
                  <a:pt x="985266" y="301751"/>
                </a:lnTo>
                <a:lnTo>
                  <a:pt x="945642" y="323087"/>
                </a:lnTo>
                <a:lnTo>
                  <a:pt x="965454" y="362711"/>
                </a:lnTo>
                <a:lnTo>
                  <a:pt x="1005078" y="342899"/>
                </a:lnTo>
                <a:close/>
              </a:path>
              <a:path w="1087754" h="635635">
                <a:moveTo>
                  <a:pt x="1041654" y="426719"/>
                </a:moveTo>
                <a:lnTo>
                  <a:pt x="1035558" y="413003"/>
                </a:lnTo>
                <a:lnTo>
                  <a:pt x="1024890" y="384047"/>
                </a:lnTo>
                <a:lnTo>
                  <a:pt x="983742" y="400811"/>
                </a:lnTo>
                <a:lnTo>
                  <a:pt x="994410" y="428243"/>
                </a:lnTo>
                <a:lnTo>
                  <a:pt x="998982" y="441959"/>
                </a:lnTo>
                <a:lnTo>
                  <a:pt x="1041654" y="426719"/>
                </a:lnTo>
                <a:close/>
              </a:path>
              <a:path w="1087754" h="635635">
                <a:moveTo>
                  <a:pt x="1067562" y="513587"/>
                </a:moveTo>
                <a:lnTo>
                  <a:pt x="1058418" y="480059"/>
                </a:lnTo>
                <a:lnTo>
                  <a:pt x="1055370" y="469391"/>
                </a:lnTo>
                <a:lnTo>
                  <a:pt x="1012698" y="483107"/>
                </a:lnTo>
                <a:lnTo>
                  <a:pt x="1024890" y="525779"/>
                </a:lnTo>
                <a:lnTo>
                  <a:pt x="1067562" y="513587"/>
                </a:lnTo>
                <a:close/>
              </a:path>
              <a:path w="1087754" h="635635">
                <a:moveTo>
                  <a:pt x="1087374" y="601979"/>
                </a:moveTo>
                <a:lnTo>
                  <a:pt x="1084326" y="589787"/>
                </a:lnTo>
                <a:lnTo>
                  <a:pt x="1078230" y="557783"/>
                </a:lnTo>
                <a:lnTo>
                  <a:pt x="1034034" y="566927"/>
                </a:lnTo>
                <a:lnTo>
                  <a:pt x="1041654" y="597407"/>
                </a:lnTo>
                <a:lnTo>
                  <a:pt x="1043178" y="609599"/>
                </a:lnTo>
                <a:lnTo>
                  <a:pt x="1087374" y="6019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77087" y="2487674"/>
            <a:ext cx="201930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v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9635" y="2332988"/>
            <a:ext cx="224154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i="1" spc="15" dirty="0">
                <a:latin typeface="Times New Roman"/>
                <a:cs typeface="Times New Roman"/>
              </a:rPr>
              <a:t>W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3347" y="2499612"/>
            <a:ext cx="8255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dirty="0">
                <a:latin typeface="Times New Roman"/>
                <a:cs typeface="Times New Roman"/>
              </a:rPr>
              <a:t>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5499" y="2334004"/>
            <a:ext cx="50165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75" spc="15" baseline="3003" dirty="0">
                <a:latin typeface="Symbol"/>
                <a:cs typeface="Symbol"/>
              </a:rPr>
              <a:t></a:t>
            </a:r>
            <a:r>
              <a:rPr sz="2775" spc="15" baseline="3003" dirty="0">
                <a:latin typeface="Times New Roman"/>
                <a:cs typeface="Times New Roman"/>
              </a:rPr>
              <a:t> </a:t>
            </a:r>
            <a:r>
              <a:rPr sz="1950" i="1" spc="20" dirty="0">
                <a:latin typeface="Times New Roman"/>
                <a:cs typeface="Times New Roman"/>
              </a:rPr>
              <a:t>P</a:t>
            </a:r>
            <a:r>
              <a:rPr sz="1950" i="1" spc="-4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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1090" y="2392424"/>
            <a:ext cx="27940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775" i="1" spc="-247" baseline="13513" dirty="0">
                <a:latin typeface="Times New Roman"/>
                <a:cs typeface="Times New Roman"/>
              </a:rPr>
              <a:t>A</a:t>
            </a:r>
            <a:r>
              <a:rPr sz="1100" i="1" spc="-15" dirty="0">
                <a:latin typeface="Times New Roman"/>
                <a:cs typeface="Times New Roman"/>
              </a:rPr>
              <a:t>e</a:t>
            </a:r>
            <a:r>
              <a:rPr sz="1100" i="1" spc="-5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65453" y="3139439"/>
            <a:ext cx="1754505" cy="638810"/>
          </a:xfrm>
          <a:custGeom>
            <a:avLst/>
            <a:gdLst/>
            <a:ahLst/>
            <a:cxnLst/>
            <a:rect l="l" t="t" r="r" b="b"/>
            <a:pathLst>
              <a:path w="1754504" h="638810">
                <a:moveTo>
                  <a:pt x="59435" y="562355"/>
                </a:moveTo>
                <a:lnTo>
                  <a:pt x="15239" y="545591"/>
                </a:lnTo>
                <a:lnTo>
                  <a:pt x="12191" y="553211"/>
                </a:lnTo>
                <a:lnTo>
                  <a:pt x="0" y="589787"/>
                </a:lnTo>
                <a:lnTo>
                  <a:pt x="0" y="592835"/>
                </a:lnTo>
                <a:lnTo>
                  <a:pt x="45719" y="605027"/>
                </a:lnTo>
                <a:lnTo>
                  <a:pt x="45719" y="601979"/>
                </a:lnTo>
                <a:lnTo>
                  <a:pt x="57911" y="568451"/>
                </a:lnTo>
                <a:lnTo>
                  <a:pt x="59435" y="562355"/>
                </a:lnTo>
                <a:close/>
              </a:path>
              <a:path w="1754504" h="638810">
                <a:moveTo>
                  <a:pt x="97535" y="478535"/>
                </a:moveTo>
                <a:lnTo>
                  <a:pt x="54863" y="455675"/>
                </a:lnTo>
                <a:lnTo>
                  <a:pt x="42671" y="480059"/>
                </a:lnTo>
                <a:lnTo>
                  <a:pt x="33527" y="499871"/>
                </a:lnTo>
                <a:lnTo>
                  <a:pt x="77723" y="519683"/>
                </a:lnTo>
                <a:lnTo>
                  <a:pt x="85343" y="499871"/>
                </a:lnTo>
                <a:lnTo>
                  <a:pt x="97535" y="478535"/>
                </a:lnTo>
                <a:close/>
              </a:path>
              <a:path w="1754504" h="638810">
                <a:moveTo>
                  <a:pt x="146303" y="400811"/>
                </a:moveTo>
                <a:lnTo>
                  <a:pt x="106679" y="371855"/>
                </a:lnTo>
                <a:lnTo>
                  <a:pt x="102107" y="377951"/>
                </a:lnTo>
                <a:lnTo>
                  <a:pt x="80771" y="411479"/>
                </a:lnTo>
                <a:lnTo>
                  <a:pt x="79247" y="413003"/>
                </a:lnTo>
                <a:lnTo>
                  <a:pt x="120395" y="437387"/>
                </a:lnTo>
                <a:lnTo>
                  <a:pt x="121919" y="435863"/>
                </a:lnTo>
                <a:lnTo>
                  <a:pt x="141731" y="405383"/>
                </a:lnTo>
                <a:lnTo>
                  <a:pt x="146303" y="400811"/>
                </a:lnTo>
                <a:close/>
              </a:path>
              <a:path w="1754504" h="638810">
                <a:moveTo>
                  <a:pt x="204215" y="327659"/>
                </a:moveTo>
                <a:lnTo>
                  <a:pt x="169163" y="295655"/>
                </a:lnTo>
                <a:lnTo>
                  <a:pt x="150875" y="315467"/>
                </a:lnTo>
                <a:lnTo>
                  <a:pt x="137159" y="333755"/>
                </a:lnTo>
                <a:lnTo>
                  <a:pt x="173735" y="362711"/>
                </a:lnTo>
                <a:lnTo>
                  <a:pt x="187451" y="345947"/>
                </a:lnTo>
                <a:lnTo>
                  <a:pt x="204215" y="327659"/>
                </a:lnTo>
                <a:close/>
              </a:path>
              <a:path w="1754504" h="638810">
                <a:moveTo>
                  <a:pt x="269747" y="263651"/>
                </a:moveTo>
                <a:lnTo>
                  <a:pt x="239267" y="227075"/>
                </a:lnTo>
                <a:lnTo>
                  <a:pt x="236219" y="230123"/>
                </a:lnTo>
                <a:lnTo>
                  <a:pt x="205739" y="257555"/>
                </a:lnTo>
                <a:lnTo>
                  <a:pt x="202691" y="260603"/>
                </a:lnTo>
                <a:lnTo>
                  <a:pt x="236219" y="294131"/>
                </a:lnTo>
                <a:lnTo>
                  <a:pt x="239267" y="291083"/>
                </a:lnTo>
                <a:lnTo>
                  <a:pt x="268223" y="265175"/>
                </a:lnTo>
                <a:lnTo>
                  <a:pt x="269747" y="263651"/>
                </a:lnTo>
                <a:close/>
              </a:path>
              <a:path w="1754504" h="638810">
                <a:moveTo>
                  <a:pt x="342899" y="207263"/>
                </a:moveTo>
                <a:lnTo>
                  <a:pt x="316991" y="167639"/>
                </a:lnTo>
                <a:lnTo>
                  <a:pt x="300227" y="179831"/>
                </a:lnTo>
                <a:lnTo>
                  <a:pt x="277367" y="196595"/>
                </a:lnTo>
                <a:lnTo>
                  <a:pt x="306323" y="234695"/>
                </a:lnTo>
                <a:lnTo>
                  <a:pt x="329183" y="217931"/>
                </a:lnTo>
                <a:lnTo>
                  <a:pt x="342899" y="207263"/>
                </a:lnTo>
                <a:close/>
              </a:path>
              <a:path w="1754504" h="638810">
                <a:moveTo>
                  <a:pt x="423671" y="158495"/>
                </a:moveTo>
                <a:lnTo>
                  <a:pt x="399287" y="117347"/>
                </a:lnTo>
                <a:lnTo>
                  <a:pt x="368807" y="134111"/>
                </a:lnTo>
                <a:lnTo>
                  <a:pt x="358139" y="141731"/>
                </a:lnTo>
                <a:lnTo>
                  <a:pt x="382523" y="182879"/>
                </a:lnTo>
                <a:lnTo>
                  <a:pt x="394715" y="175259"/>
                </a:lnTo>
                <a:lnTo>
                  <a:pt x="423671" y="158495"/>
                </a:lnTo>
                <a:close/>
              </a:path>
              <a:path w="1754504" h="638810">
                <a:moveTo>
                  <a:pt x="505967" y="120395"/>
                </a:moveTo>
                <a:lnTo>
                  <a:pt x="489203" y="76199"/>
                </a:lnTo>
                <a:lnTo>
                  <a:pt x="481583" y="77723"/>
                </a:lnTo>
                <a:lnTo>
                  <a:pt x="443483" y="96011"/>
                </a:lnTo>
                <a:lnTo>
                  <a:pt x="464819" y="138683"/>
                </a:lnTo>
                <a:lnTo>
                  <a:pt x="501395" y="121919"/>
                </a:lnTo>
                <a:lnTo>
                  <a:pt x="505967" y="120395"/>
                </a:lnTo>
                <a:close/>
              </a:path>
              <a:path w="1754504" h="638810">
                <a:moveTo>
                  <a:pt x="594359" y="88391"/>
                </a:moveTo>
                <a:lnTo>
                  <a:pt x="580643" y="42671"/>
                </a:lnTo>
                <a:lnTo>
                  <a:pt x="534923" y="57911"/>
                </a:lnTo>
                <a:lnTo>
                  <a:pt x="550163" y="103631"/>
                </a:lnTo>
                <a:lnTo>
                  <a:pt x="577595" y="92963"/>
                </a:lnTo>
                <a:lnTo>
                  <a:pt x="594359" y="88391"/>
                </a:lnTo>
                <a:close/>
              </a:path>
              <a:path w="1754504" h="638810">
                <a:moveTo>
                  <a:pt x="684275" y="67055"/>
                </a:moveTo>
                <a:lnTo>
                  <a:pt x="675131" y="19811"/>
                </a:lnTo>
                <a:lnTo>
                  <a:pt x="647699" y="25907"/>
                </a:lnTo>
                <a:lnTo>
                  <a:pt x="627887" y="30479"/>
                </a:lnTo>
                <a:lnTo>
                  <a:pt x="638555" y="76199"/>
                </a:lnTo>
                <a:lnTo>
                  <a:pt x="658367" y="71627"/>
                </a:lnTo>
                <a:lnTo>
                  <a:pt x="684275" y="67055"/>
                </a:lnTo>
                <a:close/>
              </a:path>
              <a:path w="1754504" h="638810">
                <a:moveTo>
                  <a:pt x="777239" y="53339"/>
                </a:moveTo>
                <a:lnTo>
                  <a:pt x="771143" y="6095"/>
                </a:lnTo>
                <a:lnTo>
                  <a:pt x="734567" y="9143"/>
                </a:lnTo>
                <a:lnTo>
                  <a:pt x="722375" y="12191"/>
                </a:lnTo>
                <a:lnTo>
                  <a:pt x="729995" y="59435"/>
                </a:lnTo>
                <a:lnTo>
                  <a:pt x="742187" y="56387"/>
                </a:lnTo>
                <a:lnTo>
                  <a:pt x="777239" y="53339"/>
                </a:lnTo>
                <a:close/>
              </a:path>
              <a:path w="1754504" h="638810">
                <a:moveTo>
                  <a:pt x="870203" y="48767"/>
                </a:moveTo>
                <a:lnTo>
                  <a:pt x="868679" y="0"/>
                </a:lnTo>
                <a:lnTo>
                  <a:pt x="824483" y="1523"/>
                </a:lnTo>
                <a:lnTo>
                  <a:pt x="819911" y="1523"/>
                </a:lnTo>
                <a:lnTo>
                  <a:pt x="822959" y="50291"/>
                </a:lnTo>
                <a:lnTo>
                  <a:pt x="827531" y="48767"/>
                </a:lnTo>
                <a:lnTo>
                  <a:pt x="870203" y="48767"/>
                </a:lnTo>
                <a:close/>
              </a:path>
              <a:path w="1754504" h="638810">
                <a:moveTo>
                  <a:pt x="966215" y="6095"/>
                </a:moveTo>
                <a:lnTo>
                  <a:pt x="963167" y="4571"/>
                </a:lnTo>
                <a:lnTo>
                  <a:pt x="917447" y="1523"/>
                </a:lnTo>
                <a:lnTo>
                  <a:pt x="915923" y="1523"/>
                </a:lnTo>
                <a:lnTo>
                  <a:pt x="915923" y="50291"/>
                </a:lnTo>
                <a:lnTo>
                  <a:pt x="960119" y="51815"/>
                </a:lnTo>
                <a:lnTo>
                  <a:pt x="961643" y="53339"/>
                </a:lnTo>
                <a:lnTo>
                  <a:pt x="966215" y="6095"/>
                </a:lnTo>
                <a:close/>
              </a:path>
              <a:path w="1754504" h="638810">
                <a:moveTo>
                  <a:pt x="1062227" y="18287"/>
                </a:moveTo>
                <a:lnTo>
                  <a:pt x="1051559" y="16763"/>
                </a:lnTo>
                <a:lnTo>
                  <a:pt x="1014983" y="10667"/>
                </a:lnTo>
                <a:lnTo>
                  <a:pt x="1007363" y="57911"/>
                </a:lnTo>
                <a:lnTo>
                  <a:pt x="1053083" y="65531"/>
                </a:lnTo>
                <a:lnTo>
                  <a:pt x="1062227" y="18287"/>
                </a:lnTo>
                <a:close/>
              </a:path>
              <a:path w="1754504" h="638810">
                <a:moveTo>
                  <a:pt x="1156715" y="41147"/>
                </a:moveTo>
                <a:lnTo>
                  <a:pt x="1138427" y="36575"/>
                </a:lnTo>
                <a:lnTo>
                  <a:pt x="1109471" y="28955"/>
                </a:lnTo>
                <a:lnTo>
                  <a:pt x="1098803" y="74675"/>
                </a:lnTo>
                <a:lnTo>
                  <a:pt x="1126235" y="82295"/>
                </a:lnTo>
                <a:lnTo>
                  <a:pt x="1144523" y="86867"/>
                </a:lnTo>
                <a:lnTo>
                  <a:pt x="1156715" y="41147"/>
                </a:lnTo>
                <a:close/>
              </a:path>
              <a:path w="1754504" h="638810">
                <a:moveTo>
                  <a:pt x="1249679" y="73151"/>
                </a:moveTo>
                <a:lnTo>
                  <a:pt x="1220723" y="62483"/>
                </a:lnTo>
                <a:lnTo>
                  <a:pt x="1203959" y="56387"/>
                </a:lnTo>
                <a:lnTo>
                  <a:pt x="1188719" y="102107"/>
                </a:lnTo>
                <a:lnTo>
                  <a:pt x="1205483" y="106679"/>
                </a:lnTo>
                <a:lnTo>
                  <a:pt x="1231391" y="117347"/>
                </a:lnTo>
                <a:lnTo>
                  <a:pt x="1249679" y="73151"/>
                </a:lnTo>
                <a:close/>
              </a:path>
              <a:path w="1754504" h="638810">
                <a:moveTo>
                  <a:pt x="1338071" y="114299"/>
                </a:moveTo>
                <a:lnTo>
                  <a:pt x="1336547" y="114299"/>
                </a:lnTo>
                <a:lnTo>
                  <a:pt x="1298447" y="94487"/>
                </a:lnTo>
                <a:lnTo>
                  <a:pt x="1293875" y="92963"/>
                </a:lnTo>
                <a:lnTo>
                  <a:pt x="1274063" y="135635"/>
                </a:lnTo>
                <a:lnTo>
                  <a:pt x="1280159" y="138683"/>
                </a:lnTo>
                <a:lnTo>
                  <a:pt x="1315211" y="156971"/>
                </a:lnTo>
                <a:lnTo>
                  <a:pt x="1338071" y="114299"/>
                </a:lnTo>
                <a:close/>
              </a:path>
              <a:path w="1754504" h="638810">
                <a:moveTo>
                  <a:pt x="1421891" y="164591"/>
                </a:moveTo>
                <a:lnTo>
                  <a:pt x="1408175" y="155447"/>
                </a:lnTo>
                <a:lnTo>
                  <a:pt x="1380743" y="138683"/>
                </a:lnTo>
                <a:lnTo>
                  <a:pt x="1356359" y="179831"/>
                </a:lnTo>
                <a:lnTo>
                  <a:pt x="1383791" y="196595"/>
                </a:lnTo>
                <a:lnTo>
                  <a:pt x="1394459" y="204215"/>
                </a:lnTo>
                <a:lnTo>
                  <a:pt x="1421891" y="164591"/>
                </a:lnTo>
                <a:close/>
              </a:path>
              <a:path w="1754504" h="638810">
                <a:moveTo>
                  <a:pt x="1499615" y="224027"/>
                </a:moveTo>
                <a:lnTo>
                  <a:pt x="1475231" y="204215"/>
                </a:lnTo>
                <a:lnTo>
                  <a:pt x="1461515" y="193547"/>
                </a:lnTo>
                <a:lnTo>
                  <a:pt x="1432559" y="231647"/>
                </a:lnTo>
                <a:lnTo>
                  <a:pt x="1446275" y="242315"/>
                </a:lnTo>
                <a:lnTo>
                  <a:pt x="1469135" y="260603"/>
                </a:lnTo>
                <a:lnTo>
                  <a:pt x="1499615" y="224027"/>
                </a:lnTo>
                <a:close/>
              </a:path>
              <a:path w="1754504" h="638810">
                <a:moveTo>
                  <a:pt x="1571243" y="292607"/>
                </a:moveTo>
                <a:lnTo>
                  <a:pt x="1565147" y="284987"/>
                </a:lnTo>
                <a:lnTo>
                  <a:pt x="1536191" y="257555"/>
                </a:lnTo>
                <a:lnTo>
                  <a:pt x="1536191" y="256031"/>
                </a:lnTo>
                <a:lnTo>
                  <a:pt x="1504187" y="291083"/>
                </a:lnTo>
                <a:lnTo>
                  <a:pt x="1504187" y="292607"/>
                </a:lnTo>
                <a:lnTo>
                  <a:pt x="1531619" y="318515"/>
                </a:lnTo>
                <a:lnTo>
                  <a:pt x="1534667" y="324611"/>
                </a:lnTo>
                <a:lnTo>
                  <a:pt x="1571243" y="292607"/>
                </a:lnTo>
                <a:close/>
              </a:path>
              <a:path w="1754504" h="638810">
                <a:moveTo>
                  <a:pt x="1632203" y="367283"/>
                </a:moveTo>
                <a:lnTo>
                  <a:pt x="1616963" y="345947"/>
                </a:lnTo>
                <a:lnTo>
                  <a:pt x="1603247" y="329183"/>
                </a:lnTo>
                <a:lnTo>
                  <a:pt x="1566671" y="359663"/>
                </a:lnTo>
                <a:lnTo>
                  <a:pt x="1580387" y="376427"/>
                </a:lnTo>
                <a:lnTo>
                  <a:pt x="1594103" y="396239"/>
                </a:lnTo>
                <a:lnTo>
                  <a:pt x="1632203" y="367283"/>
                </a:lnTo>
                <a:close/>
              </a:path>
              <a:path w="1754504" h="638810">
                <a:moveTo>
                  <a:pt x="1685543" y="451103"/>
                </a:moveTo>
                <a:lnTo>
                  <a:pt x="1682495" y="445007"/>
                </a:lnTo>
                <a:lnTo>
                  <a:pt x="1662683" y="409955"/>
                </a:lnTo>
                <a:lnTo>
                  <a:pt x="1659635" y="408431"/>
                </a:lnTo>
                <a:lnTo>
                  <a:pt x="1620011" y="434339"/>
                </a:lnTo>
                <a:lnTo>
                  <a:pt x="1621535" y="437387"/>
                </a:lnTo>
                <a:lnTo>
                  <a:pt x="1641347" y="469391"/>
                </a:lnTo>
                <a:lnTo>
                  <a:pt x="1642871" y="472439"/>
                </a:lnTo>
                <a:lnTo>
                  <a:pt x="1685543" y="451103"/>
                </a:lnTo>
                <a:close/>
              </a:path>
              <a:path w="1754504" h="638810">
                <a:moveTo>
                  <a:pt x="1726691" y="539495"/>
                </a:moveTo>
                <a:lnTo>
                  <a:pt x="1716023" y="515111"/>
                </a:lnTo>
                <a:lnTo>
                  <a:pt x="1706879" y="495299"/>
                </a:lnTo>
                <a:lnTo>
                  <a:pt x="1664207" y="515111"/>
                </a:lnTo>
                <a:lnTo>
                  <a:pt x="1673351" y="534923"/>
                </a:lnTo>
                <a:lnTo>
                  <a:pt x="1682495" y="557783"/>
                </a:lnTo>
                <a:lnTo>
                  <a:pt x="1726691" y="539495"/>
                </a:lnTo>
                <a:close/>
              </a:path>
              <a:path w="1754504" h="638810">
                <a:moveTo>
                  <a:pt x="1754123" y="635507"/>
                </a:moveTo>
                <a:lnTo>
                  <a:pt x="1752599" y="627887"/>
                </a:lnTo>
                <a:lnTo>
                  <a:pt x="1743455" y="589787"/>
                </a:lnTo>
                <a:lnTo>
                  <a:pt x="1741931" y="586739"/>
                </a:lnTo>
                <a:lnTo>
                  <a:pt x="1696211" y="600455"/>
                </a:lnTo>
                <a:lnTo>
                  <a:pt x="1697735" y="603503"/>
                </a:lnTo>
                <a:lnTo>
                  <a:pt x="1706499" y="638556"/>
                </a:lnTo>
                <a:lnTo>
                  <a:pt x="1738882" y="638556"/>
                </a:lnTo>
                <a:lnTo>
                  <a:pt x="1754123" y="635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14321" y="2502407"/>
            <a:ext cx="1574800" cy="638810"/>
          </a:xfrm>
          <a:custGeom>
            <a:avLst/>
            <a:gdLst/>
            <a:ahLst/>
            <a:cxnLst/>
            <a:rect l="l" t="t" r="r" b="b"/>
            <a:pathLst>
              <a:path w="1574800" h="638810">
                <a:moveTo>
                  <a:pt x="32383" y="562208"/>
                </a:moveTo>
                <a:lnTo>
                  <a:pt x="0" y="556259"/>
                </a:lnTo>
                <a:lnTo>
                  <a:pt x="22859" y="638555"/>
                </a:lnTo>
                <a:lnTo>
                  <a:pt x="28955" y="630487"/>
                </a:lnTo>
                <a:lnTo>
                  <a:pt x="28955" y="574547"/>
                </a:lnTo>
                <a:lnTo>
                  <a:pt x="32383" y="562208"/>
                </a:lnTo>
                <a:close/>
              </a:path>
              <a:path w="1574800" h="638810">
                <a:moveTo>
                  <a:pt x="44992" y="564523"/>
                </a:moveTo>
                <a:lnTo>
                  <a:pt x="32383" y="562208"/>
                </a:lnTo>
                <a:lnTo>
                  <a:pt x="28955" y="574547"/>
                </a:lnTo>
                <a:lnTo>
                  <a:pt x="41147" y="577595"/>
                </a:lnTo>
                <a:lnTo>
                  <a:pt x="44992" y="564523"/>
                </a:lnTo>
                <a:close/>
              </a:path>
              <a:path w="1574800" h="638810">
                <a:moveTo>
                  <a:pt x="74675" y="569975"/>
                </a:moveTo>
                <a:lnTo>
                  <a:pt x="44992" y="564523"/>
                </a:lnTo>
                <a:lnTo>
                  <a:pt x="41147" y="577595"/>
                </a:lnTo>
                <a:lnTo>
                  <a:pt x="28955" y="574547"/>
                </a:lnTo>
                <a:lnTo>
                  <a:pt x="28955" y="630487"/>
                </a:lnTo>
                <a:lnTo>
                  <a:pt x="74675" y="569975"/>
                </a:lnTo>
                <a:close/>
              </a:path>
              <a:path w="1574800" h="638810">
                <a:moveTo>
                  <a:pt x="1574291" y="12191"/>
                </a:moveTo>
                <a:lnTo>
                  <a:pt x="1574291" y="0"/>
                </a:lnTo>
                <a:lnTo>
                  <a:pt x="1427987" y="3047"/>
                </a:lnTo>
                <a:lnTo>
                  <a:pt x="1356359" y="7619"/>
                </a:lnTo>
                <a:lnTo>
                  <a:pt x="1284731" y="13715"/>
                </a:lnTo>
                <a:lnTo>
                  <a:pt x="1213103" y="21335"/>
                </a:lnTo>
                <a:lnTo>
                  <a:pt x="1141475" y="32003"/>
                </a:lnTo>
                <a:lnTo>
                  <a:pt x="1071371" y="42671"/>
                </a:lnTo>
                <a:lnTo>
                  <a:pt x="1002791" y="54863"/>
                </a:lnTo>
                <a:lnTo>
                  <a:pt x="935735" y="68579"/>
                </a:lnTo>
                <a:lnTo>
                  <a:pt x="868679" y="83819"/>
                </a:lnTo>
                <a:lnTo>
                  <a:pt x="804671" y="99059"/>
                </a:lnTo>
                <a:lnTo>
                  <a:pt x="740663" y="117347"/>
                </a:lnTo>
                <a:lnTo>
                  <a:pt x="678179" y="135635"/>
                </a:lnTo>
                <a:lnTo>
                  <a:pt x="618743" y="155447"/>
                </a:lnTo>
                <a:lnTo>
                  <a:pt x="560831" y="176783"/>
                </a:lnTo>
                <a:lnTo>
                  <a:pt x="478535" y="208787"/>
                </a:lnTo>
                <a:lnTo>
                  <a:pt x="451103" y="220979"/>
                </a:lnTo>
                <a:lnTo>
                  <a:pt x="425195" y="231647"/>
                </a:lnTo>
                <a:lnTo>
                  <a:pt x="352043" y="268223"/>
                </a:lnTo>
                <a:lnTo>
                  <a:pt x="329183" y="280415"/>
                </a:lnTo>
                <a:lnTo>
                  <a:pt x="306323" y="294131"/>
                </a:lnTo>
                <a:lnTo>
                  <a:pt x="283463" y="306323"/>
                </a:lnTo>
                <a:lnTo>
                  <a:pt x="263651" y="320039"/>
                </a:lnTo>
                <a:lnTo>
                  <a:pt x="242315" y="333755"/>
                </a:lnTo>
                <a:lnTo>
                  <a:pt x="222503" y="345947"/>
                </a:lnTo>
                <a:lnTo>
                  <a:pt x="185927" y="373379"/>
                </a:lnTo>
                <a:lnTo>
                  <a:pt x="152399" y="400811"/>
                </a:lnTo>
                <a:lnTo>
                  <a:pt x="108203" y="443483"/>
                </a:lnTo>
                <a:lnTo>
                  <a:pt x="82295" y="472439"/>
                </a:lnTo>
                <a:lnTo>
                  <a:pt x="71627" y="487679"/>
                </a:lnTo>
                <a:lnTo>
                  <a:pt x="60959" y="501395"/>
                </a:lnTo>
                <a:lnTo>
                  <a:pt x="51815" y="516635"/>
                </a:lnTo>
                <a:lnTo>
                  <a:pt x="36575" y="547115"/>
                </a:lnTo>
                <a:lnTo>
                  <a:pt x="32383" y="562208"/>
                </a:lnTo>
                <a:lnTo>
                  <a:pt x="44992" y="564523"/>
                </a:lnTo>
                <a:lnTo>
                  <a:pt x="48767" y="551687"/>
                </a:lnTo>
                <a:lnTo>
                  <a:pt x="54863" y="537971"/>
                </a:lnTo>
                <a:lnTo>
                  <a:pt x="62483" y="524255"/>
                </a:lnTo>
                <a:lnTo>
                  <a:pt x="71627" y="509015"/>
                </a:lnTo>
                <a:lnTo>
                  <a:pt x="92963" y="481583"/>
                </a:lnTo>
                <a:lnTo>
                  <a:pt x="103631" y="466343"/>
                </a:lnTo>
                <a:lnTo>
                  <a:pt x="144779" y="425195"/>
                </a:lnTo>
                <a:lnTo>
                  <a:pt x="193547" y="384047"/>
                </a:lnTo>
                <a:lnTo>
                  <a:pt x="230123" y="356615"/>
                </a:lnTo>
                <a:lnTo>
                  <a:pt x="249935" y="344423"/>
                </a:lnTo>
                <a:lnTo>
                  <a:pt x="269747" y="330707"/>
                </a:lnTo>
                <a:lnTo>
                  <a:pt x="312419" y="304799"/>
                </a:lnTo>
                <a:lnTo>
                  <a:pt x="380999" y="268223"/>
                </a:lnTo>
                <a:lnTo>
                  <a:pt x="457199" y="231647"/>
                </a:lnTo>
                <a:lnTo>
                  <a:pt x="510539" y="210311"/>
                </a:lnTo>
                <a:lnTo>
                  <a:pt x="565403" y="187451"/>
                </a:lnTo>
                <a:lnTo>
                  <a:pt x="623315" y="167639"/>
                </a:lnTo>
                <a:lnTo>
                  <a:pt x="682751" y="147827"/>
                </a:lnTo>
                <a:lnTo>
                  <a:pt x="743711" y="129539"/>
                </a:lnTo>
                <a:lnTo>
                  <a:pt x="807719" y="111251"/>
                </a:lnTo>
                <a:lnTo>
                  <a:pt x="871727" y="96011"/>
                </a:lnTo>
                <a:lnTo>
                  <a:pt x="937259" y="80771"/>
                </a:lnTo>
                <a:lnTo>
                  <a:pt x="1005839" y="67055"/>
                </a:lnTo>
                <a:lnTo>
                  <a:pt x="1074419" y="54863"/>
                </a:lnTo>
                <a:lnTo>
                  <a:pt x="1142999" y="44195"/>
                </a:lnTo>
                <a:lnTo>
                  <a:pt x="1214627" y="35051"/>
                </a:lnTo>
                <a:lnTo>
                  <a:pt x="1284731" y="27431"/>
                </a:lnTo>
                <a:lnTo>
                  <a:pt x="1356359" y="21335"/>
                </a:lnTo>
                <a:lnTo>
                  <a:pt x="1429511" y="16763"/>
                </a:lnTo>
                <a:lnTo>
                  <a:pt x="1501139" y="13715"/>
                </a:lnTo>
                <a:lnTo>
                  <a:pt x="15742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72306" y="2686811"/>
            <a:ext cx="201295" cy="454659"/>
          </a:xfrm>
          <a:custGeom>
            <a:avLst/>
            <a:gdLst/>
            <a:ahLst/>
            <a:cxnLst/>
            <a:rect l="l" t="t" r="r" b="b"/>
            <a:pathLst>
              <a:path w="201295" h="454660">
                <a:moveTo>
                  <a:pt x="31635" y="377434"/>
                </a:moveTo>
                <a:lnTo>
                  <a:pt x="0" y="374903"/>
                </a:lnTo>
                <a:lnTo>
                  <a:pt x="30479" y="450378"/>
                </a:lnTo>
                <a:lnTo>
                  <a:pt x="30479" y="390143"/>
                </a:lnTo>
                <a:lnTo>
                  <a:pt x="31635" y="377434"/>
                </a:lnTo>
                <a:close/>
              </a:path>
              <a:path w="201295" h="454660">
                <a:moveTo>
                  <a:pt x="45508" y="378544"/>
                </a:moveTo>
                <a:lnTo>
                  <a:pt x="31635" y="377434"/>
                </a:lnTo>
                <a:lnTo>
                  <a:pt x="30479" y="390143"/>
                </a:lnTo>
                <a:lnTo>
                  <a:pt x="44195" y="391667"/>
                </a:lnTo>
                <a:lnTo>
                  <a:pt x="45508" y="378544"/>
                </a:lnTo>
                <a:close/>
              </a:path>
              <a:path w="201295" h="454660">
                <a:moveTo>
                  <a:pt x="76199" y="380999"/>
                </a:moveTo>
                <a:lnTo>
                  <a:pt x="45508" y="378544"/>
                </a:lnTo>
                <a:lnTo>
                  <a:pt x="44195" y="391667"/>
                </a:lnTo>
                <a:lnTo>
                  <a:pt x="30479" y="390143"/>
                </a:lnTo>
                <a:lnTo>
                  <a:pt x="30479" y="450378"/>
                </a:lnTo>
                <a:lnTo>
                  <a:pt x="32003" y="454151"/>
                </a:lnTo>
                <a:lnTo>
                  <a:pt x="76199" y="380999"/>
                </a:lnTo>
                <a:close/>
              </a:path>
              <a:path w="201295" h="454660">
                <a:moveTo>
                  <a:pt x="117347" y="243839"/>
                </a:moveTo>
                <a:lnTo>
                  <a:pt x="117347" y="231647"/>
                </a:lnTo>
                <a:lnTo>
                  <a:pt x="108203" y="231647"/>
                </a:lnTo>
                <a:lnTo>
                  <a:pt x="105155" y="233171"/>
                </a:lnTo>
                <a:lnTo>
                  <a:pt x="99059" y="234695"/>
                </a:lnTo>
                <a:lnTo>
                  <a:pt x="96011" y="237743"/>
                </a:lnTo>
                <a:lnTo>
                  <a:pt x="94487" y="237743"/>
                </a:lnTo>
                <a:lnTo>
                  <a:pt x="86867" y="243839"/>
                </a:lnTo>
                <a:lnTo>
                  <a:pt x="57911" y="288035"/>
                </a:lnTo>
                <a:lnTo>
                  <a:pt x="41147" y="336803"/>
                </a:lnTo>
                <a:lnTo>
                  <a:pt x="36575" y="353567"/>
                </a:lnTo>
                <a:lnTo>
                  <a:pt x="32003" y="373379"/>
                </a:lnTo>
                <a:lnTo>
                  <a:pt x="31635" y="377434"/>
                </a:lnTo>
                <a:lnTo>
                  <a:pt x="45508" y="378544"/>
                </a:lnTo>
                <a:lnTo>
                  <a:pt x="45719" y="376427"/>
                </a:lnTo>
                <a:lnTo>
                  <a:pt x="48767" y="356615"/>
                </a:lnTo>
                <a:lnTo>
                  <a:pt x="57911" y="323087"/>
                </a:lnTo>
                <a:lnTo>
                  <a:pt x="64007" y="307847"/>
                </a:lnTo>
                <a:lnTo>
                  <a:pt x="68579" y="294131"/>
                </a:lnTo>
                <a:lnTo>
                  <a:pt x="74675" y="280415"/>
                </a:lnTo>
                <a:lnTo>
                  <a:pt x="82295" y="269747"/>
                </a:lnTo>
                <a:lnTo>
                  <a:pt x="88391" y="260603"/>
                </a:lnTo>
                <a:lnTo>
                  <a:pt x="94487" y="254507"/>
                </a:lnTo>
                <a:lnTo>
                  <a:pt x="94487" y="252983"/>
                </a:lnTo>
                <a:lnTo>
                  <a:pt x="102107" y="248411"/>
                </a:lnTo>
                <a:lnTo>
                  <a:pt x="109727" y="244601"/>
                </a:lnTo>
                <a:lnTo>
                  <a:pt x="109727" y="243839"/>
                </a:lnTo>
                <a:lnTo>
                  <a:pt x="117347" y="243839"/>
                </a:lnTo>
                <a:close/>
              </a:path>
              <a:path w="201295" h="454660">
                <a:moveTo>
                  <a:pt x="96011" y="252983"/>
                </a:moveTo>
                <a:lnTo>
                  <a:pt x="94487" y="252983"/>
                </a:lnTo>
                <a:lnTo>
                  <a:pt x="94487" y="254507"/>
                </a:lnTo>
                <a:lnTo>
                  <a:pt x="96011" y="252983"/>
                </a:lnTo>
                <a:close/>
              </a:path>
              <a:path w="201295" h="454660">
                <a:moveTo>
                  <a:pt x="111251" y="243839"/>
                </a:moveTo>
                <a:lnTo>
                  <a:pt x="109727" y="243839"/>
                </a:lnTo>
                <a:lnTo>
                  <a:pt x="109727" y="244601"/>
                </a:lnTo>
                <a:lnTo>
                  <a:pt x="111251" y="243839"/>
                </a:lnTo>
                <a:close/>
              </a:path>
              <a:path w="201295" h="454660">
                <a:moveTo>
                  <a:pt x="201167" y="22859"/>
                </a:moveTo>
                <a:lnTo>
                  <a:pt x="201167" y="0"/>
                </a:lnTo>
                <a:lnTo>
                  <a:pt x="188975" y="0"/>
                </a:lnTo>
                <a:lnTo>
                  <a:pt x="188975" y="21335"/>
                </a:lnTo>
                <a:lnTo>
                  <a:pt x="187451" y="44195"/>
                </a:lnTo>
                <a:lnTo>
                  <a:pt x="181355" y="86867"/>
                </a:lnTo>
                <a:lnTo>
                  <a:pt x="173735" y="126491"/>
                </a:lnTo>
                <a:lnTo>
                  <a:pt x="163067" y="161543"/>
                </a:lnTo>
                <a:lnTo>
                  <a:pt x="158495" y="176783"/>
                </a:lnTo>
                <a:lnTo>
                  <a:pt x="138683" y="213359"/>
                </a:lnTo>
                <a:lnTo>
                  <a:pt x="124967" y="227075"/>
                </a:lnTo>
                <a:lnTo>
                  <a:pt x="121919" y="230123"/>
                </a:lnTo>
                <a:lnTo>
                  <a:pt x="120395" y="230123"/>
                </a:lnTo>
                <a:lnTo>
                  <a:pt x="115823" y="231647"/>
                </a:lnTo>
                <a:lnTo>
                  <a:pt x="117347" y="231647"/>
                </a:lnTo>
                <a:lnTo>
                  <a:pt x="117347" y="243839"/>
                </a:lnTo>
                <a:lnTo>
                  <a:pt x="118871" y="243839"/>
                </a:lnTo>
                <a:lnTo>
                  <a:pt x="128015" y="240791"/>
                </a:lnTo>
                <a:lnTo>
                  <a:pt x="156971" y="210311"/>
                </a:lnTo>
                <a:lnTo>
                  <a:pt x="175259" y="166115"/>
                </a:lnTo>
                <a:lnTo>
                  <a:pt x="195071" y="88391"/>
                </a:lnTo>
                <a:lnTo>
                  <a:pt x="198119" y="67055"/>
                </a:lnTo>
                <a:lnTo>
                  <a:pt x="201167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76393" y="2502407"/>
            <a:ext cx="768350" cy="640080"/>
          </a:xfrm>
          <a:custGeom>
            <a:avLst/>
            <a:gdLst/>
            <a:ahLst/>
            <a:cxnLst/>
            <a:rect l="l" t="t" r="r" b="b"/>
            <a:pathLst>
              <a:path w="768350" h="640080">
                <a:moveTo>
                  <a:pt x="736206" y="563383"/>
                </a:moveTo>
                <a:lnTo>
                  <a:pt x="726947" y="519683"/>
                </a:lnTo>
                <a:lnTo>
                  <a:pt x="707135" y="461771"/>
                </a:lnTo>
                <a:lnTo>
                  <a:pt x="679703" y="403859"/>
                </a:lnTo>
                <a:lnTo>
                  <a:pt x="646175" y="348995"/>
                </a:lnTo>
                <a:lnTo>
                  <a:pt x="606551" y="295655"/>
                </a:lnTo>
                <a:lnTo>
                  <a:pt x="583691" y="271271"/>
                </a:lnTo>
                <a:lnTo>
                  <a:pt x="560831" y="245363"/>
                </a:lnTo>
                <a:lnTo>
                  <a:pt x="484631" y="176783"/>
                </a:lnTo>
                <a:lnTo>
                  <a:pt x="399287" y="117347"/>
                </a:lnTo>
                <a:lnTo>
                  <a:pt x="338327" y="83819"/>
                </a:lnTo>
                <a:lnTo>
                  <a:pt x="272795" y="54863"/>
                </a:lnTo>
                <a:lnTo>
                  <a:pt x="207263" y="32003"/>
                </a:lnTo>
                <a:lnTo>
                  <a:pt x="138683" y="13715"/>
                </a:lnTo>
                <a:lnTo>
                  <a:pt x="70103" y="3047"/>
                </a:lnTo>
                <a:lnTo>
                  <a:pt x="35051" y="1523"/>
                </a:lnTo>
                <a:lnTo>
                  <a:pt x="1523" y="0"/>
                </a:lnTo>
                <a:lnTo>
                  <a:pt x="0" y="12191"/>
                </a:lnTo>
                <a:lnTo>
                  <a:pt x="35051" y="13715"/>
                </a:lnTo>
                <a:lnTo>
                  <a:pt x="68579" y="16763"/>
                </a:lnTo>
                <a:lnTo>
                  <a:pt x="137159" y="27431"/>
                </a:lnTo>
                <a:lnTo>
                  <a:pt x="204215" y="44195"/>
                </a:lnTo>
                <a:lnTo>
                  <a:pt x="269747" y="67055"/>
                </a:lnTo>
                <a:lnTo>
                  <a:pt x="300227" y="80771"/>
                </a:lnTo>
                <a:lnTo>
                  <a:pt x="332231" y="94487"/>
                </a:lnTo>
                <a:lnTo>
                  <a:pt x="393191" y="128015"/>
                </a:lnTo>
                <a:lnTo>
                  <a:pt x="477011" y="187451"/>
                </a:lnTo>
                <a:lnTo>
                  <a:pt x="528827" y="231647"/>
                </a:lnTo>
                <a:lnTo>
                  <a:pt x="574547" y="278891"/>
                </a:lnTo>
                <a:lnTo>
                  <a:pt x="617219" y="329183"/>
                </a:lnTo>
                <a:lnTo>
                  <a:pt x="652271" y="382523"/>
                </a:lnTo>
                <a:lnTo>
                  <a:pt x="682751" y="437387"/>
                </a:lnTo>
                <a:lnTo>
                  <a:pt x="705611" y="495299"/>
                </a:lnTo>
                <a:lnTo>
                  <a:pt x="722375" y="551687"/>
                </a:lnTo>
                <a:lnTo>
                  <a:pt x="723868" y="564370"/>
                </a:lnTo>
                <a:lnTo>
                  <a:pt x="736206" y="563383"/>
                </a:lnTo>
                <a:close/>
              </a:path>
              <a:path w="768350" h="640080">
                <a:moveTo>
                  <a:pt x="737615" y="640079"/>
                </a:moveTo>
                <a:lnTo>
                  <a:pt x="737615" y="576071"/>
                </a:lnTo>
                <a:lnTo>
                  <a:pt x="725423" y="577595"/>
                </a:lnTo>
                <a:lnTo>
                  <a:pt x="723868" y="564370"/>
                </a:lnTo>
                <a:lnTo>
                  <a:pt x="691895" y="566927"/>
                </a:lnTo>
                <a:lnTo>
                  <a:pt x="737615" y="640079"/>
                </a:lnTo>
                <a:close/>
              </a:path>
              <a:path w="768350" h="640080">
                <a:moveTo>
                  <a:pt x="737615" y="576071"/>
                </a:moveTo>
                <a:lnTo>
                  <a:pt x="736206" y="563383"/>
                </a:lnTo>
                <a:lnTo>
                  <a:pt x="723868" y="564370"/>
                </a:lnTo>
                <a:lnTo>
                  <a:pt x="725423" y="577595"/>
                </a:lnTo>
                <a:lnTo>
                  <a:pt x="737615" y="576071"/>
                </a:lnTo>
                <a:close/>
              </a:path>
              <a:path w="768350" h="640080">
                <a:moveTo>
                  <a:pt x="768095" y="560831"/>
                </a:moveTo>
                <a:lnTo>
                  <a:pt x="736206" y="563383"/>
                </a:lnTo>
                <a:lnTo>
                  <a:pt x="737615" y="576071"/>
                </a:lnTo>
                <a:lnTo>
                  <a:pt x="737615" y="640079"/>
                </a:lnTo>
                <a:lnTo>
                  <a:pt x="768095" y="560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87499" y="3994402"/>
            <a:ext cx="1403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83539" y="3905248"/>
            <a:ext cx="2256155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32585" algn="l"/>
              </a:tabLst>
            </a:pPr>
            <a:r>
              <a:rPr sz="4100" spc="10" dirty="0">
                <a:latin typeface="Times New Roman"/>
                <a:cs typeface="Times New Roman"/>
              </a:rPr>
              <a:t>4</a:t>
            </a:r>
            <a:r>
              <a:rPr sz="4100" spc="380" dirty="0">
                <a:latin typeface="Times New Roman"/>
                <a:cs typeface="Times New Roman"/>
              </a:rPr>
              <a:t> </a:t>
            </a:r>
            <a:r>
              <a:rPr sz="4350" spc="-130" dirty="0">
                <a:latin typeface="Symbol"/>
                <a:cs typeface="Symbol"/>
              </a:rPr>
              <a:t></a:t>
            </a:r>
            <a:r>
              <a:rPr sz="4350" spc="-130" dirty="0">
                <a:latin typeface="Times New Roman"/>
                <a:cs typeface="Times New Roman"/>
              </a:rPr>
              <a:t> </a:t>
            </a:r>
            <a:r>
              <a:rPr sz="4350" spc="695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d	</a:t>
            </a:r>
            <a:r>
              <a:rPr sz="4100" spc="10" dirty="0">
                <a:latin typeface="Times New Roman"/>
                <a:cs typeface="Times New Roman"/>
              </a:rPr>
              <a:t>4</a:t>
            </a:r>
            <a:r>
              <a:rPr sz="4100" spc="-640" dirty="0">
                <a:latin typeface="Times New Roman"/>
                <a:cs typeface="Times New Roman"/>
              </a:rPr>
              <a:t> </a:t>
            </a:r>
            <a:r>
              <a:rPr sz="4350" spc="-130" dirty="0">
                <a:latin typeface="Symbol"/>
                <a:cs typeface="Symbol"/>
              </a:rPr>
              <a:t></a:t>
            </a:r>
            <a:endParaRPr sz="43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48484" y="3628642"/>
            <a:ext cx="258699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5344" algn="l"/>
                <a:tab pos="1511935" algn="l"/>
                <a:tab pos="2573655" algn="l"/>
              </a:tabLst>
            </a:pPr>
            <a:r>
              <a:rPr sz="1800" i="1" u="heavy" dirty="0">
                <a:latin typeface="Times New Roman"/>
                <a:cs typeface="Times New Roman"/>
              </a:rPr>
              <a:t> 	t	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45" dirty="0">
                <a:latin typeface="Times New Roman"/>
                <a:cs typeface="Times New Roman"/>
              </a:rPr>
              <a:t> </a:t>
            </a:r>
            <a:r>
              <a:rPr sz="1800" i="1" u="heavy" dirty="0"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99292" y="3954778"/>
            <a:ext cx="1149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51820" y="3531614"/>
            <a:ext cx="202311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4360" algn="l"/>
                <a:tab pos="1722120" algn="l"/>
              </a:tabLst>
            </a:pPr>
            <a:r>
              <a:rPr sz="4100" i="1" spc="10" dirty="0">
                <a:latin typeface="Times New Roman"/>
                <a:cs typeface="Times New Roman"/>
              </a:rPr>
              <a:t>P	</a:t>
            </a:r>
            <a:r>
              <a:rPr sz="4100" spc="5" dirty="0">
                <a:latin typeface="Times New Roman"/>
                <a:cs typeface="Times New Roman"/>
              </a:rPr>
              <a:t>(</a:t>
            </a:r>
            <a:r>
              <a:rPr sz="4100" spc="-325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d</a:t>
            </a:r>
            <a:r>
              <a:rPr sz="4100" i="1" spc="450" dirty="0">
                <a:latin typeface="Times New Roman"/>
                <a:cs typeface="Times New Roman"/>
              </a:rPr>
              <a:t> </a:t>
            </a:r>
            <a:r>
              <a:rPr sz="4100" spc="5" dirty="0">
                <a:latin typeface="Times New Roman"/>
                <a:cs typeface="Times New Roman"/>
              </a:rPr>
              <a:t>)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spc="10" dirty="0">
                <a:latin typeface="Symbol"/>
                <a:cs typeface="Symbol"/>
              </a:rPr>
              <a:t>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03625" y="3777996"/>
            <a:ext cx="1800225" cy="934719"/>
          </a:xfrm>
          <a:custGeom>
            <a:avLst/>
            <a:gdLst/>
            <a:ahLst/>
            <a:cxnLst/>
            <a:rect l="l" t="t" r="r" b="b"/>
            <a:pathLst>
              <a:path w="1800225" h="934720">
                <a:moveTo>
                  <a:pt x="50291" y="103631"/>
                </a:moveTo>
                <a:lnTo>
                  <a:pt x="1523" y="99059"/>
                </a:lnTo>
                <a:lnTo>
                  <a:pt x="1523" y="108203"/>
                </a:lnTo>
                <a:lnTo>
                  <a:pt x="0" y="128015"/>
                </a:lnTo>
                <a:lnTo>
                  <a:pt x="0" y="147827"/>
                </a:lnTo>
                <a:lnTo>
                  <a:pt x="47243" y="147827"/>
                </a:lnTo>
                <a:lnTo>
                  <a:pt x="48767" y="129539"/>
                </a:lnTo>
                <a:lnTo>
                  <a:pt x="48767" y="109727"/>
                </a:lnTo>
                <a:lnTo>
                  <a:pt x="50291" y="103631"/>
                </a:lnTo>
                <a:close/>
              </a:path>
              <a:path w="1800225" h="934720">
                <a:moveTo>
                  <a:pt x="48767" y="160019"/>
                </a:moveTo>
                <a:lnTo>
                  <a:pt x="47243" y="147827"/>
                </a:lnTo>
                <a:lnTo>
                  <a:pt x="0" y="149351"/>
                </a:lnTo>
                <a:lnTo>
                  <a:pt x="0" y="160019"/>
                </a:lnTo>
                <a:lnTo>
                  <a:pt x="48767" y="160019"/>
                </a:lnTo>
                <a:close/>
              </a:path>
              <a:path w="1800225" h="934720">
                <a:moveTo>
                  <a:pt x="62483" y="12191"/>
                </a:moveTo>
                <a:lnTo>
                  <a:pt x="16763" y="1523"/>
                </a:lnTo>
                <a:lnTo>
                  <a:pt x="10667" y="28955"/>
                </a:lnTo>
                <a:lnTo>
                  <a:pt x="7619" y="50291"/>
                </a:lnTo>
                <a:lnTo>
                  <a:pt x="54863" y="56387"/>
                </a:lnTo>
                <a:lnTo>
                  <a:pt x="57911" y="35051"/>
                </a:lnTo>
                <a:lnTo>
                  <a:pt x="62483" y="12191"/>
                </a:lnTo>
                <a:close/>
              </a:path>
              <a:path w="1800225" h="934720">
                <a:moveTo>
                  <a:pt x="1767838" y="0"/>
                </a:moveTo>
                <a:lnTo>
                  <a:pt x="1735455" y="0"/>
                </a:lnTo>
                <a:lnTo>
                  <a:pt x="1735835" y="1523"/>
                </a:lnTo>
                <a:lnTo>
                  <a:pt x="1737359" y="6095"/>
                </a:lnTo>
                <a:lnTo>
                  <a:pt x="1767838" y="0"/>
                </a:lnTo>
                <a:close/>
              </a:path>
              <a:path w="1800225" h="934720">
                <a:moveTo>
                  <a:pt x="1798319" y="92963"/>
                </a:moveTo>
                <a:lnTo>
                  <a:pt x="1795271" y="67055"/>
                </a:lnTo>
                <a:lnTo>
                  <a:pt x="1792223" y="44195"/>
                </a:lnTo>
                <a:lnTo>
                  <a:pt x="1744979" y="51815"/>
                </a:lnTo>
                <a:lnTo>
                  <a:pt x="1748027" y="73151"/>
                </a:lnTo>
                <a:lnTo>
                  <a:pt x="1751075" y="97535"/>
                </a:lnTo>
                <a:lnTo>
                  <a:pt x="1798319" y="92963"/>
                </a:lnTo>
                <a:close/>
              </a:path>
              <a:path w="1800225" h="934720">
                <a:moveTo>
                  <a:pt x="1799843" y="192023"/>
                </a:moveTo>
                <a:lnTo>
                  <a:pt x="1799843" y="147827"/>
                </a:lnTo>
                <a:lnTo>
                  <a:pt x="1752599" y="149351"/>
                </a:lnTo>
                <a:lnTo>
                  <a:pt x="1752599" y="167639"/>
                </a:lnTo>
                <a:lnTo>
                  <a:pt x="1751075" y="185927"/>
                </a:lnTo>
                <a:lnTo>
                  <a:pt x="1751075" y="187451"/>
                </a:lnTo>
                <a:lnTo>
                  <a:pt x="1799843" y="192023"/>
                </a:lnTo>
                <a:close/>
              </a:path>
              <a:path w="1800225" h="934720">
                <a:moveTo>
                  <a:pt x="1799843" y="147827"/>
                </a:moveTo>
                <a:lnTo>
                  <a:pt x="1799843" y="141731"/>
                </a:lnTo>
                <a:lnTo>
                  <a:pt x="1752599" y="143255"/>
                </a:lnTo>
                <a:lnTo>
                  <a:pt x="1752599" y="147827"/>
                </a:lnTo>
                <a:lnTo>
                  <a:pt x="1799843" y="147827"/>
                </a:lnTo>
                <a:close/>
              </a:path>
              <a:path w="1800225" h="934720">
                <a:moveTo>
                  <a:pt x="1799843" y="147827"/>
                </a:moveTo>
                <a:lnTo>
                  <a:pt x="1752599" y="147827"/>
                </a:lnTo>
                <a:lnTo>
                  <a:pt x="1752599" y="149351"/>
                </a:lnTo>
                <a:lnTo>
                  <a:pt x="1799843" y="147827"/>
                </a:lnTo>
                <a:close/>
              </a:path>
              <a:path w="1800225" h="934720">
                <a:moveTo>
                  <a:pt x="1793747" y="240791"/>
                </a:moveTo>
                <a:lnTo>
                  <a:pt x="1746503" y="234695"/>
                </a:lnTo>
                <a:lnTo>
                  <a:pt x="1743455" y="260603"/>
                </a:lnTo>
                <a:lnTo>
                  <a:pt x="1738883" y="280415"/>
                </a:lnTo>
                <a:lnTo>
                  <a:pt x="1786127" y="289559"/>
                </a:lnTo>
                <a:lnTo>
                  <a:pt x="1790699" y="268223"/>
                </a:lnTo>
                <a:lnTo>
                  <a:pt x="1793747" y="240791"/>
                </a:lnTo>
                <a:close/>
              </a:path>
              <a:path w="1800225" h="934720">
                <a:moveTo>
                  <a:pt x="1773935" y="336803"/>
                </a:moveTo>
                <a:lnTo>
                  <a:pt x="1728215" y="324611"/>
                </a:lnTo>
                <a:lnTo>
                  <a:pt x="1726691" y="332231"/>
                </a:lnTo>
                <a:lnTo>
                  <a:pt x="1714499" y="367283"/>
                </a:lnTo>
                <a:lnTo>
                  <a:pt x="1758695" y="385571"/>
                </a:lnTo>
                <a:lnTo>
                  <a:pt x="1760219" y="382523"/>
                </a:lnTo>
                <a:lnTo>
                  <a:pt x="1772411" y="344423"/>
                </a:lnTo>
                <a:lnTo>
                  <a:pt x="1773935" y="336803"/>
                </a:lnTo>
                <a:close/>
              </a:path>
              <a:path w="1800225" h="934720">
                <a:moveTo>
                  <a:pt x="1740407" y="429767"/>
                </a:moveTo>
                <a:lnTo>
                  <a:pt x="1697735" y="409955"/>
                </a:lnTo>
                <a:lnTo>
                  <a:pt x="1685543" y="435863"/>
                </a:lnTo>
                <a:lnTo>
                  <a:pt x="1677923" y="452627"/>
                </a:lnTo>
                <a:lnTo>
                  <a:pt x="1719071" y="473963"/>
                </a:lnTo>
                <a:lnTo>
                  <a:pt x="1729739" y="454151"/>
                </a:lnTo>
                <a:lnTo>
                  <a:pt x="1740407" y="429767"/>
                </a:lnTo>
                <a:close/>
              </a:path>
              <a:path w="1800225" h="934720">
                <a:moveTo>
                  <a:pt x="1696211" y="516635"/>
                </a:moveTo>
                <a:lnTo>
                  <a:pt x="1655063" y="492251"/>
                </a:lnTo>
                <a:lnTo>
                  <a:pt x="1650491" y="499871"/>
                </a:lnTo>
                <a:lnTo>
                  <a:pt x="1630679" y="530351"/>
                </a:lnTo>
                <a:lnTo>
                  <a:pt x="1629155" y="530351"/>
                </a:lnTo>
                <a:lnTo>
                  <a:pt x="1668779" y="559307"/>
                </a:lnTo>
                <a:lnTo>
                  <a:pt x="1670303" y="556259"/>
                </a:lnTo>
                <a:lnTo>
                  <a:pt x="1691639" y="524255"/>
                </a:lnTo>
                <a:lnTo>
                  <a:pt x="1696211" y="516635"/>
                </a:lnTo>
                <a:close/>
              </a:path>
              <a:path w="1800225" h="934720">
                <a:moveTo>
                  <a:pt x="1638299" y="597407"/>
                </a:moveTo>
                <a:lnTo>
                  <a:pt x="1601723" y="566927"/>
                </a:lnTo>
                <a:lnTo>
                  <a:pt x="1584959" y="589787"/>
                </a:lnTo>
                <a:lnTo>
                  <a:pt x="1571243" y="603503"/>
                </a:lnTo>
                <a:lnTo>
                  <a:pt x="1607819" y="635507"/>
                </a:lnTo>
                <a:lnTo>
                  <a:pt x="1621535" y="618743"/>
                </a:lnTo>
                <a:lnTo>
                  <a:pt x="1638299" y="597407"/>
                </a:lnTo>
                <a:close/>
              </a:path>
              <a:path w="1800225" h="934720">
                <a:moveTo>
                  <a:pt x="1572767" y="670559"/>
                </a:moveTo>
                <a:lnTo>
                  <a:pt x="1539239" y="637031"/>
                </a:lnTo>
                <a:lnTo>
                  <a:pt x="1531619" y="644651"/>
                </a:lnTo>
                <a:lnTo>
                  <a:pt x="1505711" y="667511"/>
                </a:lnTo>
                <a:lnTo>
                  <a:pt x="1537715" y="702563"/>
                </a:lnTo>
                <a:lnTo>
                  <a:pt x="1565147" y="678179"/>
                </a:lnTo>
                <a:lnTo>
                  <a:pt x="1572767" y="670559"/>
                </a:lnTo>
                <a:close/>
              </a:path>
              <a:path w="1800225" h="934720">
                <a:moveTo>
                  <a:pt x="1499615" y="734567"/>
                </a:moveTo>
                <a:lnTo>
                  <a:pt x="1470659" y="696467"/>
                </a:lnTo>
                <a:lnTo>
                  <a:pt x="1443227" y="717803"/>
                </a:lnTo>
                <a:lnTo>
                  <a:pt x="1432559" y="723899"/>
                </a:lnTo>
                <a:lnTo>
                  <a:pt x="1459991" y="763523"/>
                </a:lnTo>
                <a:lnTo>
                  <a:pt x="1472183" y="755903"/>
                </a:lnTo>
                <a:lnTo>
                  <a:pt x="1499615" y="734567"/>
                </a:lnTo>
                <a:close/>
              </a:path>
              <a:path w="1800225" h="934720">
                <a:moveTo>
                  <a:pt x="1418843" y="790955"/>
                </a:moveTo>
                <a:lnTo>
                  <a:pt x="1394459" y="749807"/>
                </a:lnTo>
                <a:lnTo>
                  <a:pt x="1377695" y="760475"/>
                </a:lnTo>
                <a:lnTo>
                  <a:pt x="1353311" y="772667"/>
                </a:lnTo>
                <a:lnTo>
                  <a:pt x="1377695" y="815339"/>
                </a:lnTo>
                <a:lnTo>
                  <a:pt x="1403603" y="800099"/>
                </a:lnTo>
                <a:lnTo>
                  <a:pt x="1418843" y="790955"/>
                </a:lnTo>
                <a:close/>
              </a:path>
              <a:path w="1800225" h="934720">
                <a:moveTo>
                  <a:pt x="1333499" y="836675"/>
                </a:moveTo>
                <a:lnTo>
                  <a:pt x="1312163" y="794003"/>
                </a:lnTo>
                <a:lnTo>
                  <a:pt x="1307591" y="797051"/>
                </a:lnTo>
                <a:lnTo>
                  <a:pt x="1271015" y="813815"/>
                </a:lnTo>
                <a:lnTo>
                  <a:pt x="1287779" y="858011"/>
                </a:lnTo>
                <a:lnTo>
                  <a:pt x="1289303" y="856487"/>
                </a:lnTo>
                <a:lnTo>
                  <a:pt x="1328927" y="839723"/>
                </a:lnTo>
                <a:lnTo>
                  <a:pt x="1333499" y="836675"/>
                </a:lnTo>
                <a:close/>
              </a:path>
              <a:path w="1800225" h="934720">
                <a:moveTo>
                  <a:pt x="1243583" y="874775"/>
                </a:moveTo>
                <a:lnTo>
                  <a:pt x="1228343" y="830579"/>
                </a:lnTo>
                <a:lnTo>
                  <a:pt x="1193291" y="841247"/>
                </a:lnTo>
                <a:lnTo>
                  <a:pt x="1182623" y="844295"/>
                </a:lnTo>
                <a:lnTo>
                  <a:pt x="1196339" y="890015"/>
                </a:lnTo>
                <a:lnTo>
                  <a:pt x="1208531" y="886967"/>
                </a:lnTo>
                <a:lnTo>
                  <a:pt x="1243583" y="874775"/>
                </a:lnTo>
                <a:close/>
              </a:path>
              <a:path w="1800225" h="934720">
                <a:moveTo>
                  <a:pt x="1150619" y="903731"/>
                </a:moveTo>
                <a:lnTo>
                  <a:pt x="1138427" y="856487"/>
                </a:lnTo>
                <a:lnTo>
                  <a:pt x="1114043" y="862583"/>
                </a:lnTo>
                <a:lnTo>
                  <a:pt x="1092707" y="867155"/>
                </a:lnTo>
                <a:lnTo>
                  <a:pt x="1101851" y="914399"/>
                </a:lnTo>
                <a:lnTo>
                  <a:pt x="1124711" y="909827"/>
                </a:lnTo>
                <a:lnTo>
                  <a:pt x="1150619" y="903731"/>
                </a:lnTo>
                <a:close/>
              </a:path>
              <a:path w="1800225" h="934720">
                <a:moveTo>
                  <a:pt x="1054607" y="922019"/>
                </a:moveTo>
                <a:lnTo>
                  <a:pt x="1046987" y="874775"/>
                </a:lnTo>
                <a:lnTo>
                  <a:pt x="1030223" y="877823"/>
                </a:lnTo>
                <a:lnTo>
                  <a:pt x="1001267" y="880871"/>
                </a:lnTo>
                <a:lnTo>
                  <a:pt x="1005839" y="928115"/>
                </a:lnTo>
                <a:lnTo>
                  <a:pt x="1037843" y="925067"/>
                </a:lnTo>
                <a:lnTo>
                  <a:pt x="1054607" y="922019"/>
                </a:lnTo>
                <a:close/>
              </a:path>
              <a:path w="1800225" h="934720">
                <a:moveTo>
                  <a:pt x="957071" y="932687"/>
                </a:moveTo>
                <a:lnTo>
                  <a:pt x="954023" y="885443"/>
                </a:lnTo>
                <a:lnTo>
                  <a:pt x="943355" y="885443"/>
                </a:lnTo>
                <a:lnTo>
                  <a:pt x="908303" y="886967"/>
                </a:lnTo>
                <a:lnTo>
                  <a:pt x="909827" y="934211"/>
                </a:lnTo>
                <a:lnTo>
                  <a:pt x="946403" y="932687"/>
                </a:lnTo>
                <a:lnTo>
                  <a:pt x="957071" y="932687"/>
                </a:lnTo>
                <a:close/>
              </a:path>
              <a:path w="1800225" h="934720">
                <a:moveTo>
                  <a:pt x="862583" y="885443"/>
                </a:moveTo>
                <a:lnTo>
                  <a:pt x="856487" y="885443"/>
                </a:lnTo>
                <a:lnTo>
                  <a:pt x="815339" y="882395"/>
                </a:lnTo>
                <a:lnTo>
                  <a:pt x="812291" y="931163"/>
                </a:lnTo>
                <a:lnTo>
                  <a:pt x="854963" y="932687"/>
                </a:lnTo>
                <a:lnTo>
                  <a:pt x="861059" y="932687"/>
                </a:lnTo>
                <a:lnTo>
                  <a:pt x="862583" y="885443"/>
                </a:lnTo>
                <a:close/>
              </a:path>
              <a:path w="1800225" h="934720">
                <a:moveTo>
                  <a:pt x="769619" y="877823"/>
                </a:moveTo>
                <a:lnTo>
                  <a:pt x="726947" y="871727"/>
                </a:lnTo>
                <a:lnTo>
                  <a:pt x="725423" y="870203"/>
                </a:lnTo>
                <a:lnTo>
                  <a:pt x="714755" y="917447"/>
                </a:lnTo>
                <a:lnTo>
                  <a:pt x="720851" y="918971"/>
                </a:lnTo>
                <a:lnTo>
                  <a:pt x="765047" y="925067"/>
                </a:lnTo>
                <a:lnTo>
                  <a:pt x="769619" y="877823"/>
                </a:lnTo>
                <a:close/>
              </a:path>
              <a:path w="1800225" h="934720">
                <a:moveTo>
                  <a:pt x="679703" y="861059"/>
                </a:moveTo>
                <a:lnTo>
                  <a:pt x="646175" y="853439"/>
                </a:lnTo>
                <a:lnTo>
                  <a:pt x="633983" y="850391"/>
                </a:lnTo>
                <a:lnTo>
                  <a:pt x="620267" y="894587"/>
                </a:lnTo>
                <a:lnTo>
                  <a:pt x="633983" y="899159"/>
                </a:lnTo>
                <a:lnTo>
                  <a:pt x="667511" y="908303"/>
                </a:lnTo>
                <a:lnTo>
                  <a:pt x="679703" y="861059"/>
                </a:lnTo>
                <a:close/>
              </a:path>
              <a:path w="1800225" h="934720">
                <a:moveTo>
                  <a:pt x="589787" y="835151"/>
                </a:moveTo>
                <a:lnTo>
                  <a:pt x="566927" y="827531"/>
                </a:lnTo>
                <a:lnTo>
                  <a:pt x="545591" y="819911"/>
                </a:lnTo>
                <a:lnTo>
                  <a:pt x="528827" y="864107"/>
                </a:lnTo>
                <a:lnTo>
                  <a:pt x="551687" y="873251"/>
                </a:lnTo>
                <a:lnTo>
                  <a:pt x="574547" y="880871"/>
                </a:lnTo>
                <a:lnTo>
                  <a:pt x="589787" y="835151"/>
                </a:lnTo>
                <a:close/>
              </a:path>
              <a:path w="1800225" h="934720">
                <a:moveTo>
                  <a:pt x="502919" y="801623"/>
                </a:moveTo>
                <a:lnTo>
                  <a:pt x="492251" y="797051"/>
                </a:lnTo>
                <a:lnTo>
                  <a:pt x="461771" y="781811"/>
                </a:lnTo>
                <a:lnTo>
                  <a:pt x="440435" y="822959"/>
                </a:lnTo>
                <a:lnTo>
                  <a:pt x="472439" y="839723"/>
                </a:lnTo>
                <a:lnTo>
                  <a:pt x="483107" y="844295"/>
                </a:lnTo>
                <a:lnTo>
                  <a:pt x="502919" y="801623"/>
                </a:lnTo>
                <a:close/>
              </a:path>
              <a:path w="1800225" h="934720">
                <a:moveTo>
                  <a:pt x="422147" y="758951"/>
                </a:moveTo>
                <a:lnTo>
                  <a:pt x="388619" y="739139"/>
                </a:lnTo>
                <a:lnTo>
                  <a:pt x="382523" y="734567"/>
                </a:lnTo>
                <a:lnTo>
                  <a:pt x="355091" y="774191"/>
                </a:lnTo>
                <a:lnTo>
                  <a:pt x="364235" y="778763"/>
                </a:lnTo>
                <a:lnTo>
                  <a:pt x="396239" y="800099"/>
                </a:lnTo>
                <a:lnTo>
                  <a:pt x="422147" y="758951"/>
                </a:lnTo>
                <a:close/>
              </a:path>
              <a:path w="1800225" h="934720">
                <a:moveTo>
                  <a:pt x="344423" y="707135"/>
                </a:moveTo>
                <a:lnTo>
                  <a:pt x="326135" y="693419"/>
                </a:lnTo>
                <a:lnTo>
                  <a:pt x="307847" y="678179"/>
                </a:lnTo>
                <a:lnTo>
                  <a:pt x="277367" y="714755"/>
                </a:lnTo>
                <a:lnTo>
                  <a:pt x="297179" y="731519"/>
                </a:lnTo>
                <a:lnTo>
                  <a:pt x="315467" y="745235"/>
                </a:lnTo>
                <a:lnTo>
                  <a:pt x="344423" y="707135"/>
                </a:lnTo>
                <a:close/>
              </a:path>
              <a:path w="1800225" h="934720">
                <a:moveTo>
                  <a:pt x="272795" y="647699"/>
                </a:moveTo>
                <a:lnTo>
                  <a:pt x="240791" y="615695"/>
                </a:lnTo>
                <a:lnTo>
                  <a:pt x="205739" y="647699"/>
                </a:lnTo>
                <a:lnTo>
                  <a:pt x="240791" y="682751"/>
                </a:lnTo>
                <a:lnTo>
                  <a:pt x="272795" y="647699"/>
                </a:lnTo>
                <a:close/>
              </a:path>
              <a:path w="1800225" h="934720">
                <a:moveTo>
                  <a:pt x="210311" y="580643"/>
                </a:moveTo>
                <a:lnTo>
                  <a:pt x="192023" y="559307"/>
                </a:lnTo>
                <a:lnTo>
                  <a:pt x="181355" y="544067"/>
                </a:lnTo>
                <a:lnTo>
                  <a:pt x="143255" y="573023"/>
                </a:lnTo>
                <a:lnTo>
                  <a:pt x="155447" y="589787"/>
                </a:lnTo>
                <a:lnTo>
                  <a:pt x="173735" y="611123"/>
                </a:lnTo>
                <a:lnTo>
                  <a:pt x="210311" y="580643"/>
                </a:lnTo>
                <a:close/>
              </a:path>
              <a:path w="1800225" h="934720">
                <a:moveTo>
                  <a:pt x="155447" y="505967"/>
                </a:moveTo>
                <a:lnTo>
                  <a:pt x="149351" y="498347"/>
                </a:lnTo>
                <a:lnTo>
                  <a:pt x="131063" y="466343"/>
                </a:lnTo>
                <a:lnTo>
                  <a:pt x="89915" y="489203"/>
                </a:lnTo>
                <a:lnTo>
                  <a:pt x="89915" y="490727"/>
                </a:lnTo>
                <a:lnTo>
                  <a:pt x="109727" y="524255"/>
                </a:lnTo>
                <a:lnTo>
                  <a:pt x="115823" y="531875"/>
                </a:lnTo>
                <a:lnTo>
                  <a:pt x="155447" y="505967"/>
                </a:lnTo>
                <a:close/>
              </a:path>
              <a:path w="1800225" h="934720">
                <a:moveTo>
                  <a:pt x="111251" y="426719"/>
                </a:moveTo>
                <a:lnTo>
                  <a:pt x="99059" y="400811"/>
                </a:lnTo>
                <a:lnTo>
                  <a:pt x="92963" y="384047"/>
                </a:lnTo>
                <a:lnTo>
                  <a:pt x="48767" y="400811"/>
                </a:lnTo>
                <a:lnTo>
                  <a:pt x="54863" y="420623"/>
                </a:lnTo>
                <a:lnTo>
                  <a:pt x="67055" y="446531"/>
                </a:lnTo>
                <a:lnTo>
                  <a:pt x="111251" y="426719"/>
                </a:lnTo>
                <a:close/>
              </a:path>
              <a:path w="1800225" h="934720">
                <a:moveTo>
                  <a:pt x="77723" y="339851"/>
                </a:moveTo>
                <a:lnTo>
                  <a:pt x="74675" y="330707"/>
                </a:lnTo>
                <a:lnTo>
                  <a:pt x="65531" y="295655"/>
                </a:lnTo>
                <a:lnTo>
                  <a:pt x="18287" y="306323"/>
                </a:lnTo>
                <a:lnTo>
                  <a:pt x="18287" y="307847"/>
                </a:lnTo>
                <a:lnTo>
                  <a:pt x="28955" y="345947"/>
                </a:lnTo>
                <a:lnTo>
                  <a:pt x="32003" y="355091"/>
                </a:lnTo>
                <a:lnTo>
                  <a:pt x="77723" y="339851"/>
                </a:lnTo>
                <a:close/>
              </a:path>
              <a:path w="1800225" h="934720">
                <a:moveTo>
                  <a:pt x="56387" y="251459"/>
                </a:moveTo>
                <a:lnTo>
                  <a:pt x="51815" y="222503"/>
                </a:lnTo>
                <a:lnTo>
                  <a:pt x="50291" y="205739"/>
                </a:lnTo>
                <a:lnTo>
                  <a:pt x="3047" y="210311"/>
                </a:lnTo>
                <a:lnTo>
                  <a:pt x="4571" y="230123"/>
                </a:lnTo>
                <a:lnTo>
                  <a:pt x="9143" y="257555"/>
                </a:lnTo>
                <a:lnTo>
                  <a:pt x="56387" y="2514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57750" y="3777996"/>
            <a:ext cx="1111250" cy="932815"/>
          </a:xfrm>
          <a:custGeom>
            <a:avLst/>
            <a:gdLst/>
            <a:ahLst/>
            <a:cxnLst/>
            <a:rect l="l" t="t" r="r" b="b"/>
            <a:pathLst>
              <a:path w="1111250" h="932814">
                <a:moveTo>
                  <a:pt x="45661" y="185931"/>
                </a:moveTo>
                <a:lnTo>
                  <a:pt x="44195" y="147827"/>
                </a:lnTo>
                <a:lnTo>
                  <a:pt x="44195" y="143255"/>
                </a:lnTo>
                <a:lnTo>
                  <a:pt x="0" y="143255"/>
                </a:lnTo>
                <a:lnTo>
                  <a:pt x="0" y="149351"/>
                </a:lnTo>
                <a:lnTo>
                  <a:pt x="1523" y="187451"/>
                </a:lnTo>
                <a:lnTo>
                  <a:pt x="23621" y="187451"/>
                </a:lnTo>
                <a:lnTo>
                  <a:pt x="45661" y="185931"/>
                </a:lnTo>
                <a:close/>
              </a:path>
              <a:path w="1111250" h="932814">
                <a:moveTo>
                  <a:pt x="45719" y="198119"/>
                </a:moveTo>
                <a:lnTo>
                  <a:pt x="45719" y="187451"/>
                </a:lnTo>
                <a:lnTo>
                  <a:pt x="23621" y="187451"/>
                </a:lnTo>
                <a:lnTo>
                  <a:pt x="1523" y="188975"/>
                </a:lnTo>
                <a:lnTo>
                  <a:pt x="1523" y="201167"/>
                </a:lnTo>
                <a:lnTo>
                  <a:pt x="45719" y="198119"/>
                </a:lnTo>
                <a:close/>
              </a:path>
              <a:path w="1111250" h="932814">
                <a:moveTo>
                  <a:pt x="45719" y="187451"/>
                </a:moveTo>
                <a:lnTo>
                  <a:pt x="45661" y="185931"/>
                </a:lnTo>
                <a:lnTo>
                  <a:pt x="23621" y="187451"/>
                </a:lnTo>
                <a:lnTo>
                  <a:pt x="45719" y="187451"/>
                </a:lnTo>
                <a:close/>
              </a:path>
              <a:path w="1111250" h="932814">
                <a:moveTo>
                  <a:pt x="45719" y="187451"/>
                </a:moveTo>
                <a:lnTo>
                  <a:pt x="45719" y="185927"/>
                </a:lnTo>
                <a:lnTo>
                  <a:pt x="45719" y="187451"/>
                </a:lnTo>
                <a:close/>
              </a:path>
              <a:path w="1111250" h="932814">
                <a:moveTo>
                  <a:pt x="48767" y="56387"/>
                </a:moveTo>
                <a:lnTo>
                  <a:pt x="4571" y="51815"/>
                </a:lnTo>
                <a:lnTo>
                  <a:pt x="3047" y="68579"/>
                </a:lnTo>
                <a:lnTo>
                  <a:pt x="1523" y="97535"/>
                </a:lnTo>
                <a:lnTo>
                  <a:pt x="45719" y="100583"/>
                </a:lnTo>
                <a:lnTo>
                  <a:pt x="47243" y="71627"/>
                </a:lnTo>
                <a:lnTo>
                  <a:pt x="48767" y="56387"/>
                </a:lnTo>
                <a:close/>
              </a:path>
              <a:path w="1111250" h="932814">
                <a:moveTo>
                  <a:pt x="54559" y="0"/>
                </a:moveTo>
                <a:lnTo>
                  <a:pt x="9905" y="0"/>
                </a:lnTo>
                <a:lnTo>
                  <a:pt x="9143" y="7619"/>
                </a:lnTo>
                <a:lnTo>
                  <a:pt x="53339" y="12191"/>
                </a:lnTo>
                <a:lnTo>
                  <a:pt x="54559" y="0"/>
                </a:lnTo>
                <a:close/>
              </a:path>
              <a:path w="1111250" h="932814">
                <a:moveTo>
                  <a:pt x="1107947" y="56387"/>
                </a:moveTo>
                <a:lnTo>
                  <a:pt x="1104899" y="28955"/>
                </a:lnTo>
                <a:lnTo>
                  <a:pt x="1103375" y="12191"/>
                </a:lnTo>
                <a:lnTo>
                  <a:pt x="1059179" y="16763"/>
                </a:lnTo>
                <a:lnTo>
                  <a:pt x="1060703" y="35051"/>
                </a:lnTo>
                <a:lnTo>
                  <a:pt x="1063751" y="60959"/>
                </a:lnTo>
                <a:lnTo>
                  <a:pt x="1107947" y="56387"/>
                </a:lnTo>
                <a:close/>
              </a:path>
              <a:path w="1111250" h="932814">
                <a:moveTo>
                  <a:pt x="1110995" y="147827"/>
                </a:moveTo>
                <a:lnTo>
                  <a:pt x="1110995" y="102107"/>
                </a:lnTo>
                <a:lnTo>
                  <a:pt x="1066799" y="103631"/>
                </a:lnTo>
                <a:lnTo>
                  <a:pt x="1066799" y="147827"/>
                </a:lnTo>
                <a:lnTo>
                  <a:pt x="1110995" y="147827"/>
                </a:lnTo>
                <a:close/>
              </a:path>
              <a:path w="1111250" h="932814">
                <a:moveTo>
                  <a:pt x="1110995" y="193547"/>
                </a:moveTo>
                <a:lnTo>
                  <a:pt x="1066799" y="190499"/>
                </a:lnTo>
                <a:lnTo>
                  <a:pt x="1063751" y="225551"/>
                </a:lnTo>
                <a:lnTo>
                  <a:pt x="1063751" y="234695"/>
                </a:lnTo>
                <a:lnTo>
                  <a:pt x="1107947" y="237743"/>
                </a:lnTo>
                <a:lnTo>
                  <a:pt x="1109471" y="227075"/>
                </a:lnTo>
                <a:lnTo>
                  <a:pt x="1110995" y="193547"/>
                </a:lnTo>
                <a:close/>
              </a:path>
              <a:path w="1111250" h="932814">
                <a:moveTo>
                  <a:pt x="1103375" y="283463"/>
                </a:moveTo>
                <a:lnTo>
                  <a:pt x="1059179" y="277367"/>
                </a:lnTo>
                <a:lnTo>
                  <a:pt x="1053083" y="321563"/>
                </a:lnTo>
                <a:lnTo>
                  <a:pt x="1097279" y="327659"/>
                </a:lnTo>
                <a:lnTo>
                  <a:pt x="1103375" y="283463"/>
                </a:lnTo>
                <a:close/>
              </a:path>
              <a:path w="1111250" h="932814">
                <a:moveTo>
                  <a:pt x="1088135" y="373379"/>
                </a:moveTo>
                <a:lnTo>
                  <a:pt x="1045463" y="364235"/>
                </a:lnTo>
                <a:lnTo>
                  <a:pt x="1043939" y="370331"/>
                </a:lnTo>
                <a:lnTo>
                  <a:pt x="1034795" y="405383"/>
                </a:lnTo>
                <a:lnTo>
                  <a:pt x="1077467" y="417575"/>
                </a:lnTo>
                <a:lnTo>
                  <a:pt x="1078991" y="416051"/>
                </a:lnTo>
                <a:lnTo>
                  <a:pt x="1086611" y="379475"/>
                </a:lnTo>
                <a:lnTo>
                  <a:pt x="1088135" y="373379"/>
                </a:lnTo>
                <a:close/>
              </a:path>
              <a:path w="1111250" h="932814">
                <a:moveTo>
                  <a:pt x="1065275" y="461771"/>
                </a:moveTo>
                <a:lnTo>
                  <a:pt x="1022603" y="448055"/>
                </a:lnTo>
                <a:lnTo>
                  <a:pt x="1014983" y="472439"/>
                </a:lnTo>
                <a:lnTo>
                  <a:pt x="1008887" y="489203"/>
                </a:lnTo>
                <a:lnTo>
                  <a:pt x="1051559" y="504443"/>
                </a:lnTo>
                <a:lnTo>
                  <a:pt x="1057655" y="486155"/>
                </a:lnTo>
                <a:lnTo>
                  <a:pt x="1065275" y="461771"/>
                </a:lnTo>
                <a:close/>
              </a:path>
              <a:path w="1111250" h="932814">
                <a:moveTo>
                  <a:pt x="1034795" y="545591"/>
                </a:moveTo>
                <a:lnTo>
                  <a:pt x="993647" y="530351"/>
                </a:lnTo>
                <a:lnTo>
                  <a:pt x="992123" y="534923"/>
                </a:lnTo>
                <a:lnTo>
                  <a:pt x="978407" y="565403"/>
                </a:lnTo>
                <a:lnTo>
                  <a:pt x="976883" y="568451"/>
                </a:lnTo>
                <a:lnTo>
                  <a:pt x="1016507" y="588263"/>
                </a:lnTo>
                <a:lnTo>
                  <a:pt x="1018031" y="583691"/>
                </a:lnTo>
                <a:lnTo>
                  <a:pt x="1033271" y="551687"/>
                </a:lnTo>
                <a:lnTo>
                  <a:pt x="1034795" y="545591"/>
                </a:lnTo>
                <a:close/>
              </a:path>
              <a:path w="1111250" h="932814">
                <a:moveTo>
                  <a:pt x="995171" y="629411"/>
                </a:moveTo>
                <a:lnTo>
                  <a:pt x="957071" y="606551"/>
                </a:lnTo>
                <a:lnTo>
                  <a:pt x="934211" y="644651"/>
                </a:lnTo>
                <a:lnTo>
                  <a:pt x="972311" y="667511"/>
                </a:lnTo>
                <a:lnTo>
                  <a:pt x="987551" y="643127"/>
                </a:lnTo>
                <a:lnTo>
                  <a:pt x="995171" y="629411"/>
                </a:lnTo>
                <a:close/>
              </a:path>
              <a:path w="1111250" h="932814">
                <a:moveTo>
                  <a:pt x="946403" y="707135"/>
                </a:moveTo>
                <a:lnTo>
                  <a:pt x="911351" y="679703"/>
                </a:lnTo>
                <a:lnTo>
                  <a:pt x="896111" y="699515"/>
                </a:lnTo>
                <a:lnTo>
                  <a:pt x="883919" y="714755"/>
                </a:lnTo>
                <a:lnTo>
                  <a:pt x="918971" y="742187"/>
                </a:lnTo>
                <a:lnTo>
                  <a:pt x="932687" y="725423"/>
                </a:lnTo>
                <a:lnTo>
                  <a:pt x="946403" y="707135"/>
                </a:lnTo>
                <a:close/>
              </a:path>
              <a:path w="1111250" h="932814">
                <a:moveTo>
                  <a:pt x="888491" y="777239"/>
                </a:moveTo>
                <a:lnTo>
                  <a:pt x="856487" y="746759"/>
                </a:lnTo>
                <a:lnTo>
                  <a:pt x="826007" y="777239"/>
                </a:lnTo>
                <a:lnTo>
                  <a:pt x="854963" y="809243"/>
                </a:lnTo>
                <a:lnTo>
                  <a:pt x="870203" y="795527"/>
                </a:lnTo>
                <a:lnTo>
                  <a:pt x="888491" y="777239"/>
                </a:lnTo>
                <a:close/>
              </a:path>
              <a:path w="1111250" h="932814">
                <a:moveTo>
                  <a:pt x="819911" y="839723"/>
                </a:moveTo>
                <a:lnTo>
                  <a:pt x="792479" y="803147"/>
                </a:lnTo>
                <a:lnTo>
                  <a:pt x="774191" y="816863"/>
                </a:lnTo>
                <a:lnTo>
                  <a:pt x="757427" y="827531"/>
                </a:lnTo>
                <a:lnTo>
                  <a:pt x="781811" y="865631"/>
                </a:lnTo>
                <a:lnTo>
                  <a:pt x="800099" y="853439"/>
                </a:lnTo>
                <a:lnTo>
                  <a:pt x="819911" y="839723"/>
                </a:lnTo>
                <a:close/>
              </a:path>
              <a:path w="1111250" h="932814">
                <a:moveTo>
                  <a:pt x="740663" y="888491"/>
                </a:moveTo>
                <a:lnTo>
                  <a:pt x="720851" y="848867"/>
                </a:lnTo>
                <a:lnTo>
                  <a:pt x="705611" y="856487"/>
                </a:lnTo>
                <a:lnTo>
                  <a:pt x="681227" y="865631"/>
                </a:lnTo>
                <a:lnTo>
                  <a:pt x="697991" y="906779"/>
                </a:lnTo>
                <a:lnTo>
                  <a:pt x="723899" y="896111"/>
                </a:lnTo>
                <a:lnTo>
                  <a:pt x="740663" y="888491"/>
                </a:lnTo>
                <a:close/>
              </a:path>
              <a:path w="1111250" h="932814">
                <a:moveTo>
                  <a:pt x="653795" y="920495"/>
                </a:moveTo>
                <a:lnTo>
                  <a:pt x="641603" y="877823"/>
                </a:lnTo>
                <a:lnTo>
                  <a:pt x="632459" y="879347"/>
                </a:lnTo>
                <a:lnTo>
                  <a:pt x="606551" y="883919"/>
                </a:lnTo>
                <a:lnTo>
                  <a:pt x="601979" y="885443"/>
                </a:lnTo>
                <a:lnTo>
                  <a:pt x="606551" y="929639"/>
                </a:lnTo>
                <a:lnTo>
                  <a:pt x="614171" y="928115"/>
                </a:lnTo>
                <a:lnTo>
                  <a:pt x="643127" y="923543"/>
                </a:lnTo>
                <a:lnTo>
                  <a:pt x="653795" y="920495"/>
                </a:lnTo>
                <a:close/>
              </a:path>
              <a:path w="1111250" h="932814">
                <a:moveTo>
                  <a:pt x="556259" y="888491"/>
                </a:moveTo>
                <a:lnTo>
                  <a:pt x="528827" y="886967"/>
                </a:lnTo>
                <a:lnTo>
                  <a:pt x="518159" y="885443"/>
                </a:lnTo>
                <a:lnTo>
                  <a:pt x="513587" y="929639"/>
                </a:lnTo>
                <a:lnTo>
                  <a:pt x="527303" y="931163"/>
                </a:lnTo>
                <a:lnTo>
                  <a:pt x="554735" y="932687"/>
                </a:lnTo>
                <a:lnTo>
                  <a:pt x="554735" y="888491"/>
                </a:lnTo>
                <a:lnTo>
                  <a:pt x="556259" y="888491"/>
                </a:lnTo>
                <a:close/>
              </a:path>
              <a:path w="1111250" h="932814">
                <a:moveTo>
                  <a:pt x="556259" y="888491"/>
                </a:moveTo>
                <a:lnTo>
                  <a:pt x="554735" y="888491"/>
                </a:lnTo>
                <a:lnTo>
                  <a:pt x="555497" y="910589"/>
                </a:lnTo>
                <a:lnTo>
                  <a:pt x="556259" y="888491"/>
                </a:lnTo>
                <a:close/>
              </a:path>
              <a:path w="1111250" h="932814">
                <a:moveTo>
                  <a:pt x="555497" y="910589"/>
                </a:moveTo>
                <a:lnTo>
                  <a:pt x="554735" y="888491"/>
                </a:lnTo>
                <a:lnTo>
                  <a:pt x="554735" y="932687"/>
                </a:lnTo>
                <a:lnTo>
                  <a:pt x="555497" y="910589"/>
                </a:lnTo>
                <a:close/>
              </a:path>
              <a:path w="1111250" h="932814">
                <a:moveTo>
                  <a:pt x="560831" y="932687"/>
                </a:moveTo>
                <a:lnTo>
                  <a:pt x="559307" y="888491"/>
                </a:lnTo>
                <a:lnTo>
                  <a:pt x="556259" y="888491"/>
                </a:lnTo>
                <a:lnTo>
                  <a:pt x="555497" y="910589"/>
                </a:lnTo>
                <a:lnTo>
                  <a:pt x="556259" y="932687"/>
                </a:lnTo>
                <a:lnTo>
                  <a:pt x="560831" y="932687"/>
                </a:lnTo>
                <a:close/>
              </a:path>
              <a:path w="1111250" h="932814">
                <a:moveTo>
                  <a:pt x="477011" y="879347"/>
                </a:moveTo>
                <a:lnTo>
                  <a:pt x="454151" y="873251"/>
                </a:lnTo>
                <a:lnTo>
                  <a:pt x="435863" y="867155"/>
                </a:lnTo>
                <a:lnTo>
                  <a:pt x="422147" y="909827"/>
                </a:lnTo>
                <a:lnTo>
                  <a:pt x="443483" y="915923"/>
                </a:lnTo>
                <a:lnTo>
                  <a:pt x="466343" y="922019"/>
                </a:lnTo>
                <a:lnTo>
                  <a:pt x="477011" y="879347"/>
                </a:lnTo>
                <a:close/>
              </a:path>
              <a:path w="1111250" h="932814">
                <a:moveTo>
                  <a:pt x="397763" y="851915"/>
                </a:moveTo>
                <a:lnTo>
                  <a:pt x="382523" y="844295"/>
                </a:lnTo>
                <a:lnTo>
                  <a:pt x="359663" y="830579"/>
                </a:lnTo>
                <a:lnTo>
                  <a:pt x="338327" y="870203"/>
                </a:lnTo>
                <a:lnTo>
                  <a:pt x="362711" y="883919"/>
                </a:lnTo>
                <a:lnTo>
                  <a:pt x="377951" y="891539"/>
                </a:lnTo>
                <a:lnTo>
                  <a:pt x="397763" y="851915"/>
                </a:lnTo>
                <a:close/>
              </a:path>
              <a:path w="1111250" h="932814">
                <a:moveTo>
                  <a:pt x="324611" y="807719"/>
                </a:moveTo>
                <a:lnTo>
                  <a:pt x="315467" y="800099"/>
                </a:lnTo>
                <a:lnTo>
                  <a:pt x="294131" y="783335"/>
                </a:lnTo>
                <a:lnTo>
                  <a:pt x="292607" y="781811"/>
                </a:lnTo>
                <a:lnTo>
                  <a:pt x="262127" y="813815"/>
                </a:lnTo>
                <a:lnTo>
                  <a:pt x="265175" y="816863"/>
                </a:lnTo>
                <a:lnTo>
                  <a:pt x="288035" y="836675"/>
                </a:lnTo>
                <a:lnTo>
                  <a:pt x="298703" y="844295"/>
                </a:lnTo>
                <a:lnTo>
                  <a:pt x="324611" y="807719"/>
                </a:lnTo>
                <a:close/>
              </a:path>
              <a:path w="1111250" h="932814">
                <a:moveTo>
                  <a:pt x="260603" y="751331"/>
                </a:moveTo>
                <a:lnTo>
                  <a:pt x="252983" y="743711"/>
                </a:lnTo>
                <a:lnTo>
                  <a:pt x="233171" y="720851"/>
                </a:lnTo>
                <a:lnTo>
                  <a:pt x="198119" y="748283"/>
                </a:lnTo>
                <a:lnTo>
                  <a:pt x="199643" y="751331"/>
                </a:lnTo>
                <a:lnTo>
                  <a:pt x="220979" y="774191"/>
                </a:lnTo>
                <a:lnTo>
                  <a:pt x="228599" y="783335"/>
                </a:lnTo>
                <a:lnTo>
                  <a:pt x="260603" y="751331"/>
                </a:lnTo>
                <a:close/>
              </a:path>
              <a:path w="1111250" h="932814">
                <a:moveTo>
                  <a:pt x="205739" y="685799"/>
                </a:moveTo>
                <a:lnTo>
                  <a:pt x="196595" y="673607"/>
                </a:lnTo>
                <a:lnTo>
                  <a:pt x="181355" y="650747"/>
                </a:lnTo>
                <a:lnTo>
                  <a:pt x="144779" y="675131"/>
                </a:lnTo>
                <a:lnTo>
                  <a:pt x="161543" y="701039"/>
                </a:lnTo>
                <a:lnTo>
                  <a:pt x="169163" y="713231"/>
                </a:lnTo>
                <a:lnTo>
                  <a:pt x="205739" y="685799"/>
                </a:lnTo>
                <a:close/>
              </a:path>
              <a:path w="1111250" h="932814">
                <a:moveTo>
                  <a:pt x="158495" y="614171"/>
                </a:moveTo>
                <a:lnTo>
                  <a:pt x="147827" y="594359"/>
                </a:lnTo>
                <a:lnTo>
                  <a:pt x="138683" y="576071"/>
                </a:lnTo>
                <a:lnTo>
                  <a:pt x="99059" y="594359"/>
                </a:lnTo>
                <a:lnTo>
                  <a:pt x="109727" y="615695"/>
                </a:lnTo>
                <a:lnTo>
                  <a:pt x="120395" y="635507"/>
                </a:lnTo>
                <a:lnTo>
                  <a:pt x="158495" y="614171"/>
                </a:lnTo>
                <a:close/>
              </a:path>
              <a:path w="1111250" h="932814">
                <a:moveTo>
                  <a:pt x="120395" y="536447"/>
                </a:moveTo>
                <a:lnTo>
                  <a:pt x="120395" y="534923"/>
                </a:lnTo>
                <a:lnTo>
                  <a:pt x="108203" y="502919"/>
                </a:lnTo>
                <a:lnTo>
                  <a:pt x="105155" y="495299"/>
                </a:lnTo>
                <a:lnTo>
                  <a:pt x="62483" y="510539"/>
                </a:lnTo>
                <a:lnTo>
                  <a:pt x="67055" y="519683"/>
                </a:lnTo>
                <a:lnTo>
                  <a:pt x="79247" y="553211"/>
                </a:lnTo>
                <a:lnTo>
                  <a:pt x="80771" y="554735"/>
                </a:lnTo>
                <a:lnTo>
                  <a:pt x="120395" y="536447"/>
                </a:lnTo>
                <a:close/>
              </a:path>
              <a:path w="1111250" h="932814">
                <a:moveTo>
                  <a:pt x="91439" y="454151"/>
                </a:moveTo>
                <a:lnTo>
                  <a:pt x="85343" y="438911"/>
                </a:lnTo>
                <a:lnTo>
                  <a:pt x="79247" y="413003"/>
                </a:lnTo>
                <a:lnTo>
                  <a:pt x="36575" y="425195"/>
                </a:lnTo>
                <a:lnTo>
                  <a:pt x="42671" y="451103"/>
                </a:lnTo>
                <a:lnTo>
                  <a:pt x="48767" y="467867"/>
                </a:lnTo>
                <a:lnTo>
                  <a:pt x="91439" y="454151"/>
                </a:lnTo>
                <a:close/>
              </a:path>
              <a:path w="1111250" h="932814">
                <a:moveTo>
                  <a:pt x="68579" y="370331"/>
                </a:moveTo>
                <a:lnTo>
                  <a:pt x="60959" y="333755"/>
                </a:lnTo>
                <a:lnTo>
                  <a:pt x="60959" y="329183"/>
                </a:lnTo>
                <a:lnTo>
                  <a:pt x="16763" y="335279"/>
                </a:lnTo>
                <a:lnTo>
                  <a:pt x="18287" y="342899"/>
                </a:lnTo>
                <a:lnTo>
                  <a:pt x="24383" y="379475"/>
                </a:lnTo>
                <a:lnTo>
                  <a:pt x="25907" y="380999"/>
                </a:lnTo>
                <a:lnTo>
                  <a:pt x="68579" y="370331"/>
                </a:lnTo>
                <a:close/>
              </a:path>
              <a:path w="1111250" h="932814">
                <a:moveTo>
                  <a:pt x="53339" y="284987"/>
                </a:moveTo>
                <a:lnTo>
                  <a:pt x="50291" y="262127"/>
                </a:lnTo>
                <a:lnTo>
                  <a:pt x="48767" y="242315"/>
                </a:lnTo>
                <a:lnTo>
                  <a:pt x="4571" y="245363"/>
                </a:lnTo>
                <a:lnTo>
                  <a:pt x="6095" y="266699"/>
                </a:lnTo>
                <a:lnTo>
                  <a:pt x="9143" y="291083"/>
                </a:lnTo>
                <a:lnTo>
                  <a:pt x="53339" y="2849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62417" y="4956045"/>
            <a:ext cx="7498080" cy="1252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Times New Roman"/>
              <a:buChar char="–"/>
              <a:tabLst>
                <a:tab pos="29972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i="1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transmitted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power,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85"/>
              </a:spcBef>
              <a:buFont typeface="Times New Roman"/>
              <a:buChar char="–"/>
              <a:tabLst>
                <a:tab pos="29972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i="1" spc="-7" baseline="-20833" dirty="0">
                <a:latin typeface="Times New Roman"/>
                <a:cs typeface="Times New Roman"/>
              </a:rPr>
              <a:t>r</a:t>
            </a:r>
            <a:r>
              <a:rPr sz="2400" i="1" spc="-5" dirty="0">
                <a:latin typeface="Times New Roman"/>
                <a:cs typeface="Times New Roman"/>
              </a:rPr>
              <a:t>(d) </a:t>
            </a:r>
            <a:r>
              <a:rPr sz="2400" dirty="0">
                <a:latin typeface="Times New Roman"/>
                <a:cs typeface="Times New Roman"/>
              </a:rPr>
              <a:t>- received </a:t>
            </a:r>
            <a:r>
              <a:rPr sz="2400" spc="-5" dirty="0">
                <a:latin typeface="Times New Roman"/>
                <a:cs typeface="Times New Roman"/>
              </a:rPr>
              <a:t>power </a:t>
            </a:r>
            <a:r>
              <a:rPr sz="2400" dirty="0">
                <a:latin typeface="Times New Roman"/>
                <a:cs typeface="Times New Roman"/>
              </a:rPr>
              <a:t>(change of notation !! 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i="1" spc="-7" baseline="-20833" dirty="0">
                <a:latin typeface="Times New Roman"/>
                <a:cs typeface="Times New Roman"/>
              </a:rPr>
              <a:t>r</a:t>
            </a:r>
            <a:r>
              <a:rPr sz="2400" i="1" spc="-5" dirty="0">
                <a:latin typeface="Times New Roman"/>
                <a:cs typeface="Times New Roman"/>
              </a:rPr>
              <a:t>(d)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</a:t>
            </a:r>
            <a:r>
              <a:rPr sz="2400" spc="-37" baseline="-20833" dirty="0">
                <a:latin typeface="Times New Roman"/>
                <a:cs typeface="Times New Roman"/>
              </a:rPr>
              <a:t>rav</a:t>
            </a:r>
            <a:r>
              <a:rPr sz="2400" spc="-25" dirty="0">
                <a:latin typeface="Times New Roman"/>
                <a:cs typeface="Times New Roman"/>
              </a:rPr>
              <a:t>),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135" dirty="0">
                <a:solidFill>
                  <a:srgbClr val="000065"/>
                </a:solidFill>
                <a:latin typeface="Arial"/>
                <a:cs typeface="Arial"/>
              </a:rPr>
              <a:t>Isotropic</a:t>
            </a:r>
            <a:r>
              <a:rPr sz="2400" spc="-8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000065"/>
                </a:solidFill>
                <a:latin typeface="Arial"/>
                <a:cs typeface="Arial"/>
              </a:rPr>
              <a:t>receiver</a:t>
            </a:r>
            <a:r>
              <a:rPr sz="2400" spc="-7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000065"/>
                </a:solidFill>
                <a:latin typeface="Arial"/>
                <a:cs typeface="Arial"/>
              </a:rPr>
              <a:t>and</a:t>
            </a:r>
            <a:r>
              <a:rPr sz="2400" spc="-6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000065"/>
                </a:solidFill>
                <a:latin typeface="Arial"/>
                <a:cs typeface="Arial"/>
              </a:rPr>
              <a:t>transmitter</a:t>
            </a:r>
            <a:r>
              <a:rPr sz="2400" spc="-8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000065"/>
                </a:solidFill>
                <a:latin typeface="Arial"/>
                <a:cs typeface="Arial"/>
              </a:rPr>
              <a:t>antenna</a:t>
            </a:r>
            <a:r>
              <a:rPr sz="2400" spc="-7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000065"/>
                </a:solidFill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36497" y="3777996"/>
            <a:ext cx="1801495" cy="934719"/>
          </a:xfrm>
          <a:custGeom>
            <a:avLst/>
            <a:gdLst/>
            <a:ahLst/>
            <a:cxnLst/>
            <a:rect l="l" t="t" r="r" b="b"/>
            <a:pathLst>
              <a:path w="1801495" h="934720">
                <a:moveTo>
                  <a:pt x="50291" y="103631"/>
                </a:moveTo>
                <a:lnTo>
                  <a:pt x="3047" y="99059"/>
                </a:lnTo>
                <a:lnTo>
                  <a:pt x="1523" y="108203"/>
                </a:lnTo>
                <a:lnTo>
                  <a:pt x="1523" y="128015"/>
                </a:lnTo>
                <a:lnTo>
                  <a:pt x="0" y="147827"/>
                </a:lnTo>
                <a:lnTo>
                  <a:pt x="48767" y="147827"/>
                </a:lnTo>
                <a:lnTo>
                  <a:pt x="48767" y="109727"/>
                </a:lnTo>
                <a:lnTo>
                  <a:pt x="50291" y="103631"/>
                </a:lnTo>
                <a:close/>
              </a:path>
              <a:path w="1801495" h="934720">
                <a:moveTo>
                  <a:pt x="48767" y="160019"/>
                </a:moveTo>
                <a:lnTo>
                  <a:pt x="48767" y="147827"/>
                </a:lnTo>
                <a:lnTo>
                  <a:pt x="0" y="149351"/>
                </a:lnTo>
                <a:lnTo>
                  <a:pt x="0" y="160019"/>
                </a:lnTo>
                <a:lnTo>
                  <a:pt x="48767" y="160019"/>
                </a:lnTo>
                <a:close/>
              </a:path>
              <a:path w="1801495" h="934720">
                <a:moveTo>
                  <a:pt x="62483" y="12191"/>
                </a:moveTo>
                <a:lnTo>
                  <a:pt x="16763" y="1523"/>
                </a:lnTo>
                <a:lnTo>
                  <a:pt x="10667" y="28955"/>
                </a:lnTo>
                <a:lnTo>
                  <a:pt x="7619" y="50291"/>
                </a:lnTo>
                <a:lnTo>
                  <a:pt x="54863" y="56387"/>
                </a:lnTo>
                <a:lnTo>
                  <a:pt x="57911" y="35051"/>
                </a:lnTo>
                <a:lnTo>
                  <a:pt x="62483" y="12191"/>
                </a:lnTo>
                <a:close/>
              </a:path>
              <a:path w="1801495" h="934720">
                <a:moveTo>
                  <a:pt x="1767838" y="0"/>
                </a:moveTo>
                <a:lnTo>
                  <a:pt x="1735455" y="0"/>
                </a:lnTo>
                <a:lnTo>
                  <a:pt x="1735835" y="1523"/>
                </a:lnTo>
                <a:lnTo>
                  <a:pt x="1737359" y="6095"/>
                </a:lnTo>
                <a:lnTo>
                  <a:pt x="1767838" y="0"/>
                </a:lnTo>
                <a:close/>
              </a:path>
              <a:path w="1801495" h="934720">
                <a:moveTo>
                  <a:pt x="1798319" y="92963"/>
                </a:moveTo>
                <a:lnTo>
                  <a:pt x="1795271" y="67055"/>
                </a:lnTo>
                <a:lnTo>
                  <a:pt x="1792223" y="44195"/>
                </a:lnTo>
                <a:lnTo>
                  <a:pt x="1744979" y="51815"/>
                </a:lnTo>
                <a:lnTo>
                  <a:pt x="1749551" y="73151"/>
                </a:lnTo>
                <a:lnTo>
                  <a:pt x="1751075" y="97535"/>
                </a:lnTo>
                <a:lnTo>
                  <a:pt x="1798319" y="92963"/>
                </a:lnTo>
                <a:close/>
              </a:path>
              <a:path w="1801495" h="934720">
                <a:moveTo>
                  <a:pt x="1801367" y="147827"/>
                </a:moveTo>
                <a:lnTo>
                  <a:pt x="1801367" y="141731"/>
                </a:lnTo>
                <a:lnTo>
                  <a:pt x="1752599" y="143255"/>
                </a:lnTo>
                <a:lnTo>
                  <a:pt x="1752599" y="147827"/>
                </a:lnTo>
                <a:lnTo>
                  <a:pt x="1801367" y="147827"/>
                </a:lnTo>
                <a:close/>
              </a:path>
              <a:path w="1801495" h="934720">
                <a:moveTo>
                  <a:pt x="1801367" y="147827"/>
                </a:moveTo>
                <a:lnTo>
                  <a:pt x="1752599" y="147827"/>
                </a:lnTo>
                <a:lnTo>
                  <a:pt x="1752599" y="149351"/>
                </a:lnTo>
                <a:lnTo>
                  <a:pt x="1801367" y="147827"/>
                </a:lnTo>
                <a:close/>
              </a:path>
              <a:path w="1801495" h="934720">
                <a:moveTo>
                  <a:pt x="1801367" y="147827"/>
                </a:moveTo>
                <a:lnTo>
                  <a:pt x="1752599" y="149351"/>
                </a:lnTo>
                <a:lnTo>
                  <a:pt x="1752599" y="187451"/>
                </a:lnTo>
                <a:lnTo>
                  <a:pt x="1799843" y="192023"/>
                </a:lnTo>
                <a:lnTo>
                  <a:pt x="1799843" y="169163"/>
                </a:lnTo>
                <a:lnTo>
                  <a:pt x="1801367" y="147827"/>
                </a:lnTo>
                <a:close/>
              </a:path>
              <a:path w="1801495" h="934720">
                <a:moveTo>
                  <a:pt x="1793747" y="240791"/>
                </a:moveTo>
                <a:lnTo>
                  <a:pt x="1746503" y="234695"/>
                </a:lnTo>
                <a:lnTo>
                  <a:pt x="1743455" y="260603"/>
                </a:lnTo>
                <a:lnTo>
                  <a:pt x="1738883" y="280415"/>
                </a:lnTo>
                <a:lnTo>
                  <a:pt x="1786127" y="289559"/>
                </a:lnTo>
                <a:lnTo>
                  <a:pt x="1790699" y="268223"/>
                </a:lnTo>
                <a:lnTo>
                  <a:pt x="1793747" y="240791"/>
                </a:lnTo>
                <a:close/>
              </a:path>
              <a:path w="1801495" h="934720">
                <a:moveTo>
                  <a:pt x="1773935" y="336803"/>
                </a:moveTo>
                <a:lnTo>
                  <a:pt x="1728215" y="324611"/>
                </a:lnTo>
                <a:lnTo>
                  <a:pt x="1726691" y="332231"/>
                </a:lnTo>
                <a:lnTo>
                  <a:pt x="1714499" y="367283"/>
                </a:lnTo>
                <a:lnTo>
                  <a:pt x="1758695" y="385571"/>
                </a:lnTo>
                <a:lnTo>
                  <a:pt x="1760219" y="382523"/>
                </a:lnTo>
                <a:lnTo>
                  <a:pt x="1772411" y="344423"/>
                </a:lnTo>
                <a:lnTo>
                  <a:pt x="1773935" y="336803"/>
                </a:lnTo>
                <a:close/>
              </a:path>
              <a:path w="1801495" h="934720">
                <a:moveTo>
                  <a:pt x="1740407" y="429767"/>
                </a:moveTo>
                <a:lnTo>
                  <a:pt x="1697735" y="409955"/>
                </a:lnTo>
                <a:lnTo>
                  <a:pt x="1687067" y="435863"/>
                </a:lnTo>
                <a:lnTo>
                  <a:pt x="1677923" y="452627"/>
                </a:lnTo>
                <a:lnTo>
                  <a:pt x="1719071" y="473963"/>
                </a:lnTo>
                <a:lnTo>
                  <a:pt x="1729739" y="454151"/>
                </a:lnTo>
                <a:lnTo>
                  <a:pt x="1740407" y="429767"/>
                </a:lnTo>
                <a:close/>
              </a:path>
              <a:path w="1801495" h="934720">
                <a:moveTo>
                  <a:pt x="1696211" y="516635"/>
                </a:moveTo>
                <a:lnTo>
                  <a:pt x="1655063" y="492251"/>
                </a:lnTo>
                <a:lnTo>
                  <a:pt x="1650491" y="499871"/>
                </a:lnTo>
                <a:lnTo>
                  <a:pt x="1630679" y="530351"/>
                </a:lnTo>
                <a:lnTo>
                  <a:pt x="1668779" y="559307"/>
                </a:lnTo>
                <a:lnTo>
                  <a:pt x="1670303" y="556259"/>
                </a:lnTo>
                <a:lnTo>
                  <a:pt x="1691639" y="524255"/>
                </a:lnTo>
                <a:lnTo>
                  <a:pt x="1696211" y="516635"/>
                </a:lnTo>
                <a:close/>
              </a:path>
              <a:path w="1801495" h="934720">
                <a:moveTo>
                  <a:pt x="1638299" y="597407"/>
                </a:moveTo>
                <a:lnTo>
                  <a:pt x="1601723" y="566927"/>
                </a:lnTo>
                <a:lnTo>
                  <a:pt x="1584959" y="589787"/>
                </a:lnTo>
                <a:lnTo>
                  <a:pt x="1571243" y="603503"/>
                </a:lnTo>
                <a:lnTo>
                  <a:pt x="1607819" y="635507"/>
                </a:lnTo>
                <a:lnTo>
                  <a:pt x="1621535" y="618743"/>
                </a:lnTo>
                <a:lnTo>
                  <a:pt x="1638299" y="597407"/>
                </a:lnTo>
                <a:close/>
              </a:path>
              <a:path w="1801495" h="934720">
                <a:moveTo>
                  <a:pt x="1574291" y="670559"/>
                </a:moveTo>
                <a:lnTo>
                  <a:pt x="1539239" y="637031"/>
                </a:lnTo>
                <a:lnTo>
                  <a:pt x="1531619" y="644651"/>
                </a:lnTo>
                <a:lnTo>
                  <a:pt x="1505711" y="667511"/>
                </a:lnTo>
                <a:lnTo>
                  <a:pt x="1537715" y="702563"/>
                </a:lnTo>
                <a:lnTo>
                  <a:pt x="1566671" y="678179"/>
                </a:lnTo>
                <a:lnTo>
                  <a:pt x="1574291" y="670559"/>
                </a:lnTo>
                <a:close/>
              </a:path>
              <a:path w="1801495" h="934720">
                <a:moveTo>
                  <a:pt x="1499615" y="734567"/>
                </a:moveTo>
                <a:lnTo>
                  <a:pt x="1470659" y="696467"/>
                </a:lnTo>
                <a:lnTo>
                  <a:pt x="1443227" y="717803"/>
                </a:lnTo>
                <a:lnTo>
                  <a:pt x="1432559" y="723899"/>
                </a:lnTo>
                <a:lnTo>
                  <a:pt x="1459991" y="763523"/>
                </a:lnTo>
                <a:lnTo>
                  <a:pt x="1472183" y="755903"/>
                </a:lnTo>
                <a:lnTo>
                  <a:pt x="1499615" y="734567"/>
                </a:lnTo>
                <a:close/>
              </a:path>
              <a:path w="1801495" h="934720">
                <a:moveTo>
                  <a:pt x="1418843" y="790955"/>
                </a:moveTo>
                <a:lnTo>
                  <a:pt x="1394459" y="749807"/>
                </a:lnTo>
                <a:lnTo>
                  <a:pt x="1377695" y="760475"/>
                </a:lnTo>
                <a:lnTo>
                  <a:pt x="1353311" y="772667"/>
                </a:lnTo>
                <a:lnTo>
                  <a:pt x="1377695" y="815339"/>
                </a:lnTo>
                <a:lnTo>
                  <a:pt x="1403603" y="800099"/>
                </a:lnTo>
                <a:lnTo>
                  <a:pt x="1418843" y="790955"/>
                </a:lnTo>
                <a:close/>
              </a:path>
              <a:path w="1801495" h="934720">
                <a:moveTo>
                  <a:pt x="1333499" y="836675"/>
                </a:moveTo>
                <a:lnTo>
                  <a:pt x="1312163" y="794003"/>
                </a:lnTo>
                <a:lnTo>
                  <a:pt x="1307591" y="797051"/>
                </a:lnTo>
                <a:lnTo>
                  <a:pt x="1271015" y="813815"/>
                </a:lnTo>
                <a:lnTo>
                  <a:pt x="1289303" y="858011"/>
                </a:lnTo>
                <a:lnTo>
                  <a:pt x="1290827" y="856487"/>
                </a:lnTo>
                <a:lnTo>
                  <a:pt x="1328927" y="839723"/>
                </a:lnTo>
                <a:lnTo>
                  <a:pt x="1333499" y="836675"/>
                </a:lnTo>
                <a:close/>
              </a:path>
              <a:path w="1801495" h="934720">
                <a:moveTo>
                  <a:pt x="1243583" y="874775"/>
                </a:moveTo>
                <a:lnTo>
                  <a:pt x="1228343" y="830579"/>
                </a:lnTo>
                <a:lnTo>
                  <a:pt x="1193291" y="841247"/>
                </a:lnTo>
                <a:lnTo>
                  <a:pt x="1184147" y="844295"/>
                </a:lnTo>
                <a:lnTo>
                  <a:pt x="1196339" y="890015"/>
                </a:lnTo>
                <a:lnTo>
                  <a:pt x="1210055" y="886967"/>
                </a:lnTo>
                <a:lnTo>
                  <a:pt x="1243583" y="874775"/>
                </a:lnTo>
                <a:close/>
              </a:path>
              <a:path w="1801495" h="934720">
                <a:moveTo>
                  <a:pt x="1150619" y="903731"/>
                </a:moveTo>
                <a:lnTo>
                  <a:pt x="1138427" y="856487"/>
                </a:lnTo>
                <a:lnTo>
                  <a:pt x="1114043" y="862583"/>
                </a:lnTo>
                <a:lnTo>
                  <a:pt x="1092707" y="867155"/>
                </a:lnTo>
                <a:lnTo>
                  <a:pt x="1103375" y="914399"/>
                </a:lnTo>
                <a:lnTo>
                  <a:pt x="1124711" y="909827"/>
                </a:lnTo>
                <a:lnTo>
                  <a:pt x="1150619" y="903731"/>
                </a:lnTo>
                <a:close/>
              </a:path>
              <a:path w="1801495" h="934720">
                <a:moveTo>
                  <a:pt x="1054607" y="922019"/>
                </a:moveTo>
                <a:lnTo>
                  <a:pt x="1046987" y="874775"/>
                </a:lnTo>
                <a:lnTo>
                  <a:pt x="1030223" y="877823"/>
                </a:lnTo>
                <a:lnTo>
                  <a:pt x="1001267" y="880871"/>
                </a:lnTo>
                <a:lnTo>
                  <a:pt x="1005839" y="928115"/>
                </a:lnTo>
                <a:lnTo>
                  <a:pt x="1037843" y="925067"/>
                </a:lnTo>
                <a:lnTo>
                  <a:pt x="1054607" y="922019"/>
                </a:lnTo>
                <a:close/>
              </a:path>
              <a:path w="1801495" h="934720">
                <a:moveTo>
                  <a:pt x="958595" y="932687"/>
                </a:moveTo>
                <a:lnTo>
                  <a:pt x="954023" y="885443"/>
                </a:lnTo>
                <a:lnTo>
                  <a:pt x="943355" y="885443"/>
                </a:lnTo>
                <a:lnTo>
                  <a:pt x="908303" y="886967"/>
                </a:lnTo>
                <a:lnTo>
                  <a:pt x="909827" y="934211"/>
                </a:lnTo>
                <a:lnTo>
                  <a:pt x="946403" y="932687"/>
                </a:lnTo>
                <a:lnTo>
                  <a:pt x="958595" y="932687"/>
                </a:lnTo>
                <a:close/>
              </a:path>
              <a:path w="1801495" h="934720">
                <a:moveTo>
                  <a:pt x="862583" y="885443"/>
                </a:moveTo>
                <a:lnTo>
                  <a:pt x="856487" y="885443"/>
                </a:lnTo>
                <a:lnTo>
                  <a:pt x="816863" y="882395"/>
                </a:lnTo>
                <a:lnTo>
                  <a:pt x="812291" y="931163"/>
                </a:lnTo>
                <a:lnTo>
                  <a:pt x="854963" y="932687"/>
                </a:lnTo>
                <a:lnTo>
                  <a:pt x="861059" y="932687"/>
                </a:lnTo>
                <a:lnTo>
                  <a:pt x="862583" y="885443"/>
                </a:lnTo>
                <a:close/>
              </a:path>
              <a:path w="1801495" h="934720">
                <a:moveTo>
                  <a:pt x="769619" y="877823"/>
                </a:moveTo>
                <a:lnTo>
                  <a:pt x="728471" y="871727"/>
                </a:lnTo>
                <a:lnTo>
                  <a:pt x="725423" y="870203"/>
                </a:lnTo>
                <a:lnTo>
                  <a:pt x="716279" y="917447"/>
                </a:lnTo>
                <a:lnTo>
                  <a:pt x="720851" y="918971"/>
                </a:lnTo>
                <a:lnTo>
                  <a:pt x="765047" y="925067"/>
                </a:lnTo>
                <a:lnTo>
                  <a:pt x="769619" y="877823"/>
                </a:lnTo>
                <a:close/>
              </a:path>
              <a:path w="1801495" h="934720">
                <a:moveTo>
                  <a:pt x="679703" y="861059"/>
                </a:moveTo>
                <a:lnTo>
                  <a:pt x="646175" y="853439"/>
                </a:lnTo>
                <a:lnTo>
                  <a:pt x="633983" y="850391"/>
                </a:lnTo>
                <a:lnTo>
                  <a:pt x="620267" y="894587"/>
                </a:lnTo>
                <a:lnTo>
                  <a:pt x="633983" y="899159"/>
                </a:lnTo>
                <a:lnTo>
                  <a:pt x="667511" y="908303"/>
                </a:lnTo>
                <a:lnTo>
                  <a:pt x="679703" y="861059"/>
                </a:lnTo>
                <a:close/>
              </a:path>
              <a:path w="1801495" h="934720">
                <a:moveTo>
                  <a:pt x="589787" y="835151"/>
                </a:moveTo>
                <a:lnTo>
                  <a:pt x="566927" y="827531"/>
                </a:lnTo>
                <a:lnTo>
                  <a:pt x="545591" y="819911"/>
                </a:lnTo>
                <a:lnTo>
                  <a:pt x="528827" y="864107"/>
                </a:lnTo>
                <a:lnTo>
                  <a:pt x="551687" y="873251"/>
                </a:lnTo>
                <a:lnTo>
                  <a:pt x="574547" y="880871"/>
                </a:lnTo>
                <a:lnTo>
                  <a:pt x="589787" y="835151"/>
                </a:lnTo>
                <a:close/>
              </a:path>
              <a:path w="1801495" h="934720">
                <a:moveTo>
                  <a:pt x="502919" y="801623"/>
                </a:moveTo>
                <a:lnTo>
                  <a:pt x="492251" y="797051"/>
                </a:lnTo>
                <a:lnTo>
                  <a:pt x="461771" y="781811"/>
                </a:lnTo>
                <a:lnTo>
                  <a:pt x="440435" y="822959"/>
                </a:lnTo>
                <a:lnTo>
                  <a:pt x="483107" y="844295"/>
                </a:lnTo>
                <a:lnTo>
                  <a:pt x="502919" y="801623"/>
                </a:lnTo>
                <a:close/>
              </a:path>
              <a:path w="1801495" h="934720">
                <a:moveTo>
                  <a:pt x="422147" y="758951"/>
                </a:moveTo>
                <a:lnTo>
                  <a:pt x="388619" y="739139"/>
                </a:lnTo>
                <a:lnTo>
                  <a:pt x="382523" y="734567"/>
                </a:lnTo>
                <a:lnTo>
                  <a:pt x="355091" y="774191"/>
                </a:lnTo>
                <a:lnTo>
                  <a:pt x="364235" y="778763"/>
                </a:lnTo>
                <a:lnTo>
                  <a:pt x="396239" y="800099"/>
                </a:lnTo>
                <a:lnTo>
                  <a:pt x="422147" y="758951"/>
                </a:lnTo>
                <a:close/>
              </a:path>
              <a:path w="1801495" h="934720">
                <a:moveTo>
                  <a:pt x="344423" y="707135"/>
                </a:moveTo>
                <a:lnTo>
                  <a:pt x="326135" y="693419"/>
                </a:lnTo>
                <a:lnTo>
                  <a:pt x="307847" y="678179"/>
                </a:lnTo>
                <a:lnTo>
                  <a:pt x="277367" y="714755"/>
                </a:lnTo>
                <a:lnTo>
                  <a:pt x="297179" y="731519"/>
                </a:lnTo>
                <a:lnTo>
                  <a:pt x="315467" y="745235"/>
                </a:lnTo>
                <a:lnTo>
                  <a:pt x="344423" y="707135"/>
                </a:lnTo>
                <a:close/>
              </a:path>
              <a:path w="1801495" h="934720">
                <a:moveTo>
                  <a:pt x="272795" y="647699"/>
                </a:moveTo>
                <a:lnTo>
                  <a:pt x="240791" y="615695"/>
                </a:lnTo>
                <a:lnTo>
                  <a:pt x="205739" y="647699"/>
                </a:lnTo>
                <a:lnTo>
                  <a:pt x="240791" y="682751"/>
                </a:lnTo>
                <a:lnTo>
                  <a:pt x="272795" y="647699"/>
                </a:lnTo>
                <a:close/>
              </a:path>
              <a:path w="1801495" h="934720">
                <a:moveTo>
                  <a:pt x="210311" y="580643"/>
                </a:moveTo>
                <a:lnTo>
                  <a:pt x="192023" y="559307"/>
                </a:lnTo>
                <a:lnTo>
                  <a:pt x="181355" y="544067"/>
                </a:lnTo>
                <a:lnTo>
                  <a:pt x="143255" y="573023"/>
                </a:lnTo>
                <a:lnTo>
                  <a:pt x="155447" y="589787"/>
                </a:lnTo>
                <a:lnTo>
                  <a:pt x="173735" y="611123"/>
                </a:lnTo>
                <a:lnTo>
                  <a:pt x="210311" y="580643"/>
                </a:lnTo>
                <a:close/>
              </a:path>
              <a:path w="1801495" h="934720">
                <a:moveTo>
                  <a:pt x="155447" y="505967"/>
                </a:moveTo>
                <a:lnTo>
                  <a:pt x="149351" y="498347"/>
                </a:lnTo>
                <a:lnTo>
                  <a:pt x="131063" y="466343"/>
                </a:lnTo>
                <a:lnTo>
                  <a:pt x="89915" y="489203"/>
                </a:lnTo>
                <a:lnTo>
                  <a:pt x="89915" y="490727"/>
                </a:lnTo>
                <a:lnTo>
                  <a:pt x="109727" y="524255"/>
                </a:lnTo>
                <a:lnTo>
                  <a:pt x="115823" y="531875"/>
                </a:lnTo>
                <a:lnTo>
                  <a:pt x="155447" y="505967"/>
                </a:lnTo>
                <a:close/>
              </a:path>
              <a:path w="1801495" h="934720">
                <a:moveTo>
                  <a:pt x="111251" y="426719"/>
                </a:moveTo>
                <a:lnTo>
                  <a:pt x="99059" y="400811"/>
                </a:lnTo>
                <a:lnTo>
                  <a:pt x="92963" y="384047"/>
                </a:lnTo>
                <a:lnTo>
                  <a:pt x="48767" y="400811"/>
                </a:lnTo>
                <a:lnTo>
                  <a:pt x="56387" y="420623"/>
                </a:lnTo>
                <a:lnTo>
                  <a:pt x="67055" y="446531"/>
                </a:lnTo>
                <a:lnTo>
                  <a:pt x="111251" y="426719"/>
                </a:lnTo>
                <a:close/>
              </a:path>
              <a:path w="1801495" h="934720">
                <a:moveTo>
                  <a:pt x="77723" y="339851"/>
                </a:moveTo>
                <a:lnTo>
                  <a:pt x="74675" y="330707"/>
                </a:lnTo>
                <a:lnTo>
                  <a:pt x="65531" y="295655"/>
                </a:lnTo>
                <a:lnTo>
                  <a:pt x="18287" y="306323"/>
                </a:lnTo>
                <a:lnTo>
                  <a:pt x="19811" y="307847"/>
                </a:lnTo>
                <a:lnTo>
                  <a:pt x="28955" y="345947"/>
                </a:lnTo>
                <a:lnTo>
                  <a:pt x="32003" y="355091"/>
                </a:lnTo>
                <a:lnTo>
                  <a:pt x="77723" y="339851"/>
                </a:lnTo>
                <a:close/>
              </a:path>
              <a:path w="1801495" h="934720">
                <a:moveTo>
                  <a:pt x="56387" y="251459"/>
                </a:moveTo>
                <a:lnTo>
                  <a:pt x="51815" y="222503"/>
                </a:lnTo>
                <a:lnTo>
                  <a:pt x="50291" y="205739"/>
                </a:lnTo>
                <a:lnTo>
                  <a:pt x="3047" y="210311"/>
                </a:lnTo>
                <a:lnTo>
                  <a:pt x="4571" y="230123"/>
                </a:lnTo>
                <a:lnTo>
                  <a:pt x="9143" y="257555"/>
                </a:lnTo>
                <a:lnTo>
                  <a:pt x="56387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29" name="object 29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8617" y="390652"/>
            <a:ext cx="7696834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990600">
              <a:lnSpc>
                <a:spcPct val="100000"/>
              </a:lnSpc>
              <a:spcBef>
                <a:spcPts val="1760"/>
              </a:spcBef>
            </a:pPr>
            <a:r>
              <a:rPr sz="4000" spc="-10" dirty="0">
                <a:solidFill>
                  <a:srgbClr val="FF0000"/>
                </a:solidFill>
                <a:latin typeface="Arial"/>
                <a:cs typeface="Arial"/>
              </a:rPr>
              <a:t>Free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Space</a:t>
            </a:r>
            <a:r>
              <a:rPr sz="4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Equation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pc="-5" dirty="0"/>
              <a:t>Friis </a:t>
            </a:r>
            <a:r>
              <a:rPr spc="-10" dirty="0"/>
              <a:t>Free </a:t>
            </a:r>
            <a:r>
              <a:rPr spc="-5" dirty="0"/>
              <a:t>Space</a:t>
            </a:r>
            <a:r>
              <a:rPr spc="-45" dirty="0"/>
              <a:t> </a:t>
            </a:r>
            <a:r>
              <a:rPr spc="-5" dirty="0"/>
              <a:t>Equation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95816" y="2363215"/>
            <a:ext cx="361696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 T-R distance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43376" y="3374132"/>
            <a:ext cx="2212975" cy="0"/>
          </a:xfrm>
          <a:custGeom>
            <a:avLst/>
            <a:gdLst/>
            <a:ahLst/>
            <a:cxnLst/>
            <a:rect l="l" t="t" r="r" b="b"/>
            <a:pathLst>
              <a:path w="2212975">
                <a:moveTo>
                  <a:pt x="0" y="0"/>
                </a:moveTo>
                <a:lnTo>
                  <a:pt x="2212855" y="0"/>
                </a:lnTo>
              </a:path>
            </a:pathLst>
          </a:custGeom>
          <a:ln w="16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99463" y="3216908"/>
            <a:ext cx="449580" cy="652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4575" i="1" spc="30" baseline="-25500" dirty="0">
                <a:latin typeface="Times New Roman"/>
                <a:cs typeface="Times New Roman"/>
              </a:rPr>
              <a:t>L</a:t>
            </a:r>
            <a:endParaRPr sz="4575" baseline="-25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4347" y="2820922"/>
            <a:ext cx="1403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9639" y="3366768"/>
            <a:ext cx="1503680" cy="502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0265" algn="l"/>
              </a:tabLst>
            </a:pPr>
            <a:r>
              <a:rPr sz="3050" spc="10" dirty="0">
                <a:latin typeface="Times New Roman"/>
                <a:cs typeface="Times New Roman"/>
              </a:rPr>
              <a:t>(</a:t>
            </a:r>
            <a:r>
              <a:rPr sz="3050" spc="545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4</a:t>
            </a:r>
            <a:r>
              <a:rPr sz="3050" spc="254" dirty="0">
                <a:latin typeface="Times New Roman"/>
                <a:cs typeface="Times New Roman"/>
              </a:rPr>
              <a:t> </a:t>
            </a:r>
            <a:r>
              <a:rPr sz="3250" spc="-90" dirty="0">
                <a:latin typeface="Symbol"/>
                <a:cs typeface="Symbol"/>
              </a:rPr>
              <a:t></a:t>
            </a:r>
            <a:r>
              <a:rPr sz="3250" spc="-90" dirty="0">
                <a:latin typeface="Times New Roman"/>
                <a:cs typeface="Times New Roman"/>
              </a:rPr>
              <a:t>	</a:t>
            </a:r>
            <a:r>
              <a:rPr sz="3050" spc="10" dirty="0">
                <a:latin typeface="Times New Roman"/>
                <a:cs typeface="Times New Roman"/>
              </a:rPr>
              <a:t>) </a:t>
            </a:r>
            <a:r>
              <a:rPr sz="2700" baseline="43209" dirty="0">
                <a:latin typeface="Times New Roman"/>
                <a:cs typeface="Times New Roman"/>
              </a:rPr>
              <a:t>2</a:t>
            </a:r>
            <a:r>
              <a:rPr sz="2700" spc="359" baseline="43209" dirty="0">
                <a:latin typeface="Times New Roman"/>
                <a:cs typeface="Times New Roman"/>
              </a:rPr>
              <a:t> </a:t>
            </a:r>
            <a:r>
              <a:rPr sz="3050" i="1" spc="15" dirty="0">
                <a:latin typeface="Times New Roman"/>
                <a:cs typeface="Times New Roman"/>
              </a:rPr>
              <a:t>d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5463" y="2812032"/>
            <a:ext cx="168084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i="1" spc="40" dirty="0">
                <a:latin typeface="Times New Roman"/>
                <a:cs typeface="Times New Roman"/>
              </a:rPr>
              <a:t>P</a:t>
            </a:r>
            <a:r>
              <a:rPr sz="2700" i="1" spc="60" baseline="-24691" dirty="0">
                <a:latin typeface="Times New Roman"/>
                <a:cs typeface="Times New Roman"/>
              </a:rPr>
              <a:t>t </a:t>
            </a:r>
            <a:r>
              <a:rPr sz="3050" i="1" spc="25" dirty="0">
                <a:latin typeface="Times New Roman"/>
                <a:cs typeface="Times New Roman"/>
              </a:rPr>
              <a:t>G </a:t>
            </a:r>
            <a:r>
              <a:rPr sz="2700" i="1" baseline="-24691" dirty="0">
                <a:latin typeface="Times New Roman"/>
                <a:cs typeface="Times New Roman"/>
              </a:rPr>
              <a:t>t </a:t>
            </a:r>
            <a:r>
              <a:rPr sz="3050" i="1" spc="25" dirty="0">
                <a:latin typeface="Times New Roman"/>
                <a:cs typeface="Times New Roman"/>
              </a:rPr>
              <a:t>G </a:t>
            </a:r>
            <a:r>
              <a:rPr sz="2700" i="1" baseline="-24691" dirty="0">
                <a:latin typeface="Times New Roman"/>
                <a:cs typeface="Times New Roman"/>
              </a:rPr>
              <a:t>r</a:t>
            </a:r>
            <a:r>
              <a:rPr sz="2700" i="1" spc="232" baseline="-24691" dirty="0">
                <a:latin typeface="Times New Roman"/>
                <a:cs typeface="Times New Roman"/>
              </a:rPr>
              <a:t> </a:t>
            </a:r>
            <a:r>
              <a:rPr sz="3250" spc="-90" dirty="0">
                <a:latin typeface="Symbol"/>
                <a:cs typeface="Symbol"/>
              </a:rPr>
              <a:t>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6560" y="3085844"/>
            <a:ext cx="1554480" cy="54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25880" algn="l"/>
              </a:tabLst>
            </a:pPr>
            <a:r>
              <a:rPr sz="3050" i="1" spc="170" dirty="0">
                <a:latin typeface="Times New Roman"/>
                <a:cs typeface="Times New Roman"/>
              </a:rPr>
              <a:t>P</a:t>
            </a:r>
            <a:r>
              <a:rPr sz="2700" i="1" baseline="-23148" dirty="0">
                <a:latin typeface="Times New Roman"/>
                <a:cs typeface="Times New Roman"/>
              </a:rPr>
              <a:t>r </a:t>
            </a:r>
            <a:r>
              <a:rPr sz="2700" i="1" spc="60" baseline="-23148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(</a:t>
            </a:r>
            <a:r>
              <a:rPr sz="3050" spc="-235" dirty="0">
                <a:latin typeface="Times New Roman"/>
                <a:cs typeface="Times New Roman"/>
              </a:rPr>
              <a:t> </a:t>
            </a:r>
            <a:r>
              <a:rPr sz="3050" i="1" spc="15" dirty="0">
                <a:latin typeface="Times New Roman"/>
                <a:cs typeface="Times New Roman"/>
              </a:rPr>
              <a:t>d</a:t>
            </a:r>
            <a:r>
              <a:rPr sz="3050" i="1" spc="34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)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20" dirty="0">
                <a:latin typeface="Symbol"/>
                <a:cs typeface="Symbol"/>
              </a:rPr>
              <a:t>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95816" y="3899406"/>
            <a:ext cx="7102475" cy="231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Times New Roman"/>
              <a:buChar char="–"/>
              <a:tabLst>
                <a:tab pos="2997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775" i="1" spc="-7" baseline="-21021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- transmitted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power,</a:t>
            </a:r>
            <a:endParaRPr sz="2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70"/>
              </a:spcBef>
              <a:buFont typeface="Times New Roman"/>
              <a:buChar char="–"/>
              <a:tabLst>
                <a:tab pos="2997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775" i="1" spc="-7" baseline="-21021" dirty="0">
                <a:latin typeface="Times New Roman"/>
                <a:cs typeface="Times New Roman"/>
              </a:rPr>
              <a:t>r</a:t>
            </a:r>
            <a:r>
              <a:rPr sz="2800" i="1" spc="-5" dirty="0">
                <a:latin typeface="Times New Roman"/>
                <a:cs typeface="Times New Roman"/>
              </a:rPr>
              <a:t>(d) </a:t>
            </a:r>
            <a:r>
              <a:rPr sz="2800" spc="-5" dirty="0">
                <a:latin typeface="Times New Roman"/>
                <a:cs typeface="Times New Roman"/>
              </a:rPr>
              <a:t>- </a:t>
            </a:r>
            <a:r>
              <a:rPr sz="2800" spc="-10" dirty="0">
                <a:latin typeface="Times New Roman"/>
                <a:cs typeface="Times New Roman"/>
              </a:rPr>
              <a:t>received</a:t>
            </a:r>
            <a:r>
              <a:rPr sz="2800" spc="-5" dirty="0">
                <a:latin typeface="Times New Roman"/>
                <a:cs typeface="Times New Roman"/>
              </a:rPr>
              <a:t> power,</a:t>
            </a:r>
            <a:endParaRPr sz="280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97900"/>
              </a:lnSpc>
              <a:spcBef>
                <a:spcPts val="740"/>
              </a:spcBef>
              <a:buFont typeface="Times New Roman"/>
              <a:buChar char="–"/>
              <a:tabLst>
                <a:tab pos="299720" algn="l"/>
                <a:tab pos="177546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G</a:t>
            </a:r>
            <a:r>
              <a:rPr sz="2775" i="1" spc="-7" baseline="-21021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&amp; </a:t>
            </a:r>
            <a:r>
              <a:rPr sz="2800" i="1" dirty="0">
                <a:latin typeface="Times New Roman"/>
                <a:cs typeface="Times New Roman"/>
              </a:rPr>
              <a:t>G</a:t>
            </a:r>
            <a:r>
              <a:rPr sz="2775" i="1" baseline="-21021" dirty="0">
                <a:latin typeface="Times New Roman"/>
                <a:cs typeface="Times New Roman"/>
              </a:rPr>
              <a:t>r </a:t>
            </a:r>
            <a:r>
              <a:rPr sz="2800" spc="-5" dirty="0">
                <a:latin typeface="Times New Roman"/>
                <a:cs typeface="Times New Roman"/>
              </a:rPr>
              <a:t>- transmitter &amp; </a:t>
            </a:r>
            <a:r>
              <a:rPr sz="2800" spc="-10" dirty="0">
                <a:latin typeface="Times New Roman"/>
                <a:cs typeface="Times New Roman"/>
              </a:rPr>
              <a:t>receiver </a:t>
            </a:r>
            <a:r>
              <a:rPr sz="2800" spc="-5" dirty="0">
                <a:latin typeface="Times New Roman"/>
                <a:cs typeface="Times New Roman"/>
              </a:rPr>
              <a:t>antenna gains,  </a:t>
            </a:r>
            <a:r>
              <a:rPr sz="2800" i="1" spc="-5" dirty="0">
                <a:latin typeface="Times New Roman"/>
                <a:cs typeface="Times New Roman"/>
              </a:rPr>
              <a:t>L </a:t>
            </a:r>
            <a:r>
              <a:rPr sz="2800" spc="-5" dirty="0">
                <a:latin typeface="Times New Roman"/>
                <a:cs typeface="Times New Roman"/>
              </a:rPr>
              <a:t>- system loss factor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related to propagation  </a:t>
            </a:r>
            <a:r>
              <a:rPr sz="2800" dirty="0">
                <a:latin typeface="Times New Roman"/>
                <a:cs typeface="Times New Roman"/>
              </a:rPr>
              <a:t>(L</a:t>
            </a:r>
            <a:r>
              <a:rPr sz="2800" spc="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&gt;=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1),	</a:t>
            </a:r>
            <a:r>
              <a:rPr sz="2950" spc="-85" dirty="0">
                <a:latin typeface="Symbol"/>
                <a:cs typeface="Symbol"/>
              </a:rPr>
              <a:t></a:t>
            </a:r>
            <a:r>
              <a:rPr sz="295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 wavelength in</a:t>
            </a:r>
            <a:r>
              <a:rPr sz="2800" spc="-10" dirty="0">
                <a:latin typeface="Times New Roman"/>
                <a:cs typeface="Times New Roman"/>
              </a:rPr>
              <a:t> meters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endParaRPr spc="50" dirty="0"/>
          </a:p>
        </p:txBody>
      </p:sp>
      <p:sp>
        <p:nvSpPr>
          <p:cNvPr id="15" name="object 15"/>
          <p:cNvSpPr txBox="1"/>
          <p:nvPr/>
        </p:nvSpPr>
        <p:spPr>
          <a:xfrm>
            <a:off x="1538617" y="6659145"/>
            <a:ext cx="1446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1400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pc="-5" smtClean="0"/>
              <a:t>Wireless Communications Week 10-11; Fall - 2015</a:t>
            </a:r>
            <a:endParaRPr b="0" spc="35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510"/>
              </a:lnSpc>
            </a:pPr>
            <a:fld id="{81D60167-4931-47E6-BA6A-407CBD079E47}" type="slidenum">
              <a:rPr dirty="0"/>
              <a:pPr marL="114935">
                <a:lnSpc>
                  <a:spcPts val="1510"/>
                </a:lnSpc>
              </a:pPr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6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2916</Words>
  <Application>Microsoft Office PowerPoint</Application>
  <PresentationFormat>Custom</PresentationFormat>
  <Paragraphs>882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Radio Transmission</vt:lpstr>
      <vt:lpstr>Radio Wave Propagation</vt:lpstr>
      <vt:lpstr>Propagation Models</vt:lpstr>
      <vt:lpstr>Propagation Models 2</vt:lpstr>
      <vt:lpstr>Slide 5</vt:lpstr>
      <vt:lpstr>Free Space Propagation  Model</vt:lpstr>
      <vt:lpstr>Isotropic Antenna</vt:lpstr>
      <vt:lpstr>Slide 8</vt:lpstr>
      <vt:lpstr>Friis Free Space Equation</vt:lpstr>
      <vt:lpstr>Antenna Gain</vt:lpstr>
      <vt:lpstr>Units</vt:lpstr>
      <vt:lpstr>EIRP</vt:lpstr>
      <vt:lpstr>Slide 13</vt:lpstr>
      <vt:lpstr>Path Loss</vt:lpstr>
      <vt:lpstr>Far Field</vt:lpstr>
      <vt:lpstr>Fraunhofer Distance</vt:lpstr>
      <vt:lpstr>Distance d = 0</vt:lpstr>
      <vt:lpstr>Slide 18</vt:lpstr>
      <vt:lpstr>Received power Pr(d)</vt:lpstr>
      <vt:lpstr>Received power Pr(d)</vt:lpstr>
      <vt:lpstr>Ground Reflection (2-ray) Model</vt:lpstr>
      <vt:lpstr>Two Ray Model</vt:lpstr>
      <vt:lpstr>Two Ray Model</vt:lpstr>
      <vt:lpstr>Two Ray Model Approximations</vt:lpstr>
      <vt:lpstr>Two Ray Model Path Loss</vt:lpstr>
      <vt:lpstr>Two Ray Model -The Model of  ‘Distance Filtering’</vt:lpstr>
      <vt:lpstr>Distance between interfering  cells</vt:lpstr>
      <vt:lpstr>Simpler SIR</vt:lpstr>
      <vt:lpstr>Slide 29</vt:lpstr>
      <vt:lpstr>Interference Limitation</vt:lpstr>
      <vt:lpstr>Interference Limitation</vt:lpstr>
      <vt:lpstr>Log-distance Path Loss Model</vt:lpstr>
      <vt:lpstr>Log-distance Path Loss  Model</vt:lpstr>
      <vt:lpstr>Slide 34</vt:lpstr>
      <vt:lpstr>Log-normal Shadowing 1</vt:lpstr>
      <vt:lpstr>Log-normal Shadowing 2</vt:lpstr>
      <vt:lpstr>Log-normal Shadowing 3</vt:lpstr>
      <vt:lpstr>A Cell Design Problem</vt:lpstr>
      <vt:lpstr>Okumura Model 1</vt:lpstr>
      <vt:lpstr>Okumura Model 2</vt:lpstr>
      <vt:lpstr>Okumura Model 3</vt:lpstr>
      <vt:lpstr>Free Space Propagation Loss</vt:lpstr>
      <vt:lpstr>Slide 43</vt:lpstr>
      <vt:lpstr>GAREA</vt:lpstr>
      <vt:lpstr>Antenna gain factors  G(hhe),G(hre)</vt:lpstr>
      <vt:lpstr>Other Corrections</vt:lpstr>
      <vt:lpstr>Okumura Model Summary</vt:lpstr>
      <vt:lpstr>Hata Propagation Model</vt:lpstr>
      <vt:lpstr>Urban Path Loss Equation</vt:lpstr>
      <vt:lpstr>Mobile antenna correction  factor  a(hre )</vt:lpstr>
      <vt:lpstr>Suburban and Rural Path  Loss Equation</vt:lpstr>
      <vt:lpstr>Hata-model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MAJU-Wireless-2014-Fall-Week-10-11-RadioTransmission [Compatibility Mode]</dc:title>
  <dc:creator>Dr Noor</dc:creator>
  <cp:lastModifiedBy>HP</cp:lastModifiedBy>
  <cp:revision>9</cp:revision>
  <dcterms:created xsi:type="dcterms:W3CDTF">2015-11-10T08:03:57Z</dcterms:created>
  <dcterms:modified xsi:type="dcterms:W3CDTF">2015-12-09T04:56:58Z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2014-12-09T00:00:00Z</vt:filetime>
  </property>
  <property fmtid="{D5CDD505-2E9C-101B-9397-08002B2CF9AE}" pid="3" name="Creator">
    <vt:lpwstr>PDFCreator Version 0.9.5</vt:lpwstr>
  </property>
  <property fmtid="{D5CDD505-2E9C-101B-9397-08002B2CF9AE}" pid="4" name="LastSaved">
    <vt:filetime>2015-11-10T00:00:00Z</vt:filetime>
  </property>
</Properties>
</file>