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968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0E4DD-E318-499D-A83B-0AD5FF2CF2FC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BA10A-8BEB-4D89-8DD0-F49368E18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BA10A-8BEB-4D89-8DD0-F49368E18B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1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BA10A-8BEB-4D89-8DD0-F49368E18B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2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4475" y="0"/>
            <a:ext cx="865505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A354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5131" y="335026"/>
            <a:ext cx="6993737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640" y="1517141"/>
            <a:ext cx="8300719" cy="4510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A354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58383" y="6244886"/>
            <a:ext cx="1437640" cy="44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60573" y="6302774"/>
            <a:ext cx="2252979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61273" y="6311371"/>
            <a:ext cx="2311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13725" cy="343043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75"/>
              </a:spcBef>
            </a:pPr>
            <a:r>
              <a:rPr lang="en-US" sz="2000" dirty="0" smtClean="0">
                <a:latin typeface="Arial"/>
                <a:cs typeface="Arial"/>
              </a:rPr>
              <a:t>DEPARTMENT OF COMPUTER SYSTEMS ENGINEERING UET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6675" y="3233673"/>
            <a:ext cx="116205" cy="182880"/>
          </a:xfrm>
          <a:custGeom>
            <a:avLst/>
            <a:gdLst/>
            <a:ahLst/>
            <a:cxnLst/>
            <a:rect l="l" t="t" r="r" b="b"/>
            <a:pathLst>
              <a:path w="116204" h="182879">
                <a:moveTo>
                  <a:pt x="0" y="0"/>
                </a:moveTo>
                <a:lnTo>
                  <a:pt x="15240" y="173989"/>
                </a:lnTo>
                <a:lnTo>
                  <a:pt x="115824" y="182625"/>
                </a:lnTo>
                <a:lnTo>
                  <a:pt x="108584" y="11811"/>
                </a:lnTo>
                <a:lnTo>
                  <a:pt x="0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0876" y="3246373"/>
            <a:ext cx="79375" cy="132080"/>
          </a:xfrm>
          <a:custGeom>
            <a:avLst/>
            <a:gdLst/>
            <a:ahLst/>
            <a:cxnLst/>
            <a:rect l="l" t="t" r="r" b="b"/>
            <a:pathLst>
              <a:path w="79375" h="132079">
                <a:moveTo>
                  <a:pt x="62865" y="0"/>
                </a:moveTo>
                <a:lnTo>
                  <a:pt x="0" y="1650"/>
                </a:lnTo>
                <a:lnTo>
                  <a:pt x="0" y="125475"/>
                </a:lnTo>
                <a:lnTo>
                  <a:pt x="79375" y="131825"/>
                </a:lnTo>
                <a:lnTo>
                  <a:pt x="62865" y="0"/>
                </a:lnTo>
                <a:close/>
              </a:path>
            </a:pathLst>
          </a:custGeom>
          <a:solidFill>
            <a:srgbClr val="899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0851" y="3121025"/>
            <a:ext cx="241300" cy="154305"/>
          </a:xfrm>
          <a:custGeom>
            <a:avLst/>
            <a:gdLst/>
            <a:ahLst/>
            <a:cxnLst/>
            <a:rect l="l" t="t" r="r" b="b"/>
            <a:pathLst>
              <a:path w="241300" h="154304">
                <a:moveTo>
                  <a:pt x="194437" y="0"/>
                </a:moveTo>
                <a:lnTo>
                  <a:pt x="0" y="108712"/>
                </a:lnTo>
                <a:lnTo>
                  <a:pt x="30099" y="153924"/>
                </a:lnTo>
                <a:lnTo>
                  <a:pt x="218185" y="125349"/>
                </a:lnTo>
                <a:lnTo>
                  <a:pt x="241300" y="98425"/>
                </a:lnTo>
                <a:lnTo>
                  <a:pt x="194437" y="0"/>
                </a:lnTo>
                <a:close/>
              </a:path>
            </a:pathLst>
          </a:custGeom>
          <a:solidFill>
            <a:srgbClr val="788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050" y="3121025"/>
            <a:ext cx="234950" cy="157480"/>
          </a:xfrm>
          <a:custGeom>
            <a:avLst/>
            <a:gdLst/>
            <a:ahLst/>
            <a:cxnLst/>
            <a:rect l="l" t="t" r="r" b="b"/>
            <a:pathLst>
              <a:path w="234950" h="157479">
                <a:moveTo>
                  <a:pt x="0" y="0"/>
                </a:moveTo>
                <a:lnTo>
                  <a:pt x="0" y="111887"/>
                </a:lnTo>
                <a:lnTo>
                  <a:pt x="221488" y="157099"/>
                </a:lnTo>
                <a:lnTo>
                  <a:pt x="234950" y="116712"/>
                </a:lnTo>
                <a:lnTo>
                  <a:pt x="0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0226" y="3230498"/>
            <a:ext cx="387350" cy="1050925"/>
          </a:xfrm>
          <a:custGeom>
            <a:avLst/>
            <a:gdLst/>
            <a:ahLst/>
            <a:cxnLst/>
            <a:rect l="l" t="t" r="r" b="b"/>
            <a:pathLst>
              <a:path w="387350" h="1050925">
                <a:moveTo>
                  <a:pt x="116331" y="0"/>
                </a:moveTo>
                <a:lnTo>
                  <a:pt x="116331" y="34925"/>
                </a:lnTo>
                <a:lnTo>
                  <a:pt x="163068" y="34925"/>
                </a:lnTo>
                <a:lnTo>
                  <a:pt x="163068" y="130175"/>
                </a:lnTo>
                <a:lnTo>
                  <a:pt x="109981" y="130175"/>
                </a:lnTo>
                <a:lnTo>
                  <a:pt x="0" y="252349"/>
                </a:lnTo>
                <a:lnTo>
                  <a:pt x="29209" y="1050925"/>
                </a:lnTo>
                <a:lnTo>
                  <a:pt x="387350" y="1050925"/>
                </a:lnTo>
                <a:lnTo>
                  <a:pt x="387350" y="127000"/>
                </a:lnTo>
                <a:lnTo>
                  <a:pt x="345313" y="127000"/>
                </a:lnTo>
                <a:lnTo>
                  <a:pt x="346837" y="15112"/>
                </a:lnTo>
                <a:lnTo>
                  <a:pt x="116331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2250" y="3367151"/>
            <a:ext cx="177800" cy="906780"/>
          </a:xfrm>
          <a:custGeom>
            <a:avLst/>
            <a:gdLst/>
            <a:ahLst/>
            <a:cxnLst/>
            <a:rect l="l" t="t" r="r" b="b"/>
            <a:pathLst>
              <a:path w="177800" h="906779">
                <a:moveTo>
                  <a:pt x="0" y="0"/>
                </a:moveTo>
                <a:lnTo>
                  <a:pt x="86486" y="53086"/>
                </a:lnTo>
                <a:lnTo>
                  <a:pt x="52831" y="61849"/>
                </a:lnTo>
                <a:lnTo>
                  <a:pt x="20827" y="115062"/>
                </a:lnTo>
                <a:lnTo>
                  <a:pt x="79248" y="234061"/>
                </a:lnTo>
                <a:lnTo>
                  <a:pt x="30479" y="284861"/>
                </a:lnTo>
                <a:lnTo>
                  <a:pt x="5588" y="780161"/>
                </a:lnTo>
                <a:lnTo>
                  <a:pt x="130555" y="846074"/>
                </a:lnTo>
                <a:lnTo>
                  <a:pt x="49656" y="862711"/>
                </a:lnTo>
                <a:lnTo>
                  <a:pt x="74422" y="906399"/>
                </a:lnTo>
                <a:lnTo>
                  <a:pt x="170560" y="897636"/>
                </a:lnTo>
                <a:lnTo>
                  <a:pt x="17780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6175" y="3232150"/>
            <a:ext cx="274955" cy="1049655"/>
          </a:xfrm>
          <a:custGeom>
            <a:avLst/>
            <a:gdLst/>
            <a:ahLst/>
            <a:cxnLst/>
            <a:rect l="l" t="t" r="r" b="b"/>
            <a:pathLst>
              <a:path w="274954" h="1049654">
                <a:moveTo>
                  <a:pt x="274574" y="0"/>
                </a:moveTo>
                <a:lnTo>
                  <a:pt x="76200" y="0"/>
                </a:lnTo>
                <a:lnTo>
                  <a:pt x="76200" y="49911"/>
                </a:lnTo>
                <a:lnTo>
                  <a:pt x="53213" y="49911"/>
                </a:lnTo>
                <a:lnTo>
                  <a:pt x="53213" y="125349"/>
                </a:lnTo>
                <a:lnTo>
                  <a:pt x="0" y="125349"/>
                </a:lnTo>
                <a:lnTo>
                  <a:pt x="0" y="612267"/>
                </a:lnTo>
                <a:lnTo>
                  <a:pt x="153924" y="1049274"/>
                </a:lnTo>
                <a:lnTo>
                  <a:pt x="273811" y="1049274"/>
                </a:lnTo>
                <a:lnTo>
                  <a:pt x="274574" y="123698"/>
                </a:lnTo>
                <a:lnTo>
                  <a:pt x="220599" y="123698"/>
                </a:lnTo>
                <a:lnTo>
                  <a:pt x="220599" y="33274"/>
                </a:lnTo>
                <a:lnTo>
                  <a:pt x="274574" y="33274"/>
                </a:lnTo>
                <a:lnTo>
                  <a:pt x="274574" y="0"/>
                </a:lnTo>
                <a:close/>
              </a:path>
            </a:pathLst>
          </a:custGeom>
          <a:solidFill>
            <a:srgbClr val="666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3226" y="3373501"/>
            <a:ext cx="180975" cy="720725"/>
          </a:xfrm>
          <a:custGeom>
            <a:avLst/>
            <a:gdLst/>
            <a:ahLst/>
            <a:cxnLst/>
            <a:rect l="l" t="t" r="r" b="b"/>
            <a:pathLst>
              <a:path w="180975" h="720725">
                <a:moveTo>
                  <a:pt x="10287" y="0"/>
                </a:moveTo>
                <a:lnTo>
                  <a:pt x="0" y="464312"/>
                </a:lnTo>
                <a:lnTo>
                  <a:pt x="156337" y="720598"/>
                </a:lnTo>
                <a:lnTo>
                  <a:pt x="164210" y="464312"/>
                </a:lnTo>
                <a:lnTo>
                  <a:pt x="108712" y="355600"/>
                </a:lnTo>
                <a:lnTo>
                  <a:pt x="180975" y="308737"/>
                </a:lnTo>
                <a:lnTo>
                  <a:pt x="108712" y="96774"/>
                </a:lnTo>
                <a:lnTo>
                  <a:pt x="78485" y="49911"/>
                </a:lnTo>
                <a:lnTo>
                  <a:pt x="155575" y="28575"/>
                </a:lnTo>
                <a:lnTo>
                  <a:pt x="10287" y="0"/>
                </a:lnTo>
                <a:close/>
              </a:path>
            </a:pathLst>
          </a:custGeom>
          <a:solidFill>
            <a:srgbClr val="899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18400" y="344566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3811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8400" y="34884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38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18400" y="353225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20051" y="362115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8400" y="366474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3811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0051" y="380285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6986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18400" y="385359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38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20051" y="38973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18400" y="39465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20051" y="399170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6987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18400" y="40417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20051" y="41798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7826" y="3835400"/>
            <a:ext cx="205104" cy="446405"/>
          </a:xfrm>
          <a:custGeom>
            <a:avLst/>
            <a:gdLst/>
            <a:ahLst/>
            <a:cxnLst/>
            <a:rect l="l" t="t" r="r" b="b"/>
            <a:pathLst>
              <a:path w="205104" h="446404">
                <a:moveTo>
                  <a:pt x="121666" y="0"/>
                </a:moveTo>
                <a:lnTo>
                  <a:pt x="0" y="46736"/>
                </a:lnTo>
                <a:lnTo>
                  <a:pt x="21335" y="221869"/>
                </a:lnTo>
                <a:lnTo>
                  <a:pt x="150114" y="446024"/>
                </a:lnTo>
                <a:lnTo>
                  <a:pt x="204724" y="446024"/>
                </a:lnTo>
                <a:lnTo>
                  <a:pt x="204724" y="119633"/>
                </a:lnTo>
                <a:lnTo>
                  <a:pt x="147827" y="76835"/>
                </a:lnTo>
                <a:lnTo>
                  <a:pt x="147827" y="15112"/>
                </a:lnTo>
                <a:lnTo>
                  <a:pt x="121666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26325" y="3830701"/>
            <a:ext cx="252729" cy="450850"/>
          </a:xfrm>
          <a:custGeom>
            <a:avLst/>
            <a:gdLst/>
            <a:ahLst/>
            <a:cxnLst/>
            <a:rect l="l" t="t" r="r" b="b"/>
            <a:pathLst>
              <a:path w="252729" h="450850">
                <a:moveTo>
                  <a:pt x="187325" y="0"/>
                </a:moveTo>
                <a:lnTo>
                  <a:pt x="0" y="0"/>
                </a:lnTo>
                <a:lnTo>
                  <a:pt x="0" y="450723"/>
                </a:lnTo>
                <a:lnTo>
                  <a:pt x="252349" y="450723"/>
                </a:lnTo>
                <a:lnTo>
                  <a:pt x="249174" y="118999"/>
                </a:lnTo>
                <a:lnTo>
                  <a:pt x="214249" y="118999"/>
                </a:lnTo>
                <a:lnTo>
                  <a:pt x="214249" y="93599"/>
                </a:lnTo>
                <a:lnTo>
                  <a:pt x="187325" y="93599"/>
                </a:lnTo>
                <a:lnTo>
                  <a:pt x="187325" y="0"/>
                </a:lnTo>
                <a:close/>
              </a:path>
            </a:pathLst>
          </a:custGeom>
          <a:solidFill>
            <a:srgbClr val="666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67600" y="3863182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412" y="0"/>
                </a:lnTo>
              </a:path>
            </a:pathLst>
          </a:custGeom>
          <a:ln w="14286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69251" y="3914775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411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9251" y="3938524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162" y="0"/>
                </a:lnTo>
              </a:path>
            </a:pathLst>
          </a:custGeom>
          <a:ln w="12699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69251" y="396630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87" y="0"/>
                </a:lnTo>
              </a:path>
            </a:pathLst>
          </a:custGeom>
          <a:ln w="14287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2426" y="3995673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1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72426" y="407663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587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72426" y="4105211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675" y="0"/>
                </a:lnTo>
              </a:path>
            </a:pathLst>
          </a:custGeom>
          <a:ln w="1587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9251" y="418776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87" y="0"/>
                </a:lnTo>
              </a:path>
            </a:pathLst>
          </a:custGeom>
          <a:ln w="1587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72426" y="4216336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12" y="0"/>
                </a:lnTo>
              </a:path>
            </a:pathLst>
          </a:custGeom>
          <a:ln w="1587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2426" y="4241006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12" y="0"/>
                </a:lnTo>
              </a:path>
            </a:pathLst>
          </a:custGeom>
          <a:ln w="14287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11356" y="3392423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17461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54156" y="3392487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7887"/>
                </a:lnTo>
              </a:path>
            </a:pathLst>
          </a:custGeom>
          <a:ln w="17462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97018" y="3392487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7887"/>
                </a:lnTo>
              </a:path>
            </a:pathLst>
          </a:custGeom>
          <a:ln w="14287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40675" y="3392487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0"/>
                </a:moveTo>
                <a:lnTo>
                  <a:pt x="0" y="881062"/>
                </a:lnTo>
              </a:path>
            </a:pathLst>
          </a:custGeom>
          <a:ln w="19050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84331" y="3395662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7887"/>
                </a:lnTo>
              </a:path>
            </a:pathLst>
          </a:custGeom>
          <a:ln w="17462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40650" y="2889250"/>
            <a:ext cx="24130" cy="15875"/>
          </a:xfrm>
          <a:custGeom>
            <a:avLst/>
            <a:gdLst/>
            <a:ahLst/>
            <a:cxnLst/>
            <a:rect l="l" t="t" r="r" b="b"/>
            <a:pathLst>
              <a:path w="24129" h="15875">
                <a:moveTo>
                  <a:pt x="9271" y="0"/>
                </a:moveTo>
                <a:lnTo>
                  <a:pt x="0" y="5334"/>
                </a:lnTo>
                <a:lnTo>
                  <a:pt x="7620" y="15875"/>
                </a:lnTo>
                <a:lnTo>
                  <a:pt x="23749" y="5334"/>
                </a:lnTo>
                <a:lnTo>
                  <a:pt x="9271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7451" y="4027423"/>
            <a:ext cx="192405" cy="233679"/>
          </a:xfrm>
          <a:custGeom>
            <a:avLst/>
            <a:gdLst/>
            <a:ahLst/>
            <a:cxnLst/>
            <a:rect l="l" t="t" r="r" b="b"/>
            <a:pathLst>
              <a:path w="192404" h="233679">
                <a:moveTo>
                  <a:pt x="192024" y="0"/>
                </a:moveTo>
                <a:lnTo>
                  <a:pt x="9525" y="0"/>
                </a:lnTo>
                <a:lnTo>
                  <a:pt x="9525" y="147446"/>
                </a:lnTo>
                <a:lnTo>
                  <a:pt x="0" y="218312"/>
                </a:lnTo>
                <a:lnTo>
                  <a:pt x="192024" y="233425"/>
                </a:lnTo>
                <a:lnTo>
                  <a:pt x="192024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52694" y="4044950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39686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10575" y="404495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8100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21675" y="4182998"/>
            <a:ext cx="212725" cy="428625"/>
          </a:xfrm>
          <a:custGeom>
            <a:avLst/>
            <a:gdLst/>
            <a:ahLst/>
            <a:cxnLst/>
            <a:rect l="l" t="t" r="r" b="b"/>
            <a:pathLst>
              <a:path w="212725" h="428625">
                <a:moveTo>
                  <a:pt x="212725" y="0"/>
                </a:moveTo>
                <a:lnTo>
                  <a:pt x="17399" y="0"/>
                </a:lnTo>
                <a:lnTo>
                  <a:pt x="0" y="428625"/>
                </a:lnTo>
                <a:lnTo>
                  <a:pt x="212725" y="428625"/>
                </a:lnTo>
                <a:lnTo>
                  <a:pt x="212725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28025" y="4194175"/>
            <a:ext cx="182880" cy="57150"/>
          </a:xfrm>
          <a:custGeom>
            <a:avLst/>
            <a:gdLst/>
            <a:ahLst/>
            <a:cxnLst/>
            <a:rect l="l" t="t" r="r" b="b"/>
            <a:pathLst>
              <a:path w="182879" h="57150">
                <a:moveTo>
                  <a:pt x="6350" y="0"/>
                </a:moveTo>
                <a:lnTo>
                  <a:pt x="0" y="53975"/>
                </a:lnTo>
                <a:lnTo>
                  <a:pt x="182499" y="57150"/>
                </a:lnTo>
                <a:lnTo>
                  <a:pt x="178561" y="762"/>
                </a:lnTo>
                <a:lnTo>
                  <a:pt x="6350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89925" y="4179823"/>
            <a:ext cx="116205" cy="431800"/>
          </a:xfrm>
          <a:custGeom>
            <a:avLst/>
            <a:gdLst/>
            <a:ahLst/>
            <a:cxnLst/>
            <a:rect l="l" t="t" r="r" b="b"/>
            <a:pathLst>
              <a:path w="116204" h="431800">
                <a:moveTo>
                  <a:pt x="73786" y="0"/>
                </a:moveTo>
                <a:lnTo>
                  <a:pt x="0" y="115188"/>
                </a:lnTo>
                <a:lnTo>
                  <a:pt x="48386" y="431800"/>
                </a:lnTo>
                <a:lnTo>
                  <a:pt x="114300" y="431800"/>
                </a:lnTo>
                <a:lnTo>
                  <a:pt x="115824" y="6350"/>
                </a:lnTo>
                <a:lnTo>
                  <a:pt x="73786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13801" y="4156075"/>
            <a:ext cx="55880" cy="455930"/>
          </a:xfrm>
          <a:custGeom>
            <a:avLst/>
            <a:gdLst/>
            <a:ahLst/>
            <a:cxnLst/>
            <a:rect l="l" t="t" r="r" b="b"/>
            <a:pathLst>
              <a:path w="55879" h="455929">
                <a:moveTo>
                  <a:pt x="36449" y="0"/>
                </a:moveTo>
                <a:lnTo>
                  <a:pt x="16637" y="4699"/>
                </a:lnTo>
                <a:lnTo>
                  <a:pt x="0" y="455549"/>
                </a:lnTo>
                <a:lnTo>
                  <a:pt x="55499" y="455549"/>
                </a:lnTo>
                <a:lnTo>
                  <a:pt x="55499" y="11937"/>
                </a:lnTo>
                <a:lnTo>
                  <a:pt x="36449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10550" y="4156011"/>
            <a:ext cx="139700" cy="455930"/>
          </a:xfrm>
          <a:custGeom>
            <a:avLst/>
            <a:gdLst/>
            <a:ahLst/>
            <a:cxnLst/>
            <a:rect l="l" t="t" r="r" b="b"/>
            <a:pathLst>
              <a:path w="139700" h="455929">
                <a:moveTo>
                  <a:pt x="0" y="455612"/>
                </a:moveTo>
                <a:lnTo>
                  <a:pt x="139700" y="455612"/>
                </a:lnTo>
                <a:lnTo>
                  <a:pt x="139700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899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11419" y="4179823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450"/>
                </a:lnTo>
              </a:path>
            </a:pathLst>
          </a:custGeom>
          <a:ln w="20636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79669" y="4179823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450"/>
                </a:lnTo>
              </a:path>
            </a:pathLst>
          </a:custGeom>
          <a:ln w="20636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47919" y="4179823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450"/>
                </a:lnTo>
              </a:path>
            </a:pathLst>
          </a:custGeom>
          <a:ln w="20636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1125" y="4175125"/>
            <a:ext cx="203200" cy="652780"/>
          </a:xfrm>
          <a:custGeom>
            <a:avLst/>
            <a:gdLst/>
            <a:ahLst/>
            <a:cxnLst/>
            <a:rect l="l" t="t" r="r" b="b"/>
            <a:pathLst>
              <a:path w="203200" h="652779">
                <a:moveTo>
                  <a:pt x="191261" y="0"/>
                </a:moveTo>
                <a:lnTo>
                  <a:pt x="17652" y="0"/>
                </a:lnTo>
                <a:lnTo>
                  <a:pt x="0" y="652399"/>
                </a:lnTo>
                <a:lnTo>
                  <a:pt x="203200" y="652399"/>
                </a:lnTo>
                <a:lnTo>
                  <a:pt x="191261" y="0"/>
                </a:lnTo>
                <a:close/>
              </a:path>
            </a:pathLst>
          </a:custGeom>
          <a:solidFill>
            <a:srgbClr val="565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10450" y="3795776"/>
            <a:ext cx="316230" cy="130175"/>
          </a:xfrm>
          <a:custGeom>
            <a:avLst/>
            <a:gdLst/>
            <a:ahLst/>
            <a:cxnLst/>
            <a:rect l="l" t="t" r="r" b="b"/>
            <a:pathLst>
              <a:path w="316229" h="130175">
                <a:moveTo>
                  <a:pt x="205358" y="3175"/>
                </a:moveTo>
                <a:lnTo>
                  <a:pt x="99441" y="3175"/>
                </a:lnTo>
                <a:lnTo>
                  <a:pt x="93852" y="6350"/>
                </a:lnTo>
                <a:lnTo>
                  <a:pt x="85978" y="7874"/>
                </a:lnTo>
                <a:lnTo>
                  <a:pt x="78740" y="10287"/>
                </a:lnTo>
                <a:lnTo>
                  <a:pt x="72390" y="13462"/>
                </a:lnTo>
                <a:lnTo>
                  <a:pt x="67691" y="18287"/>
                </a:lnTo>
                <a:lnTo>
                  <a:pt x="55752" y="23875"/>
                </a:lnTo>
                <a:lnTo>
                  <a:pt x="46990" y="33528"/>
                </a:lnTo>
                <a:lnTo>
                  <a:pt x="35814" y="40640"/>
                </a:lnTo>
                <a:lnTo>
                  <a:pt x="30225" y="51816"/>
                </a:lnTo>
                <a:lnTo>
                  <a:pt x="20700" y="57404"/>
                </a:lnTo>
                <a:lnTo>
                  <a:pt x="15113" y="67056"/>
                </a:lnTo>
                <a:lnTo>
                  <a:pt x="10286" y="74168"/>
                </a:lnTo>
                <a:lnTo>
                  <a:pt x="5588" y="82168"/>
                </a:lnTo>
                <a:lnTo>
                  <a:pt x="0" y="92582"/>
                </a:lnTo>
                <a:lnTo>
                  <a:pt x="0" y="97409"/>
                </a:lnTo>
                <a:lnTo>
                  <a:pt x="93852" y="130175"/>
                </a:lnTo>
                <a:lnTo>
                  <a:pt x="315849" y="114173"/>
                </a:lnTo>
                <a:lnTo>
                  <a:pt x="315849" y="110998"/>
                </a:lnTo>
                <a:lnTo>
                  <a:pt x="312674" y="104521"/>
                </a:lnTo>
                <a:lnTo>
                  <a:pt x="308736" y="94234"/>
                </a:lnTo>
                <a:lnTo>
                  <a:pt x="304038" y="82168"/>
                </a:lnTo>
                <a:lnTo>
                  <a:pt x="300735" y="74168"/>
                </a:lnTo>
                <a:lnTo>
                  <a:pt x="297560" y="68580"/>
                </a:lnTo>
                <a:lnTo>
                  <a:pt x="293624" y="60579"/>
                </a:lnTo>
                <a:lnTo>
                  <a:pt x="290449" y="54229"/>
                </a:lnTo>
                <a:lnTo>
                  <a:pt x="279273" y="43815"/>
                </a:lnTo>
                <a:lnTo>
                  <a:pt x="270509" y="35051"/>
                </a:lnTo>
                <a:lnTo>
                  <a:pt x="263398" y="30225"/>
                </a:lnTo>
                <a:lnTo>
                  <a:pt x="257048" y="27050"/>
                </a:lnTo>
                <a:lnTo>
                  <a:pt x="250698" y="23113"/>
                </a:lnTo>
                <a:lnTo>
                  <a:pt x="245109" y="19938"/>
                </a:lnTo>
                <a:lnTo>
                  <a:pt x="237108" y="15112"/>
                </a:lnTo>
                <a:lnTo>
                  <a:pt x="231521" y="11937"/>
                </a:lnTo>
                <a:lnTo>
                  <a:pt x="223647" y="8762"/>
                </a:lnTo>
                <a:lnTo>
                  <a:pt x="216407" y="7874"/>
                </a:lnTo>
                <a:lnTo>
                  <a:pt x="205358" y="3175"/>
                </a:lnTo>
                <a:close/>
              </a:path>
              <a:path w="316229" h="130175">
                <a:moveTo>
                  <a:pt x="186181" y="0"/>
                </a:moveTo>
                <a:lnTo>
                  <a:pt x="128143" y="0"/>
                </a:lnTo>
                <a:lnTo>
                  <a:pt x="122554" y="1524"/>
                </a:lnTo>
                <a:lnTo>
                  <a:pt x="114553" y="1524"/>
                </a:lnTo>
                <a:lnTo>
                  <a:pt x="107442" y="3175"/>
                </a:lnTo>
                <a:lnTo>
                  <a:pt x="196596" y="3175"/>
                </a:lnTo>
                <a:lnTo>
                  <a:pt x="186181" y="0"/>
                </a:lnTo>
                <a:close/>
              </a:path>
            </a:pathLst>
          </a:custGeom>
          <a:solidFill>
            <a:srgbClr val="666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54976" y="3884676"/>
            <a:ext cx="231775" cy="196850"/>
          </a:xfrm>
          <a:custGeom>
            <a:avLst/>
            <a:gdLst/>
            <a:ahLst/>
            <a:cxnLst/>
            <a:rect l="l" t="t" r="r" b="b"/>
            <a:pathLst>
              <a:path w="231775" h="196850">
                <a:moveTo>
                  <a:pt x="60451" y="0"/>
                </a:moveTo>
                <a:lnTo>
                  <a:pt x="45339" y="7874"/>
                </a:lnTo>
                <a:lnTo>
                  <a:pt x="0" y="139446"/>
                </a:lnTo>
                <a:lnTo>
                  <a:pt x="42164" y="196723"/>
                </a:lnTo>
                <a:lnTo>
                  <a:pt x="231775" y="70866"/>
                </a:lnTo>
                <a:lnTo>
                  <a:pt x="231775" y="24637"/>
                </a:lnTo>
                <a:lnTo>
                  <a:pt x="60451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39101" y="3911600"/>
            <a:ext cx="346075" cy="916305"/>
          </a:xfrm>
          <a:custGeom>
            <a:avLst/>
            <a:gdLst/>
            <a:ahLst/>
            <a:cxnLst/>
            <a:rect l="l" t="t" r="r" b="b"/>
            <a:pathLst>
              <a:path w="346075" h="916304">
                <a:moveTo>
                  <a:pt x="126365" y="0"/>
                </a:moveTo>
                <a:lnTo>
                  <a:pt x="119252" y="15112"/>
                </a:lnTo>
                <a:lnTo>
                  <a:pt x="111378" y="69850"/>
                </a:lnTo>
                <a:lnTo>
                  <a:pt x="86105" y="81787"/>
                </a:lnTo>
                <a:lnTo>
                  <a:pt x="0" y="143637"/>
                </a:lnTo>
                <a:lnTo>
                  <a:pt x="12573" y="915924"/>
                </a:lnTo>
                <a:lnTo>
                  <a:pt x="346075" y="915924"/>
                </a:lnTo>
                <a:lnTo>
                  <a:pt x="346075" y="612775"/>
                </a:lnTo>
                <a:lnTo>
                  <a:pt x="330962" y="611124"/>
                </a:lnTo>
                <a:lnTo>
                  <a:pt x="330962" y="442087"/>
                </a:lnTo>
                <a:lnTo>
                  <a:pt x="293116" y="434975"/>
                </a:lnTo>
                <a:lnTo>
                  <a:pt x="293116" y="95250"/>
                </a:lnTo>
                <a:lnTo>
                  <a:pt x="259842" y="88137"/>
                </a:lnTo>
                <a:lnTo>
                  <a:pt x="259842" y="21462"/>
                </a:lnTo>
                <a:lnTo>
                  <a:pt x="126365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43775" y="3884676"/>
            <a:ext cx="273050" cy="138430"/>
          </a:xfrm>
          <a:custGeom>
            <a:avLst/>
            <a:gdLst/>
            <a:ahLst/>
            <a:cxnLst/>
            <a:rect l="l" t="t" r="r" b="b"/>
            <a:pathLst>
              <a:path w="273050" h="138429">
                <a:moveTo>
                  <a:pt x="273050" y="0"/>
                </a:moveTo>
                <a:lnTo>
                  <a:pt x="0" y="0"/>
                </a:lnTo>
                <a:lnTo>
                  <a:pt x="0" y="54991"/>
                </a:lnTo>
                <a:lnTo>
                  <a:pt x="132588" y="138049"/>
                </a:lnTo>
                <a:lnTo>
                  <a:pt x="273050" y="129286"/>
                </a:lnTo>
                <a:lnTo>
                  <a:pt x="273050" y="0"/>
                </a:lnTo>
                <a:close/>
              </a:path>
            </a:pathLst>
          </a:custGeom>
          <a:solidFill>
            <a:srgbClr val="899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9551" y="3911600"/>
            <a:ext cx="314325" cy="916305"/>
          </a:xfrm>
          <a:custGeom>
            <a:avLst/>
            <a:gdLst/>
            <a:ahLst/>
            <a:cxnLst/>
            <a:rect l="l" t="t" r="r" b="b"/>
            <a:pathLst>
              <a:path w="314325" h="916304">
                <a:moveTo>
                  <a:pt x="273684" y="0"/>
                </a:moveTo>
                <a:lnTo>
                  <a:pt x="31750" y="0"/>
                </a:lnTo>
                <a:lnTo>
                  <a:pt x="0" y="7874"/>
                </a:lnTo>
                <a:lnTo>
                  <a:pt x="13462" y="30099"/>
                </a:lnTo>
                <a:lnTo>
                  <a:pt x="57276" y="163449"/>
                </a:lnTo>
                <a:lnTo>
                  <a:pt x="276859" y="915924"/>
                </a:lnTo>
                <a:lnTo>
                  <a:pt x="314325" y="915924"/>
                </a:lnTo>
                <a:lnTo>
                  <a:pt x="314325" y="76962"/>
                </a:lnTo>
                <a:lnTo>
                  <a:pt x="273684" y="76962"/>
                </a:lnTo>
                <a:lnTo>
                  <a:pt x="273684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64400" y="3919601"/>
            <a:ext cx="365125" cy="908050"/>
          </a:xfrm>
          <a:custGeom>
            <a:avLst/>
            <a:gdLst/>
            <a:ahLst/>
            <a:cxnLst/>
            <a:rect l="l" t="t" r="r" b="b"/>
            <a:pathLst>
              <a:path w="365125" h="908050">
                <a:moveTo>
                  <a:pt x="314325" y="0"/>
                </a:moveTo>
                <a:lnTo>
                  <a:pt x="66675" y="0"/>
                </a:lnTo>
                <a:lnTo>
                  <a:pt x="66675" y="72136"/>
                </a:lnTo>
                <a:lnTo>
                  <a:pt x="0" y="72136"/>
                </a:lnTo>
                <a:lnTo>
                  <a:pt x="0" y="907923"/>
                </a:lnTo>
                <a:lnTo>
                  <a:pt x="365125" y="907923"/>
                </a:lnTo>
                <a:lnTo>
                  <a:pt x="363474" y="73787"/>
                </a:lnTo>
                <a:lnTo>
                  <a:pt x="314325" y="73787"/>
                </a:lnTo>
                <a:lnTo>
                  <a:pt x="314325" y="0"/>
                </a:lnTo>
                <a:close/>
              </a:path>
            </a:pathLst>
          </a:custGeom>
          <a:solidFill>
            <a:srgbClr val="666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75576" y="4005198"/>
            <a:ext cx="241300" cy="793750"/>
          </a:xfrm>
          <a:custGeom>
            <a:avLst/>
            <a:gdLst/>
            <a:ahLst/>
            <a:cxnLst/>
            <a:rect l="l" t="t" r="r" b="b"/>
            <a:pathLst>
              <a:path w="241300" h="793750">
                <a:moveTo>
                  <a:pt x="18160" y="0"/>
                </a:moveTo>
                <a:lnTo>
                  <a:pt x="0" y="789051"/>
                </a:lnTo>
                <a:lnTo>
                  <a:pt x="36322" y="793750"/>
                </a:lnTo>
                <a:lnTo>
                  <a:pt x="181101" y="647700"/>
                </a:lnTo>
                <a:lnTo>
                  <a:pt x="161290" y="400050"/>
                </a:lnTo>
                <a:lnTo>
                  <a:pt x="102743" y="307975"/>
                </a:lnTo>
                <a:lnTo>
                  <a:pt x="182752" y="304800"/>
                </a:lnTo>
                <a:lnTo>
                  <a:pt x="128143" y="208025"/>
                </a:lnTo>
                <a:lnTo>
                  <a:pt x="200151" y="205612"/>
                </a:lnTo>
                <a:lnTo>
                  <a:pt x="236727" y="34925"/>
                </a:lnTo>
                <a:lnTo>
                  <a:pt x="71120" y="34925"/>
                </a:lnTo>
                <a:lnTo>
                  <a:pt x="123317" y="6350"/>
                </a:lnTo>
                <a:lnTo>
                  <a:pt x="18160" y="0"/>
                </a:lnTo>
                <a:close/>
              </a:path>
              <a:path w="241300" h="793750">
                <a:moveTo>
                  <a:pt x="241300" y="13588"/>
                </a:moveTo>
                <a:lnTo>
                  <a:pt x="71120" y="34925"/>
                </a:lnTo>
                <a:lnTo>
                  <a:pt x="236727" y="34925"/>
                </a:lnTo>
                <a:lnTo>
                  <a:pt x="241300" y="13588"/>
                </a:lnTo>
                <a:close/>
              </a:path>
            </a:pathLst>
          </a:custGeom>
          <a:solidFill>
            <a:srgbClr val="899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78751" y="434809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81926" y="4371975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7100" y="439731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952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78751" y="442429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78751" y="4445793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81926" y="447198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952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81926" y="4495800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1926" y="4519548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78751" y="454494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81926" y="456961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81926" y="4594225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81926" y="461883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81926" y="464502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81926" y="467042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81926" y="469661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81926" y="4720368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81926" y="474424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81926" y="477037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78751" y="4321968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137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78751" y="4266343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78751" y="4206811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137" y="0"/>
                </a:lnTo>
              </a:path>
            </a:pathLst>
          </a:custGeom>
          <a:ln w="952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81926" y="4177443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78751" y="4090193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137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81926" y="4059968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78751" y="4003675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1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37425" y="3981450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40600" y="3959161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7" y="0"/>
                </a:lnTo>
              </a:path>
            </a:pathLst>
          </a:custGeom>
          <a:ln w="952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3775" y="393852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62" y="0"/>
                </a:lnTo>
              </a:path>
            </a:pathLst>
          </a:custGeom>
          <a:ln w="12699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91451" y="4340225"/>
            <a:ext cx="333375" cy="487680"/>
          </a:xfrm>
          <a:custGeom>
            <a:avLst/>
            <a:gdLst/>
            <a:ahLst/>
            <a:cxnLst/>
            <a:rect l="l" t="t" r="r" b="b"/>
            <a:pathLst>
              <a:path w="333375" h="487679">
                <a:moveTo>
                  <a:pt x="333375" y="0"/>
                </a:moveTo>
                <a:lnTo>
                  <a:pt x="111125" y="0"/>
                </a:lnTo>
                <a:lnTo>
                  <a:pt x="111125" y="127000"/>
                </a:lnTo>
                <a:lnTo>
                  <a:pt x="52324" y="127000"/>
                </a:lnTo>
                <a:lnTo>
                  <a:pt x="52324" y="274574"/>
                </a:lnTo>
                <a:lnTo>
                  <a:pt x="0" y="274574"/>
                </a:lnTo>
                <a:lnTo>
                  <a:pt x="0" y="487299"/>
                </a:lnTo>
                <a:lnTo>
                  <a:pt x="331724" y="487299"/>
                </a:lnTo>
                <a:lnTo>
                  <a:pt x="333375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29551" y="4376673"/>
            <a:ext cx="208279" cy="438150"/>
          </a:xfrm>
          <a:custGeom>
            <a:avLst/>
            <a:gdLst/>
            <a:ahLst/>
            <a:cxnLst/>
            <a:rect l="l" t="t" r="r" b="b"/>
            <a:pathLst>
              <a:path w="208279" h="438150">
                <a:moveTo>
                  <a:pt x="104775" y="0"/>
                </a:moveTo>
                <a:lnTo>
                  <a:pt x="82296" y="107061"/>
                </a:lnTo>
                <a:lnTo>
                  <a:pt x="45466" y="108584"/>
                </a:lnTo>
                <a:lnTo>
                  <a:pt x="45466" y="256031"/>
                </a:lnTo>
                <a:lnTo>
                  <a:pt x="4699" y="263144"/>
                </a:lnTo>
                <a:lnTo>
                  <a:pt x="0" y="433450"/>
                </a:lnTo>
                <a:lnTo>
                  <a:pt x="207899" y="438150"/>
                </a:lnTo>
                <a:lnTo>
                  <a:pt x="200659" y="364489"/>
                </a:lnTo>
                <a:lnTo>
                  <a:pt x="129540" y="260731"/>
                </a:lnTo>
                <a:lnTo>
                  <a:pt x="190246" y="254381"/>
                </a:lnTo>
                <a:lnTo>
                  <a:pt x="202310" y="164083"/>
                </a:lnTo>
                <a:lnTo>
                  <a:pt x="141477" y="87249"/>
                </a:lnTo>
                <a:lnTo>
                  <a:pt x="173481" y="79248"/>
                </a:lnTo>
                <a:lnTo>
                  <a:pt x="104775" y="0"/>
                </a:lnTo>
                <a:close/>
              </a:path>
            </a:pathLst>
          </a:custGeom>
          <a:solidFill>
            <a:srgbClr val="788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16800" y="4352068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62" y="0"/>
                </a:lnTo>
              </a:path>
            </a:pathLst>
          </a:custGeom>
          <a:ln w="111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16800" y="437197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6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15276" y="4417218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111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15276" y="4441761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62" y="0"/>
                </a:lnTo>
              </a:path>
            </a:pathLst>
          </a:custGeom>
          <a:ln w="952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15276" y="4462398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6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53300" y="4484623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54951" y="455764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54951" y="4583112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952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56475" y="460606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762" y="0"/>
                </a:lnTo>
              </a:path>
            </a:pathLst>
          </a:custGeom>
          <a:ln w="111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99325" y="4655343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11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00976" y="4706873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1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00976" y="4730750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1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99325" y="4782343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12" y="0"/>
                </a:lnTo>
              </a:path>
            </a:pathLst>
          </a:custGeom>
          <a:ln w="111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99325" y="480695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55781" y="3911536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962"/>
                </a:lnTo>
              </a:path>
            </a:pathLst>
          </a:custGeom>
          <a:ln w="23811">
            <a:solidFill>
              <a:srgbClr val="899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02550" y="4275073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45476" y="427824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50175" y="4333081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2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55001" y="438858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48651" y="4243323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1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07376" y="447992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05725" y="45021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12075" y="4564793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59700" y="456479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637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48651" y="459178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1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70876" y="4658518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1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74051" y="4685506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1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53451" y="2762250"/>
            <a:ext cx="376555" cy="2065655"/>
          </a:xfrm>
          <a:custGeom>
            <a:avLst/>
            <a:gdLst/>
            <a:ahLst/>
            <a:cxnLst/>
            <a:rect l="l" t="t" r="r" b="b"/>
            <a:pathLst>
              <a:path w="376554" h="2065654">
                <a:moveTo>
                  <a:pt x="130682" y="0"/>
                </a:moveTo>
                <a:lnTo>
                  <a:pt x="53848" y="46862"/>
                </a:lnTo>
                <a:lnTo>
                  <a:pt x="0" y="1433449"/>
                </a:lnTo>
                <a:lnTo>
                  <a:pt x="245491" y="2065274"/>
                </a:lnTo>
                <a:lnTo>
                  <a:pt x="376174" y="2065274"/>
                </a:lnTo>
                <a:lnTo>
                  <a:pt x="374650" y="42037"/>
                </a:lnTo>
                <a:lnTo>
                  <a:pt x="130682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247126" y="2811398"/>
            <a:ext cx="152400" cy="1998980"/>
          </a:xfrm>
          <a:custGeom>
            <a:avLst/>
            <a:gdLst/>
            <a:ahLst/>
            <a:cxnLst/>
            <a:rect l="l" t="t" r="r" b="b"/>
            <a:pathLst>
              <a:path w="152400" h="1998979">
                <a:moveTo>
                  <a:pt x="0" y="0"/>
                </a:moveTo>
                <a:lnTo>
                  <a:pt x="69723" y="170814"/>
                </a:lnTo>
                <a:lnTo>
                  <a:pt x="10414" y="221741"/>
                </a:lnTo>
                <a:lnTo>
                  <a:pt x="52070" y="1254378"/>
                </a:lnTo>
                <a:lnTo>
                  <a:pt x="21590" y="1298067"/>
                </a:lnTo>
                <a:lnTo>
                  <a:pt x="40894" y="1684908"/>
                </a:lnTo>
                <a:lnTo>
                  <a:pt x="40894" y="1978025"/>
                </a:lnTo>
                <a:lnTo>
                  <a:pt x="152400" y="1998726"/>
                </a:lnTo>
                <a:lnTo>
                  <a:pt x="15240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877175" y="2754248"/>
            <a:ext cx="307975" cy="2073275"/>
          </a:xfrm>
          <a:custGeom>
            <a:avLst/>
            <a:gdLst/>
            <a:ahLst/>
            <a:cxnLst/>
            <a:rect l="l" t="t" r="r" b="b"/>
            <a:pathLst>
              <a:path w="307975" h="2073275">
                <a:moveTo>
                  <a:pt x="306450" y="0"/>
                </a:moveTo>
                <a:lnTo>
                  <a:pt x="0" y="28701"/>
                </a:lnTo>
                <a:lnTo>
                  <a:pt x="0" y="2073275"/>
                </a:lnTo>
                <a:lnTo>
                  <a:pt x="307975" y="2073275"/>
                </a:lnTo>
                <a:lnTo>
                  <a:pt x="306450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913751" y="2792348"/>
            <a:ext cx="211454" cy="2014855"/>
          </a:xfrm>
          <a:custGeom>
            <a:avLst/>
            <a:gdLst/>
            <a:ahLst/>
            <a:cxnLst/>
            <a:rect l="l" t="t" r="r" b="b"/>
            <a:pathLst>
              <a:path w="211454" h="2014854">
                <a:moveTo>
                  <a:pt x="211074" y="0"/>
                </a:moveTo>
                <a:lnTo>
                  <a:pt x="0" y="16763"/>
                </a:lnTo>
                <a:lnTo>
                  <a:pt x="10287" y="2014601"/>
                </a:lnTo>
                <a:lnTo>
                  <a:pt x="112649" y="2012188"/>
                </a:lnTo>
                <a:lnTo>
                  <a:pt x="194437" y="1372234"/>
                </a:lnTo>
                <a:lnTo>
                  <a:pt x="134112" y="1299971"/>
                </a:lnTo>
                <a:lnTo>
                  <a:pt x="162687" y="1097407"/>
                </a:lnTo>
                <a:lnTo>
                  <a:pt x="107060" y="548004"/>
                </a:lnTo>
                <a:lnTo>
                  <a:pt x="70612" y="536066"/>
                </a:lnTo>
                <a:lnTo>
                  <a:pt x="199135" y="42163"/>
                </a:lnTo>
                <a:lnTo>
                  <a:pt x="162687" y="30225"/>
                </a:lnTo>
                <a:lnTo>
                  <a:pt x="211074" y="0"/>
                </a:lnTo>
                <a:close/>
              </a:path>
            </a:pathLst>
          </a:custGeom>
          <a:solidFill>
            <a:srgbClr val="666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51876" y="4308475"/>
            <a:ext cx="240029" cy="519430"/>
          </a:xfrm>
          <a:custGeom>
            <a:avLst/>
            <a:gdLst/>
            <a:ahLst/>
            <a:cxnLst/>
            <a:rect l="l" t="t" r="r" b="b"/>
            <a:pathLst>
              <a:path w="240029" h="519429">
                <a:moveTo>
                  <a:pt x="153416" y="0"/>
                </a:moveTo>
                <a:lnTo>
                  <a:pt x="78231" y="0"/>
                </a:lnTo>
                <a:lnTo>
                  <a:pt x="78231" y="28575"/>
                </a:lnTo>
                <a:lnTo>
                  <a:pt x="3048" y="28575"/>
                </a:lnTo>
                <a:lnTo>
                  <a:pt x="0" y="519049"/>
                </a:lnTo>
                <a:lnTo>
                  <a:pt x="239649" y="517525"/>
                </a:lnTo>
                <a:lnTo>
                  <a:pt x="239649" y="26924"/>
                </a:lnTo>
                <a:lnTo>
                  <a:pt x="153416" y="26924"/>
                </a:lnTo>
                <a:lnTo>
                  <a:pt x="153416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96301" y="4308475"/>
            <a:ext cx="158750" cy="519430"/>
          </a:xfrm>
          <a:custGeom>
            <a:avLst/>
            <a:gdLst/>
            <a:ahLst/>
            <a:cxnLst/>
            <a:rect l="l" t="t" r="r" b="b"/>
            <a:pathLst>
              <a:path w="158750" h="519429">
                <a:moveTo>
                  <a:pt x="110744" y="0"/>
                </a:moveTo>
                <a:lnTo>
                  <a:pt x="28955" y="0"/>
                </a:lnTo>
                <a:lnTo>
                  <a:pt x="28955" y="31750"/>
                </a:lnTo>
                <a:lnTo>
                  <a:pt x="0" y="31750"/>
                </a:lnTo>
                <a:lnTo>
                  <a:pt x="0" y="519049"/>
                </a:lnTo>
                <a:lnTo>
                  <a:pt x="158750" y="519049"/>
                </a:lnTo>
                <a:lnTo>
                  <a:pt x="157099" y="26924"/>
                </a:lnTo>
                <a:lnTo>
                  <a:pt x="110744" y="26924"/>
                </a:lnTo>
                <a:lnTo>
                  <a:pt x="110744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10525" y="4354448"/>
            <a:ext cx="90805" cy="468630"/>
          </a:xfrm>
          <a:custGeom>
            <a:avLst/>
            <a:gdLst/>
            <a:ahLst/>
            <a:cxnLst/>
            <a:rect l="l" t="t" r="r" b="b"/>
            <a:pathLst>
              <a:path w="90804" h="468629">
                <a:moveTo>
                  <a:pt x="19811" y="0"/>
                </a:moveTo>
                <a:lnTo>
                  <a:pt x="0" y="200532"/>
                </a:lnTo>
                <a:lnTo>
                  <a:pt x="16636" y="230631"/>
                </a:lnTo>
                <a:lnTo>
                  <a:pt x="1524" y="468375"/>
                </a:lnTo>
                <a:lnTo>
                  <a:pt x="81788" y="465200"/>
                </a:lnTo>
                <a:lnTo>
                  <a:pt x="81788" y="419226"/>
                </a:lnTo>
                <a:lnTo>
                  <a:pt x="53213" y="412876"/>
                </a:lnTo>
                <a:lnTo>
                  <a:pt x="84963" y="176783"/>
                </a:lnTo>
                <a:lnTo>
                  <a:pt x="46863" y="176783"/>
                </a:lnTo>
                <a:lnTo>
                  <a:pt x="88138" y="153796"/>
                </a:lnTo>
                <a:lnTo>
                  <a:pt x="81788" y="54737"/>
                </a:lnTo>
                <a:lnTo>
                  <a:pt x="63500" y="42037"/>
                </a:lnTo>
                <a:lnTo>
                  <a:pt x="90424" y="33400"/>
                </a:lnTo>
                <a:lnTo>
                  <a:pt x="19811" y="0"/>
                </a:lnTo>
                <a:close/>
              </a:path>
            </a:pathLst>
          </a:custGeom>
          <a:solidFill>
            <a:srgbClr val="788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15351" y="435603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83550" y="435603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15351" y="438461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6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83550" y="438461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15351" y="441318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15351" y="444334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83550" y="447033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015351" y="450135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83550" y="450135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015351" y="453066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6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82026" y="4530661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80375" y="455923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015351" y="45878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6" y="0"/>
                </a:lnTo>
              </a:path>
            </a:pathLst>
          </a:custGeom>
          <a:ln w="1905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082026" y="458787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905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080375" y="461724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1746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012176" y="464496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6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012176" y="46736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6" y="0"/>
                </a:lnTo>
              </a:path>
            </a:pathLst>
          </a:custGeom>
          <a:ln w="1905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080375" y="46736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1905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12176" y="470376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6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80375" y="470376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10525" y="473148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077200" y="473148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12176" y="476005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6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080375" y="476005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012176" y="479021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6" y="0"/>
                </a:lnTo>
              </a:path>
            </a:pathLst>
          </a:custGeom>
          <a:ln w="1746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10525" y="481958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77200" y="481958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4675" y="437673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37601" y="437832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42300" y="443303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2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45475" y="448700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72526" y="448700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1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197850" y="457993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2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23250" y="457993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07375" y="466480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875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51825" y="466480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40776" y="4691856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1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264525" y="476005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875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08975" y="476005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297926" y="4786248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1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818501" y="4658518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1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907401" y="3440176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4">
                <a:moveTo>
                  <a:pt x="185674" y="0"/>
                </a:moveTo>
                <a:lnTo>
                  <a:pt x="0" y="16256"/>
                </a:lnTo>
                <a:lnTo>
                  <a:pt x="0" y="33274"/>
                </a:lnTo>
                <a:lnTo>
                  <a:pt x="185674" y="16256"/>
                </a:lnTo>
                <a:lnTo>
                  <a:pt x="185674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915275" y="3490976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4">
                <a:moveTo>
                  <a:pt x="185674" y="0"/>
                </a:moveTo>
                <a:lnTo>
                  <a:pt x="0" y="16637"/>
                </a:lnTo>
                <a:lnTo>
                  <a:pt x="0" y="33274"/>
                </a:lnTo>
                <a:lnTo>
                  <a:pt x="185674" y="16637"/>
                </a:lnTo>
                <a:lnTo>
                  <a:pt x="185674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59725" y="3656076"/>
            <a:ext cx="184150" cy="33655"/>
          </a:xfrm>
          <a:custGeom>
            <a:avLst/>
            <a:gdLst/>
            <a:ahLst/>
            <a:cxnLst/>
            <a:rect l="l" t="t" r="r" b="b"/>
            <a:pathLst>
              <a:path w="184150" h="33654">
                <a:moveTo>
                  <a:pt x="184150" y="0"/>
                </a:moveTo>
                <a:lnTo>
                  <a:pt x="0" y="18161"/>
                </a:lnTo>
                <a:lnTo>
                  <a:pt x="0" y="33274"/>
                </a:lnTo>
                <a:lnTo>
                  <a:pt x="184150" y="18161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59725" y="3805301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4">
                <a:moveTo>
                  <a:pt x="185674" y="0"/>
                </a:moveTo>
                <a:lnTo>
                  <a:pt x="0" y="16637"/>
                </a:lnTo>
                <a:lnTo>
                  <a:pt x="0" y="33274"/>
                </a:lnTo>
                <a:lnTo>
                  <a:pt x="185674" y="16637"/>
                </a:lnTo>
                <a:lnTo>
                  <a:pt x="185674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66075" y="3776726"/>
            <a:ext cx="184150" cy="33655"/>
          </a:xfrm>
          <a:custGeom>
            <a:avLst/>
            <a:gdLst/>
            <a:ahLst/>
            <a:cxnLst/>
            <a:rect l="l" t="t" r="r" b="b"/>
            <a:pathLst>
              <a:path w="184150" h="33654">
                <a:moveTo>
                  <a:pt x="184150" y="0"/>
                </a:moveTo>
                <a:lnTo>
                  <a:pt x="0" y="16637"/>
                </a:lnTo>
                <a:lnTo>
                  <a:pt x="0" y="33274"/>
                </a:lnTo>
                <a:lnTo>
                  <a:pt x="184150" y="16637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920101" y="4100448"/>
            <a:ext cx="184150" cy="33655"/>
          </a:xfrm>
          <a:custGeom>
            <a:avLst/>
            <a:gdLst/>
            <a:ahLst/>
            <a:cxnLst/>
            <a:rect l="l" t="t" r="r" b="b"/>
            <a:pathLst>
              <a:path w="184150" h="33654">
                <a:moveTo>
                  <a:pt x="184150" y="0"/>
                </a:moveTo>
                <a:lnTo>
                  <a:pt x="0" y="15112"/>
                </a:lnTo>
                <a:lnTo>
                  <a:pt x="0" y="33400"/>
                </a:lnTo>
                <a:lnTo>
                  <a:pt x="184150" y="15112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970901" y="3395726"/>
            <a:ext cx="184150" cy="36830"/>
          </a:xfrm>
          <a:custGeom>
            <a:avLst/>
            <a:gdLst/>
            <a:ahLst/>
            <a:cxnLst/>
            <a:rect l="l" t="t" r="r" b="b"/>
            <a:pathLst>
              <a:path w="184150" h="36829">
                <a:moveTo>
                  <a:pt x="184150" y="0"/>
                </a:moveTo>
                <a:lnTo>
                  <a:pt x="0" y="18161"/>
                </a:lnTo>
                <a:lnTo>
                  <a:pt x="0" y="36449"/>
                </a:lnTo>
                <a:lnTo>
                  <a:pt x="184150" y="18161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967726" y="3097148"/>
            <a:ext cx="184150" cy="33655"/>
          </a:xfrm>
          <a:custGeom>
            <a:avLst/>
            <a:gdLst/>
            <a:ahLst/>
            <a:cxnLst/>
            <a:rect l="l" t="t" r="r" b="b"/>
            <a:pathLst>
              <a:path w="184150" h="33655">
                <a:moveTo>
                  <a:pt x="184150" y="0"/>
                </a:moveTo>
                <a:lnTo>
                  <a:pt x="0" y="16763"/>
                </a:lnTo>
                <a:lnTo>
                  <a:pt x="0" y="33400"/>
                </a:lnTo>
                <a:lnTo>
                  <a:pt x="184150" y="16763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966075" y="2870200"/>
            <a:ext cx="184150" cy="31750"/>
          </a:xfrm>
          <a:custGeom>
            <a:avLst/>
            <a:gdLst/>
            <a:ahLst/>
            <a:cxnLst/>
            <a:rect l="l" t="t" r="r" b="b"/>
            <a:pathLst>
              <a:path w="184150" h="31750">
                <a:moveTo>
                  <a:pt x="184150" y="0"/>
                </a:moveTo>
                <a:lnTo>
                  <a:pt x="0" y="16637"/>
                </a:lnTo>
                <a:lnTo>
                  <a:pt x="0" y="31750"/>
                </a:lnTo>
                <a:lnTo>
                  <a:pt x="184150" y="16637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970901" y="2998723"/>
            <a:ext cx="184150" cy="34925"/>
          </a:xfrm>
          <a:custGeom>
            <a:avLst/>
            <a:gdLst/>
            <a:ahLst/>
            <a:cxnLst/>
            <a:rect l="l" t="t" r="r" b="b"/>
            <a:pathLst>
              <a:path w="184150" h="34925">
                <a:moveTo>
                  <a:pt x="184150" y="0"/>
                </a:moveTo>
                <a:lnTo>
                  <a:pt x="0" y="17906"/>
                </a:lnTo>
                <a:lnTo>
                  <a:pt x="0" y="34925"/>
                </a:lnTo>
                <a:lnTo>
                  <a:pt x="184150" y="17906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210550" y="3478276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4">
                <a:moveTo>
                  <a:pt x="0" y="0"/>
                </a:moveTo>
                <a:lnTo>
                  <a:pt x="0" y="14986"/>
                </a:lnTo>
                <a:lnTo>
                  <a:pt x="185674" y="33274"/>
                </a:lnTo>
                <a:lnTo>
                  <a:pt x="185674" y="14986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01025" y="3513201"/>
            <a:ext cx="184150" cy="33655"/>
          </a:xfrm>
          <a:custGeom>
            <a:avLst/>
            <a:gdLst/>
            <a:ahLst/>
            <a:cxnLst/>
            <a:rect l="l" t="t" r="r" b="b"/>
            <a:pathLst>
              <a:path w="184150" h="33654">
                <a:moveTo>
                  <a:pt x="0" y="0"/>
                </a:moveTo>
                <a:lnTo>
                  <a:pt x="0" y="17018"/>
                </a:lnTo>
                <a:lnTo>
                  <a:pt x="184150" y="33274"/>
                </a:lnTo>
                <a:lnTo>
                  <a:pt x="184150" y="17018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23250" y="3597275"/>
            <a:ext cx="187325" cy="31750"/>
          </a:xfrm>
          <a:custGeom>
            <a:avLst/>
            <a:gdLst/>
            <a:ahLst/>
            <a:cxnLst/>
            <a:rect l="l" t="t" r="r" b="b"/>
            <a:pathLst>
              <a:path w="187325" h="31750">
                <a:moveTo>
                  <a:pt x="0" y="0"/>
                </a:moveTo>
                <a:lnTo>
                  <a:pt x="0" y="17399"/>
                </a:lnTo>
                <a:lnTo>
                  <a:pt x="187325" y="31750"/>
                </a:lnTo>
                <a:lnTo>
                  <a:pt x="187325" y="17399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15376" y="3821176"/>
            <a:ext cx="186055" cy="31750"/>
          </a:xfrm>
          <a:custGeom>
            <a:avLst/>
            <a:gdLst/>
            <a:ahLst/>
            <a:cxnLst/>
            <a:rect l="l" t="t" r="r" b="b"/>
            <a:pathLst>
              <a:path w="186054" h="31750">
                <a:moveTo>
                  <a:pt x="0" y="0"/>
                </a:moveTo>
                <a:lnTo>
                  <a:pt x="0" y="16637"/>
                </a:lnTo>
                <a:lnTo>
                  <a:pt x="185674" y="31750"/>
                </a:lnTo>
                <a:lnTo>
                  <a:pt x="185674" y="1663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197850" y="3736975"/>
            <a:ext cx="186055" cy="34925"/>
          </a:xfrm>
          <a:custGeom>
            <a:avLst/>
            <a:gdLst/>
            <a:ahLst/>
            <a:cxnLst/>
            <a:rect l="l" t="t" r="r" b="b"/>
            <a:pathLst>
              <a:path w="186054" h="34925">
                <a:moveTo>
                  <a:pt x="0" y="0"/>
                </a:moveTo>
                <a:lnTo>
                  <a:pt x="0" y="18287"/>
                </a:lnTo>
                <a:lnTo>
                  <a:pt x="185674" y="34925"/>
                </a:lnTo>
                <a:lnTo>
                  <a:pt x="185674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210550" y="4222750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4">
                <a:moveTo>
                  <a:pt x="0" y="0"/>
                </a:moveTo>
                <a:lnTo>
                  <a:pt x="0" y="16637"/>
                </a:lnTo>
                <a:lnTo>
                  <a:pt x="185674" y="33274"/>
                </a:lnTo>
                <a:lnTo>
                  <a:pt x="185674" y="1663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207375" y="3305175"/>
            <a:ext cx="184150" cy="34925"/>
          </a:xfrm>
          <a:custGeom>
            <a:avLst/>
            <a:gdLst/>
            <a:ahLst/>
            <a:cxnLst/>
            <a:rect l="l" t="t" r="r" b="b"/>
            <a:pathLst>
              <a:path w="184150" h="34925">
                <a:moveTo>
                  <a:pt x="0" y="0"/>
                </a:moveTo>
                <a:lnTo>
                  <a:pt x="0" y="16637"/>
                </a:lnTo>
                <a:lnTo>
                  <a:pt x="184150" y="34925"/>
                </a:lnTo>
                <a:lnTo>
                  <a:pt x="184150" y="1663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204200" y="3267075"/>
            <a:ext cx="186055" cy="31750"/>
          </a:xfrm>
          <a:custGeom>
            <a:avLst/>
            <a:gdLst/>
            <a:ahLst/>
            <a:cxnLst/>
            <a:rect l="l" t="t" r="r" b="b"/>
            <a:pathLst>
              <a:path w="186054" h="31750">
                <a:moveTo>
                  <a:pt x="0" y="0"/>
                </a:moveTo>
                <a:lnTo>
                  <a:pt x="0" y="16637"/>
                </a:lnTo>
                <a:lnTo>
                  <a:pt x="185674" y="31750"/>
                </a:lnTo>
                <a:lnTo>
                  <a:pt x="185674" y="1663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218551" y="2912998"/>
            <a:ext cx="186055" cy="31750"/>
          </a:xfrm>
          <a:custGeom>
            <a:avLst/>
            <a:gdLst/>
            <a:ahLst/>
            <a:cxnLst/>
            <a:rect l="l" t="t" r="r" b="b"/>
            <a:pathLst>
              <a:path w="186054" h="31750">
                <a:moveTo>
                  <a:pt x="0" y="0"/>
                </a:moveTo>
                <a:lnTo>
                  <a:pt x="0" y="16763"/>
                </a:lnTo>
                <a:lnTo>
                  <a:pt x="185674" y="31750"/>
                </a:lnTo>
                <a:lnTo>
                  <a:pt x="185674" y="16763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10550" y="3109848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5">
                <a:moveTo>
                  <a:pt x="0" y="0"/>
                </a:moveTo>
                <a:lnTo>
                  <a:pt x="0" y="16763"/>
                </a:lnTo>
                <a:lnTo>
                  <a:pt x="185674" y="33400"/>
                </a:lnTo>
                <a:lnTo>
                  <a:pt x="185674" y="16763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32800" y="421957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2" y="0"/>
                </a:lnTo>
              </a:path>
            </a:pathLst>
          </a:custGeom>
          <a:ln w="44450">
            <a:solidFill>
              <a:srgbClr val="899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88276" y="3163823"/>
            <a:ext cx="27305" cy="14604"/>
          </a:xfrm>
          <a:custGeom>
            <a:avLst/>
            <a:gdLst/>
            <a:ahLst/>
            <a:cxnLst/>
            <a:rect l="l" t="t" r="r" b="b"/>
            <a:pathLst>
              <a:path w="27304" h="14605">
                <a:moveTo>
                  <a:pt x="13462" y="0"/>
                </a:moveTo>
                <a:lnTo>
                  <a:pt x="0" y="5334"/>
                </a:lnTo>
                <a:lnTo>
                  <a:pt x="11810" y="14350"/>
                </a:lnTo>
                <a:lnTo>
                  <a:pt x="26924" y="5334"/>
                </a:lnTo>
                <a:lnTo>
                  <a:pt x="13462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610475" y="3529076"/>
            <a:ext cx="27305" cy="12700"/>
          </a:xfrm>
          <a:custGeom>
            <a:avLst/>
            <a:gdLst/>
            <a:ahLst/>
            <a:cxnLst/>
            <a:rect l="l" t="t" r="r" b="b"/>
            <a:pathLst>
              <a:path w="27304" h="12700">
                <a:moveTo>
                  <a:pt x="10286" y="0"/>
                </a:moveTo>
                <a:lnTo>
                  <a:pt x="0" y="5207"/>
                </a:lnTo>
                <a:lnTo>
                  <a:pt x="10286" y="12700"/>
                </a:lnTo>
                <a:lnTo>
                  <a:pt x="26924" y="5207"/>
                </a:lnTo>
                <a:lnTo>
                  <a:pt x="10286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718425" y="3252851"/>
            <a:ext cx="25400" cy="15875"/>
          </a:xfrm>
          <a:custGeom>
            <a:avLst/>
            <a:gdLst/>
            <a:ahLst/>
            <a:cxnLst/>
            <a:rect l="l" t="t" r="r" b="b"/>
            <a:pathLst>
              <a:path w="25400" h="15875">
                <a:moveTo>
                  <a:pt x="11938" y="0"/>
                </a:moveTo>
                <a:lnTo>
                  <a:pt x="0" y="8254"/>
                </a:lnTo>
                <a:lnTo>
                  <a:pt x="8763" y="15875"/>
                </a:lnTo>
                <a:lnTo>
                  <a:pt x="25400" y="8254"/>
                </a:lnTo>
                <a:lnTo>
                  <a:pt x="11938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504176" y="2889250"/>
            <a:ext cx="27305" cy="14604"/>
          </a:xfrm>
          <a:custGeom>
            <a:avLst/>
            <a:gdLst/>
            <a:ahLst/>
            <a:cxnLst/>
            <a:rect l="l" t="t" r="r" b="b"/>
            <a:pathLst>
              <a:path w="27304" h="14605">
                <a:moveTo>
                  <a:pt x="10287" y="0"/>
                </a:moveTo>
                <a:lnTo>
                  <a:pt x="0" y="5207"/>
                </a:lnTo>
                <a:lnTo>
                  <a:pt x="10287" y="14224"/>
                </a:lnTo>
                <a:lnTo>
                  <a:pt x="26924" y="5207"/>
                </a:lnTo>
                <a:lnTo>
                  <a:pt x="10287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245350" y="3224148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10286" y="0"/>
                </a:moveTo>
                <a:lnTo>
                  <a:pt x="0" y="5334"/>
                </a:lnTo>
                <a:lnTo>
                  <a:pt x="10286" y="15875"/>
                </a:lnTo>
                <a:lnTo>
                  <a:pt x="26924" y="5334"/>
                </a:lnTo>
                <a:lnTo>
                  <a:pt x="10286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29426" y="4182745"/>
            <a:ext cx="603884" cy="61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05526" y="5405501"/>
            <a:ext cx="2078863" cy="537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747634" y="4568825"/>
            <a:ext cx="198120" cy="657225"/>
          </a:xfrm>
          <a:custGeom>
            <a:avLst/>
            <a:gdLst/>
            <a:ahLst/>
            <a:cxnLst/>
            <a:rect l="l" t="t" r="r" b="b"/>
            <a:pathLst>
              <a:path w="198120" h="657225">
                <a:moveTo>
                  <a:pt x="98376" y="512835"/>
                </a:moveTo>
                <a:lnTo>
                  <a:pt x="48641" y="522858"/>
                </a:lnTo>
                <a:lnTo>
                  <a:pt x="153289" y="657225"/>
                </a:lnTo>
                <a:lnTo>
                  <a:pt x="180353" y="557657"/>
                </a:lnTo>
                <a:lnTo>
                  <a:pt x="133350" y="557657"/>
                </a:lnTo>
                <a:lnTo>
                  <a:pt x="123273" y="557595"/>
                </a:lnTo>
                <a:lnTo>
                  <a:pt x="114268" y="553831"/>
                </a:lnTo>
                <a:lnTo>
                  <a:pt x="107311" y="546994"/>
                </a:lnTo>
                <a:lnTo>
                  <a:pt x="103378" y="537718"/>
                </a:lnTo>
                <a:lnTo>
                  <a:pt x="98376" y="512835"/>
                </a:lnTo>
                <a:close/>
              </a:path>
              <a:path w="198120" h="657225">
                <a:moveTo>
                  <a:pt x="148165" y="502801"/>
                </a:moveTo>
                <a:lnTo>
                  <a:pt x="98376" y="512835"/>
                </a:lnTo>
                <a:lnTo>
                  <a:pt x="103396" y="537761"/>
                </a:lnTo>
                <a:lnTo>
                  <a:pt x="107311" y="546994"/>
                </a:lnTo>
                <a:lnTo>
                  <a:pt x="114268" y="553831"/>
                </a:lnTo>
                <a:lnTo>
                  <a:pt x="123273" y="557595"/>
                </a:lnTo>
                <a:lnTo>
                  <a:pt x="133350" y="557657"/>
                </a:lnTo>
                <a:lnTo>
                  <a:pt x="142624" y="553723"/>
                </a:lnTo>
                <a:lnTo>
                  <a:pt x="149447" y="546766"/>
                </a:lnTo>
                <a:lnTo>
                  <a:pt x="153173" y="537761"/>
                </a:lnTo>
                <a:lnTo>
                  <a:pt x="153162" y="527685"/>
                </a:lnTo>
                <a:lnTo>
                  <a:pt x="148165" y="502801"/>
                </a:lnTo>
                <a:close/>
              </a:path>
              <a:path w="198120" h="657225">
                <a:moveTo>
                  <a:pt x="197993" y="492760"/>
                </a:moveTo>
                <a:lnTo>
                  <a:pt x="148165" y="502801"/>
                </a:lnTo>
                <a:lnTo>
                  <a:pt x="153162" y="527685"/>
                </a:lnTo>
                <a:lnTo>
                  <a:pt x="153173" y="537761"/>
                </a:lnTo>
                <a:lnTo>
                  <a:pt x="149447" y="546766"/>
                </a:lnTo>
                <a:lnTo>
                  <a:pt x="142624" y="553723"/>
                </a:lnTo>
                <a:lnTo>
                  <a:pt x="133350" y="557657"/>
                </a:lnTo>
                <a:lnTo>
                  <a:pt x="180353" y="557657"/>
                </a:lnTo>
                <a:lnTo>
                  <a:pt x="197993" y="492760"/>
                </a:lnTo>
                <a:close/>
              </a:path>
              <a:path w="198120" h="657225">
                <a:moveTo>
                  <a:pt x="28194" y="0"/>
                </a:moveTo>
                <a:lnTo>
                  <a:pt x="18796" y="0"/>
                </a:lnTo>
                <a:lnTo>
                  <a:pt x="11557" y="3429"/>
                </a:lnTo>
                <a:lnTo>
                  <a:pt x="6731" y="9270"/>
                </a:lnTo>
                <a:lnTo>
                  <a:pt x="1905" y="15239"/>
                </a:lnTo>
                <a:lnTo>
                  <a:pt x="0" y="22987"/>
                </a:lnTo>
                <a:lnTo>
                  <a:pt x="1397" y="30352"/>
                </a:lnTo>
                <a:lnTo>
                  <a:pt x="98376" y="512835"/>
                </a:lnTo>
                <a:lnTo>
                  <a:pt x="148165" y="502801"/>
                </a:lnTo>
                <a:lnTo>
                  <a:pt x="57402" y="50800"/>
                </a:lnTo>
                <a:lnTo>
                  <a:pt x="26289" y="50800"/>
                </a:lnTo>
                <a:lnTo>
                  <a:pt x="51308" y="20447"/>
                </a:lnTo>
                <a:lnTo>
                  <a:pt x="52596" y="20447"/>
                </a:lnTo>
                <a:lnTo>
                  <a:pt x="51607" y="15537"/>
                </a:lnTo>
                <a:lnTo>
                  <a:pt x="46180" y="7461"/>
                </a:lnTo>
                <a:lnTo>
                  <a:pt x="38109" y="2004"/>
                </a:lnTo>
                <a:lnTo>
                  <a:pt x="28194" y="0"/>
                </a:lnTo>
                <a:close/>
              </a:path>
              <a:path w="198120" h="657225">
                <a:moveTo>
                  <a:pt x="51308" y="20447"/>
                </a:moveTo>
                <a:lnTo>
                  <a:pt x="26289" y="50800"/>
                </a:lnTo>
                <a:lnTo>
                  <a:pt x="28194" y="50800"/>
                </a:lnTo>
                <a:lnTo>
                  <a:pt x="38109" y="48795"/>
                </a:lnTo>
                <a:lnTo>
                  <a:pt x="46180" y="43338"/>
                </a:lnTo>
                <a:lnTo>
                  <a:pt x="51607" y="35262"/>
                </a:lnTo>
                <a:lnTo>
                  <a:pt x="52947" y="28610"/>
                </a:lnTo>
                <a:lnTo>
                  <a:pt x="51308" y="20447"/>
                </a:lnTo>
                <a:close/>
              </a:path>
              <a:path w="198120" h="657225">
                <a:moveTo>
                  <a:pt x="52947" y="28610"/>
                </a:moveTo>
                <a:lnTo>
                  <a:pt x="51607" y="35262"/>
                </a:lnTo>
                <a:lnTo>
                  <a:pt x="46180" y="43338"/>
                </a:lnTo>
                <a:lnTo>
                  <a:pt x="38109" y="48795"/>
                </a:lnTo>
                <a:lnTo>
                  <a:pt x="28194" y="50800"/>
                </a:lnTo>
                <a:lnTo>
                  <a:pt x="57402" y="50800"/>
                </a:lnTo>
                <a:lnTo>
                  <a:pt x="52947" y="28610"/>
                </a:lnTo>
                <a:close/>
              </a:path>
              <a:path w="198120" h="657225">
                <a:moveTo>
                  <a:pt x="52596" y="20447"/>
                </a:moveTo>
                <a:lnTo>
                  <a:pt x="51308" y="20447"/>
                </a:lnTo>
                <a:lnTo>
                  <a:pt x="52947" y="28610"/>
                </a:lnTo>
                <a:lnTo>
                  <a:pt x="53594" y="25400"/>
                </a:lnTo>
                <a:lnTo>
                  <a:pt x="52596" y="2044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21452" y="4927802"/>
            <a:ext cx="2242820" cy="672465"/>
          </a:xfrm>
          <a:custGeom>
            <a:avLst/>
            <a:gdLst/>
            <a:ahLst/>
            <a:cxnLst/>
            <a:rect l="l" t="t" r="r" b="b"/>
            <a:pathLst>
              <a:path w="2242820" h="672464">
                <a:moveTo>
                  <a:pt x="2143909" y="635195"/>
                </a:moveTo>
                <a:lnTo>
                  <a:pt x="2147939" y="647200"/>
                </a:lnTo>
                <a:lnTo>
                  <a:pt x="2160607" y="661972"/>
                </a:lnTo>
                <a:lnTo>
                  <a:pt x="2178609" y="671068"/>
                </a:lnTo>
                <a:lnTo>
                  <a:pt x="2198731" y="672473"/>
                </a:lnTo>
                <a:lnTo>
                  <a:pt x="2217185" y="666263"/>
                </a:lnTo>
                <a:lnTo>
                  <a:pt x="2231973" y="653579"/>
                </a:lnTo>
                <a:lnTo>
                  <a:pt x="2235153" y="647295"/>
                </a:lnTo>
                <a:lnTo>
                  <a:pt x="2195437" y="647295"/>
                </a:lnTo>
                <a:lnTo>
                  <a:pt x="2185340" y="646608"/>
                </a:lnTo>
                <a:lnTo>
                  <a:pt x="2143909" y="635195"/>
                </a:lnTo>
                <a:close/>
              </a:path>
              <a:path w="2242820" h="672464">
                <a:moveTo>
                  <a:pt x="2157494" y="586173"/>
                </a:moveTo>
                <a:lnTo>
                  <a:pt x="2152296" y="590631"/>
                </a:lnTo>
                <a:lnTo>
                  <a:pt x="2143176" y="608635"/>
                </a:lnTo>
                <a:lnTo>
                  <a:pt x="2141747" y="628754"/>
                </a:lnTo>
                <a:lnTo>
                  <a:pt x="2143909" y="635195"/>
                </a:lnTo>
                <a:lnTo>
                  <a:pt x="2185340" y="646608"/>
                </a:lnTo>
                <a:lnTo>
                  <a:pt x="2195437" y="647295"/>
                </a:lnTo>
                <a:lnTo>
                  <a:pt x="2204676" y="644195"/>
                </a:lnTo>
                <a:lnTo>
                  <a:pt x="2212058" y="637857"/>
                </a:lnTo>
                <a:lnTo>
                  <a:pt x="2216582" y="628828"/>
                </a:lnTo>
                <a:lnTo>
                  <a:pt x="2217324" y="618785"/>
                </a:lnTo>
                <a:lnTo>
                  <a:pt x="2214233" y="609540"/>
                </a:lnTo>
                <a:lnTo>
                  <a:pt x="2207902" y="602128"/>
                </a:lnTo>
                <a:lnTo>
                  <a:pt x="2198929" y="597586"/>
                </a:lnTo>
                <a:lnTo>
                  <a:pt x="2157494" y="586173"/>
                </a:lnTo>
                <a:close/>
              </a:path>
              <a:path w="2242820" h="672464">
                <a:moveTo>
                  <a:pt x="2185539" y="571720"/>
                </a:moveTo>
                <a:lnTo>
                  <a:pt x="2167084" y="577949"/>
                </a:lnTo>
                <a:lnTo>
                  <a:pt x="2157494" y="586173"/>
                </a:lnTo>
                <a:lnTo>
                  <a:pt x="2198929" y="597586"/>
                </a:lnTo>
                <a:lnTo>
                  <a:pt x="2207902" y="602128"/>
                </a:lnTo>
                <a:lnTo>
                  <a:pt x="2214233" y="609540"/>
                </a:lnTo>
                <a:lnTo>
                  <a:pt x="2217324" y="618785"/>
                </a:lnTo>
                <a:lnTo>
                  <a:pt x="2216582" y="628828"/>
                </a:lnTo>
                <a:lnTo>
                  <a:pt x="2212058" y="637857"/>
                </a:lnTo>
                <a:lnTo>
                  <a:pt x="2204676" y="644195"/>
                </a:lnTo>
                <a:lnTo>
                  <a:pt x="2195437" y="647295"/>
                </a:lnTo>
                <a:lnTo>
                  <a:pt x="2235153" y="647295"/>
                </a:lnTo>
                <a:lnTo>
                  <a:pt x="2241093" y="635559"/>
                </a:lnTo>
                <a:lnTo>
                  <a:pt x="2242522" y="615438"/>
                </a:lnTo>
                <a:lnTo>
                  <a:pt x="2236331" y="596983"/>
                </a:lnTo>
                <a:lnTo>
                  <a:pt x="2223662" y="582195"/>
                </a:lnTo>
                <a:lnTo>
                  <a:pt x="2205660" y="573075"/>
                </a:lnTo>
                <a:lnTo>
                  <a:pt x="2185539" y="571720"/>
                </a:lnTo>
                <a:close/>
              </a:path>
              <a:path w="2242820" h="672464">
                <a:moveTo>
                  <a:pt x="21885" y="0"/>
                </a:moveTo>
                <a:lnTo>
                  <a:pt x="12640" y="3099"/>
                </a:lnTo>
                <a:lnTo>
                  <a:pt x="5228" y="9437"/>
                </a:lnTo>
                <a:lnTo>
                  <a:pt x="686" y="18466"/>
                </a:lnTo>
                <a:lnTo>
                  <a:pt x="0" y="28491"/>
                </a:lnTo>
                <a:lnTo>
                  <a:pt x="3099" y="37707"/>
                </a:lnTo>
                <a:lnTo>
                  <a:pt x="9437" y="45112"/>
                </a:lnTo>
                <a:lnTo>
                  <a:pt x="18466" y="49708"/>
                </a:lnTo>
                <a:lnTo>
                  <a:pt x="2143909" y="635195"/>
                </a:lnTo>
                <a:lnTo>
                  <a:pt x="2141747" y="628754"/>
                </a:lnTo>
                <a:lnTo>
                  <a:pt x="2143176" y="608635"/>
                </a:lnTo>
                <a:lnTo>
                  <a:pt x="2152296" y="590631"/>
                </a:lnTo>
                <a:lnTo>
                  <a:pt x="2157494" y="586173"/>
                </a:lnTo>
                <a:lnTo>
                  <a:pt x="31928" y="686"/>
                </a:lnTo>
                <a:lnTo>
                  <a:pt x="21885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110557" y="5298821"/>
            <a:ext cx="716280" cy="268605"/>
          </a:xfrm>
          <a:custGeom>
            <a:avLst/>
            <a:gdLst/>
            <a:ahLst/>
            <a:cxnLst/>
            <a:rect l="l" t="t" r="r" b="b"/>
            <a:pathLst>
              <a:path w="716279" h="268604">
                <a:moveTo>
                  <a:pt x="562823" y="48467"/>
                </a:moveTo>
                <a:lnTo>
                  <a:pt x="17698" y="218947"/>
                </a:lnTo>
                <a:lnTo>
                  <a:pt x="8830" y="223801"/>
                </a:lnTo>
                <a:lnTo>
                  <a:pt x="2760" y="231393"/>
                </a:lnTo>
                <a:lnTo>
                  <a:pt x="0" y="240700"/>
                </a:lnTo>
                <a:lnTo>
                  <a:pt x="1061" y="250697"/>
                </a:lnTo>
                <a:lnTo>
                  <a:pt x="5915" y="259566"/>
                </a:lnTo>
                <a:lnTo>
                  <a:pt x="13507" y="265636"/>
                </a:lnTo>
                <a:lnTo>
                  <a:pt x="22814" y="268396"/>
                </a:lnTo>
                <a:lnTo>
                  <a:pt x="32811" y="267334"/>
                </a:lnTo>
                <a:lnTo>
                  <a:pt x="577985" y="96960"/>
                </a:lnTo>
                <a:lnTo>
                  <a:pt x="562823" y="48467"/>
                </a:lnTo>
                <a:close/>
              </a:path>
              <a:path w="716279" h="268604">
                <a:moveTo>
                  <a:pt x="702669" y="39850"/>
                </a:moveTo>
                <a:lnTo>
                  <a:pt x="597036" y="39850"/>
                </a:lnTo>
                <a:lnTo>
                  <a:pt x="606343" y="42640"/>
                </a:lnTo>
                <a:lnTo>
                  <a:pt x="613935" y="48716"/>
                </a:lnTo>
                <a:lnTo>
                  <a:pt x="618789" y="57530"/>
                </a:lnTo>
                <a:lnTo>
                  <a:pt x="619851" y="67601"/>
                </a:lnTo>
                <a:lnTo>
                  <a:pt x="617091" y="76946"/>
                </a:lnTo>
                <a:lnTo>
                  <a:pt x="611020" y="84552"/>
                </a:lnTo>
                <a:lnTo>
                  <a:pt x="602152" y="89407"/>
                </a:lnTo>
                <a:lnTo>
                  <a:pt x="577985" y="96960"/>
                </a:lnTo>
                <a:lnTo>
                  <a:pt x="593135" y="145414"/>
                </a:lnTo>
                <a:lnTo>
                  <a:pt x="702669" y="39850"/>
                </a:lnTo>
                <a:close/>
              </a:path>
              <a:path w="716279" h="268604">
                <a:moveTo>
                  <a:pt x="597036" y="39850"/>
                </a:moveTo>
                <a:lnTo>
                  <a:pt x="587039" y="40893"/>
                </a:lnTo>
                <a:lnTo>
                  <a:pt x="562823" y="48467"/>
                </a:lnTo>
                <a:lnTo>
                  <a:pt x="577985" y="96960"/>
                </a:lnTo>
                <a:lnTo>
                  <a:pt x="602152" y="89407"/>
                </a:lnTo>
                <a:lnTo>
                  <a:pt x="611020" y="84552"/>
                </a:lnTo>
                <a:lnTo>
                  <a:pt x="617091" y="76946"/>
                </a:lnTo>
                <a:lnTo>
                  <a:pt x="619851" y="67601"/>
                </a:lnTo>
                <a:lnTo>
                  <a:pt x="618789" y="57530"/>
                </a:lnTo>
                <a:lnTo>
                  <a:pt x="613935" y="48716"/>
                </a:lnTo>
                <a:lnTo>
                  <a:pt x="606343" y="42640"/>
                </a:lnTo>
                <a:lnTo>
                  <a:pt x="597036" y="39850"/>
                </a:lnTo>
                <a:close/>
              </a:path>
              <a:path w="716279" h="268604">
                <a:moveTo>
                  <a:pt x="547669" y="0"/>
                </a:moveTo>
                <a:lnTo>
                  <a:pt x="562823" y="48467"/>
                </a:lnTo>
                <a:lnTo>
                  <a:pt x="587039" y="40893"/>
                </a:lnTo>
                <a:lnTo>
                  <a:pt x="597036" y="39850"/>
                </a:lnTo>
                <a:lnTo>
                  <a:pt x="702669" y="39850"/>
                </a:lnTo>
                <a:lnTo>
                  <a:pt x="715817" y="27177"/>
                </a:lnTo>
                <a:lnTo>
                  <a:pt x="547669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913757" y="4397898"/>
            <a:ext cx="1717039" cy="386715"/>
          </a:xfrm>
          <a:custGeom>
            <a:avLst/>
            <a:gdLst/>
            <a:ahLst/>
            <a:cxnLst/>
            <a:rect l="l" t="t" r="r" b="b"/>
            <a:pathLst>
              <a:path w="1717040" h="386714">
                <a:moveTo>
                  <a:pt x="1618438" y="36420"/>
                </a:moveTo>
                <a:lnTo>
                  <a:pt x="1578228" y="46847"/>
                </a:lnTo>
                <a:lnTo>
                  <a:pt x="20319" y="336407"/>
                </a:lnTo>
                <a:lnTo>
                  <a:pt x="10947" y="340229"/>
                </a:lnTo>
                <a:lnTo>
                  <a:pt x="4016" y="347075"/>
                </a:lnTo>
                <a:lnTo>
                  <a:pt x="156" y="356016"/>
                </a:lnTo>
                <a:lnTo>
                  <a:pt x="0" y="366125"/>
                </a:lnTo>
                <a:lnTo>
                  <a:pt x="3748" y="375443"/>
                </a:lnTo>
                <a:lnTo>
                  <a:pt x="10556" y="382381"/>
                </a:lnTo>
                <a:lnTo>
                  <a:pt x="19484" y="386270"/>
                </a:lnTo>
                <a:lnTo>
                  <a:pt x="29590" y="386445"/>
                </a:lnTo>
                <a:lnTo>
                  <a:pt x="1587500" y="96885"/>
                </a:lnTo>
                <a:lnTo>
                  <a:pt x="1631130" y="85652"/>
                </a:lnTo>
                <a:lnTo>
                  <a:pt x="1626026" y="81137"/>
                </a:lnTo>
                <a:lnTo>
                  <a:pt x="1617217" y="62976"/>
                </a:lnTo>
                <a:lnTo>
                  <a:pt x="1616162" y="42828"/>
                </a:lnTo>
                <a:lnTo>
                  <a:pt x="1618438" y="36420"/>
                </a:lnTo>
                <a:close/>
              </a:path>
              <a:path w="1717040" h="386714">
                <a:moveTo>
                  <a:pt x="1709610" y="25138"/>
                </a:moveTo>
                <a:lnTo>
                  <a:pt x="1670109" y="25138"/>
                </a:lnTo>
                <a:lnTo>
                  <a:pt x="1679320" y="28400"/>
                </a:lnTo>
                <a:lnTo>
                  <a:pt x="1686627" y="34853"/>
                </a:lnTo>
                <a:lnTo>
                  <a:pt x="1691004" y="43926"/>
                </a:lnTo>
                <a:lnTo>
                  <a:pt x="1691560" y="54000"/>
                </a:lnTo>
                <a:lnTo>
                  <a:pt x="1688306" y="63182"/>
                </a:lnTo>
                <a:lnTo>
                  <a:pt x="1681860" y="70483"/>
                </a:lnTo>
                <a:lnTo>
                  <a:pt x="1672843" y="74914"/>
                </a:lnTo>
                <a:lnTo>
                  <a:pt x="1631130" y="85652"/>
                </a:lnTo>
                <a:lnTo>
                  <a:pt x="1640633" y="94059"/>
                </a:lnTo>
                <a:lnTo>
                  <a:pt x="1659026" y="100552"/>
                </a:lnTo>
                <a:lnTo>
                  <a:pt x="1679193" y="99425"/>
                </a:lnTo>
                <a:lnTo>
                  <a:pt x="1697283" y="90636"/>
                </a:lnTo>
                <a:lnTo>
                  <a:pt x="1710182" y="76072"/>
                </a:lnTo>
                <a:lnTo>
                  <a:pt x="1716698" y="57723"/>
                </a:lnTo>
                <a:lnTo>
                  <a:pt x="1715642" y="37576"/>
                </a:lnTo>
                <a:lnTo>
                  <a:pt x="1709610" y="25138"/>
                </a:lnTo>
                <a:close/>
              </a:path>
              <a:path w="1717040" h="386714">
                <a:moveTo>
                  <a:pt x="1670109" y="25138"/>
                </a:moveTo>
                <a:lnTo>
                  <a:pt x="1660016" y="25638"/>
                </a:lnTo>
                <a:lnTo>
                  <a:pt x="1618438" y="36420"/>
                </a:lnTo>
                <a:lnTo>
                  <a:pt x="1616162" y="42828"/>
                </a:lnTo>
                <a:lnTo>
                  <a:pt x="1617217" y="62976"/>
                </a:lnTo>
                <a:lnTo>
                  <a:pt x="1626026" y="81137"/>
                </a:lnTo>
                <a:lnTo>
                  <a:pt x="1631130" y="85652"/>
                </a:lnTo>
                <a:lnTo>
                  <a:pt x="1672843" y="74914"/>
                </a:lnTo>
                <a:lnTo>
                  <a:pt x="1681860" y="70483"/>
                </a:lnTo>
                <a:lnTo>
                  <a:pt x="1688306" y="63182"/>
                </a:lnTo>
                <a:lnTo>
                  <a:pt x="1691560" y="54000"/>
                </a:lnTo>
                <a:lnTo>
                  <a:pt x="1691004" y="43926"/>
                </a:lnTo>
                <a:lnTo>
                  <a:pt x="1686627" y="34853"/>
                </a:lnTo>
                <a:lnTo>
                  <a:pt x="1679320" y="28400"/>
                </a:lnTo>
                <a:lnTo>
                  <a:pt x="1670109" y="25138"/>
                </a:lnTo>
                <a:close/>
              </a:path>
              <a:path w="1717040" h="386714">
                <a:moveTo>
                  <a:pt x="1673834" y="0"/>
                </a:moveTo>
                <a:lnTo>
                  <a:pt x="1653666" y="1127"/>
                </a:lnTo>
                <a:lnTo>
                  <a:pt x="1635577" y="9915"/>
                </a:lnTo>
                <a:lnTo>
                  <a:pt x="1622678" y="24479"/>
                </a:lnTo>
                <a:lnTo>
                  <a:pt x="1618438" y="36420"/>
                </a:lnTo>
                <a:lnTo>
                  <a:pt x="1660016" y="25638"/>
                </a:lnTo>
                <a:lnTo>
                  <a:pt x="1670109" y="25138"/>
                </a:lnTo>
                <a:lnTo>
                  <a:pt x="1709610" y="25138"/>
                </a:lnTo>
                <a:lnTo>
                  <a:pt x="1706834" y="19415"/>
                </a:lnTo>
                <a:lnTo>
                  <a:pt x="1692227" y="6492"/>
                </a:lnTo>
                <a:lnTo>
                  <a:pt x="1673834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77218" y="4422989"/>
            <a:ext cx="1260475" cy="828675"/>
          </a:xfrm>
          <a:custGeom>
            <a:avLst/>
            <a:gdLst/>
            <a:ahLst/>
            <a:cxnLst/>
            <a:rect l="l" t="t" r="r" b="b"/>
            <a:pathLst>
              <a:path w="1260475" h="828675">
                <a:moveTo>
                  <a:pt x="1119261" y="765386"/>
                </a:moveTo>
                <a:lnTo>
                  <a:pt x="1091168" y="807759"/>
                </a:lnTo>
                <a:lnTo>
                  <a:pt x="1260205" y="828460"/>
                </a:lnTo>
                <a:lnTo>
                  <a:pt x="1234230" y="783238"/>
                </a:lnTo>
                <a:lnTo>
                  <a:pt x="1149780" y="783238"/>
                </a:lnTo>
                <a:lnTo>
                  <a:pt x="1140444" y="779438"/>
                </a:lnTo>
                <a:lnTo>
                  <a:pt x="1119261" y="765386"/>
                </a:lnTo>
                <a:close/>
              </a:path>
              <a:path w="1260475" h="828675">
                <a:moveTo>
                  <a:pt x="1147307" y="723085"/>
                </a:moveTo>
                <a:lnTo>
                  <a:pt x="1119261" y="765386"/>
                </a:lnTo>
                <a:lnTo>
                  <a:pt x="1140488" y="779456"/>
                </a:lnTo>
                <a:lnTo>
                  <a:pt x="1149780" y="783238"/>
                </a:lnTo>
                <a:lnTo>
                  <a:pt x="1159510" y="783169"/>
                </a:lnTo>
                <a:lnTo>
                  <a:pt x="1168519" y="779438"/>
                </a:lnTo>
                <a:lnTo>
                  <a:pt x="1175623" y="772326"/>
                </a:lnTo>
                <a:lnTo>
                  <a:pt x="1179423" y="762990"/>
                </a:lnTo>
                <a:lnTo>
                  <a:pt x="1179353" y="753260"/>
                </a:lnTo>
                <a:lnTo>
                  <a:pt x="1175640" y="744269"/>
                </a:lnTo>
                <a:lnTo>
                  <a:pt x="1168511" y="737147"/>
                </a:lnTo>
                <a:lnTo>
                  <a:pt x="1147307" y="723085"/>
                </a:lnTo>
                <a:close/>
              </a:path>
              <a:path w="1260475" h="828675">
                <a:moveTo>
                  <a:pt x="1175369" y="680759"/>
                </a:moveTo>
                <a:lnTo>
                  <a:pt x="1147307" y="723085"/>
                </a:lnTo>
                <a:lnTo>
                  <a:pt x="1168511" y="737147"/>
                </a:lnTo>
                <a:lnTo>
                  <a:pt x="1175640" y="744269"/>
                </a:lnTo>
                <a:lnTo>
                  <a:pt x="1179353" y="753260"/>
                </a:lnTo>
                <a:lnTo>
                  <a:pt x="1179423" y="762990"/>
                </a:lnTo>
                <a:lnTo>
                  <a:pt x="1175623" y="772326"/>
                </a:lnTo>
                <a:lnTo>
                  <a:pt x="1168501" y="779456"/>
                </a:lnTo>
                <a:lnTo>
                  <a:pt x="1159510" y="783169"/>
                </a:lnTo>
                <a:lnTo>
                  <a:pt x="1149780" y="783238"/>
                </a:lnTo>
                <a:lnTo>
                  <a:pt x="1234230" y="783238"/>
                </a:lnTo>
                <a:lnTo>
                  <a:pt x="1175369" y="680759"/>
                </a:lnTo>
                <a:close/>
              </a:path>
              <a:path w="1260475" h="828675">
                <a:moveTo>
                  <a:pt x="28432" y="0"/>
                </a:moveTo>
                <a:lnTo>
                  <a:pt x="18716" y="642"/>
                </a:lnTo>
                <a:lnTo>
                  <a:pt x="9953" y="4857"/>
                </a:lnTo>
                <a:lnTo>
                  <a:pt x="3286" y="12358"/>
                </a:lnTo>
                <a:lnTo>
                  <a:pt x="0" y="21939"/>
                </a:lnTo>
                <a:lnTo>
                  <a:pt x="619" y="31662"/>
                </a:lnTo>
                <a:lnTo>
                  <a:pt x="4857" y="40433"/>
                </a:lnTo>
                <a:lnTo>
                  <a:pt x="12430" y="47156"/>
                </a:lnTo>
                <a:lnTo>
                  <a:pt x="207121" y="160313"/>
                </a:lnTo>
                <a:lnTo>
                  <a:pt x="1119261" y="765386"/>
                </a:lnTo>
                <a:lnTo>
                  <a:pt x="1147307" y="723085"/>
                </a:lnTo>
                <a:lnTo>
                  <a:pt x="232648" y="116498"/>
                </a:lnTo>
                <a:lnTo>
                  <a:pt x="37957" y="3214"/>
                </a:lnTo>
                <a:lnTo>
                  <a:pt x="2843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29251" y="4862703"/>
            <a:ext cx="2882900" cy="442595"/>
          </a:xfrm>
          <a:custGeom>
            <a:avLst/>
            <a:gdLst/>
            <a:ahLst/>
            <a:cxnLst/>
            <a:rect l="l" t="t" r="r" b="b"/>
            <a:pathLst>
              <a:path w="2882900" h="442595">
                <a:moveTo>
                  <a:pt x="2728428" y="391818"/>
                </a:moveTo>
                <a:lnTo>
                  <a:pt x="2722118" y="442214"/>
                </a:lnTo>
                <a:lnTo>
                  <a:pt x="2856117" y="394970"/>
                </a:lnTo>
                <a:lnTo>
                  <a:pt x="2753614" y="394970"/>
                </a:lnTo>
                <a:lnTo>
                  <a:pt x="2728428" y="391818"/>
                </a:lnTo>
                <a:close/>
              </a:path>
              <a:path w="2882900" h="442595">
                <a:moveTo>
                  <a:pt x="2734741" y="341395"/>
                </a:moveTo>
                <a:lnTo>
                  <a:pt x="2728428" y="391818"/>
                </a:lnTo>
                <a:lnTo>
                  <a:pt x="2753614" y="394970"/>
                </a:lnTo>
                <a:lnTo>
                  <a:pt x="2759964" y="344551"/>
                </a:lnTo>
                <a:lnTo>
                  <a:pt x="2734741" y="341395"/>
                </a:lnTo>
                <a:close/>
              </a:path>
              <a:path w="2882900" h="442595">
                <a:moveTo>
                  <a:pt x="2741041" y="291084"/>
                </a:moveTo>
                <a:lnTo>
                  <a:pt x="2734741" y="341395"/>
                </a:lnTo>
                <a:lnTo>
                  <a:pt x="2759964" y="344551"/>
                </a:lnTo>
                <a:lnTo>
                  <a:pt x="2753614" y="394970"/>
                </a:lnTo>
                <a:lnTo>
                  <a:pt x="2856117" y="394970"/>
                </a:lnTo>
                <a:lnTo>
                  <a:pt x="2882773" y="385572"/>
                </a:lnTo>
                <a:lnTo>
                  <a:pt x="2741041" y="291084"/>
                </a:lnTo>
                <a:close/>
              </a:path>
              <a:path w="2882900" h="442595">
                <a:moveTo>
                  <a:pt x="6223" y="0"/>
                </a:moveTo>
                <a:lnTo>
                  <a:pt x="0" y="50419"/>
                </a:lnTo>
                <a:lnTo>
                  <a:pt x="2728428" y="391818"/>
                </a:lnTo>
                <a:lnTo>
                  <a:pt x="2734741" y="341395"/>
                </a:lnTo>
                <a:lnTo>
                  <a:pt x="62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919726" y="4544314"/>
            <a:ext cx="2912110" cy="304165"/>
          </a:xfrm>
          <a:custGeom>
            <a:avLst/>
            <a:gdLst/>
            <a:ahLst/>
            <a:cxnLst/>
            <a:rect l="l" t="t" r="r" b="b"/>
            <a:pathLst>
              <a:path w="2912109" h="304164">
                <a:moveTo>
                  <a:pt x="2817338" y="28089"/>
                </a:moveTo>
                <a:lnTo>
                  <a:pt x="23240" y="253237"/>
                </a:lnTo>
                <a:lnTo>
                  <a:pt x="0" y="280543"/>
                </a:lnTo>
                <a:lnTo>
                  <a:pt x="2786" y="290228"/>
                </a:lnTo>
                <a:lnTo>
                  <a:pt x="8858" y="297830"/>
                </a:lnTo>
                <a:lnTo>
                  <a:pt x="17359" y="302599"/>
                </a:lnTo>
                <a:lnTo>
                  <a:pt x="27432" y="303784"/>
                </a:lnTo>
                <a:lnTo>
                  <a:pt x="2820641" y="78696"/>
                </a:lnTo>
                <a:lnTo>
                  <a:pt x="2819782" y="77819"/>
                </a:lnTo>
                <a:lnTo>
                  <a:pt x="2812288" y="59055"/>
                </a:lnTo>
                <a:lnTo>
                  <a:pt x="2812621" y="38915"/>
                </a:lnTo>
                <a:lnTo>
                  <a:pt x="2817338" y="28089"/>
                </a:lnTo>
                <a:close/>
              </a:path>
              <a:path w="2912109" h="304164">
                <a:moveTo>
                  <a:pt x="2905667" y="24637"/>
                </a:moveTo>
                <a:lnTo>
                  <a:pt x="2860167" y="24637"/>
                </a:lnTo>
                <a:lnTo>
                  <a:pt x="2870166" y="25822"/>
                </a:lnTo>
                <a:lnTo>
                  <a:pt x="2878629" y="30591"/>
                </a:lnTo>
                <a:lnTo>
                  <a:pt x="2884687" y="38193"/>
                </a:lnTo>
                <a:lnTo>
                  <a:pt x="2887472" y="47879"/>
                </a:lnTo>
                <a:lnTo>
                  <a:pt x="2886287" y="57878"/>
                </a:lnTo>
                <a:lnTo>
                  <a:pt x="2881518" y="66341"/>
                </a:lnTo>
                <a:lnTo>
                  <a:pt x="2873916" y="72399"/>
                </a:lnTo>
                <a:lnTo>
                  <a:pt x="2864230" y="75184"/>
                </a:lnTo>
                <a:lnTo>
                  <a:pt x="2820641" y="78696"/>
                </a:lnTo>
                <a:lnTo>
                  <a:pt x="2833385" y="91725"/>
                </a:lnTo>
                <a:lnTo>
                  <a:pt x="2851203" y="99488"/>
                </a:lnTo>
                <a:lnTo>
                  <a:pt x="2871343" y="99822"/>
                </a:lnTo>
                <a:lnTo>
                  <a:pt x="2890107" y="92327"/>
                </a:lnTo>
                <a:lnTo>
                  <a:pt x="2904025" y="78696"/>
                </a:lnTo>
                <a:lnTo>
                  <a:pt x="2911776" y="60906"/>
                </a:lnTo>
                <a:lnTo>
                  <a:pt x="2912109" y="40767"/>
                </a:lnTo>
                <a:lnTo>
                  <a:pt x="2905667" y="24637"/>
                </a:lnTo>
                <a:close/>
              </a:path>
              <a:path w="2912109" h="304164">
                <a:moveTo>
                  <a:pt x="2860167" y="24637"/>
                </a:moveTo>
                <a:lnTo>
                  <a:pt x="2817338" y="28089"/>
                </a:lnTo>
                <a:lnTo>
                  <a:pt x="2812621" y="38915"/>
                </a:lnTo>
                <a:lnTo>
                  <a:pt x="2812288" y="59055"/>
                </a:lnTo>
                <a:lnTo>
                  <a:pt x="2819782" y="77819"/>
                </a:lnTo>
                <a:lnTo>
                  <a:pt x="2820641" y="78696"/>
                </a:lnTo>
                <a:lnTo>
                  <a:pt x="2864230" y="75184"/>
                </a:lnTo>
                <a:lnTo>
                  <a:pt x="2873916" y="72399"/>
                </a:lnTo>
                <a:lnTo>
                  <a:pt x="2881518" y="66341"/>
                </a:lnTo>
                <a:lnTo>
                  <a:pt x="2886287" y="57878"/>
                </a:lnTo>
                <a:lnTo>
                  <a:pt x="2887472" y="47879"/>
                </a:lnTo>
                <a:lnTo>
                  <a:pt x="2884687" y="38193"/>
                </a:lnTo>
                <a:lnTo>
                  <a:pt x="2878629" y="30591"/>
                </a:lnTo>
                <a:lnTo>
                  <a:pt x="2870166" y="25822"/>
                </a:lnTo>
                <a:lnTo>
                  <a:pt x="2860167" y="24637"/>
                </a:lnTo>
                <a:close/>
              </a:path>
              <a:path w="2912109" h="304164">
                <a:moveTo>
                  <a:pt x="2853054" y="0"/>
                </a:moveTo>
                <a:lnTo>
                  <a:pt x="2834290" y="7494"/>
                </a:lnTo>
                <a:lnTo>
                  <a:pt x="2820384" y="21097"/>
                </a:lnTo>
                <a:lnTo>
                  <a:pt x="2817338" y="28089"/>
                </a:lnTo>
                <a:lnTo>
                  <a:pt x="2860167" y="24637"/>
                </a:lnTo>
                <a:lnTo>
                  <a:pt x="2905667" y="24637"/>
                </a:lnTo>
                <a:lnTo>
                  <a:pt x="2904615" y="22002"/>
                </a:lnTo>
                <a:lnTo>
                  <a:pt x="2891012" y="8096"/>
                </a:lnTo>
                <a:lnTo>
                  <a:pt x="2873194" y="333"/>
                </a:lnTo>
                <a:lnTo>
                  <a:pt x="285305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63059" y="4862067"/>
            <a:ext cx="135254" cy="691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63059" y="4862067"/>
            <a:ext cx="135255" cy="692150"/>
          </a:xfrm>
          <a:custGeom>
            <a:avLst/>
            <a:gdLst/>
            <a:ahLst/>
            <a:cxnLst/>
            <a:rect l="l" t="t" r="r" b="b"/>
            <a:pathLst>
              <a:path w="135254" h="692150">
                <a:moveTo>
                  <a:pt x="0" y="691768"/>
                </a:moveTo>
                <a:lnTo>
                  <a:pt x="67563" y="0"/>
                </a:lnTo>
                <a:lnTo>
                  <a:pt x="135254" y="691768"/>
                </a:lnTo>
                <a:lnTo>
                  <a:pt x="0" y="691768"/>
                </a:lnTo>
                <a:close/>
              </a:path>
            </a:pathLst>
          </a:custGeom>
          <a:ln w="317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717796" y="4879085"/>
            <a:ext cx="124587" cy="6456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717796" y="4879085"/>
            <a:ext cx="125095" cy="645795"/>
          </a:xfrm>
          <a:custGeom>
            <a:avLst/>
            <a:gdLst/>
            <a:ahLst/>
            <a:cxnLst/>
            <a:rect l="l" t="t" r="r" b="b"/>
            <a:pathLst>
              <a:path w="125095" h="645795">
                <a:moveTo>
                  <a:pt x="90931" y="645667"/>
                </a:moveTo>
                <a:lnTo>
                  <a:pt x="124587" y="487552"/>
                </a:lnTo>
                <a:lnTo>
                  <a:pt x="0" y="0"/>
                </a:lnTo>
                <a:lnTo>
                  <a:pt x="90931" y="645667"/>
                </a:lnTo>
                <a:close/>
              </a:path>
            </a:pathLst>
          </a:custGeom>
          <a:ln w="317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04951" y="4703724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565"/>
                </a:lnTo>
              </a:path>
            </a:pathLst>
          </a:custGeom>
          <a:ln w="3029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789804" y="4703724"/>
            <a:ext cx="30480" cy="156845"/>
          </a:xfrm>
          <a:custGeom>
            <a:avLst/>
            <a:gdLst/>
            <a:ahLst/>
            <a:cxnLst/>
            <a:rect l="l" t="t" r="r" b="b"/>
            <a:pathLst>
              <a:path w="30479" h="156845">
                <a:moveTo>
                  <a:pt x="0" y="156565"/>
                </a:moveTo>
                <a:lnTo>
                  <a:pt x="30293" y="156565"/>
                </a:lnTo>
                <a:lnTo>
                  <a:pt x="30293" y="0"/>
                </a:lnTo>
                <a:lnTo>
                  <a:pt x="0" y="0"/>
                </a:lnTo>
                <a:lnTo>
                  <a:pt x="0" y="15656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27684" y="4766716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565"/>
                </a:lnTo>
              </a:path>
            </a:pathLst>
          </a:custGeom>
          <a:ln w="3029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12538" y="4766716"/>
            <a:ext cx="30480" cy="156845"/>
          </a:xfrm>
          <a:custGeom>
            <a:avLst/>
            <a:gdLst/>
            <a:ahLst/>
            <a:cxnLst/>
            <a:rect l="l" t="t" r="r" b="b"/>
            <a:pathLst>
              <a:path w="30479" h="156845">
                <a:moveTo>
                  <a:pt x="0" y="156565"/>
                </a:moveTo>
                <a:lnTo>
                  <a:pt x="30293" y="156565"/>
                </a:lnTo>
                <a:lnTo>
                  <a:pt x="30293" y="0"/>
                </a:lnTo>
                <a:lnTo>
                  <a:pt x="0" y="0"/>
                </a:lnTo>
                <a:lnTo>
                  <a:pt x="0" y="15656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674911" y="4732744"/>
            <a:ext cx="0" cy="156210"/>
          </a:xfrm>
          <a:custGeom>
            <a:avLst/>
            <a:gdLst/>
            <a:ahLst/>
            <a:cxnLst/>
            <a:rect l="l" t="t" r="r" b="b"/>
            <a:pathLst>
              <a:path h="156210">
                <a:moveTo>
                  <a:pt x="0" y="0"/>
                </a:moveTo>
                <a:lnTo>
                  <a:pt x="0" y="155740"/>
                </a:lnTo>
              </a:path>
            </a:pathLst>
          </a:custGeom>
          <a:ln w="2776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661027" y="4732744"/>
            <a:ext cx="27940" cy="156210"/>
          </a:xfrm>
          <a:custGeom>
            <a:avLst/>
            <a:gdLst/>
            <a:ahLst/>
            <a:cxnLst/>
            <a:rect l="l" t="t" r="r" b="b"/>
            <a:pathLst>
              <a:path w="27939" h="156210">
                <a:moveTo>
                  <a:pt x="0" y="155740"/>
                </a:moveTo>
                <a:lnTo>
                  <a:pt x="27769" y="155740"/>
                </a:lnTo>
                <a:lnTo>
                  <a:pt x="27769" y="0"/>
                </a:lnTo>
                <a:lnTo>
                  <a:pt x="0" y="0"/>
                </a:lnTo>
                <a:lnTo>
                  <a:pt x="0" y="15574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554346" y="4793488"/>
            <a:ext cx="283845" cy="110489"/>
          </a:xfrm>
          <a:custGeom>
            <a:avLst/>
            <a:gdLst/>
            <a:ahLst/>
            <a:cxnLst/>
            <a:rect l="l" t="t" r="r" b="b"/>
            <a:pathLst>
              <a:path w="283845" h="110489">
                <a:moveTo>
                  <a:pt x="252729" y="0"/>
                </a:moveTo>
                <a:lnTo>
                  <a:pt x="0" y="72262"/>
                </a:lnTo>
                <a:lnTo>
                  <a:pt x="283590" y="110236"/>
                </a:lnTo>
                <a:lnTo>
                  <a:pt x="2527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554346" y="4793488"/>
            <a:ext cx="283845" cy="110489"/>
          </a:xfrm>
          <a:custGeom>
            <a:avLst/>
            <a:gdLst/>
            <a:ahLst/>
            <a:cxnLst/>
            <a:rect l="l" t="t" r="r" b="b"/>
            <a:pathLst>
              <a:path w="283845" h="110489">
                <a:moveTo>
                  <a:pt x="0" y="72262"/>
                </a:moveTo>
                <a:lnTo>
                  <a:pt x="252729" y="0"/>
                </a:lnTo>
                <a:lnTo>
                  <a:pt x="283590" y="110236"/>
                </a:lnTo>
                <a:lnTo>
                  <a:pt x="0" y="7226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9795" y="4829708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565"/>
                </a:lnTo>
              </a:path>
            </a:pathLst>
          </a:custGeom>
          <a:ln w="3029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84648" y="4829708"/>
            <a:ext cx="30480" cy="156845"/>
          </a:xfrm>
          <a:custGeom>
            <a:avLst/>
            <a:gdLst/>
            <a:ahLst/>
            <a:cxnLst/>
            <a:rect l="l" t="t" r="r" b="b"/>
            <a:pathLst>
              <a:path w="30479" h="156845">
                <a:moveTo>
                  <a:pt x="0" y="156565"/>
                </a:moveTo>
                <a:lnTo>
                  <a:pt x="30293" y="156565"/>
                </a:lnTo>
                <a:lnTo>
                  <a:pt x="30293" y="0"/>
                </a:lnTo>
                <a:lnTo>
                  <a:pt x="0" y="0"/>
                </a:lnTo>
                <a:lnTo>
                  <a:pt x="0" y="15656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548785" y="4796497"/>
            <a:ext cx="0" cy="156210"/>
          </a:xfrm>
          <a:custGeom>
            <a:avLst/>
            <a:gdLst/>
            <a:ahLst/>
            <a:cxnLst/>
            <a:rect l="l" t="t" r="r" b="b"/>
            <a:pathLst>
              <a:path h="156210">
                <a:moveTo>
                  <a:pt x="0" y="0"/>
                </a:moveTo>
                <a:lnTo>
                  <a:pt x="0" y="155740"/>
                </a:lnTo>
              </a:path>
            </a:pathLst>
          </a:custGeom>
          <a:ln w="3281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532376" y="4796497"/>
            <a:ext cx="33020" cy="156210"/>
          </a:xfrm>
          <a:custGeom>
            <a:avLst/>
            <a:gdLst/>
            <a:ahLst/>
            <a:cxnLst/>
            <a:rect l="l" t="t" r="r" b="b"/>
            <a:pathLst>
              <a:path w="33020" h="156210">
                <a:moveTo>
                  <a:pt x="0" y="155740"/>
                </a:moveTo>
                <a:lnTo>
                  <a:pt x="32818" y="155740"/>
                </a:lnTo>
                <a:lnTo>
                  <a:pt x="32818" y="0"/>
                </a:lnTo>
                <a:lnTo>
                  <a:pt x="0" y="0"/>
                </a:lnTo>
                <a:lnTo>
                  <a:pt x="0" y="15574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40758" y="4829708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565"/>
                </a:lnTo>
              </a:path>
            </a:pathLst>
          </a:custGeom>
          <a:ln w="3281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24348" y="4829708"/>
            <a:ext cx="33020" cy="156845"/>
          </a:xfrm>
          <a:custGeom>
            <a:avLst/>
            <a:gdLst/>
            <a:ahLst/>
            <a:cxnLst/>
            <a:rect l="l" t="t" r="r" b="b"/>
            <a:pathLst>
              <a:path w="33020" h="156845">
                <a:moveTo>
                  <a:pt x="0" y="156565"/>
                </a:moveTo>
                <a:lnTo>
                  <a:pt x="32818" y="156565"/>
                </a:lnTo>
                <a:lnTo>
                  <a:pt x="32818" y="0"/>
                </a:lnTo>
                <a:lnTo>
                  <a:pt x="0" y="0"/>
                </a:lnTo>
                <a:lnTo>
                  <a:pt x="0" y="15656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825867" y="5255895"/>
            <a:ext cx="535558" cy="5035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8110219" y="5033645"/>
            <a:ext cx="3778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</a:pPr>
            <a:r>
              <a:rPr sz="800" spc="25" dirty="0">
                <a:latin typeface="Arial"/>
                <a:cs typeface="Arial"/>
              </a:rPr>
              <a:t>M</a:t>
            </a:r>
            <a:r>
              <a:rPr sz="800" spc="10" dirty="0">
                <a:latin typeface="Arial"/>
                <a:cs typeface="Arial"/>
              </a:rPr>
              <a:t>o</a:t>
            </a:r>
            <a:r>
              <a:rPr sz="800" spc="40" dirty="0">
                <a:latin typeface="Arial"/>
                <a:cs typeface="Arial"/>
              </a:rPr>
              <a:t>bile 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60" dirty="0">
                <a:latin typeface="Arial"/>
                <a:cs typeface="Arial"/>
              </a:rPr>
              <a:t>t</a:t>
            </a:r>
            <a:r>
              <a:rPr sz="800" spc="30" dirty="0">
                <a:latin typeface="Arial"/>
                <a:cs typeface="Arial"/>
              </a:rPr>
              <a:t>a</a:t>
            </a:r>
            <a:r>
              <a:rPr sz="800" spc="60" dirty="0">
                <a:latin typeface="Arial"/>
                <a:cs typeface="Arial"/>
              </a:rPr>
              <a:t>t</a:t>
            </a:r>
            <a:r>
              <a:rPr sz="800" spc="20" dirty="0">
                <a:latin typeface="Arial"/>
                <a:cs typeface="Arial"/>
              </a:rPr>
              <a:t>i</a:t>
            </a:r>
            <a:r>
              <a:rPr sz="800" spc="45" dirty="0">
                <a:latin typeface="Arial"/>
                <a:cs typeface="Arial"/>
              </a:rPr>
              <a:t>o</a:t>
            </a:r>
            <a:r>
              <a:rPr sz="800" spc="4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23" name="object 2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24" name="object 2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25" name="object 2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1</a:t>
            </a:fld>
            <a:endParaRPr dirty="0"/>
          </a:p>
        </p:txBody>
      </p:sp>
      <p:sp>
        <p:nvSpPr>
          <p:cNvPr id="226" name="object 226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7456551" y="3882390"/>
            <a:ext cx="3511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7820" algn="l"/>
              </a:tabLst>
            </a:pPr>
            <a:r>
              <a:rPr sz="1600" u="heavy" spc="-5" dirty="0">
                <a:solidFill>
                  <a:srgbClr val="000066"/>
                </a:solid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371043" y="868044"/>
            <a:ext cx="6210935" cy="3067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8315" marR="5080" indent="-1131570">
              <a:lnSpc>
                <a:spcPts val="4800"/>
              </a:lnSpc>
            </a:pPr>
            <a:r>
              <a:rPr sz="4200" b="1" i="1" spc="-75" dirty="0">
                <a:solidFill>
                  <a:srgbClr val="CC0000"/>
                </a:solidFill>
                <a:latin typeface="Arial"/>
                <a:cs typeface="Arial"/>
              </a:rPr>
              <a:t>Multi-Path</a:t>
            </a:r>
            <a:r>
              <a:rPr sz="4200" b="1" i="1" spc="-2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4200" b="1" i="1" spc="-80">
                <a:solidFill>
                  <a:srgbClr val="CC0000"/>
                </a:solidFill>
                <a:latin typeface="Arial"/>
                <a:cs typeface="Arial"/>
              </a:rPr>
              <a:t>Fading  </a:t>
            </a:r>
            <a:r>
              <a:rPr sz="4200" b="1" i="1" spc="-75" smtClean="0">
                <a:solidFill>
                  <a:srgbClr val="CC0000"/>
                </a:solidFill>
                <a:latin typeface="Arial"/>
                <a:cs typeface="Arial"/>
              </a:rPr>
              <a:t>Channel</a:t>
            </a:r>
            <a:endParaRPr sz="4200">
              <a:latin typeface="Arial"/>
              <a:cs typeface="Arial"/>
            </a:endParaRPr>
          </a:p>
          <a:p>
            <a:pPr marL="12700" marR="2633345">
              <a:lnSpc>
                <a:spcPct val="100000"/>
              </a:lnSpc>
              <a:spcBef>
                <a:spcPts val="685"/>
              </a:spcBef>
            </a:pPr>
            <a:r>
              <a:rPr sz="1600" b="1" i="1" spc="-5" smtClean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endParaRPr lang="en-US" sz="1600" b="1" i="1" spc="-5" dirty="0" smtClean="0">
              <a:solidFill>
                <a:srgbClr val="000066"/>
              </a:solidFill>
              <a:latin typeface="Times New Roman"/>
              <a:cs typeface="Times New Roman"/>
            </a:endParaRPr>
          </a:p>
          <a:p>
            <a:pPr marL="12700" marR="2633345">
              <a:lnSpc>
                <a:spcPct val="100000"/>
              </a:lnSpc>
              <a:spcBef>
                <a:spcPts val="685"/>
              </a:spcBef>
            </a:pPr>
            <a:endParaRPr lang="en-US" sz="1600" b="1" i="1" spc="-5" dirty="0">
              <a:solidFill>
                <a:srgbClr val="000066"/>
              </a:solidFill>
              <a:latin typeface="Times New Roman"/>
              <a:cs typeface="Times New Roman"/>
            </a:endParaRPr>
          </a:p>
          <a:p>
            <a:pPr marL="12700" marR="2633345">
              <a:lnSpc>
                <a:spcPct val="100000"/>
              </a:lnSpc>
              <a:spcBef>
                <a:spcPts val="685"/>
              </a:spcBef>
            </a:pPr>
            <a:endParaRPr lang="en-US" sz="1600" b="1" i="1" spc="-5" dirty="0" smtClean="0">
              <a:solidFill>
                <a:srgbClr val="000066"/>
              </a:solidFill>
              <a:latin typeface="Times New Roman"/>
              <a:cs typeface="Times New Roman"/>
            </a:endParaRPr>
          </a:p>
          <a:p>
            <a:pPr marL="12700" marR="2633345">
              <a:lnSpc>
                <a:spcPct val="100000"/>
              </a:lnSpc>
              <a:spcBef>
                <a:spcPts val="685"/>
              </a:spcBef>
            </a:pPr>
            <a:r>
              <a:rPr sz="1600" i="1" spc="-5" smtClean="0">
                <a:solidFill>
                  <a:srgbClr val="000066"/>
                </a:solidFill>
                <a:latin typeface="Times New Roman"/>
                <a:cs typeface="Times New Roman"/>
              </a:rPr>
              <a:t>Department of </a:t>
            </a:r>
            <a:r>
              <a:rPr lang="en-US" sz="1600" i="1" spc="-5" dirty="0" smtClean="0">
                <a:solidFill>
                  <a:srgbClr val="000066"/>
                </a:solidFill>
                <a:latin typeface="Times New Roman"/>
                <a:cs typeface="Times New Roman"/>
              </a:rPr>
              <a:t>Computer System Engineering University Of Engineering and Technology Peshawar Pakistan.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507490">
              <a:lnSpc>
                <a:spcPct val="100000"/>
              </a:lnSpc>
            </a:pPr>
            <a:r>
              <a:rPr spc="-5" dirty="0"/>
              <a:t>Doppler</a:t>
            </a:r>
            <a:r>
              <a:rPr spc="-75" dirty="0"/>
              <a:t> </a:t>
            </a:r>
            <a:r>
              <a:rPr spc="-5" dirty="0"/>
              <a:t>Shift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2014346"/>
            <a:ext cx="572770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  <a:tab pos="3925570" algn="l"/>
              </a:tabLst>
            </a:pPr>
            <a:r>
              <a:rPr sz="3200" spc="5" dirty="0">
                <a:solidFill>
                  <a:srgbClr val="FF9900"/>
                </a:solidFill>
                <a:latin typeface="Times New Roman"/>
                <a:cs typeface="Times New Roman"/>
              </a:rPr>
              <a:t>f</a:t>
            </a:r>
            <a:r>
              <a:rPr sz="3150" spc="7" baseline="-21164" dirty="0">
                <a:solidFill>
                  <a:srgbClr val="FF9900"/>
                </a:solidFill>
                <a:latin typeface="Times New Roman"/>
                <a:cs typeface="Times New Roman"/>
              </a:rPr>
              <a:t>c  </a:t>
            </a:r>
            <a:r>
              <a:rPr sz="3200" spc="5" dirty="0">
                <a:solidFill>
                  <a:srgbClr val="FF9900"/>
                </a:solidFill>
                <a:latin typeface="Times New Roman"/>
                <a:cs typeface="Times New Roman"/>
              </a:rPr>
              <a:t>broadening</a:t>
            </a:r>
            <a:r>
              <a:rPr sz="3200" spc="41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9900"/>
                </a:solidFill>
                <a:latin typeface="Times New Roman"/>
                <a:cs typeface="Times New Roman"/>
              </a:rPr>
              <a:t>from</a:t>
            </a:r>
            <a:r>
              <a:rPr sz="3200" spc="35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9900"/>
                </a:solidFill>
                <a:latin typeface="Times New Roman"/>
                <a:cs typeface="Times New Roman"/>
              </a:rPr>
              <a:t>f</a:t>
            </a:r>
            <a:r>
              <a:rPr sz="3150" baseline="-21164" dirty="0">
                <a:solidFill>
                  <a:srgbClr val="FF9900"/>
                </a:solidFill>
                <a:latin typeface="Times New Roman"/>
                <a:cs typeface="Times New Roman"/>
              </a:rPr>
              <a:t>c	</a:t>
            </a:r>
            <a:r>
              <a:rPr sz="3200" dirty="0">
                <a:solidFill>
                  <a:srgbClr val="FF9900"/>
                </a:solidFill>
                <a:latin typeface="Times New Roman"/>
                <a:cs typeface="Times New Roman"/>
              </a:rPr>
              <a:t>to (f</a:t>
            </a:r>
            <a:r>
              <a:rPr sz="3150" baseline="-21164" dirty="0">
                <a:solidFill>
                  <a:srgbClr val="FF9900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FF9900"/>
                </a:solidFill>
                <a:latin typeface="Times New Roman"/>
                <a:cs typeface="Times New Roman"/>
              </a:rPr>
              <a:t>+ </a:t>
            </a:r>
            <a:r>
              <a:rPr sz="3200" spc="10" dirty="0">
                <a:solidFill>
                  <a:srgbClr val="FF9900"/>
                </a:solidFill>
                <a:latin typeface="Times New Roman"/>
                <a:cs typeface="Times New Roman"/>
              </a:rPr>
              <a:t>f</a:t>
            </a:r>
            <a:r>
              <a:rPr sz="3150" spc="15" baseline="-21164" dirty="0">
                <a:solidFill>
                  <a:srgbClr val="FF9900"/>
                </a:solidFill>
                <a:latin typeface="Times New Roman"/>
                <a:cs typeface="Times New Roman"/>
              </a:rPr>
              <a:t>m</a:t>
            </a:r>
            <a:r>
              <a:rPr sz="3150" spc="270" baseline="-21164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99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8025" y="3311525"/>
            <a:ext cx="4772025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8025" y="3311525"/>
            <a:ext cx="4772025" cy="1924050"/>
          </a:xfrm>
          <a:custGeom>
            <a:avLst/>
            <a:gdLst/>
            <a:ahLst/>
            <a:cxnLst/>
            <a:rect l="l" t="t" r="r" b="b"/>
            <a:pathLst>
              <a:path w="4772025" h="1924050">
                <a:moveTo>
                  <a:pt x="1066800" y="0"/>
                </a:moveTo>
                <a:lnTo>
                  <a:pt x="4219575" y="9525"/>
                </a:lnTo>
                <a:lnTo>
                  <a:pt x="4772025" y="942975"/>
                </a:lnTo>
                <a:lnTo>
                  <a:pt x="3705225" y="1924050"/>
                </a:lnTo>
                <a:lnTo>
                  <a:pt x="552450" y="1924050"/>
                </a:lnTo>
                <a:lnTo>
                  <a:pt x="0" y="990600"/>
                </a:lnTo>
                <a:lnTo>
                  <a:pt x="10668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87465" y="4864480"/>
            <a:ext cx="521334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BS1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16525" y="3103498"/>
            <a:ext cx="172720" cy="1046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6525" y="3103498"/>
            <a:ext cx="172720" cy="1046480"/>
          </a:xfrm>
          <a:custGeom>
            <a:avLst/>
            <a:gdLst/>
            <a:ahLst/>
            <a:cxnLst/>
            <a:rect l="l" t="t" r="r" b="b"/>
            <a:pathLst>
              <a:path w="172720" h="1046479">
                <a:moveTo>
                  <a:pt x="0" y="1046226"/>
                </a:moveTo>
                <a:lnTo>
                  <a:pt x="86360" y="0"/>
                </a:lnTo>
                <a:lnTo>
                  <a:pt x="172720" y="1046226"/>
                </a:lnTo>
                <a:lnTo>
                  <a:pt x="0" y="1046226"/>
                </a:lnTo>
                <a:close/>
              </a:path>
            </a:pathLst>
          </a:custGeom>
          <a:ln w="317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5834" y="3128264"/>
            <a:ext cx="175513" cy="976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75834" y="3128264"/>
            <a:ext cx="175895" cy="976630"/>
          </a:xfrm>
          <a:custGeom>
            <a:avLst/>
            <a:gdLst/>
            <a:ahLst/>
            <a:cxnLst/>
            <a:rect l="l" t="t" r="r" b="b"/>
            <a:pathLst>
              <a:path w="175895" h="976629">
                <a:moveTo>
                  <a:pt x="137413" y="976503"/>
                </a:moveTo>
                <a:lnTo>
                  <a:pt x="175513" y="739267"/>
                </a:lnTo>
                <a:lnTo>
                  <a:pt x="0" y="0"/>
                </a:lnTo>
                <a:lnTo>
                  <a:pt x="137413" y="976503"/>
                </a:lnTo>
                <a:close/>
              </a:path>
            </a:pathLst>
          </a:custGeom>
          <a:ln w="317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644" y="286388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5">
                <a:moveTo>
                  <a:pt x="0" y="0"/>
                </a:moveTo>
                <a:lnTo>
                  <a:pt x="0" y="236689"/>
                </a:lnTo>
              </a:path>
            </a:pathLst>
          </a:custGeom>
          <a:ln w="3864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8322" y="2863888"/>
            <a:ext cx="38735" cy="236854"/>
          </a:xfrm>
          <a:custGeom>
            <a:avLst/>
            <a:gdLst/>
            <a:ahLst/>
            <a:cxnLst/>
            <a:rect l="l" t="t" r="r" b="b"/>
            <a:pathLst>
              <a:path w="38735" h="236855">
                <a:moveTo>
                  <a:pt x="0" y="236689"/>
                </a:moveTo>
                <a:lnTo>
                  <a:pt x="38643" y="236689"/>
                </a:lnTo>
                <a:lnTo>
                  <a:pt x="38643" y="0"/>
                </a:lnTo>
                <a:lnTo>
                  <a:pt x="0" y="0"/>
                </a:lnTo>
                <a:lnTo>
                  <a:pt x="0" y="236689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6600" y="2959011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5">
                <a:moveTo>
                  <a:pt x="0" y="0"/>
                </a:moveTo>
                <a:lnTo>
                  <a:pt x="0" y="236689"/>
                </a:lnTo>
              </a:path>
            </a:pathLst>
          </a:custGeom>
          <a:ln w="3864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7278" y="2959011"/>
            <a:ext cx="38735" cy="236854"/>
          </a:xfrm>
          <a:custGeom>
            <a:avLst/>
            <a:gdLst/>
            <a:ahLst/>
            <a:cxnLst/>
            <a:rect l="l" t="t" r="r" b="b"/>
            <a:pathLst>
              <a:path w="38735" h="236855">
                <a:moveTo>
                  <a:pt x="0" y="236689"/>
                </a:moveTo>
                <a:lnTo>
                  <a:pt x="38643" y="236689"/>
                </a:lnTo>
                <a:lnTo>
                  <a:pt x="38643" y="0"/>
                </a:lnTo>
                <a:lnTo>
                  <a:pt x="0" y="0"/>
                </a:lnTo>
                <a:lnTo>
                  <a:pt x="0" y="236689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31823" y="2907690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432"/>
                </a:lnTo>
              </a:path>
            </a:pathLst>
          </a:custGeom>
          <a:ln w="3542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4111" y="2907690"/>
            <a:ext cx="35560" cy="235585"/>
          </a:xfrm>
          <a:custGeom>
            <a:avLst/>
            <a:gdLst/>
            <a:ahLst/>
            <a:cxnLst/>
            <a:rect l="l" t="t" r="r" b="b"/>
            <a:pathLst>
              <a:path w="35560" h="235585">
                <a:moveTo>
                  <a:pt x="0" y="235432"/>
                </a:moveTo>
                <a:lnTo>
                  <a:pt x="35422" y="235432"/>
                </a:lnTo>
                <a:lnTo>
                  <a:pt x="35422" y="0"/>
                </a:lnTo>
                <a:lnTo>
                  <a:pt x="0" y="0"/>
                </a:lnTo>
                <a:lnTo>
                  <a:pt x="0" y="23543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6316" y="2996310"/>
            <a:ext cx="361950" cy="165735"/>
          </a:xfrm>
          <a:custGeom>
            <a:avLst/>
            <a:gdLst/>
            <a:ahLst/>
            <a:cxnLst/>
            <a:rect l="l" t="t" r="r" b="b"/>
            <a:pathLst>
              <a:path w="361950" h="165735">
                <a:moveTo>
                  <a:pt x="325628" y="0"/>
                </a:moveTo>
                <a:lnTo>
                  <a:pt x="0" y="116839"/>
                </a:lnTo>
                <a:lnTo>
                  <a:pt x="361696" y="165353"/>
                </a:lnTo>
                <a:lnTo>
                  <a:pt x="32562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6316" y="2996310"/>
            <a:ext cx="361950" cy="165735"/>
          </a:xfrm>
          <a:custGeom>
            <a:avLst/>
            <a:gdLst/>
            <a:ahLst/>
            <a:cxnLst/>
            <a:rect l="l" t="t" r="r" b="b"/>
            <a:pathLst>
              <a:path w="361950" h="165735">
                <a:moveTo>
                  <a:pt x="0" y="116839"/>
                </a:moveTo>
                <a:lnTo>
                  <a:pt x="325628" y="0"/>
                </a:lnTo>
                <a:lnTo>
                  <a:pt x="361696" y="165353"/>
                </a:lnTo>
                <a:lnTo>
                  <a:pt x="0" y="11683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63405" y="305413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689"/>
                </a:lnTo>
              </a:path>
            </a:pathLst>
          </a:custGeom>
          <a:ln w="3864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44084" y="3054134"/>
            <a:ext cx="38735" cy="236854"/>
          </a:xfrm>
          <a:custGeom>
            <a:avLst/>
            <a:gdLst/>
            <a:ahLst/>
            <a:cxnLst/>
            <a:rect l="l" t="t" r="r" b="b"/>
            <a:pathLst>
              <a:path w="38735" h="236854">
                <a:moveTo>
                  <a:pt x="0" y="236689"/>
                </a:moveTo>
                <a:lnTo>
                  <a:pt x="38643" y="236689"/>
                </a:lnTo>
                <a:lnTo>
                  <a:pt x="38643" y="0"/>
                </a:lnTo>
                <a:lnTo>
                  <a:pt x="0" y="0"/>
                </a:lnTo>
                <a:lnTo>
                  <a:pt x="0" y="236689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0832" y="300408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432"/>
                </a:lnTo>
              </a:path>
            </a:pathLst>
          </a:custGeom>
          <a:ln w="4186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9901" y="3004083"/>
            <a:ext cx="41910" cy="235585"/>
          </a:xfrm>
          <a:custGeom>
            <a:avLst/>
            <a:gdLst/>
            <a:ahLst/>
            <a:cxnLst/>
            <a:rect l="l" t="t" r="r" b="b"/>
            <a:pathLst>
              <a:path w="41910" h="235585">
                <a:moveTo>
                  <a:pt x="0" y="235432"/>
                </a:moveTo>
                <a:lnTo>
                  <a:pt x="41863" y="235432"/>
                </a:lnTo>
                <a:lnTo>
                  <a:pt x="41863" y="0"/>
                </a:lnTo>
                <a:lnTo>
                  <a:pt x="0" y="0"/>
                </a:lnTo>
                <a:lnTo>
                  <a:pt x="0" y="23543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3196" y="305413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689"/>
                </a:lnTo>
              </a:path>
            </a:pathLst>
          </a:custGeom>
          <a:ln w="4186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2265" y="3054134"/>
            <a:ext cx="41910" cy="236854"/>
          </a:xfrm>
          <a:custGeom>
            <a:avLst/>
            <a:gdLst/>
            <a:ahLst/>
            <a:cxnLst/>
            <a:rect l="l" t="t" r="r" b="b"/>
            <a:pathLst>
              <a:path w="41910" h="236854">
                <a:moveTo>
                  <a:pt x="0" y="236689"/>
                </a:moveTo>
                <a:lnTo>
                  <a:pt x="41863" y="236689"/>
                </a:lnTo>
                <a:lnTo>
                  <a:pt x="41863" y="0"/>
                </a:lnTo>
                <a:lnTo>
                  <a:pt x="0" y="0"/>
                </a:lnTo>
                <a:lnTo>
                  <a:pt x="0" y="23668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5809" y="2747898"/>
            <a:ext cx="109855" cy="208915"/>
          </a:xfrm>
          <a:custGeom>
            <a:avLst/>
            <a:gdLst/>
            <a:ahLst/>
            <a:cxnLst/>
            <a:rect l="l" t="t" r="r" b="b"/>
            <a:pathLst>
              <a:path w="109854" h="208914">
                <a:moveTo>
                  <a:pt x="14731" y="60578"/>
                </a:moveTo>
                <a:lnTo>
                  <a:pt x="9143" y="62356"/>
                </a:lnTo>
                <a:lnTo>
                  <a:pt x="5968" y="66675"/>
                </a:lnTo>
                <a:lnTo>
                  <a:pt x="2793" y="70865"/>
                </a:lnTo>
                <a:lnTo>
                  <a:pt x="2539" y="76708"/>
                </a:lnTo>
                <a:lnTo>
                  <a:pt x="5461" y="81279"/>
                </a:lnTo>
                <a:lnTo>
                  <a:pt x="88264" y="208661"/>
                </a:lnTo>
                <a:lnTo>
                  <a:pt x="109600" y="194817"/>
                </a:lnTo>
                <a:lnTo>
                  <a:pt x="45906" y="96833"/>
                </a:lnTo>
                <a:lnTo>
                  <a:pt x="12318" y="86487"/>
                </a:lnTo>
                <a:lnTo>
                  <a:pt x="24343" y="70665"/>
                </a:lnTo>
                <a:lnTo>
                  <a:pt x="21581" y="62647"/>
                </a:lnTo>
                <a:lnTo>
                  <a:pt x="14731" y="60578"/>
                </a:lnTo>
                <a:close/>
              </a:path>
              <a:path w="109854" h="208914">
                <a:moveTo>
                  <a:pt x="27671" y="64524"/>
                </a:moveTo>
                <a:lnTo>
                  <a:pt x="27203" y="68062"/>
                </a:lnTo>
                <a:lnTo>
                  <a:pt x="45906" y="96833"/>
                </a:lnTo>
                <a:lnTo>
                  <a:pt x="65912" y="102997"/>
                </a:lnTo>
                <a:lnTo>
                  <a:pt x="71119" y="104521"/>
                </a:lnTo>
                <a:lnTo>
                  <a:pt x="76962" y="102615"/>
                </a:lnTo>
                <a:lnTo>
                  <a:pt x="79671" y="98551"/>
                </a:lnTo>
                <a:lnTo>
                  <a:pt x="59562" y="98551"/>
                </a:lnTo>
                <a:lnTo>
                  <a:pt x="35203" y="66844"/>
                </a:lnTo>
                <a:lnTo>
                  <a:pt x="27671" y="64524"/>
                </a:lnTo>
                <a:close/>
              </a:path>
              <a:path w="109854" h="208914">
                <a:moveTo>
                  <a:pt x="35203" y="66844"/>
                </a:moveTo>
                <a:lnTo>
                  <a:pt x="59562" y="98551"/>
                </a:lnTo>
                <a:lnTo>
                  <a:pt x="73405" y="78612"/>
                </a:lnTo>
                <a:lnTo>
                  <a:pt x="35203" y="66844"/>
                </a:lnTo>
                <a:close/>
              </a:path>
              <a:path w="109854" h="208914">
                <a:moveTo>
                  <a:pt x="30915" y="40393"/>
                </a:moveTo>
                <a:lnTo>
                  <a:pt x="28515" y="58138"/>
                </a:lnTo>
                <a:lnTo>
                  <a:pt x="35203" y="66844"/>
                </a:lnTo>
                <a:lnTo>
                  <a:pt x="73405" y="78612"/>
                </a:lnTo>
                <a:lnTo>
                  <a:pt x="59562" y="98551"/>
                </a:lnTo>
                <a:lnTo>
                  <a:pt x="79671" y="98551"/>
                </a:lnTo>
                <a:lnTo>
                  <a:pt x="83185" y="93472"/>
                </a:lnTo>
                <a:lnTo>
                  <a:pt x="83057" y="87502"/>
                </a:lnTo>
                <a:lnTo>
                  <a:pt x="79755" y="83058"/>
                </a:lnTo>
                <a:lnTo>
                  <a:pt x="48786" y="42746"/>
                </a:lnTo>
                <a:lnTo>
                  <a:pt x="30915" y="40393"/>
                </a:lnTo>
                <a:close/>
              </a:path>
              <a:path w="109854" h="208914">
                <a:moveTo>
                  <a:pt x="24343" y="70665"/>
                </a:moveTo>
                <a:lnTo>
                  <a:pt x="12318" y="86487"/>
                </a:lnTo>
                <a:lnTo>
                  <a:pt x="45906" y="96833"/>
                </a:lnTo>
                <a:lnTo>
                  <a:pt x="32328" y="75946"/>
                </a:lnTo>
                <a:lnTo>
                  <a:pt x="26162" y="75946"/>
                </a:lnTo>
                <a:lnTo>
                  <a:pt x="24343" y="70665"/>
                </a:lnTo>
                <a:close/>
              </a:path>
              <a:path w="109854" h="208914">
                <a:moveTo>
                  <a:pt x="26796" y="67437"/>
                </a:moveTo>
                <a:lnTo>
                  <a:pt x="24343" y="70665"/>
                </a:lnTo>
                <a:lnTo>
                  <a:pt x="26162" y="75946"/>
                </a:lnTo>
                <a:lnTo>
                  <a:pt x="27203" y="68062"/>
                </a:lnTo>
                <a:lnTo>
                  <a:pt x="26796" y="67437"/>
                </a:lnTo>
                <a:close/>
              </a:path>
              <a:path w="109854" h="208914">
                <a:moveTo>
                  <a:pt x="27203" y="68062"/>
                </a:moveTo>
                <a:lnTo>
                  <a:pt x="26162" y="75946"/>
                </a:lnTo>
                <a:lnTo>
                  <a:pt x="32328" y="75946"/>
                </a:lnTo>
                <a:lnTo>
                  <a:pt x="27203" y="68062"/>
                </a:lnTo>
                <a:close/>
              </a:path>
              <a:path w="109854" h="208914">
                <a:moveTo>
                  <a:pt x="21581" y="62647"/>
                </a:moveTo>
                <a:lnTo>
                  <a:pt x="24343" y="70665"/>
                </a:lnTo>
                <a:lnTo>
                  <a:pt x="26796" y="67437"/>
                </a:lnTo>
                <a:lnTo>
                  <a:pt x="27286" y="67437"/>
                </a:lnTo>
                <a:lnTo>
                  <a:pt x="27671" y="64524"/>
                </a:lnTo>
                <a:lnTo>
                  <a:pt x="21581" y="62647"/>
                </a:lnTo>
                <a:close/>
              </a:path>
              <a:path w="109854" h="208914">
                <a:moveTo>
                  <a:pt x="27286" y="67437"/>
                </a:moveTo>
                <a:lnTo>
                  <a:pt x="26796" y="67437"/>
                </a:lnTo>
                <a:lnTo>
                  <a:pt x="27203" y="68062"/>
                </a:lnTo>
                <a:lnTo>
                  <a:pt x="27286" y="67437"/>
                </a:lnTo>
                <a:close/>
              </a:path>
              <a:path w="109854" h="208914">
                <a:moveTo>
                  <a:pt x="0" y="0"/>
                </a:moveTo>
                <a:lnTo>
                  <a:pt x="21581" y="62647"/>
                </a:lnTo>
                <a:lnTo>
                  <a:pt x="27671" y="64524"/>
                </a:lnTo>
                <a:lnTo>
                  <a:pt x="28515" y="58138"/>
                </a:lnTo>
                <a:lnTo>
                  <a:pt x="20827" y="48133"/>
                </a:lnTo>
                <a:lnTo>
                  <a:pt x="41020" y="32638"/>
                </a:lnTo>
                <a:lnTo>
                  <a:pt x="48177" y="32638"/>
                </a:lnTo>
                <a:lnTo>
                  <a:pt x="0" y="0"/>
                </a:lnTo>
                <a:close/>
              </a:path>
              <a:path w="109854" h="208914">
                <a:moveTo>
                  <a:pt x="30853" y="40440"/>
                </a:moveTo>
                <a:lnTo>
                  <a:pt x="20827" y="48133"/>
                </a:lnTo>
                <a:lnTo>
                  <a:pt x="28515" y="58138"/>
                </a:lnTo>
                <a:lnTo>
                  <a:pt x="30853" y="40440"/>
                </a:lnTo>
                <a:close/>
              </a:path>
              <a:path w="109854" h="208914">
                <a:moveTo>
                  <a:pt x="48177" y="32638"/>
                </a:moveTo>
                <a:lnTo>
                  <a:pt x="41020" y="32638"/>
                </a:lnTo>
                <a:lnTo>
                  <a:pt x="48786" y="42746"/>
                </a:lnTo>
                <a:lnTo>
                  <a:pt x="66548" y="45085"/>
                </a:lnTo>
                <a:lnTo>
                  <a:pt x="48177" y="32638"/>
                </a:lnTo>
                <a:close/>
              </a:path>
              <a:path w="109854" h="208914">
                <a:moveTo>
                  <a:pt x="41020" y="32638"/>
                </a:moveTo>
                <a:lnTo>
                  <a:pt x="30915" y="40393"/>
                </a:lnTo>
                <a:lnTo>
                  <a:pt x="48786" y="42746"/>
                </a:lnTo>
                <a:lnTo>
                  <a:pt x="41020" y="3263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15414" y="5007483"/>
            <a:ext cx="1074801" cy="577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60523" y="3204972"/>
            <a:ext cx="2794000" cy="1585595"/>
          </a:xfrm>
          <a:custGeom>
            <a:avLst/>
            <a:gdLst/>
            <a:ahLst/>
            <a:cxnLst/>
            <a:rect l="l" t="t" r="r" b="b"/>
            <a:pathLst>
              <a:path w="2794000" h="1585595">
                <a:moveTo>
                  <a:pt x="50673" y="1523110"/>
                </a:moveTo>
                <a:lnTo>
                  <a:pt x="0" y="1585340"/>
                </a:lnTo>
                <a:lnTo>
                  <a:pt x="66178" y="1568958"/>
                </a:lnTo>
                <a:lnTo>
                  <a:pt x="49656" y="1568958"/>
                </a:lnTo>
                <a:lnTo>
                  <a:pt x="36068" y="1547495"/>
                </a:lnTo>
                <a:lnTo>
                  <a:pt x="46785" y="1540699"/>
                </a:lnTo>
                <a:lnTo>
                  <a:pt x="50673" y="1523110"/>
                </a:lnTo>
                <a:close/>
              </a:path>
              <a:path w="2794000" h="1585595">
                <a:moveTo>
                  <a:pt x="46785" y="1540699"/>
                </a:moveTo>
                <a:lnTo>
                  <a:pt x="36068" y="1547495"/>
                </a:lnTo>
                <a:lnTo>
                  <a:pt x="49656" y="1568958"/>
                </a:lnTo>
                <a:lnTo>
                  <a:pt x="60467" y="1562103"/>
                </a:lnTo>
                <a:lnTo>
                  <a:pt x="42925" y="1558163"/>
                </a:lnTo>
                <a:lnTo>
                  <a:pt x="46785" y="1540699"/>
                </a:lnTo>
                <a:close/>
              </a:path>
              <a:path w="2794000" h="1585595">
                <a:moveTo>
                  <a:pt x="60467" y="1562103"/>
                </a:moveTo>
                <a:lnTo>
                  <a:pt x="49656" y="1568958"/>
                </a:lnTo>
                <a:lnTo>
                  <a:pt x="66178" y="1568958"/>
                </a:lnTo>
                <a:lnTo>
                  <a:pt x="77977" y="1566036"/>
                </a:lnTo>
                <a:lnTo>
                  <a:pt x="60467" y="1562103"/>
                </a:lnTo>
                <a:close/>
              </a:path>
              <a:path w="2794000" h="1585595">
                <a:moveTo>
                  <a:pt x="1627631" y="540511"/>
                </a:moveTo>
                <a:lnTo>
                  <a:pt x="1623567" y="541019"/>
                </a:lnTo>
                <a:lnTo>
                  <a:pt x="1620265" y="543051"/>
                </a:lnTo>
                <a:lnTo>
                  <a:pt x="46785" y="1540699"/>
                </a:lnTo>
                <a:lnTo>
                  <a:pt x="42925" y="1558163"/>
                </a:lnTo>
                <a:lnTo>
                  <a:pt x="60467" y="1562103"/>
                </a:lnTo>
                <a:lnTo>
                  <a:pt x="1620098" y="573237"/>
                </a:lnTo>
                <a:lnTo>
                  <a:pt x="1614931" y="557783"/>
                </a:lnTo>
                <a:lnTo>
                  <a:pt x="1641732" y="557783"/>
                </a:lnTo>
                <a:lnTo>
                  <a:pt x="1639062" y="549782"/>
                </a:lnTo>
                <a:lnTo>
                  <a:pt x="1637791" y="546100"/>
                </a:lnTo>
                <a:lnTo>
                  <a:pt x="1634998" y="543178"/>
                </a:lnTo>
                <a:lnTo>
                  <a:pt x="1631314" y="541782"/>
                </a:lnTo>
                <a:lnTo>
                  <a:pt x="1627631" y="540511"/>
                </a:lnTo>
                <a:close/>
              </a:path>
              <a:path w="2794000" h="1585595">
                <a:moveTo>
                  <a:pt x="1641732" y="557783"/>
                </a:moveTo>
                <a:lnTo>
                  <a:pt x="1614931" y="557783"/>
                </a:lnTo>
                <a:lnTo>
                  <a:pt x="1633854" y="564514"/>
                </a:lnTo>
                <a:lnTo>
                  <a:pt x="1620098" y="573237"/>
                </a:lnTo>
                <a:lnTo>
                  <a:pt x="1686687" y="772413"/>
                </a:lnTo>
                <a:lnTo>
                  <a:pt x="1689608" y="775334"/>
                </a:lnTo>
                <a:lnTo>
                  <a:pt x="1697227" y="777875"/>
                </a:lnTo>
                <a:lnTo>
                  <a:pt x="1701418" y="777366"/>
                </a:lnTo>
                <a:lnTo>
                  <a:pt x="1704593" y="775080"/>
                </a:lnTo>
                <a:lnTo>
                  <a:pt x="1725495" y="760602"/>
                </a:lnTo>
                <a:lnTo>
                  <a:pt x="1709420" y="760602"/>
                </a:lnTo>
                <a:lnTo>
                  <a:pt x="1690242" y="754126"/>
                </a:lnTo>
                <a:lnTo>
                  <a:pt x="1704063" y="744553"/>
                </a:lnTo>
                <a:lnTo>
                  <a:pt x="1641732" y="557783"/>
                </a:lnTo>
                <a:close/>
              </a:path>
              <a:path w="2794000" h="1585595">
                <a:moveTo>
                  <a:pt x="1704063" y="744553"/>
                </a:moveTo>
                <a:lnTo>
                  <a:pt x="1690242" y="754126"/>
                </a:lnTo>
                <a:lnTo>
                  <a:pt x="1709420" y="760602"/>
                </a:lnTo>
                <a:lnTo>
                  <a:pt x="1704063" y="744553"/>
                </a:lnTo>
                <a:close/>
              </a:path>
              <a:path w="2794000" h="1585595">
                <a:moveTo>
                  <a:pt x="2779014" y="0"/>
                </a:moveTo>
                <a:lnTo>
                  <a:pt x="1704063" y="744553"/>
                </a:lnTo>
                <a:lnTo>
                  <a:pt x="1709420" y="760602"/>
                </a:lnTo>
                <a:lnTo>
                  <a:pt x="1725495" y="760602"/>
                </a:lnTo>
                <a:lnTo>
                  <a:pt x="2793491" y="20827"/>
                </a:lnTo>
                <a:lnTo>
                  <a:pt x="2779014" y="0"/>
                </a:lnTo>
                <a:close/>
              </a:path>
              <a:path w="2794000" h="1585595">
                <a:moveTo>
                  <a:pt x="1614931" y="557783"/>
                </a:moveTo>
                <a:lnTo>
                  <a:pt x="1620098" y="573237"/>
                </a:lnTo>
                <a:lnTo>
                  <a:pt x="1633854" y="564514"/>
                </a:lnTo>
                <a:lnTo>
                  <a:pt x="1614931" y="55778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7579" y="4508500"/>
            <a:ext cx="1323975" cy="691515"/>
          </a:xfrm>
          <a:custGeom>
            <a:avLst/>
            <a:gdLst/>
            <a:ahLst/>
            <a:cxnLst/>
            <a:rect l="l" t="t" r="r" b="b"/>
            <a:pathLst>
              <a:path w="1323975" h="691514">
                <a:moveTo>
                  <a:pt x="1253157" y="29466"/>
                </a:moveTo>
                <a:lnTo>
                  <a:pt x="0" y="680212"/>
                </a:lnTo>
                <a:lnTo>
                  <a:pt x="5841" y="691388"/>
                </a:lnTo>
                <a:lnTo>
                  <a:pt x="1259024" y="40755"/>
                </a:lnTo>
                <a:lnTo>
                  <a:pt x="1253157" y="29466"/>
                </a:lnTo>
                <a:close/>
              </a:path>
              <a:path w="1323975" h="691514">
                <a:moveTo>
                  <a:pt x="1306580" y="23622"/>
                </a:moveTo>
                <a:lnTo>
                  <a:pt x="1264411" y="23622"/>
                </a:lnTo>
                <a:lnTo>
                  <a:pt x="1270254" y="34925"/>
                </a:lnTo>
                <a:lnTo>
                  <a:pt x="1259024" y="40755"/>
                </a:lnTo>
                <a:lnTo>
                  <a:pt x="1273683" y="68961"/>
                </a:lnTo>
                <a:lnTo>
                  <a:pt x="1306580" y="23622"/>
                </a:lnTo>
                <a:close/>
              </a:path>
              <a:path w="1323975" h="691514">
                <a:moveTo>
                  <a:pt x="1264411" y="23622"/>
                </a:moveTo>
                <a:lnTo>
                  <a:pt x="1253157" y="29466"/>
                </a:lnTo>
                <a:lnTo>
                  <a:pt x="1259024" y="40755"/>
                </a:lnTo>
                <a:lnTo>
                  <a:pt x="1270254" y="34925"/>
                </a:lnTo>
                <a:lnTo>
                  <a:pt x="1264411" y="23622"/>
                </a:lnTo>
                <a:close/>
              </a:path>
              <a:path w="1323975" h="691514">
                <a:moveTo>
                  <a:pt x="1323720" y="0"/>
                </a:moveTo>
                <a:lnTo>
                  <a:pt x="1238504" y="1269"/>
                </a:lnTo>
                <a:lnTo>
                  <a:pt x="1253157" y="29466"/>
                </a:lnTo>
                <a:lnTo>
                  <a:pt x="1264411" y="23622"/>
                </a:lnTo>
                <a:lnTo>
                  <a:pt x="1306580" y="23622"/>
                </a:lnTo>
                <a:lnTo>
                  <a:pt x="1323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14548" y="4616322"/>
            <a:ext cx="17399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spc="-50" dirty="0">
                <a:latin typeface="Comic Sans MS"/>
                <a:cs typeface="Comic Sans MS"/>
              </a:rPr>
              <a:t>v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37717" y="3354112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281096" y="0"/>
                </a:lnTo>
              </a:path>
            </a:pathLst>
          </a:custGeom>
          <a:ln w="16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42188" y="3366815"/>
            <a:ext cx="26924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i="1" spc="95" dirty="0">
                <a:latin typeface="Times New Roman"/>
                <a:cs typeface="Times New Roman"/>
              </a:rPr>
              <a:t>c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58385" y="3385997"/>
            <a:ext cx="13208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4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9495" y="3385997"/>
            <a:ext cx="19939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65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16979" y="2552700"/>
            <a:ext cx="1591437" cy="10126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03190" y="2660141"/>
            <a:ext cx="6275705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1330">
              <a:lnSpc>
                <a:spcPts val="2855"/>
              </a:lnSpc>
              <a:tabLst>
                <a:tab pos="6113780" algn="l"/>
              </a:tabLst>
            </a:pPr>
            <a:r>
              <a:rPr sz="6150" i="1" spc="142" baseline="-19647" dirty="0">
                <a:latin typeface="Times New Roman"/>
                <a:cs typeface="Times New Roman"/>
              </a:rPr>
              <a:t>v</a:t>
            </a:r>
            <a:r>
              <a:rPr sz="2500" spc="-25" dirty="0">
                <a:latin typeface="Times New Roman"/>
                <a:cs typeface="Times New Roman"/>
              </a:rPr>
              <a:t> 	</a:t>
            </a:r>
            <a:r>
              <a:rPr sz="2500" i="1" spc="-50" dirty="0">
                <a:latin typeface="Comic Sans MS"/>
                <a:cs typeface="Comic Sans MS"/>
              </a:rPr>
              <a:t>v</a:t>
            </a:r>
            <a:endParaRPr sz="2500">
              <a:latin typeface="Comic Sans MS"/>
              <a:cs typeface="Comic Sans MS"/>
            </a:endParaRPr>
          </a:p>
          <a:p>
            <a:pPr marL="12700">
              <a:lnSpc>
                <a:spcPts val="4455"/>
              </a:lnSpc>
              <a:tabLst>
                <a:tab pos="558165" algn="l"/>
                <a:tab pos="1085850" algn="l"/>
                <a:tab pos="1512570" algn="l"/>
              </a:tabLst>
            </a:pPr>
            <a:r>
              <a:rPr sz="4100" i="1" spc="60" dirty="0">
                <a:latin typeface="Times New Roman"/>
                <a:cs typeface="Times New Roman"/>
              </a:rPr>
              <a:t>f	</a:t>
            </a:r>
            <a:r>
              <a:rPr sz="4100" spc="120" dirty="0">
                <a:latin typeface="Symbol"/>
                <a:cs typeface="Symbol"/>
              </a:rPr>
              <a:t></a:t>
            </a:r>
            <a:r>
              <a:rPr sz="4100" spc="120" dirty="0">
                <a:latin typeface="Times New Roman"/>
                <a:cs typeface="Times New Roman"/>
              </a:rPr>
              <a:t>	</a:t>
            </a:r>
            <a:r>
              <a:rPr sz="4100" i="1" spc="60" dirty="0">
                <a:latin typeface="Times New Roman"/>
                <a:cs typeface="Times New Roman"/>
              </a:rPr>
              <a:t>f	</a:t>
            </a:r>
            <a:r>
              <a:rPr sz="4100" spc="55" dirty="0">
                <a:latin typeface="Symbol"/>
                <a:cs typeface="Symbol"/>
              </a:rPr>
              <a:t>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069" y="862329"/>
            <a:ext cx="69088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Relativistic Doppler</a:t>
            </a:r>
            <a:r>
              <a:rPr spc="-15" dirty="0"/>
              <a:t> </a:t>
            </a:r>
            <a:r>
              <a:rPr spc="-5" dirty="0"/>
              <a:t>Frequency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4361688"/>
            <a:ext cx="692467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where </a:t>
            </a:r>
            <a:r>
              <a:rPr sz="2400" b="1" spc="-5" dirty="0">
                <a:latin typeface="Times New Roman"/>
                <a:cs typeface="Times New Roman"/>
              </a:rPr>
              <a:t>the relative </a:t>
            </a:r>
            <a:r>
              <a:rPr sz="2400" b="1" dirty="0">
                <a:latin typeface="Times New Roman"/>
                <a:cs typeface="Times New Roman"/>
              </a:rPr>
              <a:t>velocity </a:t>
            </a: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v </a:t>
            </a:r>
            <a:r>
              <a:rPr sz="2400" b="1" spc="-5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positive if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spc="-10" dirty="0">
                <a:latin typeface="Times New Roman"/>
                <a:cs typeface="Times New Roman"/>
              </a:rPr>
              <a:t>source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  approaching and </a:t>
            </a:r>
            <a:r>
              <a:rPr sz="2400" b="1" dirty="0">
                <a:latin typeface="Times New Roman"/>
                <a:cs typeface="Times New Roman"/>
              </a:rPr>
              <a:t>negative if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receding.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15" baseline="-20833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- </a:t>
            </a:r>
            <a:r>
              <a:rPr sz="2400" dirty="0">
                <a:latin typeface="Times New Roman"/>
                <a:cs typeface="Times New Roman"/>
              </a:rPr>
              <a:t>carrier freq., c-speed of light, f</a:t>
            </a:r>
            <a:r>
              <a:rPr sz="2400" baseline="-20833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-Doppler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shift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99524" y="2891730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>
                <a:moveTo>
                  <a:pt x="0" y="0"/>
                </a:moveTo>
                <a:lnTo>
                  <a:pt x="259341" y="0"/>
                </a:lnTo>
              </a:path>
            </a:pathLst>
          </a:custGeom>
          <a:ln w="7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5216" y="3528495"/>
            <a:ext cx="52705" cy="28575"/>
          </a:xfrm>
          <a:custGeom>
            <a:avLst/>
            <a:gdLst/>
            <a:ahLst/>
            <a:cxnLst/>
            <a:rect l="l" t="t" r="r" b="b"/>
            <a:pathLst>
              <a:path w="52705" h="28575">
                <a:moveTo>
                  <a:pt x="0" y="28182"/>
                </a:moveTo>
                <a:lnTo>
                  <a:pt x="52370" y="0"/>
                </a:lnTo>
              </a:path>
            </a:pathLst>
          </a:custGeom>
          <a:ln w="16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7587" y="3536327"/>
            <a:ext cx="75565" cy="717550"/>
          </a:xfrm>
          <a:custGeom>
            <a:avLst/>
            <a:gdLst/>
            <a:ahLst/>
            <a:cxnLst/>
            <a:rect l="l" t="t" r="r" b="b"/>
            <a:pathLst>
              <a:path w="75564" h="717550">
                <a:moveTo>
                  <a:pt x="0" y="0"/>
                </a:moveTo>
                <a:lnTo>
                  <a:pt x="75255" y="717334"/>
                </a:lnTo>
              </a:path>
            </a:pathLst>
          </a:custGeom>
          <a:ln w="34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1823" y="2377003"/>
            <a:ext cx="100330" cy="1877060"/>
          </a:xfrm>
          <a:custGeom>
            <a:avLst/>
            <a:gdLst/>
            <a:ahLst/>
            <a:cxnLst/>
            <a:rect l="l" t="t" r="r" b="b"/>
            <a:pathLst>
              <a:path w="100330" h="1877060">
                <a:moveTo>
                  <a:pt x="0" y="1876658"/>
                </a:moveTo>
                <a:lnTo>
                  <a:pt x="99816" y="0"/>
                </a:lnTo>
              </a:path>
            </a:pathLst>
          </a:custGeom>
          <a:ln w="17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1639" y="2377003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5948" y="0"/>
                </a:lnTo>
              </a:path>
            </a:pathLst>
          </a:custGeom>
          <a:ln w="16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23647" y="3843628"/>
            <a:ext cx="20701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75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0837" y="2901789"/>
            <a:ext cx="77343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485" algn="l"/>
              </a:tabLst>
            </a:pPr>
            <a:r>
              <a:rPr sz="3050" u="heavy" spc="40" dirty="0">
                <a:latin typeface="Times New Roman"/>
                <a:cs typeface="Times New Roman"/>
              </a:rPr>
              <a:t> 	</a:t>
            </a:r>
            <a:r>
              <a:rPr sz="3050" u="heavy" spc="75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5217" y="3310841"/>
            <a:ext cx="13144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6932" y="3544813"/>
            <a:ext cx="8013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210" dirty="0">
                <a:latin typeface="Times New Roman"/>
                <a:cs typeface="Times New Roman"/>
              </a:rPr>
              <a:t>1</a:t>
            </a:r>
            <a:r>
              <a:rPr sz="3050" spc="210" dirty="0">
                <a:latin typeface="Symbol"/>
                <a:cs typeface="Symbol"/>
              </a:rPr>
              <a:t>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4575" u="sng" spc="127" baseline="34608" dirty="0">
                <a:latin typeface="Times New Roman"/>
                <a:cs typeface="Times New Roman"/>
              </a:rPr>
              <a:t>v</a:t>
            </a:r>
            <a:endParaRPr sz="4575" baseline="3460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1800733"/>
            <a:ext cx="3430904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observed </a:t>
            </a:r>
            <a:r>
              <a:rPr sz="2400" b="1" spc="-10" dirty="0">
                <a:latin typeface="Times New Roman"/>
                <a:cs typeface="Times New Roman"/>
              </a:rPr>
              <a:t>frequency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950">
              <a:latin typeface="Times New Roman"/>
              <a:cs typeface="Times New Roman"/>
            </a:endParaRPr>
          </a:p>
          <a:p>
            <a:pPr marL="1762760">
              <a:lnSpc>
                <a:spcPct val="100000"/>
              </a:lnSpc>
            </a:pPr>
            <a:r>
              <a:rPr sz="3050" spc="210" dirty="0">
                <a:latin typeface="Times New Roman"/>
                <a:cs typeface="Times New Roman"/>
              </a:rPr>
              <a:t>1</a:t>
            </a:r>
            <a:r>
              <a:rPr sz="3050" spc="210" dirty="0">
                <a:latin typeface="Symbol"/>
                <a:cs typeface="Symbol"/>
              </a:rPr>
              <a:t>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4575" spc="127" baseline="34608" dirty="0">
                <a:latin typeface="Times New Roman"/>
                <a:cs typeface="Times New Roman"/>
              </a:rPr>
              <a:t>v</a:t>
            </a:r>
            <a:endParaRPr sz="4575" baseline="3460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6902" y="3054320"/>
            <a:ext cx="108585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  <a:tab pos="970280" algn="l"/>
              </a:tabLst>
            </a:pPr>
            <a:r>
              <a:rPr sz="3050" spc="55" dirty="0">
                <a:latin typeface="Times New Roman"/>
                <a:cs typeface="Times New Roman"/>
              </a:rPr>
              <a:t>f	</a:t>
            </a:r>
            <a:r>
              <a:rPr sz="3050" spc="90" dirty="0">
                <a:latin typeface="Symbol"/>
                <a:cs typeface="Symbol"/>
              </a:rPr>
              <a:t></a:t>
            </a:r>
            <a:r>
              <a:rPr sz="3050" spc="-75" dirty="0">
                <a:latin typeface="Times New Roman"/>
                <a:cs typeface="Times New Roman"/>
              </a:rPr>
              <a:t> </a:t>
            </a:r>
            <a:r>
              <a:rPr sz="3050" spc="55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40" dirty="0">
                <a:latin typeface="Symbol"/>
                <a:cs typeface="Symbol"/>
              </a:rPr>
              <a:t>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05312" y="3565777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005" y="0"/>
                </a:lnTo>
              </a:path>
            </a:pathLst>
          </a:custGeom>
          <a:ln w="16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27049" y="3029917"/>
            <a:ext cx="23431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14" dirty="0">
                <a:latin typeface="Times New Roman"/>
                <a:cs typeface="Times New Roman"/>
              </a:rPr>
              <a:t>v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11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6926" y="3276192"/>
            <a:ext cx="276733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5"/>
              </a:lnSpc>
              <a:tabLst>
                <a:tab pos="432434" algn="l"/>
                <a:tab pos="1697989" algn="l"/>
              </a:tabLst>
            </a:pPr>
            <a:r>
              <a:rPr sz="3050" spc="140" dirty="0">
                <a:latin typeface="Times New Roman"/>
                <a:cs typeface="Times New Roman"/>
              </a:rPr>
              <a:t>f</a:t>
            </a:r>
            <a:r>
              <a:rPr sz="2700" spc="209" baseline="-23148" dirty="0">
                <a:latin typeface="Times New Roman"/>
                <a:cs typeface="Times New Roman"/>
              </a:rPr>
              <a:t>d	</a:t>
            </a:r>
            <a:r>
              <a:rPr sz="3050" spc="125" dirty="0">
                <a:latin typeface="Symbol"/>
                <a:cs typeface="Symbol"/>
              </a:rPr>
              <a:t></a:t>
            </a:r>
            <a:r>
              <a:rPr sz="3050" spc="125" dirty="0">
                <a:latin typeface="Times New Roman"/>
                <a:cs typeface="Times New Roman"/>
              </a:rPr>
              <a:t> </a:t>
            </a:r>
            <a:r>
              <a:rPr sz="3050" spc="75" dirty="0">
                <a:latin typeface="Times New Roman"/>
                <a:cs typeface="Times New Roman"/>
              </a:rPr>
              <a:t>f</a:t>
            </a:r>
            <a:r>
              <a:rPr sz="3050" spc="825" dirty="0">
                <a:latin typeface="Times New Roman"/>
                <a:cs typeface="Times New Roman"/>
              </a:rPr>
              <a:t> </a:t>
            </a:r>
            <a:r>
              <a:rPr sz="3050" spc="125" dirty="0">
                <a:latin typeface="Symbol"/>
                <a:cs typeface="Symbol"/>
              </a:rPr>
              <a:t>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135" dirty="0">
                <a:latin typeface="Times New Roman"/>
                <a:cs typeface="Times New Roman"/>
              </a:rPr>
              <a:t>f</a:t>
            </a:r>
            <a:r>
              <a:rPr sz="2700" spc="202" baseline="-23148" dirty="0">
                <a:latin typeface="Times New Roman"/>
                <a:cs typeface="Times New Roman"/>
              </a:rPr>
              <a:t>c	</a:t>
            </a:r>
            <a:r>
              <a:rPr sz="3050" spc="125" dirty="0">
                <a:latin typeface="Symbol"/>
                <a:cs typeface="Symbol"/>
              </a:rPr>
              <a:t></a:t>
            </a:r>
            <a:r>
              <a:rPr sz="3050" spc="125" dirty="0">
                <a:latin typeface="Times New Roman"/>
                <a:cs typeface="Times New Roman"/>
              </a:rPr>
              <a:t> </a:t>
            </a:r>
            <a:r>
              <a:rPr sz="3050" spc="140" dirty="0">
                <a:latin typeface="Times New Roman"/>
                <a:cs typeface="Times New Roman"/>
              </a:rPr>
              <a:t>f</a:t>
            </a:r>
            <a:r>
              <a:rPr sz="2700" spc="209" baseline="-23148" dirty="0">
                <a:latin typeface="Times New Roman"/>
                <a:cs typeface="Times New Roman"/>
              </a:rPr>
              <a:t>c</a:t>
            </a:r>
            <a:r>
              <a:rPr sz="2700" spc="-89" baseline="-23148" dirty="0">
                <a:latin typeface="Times New Roman"/>
                <a:cs typeface="Times New Roman"/>
              </a:rPr>
              <a:t> </a:t>
            </a:r>
            <a:r>
              <a:rPr sz="3050" spc="55" dirty="0">
                <a:latin typeface="Symbol"/>
                <a:cs typeface="Symbol"/>
              </a:rPr>
              <a:t></a:t>
            </a:r>
            <a:endParaRPr sz="3050">
              <a:latin typeface="Symbol"/>
              <a:cs typeface="Symbol"/>
            </a:endParaRPr>
          </a:p>
          <a:p>
            <a:pPr marR="5080" algn="r">
              <a:lnSpc>
                <a:spcPts val="3035"/>
              </a:lnSpc>
            </a:pPr>
            <a:r>
              <a:rPr sz="3050" spc="10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847" y="557529"/>
            <a:ext cx="668528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Doppler Spread &amp;</a:t>
            </a:r>
            <a:r>
              <a:rPr spc="-25" dirty="0"/>
              <a:t> </a:t>
            </a:r>
            <a:r>
              <a:rPr spc="-5" dirty="0"/>
              <a:t>Coherence</a:t>
            </a:r>
          </a:p>
          <a:p>
            <a:pPr marL="3810" algn="ctr">
              <a:lnSpc>
                <a:spcPct val="100000"/>
              </a:lnSpc>
            </a:pPr>
            <a:r>
              <a:rPr spc="-5" dirty="0"/>
              <a:t>Time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14854"/>
            <a:ext cx="7462520" cy="3681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Describes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0066"/>
                </a:solidFill>
                <a:latin typeface="Times New Roman"/>
                <a:cs typeface="Times New Roman"/>
              </a:rPr>
              <a:t>time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varying nature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of the</a:t>
            </a:r>
            <a:r>
              <a:rPr sz="2800" spc="-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channel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in a local</a:t>
            </a:r>
            <a:r>
              <a:rPr sz="2800" spc="-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area</a:t>
            </a:r>
            <a:endParaRPr sz="2800">
              <a:latin typeface="Times New Roman"/>
              <a:cs typeface="Times New Roman"/>
            </a:endParaRPr>
          </a:p>
          <a:p>
            <a:pPr marL="355600" marR="32385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Doppler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Spread B</a:t>
            </a:r>
            <a:r>
              <a:rPr sz="2775" spc="-7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 measure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spectral 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broadening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caused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the time rate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2800" spc="-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change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spc="5" dirty="0">
                <a:solidFill>
                  <a:srgbClr val="FF9900"/>
                </a:solidFill>
                <a:latin typeface="Times New Roman"/>
                <a:cs typeface="Times New Roman"/>
              </a:rPr>
              <a:t>f</a:t>
            </a:r>
            <a:r>
              <a:rPr sz="2775" spc="7" baseline="-21021" dirty="0">
                <a:solidFill>
                  <a:srgbClr val="FF9900"/>
                </a:solidFill>
                <a:latin typeface="Times New Roman"/>
                <a:cs typeface="Times New Roman"/>
              </a:rPr>
              <a:t>c </a:t>
            </a:r>
            <a:r>
              <a:rPr sz="2800" dirty="0">
                <a:solidFill>
                  <a:srgbClr val="FF9900"/>
                </a:solidFill>
                <a:latin typeface="Times New Roman"/>
                <a:cs typeface="Times New Roman"/>
              </a:rPr>
              <a:t>broadening from (f</a:t>
            </a:r>
            <a:r>
              <a:rPr sz="2775" baseline="-21021" dirty="0">
                <a:solidFill>
                  <a:srgbClr val="FF9900"/>
                </a:solidFill>
                <a:latin typeface="Times New Roman"/>
                <a:cs typeface="Times New Roman"/>
              </a:rPr>
              <a:t>c </a:t>
            </a:r>
            <a:r>
              <a:rPr sz="2800" spc="-5" dirty="0">
                <a:solidFill>
                  <a:srgbClr val="FF9900"/>
                </a:solidFill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FF9900"/>
                </a:solidFill>
                <a:latin typeface="Times New Roman"/>
                <a:cs typeface="Times New Roman"/>
              </a:rPr>
              <a:t>f</a:t>
            </a:r>
            <a:r>
              <a:rPr sz="2775" baseline="-21021" dirty="0">
                <a:solidFill>
                  <a:srgbClr val="FF990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FF9900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FF9900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FF9900"/>
                </a:solidFill>
                <a:latin typeface="Times New Roman"/>
                <a:cs typeface="Times New Roman"/>
              </a:rPr>
              <a:t>(f</a:t>
            </a:r>
            <a:r>
              <a:rPr sz="2775" baseline="-21021" dirty="0">
                <a:solidFill>
                  <a:srgbClr val="FF9900"/>
                </a:solidFill>
                <a:latin typeface="Times New Roman"/>
                <a:cs typeface="Times New Roman"/>
              </a:rPr>
              <a:t>c </a:t>
            </a:r>
            <a:r>
              <a:rPr sz="2800" spc="-5" dirty="0">
                <a:solidFill>
                  <a:srgbClr val="FF9900"/>
                </a:solidFill>
                <a:latin typeface="Times New Roman"/>
                <a:cs typeface="Times New Roman"/>
              </a:rPr>
              <a:t>+ </a:t>
            </a:r>
            <a:r>
              <a:rPr sz="2800" spc="10" dirty="0">
                <a:solidFill>
                  <a:srgbClr val="FF9900"/>
                </a:solidFill>
                <a:latin typeface="Times New Roman"/>
                <a:cs typeface="Times New Roman"/>
              </a:rPr>
              <a:t>f</a:t>
            </a:r>
            <a:r>
              <a:rPr sz="2775" spc="15" baseline="-21021" dirty="0">
                <a:solidFill>
                  <a:srgbClr val="FF9900"/>
                </a:solidFill>
                <a:latin typeface="Times New Roman"/>
                <a:cs typeface="Times New Roman"/>
              </a:rPr>
              <a:t>m </a:t>
            </a:r>
            <a:r>
              <a:rPr sz="2775" spc="232" baseline="-21021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99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If the base-band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 bandwidth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is much greater  than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2775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, 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effects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of Doppler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spread are 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negligible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at the</a:t>
            </a:r>
            <a:r>
              <a:rPr sz="2800" spc="-10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receiver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099185">
              <a:lnSpc>
                <a:spcPct val="100000"/>
              </a:lnSpc>
            </a:pPr>
            <a:r>
              <a:rPr spc="-5" dirty="0"/>
              <a:t>Coherence</a:t>
            </a:r>
            <a:r>
              <a:rPr spc="-60" dirty="0"/>
              <a:t> </a:t>
            </a:r>
            <a:r>
              <a:rPr spc="-5" dirty="0"/>
              <a:t>Time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965578"/>
            <a:ext cx="7576184" cy="386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Coherence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Time is the </a:t>
            </a:r>
            <a:r>
              <a:rPr sz="3200" spc="-5" dirty="0">
                <a:solidFill>
                  <a:srgbClr val="000066"/>
                </a:solidFill>
                <a:latin typeface="Times New Roman"/>
                <a:cs typeface="Times New Roman"/>
              </a:rPr>
              <a:t>time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domain dual</a:t>
            </a:r>
            <a:r>
              <a:rPr sz="3200" spc="-1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ts val="3650"/>
              </a:lnSpc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Doppler</a:t>
            </a:r>
            <a:r>
              <a:rPr sz="3200" spc="-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spread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ts val="3650"/>
              </a:lnSpc>
              <a:spcBef>
                <a:spcPts val="384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Doppler spread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and coherence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time</a:t>
            </a:r>
            <a:r>
              <a:rPr sz="3200" spc="-14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ts val="3650"/>
              </a:lnSpc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inversely</a:t>
            </a:r>
            <a:r>
              <a:rPr sz="3200" spc="-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proportional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spc="10" dirty="0">
                <a:solidFill>
                  <a:srgbClr val="FF9900"/>
                </a:solidFill>
                <a:latin typeface="Times New Roman"/>
                <a:cs typeface="Times New Roman"/>
              </a:rPr>
              <a:t>T</a:t>
            </a:r>
            <a:r>
              <a:rPr sz="3150" spc="15" baseline="-21164" dirty="0">
                <a:solidFill>
                  <a:srgbClr val="FF9900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FF9900"/>
                </a:solidFill>
                <a:latin typeface="Times New Roman"/>
                <a:cs typeface="Times New Roman"/>
              </a:rPr>
              <a:t>=</a:t>
            </a:r>
            <a:r>
              <a:rPr sz="3200" spc="16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9900"/>
                </a:solidFill>
                <a:latin typeface="Times New Roman"/>
                <a:cs typeface="Times New Roman"/>
              </a:rPr>
              <a:t>1/f</a:t>
            </a:r>
            <a:r>
              <a:rPr sz="3150" spc="7" baseline="-21164" dirty="0">
                <a:solidFill>
                  <a:srgbClr val="FF9900"/>
                </a:solidFill>
                <a:latin typeface="Times New Roman"/>
                <a:cs typeface="Times New Roman"/>
              </a:rPr>
              <a:t>m</a:t>
            </a:r>
            <a:endParaRPr sz="3150" baseline="-21164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76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Statistical measure of </a:t>
            </a:r>
            <a:r>
              <a:rPr sz="3200" spc="-5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time duration</a:t>
            </a:r>
            <a:r>
              <a:rPr sz="3200" spc="-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over  which the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channel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impulse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response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is  invariant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099185">
              <a:lnSpc>
                <a:spcPct val="100000"/>
              </a:lnSpc>
            </a:pPr>
            <a:r>
              <a:rPr spc="-5" dirty="0"/>
              <a:t>Coherence</a:t>
            </a:r>
            <a:r>
              <a:rPr spc="-60" dirty="0"/>
              <a:t> </a:t>
            </a:r>
            <a:r>
              <a:rPr spc="-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9194" y="2016886"/>
            <a:ext cx="615188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If the coherence </a:t>
            </a:r>
            <a:r>
              <a:rPr sz="2400" spc="-5" dirty="0">
                <a:solidFill>
                  <a:srgbClr val="336600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is defined as the </a:t>
            </a:r>
            <a:r>
              <a:rPr sz="2400" spc="-5" dirty="0">
                <a:solidFill>
                  <a:srgbClr val="336600"/>
                </a:solidFill>
                <a:latin typeface="Times New Roman"/>
                <a:cs typeface="Times New Roman"/>
              </a:rPr>
              <a:t>time</a:t>
            </a:r>
            <a:r>
              <a:rPr sz="2400" spc="-11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over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which the correlation function </a:t>
            </a:r>
            <a:r>
              <a:rPr sz="2400" spc="-5" dirty="0">
                <a:solidFill>
                  <a:srgbClr val="3366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above 0.5,</a:t>
            </a:r>
            <a:r>
              <a:rPr sz="2400" spc="-13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194" y="3699636"/>
            <a:ext cx="6521450" cy="110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Rule of </a:t>
            </a:r>
            <a:r>
              <a:rPr sz="2400" spc="-5" dirty="0">
                <a:solidFill>
                  <a:srgbClr val="336600"/>
                </a:solidFill>
                <a:latin typeface="Times New Roman"/>
                <a:cs typeface="Times New Roman"/>
              </a:rPr>
              <a:t>thumb for modern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digital </a:t>
            </a:r>
            <a:r>
              <a:rPr sz="2400" spc="-5" dirty="0">
                <a:solidFill>
                  <a:srgbClr val="336600"/>
                </a:solidFill>
                <a:latin typeface="Times New Roman"/>
                <a:cs typeface="Times New Roman"/>
              </a:rPr>
              <a:t>communication 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defines TC </a:t>
            </a:r>
            <a:r>
              <a:rPr sz="2400" spc="-5" dirty="0">
                <a:solidFill>
                  <a:srgbClr val="33660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the geometric </a:t>
            </a:r>
            <a:r>
              <a:rPr sz="2400" spc="-5" dirty="0">
                <a:solidFill>
                  <a:srgbClr val="336600"/>
                </a:solidFill>
                <a:latin typeface="Times New Roman"/>
                <a:cs typeface="Times New Roman"/>
              </a:rPr>
              <a:t>mean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of the above</a:t>
            </a:r>
            <a:r>
              <a:rPr sz="2400" spc="-11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Times New Roman"/>
                <a:cs typeface="Times New Roman"/>
              </a:rPr>
              <a:t>two 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expressions for</a:t>
            </a:r>
            <a:r>
              <a:rPr sz="2400" spc="-10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TC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14389" y="3283776"/>
            <a:ext cx="895350" cy="0"/>
          </a:xfrm>
          <a:custGeom>
            <a:avLst/>
            <a:gdLst/>
            <a:ahLst/>
            <a:cxnLst/>
            <a:rect l="l" t="t" r="r" b="b"/>
            <a:pathLst>
              <a:path w="895350">
                <a:moveTo>
                  <a:pt x="0" y="0"/>
                </a:moveTo>
                <a:lnTo>
                  <a:pt x="895235" y="0"/>
                </a:lnTo>
              </a:path>
            </a:pathLst>
          </a:custGeom>
          <a:ln w="12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23748" y="3483246"/>
            <a:ext cx="15621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50" dirty="0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3146" y="3276977"/>
            <a:ext cx="74104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1985" algn="l"/>
              </a:tabLst>
            </a:pPr>
            <a:r>
              <a:rPr sz="2300" spc="45" dirty="0">
                <a:latin typeface="Times New Roman"/>
                <a:cs typeface="Times New Roman"/>
              </a:rPr>
              <a:t>1</a:t>
            </a:r>
            <a:r>
              <a:rPr sz="2300" spc="-100" dirty="0">
                <a:latin typeface="Times New Roman"/>
                <a:cs typeface="Times New Roman"/>
              </a:rPr>
              <a:t>6</a:t>
            </a:r>
            <a:r>
              <a:rPr sz="2400" i="1" spc="15" dirty="0">
                <a:latin typeface="Symbol"/>
                <a:cs typeface="Symbol"/>
              </a:rPr>
              <a:t>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300" i="1" spc="35" dirty="0">
                <a:latin typeface="Times New Roman"/>
                <a:cs typeface="Times New Roman"/>
              </a:rPr>
              <a:t>f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3072" y="2882596"/>
            <a:ext cx="18034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65" dirty="0">
                <a:latin typeface="Times New Roman"/>
                <a:cs typeface="Times New Roman"/>
              </a:rPr>
              <a:t>9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6610" y="3064026"/>
            <a:ext cx="57658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-25" dirty="0">
                <a:latin typeface="Times New Roman"/>
                <a:cs typeface="Times New Roman"/>
              </a:rPr>
              <a:t>T</a:t>
            </a:r>
            <a:r>
              <a:rPr sz="2025" i="1" spc="-37" baseline="-22633" dirty="0">
                <a:latin typeface="Times New Roman"/>
                <a:cs typeface="Times New Roman"/>
              </a:rPr>
              <a:t>C </a:t>
            </a:r>
            <a:r>
              <a:rPr sz="2025" i="1" spc="172" baseline="-22633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Symbol"/>
                <a:cs typeface="Symbol"/>
              </a:rPr>
              <a:t>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59542" y="5569399"/>
            <a:ext cx="1031875" cy="0"/>
          </a:xfrm>
          <a:custGeom>
            <a:avLst/>
            <a:gdLst/>
            <a:ahLst/>
            <a:cxnLst/>
            <a:rect l="l" t="t" r="r" b="b"/>
            <a:pathLst>
              <a:path w="1031875">
                <a:moveTo>
                  <a:pt x="0" y="0"/>
                </a:moveTo>
                <a:lnTo>
                  <a:pt x="1031484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5723" y="5676900"/>
            <a:ext cx="45720" cy="25400"/>
          </a:xfrm>
          <a:custGeom>
            <a:avLst/>
            <a:gdLst/>
            <a:ahLst/>
            <a:cxnLst/>
            <a:rect l="l" t="t" r="r" b="b"/>
            <a:pathLst>
              <a:path w="45720" h="25400">
                <a:moveTo>
                  <a:pt x="0" y="25023"/>
                </a:moveTo>
                <a:lnTo>
                  <a:pt x="45607" y="0"/>
                </a:lnTo>
              </a:path>
            </a:pathLst>
          </a:custGeom>
          <a:ln w="14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1330" y="5684335"/>
            <a:ext cx="66040" cy="337185"/>
          </a:xfrm>
          <a:custGeom>
            <a:avLst/>
            <a:gdLst/>
            <a:ahLst/>
            <a:cxnLst/>
            <a:rect l="l" t="t" r="r" b="b"/>
            <a:pathLst>
              <a:path w="66039" h="337185">
                <a:moveTo>
                  <a:pt x="0" y="0"/>
                </a:moveTo>
                <a:lnTo>
                  <a:pt x="65608" y="336705"/>
                </a:lnTo>
              </a:path>
            </a:pathLst>
          </a:custGeom>
          <a:ln w="29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4063" y="5117092"/>
            <a:ext cx="88265" cy="904240"/>
          </a:xfrm>
          <a:custGeom>
            <a:avLst/>
            <a:gdLst/>
            <a:ahLst/>
            <a:cxnLst/>
            <a:rect l="l" t="t" r="r" b="b"/>
            <a:pathLst>
              <a:path w="88264" h="904239">
                <a:moveTo>
                  <a:pt x="0" y="903948"/>
                </a:moveTo>
                <a:lnTo>
                  <a:pt x="87682" y="0"/>
                </a:lnTo>
              </a:path>
            </a:pathLst>
          </a:custGeom>
          <a:ln w="14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1745" y="5117092"/>
            <a:ext cx="1089660" cy="0"/>
          </a:xfrm>
          <a:custGeom>
            <a:avLst/>
            <a:gdLst/>
            <a:ahLst/>
            <a:cxnLst/>
            <a:rect l="l" t="t" r="r" b="b"/>
            <a:pathLst>
              <a:path w="1089660">
                <a:moveTo>
                  <a:pt x="0" y="0"/>
                </a:moveTo>
                <a:lnTo>
                  <a:pt x="1089238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73135" y="5098719"/>
            <a:ext cx="20574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65" dirty="0">
                <a:latin typeface="Times New Roman"/>
                <a:cs typeface="Times New Roman"/>
              </a:rPr>
              <a:t>9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14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0931" y="5807964"/>
            <a:ext cx="17716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70" dirty="0">
                <a:latin typeface="Times New Roman"/>
                <a:cs typeface="Times New Roman"/>
              </a:rPr>
              <a:t>m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36155" y="5557677"/>
            <a:ext cx="101917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9295" algn="l"/>
              </a:tabLst>
            </a:pPr>
            <a:r>
              <a:rPr sz="2700" spc="-25" dirty="0">
                <a:latin typeface="Times New Roman"/>
                <a:cs typeface="Times New Roman"/>
              </a:rPr>
              <a:t>16</a:t>
            </a:r>
            <a:r>
              <a:rPr sz="2850" i="1" spc="-25" dirty="0">
                <a:latin typeface="Symbol"/>
                <a:cs typeface="Symbol"/>
              </a:rPr>
              <a:t></a:t>
            </a:r>
            <a:r>
              <a:rPr sz="2850" i="1" spc="-25" dirty="0">
                <a:latin typeface="Times New Roman"/>
                <a:cs typeface="Times New Roman"/>
              </a:rPr>
              <a:t>	</a:t>
            </a:r>
            <a:r>
              <a:rPr sz="2700" i="1" spc="35" dirty="0">
                <a:latin typeface="Times New Roman"/>
                <a:cs typeface="Times New Roman"/>
              </a:rPr>
              <a:t>f</a:t>
            </a:r>
            <a:r>
              <a:rPr sz="2700" i="1" spc="-55" dirty="0">
                <a:latin typeface="Times New Roman"/>
                <a:cs typeface="Times New Roman"/>
              </a:rPr>
              <a:t> </a:t>
            </a:r>
            <a:r>
              <a:rPr sz="2325" spc="75" baseline="43010" dirty="0">
                <a:latin typeface="Times New Roman"/>
                <a:cs typeface="Times New Roman"/>
              </a:rPr>
              <a:t>2</a:t>
            </a:r>
            <a:endParaRPr sz="2325" baseline="4301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2367" y="5311695"/>
            <a:ext cx="66738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2700" i="1" spc="-120" dirty="0">
                <a:latin typeface="Times New Roman"/>
                <a:cs typeface="Times New Roman"/>
              </a:rPr>
              <a:t>T</a:t>
            </a:r>
            <a:r>
              <a:rPr sz="2325" i="1" spc="97" baseline="-25089" dirty="0">
                <a:latin typeface="Times New Roman"/>
                <a:cs typeface="Times New Roman"/>
              </a:rPr>
              <a:t>C</a:t>
            </a:r>
            <a:r>
              <a:rPr sz="2325" i="1" baseline="-25089" dirty="0">
                <a:latin typeface="Times New Roman"/>
                <a:cs typeface="Times New Roman"/>
              </a:rPr>
              <a:t>	</a:t>
            </a:r>
            <a:r>
              <a:rPr sz="2700" spc="70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r>
              <a:rPr spc="-5" dirty="0"/>
              <a:t>Inter-symbol</a:t>
            </a:r>
            <a:r>
              <a:rPr spc="-10" dirty="0"/>
              <a:t> </a:t>
            </a:r>
            <a:r>
              <a:rPr spc="-5" dirty="0"/>
              <a:t>Interference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2014428"/>
            <a:ext cx="7012305" cy="316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99"/>
              </a:lnSpc>
              <a:buFont typeface="Times New Roman"/>
              <a:buChar char="–"/>
              <a:tabLst>
                <a:tab pos="299720" algn="l"/>
              </a:tabLst>
            </a:pP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no Inter-symbol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Interference the 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transmission rate R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digital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transmission is  limited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delay spread and is represented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by: 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R &lt;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1/2</a:t>
            </a:r>
            <a:r>
              <a:rPr sz="2800" dirty="0">
                <a:solidFill>
                  <a:srgbClr val="660066"/>
                </a:solidFill>
                <a:latin typeface="Symbol"/>
                <a:cs typeface="Symbol"/>
              </a:rPr>
              <a:t></a:t>
            </a:r>
            <a:r>
              <a:rPr sz="2775" baseline="-21021" dirty="0">
                <a:solidFill>
                  <a:srgbClr val="660066"/>
                </a:solidFill>
                <a:latin typeface="Symbol"/>
                <a:cs typeface="Symbol"/>
              </a:rPr>
              <a:t></a:t>
            </a:r>
            <a:r>
              <a:rPr sz="2775" spc="-157" baseline="-21021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299085" marR="527050" indent="-286385">
              <a:lnSpc>
                <a:spcPts val="3350"/>
              </a:lnSpc>
              <a:spcBef>
                <a:spcPts val="790"/>
              </a:spcBef>
              <a:buFont typeface="Times New Roman"/>
              <a:buChar char="–"/>
              <a:tabLst>
                <a:tab pos="299720" algn="l"/>
                <a:tab pos="2071370" algn="l"/>
              </a:tabLst>
            </a:pP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If</a:t>
            </a:r>
            <a:r>
              <a:rPr sz="2800" spc="60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R</a:t>
            </a:r>
            <a:r>
              <a:rPr sz="2800" spc="56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&gt;1/2</a:t>
            </a:r>
            <a:r>
              <a:rPr sz="2800" dirty="0">
                <a:solidFill>
                  <a:srgbClr val="660066"/>
                </a:solidFill>
                <a:latin typeface="Symbol"/>
                <a:cs typeface="Symbol"/>
              </a:rPr>
              <a:t></a:t>
            </a:r>
            <a:r>
              <a:rPr sz="2775" baseline="-21021" dirty="0">
                <a:solidFill>
                  <a:srgbClr val="660066"/>
                </a:solidFill>
                <a:latin typeface="Symbol"/>
                <a:cs typeface="Symbol"/>
              </a:rPr>
              <a:t></a:t>
            </a:r>
            <a:r>
              <a:rPr sz="2775" baseline="-21021" dirty="0">
                <a:solidFill>
                  <a:srgbClr val="66006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Inter-symbol</a:t>
            </a:r>
            <a:r>
              <a:rPr sz="2800" spc="-3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Interference</a:t>
            </a:r>
            <a:r>
              <a:rPr sz="2800" spc="-2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(ISI)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 occurs</a:t>
            </a: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60"/>
              </a:spcBef>
              <a:buFont typeface="Times New Roman"/>
              <a:buChar char="–"/>
              <a:tabLst>
                <a:tab pos="299720" algn="l"/>
              </a:tabLst>
            </a:pP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Need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ISI removal measures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 (Equalizers)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14069" y="709929"/>
            <a:ext cx="651637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Types of Small-Scale</a:t>
            </a: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Fading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1676400"/>
            <a:ext cx="73914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5100" y="2870200"/>
            <a:ext cx="723900" cy="304800"/>
          </a:xfrm>
          <a:custGeom>
            <a:avLst/>
            <a:gdLst/>
            <a:ahLst/>
            <a:cxnLst/>
            <a:rect l="l" t="t" r="r" b="b"/>
            <a:pathLst>
              <a:path w="723900" h="304800">
                <a:moveTo>
                  <a:pt x="0" y="152400"/>
                </a:moveTo>
                <a:lnTo>
                  <a:pt x="22644" y="99209"/>
                </a:lnTo>
                <a:lnTo>
                  <a:pt x="85126" y="54197"/>
                </a:lnTo>
                <a:lnTo>
                  <a:pt x="128750" y="35831"/>
                </a:lnTo>
                <a:lnTo>
                  <a:pt x="179267" y="20799"/>
                </a:lnTo>
                <a:lnTo>
                  <a:pt x="235654" y="9530"/>
                </a:lnTo>
                <a:lnTo>
                  <a:pt x="296889" y="2454"/>
                </a:lnTo>
                <a:lnTo>
                  <a:pt x="361950" y="0"/>
                </a:lnTo>
                <a:lnTo>
                  <a:pt x="427010" y="2454"/>
                </a:lnTo>
                <a:lnTo>
                  <a:pt x="488245" y="9530"/>
                </a:lnTo>
                <a:lnTo>
                  <a:pt x="544632" y="20799"/>
                </a:lnTo>
                <a:lnTo>
                  <a:pt x="595149" y="35831"/>
                </a:lnTo>
                <a:lnTo>
                  <a:pt x="638773" y="54197"/>
                </a:lnTo>
                <a:lnTo>
                  <a:pt x="674482" y="75466"/>
                </a:lnTo>
                <a:lnTo>
                  <a:pt x="718068" y="124997"/>
                </a:lnTo>
                <a:lnTo>
                  <a:pt x="723900" y="152400"/>
                </a:lnTo>
                <a:lnTo>
                  <a:pt x="718068" y="179802"/>
                </a:lnTo>
                <a:lnTo>
                  <a:pt x="701255" y="205590"/>
                </a:lnTo>
                <a:lnTo>
                  <a:pt x="638773" y="250602"/>
                </a:lnTo>
                <a:lnTo>
                  <a:pt x="595149" y="268968"/>
                </a:lnTo>
                <a:lnTo>
                  <a:pt x="544632" y="284000"/>
                </a:lnTo>
                <a:lnTo>
                  <a:pt x="488245" y="295269"/>
                </a:lnTo>
                <a:lnTo>
                  <a:pt x="427010" y="302345"/>
                </a:lnTo>
                <a:lnTo>
                  <a:pt x="361950" y="304800"/>
                </a:lnTo>
                <a:lnTo>
                  <a:pt x="296889" y="302345"/>
                </a:lnTo>
                <a:lnTo>
                  <a:pt x="235654" y="295269"/>
                </a:lnTo>
                <a:lnTo>
                  <a:pt x="179267" y="284000"/>
                </a:lnTo>
                <a:lnTo>
                  <a:pt x="128750" y="268968"/>
                </a:lnTo>
                <a:lnTo>
                  <a:pt x="85126" y="250602"/>
                </a:lnTo>
                <a:lnTo>
                  <a:pt x="49417" y="229333"/>
                </a:lnTo>
                <a:lnTo>
                  <a:pt x="5831" y="179802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200" y="2870200"/>
            <a:ext cx="723900" cy="304800"/>
          </a:xfrm>
          <a:custGeom>
            <a:avLst/>
            <a:gdLst/>
            <a:ahLst/>
            <a:cxnLst/>
            <a:rect l="l" t="t" r="r" b="b"/>
            <a:pathLst>
              <a:path w="723900" h="304800">
                <a:moveTo>
                  <a:pt x="0" y="152400"/>
                </a:moveTo>
                <a:lnTo>
                  <a:pt x="22644" y="99209"/>
                </a:lnTo>
                <a:lnTo>
                  <a:pt x="85126" y="54197"/>
                </a:lnTo>
                <a:lnTo>
                  <a:pt x="128750" y="35831"/>
                </a:lnTo>
                <a:lnTo>
                  <a:pt x="179267" y="20799"/>
                </a:lnTo>
                <a:lnTo>
                  <a:pt x="235654" y="9530"/>
                </a:lnTo>
                <a:lnTo>
                  <a:pt x="296889" y="2454"/>
                </a:lnTo>
                <a:lnTo>
                  <a:pt x="361950" y="0"/>
                </a:lnTo>
                <a:lnTo>
                  <a:pt x="427010" y="2454"/>
                </a:lnTo>
                <a:lnTo>
                  <a:pt x="488245" y="9530"/>
                </a:lnTo>
                <a:lnTo>
                  <a:pt x="544632" y="20799"/>
                </a:lnTo>
                <a:lnTo>
                  <a:pt x="595149" y="35831"/>
                </a:lnTo>
                <a:lnTo>
                  <a:pt x="638773" y="54197"/>
                </a:lnTo>
                <a:lnTo>
                  <a:pt x="674482" y="75466"/>
                </a:lnTo>
                <a:lnTo>
                  <a:pt x="718068" y="124997"/>
                </a:lnTo>
                <a:lnTo>
                  <a:pt x="723900" y="152400"/>
                </a:lnTo>
                <a:lnTo>
                  <a:pt x="718068" y="179802"/>
                </a:lnTo>
                <a:lnTo>
                  <a:pt x="701255" y="205590"/>
                </a:lnTo>
                <a:lnTo>
                  <a:pt x="638773" y="250602"/>
                </a:lnTo>
                <a:lnTo>
                  <a:pt x="595149" y="268968"/>
                </a:lnTo>
                <a:lnTo>
                  <a:pt x="544632" y="284000"/>
                </a:lnTo>
                <a:lnTo>
                  <a:pt x="488245" y="295269"/>
                </a:lnTo>
                <a:lnTo>
                  <a:pt x="427010" y="302345"/>
                </a:lnTo>
                <a:lnTo>
                  <a:pt x="361950" y="304800"/>
                </a:lnTo>
                <a:lnTo>
                  <a:pt x="296889" y="302345"/>
                </a:lnTo>
                <a:lnTo>
                  <a:pt x="235654" y="295269"/>
                </a:lnTo>
                <a:lnTo>
                  <a:pt x="179267" y="284000"/>
                </a:lnTo>
                <a:lnTo>
                  <a:pt x="128750" y="268968"/>
                </a:lnTo>
                <a:lnTo>
                  <a:pt x="85126" y="250602"/>
                </a:lnTo>
                <a:lnTo>
                  <a:pt x="49417" y="229333"/>
                </a:lnTo>
                <a:lnTo>
                  <a:pt x="5831" y="179802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59532" y="405129"/>
            <a:ext cx="442595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Small-Scale</a:t>
            </a:r>
            <a:r>
              <a:rPr sz="4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Fading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Delay</a:t>
            </a:r>
            <a:r>
              <a:rPr sz="40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Spread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209863"/>
            <a:ext cx="3124200" cy="662305"/>
          </a:xfrm>
          <a:prstGeom prst="rect">
            <a:avLst/>
          </a:prstGeom>
          <a:solidFill>
            <a:srgbClr val="FF9999"/>
          </a:solidFill>
          <a:ln w="38100">
            <a:solidFill>
              <a:srgbClr val="8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13105">
              <a:lnSpc>
                <a:spcPct val="100000"/>
              </a:lnSpc>
              <a:spcBef>
                <a:spcPts val="180"/>
              </a:spcBef>
            </a:pPr>
            <a:r>
              <a:rPr sz="1400" b="1" spc="15" dirty="0">
                <a:latin typeface="Arial"/>
                <a:cs typeface="Arial"/>
              </a:rPr>
              <a:t>Small-Scale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Fading</a:t>
            </a:r>
            <a:endParaRPr sz="14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840"/>
              </a:spcBef>
            </a:pPr>
            <a:r>
              <a:rPr sz="1400" spc="55" dirty="0">
                <a:latin typeface="Arial"/>
                <a:cs typeface="Arial"/>
              </a:rPr>
              <a:t>(Based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time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delay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spread)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267136"/>
            <a:ext cx="3276600" cy="862330"/>
          </a:xfrm>
          <a:prstGeom prst="rect">
            <a:avLst/>
          </a:prstGeom>
          <a:solidFill>
            <a:srgbClr val="CCFFCC"/>
          </a:solidFill>
          <a:ln w="38100">
            <a:solidFill>
              <a:srgbClr val="008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200" b="1" spc="5" dirty="0">
                <a:latin typeface="Arial"/>
                <a:cs typeface="Arial"/>
              </a:rPr>
              <a:t>Flat</a:t>
            </a:r>
            <a:r>
              <a:rPr sz="1200" b="1" spc="-1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Fading</a:t>
            </a:r>
            <a:endParaRPr sz="1200">
              <a:latin typeface="Arial"/>
              <a:cs typeface="Arial"/>
            </a:endParaRPr>
          </a:p>
          <a:p>
            <a:pPr marL="529590" marR="601980" indent="-457200">
              <a:lnSpc>
                <a:spcPct val="100000"/>
              </a:lnSpc>
              <a:spcBef>
                <a:spcPts val="720"/>
              </a:spcBef>
            </a:pPr>
            <a:r>
              <a:rPr sz="1200" spc="40" dirty="0">
                <a:latin typeface="Arial"/>
                <a:cs typeface="Arial"/>
              </a:rPr>
              <a:t>1.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BW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of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signal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&lt;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Coherence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BW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of  </a:t>
            </a:r>
            <a:r>
              <a:rPr sz="1200" spc="50" dirty="0"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644" y="5042280"/>
            <a:ext cx="242189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0" dirty="0">
                <a:latin typeface="Arial"/>
                <a:cs typeface="Arial"/>
              </a:rPr>
              <a:t>2.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Delay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Spread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&lt;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Symbol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period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0600" y="4267136"/>
            <a:ext cx="3276600" cy="862330"/>
          </a:xfrm>
          <a:prstGeom prst="rect">
            <a:avLst/>
          </a:prstGeom>
          <a:solidFill>
            <a:srgbClr val="CCEBFF"/>
          </a:solidFill>
          <a:ln w="38100">
            <a:solidFill>
              <a:srgbClr val="00008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90"/>
              </a:spcBef>
            </a:pPr>
            <a:r>
              <a:rPr sz="1200" b="1" spc="5" dirty="0">
                <a:latin typeface="Arial"/>
                <a:cs typeface="Arial"/>
              </a:rPr>
              <a:t>Frequency </a:t>
            </a:r>
            <a:r>
              <a:rPr sz="1200" b="1" spc="20" dirty="0">
                <a:latin typeface="Arial"/>
                <a:cs typeface="Arial"/>
              </a:rPr>
              <a:t>Selective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Fading</a:t>
            </a:r>
            <a:endParaRPr sz="1200">
              <a:latin typeface="Arial"/>
              <a:cs typeface="Arial"/>
            </a:endParaRPr>
          </a:p>
          <a:p>
            <a:pPr marL="530225" marR="601345" indent="-457200">
              <a:lnSpc>
                <a:spcPct val="100000"/>
              </a:lnSpc>
              <a:spcBef>
                <a:spcPts val="720"/>
              </a:spcBef>
            </a:pPr>
            <a:r>
              <a:rPr sz="1200" spc="40" dirty="0">
                <a:latin typeface="Arial"/>
                <a:cs typeface="Arial"/>
              </a:rPr>
              <a:t>1.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BW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of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signal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&gt;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Coherence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BW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of  </a:t>
            </a:r>
            <a:r>
              <a:rPr sz="1200" spc="50" dirty="0"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0228" y="5042280"/>
            <a:ext cx="242189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0" dirty="0">
                <a:latin typeface="Arial"/>
                <a:cs typeface="Arial"/>
              </a:rPr>
              <a:t>2.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Delay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Spread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&gt;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Symbol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period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1750" y="2890773"/>
            <a:ext cx="1981200" cy="1357630"/>
          </a:xfrm>
          <a:custGeom>
            <a:avLst/>
            <a:gdLst/>
            <a:ahLst/>
            <a:cxnLst/>
            <a:rect l="l" t="t" r="r" b="b"/>
            <a:pathLst>
              <a:path w="1981200" h="1357629">
                <a:moveTo>
                  <a:pt x="38100" y="1243076"/>
                </a:moveTo>
                <a:lnTo>
                  <a:pt x="0" y="1243076"/>
                </a:lnTo>
                <a:lnTo>
                  <a:pt x="57150" y="1357376"/>
                </a:lnTo>
                <a:lnTo>
                  <a:pt x="104775" y="1262126"/>
                </a:lnTo>
                <a:lnTo>
                  <a:pt x="38100" y="1262126"/>
                </a:lnTo>
                <a:lnTo>
                  <a:pt x="38100" y="1243076"/>
                </a:lnTo>
                <a:close/>
              </a:path>
              <a:path w="1981200" h="1357629">
                <a:moveTo>
                  <a:pt x="1943100" y="658876"/>
                </a:moveTo>
                <a:lnTo>
                  <a:pt x="38100" y="658876"/>
                </a:lnTo>
                <a:lnTo>
                  <a:pt x="38100" y="1262126"/>
                </a:lnTo>
                <a:lnTo>
                  <a:pt x="76200" y="1262126"/>
                </a:lnTo>
                <a:lnTo>
                  <a:pt x="76200" y="696976"/>
                </a:lnTo>
                <a:lnTo>
                  <a:pt x="57150" y="696976"/>
                </a:lnTo>
                <a:lnTo>
                  <a:pt x="76200" y="677926"/>
                </a:lnTo>
                <a:lnTo>
                  <a:pt x="1943100" y="677926"/>
                </a:lnTo>
                <a:lnTo>
                  <a:pt x="1943100" y="658876"/>
                </a:lnTo>
                <a:close/>
              </a:path>
              <a:path w="1981200" h="1357629">
                <a:moveTo>
                  <a:pt x="114300" y="1243076"/>
                </a:moveTo>
                <a:lnTo>
                  <a:pt x="76200" y="1243076"/>
                </a:lnTo>
                <a:lnTo>
                  <a:pt x="76200" y="1262126"/>
                </a:lnTo>
                <a:lnTo>
                  <a:pt x="104775" y="1262126"/>
                </a:lnTo>
                <a:lnTo>
                  <a:pt x="114300" y="1243076"/>
                </a:lnTo>
                <a:close/>
              </a:path>
              <a:path w="1981200" h="1357629">
                <a:moveTo>
                  <a:pt x="76200" y="677926"/>
                </a:moveTo>
                <a:lnTo>
                  <a:pt x="57150" y="696976"/>
                </a:lnTo>
                <a:lnTo>
                  <a:pt x="76200" y="696976"/>
                </a:lnTo>
                <a:lnTo>
                  <a:pt x="76200" y="677926"/>
                </a:lnTo>
                <a:close/>
              </a:path>
              <a:path w="1981200" h="1357629">
                <a:moveTo>
                  <a:pt x="1981200" y="658876"/>
                </a:moveTo>
                <a:lnTo>
                  <a:pt x="1962150" y="658876"/>
                </a:lnTo>
                <a:lnTo>
                  <a:pt x="1943100" y="677926"/>
                </a:lnTo>
                <a:lnTo>
                  <a:pt x="76200" y="677926"/>
                </a:lnTo>
                <a:lnTo>
                  <a:pt x="76200" y="696976"/>
                </a:lnTo>
                <a:lnTo>
                  <a:pt x="1981200" y="696976"/>
                </a:lnTo>
                <a:lnTo>
                  <a:pt x="1981200" y="658876"/>
                </a:lnTo>
                <a:close/>
              </a:path>
              <a:path w="1981200" h="1357629">
                <a:moveTo>
                  <a:pt x="1981200" y="0"/>
                </a:moveTo>
                <a:lnTo>
                  <a:pt x="1943100" y="0"/>
                </a:lnTo>
                <a:lnTo>
                  <a:pt x="1943100" y="677926"/>
                </a:lnTo>
                <a:lnTo>
                  <a:pt x="1962150" y="658876"/>
                </a:lnTo>
                <a:lnTo>
                  <a:pt x="1981200" y="658876"/>
                </a:lnTo>
                <a:lnTo>
                  <a:pt x="198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4850" y="2890773"/>
            <a:ext cx="1981200" cy="1357630"/>
          </a:xfrm>
          <a:custGeom>
            <a:avLst/>
            <a:gdLst/>
            <a:ahLst/>
            <a:cxnLst/>
            <a:rect l="l" t="t" r="r" b="b"/>
            <a:pathLst>
              <a:path w="1981200" h="1357629">
                <a:moveTo>
                  <a:pt x="1905000" y="1243076"/>
                </a:moveTo>
                <a:lnTo>
                  <a:pt x="1866900" y="1243076"/>
                </a:lnTo>
                <a:lnTo>
                  <a:pt x="1924050" y="1357376"/>
                </a:lnTo>
                <a:lnTo>
                  <a:pt x="1971675" y="1262126"/>
                </a:lnTo>
                <a:lnTo>
                  <a:pt x="1905000" y="1262126"/>
                </a:lnTo>
                <a:lnTo>
                  <a:pt x="1905000" y="1243076"/>
                </a:lnTo>
                <a:close/>
              </a:path>
              <a:path w="1981200" h="1357629">
                <a:moveTo>
                  <a:pt x="1905000" y="677926"/>
                </a:moveTo>
                <a:lnTo>
                  <a:pt x="1905000" y="1262126"/>
                </a:lnTo>
                <a:lnTo>
                  <a:pt x="1943100" y="1262126"/>
                </a:lnTo>
                <a:lnTo>
                  <a:pt x="1943100" y="696976"/>
                </a:lnTo>
                <a:lnTo>
                  <a:pt x="1924050" y="696976"/>
                </a:lnTo>
                <a:lnTo>
                  <a:pt x="1905000" y="677926"/>
                </a:lnTo>
                <a:close/>
              </a:path>
              <a:path w="1981200" h="1357629">
                <a:moveTo>
                  <a:pt x="1981200" y="1243076"/>
                </a:moveTo>
                <a:lnTo>
                  <a:pt x="1943100" y="1243076"/>
                </a:lnTo>
                <a:lnTo>
                  <a:pt x="1943100" y="1262126"/>
                </a:lnTo>
                <a:lnTo>
                  <a:pt x="1971675" y="1262126"/>
                </a:lnTo>
                <a:lnTo>
                  <a:pt x="1981200" y="1243076"/>
                </a:lnTo>
                <a:close/>
              </a:path>
              <a:path w="1981200" h="1357629">
                <a:moveTo>
                  <a:pt x="38100" y="0"/>
                </a:moveTo>
                <a:lnTo>
                  <a:pt x="0" y="0"/>
                </a:lnTo>
                <a:lnTo>
                  <a:pt x="0" y="696976"/>
                </a:lnTo>
                <a:lnTo>
                  <a:pt x="1905000" y="696976"/>
                </a:lnTo>
                <a:lnTo>
                  <a:pt x="1905000" y="677926"/>
                </a:lnTo>
                <a:lnTo>
                  <a:pt x="38100" y="677926"/>
                </a:lnTo>
                <a:lnTo>
                  <a:pt x="19050" y="658876"/>
                </a:lnTo>
                <a:lnTo>
                  <a:pt x="38100" y="658876"/>
                </a:lnTo>
                <a:lnTo>
                  <a:pt x="38100" y="0"/>
                </a:lnTo>
                <a:close/>
              </a:path>
              <a:path w="1981200" h="1357629">
                <a:moveTo>
                  <a:pt x="1943100" y="658876"/>
                </a:moveTo>
                <a:lnTo>
                  <a:pt x="38100" y="658876"/>
                </a:lnTo>
                <a:lnTo>
                  <a:pt x="38100" y="677926"/>
                </a:lnTo>
                <a:lnTo>
                  <a:pt x="1905000" y="677926"/>
                </a:lnTo>
                <a:lnTo>
                  <a:pt x="1924050" y="696976"/>
                </a:lnTo>
                <a:lnTo>
                  <a:pt x="1943100" y="696976"/>
                </a:lnTo>
                <a:lnTo>
                  <a:pt x="1943100" y="658876"/>
                </a:lnTo>
                <a:close/>
              </a:path>
              <a:path w="1981200" h="1357629">
                <a:moveTo>
                  <a:pt x="38100" y="658876"/>
                </a:moveTo>
                <a:lnTo>
                  <a:pt x="19050" y="658876"/>
                </a:lnTo>
                <a:lnTo>
                  <a:pt x="38100" y="677926"/>
                </a:lnTo>
                <a:lnTo>
                  <a:pt x="38100" y="65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17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59532" y="405129"/>
            <a:ext cx="442595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Small-Scale</a:t>
            </a:r>
            <a:r>
              <a:rPr sz="4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Fading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4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Variations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2286063"/>
            <a:ext cx="3124200" cy="662305"/>
          </a:xfrm>
          <a:prstGeom prst="rect">
            <a:avLst/>
          </a:prstGeom>
          <a:solidFill>
            <a:srgbClr val="FF9999"/>
          </a:solidFill>
          <a:ln w="38100">
            <a:solidFill>
              <a:srgbClr val="8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13105">
              <a:lnSpc>
                <a:spcPct val="100000"/>
              </a:lnSpc>
              <a:spcBef>
                <a:spcPts val="180"/>
              </a:spcBef>
            </a:pPr>
            <a:r>
              <a:rPr sz="1400" b="1" spc="15" dirty="0">
                <a:latin typeface="Arial"/>
                <a:cs typeface="Arial"/>
              </a:rPr>
              <a:t>Small-Scale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Fading</a:t>
            </a:r>
            <a:endParaRPr sz="14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840"/>
              </a:spcBef>
            </a:pPr>
            <a:r>
              <a:rPr sz="1400" spc="55" dirty="0">
                <a:latin typeface="Arial"/>
                <a:cs typeface="Arial"/>
              </a:rPr>
              <a:t>(Based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Doppler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spread)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038600"/>
            <a:ext cx="2743200" cy="1411605"/>
          </a:xfrm>
          <a:prstGeom prst="rect">
            <a:avLst/>
          </a:prstGeom>
          <a:solidFill>
            <a:srgbClr val="FF99FF"/>
          </a:solidFill>
          <a:ln w="38100">
            <a:solidFill>
              <a:srgbClr val="993366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200" b="1" spc="5" dirty="0">
                <a:latin typeface="Arial"/>
                <a:cs typeface="Arial"/>
              </a:rPr>
              <a:t>Fast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Fading</a:t>
            </a:r>
            <a:endParaRPr sz="1200">
              <a:latin typeface="Arial"/>
              <a:cs typeface="Arial"/>
            </a:endParaRPr>
          </a:p>
          <a:p>
            <a:pPr marL="52959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8920" algn="l"/>
              </a:tabLst>
            </a:pPr>
            <a:r>
              <a:rPr sz="1200" spc="55" dirty="0">
                <a:latin typeface="Arial"/>
                <a:cs typeface="Arial"/>
              </a:rPr>
              <a:t>High </a:t>
            </a:r>
            <a:r>
              <a:rPr sz="1200" spc="65" dirty="0">
                <a:latin typeface="Arial"/>
                <a:cs typeface="Arial"/>
              </a:rPr>
              <a:t>Doppler</a:t>
            </a:r>
            <a:r>
              <a:rPr sz="1200" spc="-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spread</a:t>
            </a:r>
            <a:endParaRPr sz="1200">
              <a:latin typeface="Arial"/>
              <a:cs typeface="Arial"/>
            </a:endParaRPr>
          </a:p>
          <a:p>
            <a:pPr marL="529590" marR="565785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8920" algn="l"/>
              </a:tabLst>
            </a:pPr>
            <a:r>
              <a:rPr sz="1200" spc="55" dirty="0">
                <a:latin typeface="Arial"/>
                <a:cs typeface="Arial"/>
              </a:rPr>
              <a:t>Coherence </a:t>
            </a:r>
            <a:r>
              <a:rPr sz="1200" spc="60" dirty="0">
                <a:latin typeface="Arial"/>
                <a:cs typeface="Arial"/>
              </a:rPr>
              <a:t>time </a:t>
            </a:r>
            <a:r>
              <a:rPr sz="1200" spc="-5" dirty="0">
                <a:latin typeface="Arial"/>
                <a:cs typeface="Arial"/>
              </a:rPr>
              <a:t>&lt; </a:t>
            </a:r>
            <a:r>
              <a:rPr sz="1200" spc="45" dirty="0">
                <a:latin typeface="Arial"/>
                <a:cs typeface="Arial"/>
              </a:rPr>
              <a:t>Symbol  </a:t>
            </a:r>
            <a:r>
              <a:rPr sz="1200" spc="70" dirty="0">
                <a:latin typeface="Arial"/>
                <a:cs typeface="Arial"/>
              </a:rPr>
              <a:t>period</a:t>
            </a:r>
            <a:endParaRPr sz="1200">
              <a:latin typeface="Arial"/>
              <a:cs typeface="Arial"/>
            </a:endParaRPr>
          </a:p>
          <a:p>
            <a:pPr marL="248285" indent="-17589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8920" algn="l"/>
              </a:tabLst>
            </a:pPr>
            <a:r>
              <a:rPr sz="1200" spc="40" dirty="0">
                <a:latin typeface="Arial"/>
                <a:cs typeface="Arial"/>
              </a:rPr>
              <a:t>Channel </a:t>
            </a:r>
            <a:r>
              <a:rPr sz="1200" spc="55" dirty="0">
                <a:latin typeface="Arial"/>
                <a:cs typeface="Arial"/>
              </a:rPr>
              <a:t>variations </a:t>
            </a:r>
            <a:r>
              <a:rPr sz="1200" spc="60" dirty="0">
                <a:latin typeface="Arial"/>
                <a:cs typeface="Arial"/>
              </a:rPr>
              <a:t>faster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569" y="5362702"/>
            <a:ext cx="205232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base-band </a:t>
            </a:r>
            <a:r>
              <a:rPr sz="1200" spc="55" dirty="0">
                <a:latin typeface="Arial"/>
                <a:cs typeface="Arial"/>
              </a:rPr>
              <a:t>signal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variations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600" y="4038600"/>
            <a:ext cx="2743200" cy="1411605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8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0430">
              <a:lnSpc>
                <a:spcPct val="100000"/>
              </a:lnSpc>
              <a:spcBef>
                <a:spcPts val="190"/>
              </a:spcBef>
            </a:pPr>
            <a:r>
              <a:rPr sz="1200" b="1" spc="10" dirty="0">
                <a:latin typeface="Arial"/>
                <a:cs typeface="Arial"/>
              </a:rPr>
              <a:t>Slow</a:t>
            </a:r>
            <a:r>
              <a:rPr sz="1200" b="1" spc="-1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Fading</a:t>
            </a:r>
            <a:endParaRPr sz="1200">
              <a:latin typeface="Arial"/>
              <a:cs typeface="Arial"/>
            </a:endParaRPr>
          </a:p>
          <a:p>
            <a:pPr marL="530225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9554" algn="l"/>
              </a:tabLst>
            </a:pPr>
            <a:r>
              <a:rPr sz="1200" spc="65" dirty="0">
                <a:latin typeface="Arial"/>
                <a:cs typeface="Arial"/>
              </a:rPr>
              <a:t>Low Doppler</a:t>
            </a:r>
            <a:r>
              <a:rPr sz="1200" spc="-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spread</a:t>
            </a:r>
            <a:endParaRPr sz="1200">
              <a:latin typeface="Arial"/>
              <a:cs typeface="Arial"/>
            </a:endParaRPr>
          </a:p>
          <a:p>
            <a:pPr marL="530225" marR="56515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9554" algn="l"/>
              </a:tabLst>
            </a:pPr>
            <a:r>
              <a:rPr sz="1200" spc="55" dirty="0">
                <a:latin typeface="Arial"/>
                <a:cs typeface="Arial"/>
              </a:rPr>
              <a:t>Coherence </a:t>
            </a:r>
            <a:r>
              <a:rPr sz="1200" spc="60" dirty="0">
                <a:latin typeface="Arial"/>
                <a:cs typeface="Arial"/>
              </a:rPr>
              <a:t>time </a:t>
            </a:r>
            <a:r>
              <a:rPr sz="1200" spc="-5" dirty="0">
                <a:latin typeface="Arial"/>
                <a:cs typeface="Arial"/>
              </a:rPr>
              <a:t>&gt; </a:t>
            </a:r>
            <a:r>
              <a:rPr sz="1200" spc="45" dirty="0">
                <a:latin typeface="Arial"/>
                <a:cs typeface="Arial"/>
              </a:rPr>
              <a:t>Symbol  </a:t>
            </a:r>
            <a:r>
              <a:rPr sz="1200" spc="70" dirty="0">
                <a:latin typeface="Arial"/>
                <a:cs typeface="Arial"/>
              </a:rPr>
              <a:t>period</a:t>
            </a:r>
            <a:endParaRPr sz="1200">
              <a:latin typeface="Arial"/>
              <a:cs typeface="Arial"/>
            </a:endParaRPr>
          </a:p>
          <a:p>
            <a:pPr marL="248920" indent="-17589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9554" algn="l"/>
              </a:tabLst>
            </a:pPr>
            <a:r>
              <a:rPr sz="1200" spc="40" dirty="0">
                <a:latin typeface="Arial"/>
                <a:cs typeface="Arial"/>
              </a:rPr>
              <a:t>Channel </a:t>
            </a:r>
            <a:r>
              <a:rPr sz="1200" spc="55" dirty="0">
                <a:latin typeface="Arial"/>
                <a:cs typeface="Arial"/>
              </a:rPr>
              <a:t>variations </a:t>
            </a:r>
            <a:r>
              <a:rPr sz="1200" spc="65" dirty="0">
                <a:latin typeface="Arial"/>
                <a:cs typeface="Arial"/>
              </a:rPr>
              <a:t>slower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0204" y="5362702"/>
            <a:ext cx="205232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base-band </a:t>
            </a:r>
            <a:r>
              <a:rPr sz="1200" spc="55" dirty="0">
                <a:latin typeface="Arial"/>
                <a:cs typeface="Arial"/>
              </a:rPr>
              <a:t>signal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variations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5050" y="2966973"/>
            <a:ext cx="2171700" cy="1052830"/>
          </a:xfrm>
          <a:custGeom>
            <a:avLst/>
            <a:gdLst/>
            <a:ahLst/>
            <a:cxnLst/>
            <a:rect l="l" t="t" r="r" b="b"/>
            <a:pathLst>
              <a:path w="2171700" h="1052829">
                <a:moveTo>
                  <a:pt x="38100" y="938276"/>
                </a:moveTo>
                <a:lnTo>
                  <a:pt x="0" y="938276"/>
                </a:lnTo>
                <a:lnTo>
                  <a:pt x="57150" y="1052576"/>
                </a:lnTo>
                <a:lnTo>
                  <a:pt x="104775" y="957326"/>
                </a:lnTo>
                <a:lnTo>
                  <a:pt x="38100" y="957326"/>
                </a:lnTo>
                <a:lnTo>
                  <a:pt x="38100" y="938276"/>
                </a:lnTo>
                <a:close/>
              </a:path>
              <a:path w="2171700" h="1052829">
                <a:moveTo>
                  <a:pt x="2133600" y="506475"/>
                </a:moveTo>
                <a:lnTo>
                  <a:pt x="38100" y="506475"/>
                </a:lnTo>
                <a:lnTo>
                  <a:pt x="38100" y="957326"/>
                </a:lnTo>
                <a:lnTo>
                  <a:pt x="76200" y="957326"/>
                </a:lnTo>
                <a:lnTo>
                  <a:pt x="76200" y="544576"/>
                </a:lnTo>
                <a:lnTo>
                  <a:pt x="57150" y="544576"/>
                </a:lnTo>
                <a:lnTo>
                  <a:pt x="76200" y="525526"/>
                </a:lnTo>
                <a:lnTo>
                  <a:pt x="2133600" y="525526"/>
                </a:lnTo>
                <a:lnTo>
                  <a:pt x="2133600" y="506475"/>
                </a:lnTo>
                <a:close/>
              </a:path>
              <a:path w="2171700" h="1052829">
                <a:moveTo>
                  <a:pt x="114300" y="938276"/>
                </a:moveTo>
                <a:lnTo>
                  <a:pt x="76200" y="938276"/>
                </a:lnTo>
                <a:lnTo>
                  <a:pt x="76200" y="957326"/>
                </a:lnTo>
                <a:lnTo>
                  <a:pt x="104775" y="957326"/>
                </a:lnTo>
                <a:lnTo>
                  <a:pt x="114300" y="938276"/>
                </a:lnTo>
                <a:close/>
              </a:path>
              <a:path w="2171700" h="1052829">
                <a:moveTo>
                  <a:pt x="76200" y="525526"/>
                </a:moveTo>
                <a:lnTo>
                  <a:pt x="57150" y="544576"/>
                </a:lnTo>
                <a:lnTo>
                  <a:pt x="76200" y="544576"/>
                </a:lnTo>
                <a:lnTo>
                  <a:pt x="76200" y="525526"/>
                </a:lnTo>
                <a:close/>
              </a:path>
              <a:path w="2171700" h="1052829">
                <a:moveTo>
                  <a:pt x="2171700" y="506475"/>
                </a:moveTo>
                <a:lnTo>
                  <a:pt x="2152650" y="506475"/>
                </a:lnTo>
                <a:lnTo>
                  <a:pt x="2133600" y="525526"/>
                </a:lnTo>
                <a:lnTo>
                  <a:pt x="76200" y="525526"/>
                </a:lnTo>
                <a:lnTo>
                  <a:pt x="76200" y="544576"/>
                </a:lnTo>
                <a:lnTo>
                  <a:pt x="2171700" y="544576"/>
                </a:lnTo>
                <a:lnTo>
                  <a:pt x="2171700" y="506475"/>
                </a:lnTo>
                <a:close/>
              </a:path>
              <a:path w="2171700" h="1052829">
                <a:moveTo>
                  <a:pt x="2171700" y="0"/>
                </a:moveTo>
                <a:lnTo>
                  <a:pt x="2133600" y="0"/>
                </a:lnTo>
                <a:lnTo>
                  <a:pt x="2133600" y="525526"/>
                </a:lnTo>
                <a:lnTo>
                  <a:pt x="2152650" y="506475"/>
                </a:lnTo>
                <a:lnTo>
                  <a:pt x="2171700" y="506475"/>
                </a:lnTo>
                <a:lnTo>
                  <a:pt x="217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8650" y="2966973"/>
            <a:ext cx="2171700" cy="1052830"/>
          </a:xfrm>
          <a:custGeom>
            <a:avLst/>
            <a:gdLst/>
            <a:ahLst/>
            <a:cxnLst/>
            <a:rect l="l" t="t" r="r" b="b"/>
            <a:pathLst>
              <a:path w="2171700" h="1052829">
                <a:moveTo>
                  <a:pt x="2095500" y="938276"/>
                </a:moveTo>
                <a:lnTo>
                  <a:pt x="2057400" y="938276"/>
                </a:lnTo>
                <a:lnTo>
                  <a:pt x="2114550" y="1052576"/>
                </a:lnTo>
                <a:lnTo>
                  <a:pt x="2162175" y="957326"/>
                </a:lnTo>
                <a:lnTo>
                  <a:pt x="2095500" y="957326"/>
                </a:lnTo>
                <a:lnTo>
                  <a:pt x="2095500" y="938276"/>
                </a:lnTo>
                <a:close/>
              </a:path>
              <a:path w="2171700" h="1052829">
                <a:moveTo>
                  <a:pt x="2095500" y="525526"/>
                </a:moveTo>
                <a:lnTo>
                  <a:pt x="2095500" y="957326"/>
                </a:lnTo>
                <a:lnTo>
                  <a:pt x="2133600" y="957326"/>
                </a:lnTo>
                <a:lnTo>
                  <a:pt x="2133600" y="544576"/>
                </a:lnTo>
                <a:lnTo>
                  <a:pt x="2114550" y="544576"/>
                </a:lnTo>
                <a:lnTo>
                  <a:pt x="2095500" y="525526"/>
                </a:lnTo>
                <a:close/>
              </a:path>
              <a:path w="2171700" h="1052829">
                <a:moveTo>
                  <a:pt x="2171700" y="938276"/>
                </a:moveTo>
                <a:lnTo>
                  <a:pt x="2133600" y="938276"/>
                </a:lnTo>
                <a:lnTo>
                  <a:pt x="2133600" y="957326"/>
                </a:lnTo>
                <a:lnTo>
                  <a:pt x="2162175" y="957326"/>
                </a:lnTo>
                <a:lnTo>
                  <a:pt x="2171700" y="938276"/>
                </a:lnTo>
                <a:close/>
              </a:path>
              <a:path w="2171700" h="1052829">
                <a:moveTo>
                  <a:pt x="38100" y="0"/>
                </a:moveTo>
                <a:lnTo>
                  <a:pt x="0" y="0"/>
                </a:lnTo>
                <a:lnTo>
                  <a:pt x="0" y="544576"/>
                </a:lnTo>
                <a:lnTo>
                  <a:pt x="2095500" y="544576"/>
                </a:lnTo>
                <a:lnTo>
                  <a:pt x="2095500" y="525526"/>
                </a:lnTo>
                <a:lnTo>
                  <a:pt x="38100" y="525526"/>
                </a:lnTo>
                <a:lnTo>
                  <a:pt x="19050" y="506475"/>
                </a:lnTo>
                <a:lnTo>
                  <a:pt x="38100" y="506475"/>
                </a:lnTo>
                <a:lnTo>
                  <a:pt x="38100" y="0"/>
                </a:lnTo>
                <a:close/>
              </a:path>
              <a:path w="2171700" h="1052829">
                <a:moveTo>
                  <a:pt x="2133600" y="506475"/>
                </a:moveTo>
                <a:lnTo>
                  <a:pt x="38100" y="506475"/>
                </a:lnTo>
                <a:lnTo>
                  <a:pt x="38100" y="525526"/>
                </a:lnTo>
                <a:lnTo>
                  <a:pt x="2095500" y="525526"/>
                </a:lnTo>
                <a:lnTo>
                  <a:pt x="2114550" y="544576"/>
                </a:lnTo>
                <a:lnTo>
                  <a:pt x="2133600" y="544576"/>
                </a:lnTo>
                <a:lnTo>
                  <a:pt x="2133600" y="506475"/>
                </a:lnTo>
                <a:close/>
              </a:path>
              <a:path w="2171700" h="1052829">
                <a:moveTo>
                  <a:pt x="38100" y="506475"/>
                </a:moveTo>
                <a:lnTo>
                  <a:pt x="19050" y="506475"/>
                </a:lnTo>
                <a:lnTo>
                  <a:pt x="38100" y="525526"/>
                </a:lnTo>
                <a:lnTo>
                  <a:pt x="38100" y="50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495425">
              <a:lnSpc>
                <a:spcPct val="100000"/>
              </a:lnSpc>
            </a:pPr>
            <a:r>
              <a:rPr spc="-5" dirty="0"/>
              <a:t>Flat Fading</a:t>
            </a:r>
            <a:r>
              <a:rPr spc="-90" dirty="0"/>
              <a:t> </a:t>
            </a:r>
            <a:r>
              <a:rPr spc="-5"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14854"/>
            <a:ext cx="7604759" cy="359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If the mobile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radio channel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has a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constant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gain and 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linear phase over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 bandwidth </a:t>
            </a:r>
            <a:r>
              <a:rPr sz="2800" b="1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greater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than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 bandwidth of 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transmitted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received 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will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undergo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flat</a:t>
            </a:r>
            <a:r>
              <a:rPr sz="2800" b="1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fading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Please,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observe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the fading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is flat (or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frequency 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selective)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depending on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signal bandwidth 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relative to the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channel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coherence</a:t>
            </a:r>
            <a:r>
              <a:rPr sz="2800" spc="-4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bandwidth.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2251" y="862329"/>
            <a:ext cx="631761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Mobile Channel</a:t>
            </a:r>
            <a:r>
              <a:rPr spc="-30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00430" y="3495802"/>
            <a:ext cx="32296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0350" algn="l"/>
                <a:tab pos="75692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|	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-&gt;	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Unstable</a:t>
            </a:r>
            <a:r>
              <a:rPr sz="28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channel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5041" rIns="0" bIns="0" rtlCol="0">
            <a:spAutoFit/>
          </a:bodyPr>
          <a:lstStyle/>
          <a:p>
            <a:pPr marL="698500" indent="-343535">
              <a:lnSpc>
                <a:spcPct val="100000"/>
              </a:lnSpc>
              <a:buFont typeface="Times New Roman"/>
              <a:buChar char="•"/>
              <a:tabLst>
                <a:tab pos="699135" algn="l"/>
                <a:tab pos="4211320" algn="l"/>
              </a:tabLst>
            </a:pPr>
            <a:r>
              <a:rPr sz="2800" spc="-10" dirty="0">
                <a:solidFill>
                  <a:srgbClr val="008000"/>
                </a:solidFill>
              </a:rPr>
              <a:t>Time </a:t>
            </a:r>
            <a:r>
              <a:rPr sz="2800" spc="125" dirty="0">
                <a:solidFill>
                  <a:srgbClr val="008000"/>
                </a:solidFill>
              </a:rPr>
              <a:t> </a:t>
            </a:r>
            <a:r>
              <a:rPr sz="2800" dirty="0">
                <a:solidFill>
                  <a:srgbClr val="008000"/>
                </a:solidFill>
              </a:rPr>
              <a:t>delay </a:t>
            </a:r>
            <a:r>
              <a:rPr sz="2800" spc="105" dirty="0">
                <a:solidFill>
                  <a:srgbClr val="008000"/>
                </a:solidFill>
              </a:rPr>
              <a:t> </a:t>
            </a:r>
            <a:r>
              <a:rPr sz="2800" dirty="0">
                <a:solidFill>
                  <a:srgbClr val="008000"/>
                </a:solidFill>
              </a:rPr>
              <a:t>spread	</a:t>
            </a:r>
            <a:r>
              <a:rPr sz="2800" spc="-5" dirty="0">
                <a:solidFill>
                  <a:srgbClr val="008000"/>
                </a:solidFill>
              </a:rPr>
              <a:t>|</a:t>
            </a:r>
            <a:endParaRPr sz="2800"/>
          </a:p>
          <a:p>
            <a:pPr marL="698500" indent="-343535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699135" algn="l"/>
                <a:tab pos="4220210" algn="l"/>
                <a:tab pos="4467860" algn="l"/>
                <a:tab pos="5053330" algn="l"/>
              </a:tabLst>
            </a:pPr>
            <a:r>
              <a:rPr sz="2800" spc="-5" dirty="0">
                <a:solidFill>
                  <a:srgbClr val="008000"/>
                </a:solidFill>
              </a:rPr>
              <a:t>Co</a:t>
            </a:r>
            <a:r>
              <a:rPr sz="2800" spc="0" dirty="0">
                <a:solidFill>
                  <a:srgbClr val="008000"/>
                </a:solidFill>
              </a:rPr>
              <a:t>h</a:t>
            </a:r>
            <a:r>
              <a:rPr sz="2800" spc="-5" dirty="0">
                <a:solidFill>
                  <a:srgbClr val="008000"/>
                </a:solidFill>
              </a:rPr>
              <a:t>ere</a:t>
            </a:r>
            <a:r>
              <a:rPr sz="2800" dirty="0">
                <a:solidFill>
                  <a:srgbClr val="008000"/>
                </a:solidFill>
              </a:rPr>
              <a:t>n</a:t>
            </a:r>
            <a:r>
              <a:rPr sz="2800" spc="-5" dirty="0">
                <a:solidFill>
                  <a:srgbClr val="008000"/>
                </a:solidFill>
              </a:rPr>
              <a:t>ce</a:t>
            </a:r>
            <a:r>
              <a:rPr sz="2800" spc="-25" dirty="0">
                <a:solidFill>
                  <a:srgbClr val="008000"/>
                </a:solidFill>
              </a:rPr>
              <a:t> </a:t>
            </a:r>
            <a:r>
              <a:rPr sz="2800" spc="-5" dirty="0">
                <a:solidFill>
                  <a:srgbClr val="008000"/>
                </a:solidFill>
              </a:rPr>
              <a:t>Ban</a:t>
            </a:r>
            <a:r>
              <a:rPr sz="2800" dirty="0">
                <a:solidFill>
                  <a:srgbClr val="008000"/>
                </a:solidFill>
              </a:rPr>
              <a:t>d</a:t>
            </a:r>
            <a:r>
              <a:rPr sz="2800" spc="-5" dirty="0">
                <a:solidFill>
                  <a:srgbClr val="008000"/>
                </a:solidFill>
              </a:rPr>
              <a:t>wi</a:t>
            </a:r>
            <a:r>
              <a:rPr sz="2800" dirty="0">
                <a:solidFill>
                  <a:srgbClr val="008000"/>
                </a:solidFill>
              </a:rPr>
              <a:t>d</a:t>
            </a:r>
            <a:r>
              <a:rPr sz="2800" spc="-5" dirty="0">
                <a:solidFill>
                  <a:srgbClr val="008000"/>
                </a:solidFill>
              </a:rPr>
              <a:t>th</a:t>
            </a:r>
            <a:r>
              <a:rPr sz="2800" dirty="0">
                <a:solidFill>
                  <a:srgbClr val="008000"/>
                </a:solidFill>
              </a:rPr>
              <a:t>	</a:t>
            </a:r>
            <a:r>
              <a:rPr sz="2800" spc="-5" dirty="0">
                <a:solidFill>
                  <a:srgbClr val="008000"/>
                </a:solidFill>
              </a:rPr>
              <a:t>|</a:t>
            </a:r>
            <a:r>
              <a:rPr sz="2800" dirty="0">
                <a:solidFill>
                  <a:srgbClr val="008000"/>
                </a:solidFill>
              </a:rPr>
              <a:t>	-</a:t>
            </a:r>
            <a:r>
              <a:rPr sz="2800" spc="-5" dirty="0">
                <a:solidFill>
                  <a:srgbClr val="008000"/>
                </a:solidFill>
              </a:rPr>
              <a:t>&gt;</a:t>
            </a:r>
            <a:r>
              <a:rPr sz="2800" dirty="0">
                <a:solidFill>
                  <a:srgbClr val="008000"/>
                </a:solidFill>
              </a:rPr>
              <a:t>	</a:t>
            </a:r>
            <a:r>
              <a:rPr sz="2800" spc="-5" dirty="0">
                <a:solidFill>
                  <a:srgbClr val="008000"/>
                </a:solidFill>
              </a:rPr>
              <a:t>I</a:t>
            </a:r>
            <a:r>
              <a:rPr sz="2800" spc="0" dirty="0">
                <a:solidFill>
                  <a:srgbClr val="008000"/>
                </a:solidFill>
              </a:rPr>
              <a:t>S</a:t>
            </a:r>
            <a:r>
              <a:rPr sz="2800" spc="-5" dirty="0">
                <a:solidFill>
                  <a:srgbClr val="008000"/>
                </a:solidFill>
              </a:rPr>
              <a:t>I</a:t>
            </a:r>
            <a:endParaRPr sz="2800"/>
          </a:p>
          <a:p>
            <a:pPr marL="698500" indent="-343535">
              <a:lnSpc>
                <a:spcPct val="100000"/>
              </a:lnSpc>
              <a:spcBef>
                <a:spcPts val="1245"/>
              </a:spcBef>
              <a:buFont typeface="Times New Roman"/>
              <a:buChar char="•"/>
              <a:tabLst>
                <a:tab pos="699135" algn="l"/>
                <a:tab pos="4185285" algn="l"/>
              </a:tabLst>
            </a:pPr>
            <a:r>
              <a:rPr sz="2800" dirty="0">
                <a:solidFill>
                  <a:srgbClr val="3333CC"/>
                </a:solidFill>
              </a:rPr>
              <a:t>Doppler  </a:t>
            </a:r>
            <a:r>
              <a:rPr sz="2800" spc="200" dirty="0">
                <a:solidFill>
                  <a:srgbClr val="3333CC"/>
                </a:solidFill>
              </a:rPr>
              <a:t> </a:t>
            </a:r>
            <a:r>
              <a:rPr sz="2800" dirty="0">
                <a:solidFill>
                  <a:srgbClr val="3333CC"/>
                </a:solidFill>
              </a:rPr>
              <a:t>Spread	</a:t>
            </a:r>
            <a:r>
              <a:rPr sz="2800" spc="-5" dirty="0">
                <a:solidFill>
                  <a:srgbClr val="3333CC"/>
                </a:solidFill>
              </a:rPr>
              <a:t>|</a:t>
            </a:r>
            <a:endParaRPr sz="2800"/>
          </a:p>
          <a:p>
            <a:pPr marL="698500" indent="-343535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3333CC"/>
                </a:solidFill>
              </a:rPr>
              <a:t>Coherence</a:t>
            </a:r>
            <a:r>
              <a:rPr sz="2800" spc="-120" dirty="0">
                <a:solidFill>
                  <a:srgbClr val="3333CC"/>
                </a:solidFill>
              </a:rPr>
              <a:t> </a:t>
            </a:r>
            <a:r>
              <a:rPr sz="2800" spc="-35" dirty="0">
                <a:solidFill>
                  <a:srgbClr val="3333CC"/>
                </a:solidFill>
              </a:rPr>
              <a:t>Time</a:t>
            </a:r>
            <a:endParaRPr sz="2800"/>
          </a:p>
          <a:p>
            <a:pPr marL="698500" indent="-343535">
              <a:lnSpc>
                <a:spcPct val="100000"/>
              </a:lnSpc>
              <a:spcBef>
                <a:spcPts val="645"/>
              </a:spcBef>
              <a:buFont typeface="Times New Roman"/>
              <a:buChar char="•"/>
              <a:tabLst>
                <a:tab pos="699135" algn="l"/>
              </a:tabLst>
            </a:pPr>
            <a:r>
              <a:rPr sz="2800" dirty="0">
                <a:solidFill>
                  <a:srgbClr val="008000"/>
                </a:solidFill>
              </a:rPr>
              <a:t>Flat</a:t>
            </a:r>
            <a:r>
              <a:rPr sz="2800" spc="-114" dirty="0">
                <a:solidFill>
                  <a:srgbClr val="008000"/>
                </a:solidFill>
              </a:rPr>
              <a:t> </a:t>
            </a:r>
            <a:r>
              <a:rPr sz="2800" dirty="0">
                <a:solidFill>
                  <a:srgbClr val="008000"/>
                </a:solidFill>
              </a:rPr>
              <a:t>fading</a:t>
            </a:r>
            <a:endParaRPr sz="2800"/>
          </a:p>
          <a:p>
            <a:pPr marL="354965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0080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944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943" y="4473955"/>
            <a:ext cx="3868420" cy="145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2800" dirty="0">
                <a:solidFill>
                  <a:srgbClr val="008000"/>
                </a:solidFill>
                <a:latin typeface="Times New Roman"/>
                <a:cs typeface="Times New Roman"/>
              </a:rPr>
              <a:t>Frequency </a:t>
            </a:r>
            <a:r>
              <a:rPr sz="2800" spc="-5" dirty="0">
                <a:solidFill>
                  <a:srgbClr val="008000"/>
                </a:solidFill>
                <a:latin typeface="Times New Roman"/>
                <a:cs typeface="Times New Roman"/>
              </a:rPr>
              <a:t>selective</a:t>
            </a:r>
            <a:r>
              <a:rPr sz="2800" spc="-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00"/>
                </a:solidFill>
                <a:latin typeface="Times New Roman"/>
                <a:cs typeface="Times New Roman"/>
              </a:rPr>
              <a:t>fading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Fast</a:t>
            </a:r>
            <a:r>
              <a:rPr sz="28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fading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Slow</a:t>
            </a:r>
            <a:r>
              <a:rPr sz="28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fading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24" y="2326126"/>
            <a:ext cx="786130" cy="2157095"/>
          </a:xfrm>
          <a:custGeom>
            <a:avLst/>
            <a:gdLst/>
            <a:ahLst/>
            <a:cxnLst/>
            <a:rect l="l" t="t" r="r" b="b"/>
            <a:pathLst>
              <a:path w="786130" h="2157095">
                <a:moveTo>
                  <a:pt x="769422" y="63124"/>
                </a:moveTo>
                <a:lnTo>
                  <a:pt x="646539" y="63124"/>
                </a:lnTo>
                <a:lnTo>
                  <a:pt x="675012" y="186949"/>
                </a:lnTo>
                <a:lnTo>
                  <a:pt x="570248" y="211028"/>
                </a:lnTo>
                <a:lnTo>
                  <a:pt x="593181" y="232527"/>
                </a:lnTo>
                <a:lnTo>
                  <a:pt x="638590" y="250074"/>
                </a:lnTo>
                <a:lnTo>
                  <a:pt x="689008" y="248798"/>
                </a:lnTo>
                <a:lnTo>
                  <a:pt x="734987" y="228135"/>
                </a:lnTo>
                <a:lnTo>
                  <a:pt x="768294" y="192649"/>
                </a:lnTo>
                <a:lnTo>
                  <a:pt x="785855" y="147232"/>
                </a:lnTo>
                <a:lnTo>
                  <a:pt x="784600" y="96779"/>
                </a:lnTo>
                <a:lnTo>
                  <a:pt x="769422" y="63124"/>
                </a:lnTo>
                <a:close/>
              </a:path>
              <a:path w="786130" h="2157095">
                <a:moveTo>
                  <a:pt x="536978" y="153355"/>
                </a:moveTo>
                <a:lnTo>
                  <a:pt x="551238" y="215397"/>
                </a:lnTo>
                <a:lnTo>
                  <a:pt x="570248" y="211028"/>
                </a:lnTo>
                <a:lnTo>
                  <a:pt x="557671" y="199239"/>
                </a:lnTo>
                <a:lnTo>
                  <a:pt x="536978" y="153355"/>
                </a:lnTo>
                <a:close/>
              </a:path>
              <a:path w="786130" h="2157095">
                <a:moveTo>
                  <a:pt x="646539" y="63124"/>
                </a:moveTo>
                <a:lnTo>
                  <a:pt x="541733" y="87215"/>
                </a:lnTo>
                <a:lnTo>
                  <a:pt x="535690" y="102842"/>
                </a:lnTo>
                <a:lnTo>
                  <a:pt x="536949" y="153229"/>
                </a:lnTo>
                <a:lnTo>
                  <a:pt x="557671" y="199239"/>
                </a:lnTo>
                <a:lnTo>
                  <a:pt x="570248" y="211028"/>
                </a:lnTo>
                <a:lnTo>
                  <a:pt x="675012" y="186949"/>
                </a:lnTo>
                <a:lnTo>
                  <a:pt x="646539" y="63124"/>
                </a:lnTo>
                <a:close/>
              </a:path>
              <a:path w="786130" h="2157095">
                <a:moveTo>
                  <a:pt x="541733" y="87215"/>
                </a:moveTo>
                <a:lnTo>
                  <a:pt x="522777" y="91572"/>
                </a:lnTo>
                <a:lnTo>
                  <a:pt x="536949" y="153229"/>
                </a:lnTo>
                <a:lnTo>
                  <a:pt x="535690" y="102842"/>
                </a:lnTo>
                <a:lnTo>
                  <a:pt x="541733" y="87215"/>
                </a:lnTo>
                <a:close/>
              </a:path>
              <a:path w="786130" h="2157095">
                <a:moveTo>
                  <a:pt x="682961" y="0"/>
                </a:moveTo>
                <a:lnTo>
                  <a:pt x="632543" y="1275"/>
                </a:lnTo>
                <a:lnTo>
                  <a:pt x="586562" y="21939"/>
                </a:lnTo>
                <a:lnTo>
                  <a:pt x="553252" y="57425"/>
                </a:lnTo>
                <a:lnTo>
                  <a:pt x="541733" y="87215"/>
                </a:lnTo>
                <a:lnTo>
                  <a:pt x="646539" y="63124"/>
                </a:lnTo>
                <a:lnTo>
                  <a:pt x="769422" y="63124"/>
                </a:lnTo>
                <a:lnTo>
                  <a:pt x="763879" y="50835"/>
                </a:lnTo>
                <a:lnTo>
                  <a:pt x="728370" y="17547"/>
                </a:lnTo>
                <a:lnTo>
                  <a:pt x="682961" y="0"/>
                </a:lnTo>
                <a:close/>
              </a:path>
              <a:path w="786130" h="2157095">
                <a:moveTo>
                  <a:pt x="389542" y="173106"/>
                </a:moveTo>
                <a:lnTo>
                  <a:pt x="374594" y="185679"/>
                </a:lnTo>
                <a:lnTo>
                  <a:pt x="346387" y="212222"/>
                </a:lnTo>
                <a:lnTo>
                  <a:pt x="319133" y="240543"/>
                </a:lnTo>
                <a:lnTo>
                  <a:pt x="293314" y="270261"/>
                </a:lnTo>
                <a:lnTo>
                  <a:pt x="389224" y="353446"/>
                </a:lnTo>
                <a:lnTo>
                  <a:pt x="410916" y="328427"/>
                </a:lnTo>
                <a:lnTo>
                  <a:pt x="433572" y="304551"/>
                </a:lnTo>
                <a:lnTo>
                  <a:pt x="456420" y="282834"/>
                </a:lnTo>
                <a:lnTo>
                  <a:pt x="471368" y="270261"/>
                </a:lnTo>
                <a:lnTo>
                  <a:pt x="389542" y="173106"/>
                </a:lnTo>
                <a:close/>
              </a:path>
              <a:path w="786130" h="2157095">
                <a:moveTo>
                  <a:pt x="213037" y="381640"/>
                </a:moveTo>
                <a:lnTo>
                  <a:pt x="196108" y="409326"/>
                </a:lnTo>
                <a:lnTo>
                  <a:pt x="174325" y="448061"/>
                </a:lnTo>
                <a:lnTo>
                  <a:pt x="153779" y="487558"/>
                </a:lnTo>
                <a:lnTo>
                  <a:pt x="148457" y="498607"/>
                </a:lnTo>
                <a:lnTo>
                  <a:pt x="263088" y="553344"/>
                </a:lnTo>
                <a:lnTo>
                  <a:pt x="266517" y="546105"/>
                </a:lnTo>
                <a:lnTo>
                  <a:pt x="285135" y="510037"/>
                </a:lnTo>
                <a:lnTo>
                  <a:pt x="304388" y="475747"/>
                </a:lnTo>
                <a:lnTo>
                  <a:pt x="321317" y="448061"/>
                </a:lnTo>
                <a:lnTo>
                  <a:pt x="213037" y="381640"/>
                </a:lnTo>
                <a:close/>
              </a:path>
              <a:path w="786130" h="2157095">
                <a:moveTo>
                  <a:pt x="95937" y="620908"/>
                </a:moveTo>
                <a:lnTo>
                  <a:pt x="82264" y="658627"/>
                </a:lnTo>
                <a:lnTo>
                  <a:pt x="67453" y="704093"/>
                </a:lnTo>
                <a:lnTo>
                  <a:pt x="55302" y="745495"/>
                </a:lnTo>
                <a:lnTo>
                  <a:pt x="177172" y="781182"/>
                </a:lnTo>
                <a:lnTo>
                  <a:pt x="188247" y="743336"/>
                </a:lnTo>
                <a:lnTo>
                  <a:pt x="201632" y="701934"/>
                </a:lnTo>
                <a:lnTo>
                  <a:pt x="215310" y="664342"/>
                </a:lnTo>
                <a:lnTo>
                  <a:pt x="95937" y="620908"/>
                </a:lnTo>
                <a:close/>
              </a:path>
              <a:path w="786130" h="2157095">
                <a:moveTo>
                  <a:pt x="25302" y="875162"/>
                </a:moveTo>
                <a:lnTo>
                  <a:pt x="21935" y="892942"/>
                </a:lnTo>
                <a:lnTo>
                  <a:pt x="14258" y="941583"/>
                </a:lnTo>
                <a:lnTo>
                  <a:pt x="8157" y="990732"/>
                </a:lnTo>
                <a:lnTo>
                  <a:pt x="6649" y="1006988"/>
                </a:lnTo>
                <a:lnTo>
                  <a:pt x="133129" y="1018418"/>
                </a:lnTo>
                <a:lnTo>
                  <a:pt x="134195" y="1006226"/>
                </a:lnTo>
                <a:lnTo>
                  <a:pt x="139720" y="961268"/>
                </a:lnTo>
                <a:lnTo>
                  <a:pt x="146705" y="916564"/>
                </a:lnTo>
                <a:lnTo>
                  <a:pt x="150070" y="898784"/>
                </a:lnTo>
                <a:lnTo>
                  <a:pt x="25302" y="875162"/>
                </a:lnTo>
                <a:close/>
              </a:path>
              <a:path w="786130" h="2157095">
                <a:moveTo>
                  <a:pt x="0" y="1138306"/>
                </a:moveTo>
                <a:lnTo>
                  <a:pt x="25" y="1142116"/>
                </a:lnTo>
                <a:lnTo>
                  <a:pt x="1123" y="1190122"/>
                </a:lnTo>
                <a:lnTo>
                  <a:pt x="3770" y="1239525"/>
                </a:lnTo>
                <a:lnTo>
                  <a:pt x="6595" y="1271910"/>
                </a:lnTo>
                <a:lnTo>
                  <a:pt x="133103" y="1260734"/>
                </a:lnTo>
                <a:lnTo>
                  <a:pt x="130589" y="1232667"/>
                </a:lnTo>
                <a:lnTo>
                  <a:pt x="128087" y="1187074"/>
                </a:lnTo>
                <a:lnTo>
                  <a:pt x="126956" y="1142116"/>
                </a:lnTo>
                <a:lnTo>
                  <a:pt x="126982" y="1140592"/>
                </a:lnTo>
                <a:lnTo>
                  <a:pt x="0" y="1138306"/>
                </a:lnTo>
                <a:close/>
              </a:path>
              <a:path w="786130" h="2157095">
                <a:moveTo>
                  <a:pt x="149715" y="1380114"/>
                </a:moveTo>
                <a:lnTo>
                  <a:pt x="24992" y="1403990"/>
                </a:lnTo>
                <a:lnTo>
                  <a:pt x="31008" y="1435359"/>
                </a:lnTo>
                <a:lnTo>
                  <a:pt x="41591" y="1482857"/>
                </a:lnTo>
                <a:lnTo>
                  <a:pt x="53695" y="1529974"/>
                </a:lnTo>
                <a:lnTo>
                  <a:pt x="54738" y="1533657"/>
                </a:lnTo>
                <a:lnTo>
                  <a:pt x="176677" y="1498224"/>
                </a:lnTo>
                <a:lnTo>
                  <a:pt x="165539" y="1455171"/>
                </a:lnTo>
                <a:lnTo>
                  <a:pt x="155735" y="1411483"/>
                </a:lnTo>
                <a:lnTo>
                  <a:pt x="149715" y="1380114"/>
                </a:lnTo>
                <a:close/>
              </a:path>
              <a:path w="786130" h="2157095">
                <a:moveTo>
                  <a:pt x="214599" y="1614937"/>
                </a:moveTo>
                <a:lnTo>
                  <a:pt x="95145" y="1658117"/>
                </a:lnTo>
                <a:lnTo>
                  <a:pt x="97937" y="1665864"/>
                </a:lnTo>
                <a:lnTo>
                  <a:pt x="115285" y="1709298"/>
                </a:lnTo>
                <a:lnTo>
                  <a:pt x="133662" y="1751462"/>
                </a:lnTo>
                <a:lnTo>
                  <a:pt x="147492" y="1780545"/>
                </a:lnTo>
                <a:lnTo>
                  <a:pt x="262122" y="1725935"/>
                </a:lnTo>
                <a:lnTo>
                  <a:pt x="250057" y="1700662"/>
                </a:lnTo>
                <a:lnTo>
                  <a:pt x="233192" y="1662181"/>
                </a:lnTo>
                <a:lnTo>
                  <a:pt x="217393" y="1622684"/>
                </a:lnTo>
                <a:lnTo>
                  <a:pt x="214599" y="1614937"/>
                </a:lnTo>
                <a:close/>
              </a:path>
              <a:path w="786130" h="2157095">
                <a:moveTo>
                  <a:pt x="306141" y="2010540"/>
                </a:moveTo>
                <a:lnTo>
                  <a:pt x="237611" y="2125350"/>
                </a:lnTo>
                <a:lnTo>
                  <a:pt x="662388" y="2156973"/>
                </a:lnTo>
                <a:lnTo>
                  <a:pt x="569532" y="2011812"/>
                </a:lnTo>
                <a:lnTo>
                  <a:pt x="307817" y="2011812"/>
                </a:lnTo>
                <a:lnTo>
                  <a:pt x="306141" y="2010540"/>
                </a:lnTo>
                <a:close/>
              </a:path>
              <a:path w="786130" h="2157095">
                <a:moveTo>
                  <a:pt x="371621" y="1900839"/>
                </a:moveTo>
                <a:lnTo>
                  <a:pt x="306141" y="2010540"/>
                </a:lnTo>
                <a:lnTo>
                  <a:pt x="307817" y="2011812"/>
                </a:lnTo>
                <a:lnTo>
                  <a:pt x="384538" y="1910593"/>
                </a:lnTo>
                <a:lnTo>
                  <a:pt x="371621" y="1900839"/>
                </a:lnTo>
                <a:close/>
              </a:path>
              <a:path w="786130" h="2157095">
                <a:moveTo>
                  <a:pt x="432887" y="1798198"/>
                </a:moveTo>
                <a:lnTo>
                  <a:pt x="371621" y="1900839"/>
                </a:lnTo>
                <a:lnTo>
                  <a:pt x="384538" y="1910593"/>
                </a:lnTo>
                <a:lnTo>
                  <a:pt x="307817" y="2011812"/>
                </a:lnTo>
                <a:lnTo>
                  <a:pt x="569532" y="2011812"/>
                </a:lnTo>
                <a:lnTo>
                  <a:pt x="432887" y="1798198"/>
                </a:lnTo>
                <a:close/>
              </a:path>
              <a:path w="786130" h="2157095">
                <a:moveTo>
                  <a:pt x="320212" y="1831218"/>
                </a:moveTo>
                <a:lnTo>
                  <a:pt x="211945" y="1897639"/>
                </a:lnTo>
                <a:lnTo>
                  <a:pt x="218117" y="1907672"/>
                </a:lnTo>
                <a:lnTo>
                  <a:pt x="241752" y="1943105"/>
                </a:lnTo>
                <a:lnTo>
                  <a:pt x="269882" y="1981967"/>
                </a:lnTo>
                <a:lnTo>
                  <a:pt x="274264" y="1986412"/>
                </a:lnTo>
                <a:lnTo>
                  <a:pt x="279229" y="1990095"/>
                </a:lnTo>
                <a:lnTo>
                  <a:pt x="306141" y="2010540"/>
                </a:lnTo>
                <a:lnTo>
                  <a:pt x="370802" y="1902211"/>
                </a:lnTo>
                <a:lnTo>
                  <a:pt x="368955" y="1902211"/>
                </a:lnTo>
                <a:lnTo>
                  <a:pt x="355950" y="1889003"/>
                </a:lnTo>
                <a:lnTo>
                  <a:pt x="359342" y="1889003"/>
                </a:lnTo>
                <a:lnTo>
                  <a:pt x="347327" y="1872493"/>
                </a:lnTo>
                <a:lnTo>
                  <a:pt x="326384" y="1841251"/>
                </a:lnTo>
                <a:lnTo>
                  <a:pt x="320212" y="1831218"/>
                </a:lnTo>
                <a:close/>
              </a:path>
              <a:path w="786130" h="2157095">
                <a:moveTo>
                  <a:pt x="355950" y="1889003"/>
                </a:moveTo>
                <a:lnTo>
                  <a:pt x="368955" y="1902211"/>
                </a:lnTo>
                <a:lnTo>
                  <a:pt x="363482" y="1894692"/>
                </a:lnTo>
                <a:lnTo>
                  <a:pt x="355950" y="1889003"/>
                </a:lnTo>
                <a:close/>
              </a:path>
              <a:path w="786130" h="2157095">
                <a:moveTo>
                  <a:pt x="363482" y="1894692"/>
                </a:moveTo>
                <a:lnTo>
                  <a:pt x="368955" y="1902211"/>
                </a:lnTo>
                <a:lnTo>
                  <a:pt x="370802" y="1902211"/>
                </a:lnTo>
                <a:lnTo>
                  <a:pt x="371621" y="1900839"/>
                </a:lnTo>
                <a:lnTo>
                  <a:pt x="363482" y="1894692"/>
                </a:lnTo>
                <a:close/>
              </a:path>
              <a:path w="786130" h="2157095">
                <a:moveTo>
                  <a:pt x="359342" y="1889003"/>
                </a:moveTo>
                <a:lnTo>
                  <a:pt x="355950" y="1889003"/>
                </a:lnTo>
                <a:lnTo>
                  <a:pt x="363482" y="1894692"/>
                </a:lnTo>
                <a:lnTo>
                  <a:pt x="359342" y="1889003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536" y="3380623"/>
            <a:ext cx="812165" cy="2118995"/>
          </a:xfrm>
          <a:custGeom>
            <a:avLst/>
            <a:gdLst/>
            <a:ahLst/>
            <a:cxnLst/>
            <a:rect l="l" t="t" r="r" b="b"/>
            <a:pathLst>
              <a:path w="812165" h="2118995">
                <a:moveTo>
                  <a:pt x="796216" y="62474"/>
                </a:moveTo>
                <a:lnTo>
                  <a:pt x="673951" y="62474"/>
                </a:lnTo>
                <a:lnTo>
                  <a:pt x="700722" y="186680"/>
                </a:lnTo>
                <a:lnTo>
                  <a:pt x="595597" y="209262"/>
                </a:lnTo>
                <a:lnTo>
                  <a:pt x="617486" y="230669"/>
                </a:lnTo>
                <a:lnTo>
                  <a:pt x="662517" y="249154"/>
                </a:lnTo>
                <a:lnTo>
                  <a:pt x="712952" y="248910"/>
                </a:lnTo>
                <a:lnTo>
                  <a:pt x="759355" y="229189"/>
                </a:lnTo>
                <a:lnTo>
                  <a:pt x="793402" y="194395"/>
                </a:lnTo>
                <a:lnTo>
                  <a:pt x="811917" y="149361"/>
                </a:lnTo>
                <a:lnTo>
                  <a:pt x="811720" y="98923"/>
                </a:lnTo>
                <a:lnTo>
                  <a:pt x="796216" y="62474"/>
                </a:lnTo>
                <a:close/>
              </a:path>
              <a:path w="812165" h="2118995">
                <a:moveTo>
                  <a:pt x="562970" y="150301"/>
                </a:moveTo>
                <a:lnTo>
                  <a:pt x="576567" y="213350"/>
                </a:lnTo>
                <a:lnTo>
                  <a:pt x="595597" y="209262"/>
                </a:lnTo>
                <a:lnTo>
                  <a:pt x="582686" y="196635"/>
                </a:lnTo>
                <a:lnTo>
                  <a:pt x="562970" y="150301"/>
                </a:lnTo>
                <a:close/>
              </a:path>
              <a:path w="812165" h="2118995">
                <a:moveTo>
                  <a:pt x="673951" y="62474"/>
                </a:moveTo>
                <a:lnTo>
                  <a:pt x="568760" y="85180"/>
                </a:lnTo>
                <a:lnTo>
                  <a:pt x="562751" y="99792"/>
                </a:lnTo>
                <a:lnTo>
                  <a:pt x="562937" y="149361"/>
                </a:lnTo>
                <a:lnTo>
                  <a:pt x="562970" y="150301"/>
                </a:lnTo>
                <a:lnTo>
                  <a:pt x="582686" y="196635"/>
                </a:lnTo>
                <a:lnTo>
                  <a:pt x="595597" y="209262"/>
                </a:lnTo>
                <a:lnTo>
                  <a:pt x="700722" y="186680"/>
                </a:lnTo>
                <a:lnTo>
                  <a:pt x="673951" y="62474"/>
                </a:lnTo>
                <a:close/>
              </a:path>
              <a:path w="812165" h="2118995">
                <a:moveTo>
                  <a:pt x="568760" y="85180"/>
                </a:moveTo>
                <a:lnTo>
                  <a:pt x="549808" y="89271"/>
                </a:lnTo>
                <a:lnTo>
                  <a:pt x="562940" y="150161"/>
                </a:lnTo>
                <a:lnTo>
                  <a:pt x="562751" y="99792"/>
                </a:lnTo>
                <a:lnTo>
                  <a:pt x="568760" y="85180"/>
                </a:lnTo>
                <a:close/>
              </a:path>
              <a:path w="812165" h="2118995">
                <a:moveTo>
                  <a:pt x="712156" y="0"/>
                </a:moveTo>
                <a:lnTo>
                  <a:pt x="661721" y="244"/>
                </a:lnTo>
                <a:lnTo>
                  <a:pt x="615318" y="19964"/>
                </a:lnTo>
                <a:lnTo>
                  <a:pt x="581269" y="54758"/>
                </a:lnTo>
                <a:lnTo>
                  <a:pt x="568760" y="85180"/>
                </a:lnTo>
                <a:lnTo>
                  <a:pt x="673951" y="62474"/>
                </a:lnTo>
                <a:lnTo>
                  <a:pt x="796216" y="62474"/>
                </a:lnTo>
                <a:lnTo>
                  <a:pt x="791981" y="52518"/>
                </a:lnTo>
                <a:lnTo>
                  <a:pt x="757185" y="18484"/>
                </a:lnTo>
                <a:lnTo>
                  <a:pt x="712156" y="0"/>
                </a:lnTo>
                <a:close/>
              </a:path>
              <a:path w="812165" h="2118995">
                <a:moveTo>
                  <a:pt x="414058" y="164328"/>
                </a:moveTo>
                <a:lnTo>
                  <a:pt x="391655" y="182108"/>
                </a:lnTo>
                <a:lnTo>
                  <a:pt x="362343" y="207889"/>
                </a:lnTo>
                <a:lnTo>
                  <a:pt x="333857" y="235702"/>
                </a:lnTo>
                <a:lnTo>
                  <a:pt x="313956" y="257165"/>
                </a:lnTo>
                <a:lnTo>
                  <a:pt x="407086" y="343525"/>
                </a:lnTo>
                <a:lnTo>
                  <a:pt x="422834" y="326380"/>
                </a:lnTo>
                <a:lnTo>
                  <a:pt x="446544" y="303012"/>
                </a:lnTo>
                <a:lnTo>
                  <a:pt x="470573" y="281549"/>
                </a:lnTo>
                <a:lnTo>
                  <a:pt x="492963" y="263769"/>
                </a:lnTo>
                <a:lnTo>
                  <a:pt x="414058" y="164328"/>
                </a:lnTo>
                <a:close/>
              </a:path>
              <a:path w="812165" h="2118995">
                <a:moveTo>
                  <a:pt x="230302" y="363337"/>
                </a:moveTo>
                <a:lnTo>
                  <a:pt x="229019" y="365115"/>
                </a:lnTo>
                <a:lnTo>
                  <a:pt x="205257" y="401437"/>
                </a:lnTo>
                <a:lnTo>
                  <a:pt x="182511" y="439029"/>
                </a:lnTo>
                <a:lnTo>
                  <a:pt x="160947" y="478145"/>
                </a:lnTo>
                <a:lnTo>
                  <a:pt x="272173" y="539359"/>
                </a:lnTo>
                <a:lnTo>
                  <a:pt x="291287" y="504688"/>
                </a:lnTo>
                <a:lnTo>
                  <a:pt x="311594" y="470906"/>
                </a:lnTo>
                <a:lnTo>
                  <a:pt x="332600" y="438648"/>
                </a:lnTo>
                <a:lnTo>
                  <a:pt x="333883" y="436743"/>
                </a:lnTo>
                <a:lnTo>
                  <a:pt x="230302" y="363337"/>
                </a:lnTo>
                <a:close/>
              </a:path>
              <a:path w="812165" h="2118995">
                <a:moveTo>
                  <a:pt x="104527" y="599049"/>
                </a:moveTo>
                <a:lnTo>
                  <a:pt x="102902" y="602859"/>
                </a:lnTo>
                <a:lnTo>
                  <a:pt x="86026" y="646547"/>
                </a:lnTo>
                <a:lnTo>
                  <a:pt x="70509" y="691124"/>
                </a:lnTo>
                <a:lnTo>
                  <a:pt x="60075" y="724779"/>
                </a:lnTo>
                <a:lnTo>
                  <a:pt x="181407" y="762371"/>
                </a:lnTo>
                <a:lnTo>
                  <a:pt x="190500" y="732780"/>
                </a:lnTo>
                <a:lnTo>
                  <a:pt x="204508" y="692267"/>
                </a:lnTo>
                <a:lnTo>
                  <a:pt x="219837" y="652516"/>
                </a:lnTo>
                <a:lnTo>
                  <a:pt x="221462" y="648579"/>
                </a:lnTo>
                <a:lnTo>
                  <a:pt x="104527" y="599049"/>
                </a:lnTo>
                <a:close/>
              </a:path>
              <a:path w="812165" h="2118995">
                <a:moveTo>
                  <a:pt x="27547" y="853938"/>
                </a:moveTo>
                <a:lnTo>
                  <a:pt x="22850" y="877052"/>
                </a:lnTo>
                <a:lnTo>
                  <a:pt x="14814" y="925058"/>
                </a:lnTo>
                <a:lnTo>
                  <a:pt x="8400" y="973318"/>
                </a:lnTo>
                <a:lnTo>
                  <a:pt x="7146" y="986145"/>
                </a:lnTo>
                <a:lnTo>
                  <a:pt x="133578" y="998083"/>
                </a:lnTo>
                <a:lnTo>
                  <a:pt x="134315" y="989955"/>
                </a:lnTo>
                <a:lnTo>
                  <a:pt x="140081" y="945886"/>
                </a:lnTo>
                <a:lnTo>
                  <a:pt x="147294" y="902452"/>
                </a:lnTo>
                <a:lnTo>
                  <a:pt x="151993" y="879338"/>
                </a:lnTo>
                <a:lnTo>
                  <a:pt x="27547" y="853938"/>
                </a:lnTo>
                <a:close/>
              </a:path>
              <a:path w="812165" h="2118995">
                <a:moveTo>
                  <a:pt x="5" y="1117717"/>
                </a:moveTo>
                <a:lnTo>
                  <a:pt x="0" y="1122543"/>
                </a:lnTo>
                <a:lnTo>
                  <a:pt x="817" y="1169406"/>
                </a:lnTo>
                <a:lnTo>
                  <a:pt x="3577" y="1218555"/>
                </a:lnTo>
                <a:lnTo>
                  <a:pt x="6584" y="1251448"/>
                </a:lnTo>
                <a:lnTo>
                  <a:pt x="133045" y="1239764"/>
                </a:lnTo>
                <a:lnTo>
                  <a:pt x="130365" y="1211316"/>
                </a:lnTo>
                <a:lnTo>
                  <a:pt x="127796" y="1167120"/>
                </a:lnTo>
                <a:lnTo>
                  <a:pt x="126939" y="1122543"/>
                </a:lnTo>
                <a:lnTo>
                  <a:pt x="126985" y="1120003"/>
                </a:lnTo>
                <a:lnTo>
                  <a:pt x="5" y="1117717"/>
                </a:lnTo>
                <a:close/>
              </a:path>
              <a:path w="812165" h="2118995">
                <a:moveTo>
                  <a:pt x="150533" y="1358890"/>
                </a:moveTo>
                <a:lnTo>
                  <a:pt x="25938" y="1383528"/>
                </a:lnTo>
                <a:lnTo>
                  <a:pt x="31346" y="1410960"/>
                </a:lnTo>
                <a:lnTo>
                  <a:pt x="42292" y="1457823"/>
                </a:lnTo>
                <a:lnTo>
                  <a:pt x="54713" y="1504178"/>
                </a:lnTo>
                <a:lnTo>
                  <a:pt x="57375" y="1513068"/>
                </a:lnTo>
                <a:lnTo>
                  <a:pt x="178930" y="1476238"/>
                </a:lnTo>
                <a:lnTo>
                  <a:pt x="177343" y="1471031"/>
                </a:lnTo>
                <a:lnTo>
                  <a:pt x="165951" y="1428994"/>
                </a:lnTo>
                <a:lnTo>
                  <a:pt x="155943" y="1386322"/>
                </a:lnTo>
                <a:lnTo>
                  <a:pt x="150533" y="1358890"/>
                </a:lnTo>
                <a:close/>
              </a:path>
              <a:path w="812165" h="2118995">
                <a:moveTo>
                  <a:pt x="218579" y="1592443"/>
                </a:moveTo>
                <a:lnTo>
                  <a:pt x="99728" y="1637147"/>
                </a:lnTo>
                <a:lnTo>
                  <a:pt x="117708" y="1680454"/>
                </a:lnTo>
                <a:lnTo>
                  <a:pt x="136512" y="1721856"/>
                </a:lnTo>
                <a:lnTo>
                  <a:pt x="154698" y="1758686"/>
                </a:lnTo>
                <a:lnTo>
                  <a:pt x="268465" y="1702171"/>
                </a:lnTo>
                <a:lnTo>
                  <a:pt x="252133" y="1669405"/>
                </a:lnTo>
                <a:lnTo>
                  <a:pt x="234937" y="1631559"/>
                </a:lnTo>
                <a:lnTo>
                  <a:pt x="218579" y="1592443"/>
                </a:lnTo>
                <a:close/>
              </a:path>
              <a:path w="812165" h="2118995">
                <a:moveTo>
                  <a:pt x="315731" y="1979030"/>
                </a:moveTo>
                <a:lnTo>
                  <a:pt x="249301" y="2095871"/>
                </a:lnTo>
                <a:lnTo>
                  <a:pt x="674662" y="2118477"/>
                </a:lnTo>
                <a:lnTo>
                  <a:pt x="584472" y="1983857"/>
                </a:lnTo>
                <a:lnTo>
                  <a:pt x="322224" y="1983857"/>
                </a:lnTo>
                <a:lnTo>
                  <a:pt x="315731" y="1979030"/>
                </a:lnTo>
                <a:close/>
              </a:path>
              <a:path w="812165" h="2118995">
                <a:moveTo>
                  <a:pt x="378962" y="1867818"/>
                </a:moveTo>
                <a:lnTo>
                  <a:pt x="315731" y="1979030"/>
                </a:lnTo>
                <a:lnTo>
                  <a:pt x="322224" y="1983857"/>
                </a:lnTo>
                <a:lnTo>
                  <a:pt x="398043" y="1882003"/>
                </a:lnTo>
                <a:lnTo>
                  <a:pt x="378962" y="1867818"/>
                </a:lnTo>
                <a:close/>
              </a:path>
              <a:path w="812165" h="2118995">
                <a:moveTo>
                  <a:pt x="437616" y="1764655"/>
                </a:moveTo>
                <a:lnTo>
                  <a:pt x="378962" y="1867818"/>
                </a:lnTo>
                <a:lnTo>
                  <a:pt x="398043" y="1882003"/>
                </a:lnTo>
                <a:lnTo>
                  <a:pt x="322224" y="1983857"/>
                </a:lnTo>
                <a:lnTo>
                  <a:pt x="584472" y="1983857"/>
                </a:lnTo>
                <a:lnTo>
                  <a:pt x="437616" y="1764655"/>
                </a:lnTo>
                <a:close/>
              </a:path>
              <a:path w="812165" h="2118995">
                <a:moveTo>
                  <a:pt x="329069" y="1805676"/>
                </a:moveTo>
                <a:lnTo>
                  <a:pt x="222161" y="1874256"/>
                </a:lnTo>
                <a:lnTo>
                  <a:pt x="222974" y="1875526"/>
                </a:lnTo>
                <a:lnTo>
                  <a:pt x="247040" y="1910324"/>
                </a:lnTo>
                <a:lnTo>
                  <a:pt x="272110" y="1943471"/>
                </a:lnTo>
                <a:lnTo>
                  <a:pt x="275729" y="1948170"/>
                </a:lnTo>
                <a:lnTo>
                  <a:pt x="279997" y="1952488"/>
                </a:lnTo>
                <a:lnTo>
                  <a:pt x="315731" y="1979030"/>
                </a:lnTo>
                <a:lnTo>
                  <a:pt x="378962" y="1867818"/>
                </a:lnTo>
                <a:lnTo>
                  <a:pt x="377542" y="1866763"/>
                </a:lnTo>
                <a:lnTo>
                  <a:pt x="373329" y="1866763"/>
                </a:lnTo>
                <a:lnTo>
                  <a:pt x="360629" y="1854190"/>
                </a:lnTo>
                <a:lnTo>
                  <a:pt x="363783" y="1854190"/>
                </a:lnTo>
                <a:lnTo>
                  <a:pt x="351345" y="1837807"/>
                </a:lnTo>
                <a:lnTo>
                  <a:pt x="329882" y="1806946"/>
                </a:lnTo>
                <a:lnTo>
                  <a:pt x="329069" y="1805676"/>
                </a:lnTo>
                <a:close/>
              </a:path>
              <a:path w="812165" h="2118995">
                <a:moveTo>
                  <a:pt x="360629" y="1854190"/>
                </a:moveTo>
                <a:lnTo>
                  <a:pt x="373329" y="1866763"/>
                </a:lnTo>
                <a:lnTo>
                  <a:pt x="367870" y="1859573"/>
                </a:lnTo>
                <a:lnTo>
                  <a:pt x="360629" y="1854190"/>
                </a:lnTo>
                <a:close/>
              </a:path>
              <a:path w="812165" h="2118995">
                <a:moveTo>
                  <a:pt x="367870" y="1859573"/>
                </a:moveTo>
                <a:lnTo>
                  <a:pt x="373329" y="1866763"/>
                </a:lnTo>
                <a:lnTo>
                  <a:pt x="377542" y="1866763"/>
                </a:lnTo>
                <a:lnTo>
                  <a:pt x="367870" y="1859573"/>
                </a:lnTo>
                <a:close/>
              </a:path>
              <a:path w="812165" h="2118995">
                <a:moveTo>
                  <a:pt x="363783" y="1854190"/>
                </a:moveTo>
                <a:lnTo>
                  <a:pt x="360629" y="1854190"/>
                </a:lnTo>
                <a:lnTo>
                  <a:pt x="367870" y="1859573"/>
                </a:lnTo>
                <a:lnTo>
                  <a:pt x="363783" y="18541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2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495425">
              <a:lnSpc>
                <a:spcPct val="100000"/>
              </a:lnSpc>
            </a:pPr>
            <a:r>
              <a:rPr spc="-5" dirty="0"/>
              <a:t>Flat Fading</a:t>
            </a:r>
            <a:r>
              <a:rPr spc="-90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739" y="5552135"/>
            <a:ext cx="392049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•	BS &lt;&lt;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3150" spc="7" baseline="-21164" dirty="0">
                <a:solidFill>
                  <a:srgbClr val="000066"/>
                </a:solidFill>
                <a:latin typeface="Times New Roman"/>
                <a:cs typeface="Times New Roman"/>
              </a:rPr>
              <a:t>C 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&amp;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3150" spc="7" baseline="-21164" dirty="0">
                <a:solidFill>
                  <a:srgbClr val="000066"/>
                </a:solidFill>
                <a:latin typeface="Times New Roman"/>
                <a:cs typeface="Times New Roman"/>
              </a:rPr>
              <a:t>S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&gt;&gt;</a:t>
            </a:r>
            <a:r>
              <a:rPr sz="32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6"/>
                </a:solidFill>
                <a:latin typeface="Symbol"/>
                <a:cs typeface="Symbol"/>
              </a:rPr>
              <a:t></a:t>
            </a:r>
            <a:r>
              <a:rPr sz="3150" spc="7" baseline="-21164" dirty="0">
                <a:solidFill>
                  <a:srgbClr val="000066"/>
                </a:solidFill>
                <a:latin typeface="Symbol"/>
                <a:cs typeface="Symbol"/>
              </a:rPr>
              <a:t></a:t>
            </a:r>
            <a:endParaRPr sz="3150" baseline="-21164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1828800"/>
            <a:ext cx="76962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8891" y="862329"/>
            <a:ext cx="6741159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Frequency Selective Fading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14854"/>
            <a:ext cx="7425055" cy="393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If the mobile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radio channel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as a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constant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gain and 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linear phase over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 coherence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bandwidth,</a:t>
            </a:r>
            <a:r>
              <a:rPr sz="28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smaller 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than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bandwidth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transmitted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received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will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undergo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frequency selective 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fading</a:t>
            </a:r>
            <a:endParaRPr sz="2800">
              <a:latin typeface="Times New Roman"/>
              <a:cs typeface="Times New Roman"/>
            </a:endParaRPr>
          </a:p>
          <a:p>
            <a:pPr marL="355600" marR="9271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Again,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the signal bandwidth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is wider then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channel coherence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bandwidth,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causing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one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or  more areas of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attenuation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of the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signal within</a:t>
            </a:r>
            <a:r>
              <a:rPr sz="2800" spc="-5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the  signal</a:t>
            </a:r>
            <a:r>
              <a:rPr sz="2800" spc="-12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bandwidth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8891" y="862329"/>
            <a:ext cx="6741159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Frequency Selective Fading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244" y="5573471"/>
            <a:ext cx="3462654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BS &gt; </a:t>
            </a:r>
            <a:r>
              <a:rPr sz="3200" spc="10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3150" spc="15" baseline="-21164" dirty="0">
                <a:solidFill>
                  <a:srgbClr val="000066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&amp;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3150" spc="7" baseline="-21164" dirty="0">
                <a:solidFill>
                  <a:srgbClr val="000066"/>
                </a:solidFill>
                <a:latin typeface="Times New Roman"/>
                <a:cs typeface="Times New Roman"/>
              </a:rPr>
              <a:t>S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&lt;</a:t>
            </a:r>
            <a:r>
              <a:rPr sz="3200" spc="4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6"/>
                </a:solidFill>
                <a:latin typeface="Symbol"/>
                <a:cs typeface="Symbol"/>
              </a:rPr>
              <a:t></a:t>
            </a:r>
            <a:r>
              <a:rPr sz="3150" spc="7" baseline="-21164" dirty="0">
                <a:solidFill>
                  <a:srgbClr val="000066"/>
                </a:solidFill>
                <a:latin typeface="Symbol"/>
                <a:cs typeface="Symbol"/>
              </a:rPr>
              <a:t></a:t>
            </a:r>
            <a:endParaRPr sz="3150" baseline="-21164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905000"/>
            <a:ext cx="75438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2476500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52600" y="0"/>
                </a:moveTo>
                <a:lnTo>
                  <a:pt x="1752600" y="76200"/>
                </a:lnTo>
                <a:lnTo>
                  <a:pt x="1816100" y="44450"/>
                </a:lnTo>
                <a:lnTo>
                  <a:pt x="1765300" y="44450"/>
                </a:lnTo>
                <a:lnTo>
                  <a:pt x="1765300" y="31750"/>
                </a:lnTo>
                <a:lnTo>
                  <a:pt x="1816100" y="31750"/>
                </a:lnTo>
                <a:lnTo>
                  <a:pt x="1752600" y="0"/>
                </a:lnTo>
                <a:close/>
              </a:path>
              <a:path w="1828800" h="76200">
                <a:moveTo>
                  <a:pt x="1752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752600" y="44450"/>
                </a:lnTo>
                <a:lnTo>
                  <a:pt x="1752600" y="31750"/>
                </a:lnTo>
                <a:close/>
              </a:path>
              <a:path w="1828800" h="76200">
                <a:moveTo>
                  <a:pt x="18161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816100" y="44450"/>
                </a:lnTo>
                <a:lnTo>
                  <a:pt x="1828800" y="38100"/>
                </a:lnTo>
                <a:lnTo>
                  <a:pt x="1816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0" y="24765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800" y="0"/>
                </a:moveTo>
                <a:lnTo>
                  <a:pt x="1447800" y="76200"/>
                </a:lnTo>
                <a:lnTo>
                  <a:pt x="1511300" y="44450"/>
                </a:lnTo>
                <a:lnTo>
                  <a:pt x="1460500" y="44450"/>
                </a:lnTo>
                <a:lnTo>
                  <a:pt x="1460500" y="31750"/>
                </a:lnTo>
                <a:lnTo>
                  <a:pt x="1511300" y="31750"/>
                </a:lnTo>
                <a:lnTo>
                  <a:pt x="1447800" y="0"/>
                </a:lnTo>
                <a:close/>
              </a:path>
              <a:path w="1524000" h="76200">
                <a:moveTo>
                  <a:pt x="1447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1524000" h="76200">
                <a:moveTo>
                  <a:pt x="15113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511300" y="44450"/>
                </a:lnTo>
                <a:lnTo>
                  <a:pt x="1524000" y="38100"/>
                </a:lnTo>
                <a:lnTo>
                  <a:pt x="1511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21336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762000"/>
                </a:lnTo>
                <a:lnTo>
                  <a:pt x="1447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37338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685800" y="0"/>
                </a:lnTo>
                <a:lnTo>
                  <a:pt x="685800" y="381000"/>
                </a:lnTo>
                <a:lnTo>
                  <a:pt x="106680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22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637030">
              <a:lnSpc>
                <a:spcPct val="100000"/>
              </a:lnSpc>
            </a:pPr>
            <a:r>
              <a:rPr spc="-5" dirty="0"/>
              <a:t>Fast</a:t>
            </a:r>
            <a:r>
              <a:rPr spc="-95" dirty="0"/>
              <a:t> </a:t>
            </a:r>
            <a:r>
              <a:rPr spc="-5" dirty="0"/>
              <a:t>Fading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20442"/>
            <a:ext cx="7486015" cy="37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89940" indent="-342900">
              <a:lnSpc>
                <a:spcPts val="346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channel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impulse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response</a:t>
            </a:r>
            <a:r>
              <a:rPr sz="3200" spc="-1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changes 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rapidly within the symbol duration - 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coherence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time &lt; symbol</a:t>
            </a:r>
            <a:r>
              <a:rPr sz="3200" spc="-14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period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imes New Roman"/>
              <a:buChar char="•"/>
              <a:tabLst>
                <a:tab pos="356235" algn="l"/>
                <a:tab pos="1689100" algn="l"/>
              </a:tabLst>
            </a:pP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3150" spc="7" baseline="-21164" dirty="0">
                <a:solidFill>
                  <a:srgbClr val="000066"/>
                </a:solidFill>
                <a:latin typeface="Times New Roman"/>
                <a:cs typeface="Times New Roman"/>
              </a:rPr>
              <a:t>S </a:t>
            </a:r>
            <a:r>
              <a:rPr sz="3150" spc="382" baseline="-2116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&gt;</a:t>
            </a:r>
            <a:r>
              <a:rPr sz="3200" spc="54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3150" spc="7" baseline="-21164" dirty="0">
                <a:solidFill>
                  <a:srgbClr val="000066"/>
                </a:solidFill>
                <a:latin typeface="Times New Roman"/>
                <a:cs typeface="Times New Roman"/>
              </a:rPr>
              <a:t>c	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and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3150" spc="7" baseline="-21164" dirty="0">
                <a:solidFill>
                  <a:srgbClr val="000066"/>
                </a:solidFill>
                <a:latin typeface="Times New Roman"/>
                <a:cs typeface="Times New Roman"/>
              </a:rPr>
              <a:t>S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&lt;</a:t>
            </a:r>
            <a:r>
              <a:rPr sz="3200" spc="1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3150" spc="15" baseline="-21164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endParaRPr sz="3150" baseline="-21164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76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Channel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specifies as a fast or slow fading 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channel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does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not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specify whether the 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channel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is flat fading or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frequency</a:t>
            </a:r>
            <a:r>
              <a:rPr sz="3200" spc="-15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selective 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fading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581150">
              <a:lnSpc>
                <a:spcPct val="100000"/>
              </a:lnSpc>
            </a:pPr>
            <a:r>
              <a:rPr spc="-5" dirty="0"/>
              <a:t>Slow</a:t>
            </a:r>
            <a:r>
              <a:rPr spc="-100" dirty="0"/>
              <a:t> </a:t>
            </a:r>
            <a:r>
              <a:rPr spc="-5" dirty="0"/>
              <a:t>Fading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20951"/>
            <a:ext cx="7574915" cy="371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1170" indent="-342900">
              <a:lnSpc>
                <a:spcPts val="302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channel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impulse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response changes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at a</a:t>
            </a:r>
            <a:r>
              <a:rPr sz="2800" spc="-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rate  much slower than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transmitted base-band 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195"/>
              </a:lnSpc>
              <a:spcBef>
                <a:spcPts val="29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Doppler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spread is much less than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bandwidth</a:t>
            </a:r>
            <a:r>
              <a:rPr sz="28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195"/>
              </a:lnSpc>
            </a:pP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base-band</a:t>
            </a:r>
            <a:r>
              <a:rPr sz="28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775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S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&lt;&lt;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775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c 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and B</a:t>
            </a:r>
            <a:r>
              <a:rPr sz="2775" spc="-7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S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&gt;&gt;</a:t>
            </a:r>
            <a:r>
              <a:rPr sz="2800" spc="40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2775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endParaRPr sz="2775" baseline="-21021">
              <a:latin typeface="Times New Roman"/>
              <a:cs typeface="Times New Roman"/>
            </a:endParaRPr>
          </a:p>
          <a:p>
            <a:pPr marL="355600" marR="429895" indent="-342900">
              <a:lnSpc>
                <a:spcPct val="90000"/>
              </a:lnSpc>
              <a:spcBef>
                <a:spcPts val="67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Velocity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MS and the base-band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signaling 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determines whether a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 undergoes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fast or 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slow</a:t>
            </a:r>
            <a:r>
              <a:rPr sz="28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fading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890395">
              <a:lnSpc>
                <a:spcPct val="100000"/>
              </a:lnSpc>
            </a:pPr>
            <a:r>
              <a:rPr spc="-5" dirty="0"/>
              <a:t>Sum</a:t>
            </a:r>
            <a:r>
              <a:rPr spc="-20" dirty="0"/>
              <a:t>m</a:t>
            </a:r>
            <a:r>
              <a:rPr spc="-5" dirty="0"/>
              <a:t>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14346"/>
            <a:ext cx="7579359" cy="19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Fast and slow fading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deal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with the  relationship between the </a:t>
            </a:r>
            <a:r>
              <a:rPr sz="3200" spc="-5" dirty="0">
                <a:solidFill>
                  <a:srgbClr val="000066"/>
                </a:solidFill>
                <a:latin typeface="Times New Roman"/>
                <a:cs typeface="Times New Roman"/>
              </a:rPr>
              <a:t>time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rate of</a:t>
            </a:r>
            <a:r>
              <a:rPr sz="3200" spc="-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change 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in the channel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the transmitted signal,  NOT with propagation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path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loss</a:t>
            </a:r>
            <a:r>
              <a:rPr sz="3200" spc="-9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models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3868" y="3851148"/>
            <a:ext cx="3047" cy="3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613" y="577215"/>
            <a:ext cx="649986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Typical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Cellular Mobile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Environment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83884" y="3313429"/>
            <a:ext cx="474345" cy="559435"/>
          </a:xfrm>
          <a:custGeom>
            <a:avLst/>
            <a:gdLst/>
            <a:ahLst/>
            <a:cxnLst/>
            <a:rect l="l" t="t" r="r" b="b"/>
            <a:pathLst>
              <a:path w="474345" h="559435">
                <a:moveTo>
                  <a:pt x="474344" y="0"/>
                </a:moveTo>
                <a:lnTo>
                  <a:pt x="0" y="0"/>
                </a:lnTo>
                <a:lnTo>
                  <a:pt x="0" y="559435"/>
                </a:lnTo>
                <a:lnTo>
                  <a:pt x="474344" y="559435"/>
                </a:lnTo>
                <a:lnTo>
                  <a:pt x="4743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1311" y="3160902"/>
            <a:ext cx="499745" cy="153035"/>
          </a:xfrm>
          <a:custGeom>
            <a:avLst/>
            <a:gdLst/>
            <a:ahLst/>
            <a:cxnLst/>
            <a:rect l="l" t="t" r="r" b="b"/>
            <a:pathLst>
              <a:path w="499745" h="153035">
                <a:moveTo>
                  <a:pt x="499490" y="0"/>
                </a:moveTo>
                <a:lnTo>
                  <a:pt x="0" y="0"/>
                </a:lnTo>
                <a:lnTo>
                  <a:pt x="0" y="152526"/>
                </a:lnTo>
                <a:lnTo>
                  <a:pt x="499490" y="152526"/>
                </a:lnTo>
                <a:lnTo>
                  <a:pt x="4994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855" y="33134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8765" y="33134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8677" y="33134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58588" y="33134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8499" y="33134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58537" y="33134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8447" y="33134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8359" y="33134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270" y="33134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3735" y="33642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17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3669" y="33642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3696" y="33642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3607" y="33642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33506" y="33642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17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83440" y="33642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33466" y="33642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3378" y="33642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33289" y="33642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08855" y="34152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58765" y="34152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08677" y="34152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8588" y="34152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08499" y="34152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58537" y="34152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08447" y="34152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58359" y="34152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8270" y="34152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33735" y="34660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17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3669" y="34660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33696" y="34660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83607" y="34660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33506" y="34660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17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3440" y="34660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33466" y="34660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83378" y="34660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33289" y="3466026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08855" y="351685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25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8765" y="351685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25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08677" y="351685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25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58588" y="351685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25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08499" y="351685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25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58537" y="351685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25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08447" y="351685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25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8359" y="351685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25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08270" y="351685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25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33735" y="35677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17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83669" y="35677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33696" y="35677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83607" y="35677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33506" y="35677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17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83440" y="35677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33466" y="35677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83378" y="35677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3289" y="35677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08855" y="36185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58765" y="36185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08677" y="36185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58588" y="36185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08499" y="36185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58537" y="36185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8447" y="36185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58359" y="36185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08270" y="361855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33735" y="36694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17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83669" y="36694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33696" y="36694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83607" y="36694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33506" y="36694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17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83440" y="36694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33466" y="36694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83378" y="36694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33289" y="36694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91277" y="3745709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91277" y="374570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519" y="0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91277" y="3745709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91277" y="3745709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341" y="0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91277" y="3745709"/>
            <a:ext cx="492759" cy="0"/>
          </a:xfrm>
          <a:custGeom>
            <a:avLst/>
            <a:gdLst/>
            <a:ahLst/>
            <a:cxnLst/>
            <a:rect l="l" t="t" r="r" b="b"/>
            <a:pathLst>
              <a:path w="492760">
                <a:moveTo>
                  <a:pt x="0" y="0"/>
                </a:moveTo>
                <a:lnTo>
                  <a:pt x="492251" y="0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68315" y="37202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08447" y="37202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58359" y="37202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08270" y="372028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55794" y="377120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17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83440" y="377120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33466" y="377120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83378" y="377120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33289" y="377120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68315" y="382200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08447" y="382200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58359" y="382200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270" y="382200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4994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45822" y="331349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57"/>
                </a:lnTo>
              </a:path>
            </a:pathLst>
          </a:custGeom>
          <a:ln w="2496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71311" y="3160902"/>
            <a:ext cx="499745" cy="712470"/>
          </a:xfrm>
          <a:custGeom>
            <a:avLst/>
            <a:gdLst/>
            <a:ahLst/>
            <a:cxnLst/>
            <a:rect l="l" t="t" r="r" b="b"/>
            <a:pathLst>
              <a:path w="499745" h="712470">
                <a:moveTo>
                  <a:pt x="12573" y="152526"/>
                </a:moveTo>
                <a:lnTo>
                  <a:pt x="0" y="152526"/>
                </a:lnTo>
                <a:lnTo>
                  <a:pt x="0" y="0"/>
                </a:lnTo>
                <a:lnTo>
                  <a:pt x="499490" y="0"/>
                </a:lnTo>
                <a:lnTo>
                  <a:pt x="499490" y="152526"/>
                </a:lnTo>
                <a:lnTo>
                  <a:pt x="486917" y="152526"/>
                </a:lnTo>
                <a:lnTo>
                  <a:pt x="486917" y="711962"/>
                </a:lnTo>
                <a:lnTo>
                  <a:pt x="12573" y="711962"/>
                </a:lnTo>
                <a:lnTo>
                  <a:pt x="12573" y="15252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3884" y="33134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33796" y="33134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83707" y="33134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33617" y="33134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83528" y="33134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33566" y="33134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83478" y="33134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33389" y="33134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83300" y="33134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08777" y="33642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17" y="50857"/>
                </a:lnTo>
                <a:lnTo>
                  <a:pt x="49917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58688" y="33642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63" y="50857"/>
                </a:lnTo>
                <a:lnTo>
                  <a:pt x="49963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808726" y="33642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858636" y="33642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908547" y="33642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17" y="50857"/>
                </a:lnTo>
                <a:lnTo>
                  <a:pt x="49917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58459" y="33642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63" y="50857"/>
                </a:lnTo>
                <a:lnTo>
                  <a:pt x="49963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08496" y="33642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58408" y="33642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108319" y="3364299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83884" y="34152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33796" y="34152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83707" y="34152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833617" y="34152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83528" y="34152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933566" y="34152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83478" y="34152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33389" y="34152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83300" y="34152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08777" y="34660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17" y="50857"/>
                </a:lnTo>
                <a:lnTo>
                  <a:pt x="49917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58688" y="34660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63" y="50857"/>
                </a:lnTo>
                <a:lnTo>
                  <a:pt x="49963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08726" y="34660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58636" y="34660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08547" y="34660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17" y="50857"/>
                </a:lnTo>
                <a:lnTo>
                  <a:pt x="49917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58459" y="34660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63" y="50857"/>
                </a:lnTo>
                <a:lnTo>
                  <a:pt x="49963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08496" y="34660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58408" y="34660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08319" y="346602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683884" y="3516858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25"/>
                </a:moveTo>
                <a:lnTo>
                  <a:pt x="49940" y="50825"/>
                </a:lnTo>
                <a:lnTo>
                  <a:pt x="49940" y="0"/>
                </a:lnTo>
                <a:lnTo>
                  <a:pt x="0" y="0"/>
                </a:lnTo>
                <a:lnTo>
                  <a:pt x="0" y="50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33796" y="3516858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25"/>
                </a:moveTo>
                <a:lnTo>
                  <a:pt x="49940" y="50825"/>
                </a:lnTo>
                <a:lnTo>
                  <a:pt x="49940" y="0"/>
                </a:lnTo>
                <a:lnTo>
                  <a:pt x="0" y="0"/>
                </a:lnTo>
                <a:lnTo>
                  <a:pt x="0" y="50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83707" y="3516858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25"/>
                </a:moveTo>
                <a:lnTo>
                  <a:pt x="49940" y="50825"/>
                </a:lnTo>
                <a:lnTo>
                  <a:pt x="49940" y="0"/>
                </a:lnTo>
                <a:lnTo>
                  <a:pt x="0" y="0"/>
                </a:lnTo>
                <a:lnTo>
                  <a:pt x="0" y="50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33617" y="3516858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25"/>
                </a:moveTo>
                <a:lnTo>
                  <a:pt x="49940" y="50825"/>
                </a:lnTo>
                <a:lnTo>
                  <a:pt x="49940" y="0"/>
                </a:lnTo>
                <a:lnTo>
                  <a:pt x="0" y="0"/>
                </a:lnTo>
                <a:lnTo>
                  <a:pt x="0" y="50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83528" y="3516858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25"/>
                </a:moveTo>
                <a:lnTo>
                  <a:pt x="49940" y="50825"/>
                </a:lnTo>
                <a:lnTo>
                  <a:pt x="49940" y="0"/>
                </a:lnTo>
                <a:lnTo>
                  <a:pt x="0" y="0"/>
                </a:lnTo>
                <a:lnTo>
                  <a:pt x="0" y="50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33566" y="3516858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25"/>
                </a:moveTo>
                <a:lnTo>
                  <a:pt x="49940" y="50825"/>
                </a:lnTo>
                <a:lnTo>
                  <a:pt x="49940" y="0"/>
                </a:lnTo>
                <a:lnTo>
                  <a:pt x="0" y="0"/>
                </a:lnTo>
                <a:lnTo>
                  <a:pt x="0" y="50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83478" y="3516858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25"/>
                </a:moveTo>
                <a:lnTo>
                  <a:pt x="49940" y="50825"/>
                </a:lnTo>
                <a:lnTo>
                  <a:pt x="49940" y="0"/>
                </a:lnTo>
                <a:lnTo>
                  <a:pt x="0" y="0"/>
                </a:lnTo>
                <a:lnTo>
                  <a:pt x="0" y="50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033389" y="3516858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25"/>
                </a:moveTo>
                <a:lnTo>
                  <a:pt x="49940" y="50825"/>
                </a:lnTo>
                <a:lnTo>
                  <a:pt x="49940" y="0"/>
                </a:lnTo>
                <a:lnTo>
                  <a:pt x="0" y="0"/>
                </a:lnTo>
                <a:lnTo>
                  <a:pt x="0" y="50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83300" y="3516858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25"/>
                </a:moveTo>
                <a:lnTo>
                  <a:pt x="49940" y="50825"/>
                </a:lnTo>
                <a:lnTo>
                  <a:pt x="49940" y="0"/>
                </a:lnTo>
                <a:lnTo>
                  <a:pt x="0" y="0"/>
                </a:lnTo>
                <a:lnTo>
                  <a:pt x="0" y="50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08777" y="35677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17" y="50857"/>
                </a:lnTo>
                <a:lnTo>
                  <a:pt x="49917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58688" y="35677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63" y="50857"/>
                </a:lnTo>
                <a:lnTo>
                  <a:pt x="49963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08726" y="35677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58636" y="35677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908547" y="35677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17" y="50857"/>
                </a:lnTo>
                <a:lnTo>
                  <a:pt x="49917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958459" y="35677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63" y="50857"/>
                </a:lnTo>
                <a:lnTo>
                  <a:pt x="49963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08496" y="35677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58408" y="35677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08319" y="35677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83884" y="36185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733796" y="36185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83707" y="36185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833617" y="36185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883528" y="36185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33566" y="36185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83478" y="36185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33389" y="36185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83300" y="3618553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708777" y="36694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17" y="50857"/>
                </a:lnTo>
                <a:lnTo>
                  <a:pt x="49917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758688" y="36694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63" y="50857"/>
                </a:lnTo>
                <a:lnTo>
                  <a:pt x="49963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08726" y="36694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58636" y="36694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08547" y="36694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17" y="50857"/>
                </a:lnTo>
                <a:lnTo>
                  <a:pt x="49917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958459" y="36694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63" y="50857"/>
                </a:lnTo>
                <a:lnTo>
                  <a:pt x="49963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08496" y="36694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058408" y="36694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08319" y="36694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683884" y="37202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733796" y="37202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783707" y="37202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833617" y="37202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883528" y="37202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933566" y="37202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983478" y="37202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033389" y="37202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83300" y="3720280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708777" y="37712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17" y="50857"/>
                </a:lnTo>
                <a:lnTo>
                  <a:pt x="49917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58688" y="37712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63" y="50857"/>
                </a:lnTo>
                <a:lnTo>
                  <a:pt x="49963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08726" y="37712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58636" y="37712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908547" y="37712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17" y="50857"/>
                </a:lnTo>
                <a:lnTo>
                  <a:pt x="49917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958459" y="37712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63" y="50857"/>
                </a:lnTo>
                <a:lnTo>
                  <a:pt x="49963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008496" y="37712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58408" y="37712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108319" y="37712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83884" y="38220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733796" y="38220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783707" y="38220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833617" y="38220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83528" y="38220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933566" y="38220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983478" y="38220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33389" y="38220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083300" y="3822007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4" h="51435">
                <a:moveTo>
                  <a:pt x="0" y="50857"/>
                </a:moveTo>
                <a:lnTo>
                  <a:pt x="49940" y="50857"/>
                </a:lnTo>
                <a:lnTo>
                  <a:pt x="49940" y="0"/>
                </a:lnTo>
                <a:lnTo>
                  <a:pt x="0" y="0"/>
                </a:lnTo>
                <a:lnTo>
                  <a:pt x="0" y="508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45822" y="3307149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3557"/>
                </a:lnTo>
              </a:path>
            </a:pathLst>
          </a:custGeom>
          <a:ln w="37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371210" y="2801429"/>
            <a:ext cx="1423670" cy="300990"/>
          </a:xfrm>
          <a:custGeom>
            <a:avLst/>
            <a:gdLst/>
            <a:ahLst/>
            <a:cxnLst/>
            <a:rect l="l" t="t" r="r" b="b"/>
            <a:pathLst>
              <a:path w="1423670" h="300989">
                <a:moveTo>
                  <a:pt x="0" y="300799"/>
                </a:moveTo>
                <a:lnTo>
                  <a:pt x="1423162" y="300799"/>
                </a:lnTo>
                <a:lnTo>
                  <a:pt x="1423162" y="0"/>
                </a:lnTo>
                <a:lnTo>
                  <a:pt x="0" y="0"/>
                </a:lnTo>
                <a:lnTo>
                  <a:pt x="0" y="300799"/>
                </a:lnTo>
                <a:close/>
              </a:path>
            </a:pathLst>
          </a:custGeom>
          <a:solidFill>
            <a:srgbClr val="42C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31660" y="2982086"/>
            <a:ext cx="350520" cy="128270"/>
          </a:xfrm>
          <a:custGeom>
            <a:avLst/>
            <a:gdLst/>
            <a:ahLst/>
            <a:cxnLst/>
            <a:rect l="l" t="t" r="r" b="b"/>
            <a:pathLst>
              <a:path w="350520" h="128269">
                <a:moveTo>
                  <a:pt x="66293" y="0"/>
                </a:moveTo>
                <a:lnTo>
                  <a:pt x="7747" y="0"/>
                </a:lnTo>
                <a:lnTo>
                  <a:pt x="2539" y="1142"/>
                </a:lnTo>
                <a:lnTo>
                  <a:pt x="0" y="1650"/>
                </a:lnTo>
                <a:lnTo>
                  <a:pt x="0" y="2666"/>
                </a:lnTo>
                <a:lnTo>
                  <a:pt x="4572" y="4825"/>
                </a:lnTo>
                <a:lnTo>
                  <a:pt x="7747" y="5334"/>
                </a:lnTo>
                <a:lnTo>
                  <a:pt x="8254" y="5841"/>
                </a:lnTo>
                <a:lnTo>
                  <a:pt x="9778" y="5841"/>
                </a:lnTo>
                <a:lnTo>
                  <a:pt x="14859" y="6858"/>
                </a:lnTo>
                <a:lnTo>
                  <a:pt x="22478" y="7365"/>
                </a:lnTo>
                <a:lnTo>
                  <a:pt x="32130" y="9016"/>
                </a:lnTo>
                <a:lnTo>
                  <a:pt x="43814" y="10540"/>
                </a:lnTo>
                <a:lnTo>
                  <a:pt x="58165" y="12700"/>
                </a:lnTo>
                <a:lnTo>
                  <a:pt x="107061" y="20447"/>
                </a:lnTo>
                <a:lnTo>
                  <a:pt x="162687" y="33147"/>
                </a:lnTo>
                <a:lnTo>
                  <a:pt x="214121" y="50926"/>
                </a:lnTo>
                <a:lnTo>
                  <a:pt x="256412" y="72389"/>
                </a:lnTo>
                <a:lnTo>
                  <a:pt x="294639" y="98043"/>
                </a:lnTo>
                <a:lnTo>
                  <a:pt x="322707" y="123316"/>
                </a:lnTo>
                <a:lnTo>
                  <a:pt x="326263" y="126873"/>
                </a:lnTo>
                <a:lnTo>
                  <a:pt x="326770" y="128015"/>
                </a:lnTo>
                <a:lnTo>
                  <a:pt x="339979" y="108076"/>
                </a:lnTo>
                <a:lnTo>
                  <a:pt x="350138" y="18923"/>
                </a:lnTo>
                <a:lnTo>
                  <a:pt x="341503" y="18923"/>
                </a:lnTo>
                <a:lnTo>
                  <a:pt x="336931" y="18414"/>
                </a:lnTo>
                <a:lnTo>
                  <a:pt x="331850" y="18414"/>
                </a:lnTo>
                <a:lnTo>
                  <a:pt x="324738" y="17399"/>
                </a:lnTo>
                <a:lnTo>
                  <a:pt x="317118" y="17399"/>
                </a:lnTo>
                <a:lnTo>
                  <a:pt x="307847" y="16890"/>
                </a:lnTo>
                <a:lnTo>
                  <a:pt x="297688" y="15239"/>
                </a:lnTo>
                <a:lnTo>
                  <a:pt x="285495" y="14732"/>
                </a:lnTo>
                <a:lnTo>
                  <a:pt x="271653" y="13208"/>
                </a:lnTo>
                <a:lnTo>
                  <a:pt x="256412" y="12700"/>
                </a:lnTo>
                <a:lnTo>
                  <a:pt x="238633" y="10540"/>
                </a:lnTo>
                <a:lnTo>
                  <a:pt x="199389" y="7365"/>
                </a:lnTo>
                <a:lnTo>
                  <a:pt x="179450" y="5334"/>
                </a:lnTo>
                <a:lnTo>
                  <a:pt x="159004" y="3683"/>
                </a:lnTo>
                <a:lnTo>
                  <a:pt x="119761" y="2666"/>
                </a:lnTo>
                <a:lnTo>
                  <a:pt x="100964" y="1142"/>
                </a:lnTo>
                <a:lnTo>
                  <a:pt x="83058" y="1142"/>
                </a:lnTo>
                <a:lnTo>
                  <a:pt x="66293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382005" y="3027933"/>
            <a:ext cx="203835" cy="71120"/>
          </a:xfrm>
          <a:custGeom>
            <a:avLst/>
            <a:gdLst/>
            <a:ahLst/>
            <a:cxnLst/>
            <a:rect l="l" t="t" r="r" b="b"/>
            <a:pathLst>
              <a:path w="203835" h="71119">
                <a:moveTo>
                  <a:pt x="171831" y="0"/>
                </a:moveTo>
                <a:lnTo>
                  <a:pt x="2540" y="6603"/>
                </a:lnTo>
                <a:lnTo>
                  <a:pt x="0" y="70865"/>
                </a:lnTo>
                <a:lnTo>
                  <a:pt x="203454" y="18923"/>
                </a:lnTo>
                <a:lnTo>
                  <a:pt x="171831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629655" y="1975230"/>
            <a:ext cx="1038225" cy="1076325"/>
          </a:xfrm>
          <a:custGeom>
            <a:avLst/>
            <a:gdLst/>
            <a:ahLst/>
            <a:cxnLst/>
            <a:rect l="l" t="t" r="r" b="b"/>
            <a:pathLst>
              <a:path w="1038225" h="1076325">
                <a:moveTo>
                  <a:pt x="120523" y="0"/>
                </a:moveTo>
                <a:lnTo>
                  <a:pt x="114427" y="4064"/>
                </a:lnTo>
                <a:lnTo>
                  <a:pt x="58166" y="273685"/>
                </a:lnTo>
                <a:lnTo>
                  <a:pt x="74549" y="344805"/>
                </a:lnTo>
                <a:lnTo>
                  <a:pt x="80137" y="359918"/>
                </a:lnTo>
                <a:lnTo>
                  <a:pt x="70993" y="479298"/>
                </a:lnTo>
                <a:lnTo>
                  <a:pt x="71047" y="498475"/>
                </a:lnTo>
                <a:lnTo>
                  <a:pt x="73025" y="706755"/>
                </a:lnTo>
                <a:lnTo>
                  <a:pt x="0" y="895858"/>
                </a:lnTo>
                <a:lnTo>
                  <a:pt x="2032" y="1076071"/>
                </a:lnTo>
                <a:lnTo>
                  <a:pt x="810768" y="1028319"/>
                </a:lnTo>
                <a:lnTo>
                  <a:pt x="810768" y="1018413"/>
                </a:lnTo>
                <a:lnTo>
                  <a:pt x="1000251" y="1005967"/>
                </a:lnTo>
                <a:lnTo>
                  <a:pt x="999236" y="997585"/>
                </a:lnTo>
                <a:lnTo>
                  <a:pt x="1004316" y="990346"/>
                </a:lnTo>
                <a:lnTo>
                  <a:pt x="1006348" y="817880"/>
                </a:lnTo>
                <a:lnTo>
                  <a:pt x="1033907" y="817372"/>
                </a:lnTo>
                <a:lnTo>
                  <a:pt x="1037971" y="805434"/>
                </a:lnTo>
                <a:lnTo>
                  <a:pt x="951738" y="655955"/>
                </a:lnTo>
                <a:lnTo>
                  <a:pt x="771017" y="641858"/>
                </a:lnTo>
                <a:lnTo>
                  <a:pt x="713740" y="537972"/>
                </a:lnTo>
                <a:lnTo>
                  <a:pt x="221615" y="498475"/>
                </a:lnTo>
                <a:lnTo>
                  <a:pt x="191516" y="480822"/>
                </a:lnTo>
                <a:lnTo>
                  <a:pt x="194564" y="370205"/>
                </a:lnTo>
                <a:lnTo>
                  <a:pt x="205232" y="363474"/>
                </a:lnTo>
                <a:lnTo>
                  <a:pt x="182245" y="343281"/>
                </a:lnTo>
                <a:lnTo>
                  <a:pt x="176149" y="319913"/>
                </a:lnTo>
                <a:lnTo>
                  <a:pt x="169037" y="315722"/>
                </a:lnTo>
                <a:lnTo>
                  <a:pt x="120523" y="0"/>
                </a:lnTo>
                <a:close/>
              </a:path>
            </a:pathLst>
          </a:custGeom>
          <a:solidFill>
            <a:srgbClr val="DDF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64555" y="2249170"/>
            <a:ext cx="245110" cy="803275"/>
          </a:xfrm>
          <a:custGeom>
            <a:avLst/>
            <a:gdLst/>
            <a:ahLst/>
            <a:cxnLst/>
            <a:rect l="l" t="t" r="r" b="b"/>
            <a:pathLst>
              <a:path w="245110" h="803275">
                <a:moveTo>
                  <a:pt x="78105" y="327025"/>
                </a:moveTo>
                <a:lnTo>
                  <a:pt x="0" y="607821"/>
                </a:lnTo>
                <a:lnTo>
                  <a:pt x="3048" y="616584"/>
                </a:lnTo>
                <a:lnTo>
                  <a:pt x="30099" y="618235"/>
                </a:lnTo>
                <a:lnTo>
                  <a:pt x="28067" y="770254"/>
                </a:lnTo>
                <a:lnTo>
                  <a:pt x="157861" y="803020"/>
                </a:lnTo>
                <a:lnTo>
                  <a:pt x="167005" y="802004"/>
                </a:lnTo>
                <a:lnTo>
                  <a:pt x="164973" y="621791"/>
                </a:lnTo>
                <a:lnTo>
                  <a:pt x="237998" y="432942"/>
                </a:lnTo>
                <a:lnTo>
                  <a:pt x="237010" y="329056"/>
                </a:lnTo>
                <a:lnTo>
                  <a:pt x="167005" y="329056"/>
                </a:lnTo>
                <a:lnTo>
                  <a:pt x="78105" y="327025"/>
                </a:lnTo>
                <a:close/>
              </a:path>
              <a:path w="245110" h="803275">
                <a:moveTo>
                  <a:pt x="236197" y="243458"/>
                </a:moveTo>
                <a:lnTo>
                  <a:pt x="167005" y="243458"/>
                </a:lnTo>
                <a:lnTo>
                  <a:pt x="167005" y="329056"/>
                </a:lnTo>
                <a:lnTo>
                  <a:pt x="237010" y="329056"/>
                </a:lnTo>
                <a:lnTo>
                  <a:pt x="236197" y="243458"/>
                </a:lnTo>
                <a:close/>
              </a:path>
              <a:path w="245110" h="803275">
                <a:moveTo>
                  <a:pt x="243594" y="105917"/>
                </a:moveTo>
                <a:lnTo>
                  <a:pt x="192532" y="105917"/>
                </a:lnTo>
                <a:lnTo>
                  <a:pt x="184404" y="220090"/>
                </a:lnTo>
                <a:lnTo>
                  <a:pt x="154305" y="238251"/>
                </a:lnTo>
                <a:lnTo>
                  <a:pt x="156845" y="244475"/>
                </a:lnTo>
                <a:lnTo>
                  <a:pt x="167005" y="243458"/>
                </a:lnTo>
                <a:lnTo>
                  <a:pt x="236197" y="243458"/>
                </a:lnTo>
                <a:lnTo>
                  <a:pt x="235975" y="220090"/>
                </a:lnTo>
                <a:lnTo>
                  <a:pt x="235966" y="205612"/>
                </a:lnTo>
                <a:lnTo>
                  <a:pt x="243594" y="105917"/>
                </a:lnTo>
                <a:close/>
              </a:path>
              <a:path w="245110" h="803275">
                <a:moveTo>
                  <a:pt x="223139" y="0"/>
                </a:moveTo>
                <a:lnTo>
                  <a:pt x="217551" y="26415"/>
                </a:lnTo>
                <a:lnTo>
                  <a:pt x="201168" y="29590"/>
                </a:lnTo>
                <a:lnTo>
                  <a:pt x="185420" y="92455"/>
                </a:lnTo>
                <a:lnTo>
                  <a:pt x="178308" y="106425"/>
                </a:lnTo>
                <a:lnTo>
                  <a:pt x="192532" y="105917"/>
                </a:lnTo>
                <a:lnTo>
                  <a:pt x="243594" y="105917"/>
                </a:lnTo>
                <a:lnTo>
                  <a:pt x="245110" y="86105"/>
                </a:lnTo>
                <a:lnTo>
                  <a:pt x="239522" y="71119"/>
                </a:lnTo>
                <a:lnTo>
                  <a:pt x="223139" y="0"/>
                </a:lnTo>
                <a:close/>
              </a:path>
            </a:pathLst>
          </a:custGeom>
          <a:solidFill>
            <a:srgbClr val="C1DD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82259" y="2752217"/>
            <a:ext cx="556895" cy="85725"/>
          </a:xfrm>
          <a:custGeom>
            <a:avLst/>
            <a:gdLst/>
            <a:ahLst/>
            <a:cxnLst/>
            <a:rect l="l" t="t" r="r" b="b"/>
            <a:pathLst>
              <a:path w="556895" h="85725">
                <a:moveTo>
                  <a:pt x="0" y="0"/>
                </a:moveTo>
                <a:lnTo>
                  <a:pt x="0" y="7366"/>
                </a:lnTo>
                <a:lnTo>
                  <a:pt x="8636" y="25527"/>
                </a:lnTo>
                <a:lnTo>
                  <a:pt x="33146" y="81915"/>
                </a:lnTo>
                <a:lnTo>
                  <a:pt x="545718" y="85598"/>
                </a:lnTo>
                <a:lnTo>
                  <a:pt x="546735" y="80391"/>
                </a:lnTo>
                <a:lnTo>
                  <a:pt x="556894" y="80391"/>
                </a:lnTo>
                <a:lnTo>
                  <a:pt x="556894" y="18796"/>
                </a:lnTo>
                <a:lnTo>
                  <a:pt x="555878" y="9398"/>
                </a:lnTo>
                <a:lnTo>
                  <a:pt x="0" y="0"/>
                </a:lnTo>
                <a:close/>
              </a:path>
            </a:pathLst>
          </a:custGeom>
          <a:solidFill>
            <a:srgbClr val="77B1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12282" y="2554351"/>
            <a:ext cx="70485" cy="305435"/>
          </a:xfrm>
          <a:custGeom>
            <a:avLst/>
            <a:gdLst/>
            <a:ahLst/>
            <a:cxnLst/>
            <a:rect l="l" t="t" r="r" b="b"/>
            <a:pathLst>
              <a:path w="70485" h="305435">
                <a:moveTo>
                  <a:pt x="42305" y="135254"/>
                </a:moveTo>
                <a:lnTo>
                  <a:pt x="20827" y="135254"/>
                </a:lnTo>
                <a:lnTo>
                  <a:pt x="69976" y="305053"/>
                </a:lnTo>
                <a:lnTo>
                  <a:pt x="69976" y="197738"/>
                </a:lnTo>
                <a:lnTo>
                  <a:pt x="61848" y="197738"/>
                </a:lnTo>
                <a:lnTo>
                  <a:pt x="42305" y="135254"/>
                </a:lnTo>
                <a:close/>
              </a:path>
              <a:path w="70485" h="305435">
                <a:moveTo>
                  <a:pt x="69976" y="197231"/>
                </a:moveTo>
                <a:lnTo>
                  <a:pt x="61848" y="197738"/>
                </a:lnTo>
                <a:lnTo>
                  <a:pt x="69976" y="197738"/>
                </a:lnTo>
                <a:lnTo>
                  <a:pt x="69976" y="197231"/>
                </a:lnTo>
                <a:close/>
              </a:path>
              <a:path w="70485" h="305435">
                <a:moveTo>
                  <a:pt x="0" y="0"/>
                </a:moveTo>
                <a:lnTo>
                  <a:pt x="6603" y="138937"/>
                </a:lnTo>
                <a:lnTo>
                  <a:pt x="20827" y="135254"/>
                </a:lnTo>
                <a:lnTo>
                  <a:pt x="42305" y="135254"/>
                </a:lnTo>
                <a:lnTo>
                  <a:pt x="0" y="0"/>
                </a:lnTo>
                <a:close/>
              </a:path>
            </a:pathLst>
          </a:custGeom>
          <a:solidFill>
            <a:srgbClr val="C1DD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701410" y="2472182"/>
            <a:ext cx="133350" cy="54610"/>
          </a:xfrm>
          <a:custGeom>
            <a:avLst/>
            <a:gdLst/>
            <a:ahLst/>
            <a:cxnLst/>
            <a:rect l="l" t="t" r="r" b="b"/>
            <a:pathLst>
              <a:path w="133350" h="54610">
                <a:moveTo>
                  <a:pt x="0" y="0"/>
                </a:moveTo>
                <a:lnTo>
                  <a:pt x="16763" y="53339"/>
                </a:lnTo>
                <a:lnTo>
                  <a:pt x="133350" y="54482"/>
                </a:lnTo>
                <a:lnTo>
                  <a:pt x="133350" y="9905"/>
                </a:lnTo>
                <a:lnTo>
                  <a:pt x="0" y="0"/>
                </a:lnTo>
                <a:close/>
              </a:path>
            </a:pathLst>
          </a:custGeom>
          <a:solidFill>
            <a:srgbClr val="77B1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638800" y="2855976"/>
            <a:ext cx="283845" cy="106680"/>
          </a:xfrm>
          <a:custGeom>
            <a:avLst/>
            <a:gdLst/>
            <a:ahLst/>
            <a:cxnLst/>
            <a:rect l="l" t="t" r="r" b="b"/>
            <a:pathLst>
              <a:path w="283845" h="106680">
                <a:moveTo>
                  <a:pt x="249809" y="0"/>
                </a:moveTo>
                <a:lnTo>
                  <a:pt x="251333" y="17018"/>
                </a:lnTo>
                <a:lnTo>
                  <a:pt x="0" y="20574"/>
                </a:lnTo>
                <a:lnTo>
                  <a:pt x="0" y="50546"/>
                </a:lnTo>
                <a:lnTo>
                  <a:pt x="32258" y="106299"/>
                </a:lnTo>
                <a:lnTo>
                  <a:pt x="232917" y="101091"/>
                </a:lnTo>
                <a:lnTo>
                  <a:pt x="232917" y="88773"/>
                </a:lnTo>
                <a:lnTo>
                  <a:pt x="243712" y="73278"/>
                </a:lnTo>
                <a:lnTo>
                  <a:pt x="281549" y="73278"/>
                </a:lnTo>
                <a:lnTo>
                  <a:pt x="257428" y="9271"/>
                </a:lnTo>
                <a:lnTo>
                  <a:pt x="249809" y="0"/>
                </a:lnTo>
                <a:close/>
              </a:path>
              <a:path w="283845" h="106680">
                <a:moveTo>
                  <a:pt x="281549" y="73278"/>
                </a:moveTo>
                <a:lnTo>
                  <a:pt x="243712" y="73278"/>
                </a:lnTo>
                <a:lnTo>
                  <a:pt x="249809" y="74802"/>
                </a:lnTo>
                <a:lnTo>
                  <a:pt x="248285" y="79501"/>
                </a:lnTo>
                <a:lnTo>
                  <a:pt x="283463" y="78359"/>
                </a:lnTo>
                <a:lnTo>
                  <a:pt x="281549" y="73278"/>
                </a:lnTo>
                <a:close/>
              </a:path>
            </a:pathLst>
          </a:custGeom>
          <a:solidFill>
            <a:srgbClr val="77B1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52540" y="2804922"/>
            <a:ext cx="37465" cy="132715"/>
          </a:xfrm>
          <a:custGeom>
            <a:avLst/>
            <a:gdLst/>
            <a:ahLst/>
            <a:cxnLst/>
            <a:rect l="l" t="t" r="r" b="b"/>
            <a:pathLst>
              <a:path w="37464" h="132714">
                <a:moveTo>
                  <a:pt x="19685" y="0"/>
                </a:moveTo>
                <a:lnTo>
                  <a:pt x="0" y="131699"/>
                </a:lnTo>
                <a:lnTo>
                  <a:pt x="36449" y="132333"/>
                </a:lnTo>
                <a:lnTo>
                  <a:pt x="37464" y="31114"/>
                </a:lnTo>
                <a:lnTo>
                  <a:pt x="34925" y="19176"/>
                </a:lnTo>
                <a:lnTo>
                  <a:pt x="28829" y="9398"/>
                </a:lnTo>
                <a:lnTo>
                  <a:pt x="22225" y="2158"/>
                </a:lnTo>
                <a:lnTo>
                  <a:pt x="19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358382" y="2812795"/>
            <a:ext cx="26034" cy="116839"/>
          </a:xfrm>
          <a:custGeom>
            <a:avLst/>
            <a:gdLst/>
            <a:ahLst/>
            <a:cxnLst/>
            <a:rect l="l" t="t" r="r" b="b"/>
            <a:pathLst>
              <a:path w="26035" h="116839">
                <a:moveTo>
                  <a:pt x="14096" y="0"/>
                </a:moveTo>
                <a:lnTo>
                  <a:pt x="0" y="115062"/>
                </a:lnTo>
                <a:lnTo>
                  <a:pt x="0" y="116586"/>
                </a:lnTo>
                <a:lnTo>
                  <a:pt x="24256" y="116586"/>
                </a:lnTo>
                <a:lnTo>
                  <a:pt x="24256" y="101600"/>
                </a:lnTo>
                <a:lnTo>
                  <a:pt x="25272" y="72008"/>
                </a:lnTo>
                <a:lnTo>
                  <a:pt x="25780" y="42417"/>
                </a:lnTo>
                <a:lnTo>
                  <a:pt x="25705" y="28448"/>
                </a:lnTo>
                <a:lnTo>
                  <a:pt x="24256" y="18668"/>
                </a:lnTo>
                <a:lnTo>
                  <a:pt x="20192" y="9270"/>
                </a:lnTo>
                <a:lnTo>
                  <a:pt x="16637" y="3555"/>
                </a:lnTo>
                <a:lnTo>
                  <a:pt x="14604" y="1015"/>
                </a:lnTo>
                <a:lnTo>
                  <a:pt x="140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75019" y="28892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5841" y="0"/>
                </a:lnTo>
              </a:path>
            </a:pathLst>
          </a:custGeom>
          <a:ln w="25146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71716" y="2847339"/>
            <a:ext cx="9525" cy="26034"/>
          </a:xfrm>
          <a:custGeom>
            <a:avLst/>
            <a:gdLst/>
            <a:ahLst/>
            <a:cxnLst/>
            <a:rect l="l" t="t" r="r" b="b"/>
            <a:pathLst>
              <a:path w="9525" h="26035">
                <a:moveTo>
                  <a:pt x="0" y="0"/>
                </a:moveTo>
                <a:lnTo>
                  <a:pt x="0" y="25908"/>
                </a:lnTo>
                <a:lnTo>
                  <a:pt x="8636" y="25908"/>
                </a:lnTo>
                <a:lnTo>
                  <a:pt x="8636" y="18161"/>
                </a:lnTo>
                <a:lnTo>
                  <a:pt x="9144" y="11430"/>
                </a:lnTo>
                <a:lnTo>
                  <a:pt x="9144" y="508"/>
                </a:lnTo>
                <a:lnTo>
                  <a:pt x="0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61684" y="28602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2590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61684" y="2876676"/>
            <a:ext cx="10160" cy="25400"/>
          </a:xfrm>
          <a:custGeom>
            <a:avLst/>
            <a:gdLst/>
            <a:ahLst/>
            <a:cxnLst/>
            <a:rect l="l" t="t" r="r" b="b"/>
            <a:pathLst>
              <a:path w="10160" h="25400">
                <a:moveTo>
                  <a:pt x="7874" y="0"/>
                </a:moveTo>
                <a:lnTo>
                  <a:pt x="0" y="0"/>
                </a:lnTo>
                <a:lnTo>
                  <a:pt x="0" y="25146"/>
                </a:lnTo>
                <a:lnTo>
                  <a:pt x="10032" y="25146"/>
                </a:lnTo>
                <a:lnTo>
                  <a:pt x="10032" y="508"/>
                </a:lnTo>
                <a:lnTo>
                  <a:pt x="7874" y="508"/>
                </a:lnTo>
                <a:lnTo>
                  <a:pt x="7874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60033" y="2915602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83" y="0"/>
                </a:lnTo>
              </a:path>
            </a:pathLst>
          </a:custGeom>
          <a:ln w="2247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73367" y="2904363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508" y="0"/>
                </a:moveTo>
                <a:lnTo>
                  <a:pt x="0" y="22478"/>
                </a:lnTo>
                <a:lnTo>
                  <a:pt x="6350" y="22478"/>
                </a:lnTo>
                <a:lnTo>
                  <a:pt x="6350" y="7874"/>
                </a:lnTo>
                <a:lnTo>
                  <a:pt x="7493" y="1015"/>
                </a:lnTo>
                <a:lnTo>
                  <a:pt x="508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361684" y="2816225"/>
            <a:ext cx="19685" cy="29845"/>
          </a:xfrm>
          <a:custGeom>
            <a:avLst/>
            <a:gdLst/>
            <a:ahLst/>
            <a:cxnLst/>
            <a:rect l="l" t="t" r="r" b="b"/>
            <a:pathLst>
              <a:path w="19685" h="29844">
                <a:moveTo>
                  <a:pt x="10032" y="0"/>
                </a:moveTo>
                <a:lnTo>
                  <a:pt x="7112" y="3683"/>
                </a:lnTo>
                <a:lnTo>
                  <a:pt x="3810" y="9525"/>
                </a:lnTo>
                <a:lnTo>
                  <a:pt x="1396" y="16510"/>
                </a:lnTo>
                <a:lnTo>
                  <a:pt x="0" y="25653"/>
                </a:lnTo>
                <a:lnTo>
                  <a:pt x="0" y="29337"/>
                </a:lnTo>
                <a:lnTo>
                  <a:pt x="19176" y="29337"/>
                </a:lnTo>
                <a:lnTo>
                  <a:pt x="19093" y="25653"/>
                </a:lnTo>
                <a:lnTo>
                  <a:pt x="17779" y="17652"/>
                </a:lnTo>
                <a:lnTo>
                  <a:pt x="15366" y="9525"/>
                </a:lnTo>
                <a:lnTo>
                  <a:pt x="11937" y="3683"/>
                </a:lnTo>
                <a:lnTo>
                  <a:pt x="10032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353302" y="2836036"/>
            <a:ext cx="38735" cy="114300"/>
          </a:xfrm>
          <a:custGeom>
            <a:avLst/>
            <a:gdLst/>
            <a:ahLst/>
            <a:cxnLst/>
            <a:rect l="l" t="t" r="r" b="b"/>
            <a:pathLst>
              <a:path w="38735" h="114300">
                <a:moveTo>
                  <a:pt x="0" y="105790"/>
                </a:moveTo>
                <a:lnTo>
                  <a:pt x="7238" y="114173"/>
                </a:lnTo>
                <a:lnTo>
                  <a:pt x="38353" y="110489"/>
                </a:lnTo>
                <a:lnTo>
                  <a:pt x="38353" y="106299"/>
                </a:lnTo>
                <a:lnTo>
                  <a:pt x="35306" y="106299"/>
                </a:lnTo>
                <a:lnTo>
                  <a:pt x="0" y="105790"/>
                </a:lnTo>
                <a:close/>
              </a:path>
              <a:path w="38735" h="114300">
                <a:moveTo>
                  <a:pt x="38353" y="0"/>
                </a:moveTo>
                <a:lnTo>
                  <a:pt x="35306" y="106299"/>
                </a:lnTo>
                <a:lnTo>
                  <a:pt x="38353" y="106299"/>
                </a:lnTo>
                <a:lnTo>
                  <a:pt x="3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259957" y="2804922"/>
            <a:ext cx="36830" cy="132715"/>
          </a:xfrm>
          <a:custGeom>
            <a:avLst/>
            <a:gdLst/>
            <a:ahLst/>
            <a:cxnLst/>
            <a:rect l="l" t="t" r="r" b="b"/>
            <a:pathLst>
              <a:path w="36829" h="132714">
                <a:moveTo>
                  <a:pt x="18795" y="0"/>
                </a:moveTo>
                <a:lnTo>
                  <a:pt x="0" y="131699"/>
                </a:lnTo>
                <a:lnTo>
                  <a:pt x="35178" y="132333"/>
                </a:lnTo>
                <a:lnTo>
                  <a:pt x="36702" y="31114"/>
                </a:lnTo>
                <a:lnTo>
                  <a:pt x="34162" y="19176"/>
                </a:lnTo>
                <a:lnTo>
                  <a:pt x="27812" y="9398"/>
                </a:lnTo>
                <a:lnTo>
                  <a:pt x="21843" y="2158"/>
                </a:lnTo>
                <a:lnTo>
                  <a:pt x="18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264909" y="2812795"/>
            <a:ext cx="26034" cy="116839"/>
          </a:xfrm>
          <a:custGeom>
            <a:avLst/>
            <a:gdLst/>
            <a:ahLst/>
            <a:cxnLst/>
            <a:rect l="l" t="t" r="r" b="b"/>
            <a:pathLst>
              <a:path w="26035" h="116839">
                <a:moveTo>
                  <a:pt x="13715" y="0"/>
                </a:moveTo>
                <a:lnTo>
                  <a:pt x="13207" y="1015"/>
                </a:lnTo>
                <a:lnTo>
                  <a:pt x="11175" y="3048"/>
                </a:lnTo>
                <a:lnTo>
                  <a:pt x="7112" y="8762"/>
                </a:lnTo>
                <a:lnTo>
                  <a:pt x="2539" y="17525"/>
                </a:lnTo>
                <a:lnTo>
                  <a:pt x="507" y="28448"/>
                </a:lnTo>
                <a:lnTo>
                  <a:pt x="0" y="116586"/>
                </a:lnTo>
                <a:lnTo>
                  <a:pt x="24384" y="116586"/>
                </a:lnTo>
                <a:lnTo>
                  <a:pt x="24384" y="101600"/>
                </a:lnTo>
                <a:lnTo>
                  <a:pt x="24891" y="72008"/>
                </a:lnTo>
                <a:lnTo>
                  <a:pt x="25907" y="42417"/>
                </a:lnTo>
                <a:lnTo>
                  <a:pt x="25832" y="28448"/>
                </a:lnTo>
                <a:lnTo>
                  <a:pt x="24384" y="18668"/>
                </a:lnTo>
                <a:lnTo>
                  <a:pt x="20319" y="9270"/>
                </a:lnTo>
                <a:lnTo>
                  <a:pt x="16763" y="3555"/>
                </a:lnTo>
                <a:lnTo>
                  <a:pt x="14731" y="1015"/>
                </a:lnTo>
                <a:lnTo>
                  <a:pt x="137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81673" y="28892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5841" y="0"/>
                </a:lnTo>
              </a:path>
            </a:pathLst>
          </a:custGeom>
          <a:ln w="25146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278245" y="2847339"/>
            <a:ext cx="11430" cy="26034"/>
          </a:xfrm>
          <a:custGeom>
            <a:avLst/>
            <a:gdLst/>
            <a:ahLst/>
            <a:cxnLst/>
            <a:rect l="l" t="t" r="r" b="b"/>
            <a:pathLst>
              <a:path w="11429" h="26035">
                <a:moveTo>
                  <a:pt x="10921" y="0"/>
                </a:moveTo>
                <a:lnTo>
                  <a:pt x="0" y="0"/>
                </a:lnTo>
                <a:lnTo>
                  <a:pt x="0" y="25908"/>
                </a:lnTo>
                <a:lnTo>
                  <a:pt x="9778" y="25908"/>
                </a:lnTo>
                <a:lnTo>
                  <a:pt x="10921" y="18161"/>
                </a:lnTo>
                <a:lnTo>
                  <a:pt x="10921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268339" y="28602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2590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268339" y="2876676"/>
            <a:ext cx="12065" cy="25400"/>
          </a:xfrm>
          <a:custGeom>
            <a:avLst/>
            <a:gdLst/>
            <a:ahLst/>
            <a:cxnLst/>
            <a:rect l="l" t="t" r="r" b="b"/>
            <a:pathLst>
              <a:path w="12064" h="25400">
                <a:moveTo>
                  <a:pt x="8762" y="0"/>
                </a:moveTo>
                <a:lnTo>
                  <a:pt x="0" y="0"/>
                </a:lnTo>
                <a:lnTo>
                  <a:pt x="0" y="25146"/>
                </a:lnTo>
                <a:lnTo>
                  <a:pt x="11684" y="25146"/>
                </a:lnTo>
                <a:lnTo>
                  <a:pt x="11684" y="508"/>
                </a:lnTo>
                <a:lnTo>
                  <a:pt x="8762" y="508"/>
                </a:lnTo>
                <a:lnTo>
                  <a:pt x="8762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268339" y="2915602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84" y="0"/>
                </a:lnTo>
              </a:path>
            </a:pathLst>
          </a:custGeom>
          <a:ln w="2247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81673" y="2904363"/>
            <a:ext cx="6350" cy="22860"/>
          </a:xfrm>
          <a:custGeom>
            <a:avLst/>
            <a:gdLst/>
            <a:ahLst/>
            <a:cxnLst/>
            <a:rect l="l" t="t" r="r" b="b"/>
            <a:pathLst>
              <a:path w="6350" h="22860">
                <a:moveTo>
                  <a:pt x="5841" y="0"/>
                </a:moveTo>
                <a:lnTo>
                  <a:pt x="0" y="0"/>
                </a:lnTo>
                <a:lnTo>
                  <a:pt x="0" y="22478"/>
                </a:lnTo>
                <a:lnTo>
                  <a:pt x="5334" y="22478"/>
                </a:lnTo>
                <a:lnTo>
                  <a:pt x="5334" y="7365"/>
                </a:lnTo>
                <a:lnTo>
                  <a:pt x="5841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269101" y="2816225"/>
            <a:ext cx="20320" cy="29845"/>
          </a:xfrm>
          <a:custGeom>
            <a:avLst/>
            <a:gdLst/>
            <a:ahLst/>
            <a:cxnLst/>
            <a:rect l="l" t="t" r="r" b="b"/>
            <a:pathLst>
              <a:path w="20320" h="29844">
                <a:moveTo>
                  <a:pt x="10033" y="0"/>
                </a:moveTo>
                <a:lnTo>
                  <a:pt x="7493" y="3683"/>
                </a:lnTo>
                <a:lnTo>
                  <a:pt x="4063" y="9525"/>
                </a:lnTo>
                <a:lnTo>
                  <a:pt x="1524" y="16510"/>
                </a:lnTo>
                <a:lnTo>
                  <a:pt x="0" y="25653"/>
                </a:lnTo>
                <a:lnTo>
                  <a:pt x="0" y="29337"/>
                </a:lnTo>
                <a:lnTo>
                  <a:pt x="20065" y="29337"/>
                </a:lnTo>
                <a:lnTo>
                  <a:pt x="19975" y="25653"/>
                </a:lnTo>
                <a:lnTo>
                  <a:pt x="18541" y="17652"/>
                </a:lnTo>
                <a:lnTo>
                  <a:pt x="15494" y="9525"/>
                </a:lnTo>
                <a:lnTo>
                  <a:pt x="12573" y="3683"/>
                </a:lnTo>
                <a:lnTo>
                  <a:pt x="10033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261608" y="2836036"/>
            <a:ext cx="38735" cy="114300"/>
          </a:xfrm>
          <a:custGeom>
            <a:avLst/>
            <a:gdLst/>
            <a:ahLst/>
            <a:cxnLst/>
            <a:rect l="l" t="t" r="r" b="b"/>
            <a:pathLst>
              <a:path w="38735" h="114300">
                <a:moveTo>
                  <a:pt x="0" y="105790"/>
                </a:moveTo>
                <a:lnTo>
                  <a:pt x="7238" y="114173"/>
                </a:lnTo>
                <a:lnTo>
                  <a:pt x="38353" y="110489"/>
                </a:lnTo>
                <a:lnTo>
                  <a:pt x="38353" y="106299"/>
                </a:lnTo>
                <a:lnTo>
                  <a:pt x="36321" y="106299"/>
                </a:lnTo>
                <a:lnTo>
                  <a:pt x="0" y="105790"/>
                </a:lnTo>
                <a:close/>
              </a:path>
              <a:path w="38735" h="114300">
                <a:moveTo>
                  <a:pt x="38353" y="0"/>
                </a:moveTo>
                <a:lnTo>
                  <a:pt x="36321" y="106299"/>
                </a:lnTo>
                <a:lnTo>
                  <a:pt x="38353" y="106299"/>
                </a:lnTo>
                <a:lnTo>
                  <a:pt x="3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66611" y="2804922"/>
            <a:ext cx="38735" cy="132715"/>
          </a:xfrm>
          <a:custGeom>
            <a:avLst/>
            <a:gdLst/>
            <a:ahLst/>
            <a:cxnLst/>
            <a:rect l="l" t="t" r="r" b="b"/>
            <a:pathLst>
              <a:path w="38735" h="132714">
                <a:moveTo>
                  <a:pt x="19685" y="0"/>
                </a:moveTo>
                <a:lnTo>
                  <a:pt x="0" y="131699"/>
                </a:lnTo>
                <a:lnTo>
                  <a:pt x="36702" y="132333"/>
                </a:lnTo>
                <a:lnTo>
                  <a:pt x="38353" y="31114"/>
                </a:lnTo>
                <a:lnTo>
                  <a:pt x="35178" y="19176"/>
                </a:lnTo>
                <a:lnTo>
                  <a:pt x="28955" y="9398"/>
                </a:lnTo>
                <a:lnTo>
                  <a:pt x="22733" y="2158"/>
                </a:lnTo>
                <a:lnTo>
                  <a:pt x="19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173215" y="2812795"/>
            <a:ext cx="26034" cy="116839"/>
          </a:xfrm>
          <a:custGeom>
            <a:avLst/>
            <a:gdLst/>
            <a:ahLst/>
            <a:cxnLst/>
            <a:rect l="l" t="t" r="r" b="b"/>
            <a:pathLst>
              <a:path w="26035" h="116839">
                <a:moveTo>
                  <a:pt x="13970" y="0"/>
                </a:moveTo>
                <a:lnTo>
                  <a:pt x="13462" y="1015"/>
                </a:lnTo>
                <a:lnTo>
                  <a:pt x="11430" y="3048"/>
                </a:lnTo>
                <a:lnTo>
                  <a:pt x="6731" y="8762"/>
                </a:lnTo>
                <a:lnTo>
                  <a:pt x="3175" y="17525"/>
                </a:lnTo>
                <a:lnTo>
                  <a:pt x="1016" y="28448"/>
                </a:lnTo>
                <a:lnTo>
                  <a:pt x="0" y="114553"/>
                </a:lnTo>
                <a:lnTo>
                  <a:pt x="0" y="116586"/>
                </a:lnTo>
                <a:lnTo>
                  <a:pt x="24892" y="116586"/>
                </a:lnTo>
                <a:lnTo>
                  <a:pt x="24892" y="101600"/>
                </a:lnTo>
                <a:lnTo>
                  <a:pt x="25908" y="41909"/>
                </a:lnTo>
                <a:lnTo>
                  <a:pt x="25908" y="28448"/>
                </a:lnTo>
                <a:lnTo>
                  <a:pt x="24892" y="17525"/>
                </a:lnTo>
                <a:lnTo>
                  <a:pt x="21209" y="9270"/>
                </a:lnTo>
                <a:lnTo>
                  <a:pt x="17145" y="3048"/>
                </a:lnTo>
                <a:lnTo>
                  <a:pt x="14478" y="1015"/>
                </a:lnTo>
                <a:lnTo>
                  <a:pt x="13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189979" y="288925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715" y="0"/>
                </a:lnTo>
              </a:path>
            </a:pathLst>
          </a:custGeom>
          <a:ln w="25146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86551" y="2847339"/>
            <a:ext cx="9525" cy="26034"/>
          </a:xfrm>
          <a:custGeom>
            <a:avLst/>
            <a:gdLst/>
            <a:ahLst/>
            <a:cxnLst/>
            <a:rect l="l" t="t" r="r" b="b"/>
            <a:pathLst>
              <a:path w="9525" h="26035">
                <a:moveTo>
                  <a:pt x="9144" y="0"/>
                </a:moveTo>
                <a:lnTo>
                  <a:pt x="0" y="0"/>
                </a:lnTo>
                <a:lnTo>
                  <a:pt x="0" y="25400"/>
                </a:lnTo>
                <a:lnTo>
                  <a:pt x="8762" y="25908"/>
                </a:lnTo>
                <a:lnTo>
                  <a:pt x="9144" y="18161"/>
                </a:lnTo>
                <a:lnTo>
                  <a:pt x="9144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75755" y="28602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2590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75755" y="2875026"/>
            <a:ext cx="10795" cy="27305"/>
          </a:xfrm>
          <a:custGeom>
            <a:avLst/>
            <a:gdLst/>
            <a:ahLst/>
            <a:cxnLst/>
            <a:rect l="l" t="t" r="r" b="b"/>
            <a:pathLst>
              <a:path w="10795" h="27305">
                <a:moveTo>
                  <a:pt x="0" y="0"/>
                </a:moveTo>
                <a:lnTo>
                  <a:pt x="0" y="26797"/>
                </a:lnTo>
                <a:lnTo>
                  <a:pt x="10795" y="26797"/>
                </a:lnTo>
                <a:lnTo>
                  <a:pt x="10795" y="1015"/>
                </a:lnTo>
                <a:lnTo>
                  <a:pt x="8509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74866" y="2915602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84" y="0"/>
                </a:lnTo>
              </a:path>
            </a:pathLst>
          </a:custGeom>
          <a:ln w="2247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89979" y="2904363"/>
            <a:ext cx="5715" cy="22860"/>
          </a:xfrm>
          <a:custGeom>
            <a:avLst/>
            <a:gdLst/>
            <a:ahLst/>
            <a:cxnLst/>
            <a:rect l="l" t="t" r="r" b="b"/>
            <a:pathLst>
              <a:path w="5714" h="22860">
                <a:moveTo>
                  <a:pt x="5715" y="0"/>
                </a:moveTo>
                <a:lnTo>
                  <a:pt x="0" y="0"/>
                </a:lnTo>
                <a:lnTo>
                  <a:pt x="0" y="22478"/>
                </a:lnTo>
                <a:lnTo>
                  <a:pt x="5334" y="22478"/>
                </a:lnTo>
                <a:lnTo>
                  <a:pt x="5334" y="18796"/>
                </a:lnTo>
                <a:lnTo>
                  <a:pt x="5715" y="13588"/>
                </a:lnTo>
                <a:lnTo>
                  <a:pt x="5715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75755" y="2816225"/>
            <a:ext cx="20320" cy="29845"/>
          </a:xfrm>
          <a:custGeom>
            <a:avLst/>
            <a:gdLst/>
            <a:ahLst/>
            <a:cxnLst/>
            <a:rect l="l" t="t" r="r" b="b"/>
            <a:pathLst>
              <a:path w="20320" h="29844">
                <a:moveTo>
                  <a:pt x="10541" y="0"/>
                </a:moveTo>
                <a:lnTo>
                  <a:pt x="8001" y="3683"/>
                </a:lnTo>
                <a:lnTo>
                  <a:pt x="4445" y="9525"/>
                </a:lnTo>
                <a:lnTo>
                  <a:pt x="1524" y="16510"/>
                </a:lnTo>
                <a:lnTo>
                  <a:pt x="0" y="25653"/>
                </a:lnTo>
                <a:lnTo>
                  <a:pt x="0" y="29337"/>
                </a:lnTo>
                <a:lnTo>
                  <a:pt x="19939" y="29337"/>
                </a:lnTo>
                <a:lnTo>
                  <a:pt x="19939" y="25653"/>
                </a:lnTo>
                <a:lnTo>
                  <a:pt x="19050" y="16510"/>
                </a:lnTo>
                <a:lnTo>
                  <a:pt x="16002" y="9525"/>
                </a:lnTo>
                <a:lnTo>
                  <a:pt x="12446" y="3683"/>
                </a:lnTo>
                <a:lnTo>
                  <a:pt x="10541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69914" y="2836036"/>
            <a:ext cx="36830" cy="114300"/>
          </a:xfrm>
          <a:custGeom>
            <a:avLst/>
            <a:gdLst/>
            <a:ahLst/>
            <a:cxnLst/>
            <a:rect l="l" t="t" r="r" b="b"/>
            <a:pathLst>
              <a:path w="36829" h="114300">
                <a:moveTo>
                  <a:pt x="36702" y="0"/>
                </a:moveTo>
                <a:lnTo>
                  <a:pt x="34671" y="105790"/>
                </a:lnTo>
                <a:lnTo>
                  <a:pt x="0" y="105790"/>
                </a:lnTo>
                <a:lnTo>
                  <a:pt x="6476" y="114173"/>
                </a:lnTo>
                <a:lnTo>
                  <a:pt x="36702" y="110489"/>
                </a:lnTo>
                <a:lnTo>
                  <a:pt x="36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074917" y="2804922"/>
            <a:ext cx="36830" cy="132715"/>
          </a:xfrm>
          <a:custGeom>
            <a:avLst/>
            <a:gdLst/>
            <a:ahLst/>
            <a:cxnLst/>
            <a:rect l="l" t="t" r="r" b="b"/>
            <a:pathLst>
              <a:path w="36829" h="132714">
                <a:moveTo>
                  <a:pt x="19304" y="0"/>
                </a:moveTo>
                <a:lnTo>
                  <a:pt x="0" y="132333"/>
                </a:lnTo>
                <a:lnTo>
                  <a:pt x="35560" y="132333"/>
                </a:lnTo>
                <a:lnTo>
                  <a:pt x="36576" y="31623"/>
                </a:lnTo>
                <a:lnTo>
                  <a:pt x="34036" y="19685"/>
                </a:lnTo>
                <a:lnTo>
                  <a:pt x="28448" y="9398"/>
                </a:lnTo>
                <a:lnTo>
                  <a:pt x="22352" y="2666"/>
                </a:lnTo>
                <a:lnTo>
                  <a:pt x="19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81521" y="2812795"/>
            <a:ext cx="24130" cy="116839"/>
          </a:xfrm>
          <a:custGeom>
            <a:avLst/>
            <a:gdLst/>
            <a:ahLst/>
            <a:cxnLst/>
            <a:rect l="l" t="t" r="r" b="b"/>
            <a:pathLst>
              <a:path w="24129" h="116839">
                <a:moveTo>
                  <a:pt x="12826" y="0"/>
                </a:moveTo>
                <a:lnTo>
                  <a:pt x="11811" y="1524"/>
                </a:lnTo>
                <a:lnTo>
                  <a:pt x="9905" y="3555"/>
                </a:lnTo>
                <a:lnTo>
                  <a:pt x="6476" y="9270"/>
                </a:lnTo>
                <a:lnTo>
                  <a:pt x="2539" y="18033"/>
                </a:lnTo>
                <a:lnTo>
                  <a:pt x="1015" y="28828"/>
                </a:lnTo>
                <a:lnTo>
                  <a:pt x="0" y="114553"/>
                </a:lnTo>
                <a:lnTo>
                  <a:pt x="0" y="116077"/>
                </a:lnTo>
                <a:lnTo>
                  <a:pt x="1015" y="116077"/>
                </a:lnTo>
                <a:lnTo>
                  <a:pt x="22225" y="116586"/>
                </a:lnTo>
                <a:lnTo>
                  <a:pt x="23749" y="116586"/>
                </a:lnTo>
                <a:lnTo>
                  <a:pt x="23749" y="101600"/>
                </a:lnTo>
                <a:lnTo>
                  <a:pt x="24129" y="71754"/>
                </a:lnTo>
                <a:lnTo>
                  <a:pt x="24129" y="28828"/>
                </a:lnTo>
                <a:lnTo>
                  <a:pt x="22732" y="18033"/>
                </a:lnTo>
                <a:lnTo>
                  <a:pt x="19303" y="9778"/>
                </a:lnTo>
                <a:lnTo>
                  <a:pt x="15366" y="3555"/>
                </a:lnTo>
                <a:lnTo>
                  <a:pt x="13335" y="1524"/>
                </a:lnTo>
                <a:lnTo>
                  <a:pt x="12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096508" y="2889250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492" y="0"/>
                </a:lnTo>
              </a:path>
            </a:pathLst>
          </a:custGeom>
          <a:ln w="25146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094857" y="2847339"/>
            <a:ext cx="9525" cy="26034"/>
          </a:xfrm>
          <a:custGeom>
            <a:avLst/>
            <a:gdLst/>
            <a:ahLst/>
            <a:cxnLst/>
            <a:rect l="l" t="t" r="r" b="b"/>
            <a:pathLst>
              <a:path w="9525" h="26035">
                <a:moveTo>
                  <a:pt x="9143" y="0"/>
                </a:moveTo>
                <a:lnTo>
                  <a:pt x="0" y="0"/>
                </a:lnTo>
                <a:lnTo>
                  <a:pt x="0" y="25908"/>
                </a:lnTo>
                <a:lnTo>
                  <a:pt x="8762" y="25908"/>
                </a:lnTo>
                <a:lnTo>
                  <a:pt x="9143" y="18542"/>
                </a:lnTo>
                <a:lnTo>
                  <a:pt x="9143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084061" y="28602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254" y="0"/>
                </a:lnTo>
              </a:path>
            </a:pathLst>
          </a:custGeom>
          <a:ln w="2590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084061" y="2875026"/>
            <a:ext cx="10795" cy="27305"/>
          </a:xfrm>
          <a:custGeom>
            <a:avLst/>
            <a:gdLst/>
            <a:ahLst/>
            <a:cxnLst/>
            <a:rect l="l" t="t" r="r" b="b"/>
            <a:pathLst>
              <a:path w="10795" h="27305">
                <a:moveTo>
                  <a:pt x="8382" y="0"/>
                </a:moveTo>
                <a:lnTo>
                  <a:pt x="0" y="0"/>
                </a:lnTo>
                <a:lnTo>
                  <a:pt x="0" y="26797"/>
                </a:lnTo>
                <a:lnTo>
                  <a:pt x="10795" y="26797"/>
                </a:lnTo>
                <a:lnTo>
                  <a:pt x="10795" y="1015"/>
                </a:lnTo>
                <a:lnTo>
                  <a:pt x="8382" y="1015"/>
                </a:lnTo>
                <a:lnTo>
                  <a:pt x="8382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83172" y="2915602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84" y="0"/>
                </a:lnTo>
              </a:path>
            </a:pathLst>
          </a:custGeom>
          <a:ln w="2247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096508" y="2904363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492" y="0"/>
                </a:moveTo>
                <a:lnTo>
                  <a:pt x="0" y="0"/>
                </a:lnTo>
                <a:lnTo>
                  <a:pt x="0" y="22478"/>
                </a:lnTo>
                <a:lnTo>
                  <a:pt x="6350" y="22478"/>
                </a:lnTo>
                <a:lnTo>
                  <a:pt x="6350" y="18796"/>
                </a:lnTo>
                <a:lnTo>
                  <a:pt x="7492" y="13588"/>
                </a:lnTo>
                <a:lnTo>
                  <a:pt x="7492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084061" y="2816225"/>
            <a:ext cx="20320" cy="29845"/>
          </a:xfrm>
          <a:custGeom>
            <a:avLst/>
            <a:gdLst/>
            <a:ahLst/>
            <a:cxnLst/>
            <a:rect l="l" t="t" r="r" b="b"/>
            <a:pathLst>
              <a:path w="20320" h="29844">
                <a:moveTo>
                  <a:pt x="10033" y="0"/>
                </a:moveTo>
                <a:lnTo>
                  <a:pt x="6858" y="3683"/>
                </a:lnTo>
                <a:lnTo>
                  <a:pt x="1015" y="16510"/>
                </a:lnTo>
                <a:lnTo>
                  <a:pt x="0" y="25653"/>
                </a:lnTo>
                <a:lnTo>
                  <a:pt x="0" y="29337"/>
                </a:lnTo>
                <a:lnTo>
                  <a:pt x="19938" y="29337"/>
                </a:lnTo>
                <a:lnTo>
                  <a:pt x="19938" y="25653"/>
                </a:lnTo>
                <a:lnTo>
                  <a:pt x="18414" y="16510"/>
                </a:lnTo>
                <a:lnTo>
                  <a:pt x="15748" y="9525"/>
                </a:lnTo>
                <a:lnTo>
                  <a:pt x="12064" y="3683"/>
                </a:lnTo>
                <a:lnTo>
                  <a:pt x="10033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78220" y="2836036"/>
            <a:ext cx="36830" cy="114300"/>
          </a:xfrm>
          <a:custGeom>
            <a:avLst/>
            <a:gdLst/>
            <a:ahLst/>
            <a:cxnLst/>
            <a:rect l="l" t="t" r="r" b="b"/>
            <a:pathLst>
              <a:path w="36829" h="114300">
                <a:moveTo>
                  <a:pt x="36702" y="0"/>
                </a:moveTo>
                <a:lnTo>
                  <a:pt x="34162" y="105790"/>
                </a:lnTo>
                <a:lnTo>
                  <a:pt x="0" y="105790"/>
                </a:lnTo>
                <a:lnTo>
                  <a:pt x="6984" y="114173"/>
                </a:lnTo>
                <a:lnTo>
                  <a:pt x="36702" y="110489"/>
                </a:lnTo>
                <a:lnTo>
                  <a:pt x="36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983096" y="2804922"/>
            <a:ext cx="38735" cy="132715"/>
          </a:xfrm>
          <a:custGeom>
            <a:avLst/>
            <a:gdLst/>
            <a:ahLst/>
            <a:cxnLst/>
            <a:rect l="l" t="t" r="r" b="b"/>
            <a:pathLst>
              <a:path w="38735" h="132714">
                <a:moveTo>
                  <a:pt x="20574" y="0"/>
                </a:moveTo>
                <a:lnTo>
                  <a:pt x="0" y="132333"/>
                </a:lnTo>
                <a:lnTo>
                  <a:pt x="36829" y="132333"/>
                </a:lnTo>
                <a:lnTo>
                  <a:pt x="38353" y="31623"/>
                </a:lnTo>
                <a:lnTo>
                  <a:pt x="35305" y="19176"/>
                </a:lnTo>
                <a:lnTo>
                  <a:pt x="29717" y="9398"/>
                </a:lnTo>
                <a:lnTo>
                  <a:pt x="23622" y="2666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88177" y="2812795"/>
            <a:ext cx="26034" cy="116839"/>
          </a:xfrm>
          <a:custGeom>
            <a:avLst/>
            <a:gdLst/>
            <a:ahLst/>
            <a:cxnLst/>
            <a:rect l="l" t="t" r="r" b="b"/>
            <a:pathLst>
              <a:path w="26035" h="116839">
                <a:moveTo>
                  <a:pt x="14224" y="0"/>
                </a:moveTo>
                <a:lnTo>
                  <a:pt x="13208" y="507"/>
                </a:lnTo>
                <a:lnTo>
                  <a:pt x="11175" y="3555"/>
                </a:lnTo>
                <a:lnTo>
                  <a:pt x="7112" y="9270"/>
                </a:lnTo>
                <a:lnTo>
                  <a:pt x="3556" y="18033"/>
                </a:lnTo>
                <a:lnTo>
                  <a:pt x="1524" y="28828"/>
                </a:lnTo>
                <a:lnTo>
                  <a:pt x="0" y="114553"/>
                </a:lnTo>
                <a:lnTo>
                  <a:pt x="0" y="116077"/>
                </a:lnTo>
                <a:lnTo>
                  <a:pt x="1524" y="116077"/>
                </a:lnTo>
                <a:lnTo>
                  <a:pt x="23749" y="116586"/>
                </a:lnTo>
                <a:lnTo>
                  <a:pt x="25273" y="116586"/>
                </a:lnTo>
                <a:lnTo>
                  <a:pt x="25273" y="101600"/>
                </a:lnTo>
                <a:lnTo>
                  <a:pt x="25781" y="71754"/>
                </a:lnTo>
                <a:lnTo>
                  <a:pt x="25781" y="28828"/>
                </a:lnTo>
                <a:lnTo>
                  <a:pt x="24257" y="18033"/>
                </a:lnTo>
                <a:lnTo>
                  <a:pt x="21209" y="9270"/>
                </a:lnTo>
                <a:lnTo>
                  <a:pt x="16763" y="3555"/>
                </a:lnTo>
                <a:lnTo>
                  <a:pt x="14732" y="507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04814" y="2888424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493" y="0"/>
                </a:lnTo>
              </a:path>
            </a:pathLst>
          </a:custGeom>
          <a:ln w="26797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03163" y="2847339"/>
            <a:ext cx="9525" cy="26034"/>
          </a:xfrm>
          <a:custGeom>
            <a:avLst/>
            <a:gdLst/>
            <a:ahLst/>
            <a:cxnLst/>
            <a:rect l="l" t="t" r="r" b="b"/>
            <a:pathLst>
              <a:path w="9525" h="26035">
                <a:moveTo>
                  <a:pt x="9144" y="0"/>
                </a:moveTo>
                <a:lnTo>
                  <a:pt x="0" y="0"/>
                </a:lnTo>
                <a:lnTo>
                  <a:pt x="0" y="25908"/>
                </a:lnTo>
                <a:lnTo>
                  <a:pt x="8636" y="25908"/>
                </a:lnTo>
                <a:lnTo>
                  <a:pt x="9144" y="18542"/>
                </a:lnTo>
                <a:lnTo>
                  <a:pt x="9144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990716" y="28602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2590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990716" y="2875026"/>
            <a:ext cx="12700" cy="27305"/>
          </a:xfrm>
          <a:custGeom>
            <a:avLst/>
            <a:gdLst/>
            <a:ahLst/>
            <a:cxnLst/>
            <a:rect l="l" t="t" r="r" b="b"/>
            <a:pathLst>
              <a:path w="12700" h="27305">
                <a:moveTo>
                  <a:pt x="9779" y="0"/>
                </a:moveTo>
                <a:lnTo>
                  <a:pt x="0" y="0"/>
                </a:lnTo>
                <a:lnTo>
                  <a:pt x="0" y="26162"/>
                </a:lnTo>
                <a:lnTo>
                  <a:pt x="12446" y="26797"/>
                </a:lnTo>
                <a:lnTo>
                  <a:pt x="12446" y="1015"/>
                </a:lnTo>
                <a:lnTo>
                  <a:pt x="9779" y="1015"/>
                </a:lnTo>
                <a:lnTo>
                  <a:pt x="9779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990716" y="291560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446" y="0"/>
                </a:lnTo>
              </a:path>
            </a:pathLst>
          </a:custGeom>
          <a:ln w="2247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004814" y="2904363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493" y="0"/>
                </a:moveTo>
                <a:lnTo>
                  <a:pt x="0" y="0"/>
                </a:lnTo>
                <a:lnTo>
                  <a:pt x="0" y="21462"/>
                </a:lnTo>
                <a:lnTo>
                  <a:pt x="6350" y="22478"/>
                </a:lnTo>
                <a:lnTo>
                  <a:pt x="6350" y="18796"/>
                </a:lnTo>
                <a:lnTo>
                  <a:pt x="7493" y="13588"/>
                </a:lnTo>
                <a:lnTo>
                  <a:pt x="7493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992367" y="2816225"/>
            <a:ext cx="20320" cy="29845"/>
          </a:xfrm>
          <a:custGeom>
            <a:avLst/>
            <a:gdLst/>
            <a:ahLst/>
            <a:cxnLst/>
            <a:rect l="l" t="t" r="r" b="b"/>
            <a:pathLst>
              <a:path w="20320" h="29844">
                <a:moveTo>
                  <a:pt x="10414" y="0"/>
                </a:moveTo>
                <a:lnTo>
                  <a:pt x="7493" y="3683"/>
                </a:lnTo>
                <a:lnTo>
                  <a:pt x="3937" y="9525"/>
                </a:lnTo>
                <a:lnTo>
                  <a:pt x="1524" y="16510"/>
                </a:lnTo>
                <a:lnTo>
                  <a:pt x="0" y="25653"/>
                </a:lnTo>
                <a:lnTo>
                  <a:pt x="0" y="29337"/>
                </a:lnTo>
                <a:lnTo>
                  <a:pt x="19939" y="29337"/>
                </a:lnTo>
                <a:lnTo>
                  <a:pt x="19939" y="25653"/>
                </a:lnTo>
                <a:lnTo>
                  <a:pt x="18415" y="16510"/>
                </a:lnTo>
                <a:lnTo>
                  <a:pt x="16002" y="9525"/>
                </a:lnTo>
                <a:lnTo>
                  <a:pt x="12446" y="3683"/>
                </a:lnTo>
                <a:lnTo>
                  <a:pt x="10414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984875" y="2836036"/>
            <a:ext cx="38735" cy="114300"/>
          </a:xfrm>
          <a:custGeom>
            <a:avLst/>
            <a:gdLst/>
            <a:ahLst/>
            <a:cxnLst/>
            <a:rect l="l" t="t" r="r" b="b"/>
            <a:pathLst>
              <a:path w="38735" h="114300">
                <a:moveTo>
                  <a:pt x="38353" y="0"/>
                </a:moveTo>
                <a:lnTo>
                  <a:pt x="36195" y="105790"/>
                </a:lnTo>
                <a:lnTo>
                  <a:pt x="0" y="105790"/>
                </a:lnTo>
                <a:lnTo>
                  <a:pt x="7112" y="114173"/>
                </a:lnTo>
                <a:lnTo>
                  <a:pt x="38353" y="110489"/>
                </a:lnTo>
                <a:lnTo>
                  <a:pt x="3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744717" y="2490342"/>
            <a:ext cx="36830" cy="132715"/>
          </a:xfrm>
          <a:custGeom>
            <a:avLst/>
            <a:gdLst/>
            <a:ahLst/>
            <a:cxnLst/>
            <a:rect l="l" t="t" r="r" b="b"/>
            <a:pathLst>
              <a:path w="36829" h="132714">
                <a:moveTo>
                  <a:pt x="19558" y="0"/>
                </a:moveTo>
                <a:lnTo>
                  <a:pt x="0" y="131699"/>
                </a:lnTo>
                <a:lnTo>
                  <a:pt x="35179" y="132207"/>
                </a:lnTo>
                <a:lnTo>
                  <a:pt x="36703" y="31115"/>
                </a:lnTo>
                <a:lnTo>
                  <a:pt x="34671" y="19177"/>
                </a:lnTo>
                <a:lnTo>
                  <a:pt x="28702" y="9271"/>
                </a:lnTo>
                <a:lnTo>
                  <a:pt x="22098" y="2032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748909" y="2498089"/>
            <a:ext cx="27940" cy="116839"/>
          </a:xfrm>
          <a:custGeom>
            <a:avLst/>
            <a:gdLst/>
            <a:ahLst/>
            <a:cxnLst/>
            <a:rect l="l" t="t" r="r" b="b"/>
            <a:pathLst>
              <a:path w="27939" h="116839">
                <a:moveTo>
                  <a:pt x="14224" y="0"/>
                </a:moveTo>
                <a:lnTo>
                  <a:pt x="13715" y="1015"/>
                </a:lnTo>
                <a:lnTo>
                  <a:pt x="11556" y="3683"/>
                </a:lnTo>
                <a:lnTo>
                  <a:pt x="7365" y="9398"/>
                </a:lnTo>
                <a:lnTo>
                  <a:pt x="3682" y="17652"/>
                </a:lnTo>
                <a:lnTo>
                  <a:pt x="1524" y="28575"/>
                </a:lnTo>
                <a:lnTo>
                  <a:pt x="0" y="115188"/>
                </a:lnTo>
                <a:lnTo>
                  <a:pt x="0" y="116712"/>
                </a:lnTo>
                <a:lnTo>
                  <a:pt x="25907" y="116712"/>
                </a:lnTo>
                <a:lnTo>
                  <a:pt x="25907" y="101726"/>
                </a:lnTo>
                <a:lnTo>
                  <a:pt x="26924" y="72136"/>
                </a:lnTo>
                <a:lnTo>
                  <a:pt x="27431" y="42545"/>
                </a:lnTo>
                <a:lnTo>
                  <a:pt x="27332" y="28575"/>
                </a:lnTo>
                <a:lnTo>
                  <a:pt x="25400" y="18669"/>
                </a:lnTo>
                <a:lnTo>
                  <a:pt x="21716" y="9398"/>
                </a:lnTo>
                <a:lnTo>
                  <a:pt x="15366" y="1015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766434" y="2562098"/>
            <a:ext cx="7620" cy="25400"/>
          </a:xfrm>
          <a:custGeom>
            <a:avLst/>
            <a:gdLst/>
            <a:ahLst/>
            <a:cxnLst/>
            <a:rect l="l" t="t" r="r" b="b"/>
            <a:pathLst>
              <a:path w="7620" h="25400">
                <a:moveTo>
                  <a:pt x="7492" y="0"/>
                </a:moveTo>
                <a:lnTo>
                  <a:pt x="507" y="0"/>
                </a:lnTo>
                <a:lnTo>
                  <a:pt x="0" y="25018"/>
                </a:lnTo>
                <a:lnTo>
                  <a:pt x="6350" y="25018"/>
                </a:lnTo>
                <a:lnTo>
                  <a:pt x="6350" y="6096"/>
                </a:lnTo>
                <a:lnTo>
                  <a:pt x="7492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763005" y="2546921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0922" y="0"/>
                </a:lnTo>
              </a:path>
            </a:pathLst>
          </a:custGeom>
          <a:ln w="25018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53861" y="2546032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492" y="0"/>
                </a:lnTo>
              </a:path>
            </a:pathLst>
          </a:custGeom>
          <a:ln w="26796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52210" y="2562098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9016" y="0"/>
                </a:moveTo>
                <a:lnTo>
                  <a:pt x="1015" y="0"/>
                </a:lnTo>
                <a:lnTo>
                  <a:pt x="0" y="25018"/>
                </a:lnTo>
                <a:lnTo>
                  <a:pt x="12064" y="25018"/>
                </a:lnTo>
                <a:lnTo>
                  <a:pt x="12573" y="507"/>
                </a:lnTo>
                <a:lnTo>
                  <a:pt x="9016" y="507"/>
                </a:lnTo>
                <a:lnTo>
                  <a:pt x="9016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752210" y="260140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573" y="0"/>
                </a:lnTo>
              </a:path>
            </a:pathLst>
          </a:custGeom>
          <a:ln w="21716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766434" y="26018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5841" y="0"/>
                </a:lnTo>
              </a:path>
            </a:pathLst>
          </a:custGeom>
          <a:ln w="20827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753861" y="2503297"/>
            <a:ext cx="20320" cy="27940"/>
          </a:xfrm>
          <a:custGeom>
            <a:avLst/>
            <a:gdLst/>
            <a:ahLst/>
            <a:cxnLst/>
            <a:rect l="l" t="t" r="r" b="b"/>
            <a:pathLst>
              <a:path w="20320" h="27939">
                <a:moveTo>
                  <a:pt x="10033" y="0"/>
                </a:moveTo>
                <a:lnTo>
                  <a:pt x="7492" y="3555"/>
                </a:lnTo>
                <a:lnTo>
                  <a:pt x="4063" y="9016"/>
                </a:lnTo>
                <a:lnTo>
                  <a:pt x="1524" y="16128"/>
                </a:lnTo>
                <a:lnTo>
                  <a:pt x="0" y="24129"/>
                </a:lnTo>
                <a:lnTo>
                  <a:pt x="0" y="27177"/>
                </a:lnTo>
                <a:lnTo>
                  <a:pt x="20065" y="27686"/>
                </a:lnTo>
                <a:lnTo>
                  <a:pt x="20065" y="24129"/>
                </a:lnTo>
                <a:lnTo>
                  <a:pt x="19050" y="16128"/>
                </a:lnTo>
                <a:lnTo>
                  <a:pt x="16510" y="9016"/>
                </a:lnTo>
                <a:lnTo>
                  <a:pt x="13080" y="3555"/>
                </a:lnTo>
                <a:lnTo>
                  <a:pt x="10033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746369" y="2521457"/>
            <a:ext cx="38735" cy="114300"/>
          </a:xfrm>
          <a:custGeom>
            <a:avLst/>
            <a:gdLst/>
            <a:ahLst/>
            <a:cxnLst/>
            <a:rect l="l" t="t" r="r" b="b"/>
            <a:pathLst>
              <a:path w="38735" h="114300">
                <a:moveTo>
                  <a:pt x="0" y="105663"/>
                </a:moveTo>
                <a:lnTo>
                  <a:pt x="7111" y="114045"/>
                </a:lnTo>
                <a:lnTo>
                  <a:pt x="38353" y="111505"/>
                </a:lnTo>
                <a:lnTo>
                  <a:pt x="38305" y="106171"/>
                </a:lnTo>
                <a:lnTo>
                  <a:pt x="35305" y="106171"/>
                </a:lnTo>
                <a:lnTo>
                  <a:pt x="0" y="105663"/>
                </a:lnTo>
                <a:close/>
              </a:path>
              <a:path w="38735" h="114300">
                <a:moveTo>
                  <a:pt x="37337" y="0"/>
                </a:moveTo>
                <a:lnTo>
                  <a:pt x="35305" y="106171"/>
                </a:lnTo>
                <a:lnTo>
                  <a:pt x="38305" y="106171"/>
                </a:lnTo>
                <a:lnTo>
                  <a:pt x="37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666359" y="2887979"/>
            <a:ext cx="38735" cy="130810"/>
          </a:xfrm>
          <a:custGeom>
            <a:avLst/>
            <a:gdLst/>
            <a:ahLst/>
            <a:cxnLst/>
            <a:rect l="l" t="t" r="r" b="b"/>
            <a:pathLst>
              <a:path w="38735" h="130810">
                <a:moveTo>
                  <a:pt x="19938" y="0"/>
                </a:moveTo>
                <a:lnTo>
                  <a:pt x="0" y="130429"/>
                </a:lnTo>
                <a:lnTo>
                  <a:pt x="36702" y="130429"/>
                </a:lnTo>
                <a:lnTo>
                  <a:pt x="38353" y="30734"/>
                </a:lnTo>
                <a:lnTo>
                  <a:pt x="35687" y="18923"/>
                </a:lnTo>
                <a:lnTo>
                  <a:pt x="29463" y="9144"/>
                </a:lnTo>
                <a:lnTo>
                  <a:pt x="23113" y="2032"/>
                </a:lnTo>
                <a:lnTo>
                  <a:pt x="19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671311" y="2895726"/>
            <a:ext cx="27940" cy="116839"/>
          </a:xfrm>
          <a:custGeom>
            <a:avLst/>
            <a:gdLst/>
            <a:ahLst/>
            <a:cxnLst/>
            <a:rect l="l" t="t" r="r" b="b"/>
            <a:pathLst>
              <a:path w="27939" h="116839">
                <a:moveTo>
                  <a:pt x="14604" y="0"/>
                </a:moveTo>
                <a:lnTo>
                  <a:pt x="14097" y="1015"/>
                </a:lnTo>
                <a:lnTo>
                  <a:pt x="11429" y="3048"/>
                </a:lnTo>
                <a:lnTo>
                  <a:pt x="7238" y="8762"/>
                </a:lnTo>
                <a:lnTo>
                  <a:pt x="3683" y="17652"/>
                </a:lnTo>
                <a:lnTo>
                  <a:pt x="1650" y="28448"/>
                </a:lnTo>
                <a:lnTo>
                  <a:pt x="0" y="114553"/>
                </a:lnTo>
                <a:lnTo>
                  <a:pt x="0" y="116712"/>
                </a:lnTo>
                <a:lnTo>
                  <a:pt x="26035" y="116712"/>
                </a:lnTo>
                <a:lnTo>
                  <a:pt x="26035" y="101600"/>
                </a:lnTo>
                <a:lnTo>
                  <a:pt x="26542" y="71500"/>
                </a:lnTo>
                <a:lnTo>
                  <a:pt x="27559" y="42037"/>
                </a:lnTo>
                <a:lnTo>
                  <a:pt x="27559" y="28448"/>
                </a:lnTo>
                <a:lnTo>
                  <a:pt x="24891" y="17652"/>
                </a:lnTo>
                <a:lnTo>
                  <a:pt x="21843" y="9271"/>
                </a:lnTo>
                <a:lnTo>
                  <a:pt x="17145" y="3048"/>
                </a:lnTo>
                <a:lnTo>
                  <a:pt x="15112" y="1015"/>
                </a:lnTo>
                <a:lnTo>
                  <a:pt x="14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688076" y="2958845"/>
            <a:ext cx="7620" cy="25400"/>
          </a:xfrm>
          <a:custGeom>
            <a:avLst/>
            <a:gdLst/>
            <a:ahLst/>
            <a:cxnLst/>
            <a:rect l="l" t="t" r="r" b="b"/>
            <a:pathLst>
              <a:path w="7620" h="25400">
                <a:moveTo>
                  <a:pt x="7493" y="0"/>
                </a:moveTo>
                <a:lnTo>
                  <a:pt x="1015" y="0"/>
                </a:lnTo>
                <a:lnTo>
                  <a:pt x="0" y="25018"/>
                </a:lnTo>
                <a:lnTo>
                  <a:pt x="6858" y="25018"/>
                </a:lnTo>
                <a:lnTo>
                  <a:pt x="6858" y="6095"/>
                </a:lnTo>
                <a:lnTo>
                  <a:pt x="7493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686297" y="2942780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271" y="0"/>
                </a:lnTo>
              </a:path>
            </a:pathLst>
          </a:custGeom>
          <a:ln w="26796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673852" y="2957957"/>
            <a:ext cx="14604" cy="26034"/>
          </a:xfrm>
          <a:custGeom>
            <a:avLst/>
            <a:gdLst/>
            <a:ahLst/>
            <a:cxnLst/>
            <a:rect l="l" t="t" r="r" b="b"/>
            <a:pathLst>
              <a:path w="14604" h="26035">
                <a:moveTo>
                  <a:pt x="508" y="0"/>
                </a:moveTo>
                <a:lnTo>
                  <a:pt x="0" y="25907"/>
                </a:lnTo>
                <a:lnTo>
                  <a:pt x="13081" y="25907"/>
                </a:lnTo>
                <a:lnTo>
                  <a:pt x="14224" y="1015"/>
                </a:lnTo>
                <a:lnTo>
                  <a:pt x="10160" y="1015"/>
                </a:lnTo>
                <a:lnTo>
                  <a:pt x="508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673852" y="29980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446" y="0"/>
                </a:lnTo>
              </a:path>
            </a:pathLst>
          </a:custGeom>
          <a:ln w="21589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688076" y="2998089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493" y="0"/>
                </a:lnTo>
              </a:path>
            </a:pathLst>
          </a:custGeom>
          <a:ln w="21589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675503" y="2898267"/>
            <a:ext cx="20320" cy="28575"/>
          </a:xfrm>
          <a:custGeom>
            <a:avLst/>
            <a:gdLst/>
            <a:ahLst/>
            <a:cxnLst/>
            <a:rect l="l" t="t" r="r" b="b"/>
            <a:pathLst>
              <a:path w="20320" h="28575">
                <a:moveTo>
                  <a:pt x="10541" y="0"/>
                </a:moveTo>
                <a:lnTo>
                  <a:pt x="7493" y="3683"/>
                </a:lnTo>
                <a:lnTo>
                  <a:pt x="4572" y="9398"/>
                </a:lnTo>
                <a:lnTo>
                  <a:pt x="1524" y="16129"/>
                </a:lnTo>
                <a:lnTo>
                  <a:pt x="0" y="24892"/>
                </a:lnTo>
                <a:lnTo>
                  <a:pt x="0" y="28575"/>
                </a:lnTo>
                <a:lnTo>
                  <a:pt x="20066" y="28575"/>
                </a:lnTo>
                <a:lnTo>
                  <a:pt x="20066" y="24892"/>
                </a:lnTo>
                <a:lnTo>
                  <a:pt x="19558" y="16129"/>
                </a:lnTo>
                <a:lnTo>
                  <a:pt x="16510" y="9398"/>
                </a:lnTo>
                <a:lnTo>
                  <a:pt x="13081" y="3683"/>
                </a:lnTo>
                <a:lnTo>
                  <a:pt x="10541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668009" y="2919095"/>
            <a:ext cx="38735" cy="111760"/>
          </a:xfrm>
          <a:custGeom>
            <a:avLst/>
            <a:gdLst/>
            <a:ahLst/>
            <a:cxnLst/>
            <a:rect l="l" t="t" r="r" b="b"/>
            <a:pathLst>
              <a:path w="38735" h="111760">
                <a:moveTo>
                  <a:pt x="37845" y="0"/>
                </a:moveTo>
                <a:lnTo>
                  <a:pt x="35813" y="103250"/>
                </a:lnTo>
                <a:lnTo>
                  <a:pt x="0" y="103250"/>
                </a:lnTo>
                <a:lnTo>
                  <a:pt x="6603" y="111505"/>
                </a:lnTo>
                <a:lnTo>
                  <a:pt x="38353" y="107822"/>
                </a:lnTo>
                <a:lnTo>
                  <a:pt x="37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733922" y="2884423"/>
            <a:ext cx="36830" cy="132715"/>
          </a:xfrm>
          <a:custGeom>
            <a:avLst/>
            <a:gdLst/>
            <a:ahLst/>
            <a:cxnLst/>
            <a:rect l="l" t="t" r="r" b="b"/>
            <a:pathLst>
              <a:path w="36829" h="132714">
                <a:moveTo>
                  <a:pt x="19557" y="0"/>
                </a:moveTo>
                <a:lnTo>
                  <a:pt x="0" y="131317"/>
                </a:lnTo>
                <a:lnTo>
                  <a:pt x="35178" y="132334"/>
                </a:lnTo>
                <a:lnTo>
                  <a:pt x="36575" y="31114"/>
                </a:lnTo>
                <a:lnTo>
                  <a:pt x="34671" y="19176"/>
                </a:lnTo>
                <a:lnTo>
                  <a:pt x="28575" y="9398"/>
                </a:lnTo>
                <a:lnTo>
                  <a:pt x="22098" y="2159"/>
                </a:lnTo>
                <a:lnTo>
                  <a:pt x="1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738876" y="2892298"/>
            <a:ext cx="26034" cy="116839"/>
          </a:xfrm>
          <a:custGeom>
            <a:avLst/>
            <a:gdLst/>
            <a:ahLst/>
            <a:cxnLst/>
            <a:rect l="l" t="t" r="r" b="b"/>
            <a:pathLst>
              <a:path w="26035" h="116839">
                <a:moveTo>
                  <a:pt x="13208" y="0"/>
                </a:moveTo>
                <a:lnTo>
                  <a:pt x="12700" y="1015"/>
                </a:lnTo>
                <a:lnTo>
                  <a:pt x="10668" y="3555"/>
                </a:lnTo>
                <a:lnTo>
                  <a:pt x="7112" y="9271"/>
                </a:lnTo>
                <a:lnTo>
                  <a:pt x="3048" y="17525"/>
                </a:lnTo>
                <a:lnTo>
                  <a:pt x="1015" y="28448"/>
                </a:lnTo>
                <a:lnTo>
                  <a:pt x="0" y="115062"/>
                </a:lnTo>
                <a:lnTo>
                  <a:pt x="0" y="116586"/>
                </a:lnTo>
                <a:lnTo>
                  <a:pt x="24384" y="116586"/>
                </a:lnTo>
                <a:lnTo>
                  <a:pt x="24384" y="101600"/>
                </a:lnTo>
                <a:lnTo>
                  <a:pt x="25400" y="72009"/>
                </a:lnTo>
                <a:lnTo>
                  <a:pt x="25908" y="42417"/>
                </a:lnTo>
                <a:lnTo>
                  <a:pt x="25807" y="28448"/>
                </a:lnTo>
                <a:lnTo>
                  <a:pt x="23875" y="18668"/>
                </a:lnTo>
                <a:lnTo>
                  <a:pt x="20320" y="9271"/>
                </a:lnTo>
                <a:lnTo>
                  <a:pt x="16256" y="3555"/>
                </a:lnTo>
                <a:lnTo>
                  <a:pt x="14224" y="1015"/>
                </a:lnTo>
                <a:lnTo>
                  <a:pt x="13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755513" y="2956179"/>
            <a:ext cx="7620" cy="26034"/>
          </a:xfrm>
          <a:custGeom>
            <a:avLst/>
            <a:gdLst/>
            <a:ahLst/>
            <a:cxnLst/>
            <a:rect l="l" t="t" r="r" b="b"/>
            <a:pathLst>
              <a:path w="7620" h="26035">
                <a:moveTo>
                  <a:pt x="7492" y="0"/>
                </a:moveTo>
                <a:lnTo>
                  <a:pt x="0" y="0"/>
                </a:lnTo>
                <a:lnTo>
                  <a:pt x="0" y="25908"/>
                </a:lnTo>
                <a:lnTo>
                  <a:pt x="6350" y="25908"/>
                </a:lnTo>
                <a:lnTo>
                  <a:pt x="7492" y="19050"/>
                </a:lnTo>
                <a:lnTo>
                  <a:pt x="7492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753861" y="29402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25019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741415" y="29402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25019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741415" y="2956179"/>
            <a:ext cx="12700" cy="26034"/>
          </a:xfrm>
          <a:custGeom>
            <a:avLst/>
            <a:gdLst/>
            <a:ahLst/>
            <a:cxnLst/>
            <a:rect l="l" t="t" r="r" b="b"/>
            <a:pathLst>
              <a:path w="12700" h="26035">
                <a:moveTo>
                  <a:pt x="9017" y="0"/>
                </a:moveTo>
                <a:lnTo>
                  <a:pt x="1016" y="0"/>
                </a:lnTo>
                <a:lnTo>
                  <a:pt x="0" y="25908"/>
                </a:lnTo>
                <a:lnTo>
                  <a:pt x="11937" y="25908"/>
                </a:lnTo>
                <a:lnTo>
                  <a:pt x="12446" y="508"/>
                </a:lnTo>
                <a:lnTo>
                  <a:pt x="9017" y="508"/>
                </a:lnTo>
                <a:lnTo>
                  <a:pt x="9017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741415" y="299466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446" y="0"/>
                </a:lnTo>
              </a:path>
            </a:pathLst>
          </a:custGeom>
          <a:ln w="21589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755513" y="29955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5841" y="0"/>
                </a:lnTo>
              </a:path>
            </a:pathLst>
          </a:custGeom>
          <a:ln w="19812">
            <a:solidFill>
              <a:srgbClr val="00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741415" y="2896616"/>
            <a:ext cx="21590" cy="28575"/>
          </a:xfrm>
          <a:custGeom>
            <a:avLst/>
            <a:gdLst/>
            <a:ahLst/>
            <a:cxnLst/>
            <a:rect l="l" t="t" r="r" b="b"/>
            <a:pathLst>
              <a:path w="21589" h="28575">
                <a:moveTo>
                  <a:pt x="10541" y="0"/>
                </a:moveTo>
                <a:lnTo>
                  <a:pt x="8382" y="3556"/>
                </a:lnTo>
                <a:lnTo>
                  <a:pt x="4699" y="8762"/>
                </a:lnTo>
                <a:lnTo>
                  <a:pt x="1524" y="15494"/>
                </a:lnTo>
                <a:lnTo>
                  <a:pt x="0" y="24384"/>
                </a:lnTo>
                <a:lnTo>
                  <a:pt x="0" y="27432"/>
                </a:lnTo>
                <a:lnTo>
                  <a:pt x="21589" y="28448"/>
                </a:lnTo>
                <a:lnTo>
                  <a:pt x="21497" y="24384"/>
                </a:lnTo>
                <a:lnTo>
                  <a:pt x="20066" y="16510"/>
                </a:lnTo>
                <a:lnTo>
                  <a:pt x="17399" y="9271"/>
                </a:lnTo>
                <a:lnTo>
                  <a:pt x="13716" y="3556"/>
                </a:lnTo>
                <a:lnTo>
                  <a:pt x="10541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735573" y="2915539"/>
            <a:ext cx="38735" cy="113664"/>
          </a:xfrm>
          <a:custGeom>
            <a:avLst/>
            <a:gdLst/>
            <a:ahLst/>
            <a:cxnLst/>
            <a:rect l="l" t="t" r="r" b="b"/>
            <a:pathLst>
              <a:path w="38735" h="113664">
                <a:moveTo>
                  <a:pt x="0" y="105028"/>
                </a:moveTo>
                <a:lnTo>
                  <a:pt x="6985" y="113284"/>
                </a:lnTo>
                <a:lnTo>
                  <a:pt x="38353" y="110744"/>
                </a:lnTo>
                <a:lnTo>
                  <a:pt x="38306" y="105537"/>
                </a:lnTo>
                <a:lnTo>
                  <a:pt x="35305" y="105537"/>
                </a:lnTo>
                <a:lnTo>
                  <a:pt x="0" y="105028"/>
                </a:lnTo>
                <a:close/>
              </a:path>
              <a:path w="38735" h="113664">
                <a:moveTo>
                  <a:pt x="37337" y="0"/>
                </a:moveTo>
                <a:lnTo>
                  <a:pt x="35305" y="105537"/>
                </a:lnTo>
                <a:lnTo>
                  <a:pt x="38306" y="105537"/>
                </a:lnTo>
                <a:lnTo>
                  <a:pt x="37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738876" y="2288032"/>
            <a:ext cx="53340" cy="34925"/>
          </a:xfrm>
          <a:custGeom>
            <a:avLst/>
            <a:gdLst/>
            <a:ahLst/>
            <a:cxnLst/>
            <a:rect l="l" t="t" r="r" b="b"/>
            <a:pathLst>
              <a:path w="53339" h="34925">
                <a:moveTo>
                  <a:pt x="32258" y="0"/>
                </a:moveTo>
                <a:lnTo>
                  <a:pt x="0" y="33019"/>
                </a:lnTo>
                <a:lnTo>
                  <a:pt x="13588" y="34670"/>
                </a:lnTo>
                <a:lnTo>
                  <a:pt x="35178" y="10287"/>
                </a:lnTo>
                <a:lnTo>
                  <a:pt x="39682" y="10287"/>
                </a:lnTo>
                <a:lnTo>
                  <a:pt x="32258" y="0"/>
                </a:lnTo>
                <a:close/>
              </a:path>
              <a:path w="53339" h="34925">
                <a:moveTo>
                  <a:pt x="39682" y="10287"/>
                </a:moveTo>
                <a:lnTo>
                  <a:pt x="35178" y="10287"/>
                </a:lnTo>
                <a:lnTo>
                  <a:pt x="53339" y="29209"/>
                </a:lnTo>
                <a:lnTo>
                  <a:pt x="39682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657215" y="2293239"/>
            <a:ext cx="15875" cy="45085"/>
          </a:xfrm>
          <a:custGeom>
            <a:avLst/>
            <a:gdLst/>
            <a:ahLst/>
            <a:cxnLst/>
            <a:rect l="l" t="t" r="r" b="b"/>
            <a:pathLst>
              <a:path w="15875" h="45085">
                <a:moveTo>
                  <a:pt x="10160" y="0"/>
                </a:moveTo>
                <a:lnTo>
                  <a:pt x="0" y="44958"/>
                </a:lnTo>
                <a:lnTo>
                  <a:pt x="13208" y="39243"/>
                </a:lnTo>
                <a:lnTo>
                  <a:pt x="15748" y="15112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631307" y="2472182"/>
            <a:ext cx="70485" cy="27940"/>
          </a:xfrm>
          <a:custGeom>
            <a:avLst/>
            <a:gdLst/>
            <a:ahLst/>
            <a:cxnLst/>
            <a:rect l="l" t="t" r="r" b="b"/>
            <a:pathLst>
              <a:path w="70485" h="27939">
                <a:moveTo>
                  <a:pt x="70103" y="0"/>
                </a:moveTo>
                <a:lnTo>
                  <a:pt x="0" y="20065"/>
                </a:lnTo>
                <a:lnTo>
                  <a:pt x="7238" y="27685"/>
                </a:lnTo>
                <a:lnTo>
                  <a:pt x="70103" y="0"/>
                </a:lnTo>
                <a:close/>
              </a:path>
            </a:pathLst>
          </a:custGeom>
          <a:solidFill>
            <a:srgbClr val="77B1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643879" y="2327020"/>
            <a:ext cx="187960" cy="44450"/>
          </a:xfrm>
          <a:custGeom>
            <a:avLst/>
            <a:gdLst/>
            <a:ahLst/>
            <a:cxnLst/>
            <a:rect l="l" t="t" r="r" b="b"/>
            <a:pathLst>
              <a:path w="187960" h="44450">
                <a:moveTo>
                  <a:pt x="135236" y="7874"/>
                </a:moveTo>
                <a:lnTo>
                  <a:pt x="66167" y="7874"/>
                </a:lnTo>
                <a:lnTo>
                  <a:pt x="66167" y="9905"/>
                </a:lnTo>
                <a:lnTo>
                  <a:pt x="179450" y="44068"/>
                </a:lnTo>
                <a:lnTo>
                  <a:pt x="179450" y="18287"/>
                </a:lnTo>
                <a:lnTo>
                  <a:pt x="187579" y="13588"/>
                </a:lnTo>
                <a:lnTo>
                  <a:pt x="135236" y="7874"/>
                </a:lnTo>
                <a:close/>
              </a:path>
              <a:path w="187960" h="44450">
                <a:moveTo>
                  <a:pt x="63119" y="0"/>
                </a:moveTo>
                <a:lnTo>
                  <a:pt x="60579" y="1015"/>
                </a:lnTo>
                <a:lnTo>
                  <a:pt x="44450" y="8889"/>
                </a:lnTo>
                <a:lnTo>
                  <a:pt x="33274" y="14096"/>
                </a:lnTo>
                <a:lnTo>
                  <a:pt x="21717" y="19303"/>
                </a:lnTo>
                <a:lnTo>
                  <a:pt x="11557" y="24129"/>
                </a:lnTo>
                <a:lnTo>
                  <a:pt x="3937" y="26669"/>
                </a:lnTo>
                <a:lnTo>
                  <a:pt x="0" y="28320"/>
                </a:lnTo>
                <a:lnTo>
                  <a:pt x="508" y="28320"/>
                </a:lnTo>
                <a:lnTo>
                  <a:pt x="5461" y="27812"/>
                </a:lnTo>
                <a:lnTo>
                  <a:pt x="14097" y="27812"/>
                </a:lnTo>
                <a:lnTo>
                  <a:pt x="66167" y="7874"/>
                </a:lnTo>
                <a:lnTo>
                  <a:pt x="135236" y="7874"/>
                </a:lnTo>
                <a:lnTo>
                  <a:pt x="63119" y="0"/>
                </a:lnTo>
                <a:close/>
              </a:path>
            </a:pathLst>
          </a:custGeom>
          <a:solidFill>
            <a:srgbClr val="77B1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437503" y="2789427"/>
            <a:ext cx="198120" cy="200025"/>
          </a:xfrm>
          <a:custGeom>
            <a:avLst/>
            <a:gdLst/>
            <a:ahLst/>
            <a:cxnLst/>
            <a:rect l="l" t="t" r="r" b="b"/>
            <a:pathLst>
              <a:path w="198120" h="200025">
                <a:moveTo>
                  <a:pt x="7238" y="0"/>
                </a:moveTo>
                <a:lnTo>
                  <a:pt x="0" y="1524"/>
                </a:lnTo>
                <a:lnTo>
                  <a:pt x="0" y="5207"/>
                </a:lnTo>
                <a:lnTo>
                  <a:pt x="82296" y="199644"/>
                </a:lnTo>
                <a:lnTo>
                  <a:pt x="101092" y="199136"/>
                </a:lnTo>
                <a:lnTo>
                  <a:pt x="102107" y="162051"/>
                </a:lnTo>
                <a:lnTo>
                  <a:pt x="68452" y="85471"/>
                </a:lnTo>
                <a:lnTo>
                  <a:pt x="96012" y="84455"/>
                </a:lnTo>
                <a:lnTo>
                  <a:pt x="98044" y="74041"/>
                </a:lnTo>
                <a:lnTo>
                  <a:pt x="105664" y="72389"/>
                </a:lnTo>
                <a:lnTo>
                  <a:pt x="196071" y="72389"/>
                </a:lnTo>
                <a:lnTo>
                  <a:pt x="197612" y="3556"/>
                </a:lnTo>
                <a:lnTo>
                  <a:pt x="7238" y="0"/>
                </a:lnTo>
                <a:close/>
              </a:path>
              <a:path w="198120" h="200025">
                <a:moveTo>
                  <a:pt x="196071" y="72389"/>
                </a:moveTo>
                <a:lnTo>
                  <a:pt x="105664" y="72389"/>
                </a:lnTo>
                <a:lnTo>
                  <a:pt x="102107" y="143383"/>
                </a:lnTo>
                <a:lnTo>
                  <a:pt x="118999" y="141224"/>
                </a:lnTo>
                <a:lnTo>
                  <a:pt x="118999" y="115188"/>
                </a:lnTo>
                <a:lnTo>
                  <a:pt x="128143" y="111506"/>
                </a:lnTo>
                <a:lnTo>
                  <a:pt x="128143" y="103759"/>
                </a:lnTo>
                <a:lnTo>
                  <a:pt x="137414" y="103759"/>
                </a:lnTo>
                <a:lnTo>
                  <a:pt x="193548" y="99060"/>
                </a:lnTo>
                <a:lnTo>
                  <a:pt x="195579" y="94361"/>
                </a:lnTo>
                <a:lnTo>
                  <a:pt x="196071" y="72389"/>
                </a:lnTo>
                <a:close/>
              </a:path>
            </a:pathLst>
          </a:custGeom>
          <a:solidFill>
            <a:srgbClr val="77B1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437503" y="2793745"/>
            <a:ext cx="82550" cy="200025"/>
          </a:xfrm>
          <a:custGeom>
            <a:avLst/>
            <a:gdLst/>
            <a:ahLst/>
            <a:cxnLst/>
            <a:rect l="l" t="t" r="r" b="b"/>
            <a:pathLst>
              <a:path w="82550" h="200025">
                <a:moveTo>
                  <a:pt x="0" y="0"/>
                </a:moveTo>
                <a:lnTo>
                  <a:pt x="1524" y="37464"/>
                </a:lnTo>
                <a:lnTo>
                  <a:pt x="2539" y="199643"/>
                </a:lnTo>
                <a:lnTo>
                  <a:pt x="82550" y="194437"/>
                </a:lnTo>
                <a:lnTo>
                  <a:pt x="0" y="0"/>
                </a:lnTo>
                <a:close/>
              </a:path>
            </a:pathLst>
          </a:custGeom>
          <a:solidFill>
            <a:srgbClr val="2C6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470397" y="2588895"/>
            <a:ext cx="76835" cy="272415"/>
          </a:xfrm>
          <a:custGeom>
            <a:avLst/>
            <a:gdLst/>
            <a:ahLst/>
            <a:cxnLst/>
            <a:rect l="l" t="t" r="r" b="b"/>
            <a:pathLst>
              <a:path w="76835" h="272414">
                <a:moveTo>
                  <a:pt x="73151" y="0"/>
                </a:moveTo>
                <a:lnTo>
                  <a:pt x="0" y="270128"/>
                </a:lnTo>
                <a:lnTo>
                  <a:pt x="23749" y="272288"/>
                </a:lnTo>
                <a:lnTo>
                  <a:pt x="23749" y="225170"/>
                </a:lnTo>
                <a:lnTo>
                  <a:pt x="76707" y="16509"/>
                </a:lnTo>
                <a:lnTo>
                  <a:pt x="73151" y="0"/>
                </a:lnTo>
                <a:close/>
              </a:path>
            </a:pathLst>
          </a:custGeom>
          <a:solidFill>
            <a:srgbClr val="77B1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738876" y="2359786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26035" y="0"/>
                </a:moveTo>
                <a:lnTo>
                  <a:pt x="0" y="34162"/>
                </a:lnTo>
                <a:lnTo>
                  <a:pt x="508" y="40386"/>
                </a:lnTo>
                <a:lnTo>
                  <a:pt x="26035" y="65659"/>
                </a:lnTo>
                <a:lnTo>
                  <a:pt x="30607" y="65150"/>
                </a:lnTo>
                <a:lnTo>
                  <a:pt x="51688" y="32638"/>
                </a:lnTo>
                <a:lnTo>
                  <a:pt x="50673" y="26415"/>
                </a:lnTo>
                <a:lnTo>
                  <a:pt x="26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739765" y="2363216"/>
            <a:ext cx="47625" cy="60960"/>
          </a:xfrm>
          <a:custGeom>
            <a:avLst/>
            <a:gdLst/>
            <a:ahLst/>
            <a:cxnLst/>
            <a:rect l="l" t="t" r="r" b="b"/>
            <a:pathLst>
              <a:path w="47625" h="60960">
                <a:moveTo>
                  <a:pt x="24002" y="0"/>
                </a:moveTo>
                <a:lnTo>
                  <a:pt x="0" y="31114"/>
                </a:lnTo>
                <a:lnTo>
                  <a:pt x="508" y="36830"/>
                </a:lnTo>
                <a:lnTo>
                  <a:pt x="24002" y="60579"/>
                </a:lnTo>
                <a:lnTo>
                  <a:pt x="28575" y="59562"/>
                </a:lnTo>
                <a:lnTo>
                  <a:pt x="47498" y="29463"/>
                </a:lnTo>
                <a:lnTo>
                  <a:pt x="46989" y="23749"/>
                </a:lnTo>
                <a:lnTo>
                  <a:pt x="28575" y="1143"/>
                </a:lnTo>
                <a:lnTo>
                  <a:pt x="24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744717" y="2386583"/>
            <a:ext cx="38735" cy="10795"/>
          </a:xfrm>
          <a:custGeom>
            <a:avLst/>
            <a:gdLst/>
            <a:ahLst/>
            <a:cxnLst/>
            <a:rect l="l" t="t" r="r" b="b"/>
            <a:pathLst>
              <a:path w="38735" h="10794">
                <a:moveTo>
                  <a:pt x="1016" y="0"/>
                </a:moveTo>
                <a:lnTo>
                  <a:pt x="1016" y="3301"/>
                </a:lnTo>
                <a:lnTo>
                  <a:pt x="0" y="5206"/>
                </a:lnTo>
                <a:lnTo>
                  <a:pt x="0" y="6095"/>
                </a:lnTo>
                <a:lnTo>
                  <a:pt x="37337" y="10413"/>
                </a:lnTo>
                <a:lnTo>
                  <a:pt x="38354" y="9016"/>
                </a:lnTo>
                <a:lnTo>
                  <a:pt x="38354" y="3810"/>
                </a:lnTo>
                <a:lnTo>
                  <a:pt x="1016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746369" y="2375407"/>
            <a:ext cx="36830" cy="11430"/>
          </a:xfrm>
          <a:custGeom>
            <a:avLst/>
            <a:gdLst/>
            <a:ahLst/>
            <a:cxnLst/>
            <a:rect l="l" t="t" r="r" b="b"/>
            <a:pathLst>
              <a:path w="36829" h="11430">
                <a:moveTo>
                  <a:pt x="3682" y="0"/>
                </a:moveTo>
                <a:lnTo>
                  <a:pt x="3175" y="1524"/>
                </a:lnTo>
                <a:lnTo>
                  <a:pt x="1523" y="3175"/>
                </a:lnTo>
                <a:lnTo>
                  <a:pt x="1015" y="5333"/>
                </a:lnTo>
                <a:lnTo>
                  <a:pt x="0" y="6857"/>
                </a:lnTo>
                <a:lnTo>
                  <a:pt x="36702" y="11175"/>
                </a:lnTo>
                <a:lnTo>
                  <a:pt x="35686" y="6857"/>
                </a:lnTo>
                <a:lnTo>
                  <a:pt x="34543" y="4825"/>
                </a:lnTo>
                <a:lnTo>
                  <a:pt x="34035" y="3175"/>
                </a:lnTo>
                <a:lnTo>
                  <a:pt x="3682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746369" y="2398648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0" y="0"/>
                </a:moveTo>
                <a:lnTo>
                  <a:pt x="0" y="1524"/>
                </a:lnTo>
                <a:lnTo>
                  <a:pt x="507" y="3428"/>
                </a:lnTo>
                <a:lnTo>
                  <a:pt x="507" y="5334"/>
                </a:lnTo>
                <a:lnTo>
                  <a:pt x="1015" y="6730"/>
                </a:lnTo>
                <a:lnTo>
                  <a:pt x="32511" y="9525"/>
                </a:lnTo>
                <a:lnTo>
                  <a:pt x="33019" y="8636"/>
                </a:lnTo>
                <a:lnTo>
                  <a:pt x="33527" y="6730"/>
                </a:lnTo>
                <a:lnTo>
                  <a:pt x="34543" y="5334"/>
                </a:lnTo>
                <a:lnTo>
                  <a:pt x="35051" y="3428"/>
                </a:lnTo>
                <a:lnTo>
                  <a:pt x="0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748909" y="2409951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0" y="0"/>
                </a:moveTo>
                <a:lnTo>
                  <a:pt x="2539" y="3683"/>
                </a:lnTo>
                <a:lnTo>
                  <a:pt x="6730" y="6350"/>
                </a:lnTo>
                <a:lnTo>
                  <a:pt x="10413" y="8382"/>
                </a:lnTo>
                <a:lnTo>
                  <a:pt x="15493" y="9525"/>
                </a:lnTo>
                <a:lnTo>
                  <a:pt x="19176" y="8382"/>
                </a:lnTo>
                <a:lnTo>
                  <a:pt x="21716" y="7365"/>
                </a:lnTo>
                <a:lnTo>
                  <a:pt x="25400" y="5334"/>
                </a:lnTo>
                <a:lnTo>
                  <a:pt x="27431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53861" y="2365882"/>
            <a:ext cx="22860" cy="8255"/>
          </a:xfrm>
          <a:custGeom>
            <a:avLst/>
            <a:gdLst/>
            <a:ahLst/>
            <a:cxnLst/>
            <a:rect l="l" t="t" r="r" b="b"/>
            <a:pathLst>
              <a:path w="22860" h="8255">
                <a:moveTo>
                  <a:pt x="10540" y="0"/>
                </a:moveTo>
                <a:lnTo>
                  <a:pt x="5079" y="1142"/>
                </a:lnTo>
                <a:lnTo>
                  <a:pt x="2032" y="2920"/>
                </a:lnTo>
                <a:lnTo>
                  <a:pt x="0" y="5333"/>
                </a:lnTo>
                <a:lnTo>
                  <a:pt x="22478" y="7746"/>
                </a:lnTo>
                <a:lnTo>
                  <a:pt x="20065" y="4825"/>
                </a:lnTo>
                <a:lnTo>
                  <a:pt x="17017" y="2412"/>
                </a:lnTo>
                <a:lnTo>
                  <a:pt x="13970" y="634"/>
                </a:lnTo>
                <a:lnTo>
                  <a:pt x="10540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668009" y="2369311"/>
            <a:ext cx="23495" cy="66040"/>
          </a:xfrm>
          <a:custGeom>
            <a:avLst/>
            <a:gdLst/>
            <a:ahLst/>
            <a:cxnLst/>
            <a:rect l="l" t="t" r="r" b="b"/>
            <a:pathLst>
              <a:path w="23495" h="66039">
                <a:moveTo>
                  <a:pt x="14224" y="0"/>
                </a:moveTo>
                <a:lnTo>
                  <a:pt x="9143" y="3048"/>
                </a:lnTo>
                <a:lnTo>
                  <a:pt x="5079" y="9778"/>
                </a:lnTo>
                <a:lnTo>
                  <a:pt x="1524" y="19685"/>
                </a:lnTo>
                <a:lnTo>
                  <a:pt x="0" y="32638"/>
                </a:lnTo>
                <a:lnTo>
                  <a:pt x="0" y="44958"/>
                </a:lnTo>
                <a:lnTo>
                  <a:pt x="1524" y="55879"/>
                </a:lnTo>
                <a:lnTo>
                  <a:pt x="5079" y="62611"/>
                </a:lnTo>
                <a:lnTo>
                  <a:pt x="9143" y="65659"/>
                </a:lnTo>
                <a:lnTo>
                  <a:pt x="14224" y="62611"/>
                </a:lnTo>
                <a:lnTo>
                  <a:pt x="18287" y="56387"/>
                </a:lnTo>
                <a:lnTo>
                  <a:pt x="20827" y="46609"/>
                </a:lnTo>
                <a:lnTo>
                  <a:pt x="23367" y="33654"/>
                </a:lnTo>
                <a:lnTo>
                  <a:pt x="23367" y="21209"/>
                </a:lnTo>
                <a:lnTo>
                  <a:pt x="21843" y="10922"/>
                </a:lnTo>
                <a:lnTo>
                  <a:pt x="18287" y="3048"/>
                </a:lnTo>
                <a:lnTo>
                  <a:pt x="14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668009" y="2371851"/>
            <a:ext cx="22225" cy="59690"/>
          </a:xfrm>
          <a:custGeom>
            <a:avLst/>
            <a:gdLst/>
            <a:ahLst/>
            <a:cxnLst/>
            <a:rect l="l" t="t" r="r" b="b"/>
            <a:pathLst>
              <a:path w="22225" h="59689">
                <a:moveTo>
                  <a:pt x="12445" y="0"/>
                </a:moveTo>
                <a:lnTo>
                  <a:pt x="8254" y="2159"/>
                </a:lnTo>
                <a:lnTo>
                  <a:pt x="4699" y="8382"/>
                </a:lnTo>
                <a:lnTo>
                  <a:pt x="2031" y="17907"/>
                </a:lnTo>
                <a:lnTo>
                  <a:pt x="0" y="29845"/>
                </a:lnTo>
                <a:lnTo>
                  <a:pt x="109" y="41910"/>
                </a:lnTo>
                <a:lnTo>
                  <a:pt x="2031" y="50800"/>
                </a:lnTo>
                <a:lnTo>
                  <a:pt x="4699" y="57023"/>
                </a:lnTo>
                <a:lnTo>
                  <a:pt x="8254" y="59689"/>
                </a:lnTo>
                <a:lnTo>
                  <a:pt x="12445" y="57658"/>
                </a:lnTo>
                <a:lnTo>
                  <a:pt x="17017" y="51308"/>
                </a:lnTo>
                <a:lnTo>
                  <a:pt x="19557" y="41910"/>
                </a:lnTo>
                <a:lnTo>
                  <a:pt x="21716" y="30352"/>
                </a:lnTo>
                <a:lnTo>
                  <a:pt x="21607" y="17907"/>
                </a:lnTo>
                <a:lnTo>
                  <a:pt x="19557" y="8382"/>
                </a:lnTo>
                <a:lnTo>
                  <a:pt x="17017" y="2159"/>
                </a:lnTo>
                <a:lnTo>
                  <a:pt x="124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671311" y="2395220"/>
            <a:ext cx="17145" cy="11430"/>
          </a:xfrm>
          <a:custGeom>
            <a:avLst/>
            <a:gdLst/>
            <a:ahLst/>
            <a:cxnLst/>
            <a:rect l="l" t="t" r="r" b="b"/>
            <a:pathLst>
              <a:path w="17145" h="11430">
                <a:moveTo>
                  <a:pt x="16763" y="0"/>
                </a:moveTo>
                <a:lnTo>
                  <a:pt x="0" y="4571"/>
                </a:lnTo>
                <a:lnTo>
                  <a:pt x="0" y="11302"/>
                </a:lnTo>
                <a:lnTo>
                  <a:pt x="16763" y="7238"/>
                </a:lnTo>
                <a:lnTo>
                  <a:pt x="16763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671311" y="2384932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15239" y="0"/>
                </a:moveTo>
                <a:lnTo>
                  <a:pt x="2032" y="2539"/>
                </a:lnTo>
                <a:lnTo>
                  <a:pt x="1524" y="4063"/>
                </a:lnTo>
                <a:lnTo>
                  <a:pt x="1524" y="6222"/>
                </a:lnTo>
                <a:lnTo>
                  <a:pt x="508" y="8254"/>
                </a:lnTo>
                <a:lnTo>
                  <a:pt x="0" y="10287"/>
                </a:lnTo>
                <a:lnTo>
                  <a:pt x="16763" y="6222"/>
                </a:lnTo>
                <a:lnTo>
                  <a:pt x="16255" y="5079"/>
                </a:lnTo>
                <a:lnTo>
                  <a:pt x="16255" y="1524"/>
                </a:lnTo>
                <a:lnTo>
                  <a:pt x="15239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671311" y="2408173"/>
            <a:ext cx="17145" cy="9525"/>
          </a:xfrm>
          <a:custGeom>
            <a:avLst/>
            <a:gdLst/>
            <a:ahLst/>
            <a:cxnLst/>
            <a:rect l="l" t="t" r="r" b="b"/>
            <a:pathLst>
              <a:path w="17145" h="9525">
                <a:moveTo>
                  <a:pt x="16763" y="0"/>
                </a:moveTo>
                <a:lnTo>
                  <a:pt x="0" y="4063"/>
                </a:lnTo>
                <a:lnTo>
                  <a:pt x="0" y="5587"/>
                </a:lnTo>
                <a:lnTo>
                  <a:pt x="508" y="6603"/>
                </a:lnTo>
                <a:lnTo>
                  <a:pt x="508" y="9525"/>
                </a:lnTo>
                <a:lnTo>
                  <a:pt x="15239" y="6096"/>
                </a:lnTo>
                <a:lnTo>
                  <a:pt x="15748" y="4572"/>
                </a:lnTo>
                <a:lnTo>
                  <a:pt x="15748" y="3048"/>
                </a:lnTo>
                <a:lnTo>
                  <a:pt x="16763" y="1015"/>
                </a:lnTo>
                <a:lnTo>
                  <a:pt x="16763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671311" y="2419476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5" h="8889">
                <a:moveTo>
                  <a:pt x="13335" y="0"/>
                </a:moveTo>
                <a:lnTo>
                  <a:pt x="0" y="2667"/>
                </a:lnTo>
                <a:lnTo>
                  <a:pt x="1650" y="4952"/>
                </a:lnTo>
                <a:lnTo>
                  <a:pt x="3175" y="6858"/>
                </a:lnTo>
                <a:lnTo>
                  <a:pt x="4825" y="8127"/>
                </a:lnTo>
                <a:lnTo>
                  <a:pt x="5841" y="8636"/>
                </a:lnTo>
                <a:lnTo>
                  <a:pt x="8509" y="8127"/>
                </a:lnTo>
                <a:lnTo>
                  <a:pt x="10667" y="6350"/>
                </a:lnTo>
                <a:lnTo>
                  <a:pt x="11811" y="4063"/>
                </a:lnTo>
                <a:lnTo>
                  <a:pt x="13335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673852" y="2377058"/>
            <a:ext cx="10795" cy="6350"/>
          </a:xfrm>
          <a:custGeom>
            <a:avLst/>
            <a:gdLst/>
            <a:ahLst/>
            <a:cxnLst/>
            <a:rect l="l" t="t" r="r" b="b"/>
            <a:pathLst>
              <a:path w="10795" h="6350">
                <a:moveTo>
                  <a:pt x="7747" y="0"/>
                </a:moveTo>
                <a:lnTo>
                  <a:pt x="5207" y="0"/>
                </a:lnTo>
                <a:lnTo>
                  <a:pt x="3556" y="1015"/>
                </a:lnTo>
                <a:lnTo>
                  <a:pt x="1524" y="3555"/>
                </a:lnTo>
                <a:lnTo>
                  <a:pt x="0" y="6095"/>
                </a:lnTo>
                <a:lnTo>
                  <a:pt x="10795" y="4063"/>
                </a:lnTo>
                <a:lnTo>
                  <a:pt x="9778" y="2031"/>
                </a:lnTo>
                <a:lnTo>
                  <a:pt x="7747" y="0"/>
                </a:lnTo>
                <a:close/>
              </a:path>
            </a:pathLst>
          </a:custGeom>
          <a:solidFill>
            <a:srgbClr val="00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524627" y="2861182"/>
            <a:ext cx="73660" cy="183515"/>
          </a:xfrm>
          <a:custGeom>
            <a:avLst/>
            <a:gdLst/>
            <a:ahLst/>
            <a:cxnLst/>
            <a:rect l="l" t="t" r="r" b="b"/>
            <a:pathLst>
              <a:path w="73660" h="183514">
                <a:moveTo>
                  <a:pt x="0" y="0"/>
                </a:moveTo>
                <a:lnTo>
                  <a:pt x="0" y="163067"/>
                </a:lnTo>
                <a:lnTo>
                  <a:pt x="73406" y="183133"/>
                </a:lnTo>
                <a:lnTo>
                  <a:pt x="72389" y="113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525389" y="2862833"/>
            <a:ext cx="69215" cy="181610"/>
          </a:xfrm>
          <a:custGeom>
            <a:avLst/>
            <a:gdLst/>
            <a:ahLst/>
            <a:cxnLst/>
            <a:rect l="l" t="t" r="r" b="b"/>
            <a:pathLst>
              <a:path w="69214" h="181610">
                <a:moveTo>
                  <a:pt x="0" y="0"/>
                </a:moveTo>
                <a:lnTo>
                  <a:pt x="0" y="162305"/>
                </a:lnTo>
                <a:lnTo>
                  <a:pt x="69214" y="181482"/>
                </a:lnTo>
                <a:lnTo>
                  <a:pt x="68707" y="11937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530469" y="2867151"/>
            <a:ext cx="59690" cy="177165"/>
          </a:xfrm>
          <a:custGeom>
            <a:avLst/>
            <a:gdLst/>
            <a:ahLst/>
            <a:cxnLst/>
            <a:rect l="l" t="t" r="r" b="b"/>
            <a:pathLst>
              <a:path w="59689" h="177164">
                <a:moveTo>
                  <a:pt x="0" y="0"/>
                </a:moveTo>
                <a:lnTo>
                  <a:pt x="0" y="158114"/>
                </a:lnTo>
                <a:lnTo>
                  <a:pt x="59181" y="177164"/>
                </a:lnTo>
                <a:lnTo>
                  <a:pt x="57657" y="11937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561329" y="2880995"/>
            <a:ext cx="24130" cy="163830"/>
          </a:xfrm>
          <a:custGeom>
            <a:avLst/>
            <a:gdLst/>
            <a:ahLst/>
            <a:cxnLst/>
            <a:rect l="l" t="t" r="r" b="b"/>
            <a:pathLst>
              <a:path w="24129" h="163830">
                <a:moveTo>
                  <a:pt x="0" y="0"/>
                </a:moveTo>
                <a:lnTo>
                  <a:pt x="0" y="155575"/>
                </a:lnTo>
                <a:lnTo>
                  <a:pt x="24130" y="163321"/>
                </a:lnTo>
                <a:lnTo>
                  <a:pt x="23622" y="5714"/>
                </a:lnTo>
                <a:lnTo>
                  <a:pt x="0" y="0"/>
                </a:lnTo>
                <a:close/>
              </a:path>
            </a:pathLst>
          </a:custGeom>
          <a:solidFill>
            <a:srgbClr val="2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534659" y="2875026"/>
            <a:ext cx="23495" cy="160655"/>
          </a:xfrm>
          <a:custGeom>
            <a:avLst/>
            <a:gdLst/>
            <a:ahLst/>
            <a:cxnLst/>
            <a:rect l="l" t="t" r="r" b="b"/>
            <a:pathLst>
              <a:path w="23495" h="160655">
                <a:moveTo>
                  <a:pt x="0" y="0"/>
                </a:moveTo>
                <a:lnTo>
                  <a:pt x="0" y="152908"/>
                </a:lnTo>
                <a:lnTo>
                  <a:pt x="23240" y="160654"/>
                </a:lnTo>
                <a:lnTo>
                  <a:pt x="23240" y="5714"/>
                </a:lnTo>
                <a:lnTo>
                  <a:pt x="0" y="0"/>
                </a:lnTo>
                <a:close/>
              </a:path>
            </a:pathLst>
          </a:custGeom>
          <a:solidFill>
            <a:srgbClr val="2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547105" y="2581148"/>
            <a:ext cx="335280" cy="292100"/>
          </a:xfrm>
          <a:custGeom>
            <a:avLst/>
            <a:gdLst/>
            <a:ahLst/>
            <a:cxnLst/>
            <a:rect l="l" t="t" r="r" b="b"/>
            <a:pathLst>
              <a:path w="335279" h="292100">
                <a:moveTo>
                  <a:pt x="0" y="0"/>
                </a:moveTo>
                <a:lnTo>
                  <a:pt x="70993" y="292100"/>
                </a:lnTo>
                <a:lnTo>
                  <a:pt x="335153" y="284861"/>
                </a:lnTo>
                <a:lnTo>
                  <a:pt x="333629" y="284352"/>
                </a:lnTo>
                <a:lnTo>
                  <a:pt x="148209" y="101473"/>
                </a:lnTo>
                <a:lnTo>
                  <a:pt x="113919" y="67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695569" y="2682239"/>
            <a:ext cx="193040" cy="183515"/>
          </a:xfrm>
          <a:custGeom>
            <a:avLst/>
            <a:gdLst/>
            <a:ahLst/>
            <a:cxnLst/>
            <a:rect l="l" t="t" r="r" b="b"/>
            <a:pathLst>
              <a:path w="193039" h="183514">
                <a:moveTo>
                  <a:pt x="0" y="0"/>
                </a:moveTo>
                <a:lnTo>
                  <a:pt x="185419" y="182752"/>
                </a:lnTo>
                <a:lnTo>
                  <a:pt x="186943" y="183261"/>
                </a:lnTo>
                <a:lnTo>
                  <a:pt x="192531" y="183261"/>
                </a:lnTo>
                <a:lnTo>
                  <a:pt x="137413" y="77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618860" y="2448814"/>
            <a:ext cx="82550" cy="39370"/>
          </a:xfrm>
          <a:custGeom>
            <a:avLst/>
            <a:gdLst/>
            <a:ahLst/>
            <a:cxnLst/>
            <a:rect l="l" t="t" r="r" b="b"/>
            <a:pathLst>
              <a:path w="82550" h="39369">
                <a:moveTo>
                  <a:pt x="82550" y="0"/>
                </a:moveTo>
                <a:lnTo>
                  <a:pt x="29972" y="20827"/>
                </a:lnTo>
                <a:lnTo>
                  <a:pt x="0" y="38862"/>
                </a:lnTo>
                <a:lnTo>
                  <a:pt x="70230" y="16637"/>
                </a:lnTo>
                <a:lnTo>
                  <a:pt x="76206" y="16637"/>
                </a:lnTo>
                <a:lnTo>
                  <a:pt x="82550" y="0"/>
                </a:lnTo>
                <a:close/>
              </a:path>
              <a:path w="82550" h="39369">
                <a:moveTo>
                  <a:pt x="76206" y="16637"/>
                </a:moveTo>
                <a:lnTo>
                  <a:pt x="70230" y="16637"/>
                </a:lnTo>
                <a:lnTo>
                  <a:pt x="75818" y="17652"/>
                </a:lnTo>
                <a:lnTo>
                  <a:pt x="76206" y="16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695569" y="2448814"/>
            <a:ext cx="156210" cy="25400"/>
          </a:xfrm>
          <a:custGeom>
            <a:avLst/>
            <a:gdLst/>
            <a:ahLst/>
            <a:cxnLst/>
            <a:rect l="l" t="t" r="r" b="b"/>
            <a:pathLst>
              <a:path w="156210" h="25400">
                <a:moveTo>
                  <a:pt x="7619" y="0"/>
                </a:moveTo>
                <a:lnTo>
                  <a:pt x="6603" y="0"/>
                </a:lnTo>
                <a:lnTo>
                  <a:pt x="0" y="17399"/>
                </a:lnTo>
                <a:lnTo>
                  <a:pt x="155828" y="25146"/>
                </a:lnTo>
                <a:lnTo>
                  <a:pt x="127888" y="8762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718809" y="2270760"/>
            <a:ext cx="62865" cy="52069"/>
          </a:xfrm>
          <a:custGeom>
            <a:avLst/>
            <a:gdLst/>
            <a:ahLst/>
            <a:cxnLst/>
            <a:rect l="l" t="t" r="r" b="b"/>
            <a:pathLst>
              <a:path w="62864" h="52069">
                <a:moveTo>
                  <a:pt x="51435" y="0"/>
                </a:moveTo>
                <a:lnTo>
                  <a:pt x="24256" y="8509"/>
                </a:lnTo>
                <a:lnTo>
                  <a:pt x="0" y="50800"/>
                </a:lnTo>
                <a:lnTo>
                  <a:pt x="11175" y="51942"/>
                </a:lnTo>
                <a:lnTo>
                  <a:pt x="52450" y="8000"/>
                </a:lnTo>
                <a:lnTo>
                  <a:pt x="55368" y="8000"/>
                </a:lnTo>
                <a:lnTo>
                  <a:pt x="51435" y="0"/>
                </a:lnTo>
                <a:close/>
              </a:path>
              <a:path w="62864" h="52069">
                <a:moveTo>
                  <a:pt x="55368" y="8000"/>
                </a:moveTo>
                <a:lnTo>
                  <a:pt x="52450" y="8000"/>
                </a:lnTo>
                <a:lnTo>
                  <a:pt x="62611" y="22732"/>
                </a:lnTo>
                <a:lnTo>
                  <a:pt x="55368" y="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666359" y="1889632"/>
            <a:ext cx="107950" cy="439420"/>
          </a:xfrm>
          <a:custGeom>
            <a:avLst/>
            <a:gdLst/>
            <a:ahLst/>
            <a:cxnLst/>
            <a:rect l="l" t="t" r="r" b="b"/>
            <a:pathLst>
              <a:path w="107950" h="439419">
                <a:moveTo>
                  <a:pt x="86705" y="27558"/>
                </a:moveTo>
                <a:lnTo>
                  <a:pt x="81152" y="27558"/>
                </a:lnTo>
                <a:lnTo>
                  <a:pt x="80137" y="70738"/>
                </a:lnTo>
                <a:lnTo>
                  <a:pt x="78104" y="70738"/>
                </a:lnTo>
                <a:lnTo>
                  <a:pt x="77596" y="71246"/>
                </a:lnTo>
                <a:lnTo>
                  <a:pt x="77088" y="72262"/>
                </a:lnTo>
                <a:lnTo>
                  <a:pt x="72008" y="74929"/>
                </a:lnTo>
                <a:lnTo>
                  <a:pt x="68452" y="78993"/>
                </a:lnTo>
                <a:lnTo>
                  <a:pt x="65912" y="84200"/>
                </a:lnTo>
                <a:lnTo>
                  <a:pt x="64896" y="90550"/>
                </a:lnTo>
                <a:lnTo>
                  <a:pt x="64896" y="96265"/>
                </a:lnTo>
                <a:lnTo>
                  <a:pt x="66420" y="101472"/>
                </a:lnTo>
                <a:lnTo>
                  <a:pt x="68452" y="105537"/>
                </a:lnTo>
                <a:lnTo>
                  <a:pt x="72516" y="106044"/>
                </a:lnTo>
                <a:lnTo>
                  <a:pt x="13715" y="386461"/>
                </a:lnTo>
                <a:lnTo>
                  <a:pt x="0" y="389636"/>
                </a:lnTo>
                <a:lnTo>
                  <a:pt x="23367" y="439038"/>
                </a:lnTo>
                <a:lnTo>
                  <a:pt x="37973" y="431291"/>
                </a:lnTo>
                <a:lnTo>
                  <a:pt x="43561" y="431291"/>
                </a:lnTo>
                <a:lnTo>
                  <a:pt x="50164" y="415163"/>
                </a:lnTo>
                <a:lnTo>
                  <a:pt x="81661" y="109727"/>
                </a:lnTo>
                <a:lnTo>
                  <a:pt x="83185" y="108203"/>
                </a:lnTo>
                <a:lnTo>
                  <a:pt x="87249" y="104520"/>
                </a:lnTo>
                <a:lnTo>
                  <a:pt x="90804" y="98805"/>
                </a:lnTo>
                <a:lnTo>
                  <a:pt x="92328" y="92582"/>
                </a:lnTo>
                <a:lnTo>
                  <a:pt x="91312" y="84708"/>
                </a:lnTo>
                <a:lnTo>
                  <a:pt x="87249" y="71246"/>
                </a:lnTo>
                <a:lnTo>
                  <a:pt x="86740" y="69214"/>
                </a:lnTo>
                <a:lnTo>
                  <a:pt x="85725" y="69214"/>
                </a:lnTo>
                <a:lnTo>
                  <a:pt x="86705" y="27558"/>
                </a:lnTo>
                <a:close/>
              </a:path>
              <a:path w="107950" h="439419">
                <a:moveTo>
                  <a:pt x="67944" y="27050"/>
                </a:moveTo>
                <a:lnTo>
                  <a:pt x="65912" y="27050"/>
                </a:lnTo>
                <a:lnTo>
                  <a:pt x="64896" y="27558"/>
                </a:lnTo>
                <a:lnTo>
                  <a:pt x="64388" y="28066"/>
                </a:lnTo>
                <a:lnTo>
                  <a:pt x="64388" y="31241"/>
                </a:lnTo>
                <a:lnTo>
                  <a:pt x="64896" y="31241"/>
                </a:lnTo>
                <a:lnTo>
                  <a:pt x="64896" y="31750"/>
                </a:lnTo>
                <a:lnTo>
                  <a:pt x="64388" y="32257"/>
                </a:lnTo>
                <a:lnTo>
                  <a:pt x="64388" y="33781"/>
                </a:lnTo>
                <a:lnTo>
                  <a:pt x="64896" y="35305"/>
                </a:lnTo>
                <a:lnTo>
                  <a:pt x="66420" y="35813"/>
                </a:lnTo>
                <a:lnTo>
                  <a:pt x="67944" y="35813"/>
                </a:lnTo>
                <a:lnTo>
                  <a:pt x="68961" y="35305"/>
                </a:lnTo>
                <a:lnTo>
                  <a:pt x="69976" y="33781"/>
                </a:lnTo>
                <a:lnTo>
                  <a:pt x="69976" y="31750"/>
                </a:lnTo>
                <a:lnTo>
                  <a:pt x="79798" y="28066"/>
                </a:lnTo>
                <a:lnTo>
                  <a:pt x="68961" y="28066"/>
                </a:lnTo>
                <a:lnTo>
                  <a:pt x="68961" y="27558"/>
                </a:lnTo>
                <a:lnTo>
                  <a:pt x="68452" y="27558"/>
                </a:lnTo>
                <a:lnTo>
                  <a:pt x="67944" y="27050"/>
                </a:lnTo>
                <a:close/>
              </a:path>
              <a:path w="107950" h="439419">
                <a:moveTo>
                  <a:pt x="82676" y="2031"/>
                </a:moveTo>
                <a:lnTo>
                  <a:pt x="81152" y="2031"/>
                </a:lnTo>
                <a:lnTo>
                  <a:pt x="79628" y="2539"/>
                </a:lnTo>
                <a:lnTo>
                  <a:pt x="79120" y="4190"/>
                </a:lnTo>
                <a:lnTo>
                  <a:pt x="79120" y="5714"/>
                </a:lnTo>
                <a:lnTo>
                  <a:pt x="79628" y="6730"/>
                </a:lnTo>
                <a:lnTo>
                  <a:pt x="81152" y="7746"/>
                </a:lnTo>
                <a:lnTo>
                  <a:pt x="81661" y="7746"/>
                </a:lnTo>
                <a:lnTo>
                  <a:pt x="81661" y="23875"/>
                </a:lnTo>
                <a:lnTo>
                  <a:pt x="68961" y="28066"/>
                </a:lnTo>
                <a:lnTo>
                  <a:pt x="79798" y="28066"/>
                </a:lnTo>
                <a:lnTo>
                  <a:pt x="81152" y="27558"/>
                </a:lnTo>
                <a:lnTo>
                  <a:pt x="86705" y="27558"/>
                </a:lnTo>
                <a:lnTo>
                  <a:pt x="86740" y="26034"/>
                </a:lnTo>
                <a:lnTo>
                  <a:pt x="96562" y="22351"/>
                </a:lnTo>
                <a:lnTo>
                  <a:pt x="86740" y="22351"/>
                </a:lnTo>
                <a:lnTo>
                  <a:pt x="87249" y="5714"/>
                </a:lnTo>
                <a:lnTo>
                  <a:pt x="88264" y="5714"/>
                </a:lnTo>
                <a:lnTo>
                  <a:pt x="89280" y="4699"/>
                </a:lnTo>
                <a:lnTo>
                  <a:pt x="90296" y="3555"/>
                </a:lnTo>
                <a:lnTo>
                  <a:pt x="90296" y="2539"/>
                </a:lnTo>
                <a:lnTo>
                  <a:pt x="83185" y="2539"/>
                </a:lnTo>
                <a:lnTo>
                  <a:pt x="82676" y="2031"/>
                </a:lnTo>
                <a:close/>
              </a:path>
              <a:path w="107950" h="439419">
                <a:moveTo>
                  <a:pt x="104520" y="12445"/>
                </a:moveTo>
                <a:lnTo>
                  <a:pt x="103504" y="12445"/>
                </a:lnTo>
                <a:lnTo>
                  <a:pt x="101980" y="13462"/>
                </a:lnTo>
                <a:lnTo>
                  <a:pt x="101473" y="14477"/>
                </a:lnTo>
                <a:lnTo>
                  <a:pt x="101473" y="16637"/>
                </a:lnTo>
                <a:lnTo>
                  <a:pt x="86740" y="22351"/>
                </a:lnTo>
                <a:lnTo>
                  <a:pt x="96562" y="22351"/>
                </a:lnTo>
                <a:lnTo>
                  <a:pt x="101980" y="20319"/>
                </a:lnTo>
                <a:lnTo>
                  <a:pt x="107568" y="20319"/>
                </a:lnTo>
                <a:lnTo>
                  <a:pt x="107568" y="19176"/>
                </a:lnTo>
                <a:lnTo>
                  <a:pt x="107061" y="18161"/>
                </a:lnTo>
                <a:lnTo>
                  <a:pt x="106044" y="17652"/>
                </a:lnTo>
                <a:lnTo>
                  <a:pt x="105537" y="17652"/>
                </a:lnTo>
                <a:lnTo>
                  <a:pt x="106044" y="16637"/>
                </a:lnTo>
                <a:lnTo>
                  <a:pt x="106044" y="14477"/>
                </a:lnTo>
                <a:lnTo>
                  <a:pt x="105537" y="13462"/>
                </a:lnTo>
                <a:lnTo>
                  <a:pt x="104520" y="12445"/>
                </a:lnTo>
                <a:close/>
              </a:path>
              <a:path w="107950" h="439419">
                <a:moveTo>
                  <a:pt x="107568" y="20319"/>
                </a:moveTo>
                <a:lnTo>
                  <a:pt x="101980" y="20319"/>
                </a:lnTo>
                <a:lnTo>
                  <a:pt x="102488" y="21336"/>
                </a:lnTo>
                <a:lnTo>
                  <a:pt x="103504" y="21843"/>
                </a:lnTo>
                <a:lnTo>
                  <a:pt x="104012" y="22351"/>
                </a:lnTo>
                <a:lnTo>
                  <a:pt x="105537" y="22351"/>
                </a:lnTo>
                <a:lnTo>
                  <a:pt x="107061" y="21843"/>
                </a:lnTo>
                <a:lnTo>
                  <a:pt x="107568" y="20319"/>
                </a:lnTo>
                <a:close/>
              </a:path>
              <a:path w="107950" h="439419">
                <a:moveTo>
                  <a:pt x="88264" y="0"/>
                </a:moveTo>
                <a:lnTo>
                  <a:pt x="87249" y="0"/>
                </a:lnTo>
                <a:lnTo>
                  <a:pt x="86740" y="507"/>
                </a:lnTo>
                <a:lnTo>
                  <a:pt x="85725" y="507"/>
                </a:lnTo>
                <a:lnTo>
                  <a:pt x="85725" y="1524"/>
                </a:lnTo>
                <a:lnTo>
                  <a:pt x="85216" y="1524"/>
                </a:lnTo>
                <a:lnTo>
                  <a:pt x="84708" y="2031"/>
                </a:lnTo>
                <a:lnTo>
                  <a:pt x="83692" y="2031"/>
                </a:lnTo>
                <a:lnTo>
                  <a:pt x="83185" y="2539"/>
                </a:lnTo>
                <a:lnTo>
                  <a:pt x="90296" y="2539"/>
                </a:lnTo>
                <a:lnTo>
                  <a:pt x="90296" y="2031"/>
                </a:lnTo>
                <a:lnTo>
                  <a:pt x="89280" y="507"/>
                </a:lnTo>
                <a:lnTo>
                  <a:pt x="88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706364" y="2320925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3428" y="0"/>
                </a:moveTo>
                <a:lnTo>
                  <a:pt x="0" y="6096"/>
                </a:lnTo>
                <a:lnTo>
                  <a:pt x="12446" y="380"/>
                </a:lnTo>
                <a:lnTo>
                  <a:pt x="3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709665" y="1959610"/>
            <a:ext cx="125095" cy="380365"/>
          </a:xfrm>
          <a:custGeom>
            <a:avLst/>
            <a:gdLst/>
            <a:ahLst/>
            <a:cxnLst/>
            <a:rect l="l" t="t" r="r" b="b"/>
            <a:pathLst>
              <a:path w="125095" h="380364">
                <a:moveTo>
                  <a:pt x="85901" y="312292"/>
                </a:moveTo>
                <a:lnTo>
                  <a:pt x="60325" y="312292"/>
                </a:lnTo>
                <a:lnTo>
                  <a:pt x="71500" y="334644"/>
                </a:lnTo>
                <a:lnTo>
                  <a:pt x="98044" y="373506"/>
                </a:lnTo>
                <a:lnTo>
                  <a:pt x="125095" y="380364"/>
                </a:lnTo>
                <a:lnTo>
                  <a:pt x="102108" y="358013"/>
                </a:lnTo>
                <a:lnTo>
                  <a:pt x="99568" y="340360"/>
                </a:lnTo>
                <a:lnTo>
                  <a:pt x="88900" y="332486"/>
                </a:lnTo>
                <a:lnTo>
                  <a:pt x="85901" y="312292"/>
                </a:lnTo>
                <a:close/>
              </a:path>
              <a:path w="125095" h="380364">
                <a:moveTo>
                  <a:pt x="43942" y="0"/>
                </a:moveTo>
                <a:lnTo>
                  <a:pt x="43434" y="0"/>
                </a:lnTo>
                <a:lnTo>
                  <a:pt x="43942" y="2031"/>
                </a:lnTo>
                <a:lnTo>
                  <a:pt x="45974" y="8889"/>
                </a:lnTo>
                <a:lnTo>
                  <a:pt x="48006" y="15620"/>
                </a:lnTo>
                <a:lnTo>
                  <a:pt x="49022" y="23367"/>
                </a:lnTo>
                <a:lnTo>
                  <a:pt x="47498" y="29590"/>
                </a:lnTo>
                <a:lnTo>
                  <a:pt x="43942" y="35305"/>
                </a:lnTo>
                <a:lnTo>
                  <a:pt x="39878" y="38988"/>
                </a:lnTo>
                <a:lnTo>
                  <a:pt x="38354" y="40512"/>
                </a:lnTo>
                <a:lnTo>
                  <a:pt x="6604" y="345566"/>
                </a:lnTo>
                <a:lnTo>
                  <a:pt x="0" y="361568"/>
                </a:lnTo>
                <a:lnTo>
                  <a:pt x="8255" y="362076"/>
                </a:lnTo>
                <a:lnTo>
                  <a:pt x="32638" y="320548"/>
                </a:lnTo>
                <a:lnTo>
                  <a:pt x="60325" y="312292"/>
                </a:lnTo>
                <a:lnTo>
                  <a:pt x="85901" y="312292"/>
                </a:lnTo>
                <a:lnTo>
                  <a:pt x="45466" y="40004"/>
                </a:lnTo>
                <a:lnTo>
                  <a:pt x="51054" y="36829"/>
                </a:lnTo>
                <a:lnTo>
                  <a:pt x="55625" y="32257"/>
                </a:lnTo>
                <a:lnTo>
                  <a:pt x="58674" y="26542"/>
                </a:lnTo>
                <a:lnTo>
                  <a:pt x="60325" y="19685"/>
                </a:lnTo>
                <a:lnTo>
                  <a:pt x="58674" y="13462"/>
                </a:lnTo>
                <a:lnTo>
                  <a:pt x="55625" y="7747"/>
                </a:lnTo>
                <a:lnTo>
                  <a:pt x="51054" y="3682"/>
                </a:lnTo>
                <a:lnTo>
                  <a:pt x="45466" y="1524"/>
                </a:lnTo>
                <a:lnTo>
                  <a:pt x="45466" y="1015"/>
                </a:lnTo>
                <a:lnTo>
                  <a:pt x="44958" y="1015"/>
                </a:lnTo>
                <a:lnTo>
                  <a:pt x="43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851397" y="2473960"/>
            <a:ext cx="816610" cy="306070"/>
          </a:xfrm>
          <a:custGeom>
            <a:avLst/>
            <a:gdLst/>
            <a:ahLst/>
            <a:cxnLst/>
            <a:rect l="l" t="t" r="r" b="b"/>
            <a:pathLst>
              <a:path w="816609" h="306069">
                <a:moveTo>
                  <a:pt x="0" y="0"/>
                </a:moveTo>
                <a:lnTo>
                  <a:pt x="0" y="2031"/>
                </a:lnTo>
                <a:lnTo>
                  <a:pt x="155193" y="181101"/>
                </a:lnTo>
                <a:lnTo>
                  <a:pt x="200660" y="198754"/>
                </a:lnTo>
                <a:lnTo>
                  <a:pt x="189356" y="212725"/>
                </a:lnTo>
                <a:lnTo>
                  <a:pt x="241426" y="238632"/>
                </a:lnTo>
                <a:lnTo>
                  <a:pt x="285368" y="281559"/>
                </a:lnTo>
                <a:lnTo>
                  <a:pt x="585977" y="286765"/>
                </a:lnTo>
                <a:lnTo>
                  <a:pt x="585977" y="304926"/>
                </a:lnTo>
                <a:lnTo>
                  <a:pt x="816228" y="305942"/>
                </a:lnTo>
                <a:lnTo>
                  <a:pt x="730503" y="154177"/>
                </a:lnTo>
                <a:lnTo>
                  <a:pt x="549275" y="142366"/>
                </a:lnTo>
                <a:lnTo>
                  <a:pt x="493649" y="377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12282" y="2476500"/>
            <a:ext cx="324485" cy="280035"/>
          </a:xfrm>
          <a:custGeom>
            <a:avLst/>
            <a:gdLst/>
            <a:ahLst/>
            <a:cxnLst/>
            <a:rect l="l" t="t" r="r" b="b"/>
            <a:pathLst>
              <a:path w="324485" h="280035">
                <a:moveTo>
                  <a:pt x="39242" y="0"/>
                </a:moveTo>
                <a:lnTo>
                  <a:pt x="39242" y="4699"/>
                </a:lnTo>
                <a:lnTo>
                  <a:pt x="22859" y="5714"/>
                </a:lnTo>
                <a:lnTo>
                  <a:pt x="22859" y="78359"/>
                </a:lnTo>
                <a:lnTo>
                  <a:pt x="0" y="78866"/>
                </a:lnTo>
                <a:lnTo>
                  <a:pt x="62229" y="275844"/>
                </a:lnTo>
                <a:lnTo>
                  <a:pt x="324230" y="280035"/>
                </a:lnTo>
                <a:lnTo>
                  <a:pt x="280415" y="236982"/>
                </a:lnTo>
                <a:lnTo>
                  <a:pt x="228472" y="211074"/>
                </a:lnTo>
                <a:lnTo>
                  <a:pt x="239648" y="197103"/>
                </a:lnTo>
                <a:lnTo>
                  <a:pt x="194309" y="179450"/>
                </a:lnTo>
                <a:lnTo>
                  <a:pt x="39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404228" y="2625979"/>
            <a:ext cx="130175" cy="154305"/>
          </a:xfrm>
          <a:custGeom>
            <a:avLst/>
            <a:gdLst/>
            <a:ahLst/>
            <a:cxnLst/>
            <a:rect l="l" t="t" r="r" b="b"/>
            <a:pathLst>
              <a:path w="130175" h="154305">
                <a:moveTo>
                  <a:pt x="0" y="0"/>
                </a:moveTo>
                <a:lnTo>
                  <a:pt x="71374" y="129921"/>
                </a:lnTo>
                <a:lnTo>
                  <a:pt x="70866" y="135636"/>
                </a:lnTo>
                <a:lnTo>
                  <a:pt x="32385" y="135636"/>
                </a:lnTo>
                <a:lnTo>
                  <a:pt x="32385" y="153924"/>
                </a:lnTo>
                <a:lnTo>
                  <a:pt x="130048" y="1539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432803" y="2407920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372478" y="2348102"/>
            <a:ext cx="734060" cy="1154430"/>
          </a:xfrm>
          <a:custGeom>
            <a:avLst/>
            <a:gdLst/>
            <a:ahLst/>
            <a:cxnLst/>
            <a:rect l="l" t="t" r="r" b="b"/>
            <a:pathLst>
              <a:path w="734059" h="1154429">
                <a:moveTo>
                  <a:pt x="419226" y="1010031"/>
                </a:moveTo>
                <a:lnTo>
                  <a:pt x="314451" y="1010031"/>
                </a:lnTo>
                <a:lnTo>
                  <a:pt x="314451" y="1154430"/>
                </a:lnTo>
                <a:lnTo>
                  <a:pt x="419226" y="1154430"/>
                </a:lnTo>
                <a:lnTo>
                  <a:pt x="419226" y="1010031"/>
                </a:lnTo>
                <a:close/>
              </a:path>
              <a:path w="734059" h="1154429">
                <a:moveTo>
                  <a:pt x="419226" y="673354"/>
                </a:moveTo>
                <a:lnTo>
                  <a:pt x="314451" y="673354"/>
                </a:lnTo>
                <a:lnTo>
                  <a:pt x="0" y="1010031"/>
                </a:lnTo>
                <a:lnTo>
                  <a:pt x="733678" y="1010031"/>
                </a:lnTo>
                <a:lnTo>
                  <a:pt x="419226" y="673354"/>
                </a:lnTo>
                <a:close/>
              </a:path>
              <a:path w="734059" h="1154429">
                <a:moveTo>
                  <a:pt x="419226" y="336676"/>
                </a:moveTo>
                <a:lnTo>
                  <a:pt x="314451" y="336676"/>
                </a:lnTo>
                <a:lnTo>
                  <a:pt x="104901" y="673354"/>
                </a:lnTo>
                <a:lnTo>
                  <a:pt x="628903" y="673354"/>
                </a:lnTo>
                <a:lnTo>
                  <a:pt x="419226" y="336676"/>
                </a:lnTo>
                <a:close/>
              </a:path>
              <a:path w="734059" h="1154429">
                <a:moveTo>
                  <a:pt x="366902" y="0"/>
                </a:moveTo>
                <a:lnTo>
                  <a:pt x="209676" y="336676"/>
                </a:lnTo>
                <a:lnTo>
                  <a:pt x="524128" y="336676"/>
                </a:lnTo>
                <a:lnTo>
                  <a:pt x="366902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372478" y="2348102"/>
            <a:ext cx="734060" cy="1154430"/>
          </a:xfrm>
          <a:custGeom>
            <a:avLst/>
            <a:gdLst/>
            <a:ahLst/>
            <a:cxnLst/>
            <a:rect l="l" t="t" r="r" b="b"/>
            <a:pathLst>
              <a:path w="734059" h="1154429">
                <a:moveTo>
                  <a:pt x="0" y="1010031"/>
                </a:moveTo>
                <a:lnTo>
                  <a:pt x="314451" y="1010031"/>
                </a:lnTo>
                <a:lnTo>
                  <a:pt x="314451" y="1154430"/>
                </a:lnTo>
                <a:lnTo>
                  <a:pt x="419226" y="1154430"/>
                </a:lnTo>
                <a:lnTo>
                  <a:pt x="419226" y="1010031"/>
                </a:lnTo>
                <a:lnTo>
                  <a:pt x="733678" y="1010031"/>
                </a:lnTo>
                <a:lnTo>
                  <a:pt x="419226" y="673354"/>
                </a:lnTo>
                <a:lnTo>
                  <a:pt x="628903" y="673354"/>
                </a:lnTo>
                <a:lnTo>
                  <a:pt x="419226" y="336676"/>
                </a:lnTo>
                <a:lnTo>
                  <a:pt x="524128" y="336676"/>
                </a:lnTo>
                <a:lnTo>
                  <a:pt x="366902" y="0"/>
                </a:lnTo>
                <a:lnTo>
                  <a:pt x="209676" y="336676"/>
                </a:lnTo>
                <a:lnTo>
                  <a:pt x="314451" y="336676"/>
                </a:lnTo>
                <a:lnTo>
                  <a:pt x="104901" y="673354"/>
                </a:lnTo>
                <a:lnTo>
                  <a:pt x="314451" y="673354"/>
                </a:lnTo>
                <a:lnTo>
                  <a:pt x="0" y="10100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809993" y="3273552"/>
            <a:ext cx="592455" cy="599440"/>
          </a:xfrm>
          <a:custGeom>
            <a:avLst/>
            <a:gdLst/>
            <a:ahLst/>
            <a:cxnLst/>
            <a:rect l="l" t="t" r="r" b="b"/>
            <a:pathLst>
              <a:path w="592454" h="599439">
                <a:moveTo>
                  <a:pt x="592454" y="0"/>
                </a:moveTo>
                <a:lnTo>
                  <a:pt x="0" y="0"/>
                </a:lnTo>
                <a:lnTo>
                  <a:pt x="0" y="599313"/>
                </a:lnTo>
                <a:lnTo>
                  <a:pt x="592454" y="599313"/>
                </a:lnTo>
                <a:lnTo>
                  <a:pt x="5924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794372" y="3110102"/>
            <a:ext cx="623570" cy="163830"/>
          </a:xfrm>
          <a:custGeom>
            <a:avLst/>
            <a:gdLst/>
            <a:ahLst/>
            <a:cxnLst/>
            <a:rect l="l" t="t" r="r" b="b"/>
            <a:pathLst>
              <a:path w="623570" h="163829">
                <a:moveTo>
                  <a:pt x="623570" y="0"/>
                </a:moveTo>
                <a:lnTo>
                  <a:pt x="0" y="0"/>
                </a:lnTo>
                <a:lnTo>
                  <a:pt x="0" y="163449"/>
                </a:lnTo>
                <a:lnTo>
                  <a:pt x="623570" y="163449"/>
                </a:lnTo>
                <a:lnTo>
                  <a:pt x="62357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809993" y="330078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872351" y="330078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0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934707" y="330078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997065" y="330078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059421" y="330078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121779" y="330078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184135" y="330078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246493" y="330078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308850" y="330078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841108" y="335527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3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903466" y="335527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91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965822" y="335527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028180" y="335527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090536" y="335527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34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152893" y="335527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91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215251" y="335527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277734" y="335527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340092" y="335527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809993" y="340975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872351" y="340975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0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34707" y="340975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97065" y="340975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059421" y="340975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121779" y="340975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184135" y="340975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246493" y="340975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308850" y="340975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841108" y="3464238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3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903466" y="3464238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91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965822" y="3464238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028180" y="3464238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090536" y="3464238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34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152893" y="3464238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91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215251" y="3464238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277734" y="3464238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340092" y="3464238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809993" y="351873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5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872351" y="351873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0" y="0"/>
                </a:lnTo>
              </a:path>
            </a:pathLst>
          </a:custGeom>
          <a:ln w="5445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934707" y="351873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5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97065" y="351873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5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059421" y="351873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5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121779" y="351873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5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184135" y="351873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5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246493" y="351873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5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308850" y="351873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5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841108" y="3573204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3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903466" y="3573204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91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965822" y="3573204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028180" y="3573204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090536" y="3573204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34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152893" y="3573204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91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215251" y="3573204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277734" y="3573204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340092" y="3573204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809993" y="36276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872351" y="36276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0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934707" y="36276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97065" y="36276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059421" y="36276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21779" y="36276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184135" y="36276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246493" y="36276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308850" y="36276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841108" y="368217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3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903466" y="368217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91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965822" y="368217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028180" y="368217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090536" y="368217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34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152893" y="368217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91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215251" y="368217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277734" y="368217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340092" y="368217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809993" y="3736653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872351" y="3736653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0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934707" y="3736653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997065" y="3736653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059421" y="3736653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121779" y="3736653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184135" y="3736653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246493" y="3736653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308850" y="3736653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841108" y="3791136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32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903466" y="3791136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91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809993" y="384561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3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872351" y="384561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60" y="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946265" y="3818374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490"/>
                </a:lnTo>
              </a:path>
            </a:pathLst>
          </a:custGeom>
          <a:ln w="5449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386797" y="3273544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490"/>
                </a:lnTo>
              </a:path>
            </a:pathLst>
          </a:custGeom>
          <a:ln w="3118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794372" y="3110102"/>
            <a:ext cx="623570" cy="763270"/>
          </a:xfrm>
          <a:custGeom>
            <a:avLst/>
            <a:gdLst/>
            <a:ahLst/>
            <a:cxnLst/>
            <a:rect l="l" t="t" r="r" b="b"/>
            <a:pathLst>
              <a:path w="623570" h="763270">
                <a:moveTo>
                  <a:pt x="15621" y="163449"/>
                </a:moveTo>
                <a:lnTo>
                  <a:pt x="0" y="163449"/>
                </a:lnTo>
                <a:lnTo>
                  <a:pt x="0" y="0"/>
                </a:lnTo>
                <a:lnTo>
                  <a:pt x="623570" y="0"/>
                </a:lnTo>
                <a:lnTo>
                  <a:pt x="623570" y="163449"/>
                </a:lnTo>
                <a:lnTo>
                  <a:pt x="608076" y="163449"/>
                </a:lnTo>
                <a:lnTo>
                  <a:pt x="608076" y="762762"/>
                </a:lnTo>
                <a:lnTo>
                  <a:pt x="15621" y="762762"/>
                </a:lnTo>
                <a:lnTo>
                  <a:pt x="15621" y="1634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809993" y="327354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872351" y="327354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0" y="54490"/>
                </a:lnTo>
                <a:lnTo>
                  <a:pt x="62360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934707" y="327354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997065" y="327354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059421" y="327354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121779" y="327354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184135" y="327354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246493" y="327354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308850" y="327354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841108" y="3328027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32" y="54490"/>
                </a:lnTo>
                <a:lnTo>
                  <a:pt x="6233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903466" y="3328027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91" y="54490"/>
                </a:lnTo>
                <a:lnTo>
                  <a:pt x="62391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965822" y="3328027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028180" y="3328027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090536" y="3328027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34" y="54490"/>
                </a:lnTo>
                <a:lnTo>
                  <a:pt x="62334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152893" y="3328027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91" y="54490"/>
                </a:lnTo>
                <a:lnTo>
                  <a:pt x="62391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215251" y="3328027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277734" y="3328027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340092" y="3328027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809993" y="3382510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872351" y="3382510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0" y="54490"/>
                </a:lnTo>
                <a:lnTo>
                  <a:pt x="62360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934707" y="3382510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997065" y="3382510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059421" y="3382510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121779" y="3382510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184135" y="3382510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246493" y="3382510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308850" y="3382510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841108" y="3436993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32" y="54490"/>
                </a:lnTo>
                <a:lnTo>
                  <a:pt x="6233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903466" y="3436993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91" y="54490"/>
                </a:lnTo>
                <a:lnTo>
                  <a:pt x="62391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965822" y="3436993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028180" y="3436993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090536" y="3436993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34" y="54490"/>
                </a:lnTo>
                <a:lnTo>
                  <a:pt x="62334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152893" y="3436993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91" y="54490"/>
                </a:lnTo>
                <a:lnTo>
                  <a:pt x="62391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215251" y="3436993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277734" y="3436993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340092" y="3436993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809993" y="349151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55"/>
                </a:moveTo>
                <a:lnTo>
                  <a:pt x="62363" y="54455"/>
                </a:lnTo>
                <a:lnTo>
                  <a:pt x="62363" y="0"/>
                </a:lnTo>
                <a:lnTo>
                  <a:pt x="0" y="0"/>
                </a:lnTo>
                <a:lnTo>
                  <a:pt x="0" y="544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872351" y="349151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55"/>
                </a:moveTo>
                <a:lnTo>
                  <a:pt x="62360" y="54455"/>
                </a:lnTo>
                <a:lnTo>
                  <a:pt x="62360" y="0"/>
                </a:lnTo>
                <a:lnTo>
                  <a:pt x="0" y="0"/>
                </a:lnTo>
                <a:lnTo>
                  <a:pt x="0" y="544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934707" y="349151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55"/>
                </a:moveTo>
                <a:lnTo>
                  <a:pt x="62363" y="54455"/>
                </a:lnTo>
                <a:lnTo>
                  <a:pt x="62363" y="0"/>
                </a:lnTo>
                <a:lnTo>
                  <a:pt x="0" y="0"/>
                </a:lnTo>
                <a:lnTo>
                  <a:pt x="0" y="544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997065" y="349151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55"/>
                </a:moveTo>
                <a:lnTo>
                  <a:pt x="62362" y="54455"/>
                </a:lnTo>
                <a:lnTo>
                  <a:pt x="62362" y="0"/>
                </a:lnTo>
                <a:lnTo>
                  <a:pt x="0" y="0"/>
                </a:lnTo>
                <a:lnTo>
                  <a:pt x="0" y="544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059421" y="349151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55"/>
                </a:moveTo>
                <a:lnTo>
                  <a:pt x="62362" y="54455"/>
                </a:lnTo>
                <a:lnTo>
                  <a:pt x="62362" y="0"/>
                </a:lnTo>
                <a:lnTo>
                  <a:pt x="0" y="0"/>
                </a:lnTo>
                <a:lnTo>
                  <a:pt x="0" y="544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121779" y="349151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55"/>
                </a:moveTo>
                <a:lnTo>
                  <a:pt x="62363" y="54455"/>
                </a:lnTo>
                <a:lnTo>
                  <a:pt x="62363" y="0"/>
                </a:lnTo>
                <a:lnTo>
                  <a:pt x="0" y="0"/>
                </a:lnTo>
                <a:lnTo>
                  <a:pt x="0" y="544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184135" y="349151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55"/>
                </a:moveTo>
                <a:lnTo>
                  <a:pt x="62362" y="54455"/>
                </a:lnTo>
                <a:lnTo>
                  <a:pt x="62362" y="0"/>
                </a:lnTo>
                <a:lnTo>
                  <a:pt x="0" y="0"/>
                </a:lnTo>
                <a:lnTo>
                  <a:pt x="0" y="544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246493" y="349151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55"/>
                </a:moveTo>
                <a:lnTo>
                  <a:pt x="62362" y="54455"/>
                </a:lnTo>
                <a:lnTo>
                  <a:pt x="62362" y="0"/>
                </a:lnTo>
                <a:lnTo>
                  <a:pt x="0" y="0"/>
                </a:lnTo>
                <a:lnTo>
                  <a:pt x="0" y="544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308850" y="349151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55"/>
                </a:moveTo>
                <a:lnTo>
                  <a:pt x="62362" y="54455"/>
                </a:lnTo>
                <a:lnTo>
                  <a:pt x="62362" y="0"/>
                </a:lnTo>
                <a:lnTo>
                  <a:pt x="0" y="0"/>
                </a:lnTo>
                <a:lnTo>
                  <a:pt x="0" y="544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841108" y="354595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32" y="54490"/>
                </a:lnTo>
                <a:lnTo>
                  <a:pt x="6233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903466" y="354595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91" y="54490"/>
                </a:lnTo>
                <a:lnTo>
                  <a:pt x="62391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965822" y="354595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028180" y="354595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090536" y="354595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34" y="54490"/>
                </a:lnTo>
                <a:lnTo>
                  <a:pt x="62334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152893" y="354595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91" y="54490"/>
                </a:lnTo>
                <a:lnTo>
                  <a:pt x="62391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215251" y="354595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277734" y="354595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340092" y="3545959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809993" y="360044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872351" y="360044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0" y="54490"/>
                </a:lnTo>
                <a:lnTo>
                  <a:pt x="62360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934707" y="360044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997065" y="360044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059421" y="360044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121779" y="360044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184135" y="360044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246493" y="360044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308850" y="3600442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841108" y="3654925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32" y="54490"/>
                </a:lnTo>
                <a:lnTo>
                  <a:pt x="6233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903466" y="3654925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91" y="54490"/>
                </a:lnTo>
                <a:lnTo>
                  <a:pt x="62391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965822" y="3654925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028180" y="3654925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090536" y="3654925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34" y="54490"/>
                </a:lnTo>
                <a:lnTo>
                  <a:pt x="62334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152893" y="3654925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91" y="54490"/>
                </a:lnTo>
                <a:lnTo>
                  <a:pt x="62391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215251" y="3654925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277734" y="3654925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340092" y="3654925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809993" y="3709408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872351" y="3709408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0" y="54490"/>
                </a:lnTo>
                <a:lnTo>
                  <a:pt x="62360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934707" y="3709408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997065" y="3709408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059421" y="3709408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121779" y="3709408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184135" y="3709408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246493" y="3709408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308850" y="3709408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841108" y="3763891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32" y="54490"/>
                </a:lnTo>
                <a:lnTo>
                  <a:pt x="6233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903466" y="3763891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91" y="54490"/>
                </a:lnTo>
                <a:lnTo>
                  <a:pt x="62391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965822" y="3763891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028180" y="3763891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090536" y="3763891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34" y="54490"/>
                </a:lnTo>
                <a:lnTo>
                  <a:pt x="62334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152893" y="3763891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91" y="54490"/>
                </a:lnTo>
                <a:lnTo>
                  <a:pt x="62391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215251" y="3763891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277734" y="3763891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340092" y="3763891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809993" y="381837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872351" y="381837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0" y="54490"/>
                </a:lnTo>
                <a:lnTo>
                  <a:pt x="62360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934707" y="381837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997065" y="381837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059421" y="381837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121779" y="381837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3" y="54490"/>
                </a:lnTo>
                <a:lnTo>
                  <a:pt x="62363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184135" y="381837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246493" y="381837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308850" y="3818374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5" h="54610">
                <a:moveTo>
                  <a:pt x="0" y="54490"/>
                </a:moveTo>
                <a:lnTo>
                  <a:pt x="62362" y="54490"/>
                </a:lnTo>
                <a:lnTo>
                  <a:pt x="6236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371206" y="3273544"/>
            <a:ext cx="31750" cy="54610"/>
          </a:xfrm>
          <a:custGeom>
            <a:avLst/>
            <a:gdLst/>
            <a:ahLst/>
            <a:cxnLst/>
            <a:rect l="l" t="t" r="r" b="b"/>
            <a:pathLst>
              <a:path w="31750" h="54610">
                <a:moveTo>
                  <a:pt x="0" y="54490"/>
                </a:moveTo>
                <a:lnTo>
                  <a:pt x="31182" y="54490"/>
                </a:lnTo>
                <a:lnTo>
                  <a:pt x="31182" y="0"/>
                </a:lnTo>
                <a:lnTo>
                  <a:pt x="0" y="0"/>
                </a:lnTo>
                <a:lnTo>
                  <a:pt x="0" y="54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973189" y="3981069"/>
            <a:ext cx="585470" cy="807720"/>
          </a:xfrm>
          <a:custGeom>
            <a:avLst/>
            <a:gdLst/>
            <a:ahLst/>
            <a:cxnLst/>
            <a:rect l="l" t="t" r="r" b="b"/>
            <a:pathLst>
              <a:path w="585470" h="807720">
                <a:moveTo>
                  <a:pt x="585342" y="0"/>
                </a:moveTo>
                <a:lnTo>
                  <a:pt x="0" y="0"/>
                </a:lnTo>
                <a:lnTo>
                  <a:pt x="0" y="807211"/>
                </a:lnTo>
                <a:lnTo>
                  <a:pt x="585342" y="807211"/>
                </a:lnTo>
                <a:lnTo>
                  <a:pt x="58534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957821" y="3760978"/>
            <a:ext cx="616585" cy="220345"/>
          </a:xfrm>
          <a:custGeom>
            <a:avLst/>
            <a:gdLst/>
            <a:ahLst/>
            <a:cxnLst/>
            <a:rect l="l" t="t" r="r" b="b"/>
            <a:pathLst>
              <a:path w="616584" h="220345">
                <a:moveTo>
                  <a:pt x="616076" y="0"/>
                </a:moveTo>
                <a:lnTo>
                  <a:pt x="0" y="0"/>
                </a:lnTo>
                <a:lnTo>
                  <a:pt x="0" y="220091"/>
                </a:lnTo>
                <a:lnTo>
                  <a:pt x="616076" y="220091"/>
                </a:lnTo>
                <a:lnTo>
                  <a:pt x="61607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973189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034783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096379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157973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219568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2" y="73380"/>
                </a:lnTo>
                <a:lnTo>
                  <a:pt x="61612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281291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342885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404481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466076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003922" y="4054500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065518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127240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188834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250430" y="4054500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312025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373619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435215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496936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973189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034783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096379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157973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219568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2" y="73380"/>
                </a:lnTo>
                <a:lnTo>
                  <a:pt x="61612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281291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342885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404481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466076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003922" y="4201185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065518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127240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188834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250430" y="4201185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312025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373619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435215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496936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6973189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034783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096379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157973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219568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2" y="73332"/>
                </a:lnTo>
                <a:lnTo>
                  <a:pt x="61612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281291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342885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404481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466076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003922" y="4347997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065518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7127240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188834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7250430" y="4347997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312025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373619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435215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496936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6973189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034783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096379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157973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219568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2" y="73380"/>
                </a:lnTo>
                <a:lnTo>
                  <a:pt x="61612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281291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342885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404481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466076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106157" y="4494682"/>
            <a:ext cx="21590" cy="73660"/>
          </a:xfrm>
          <a:custGeom>
            <a:avLst/>
            <a:gdLst/>
            <a:ahLst/>
            <a:cxnLst/>
            <a:rect l="l" t="t" r="r" b="b"/>
            <a:pathLst>
              <a:path w="21590" h="73660">
                <a:moveTo>
                  <a:pt x="0" y="73380"/>
                </a:moveTo>
                <a:lnTo>
                  <a:pt x="21000" y="73380"/>
                </a:lnTo>
                <a:lnTo>
                  <a:pt x="2100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127240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188834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250430" y="4494682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312025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373619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435215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496936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034783" y="4613909"/>
            <a:ext cx="62230" cy="27940"/>
          </a:xfrm>
          <a:custGeom>
            <a:avLst/>
            <a:gdLst/>
            <a:ahLst/>
            <a:cxnLst/>
            <a:rect l="l" t="t" r="r" b="b"/>
            <a:pathLst>
              <a:path w="62229" h="27939">
                <a:moveTo>
                  <a:pt x="0" y="27559"/>
                </a:moveTo>
                <a:lnTo>
                  <a:pt x="61611" y="27559"/>
                </a:lnTo>
                <a:lnTo>
                  <a:pt x="61611" y="0"/>
                </a:lnTo>
                <a:lnTo>
                  <a:pt x="0" y="0"/>
                </a:lnTo>
                <a:lnTo>
                  <a:pt x="0" y="2755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096379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157973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219568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2" y="73380"/>
                </a:lnTo>
                <a:lnTo>
                  <a:pt x="61612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7281291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342885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404481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466076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093711" y="4641494"/>
            <a:ext cx="33655" cy="73660"/>
          </a:xfrm>
          <a:custGeom>
            <a:avLst/>
            <a:gdLst/>
            <a:ahLst/>
            <a:cxnLst/>
            <a:rect l="l" t="t" r="r" b="b"/>
            <a:pathLst>
              <a:path w="33654" h="73660">
                <a:moveTo>
                  <a:pt x="0" y="73380"/>
                </a:moveTo>
                <a:lnTo>
                  <a:pt x="33446" y="73380"/>
                </a:lnTo>
                <a:lnTo>
                  <a:pt x="33446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27240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188834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7250430" y="4641494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312025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373619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435215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496936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7093711" y="4714900"/>
            <a:ext cx="3175" cy="73660"/>
          </a:xfrm>
          <a:custGeom>
            <a:avLst/>
            <a:gdLst/>
            <a:ahLst/>
            <a:cxnLst/>
            <a:rect l="l" t="t" r="r" b="b"/>
            <a:pathLst>
              <a:path w="3175" h="73660">
                <a:moveTo>
                  <a:pt x="0" y="73380"/>
                </a:moveTo>
                <a:lnTo>
                  <a:pt x="2683" y="73380"/>
                </a:lnTo>
                <a:lnTo>
                  <a:pt x="26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7096379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7157973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219568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2" y="73380"/>
                </a:lnTo>
                <a:lnTo>
                  <a:pt x="61612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281291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342885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404481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466076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543074" y="3981094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380"/>
                </a:lnTo>
              </a:path>
            </a:pathLst>
          </a:custGeom>
          <a:ln w="3080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6957821" y="3760978"/>
            <a:ext cx="616585" cy="1027430"/>
          </a:xfrm>
          <a:custGeom>
            <a:avLst/>
            <a:gdLst/>
            <a:ahLst/>
            <a:cxnLst/>
            <a:rect l="l" t="t" r="r" b="b"/>
            <a:pathLst>
              <a:path w="616584" h="1027429">
                <a:moveTo>
                  <a:pt x="15367" y="220091"/>
                </a:moveTo>
                <a:lnTo>
                  <a:pt x="0" y="220091"/>
                </a:lnTo>
                <a:lnTo>
                  <a:pt x="0" y="0"/>
                </a:lnTo>
                <a:lnTo>
                  <a:pt x="616076" y="0"/>
                </a:lnTo>
                <a:lnTo>
                  <a:pt x="616076" y="220091"/>
                </a:lnTo>
                <a:lnTo>
                  <a:pt x="600709" y="220091"/>
                </a:lnTo>
                <a:lnTo>
                  <a:pt x="600709" y="1027303"/>
                </a:lnTo>
                <a:lnTo>
                  <a:pt x="15367" y="1027303"/>
                </a:lnTo>
                <a:lnTo>
                  <a:pt x="15367" y="2200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6973189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034783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7096379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7157973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219568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2" y="73380"/>
                </a:lnTo>
                <a:lnTo>
                  <a:pt x="61612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281291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342885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404481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466076" y="39810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003922" y="4054500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065518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7127240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7188834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250430" y="4054500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312025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373619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7435215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7496936" y="40545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6973189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034783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7096379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157973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7219568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2" y="73380"/>
                </a:lnTo>
                <a:lnTo>
                  <a:pt x="61612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281291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7342885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404481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7466076" y="412777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7003922" y="4201185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065518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7127240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188834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7250430" y="4201185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7312025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7373619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7435215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7496936" y="4201185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973189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7034783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7096379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7157973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7219568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2" y="73332"/>
                </a:lnTo>
                <a:lnTo>
                  <a:pt x="61612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7281291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7342885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7404481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7466076" y="4274639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32"/>
                </a:moveTo>
                <a:lnTo>
                  <a:pt x="61611" y="73332"/>
                </a:lnTo>
                <a:lnTo>
                  <a:pt x="61611" y="0"/>
                </a:lnTo>
                <a:lnTo>
                  <a:pt x="0" y="0"/>
                </a:lnTo>
                <a:lnTo>
                  <a:pt x="0" y="733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7003922" y="4347997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7065518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7127240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7188834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7250430" y="4347997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7312025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7373619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7435215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7496936" y="4347997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6973189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7034783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7096379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7157973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7219568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2" y="73380"/>
                </a:lnTo>
                <a:lnTo>
                  <a:pt x="61612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7281291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7342885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7404481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466076" y="4421276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7003922" y="4494682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065518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7127240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7188834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7250430" y="4494682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312025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7373619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7435215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7496936" y="449468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973189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034783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7096379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7157973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7219568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2" y="73380"/>
                </a:lnTo>
                <a:lnTo>
                  <a:pt x="61612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7281291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7342885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7404481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7466076" y="4568088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7003922" y="4641494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7065518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7127240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7188834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7250430" y="4641494"/>
            <a:ext cx="61594" cy="73660"/>
          </a:xfrm>
          <a:custGeom>
            <a:avLst/>
            <a:gdLst/>
            <a:ahLst/>
            <a:cxnLst/>
            <a:rect l="l" t="t" r="r" b="b"/>
            <a:pathLst>
              <a:path w="61595" h="73660">
                <a:moveTo>
                  <a:pt x="0" y="73380"/>
                </a:moveTo>
                <a:lnTo>
                  <a:pt x="61583" y="73380"/>
                </a:lnTo>
                <a:lnTo>
                  <a:pt x="61583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7312025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40" y="73380"/>
                </a:lnTo>
                <a:lnTo>
                  <a:pt x="61640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7373619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7435215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7496936" y="4641494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6973189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7034783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7096379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7157973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7219568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2" y="73380"/>
                </a:lnTo>
                <a:lnTo>
                  <a:pt x="61612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7281291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7342885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7404481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7466076" y="4714900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0" y="73380"/>
                </a:moveTo>
                <a:lnTo>
                  <a:pt x="61611" y="73380"/>
                </a:lnTo>
                <a:lnTo>
                  <a:pt x="61611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7527670" y="3981094"/>
            <a:ext cx="31115" cy="73660"/>
          </a:xfrm>
          <a:custGeom>
            <a:avLst/>
            <a:gdLst/>
            <a:ahLst/>
            <a:cxnLst/>
            <a:rect l="l" t="t" r="r" b="b"/>
            <a:pathLst>
              <a:path w="31115" h="73660">
                <a:moveTo>
                  <a:pt x="0" y="73380"/>
                </a:moveTo>
                <a:lnTo>
                  <a:pt x="30806" y="73380"/>
                </a:lnTo>
                <a:lnTo>
                  <a:pt x="30806" y="0"/>
                </a:lnTo>
                <a:lnTo>
                  <a:pt x="0" y="0"/>
                </a:lnTo>
                <a:lnTo>
                  <a:pt x="0" y="7338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3676269" y="1537080"/>
            <a:ext cx="1403095" cy="810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1253477" y="3948429"/>
            <a:ext cx="412115" cy="840105"/>
          </a:xfrm>
          <a:custGeom>
            <a:avLst/>
            <a:gdLst/>
            <a:ahLst/>
            <a:cxnLst/>
            <a:rect l="l" t="t" r="r" b="b"/>
            <a:pathLst>
              <a:path w="412114" h="840104">
                <a:moveTo>
                  <a:pt x="0" y="839851"/>
                </a:moveTo>
                <a:lnTo>
                  <a:pt x="411619" y="839851"/>
                </a:lnTo>
                <a:lnTo>
                  <a:pt x="411619" y="0"/>
                </a:lnTo>
                <a:lnTo>
                  <a:pt x="0" y="0"/>
                </a:lnTo>
                <a:lnTo>
                  <a:pt x="0" y="8398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1237614" y="3719448"/>
            <a:ext cx="635000" cy="229235"/>
          </a:xfrm>
          <a:custGeom>
            <a:avLst/>
            <a:gdLst/>
            <a:ahLst/>
            <a:cxnLst/>
            <a:rect l="l" t="t" r="r" b="b"/>
            <a:pathLst>
              <a:path w="635000" h="229235">
                <a:moveTo>
                  <a:pt x="634491" y="0"/>
                </a:moveTo>
                <a:lnTo>
                  <a:pt x="0" y="0"/>
                </a:lnTo>
                <a:lnTo>
                  <a:pt x="0" y="228981"/>
                </a:lnTo>
                <a:lnTo>
                  <a:pt x="634491" y="228981"/>
                </a:lnTo>
                <a:lnTo>
                  <a:pt x="6344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1253477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1316989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1380363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1443863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507236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1570736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634108" y="3948409"/>
            <a:ext cx="31115" cy="76835"/>
          </a:xfrm>
          <a:custGeom>
            <a:avLst/>
            <a:gdLst/>
            <a:ahLst/>
            <a:cxnLst/>
            <a:rect l="l" t="t" r="r" b="b"/>
            <a:pathLst>
              <a:path w="31114" h="76835">
                <a:moveTo>
                  <a:pt x="0" y="76347"/>
                </a:moveTo>
                <a:lnTo>
                  <a:pt x="30988" y="76347"/>
                </a:lnTo>
                <a:lnTo>
                  <a:pt x="30988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1285239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348613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1412113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475486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1538986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1602358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1253477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1316989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1380363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1443863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1507236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1570736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634108" y="4101190"/>
            <a:ext cx="31115" cy="76835"/>
          </a:xfrm>
          <a:custGeom>
            <a:avLst/>
            <a:gdLst/>
            <a:ahLst/>
            <a:cxnLst/>
            <a:rect l="l" t="t" r="r" b="b"/>
            <a:pathLst>
              <a:path w="31114" h="76835">
                <a:moveTo>
                  <a:pt x="0" y="76347"/>
                </a:moveTo>
                <a:lnTo>
                  <a:pt x="30988" y="76347"/>
                </a:lnTo>
                <a:lnTo>
                  <a:pt x="30988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1285239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1348613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1412113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1475486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1538986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1602358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1253477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316989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1380363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5" y="76297"/>
                </a:lnTo>
                <a:lnTo>
                  <a:pt x="63445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1443863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1507236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1570736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1634108" y="4253894"/>
            <a:ext cx="31115" cy="76835"/>
          </a:xfrm>
          <a:custGeom>
            <a:avLst/>
            <a:gdLst/>
            <a:ahLst/>
            <a:cxnLst/>
            <a:rect l="l" t="t" r="r" b="b"/>
            <a:pathLst>
              <a:path w="31114" h="76835">
                <a:moveTo>
                  <a:pt x="0" y="76297"/>
                </a:moveTo>
                <a:lnTo>
                  <a:pt x="30988" y="76297"/>
                </a:lnTo>
                <a:lnTo>
                  <a:pt x="30988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1285239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1348613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1412113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1475486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1538986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1602358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1253477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1316989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1380363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1443863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1507236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1570736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1634108" y="4406498"/>
            <a:ext cx="31115" cy="76835"/>
          </a:xfrm>
          <a:custGeom>
            <a:avLst/>
            <a:gdLst/>
            <a:ahLst/>
            <a:cxnLst/>
            <a:rect l="l" t="t" r="r" b="b"/>
            <a:pathLst>
              <a:path w="31114" h="76835">
                <a:moveTo>
                  <a:pt x="0" y="76347"/>
                </a:moveTo>
                <a:lnTo>
                  <a:pt x="30988" y="76347"/>
                </a:lnTo>
                <a:lnTo>
                  <a:pt x="30988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1285239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1348613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1412113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1475486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1538986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1602358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1253477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1316989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1380363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1443863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1507236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1570736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1634108" y="4559152"/>
            <a:ext cx="31115" cy="76835"/>
          </a:xfrm>
          <a:custGeom>
            <a:avLst/>
            <a:gdLst/>
            <a:ahLst/>
            <a:cxnLst/>
            <a:rect l="l" t="t" r="r" b="b"/>
            <a:pathLst>
              <a:path w="31114" h="76835">
                <a:moveTo>
                  <a:pt x="0" y="76347"/>
                </a:moveTo>
                <a:lnTo>
                  <a:pt x="30988" y="76347"/>
                </a:lnTo>
                <a:lnTo>
                  <a:pt x="30988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1285239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1348613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1412113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1475486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1538986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1602358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1253477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1316989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1380363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1443863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1507236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1570736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1634108" y="4711933"/>
            <a:ext cx="31115" cy="76835"/>
          </a:xfrm>
          <a:custGeom>
            <a:avLst/>
            <a:gdLst/>
            <a:ahLst/>
            <a:cxnLst/>
            <a:rect l="l" t="t" r="r" b="b"/>
            <a:pathLst>
              <a:path w="31114" h="76835">
                <a:moveTo>
                  <a:pt x="0" y="76347"/>
                </a:moveTo>
                <a:lnTo>
                  <a:pt x="30988" y="76347"/>
                </a:lnTo>
                <a:lnTo>
                  <a:pt x="30988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1237614" y="3719448"/>
            <a:ext cx="635000" cy="1069340"/>
          </a:xfrm>
          <a:custGeom>
            <a:avLst/>
            <a:gdLst/>
            <a:ahLst/>
            <a:cxnLst/>
            <a:rect l="l" t="t" r="r" b="b"/>
            <a:pathLst>
              <a:path w="635000" h="1069339">
                <a:moveTo>
                  <a:pt x="15862" y="228981"/>
                </a:moveTo>
                <a:lnTo>
                  <a:pt x="0" y="228981"/>
                </a:lnTo>
                <a:lnTo>
                  <a:pt x="0" y="0"/>
                </a:lnTo>
                <a:lnTo>
                  <a:pt x="634491" y="0"/>
                </a:lnTo>
                <a:lnTo>
                  <a:pt x="634491" y="228981"/>
                </a:lnTo>
                <a:lnTo>
                  <a:pt x="618616" y="228981"/>
                </a:lnTo>
                <a:lnTo>
                  <a:pt x="618616" y="1068832"/>
                </a:lnTo>
                <a:lnTo>
                  <a:pt x="15862" y="1068832"/>
                </a:lnTo>
                <a:lnTo>
                  <a:pt x="15862" y="2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1253477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1316989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1380363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1443863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1507236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1570736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1634108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1697608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1761108" y="394840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1285239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1348613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1412113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1475486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1538986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1602358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1665858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1729358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1792732" y="4024736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1253477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1316989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1380363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1443863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507236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1570736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634108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1697608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1761108" y="4101190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285239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1348613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1412113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1475486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538986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1602358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665858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1729358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792732" y="4177517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1253477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1316989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1380363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5" y="76297"/>
                </a:lnTo>
                <a:lnTo>
                  <a:pt x="63445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1443863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1507236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1570736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1634108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1697608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5" y="76297"/>
                </a:lnTo>
                <a:lnTo>
                  <a:pt x="63445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1761108" y="4253894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297"/>
                </a:moveTo>
                <a:lnTo>
                  <a:pt x="63446" y="76297"/>
                </a:lnTo>
                <a:lnTo>
                  <a:pt x="63446" y="0"/>
                </a:lnTo>
                <a:lnTo>
                  <a:pt x="0" y="0"/>
                </a:lnTo>
                <a:lnTo>
                  <a:pt x="0" y="762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1285239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1348613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1412113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1475486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1538986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1602358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1665858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1729358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1792732" y="4330171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253477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1316989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380363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1443863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1507236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1570736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634108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1697608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1761108" y="4406498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1285239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1348613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1412113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475486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1538986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602358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1665858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729358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792732" y="4482825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1253477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316989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1380363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443863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1507236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570736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1634108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697608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1761108" y="4559152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1285239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1348613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1412113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1475486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1538986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16" y="76347"/>
                </a:lnTo>
                <a:lnTo>
                  <a:pt x="6341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1602358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75" y="76347"/>
                </a:lnTo>
                <a:lnTo>
                  <a:pt x="6347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1665858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1729358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1792732" y="4635479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1253477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1316989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1380363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1443863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1507236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1570736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1634108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1697608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5" y="76347"/>
                </a:lnTo>
                <a:lnTo>
                  <a:pt x="63445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761108" y="4711933"/>
            <a:ext cx="63500" cy="76835"/>
          </a:xfrm>
          <a:custGeom>
            <a:avLst/>
            <a:gdLst/>
            <a:ahLst/>
            <a:cxnLst/>
            <a:rect l="l" t="t" r="r" b="b"/>
            <a:pathLst>
              <a:path w="63500" h="76835">
                <a:moveTo>
                  <a:pt x="0" y="76347"/>
                </a:moveTo>
                <a:lnTo>
                  <a:pt x="63446" y="76347"/>
                </a:lnTo>
                <a:lnTo>
                  <a:pt x="63446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1824482" y="3948409"/>
            <a:ext cx="31750" cy="76835"/>
          </a:xfrm>
          <a:custGeom>
            <a:avLst/>
            <a:gdLst/>
            <a:ahLst/>
            <a:cxnLst/>
            <a:rect l="l" t="t" r="r" b="b"/>
            <a:pathLst>
              <a:path w="31750" h="76835">
                <a:moveTo>
                  <a:pt x="0" y="76347"/>
                </a:moveTo>
                <a:lnTo>
                  <a:pt x="31723" y="76347"/>
                </a:lnTo>
                <a:lnTo>
                  <a:pt x="31723" y="0"/>
                </a:lnTo>
                <a:lnTo>
                  <a:pt x="0" y="0"/>
                </a:lnTo>
                <a:lnTo>
                  <a:pt x="0" y="7634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2257551" y="4244847"/>
            <a:ext cx="480695" cy="543560"/>
          </a:xfrm>
          <a:custGeom>
            <a:avLst/>
            <a:gdLst/>
            <a:ahLst/>
            <a:cxnLst/>
            <a:rect l="l" t="t" r="r" b="b"/>
            <a:pathLst>
              <a:path w="480694" h="543560">
                <a:moveTo>
                  <a:pt x="0" y="543432"/>
                </a:moveTo>
                <a:lnTo>
                  <a:pt x="480695" y="543432"/>
                </a:lnTo>
                <a:lnTo>
                  <a:pt x="480695" y="0"/>
                </a:lnTo>
                <a:lnTo>
                  <a:pt x="0" y="0"/>
                </a:lnTo>
                <a:lnTo>
                  <a:pt x="0" y="54343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2257551" y="4096639"/>
            <a:ext cx="496570" cy="148590"/>
          </a:xfrm>
          <a:custGeom>
            <a:avLst/>
            <a:gdLst/>
            <a:ahLst/>
            <a:cxnLst/>
            <a:rect l="l" t="t" r="r" b="b"/>
            <a:pathLst>
              <a:path w="496569" h="148589">
                <a:moveTo>
                  <a:pt x="0" y="148209"/>
                </a:moveTo>
                <a:lnTo>
                  <a:pt x="496570" y="148209"/>
                </a:lnTo>
                <a:lnTo>
                  <a:pt x="496570" y="0"/>
                </a:lnTo>
                <a:lnTo>
                  <a:pt x="0" y="0"/>
                </a:lnTo>
                <a:lnTo>
                  <a:pt x="0" y="14820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2259047" y="4244845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405"/>
                </a:lnTo>
              </a:path>
            </a:pathLst>
          </a:custGeom>
          <a:ln w="4940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2260473" y="42695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2324226" y="42695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2387854" y="42695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2451607" y="42695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2515235" y="42695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578989" y="42695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642742" y="42695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2274937" y="4294249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404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2292350" y="431895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2356104" y="431895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2419730" y="431895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6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2483357" y="431895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2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2547111" y="431895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2610866" y="431895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2674492" y="431895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2259047" y="4343652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404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2260473" y="4368354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2324226" y="4368354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2387854" y="4368354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2451607" y="4368354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2515235" y="4368354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2578989" y="4368354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2642742" y="4368354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2274937" y="4393055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404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2292350" y="441775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2356104" y="441775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419730" y="441775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6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483357" y="441775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2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2547111" y="441775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610866" y="441775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674492" y="441775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259047" y="444236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372"/>
                </a:lnTo>
              </a:path>
            </a:pathLst>
          </a:custGeom>
          <a:ln w="493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2260473" y="446704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3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324226" y="446704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3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2387854" y="446704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3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451607" y="446704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3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515235" y="446704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3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578989" y="446704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3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642742" y="446704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3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274937" y="449173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404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292350" y="451643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356104" y="451643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419730" y="451643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6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483357" y="451643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2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2547111" y="451643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2610866" y="451643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2674492" y="451643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2259047" y="454113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404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2260473" y="456583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2324226" y="456583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387854" y="456583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2451607" y="456583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2515235" y="456583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2578989" y="456583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2642742" y="456583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2274937" y="459054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404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2292350" y="461524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2356104" y="461524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2419730" y="461524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6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2483357" y="461524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2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2547111" y="461524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2610866" y="461524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2674492" y="461524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2259047" y="463994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404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2260473" y="466464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2324226" y="466464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2387854" y="466464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2451607" y="466464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2515235" y="466464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2578989" y="466464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2642742" y="466464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2274937" y="468934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404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2292350" y="47140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2356104" y="47140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2419730" y="47140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6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483357" y="47140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2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2547111" y="47140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610866" y="47140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2674492" y="471404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259047" y="473887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404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2260473" y="476357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324226" y="476357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2387854" y="476357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2451607" y="476357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2515235" y="476357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2578989" y="476357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5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2642742" y="476357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96" y="0"/>
                </a:lnTo>
              </a:path>
            </a:pathLst>
          </a:custGeom>
          <a:ln w="4940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2706370" y="4269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1847" y="0"/>
                </a:lnTo>
              </a:path>
            </a:pathLst>
          </a:custGeom>
          <a:ln w="4940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2117217" y="4096639"/>
            <a:ext cx="636905" cy="692150"/>
          </a:xfrm>
          <a:custGeom>
            <a:avLst/>
            <a:gdLst/>
            <a:ahLst/>
            <a:cxnLst/>
            <a:rect l="l" t="t" r="r" b="b"/>
            <a:pathLst>
              <a:path w="636905" h="692150">
                <a:moveTo>
                  <a:pt x="15875" y="148209"/>
                </a:moveTo>
                <a:lnTo>
                  <a:pt x="0" y="148209"/>
                </a:lnTo>
                <a:lnTo>
                  <a:pt x="0" y="0"/>
                </a:lnTo>
                <a:lnTo>
                  <a:pt x="636905" y="0"/>
                </a:lnTo>
                <a:lnTo>
                  <a:pt x="636905" y="148209"/>
                </a:lnTo>
                <a:lnTo>
                  <a:pt x="621030" y="148209"/>
                </a:lnTo>
                <a:lnTo>
                  <a:pt x="621030" y="691642"/>
                </a:lnTo>
                <a:lnTo>
                  <a:pt x="15875" y="691642"/>
                </a:lnTo>
                <a:lnTo>
                  <a:pt x="15875" y="14820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2133092" y="424484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5"/>
                </a:moveTo>
                <a:lnTo>
                  <a:pt x="63696" y="49405"/>
                </a:lnTo>
                <a:lnTo>
                  <a:pt x="63696" y="0"/>
                </a:lnTo>
                <a:lnTo>
                  <a:pt x="0" y="0"/>
                </a:lnTo>
                <a:lnTo>
                  <a:pt x="0" y="494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2196845" y="424484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5"/>
                </a:moveTo>
                <a:lnTo>
                  <a:pt x="63696" y="49405"/>
                </a:lnTo>
                <a:lnTo>
                  <a:pt x="63696" y="0"/>
                </a:lnTo>
                <a:lnTo>
                  <a:pt x="0" y="0"/>
                </a:lnTo>
                <a:lnTo>
                  <a:pt x="0" y="494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2260473" y="424484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5"/>
                </a:moveTo>
                <a:lnTo>
                  <a:pt x="63695" y="49405"/>
                </a:lnTo>
                <a:lnTo>
                  <a:pt x="63695" y="0"/>
                </a:lnTo>
                <a:lnTo>
                  <a:pt x="0" y="0"/>
                </a:lnTo>
                <a:lnTo>
                  <a:pt x="0" y="494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2324226" y="424484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5"/>
                </a:moveTo>
                <a:lnTo>
                  <a:pt x="63695" y="49405"/>
                </a:lnTo>
                <a:lnTo>
                  <a:pt x="63695" y="0"/>
                </a:lnTo>
                <a:lnTo>
                  <a:pt x="0" y="0"/>
                </a:lnTo>
                <a:lnTo>
                  <a:pt x="0" y="494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2387854" y="424484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5"/>
                </a:moveTo>
                <a:lnTo>
                  <a:pt x="63695" y="49405"/>
                </a:lnTo>
                <a:lnTo>
                  <a:pt x="63695" y="0"/>
                </a:lnTo>
                <a:lnTo>
                  <a:pt x="0" y="0"/>
                </a:lnTo>
                <a:lnTo>
                  <a:pt x="0" y="494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451607" y="424484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5"/>
                </a:moveTo>
                <a:lnTo>
                  <a:pt x="63696" y="49405"/>
                </a:lnTo>
                <a:lnTo>
                  <a:pt x="63696" y="0"/>
                </a:lnTo>
                <a:lnTo>
                  <a:pt x="0" y="0"/>
                </a:lnTo>
                <a:lnTo>
                  <a:pt x="0" y="494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2515235" y="424484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5"/>
                </a:moveTo>
                <a:lnTo>
                  <a:pt x="63696" y="49405"/>
                </a:lnTo>
                <a:lnTo>
                  <a:pt x="63696" y="0"/>
                </a:lnTo>
                <a:lnTo>
                  <a:pt x="0" y="0"/>
                </a:lnTo>
                <a:lnTo>
                  <a:pt x="0" y="494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2578989" y="424484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5"/>
                </a:moveTo>
                <a:lnTo>
                  <a:pt x="63695" y="49405"/>
                </a:lnTo>
                <a:lnTo>
                  <a:pt x="63695" y="0"/>
                </a:lnTo>
                <a:lnTo>
                  <a:pt x="0" y="0"/>
                </a:lnTo>
                <a:lnTo>
                  <a:pt x="0" y="494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2642742" y="424484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5"/>
                </a:moveTo>
                <a:lnTo>
                  <a:pt x="63696" y="49405"/>
                </a:lnTo>
                <a:lnTo>
                  <a:pt x="63696" y="0"/>
                </a:lnTo>
                <a:lnTo>
                  <a:pt x="0" y="0"/>
                </a:lnTo>
                <a:lnTo>
                  <a:pt x="0" y="494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2164969" y="4294249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66" y="49404"/>
                </a:lnTo>
                <a:lnTo>
                  <a:pt x="6366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2228595" y="4294249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726" y="49404"/>
                </a:lnTo>
                <a:lnTo>
                  <a:pt x="6372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2292350" y="4294249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2356104" y="4294249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2419730" y="4294249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66" y="49404"/>
                </a:lnTo>
                <a:lnTo>
                  <a:pt x="6366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2483357" y="4294249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726" y="49404"/>
                </a:lnTo>
                <a:lnTo>
                  <a:pt x="6372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2547111" y="4294249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2610866" y="4294249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2674492" y="4294249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2133092" y="4343652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2196845" y="4343652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2260473" y="4343652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2324226" y="4343652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2387854" y="4343652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2451607" y="4343652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2515235" y="4343652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2578989" y="4343652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2642742" y="4343652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2164969" y="439305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66" y="49404"/>
                </a:lnTo>
                <a:lnTo>
                  <a:pt x="6366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2228595" y="439305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726" y="49404"/>
                </a:lnTo>
                <a:lnTo>
                  <a:pt x="6372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2292350" y="439305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356104" y="439305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2419730" y="439305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66" y="49404"/>
                </a:lnTo>
                <a:lnTo>
                  <a:pt x="6366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483357" y="439305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726" y="49404"/>
                </a:lnTo>
                <a:lnTo>
                  <a:pt x="6372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2547111" y="439305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610866" y="439305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2674492" y="4393055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133092" y="444236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372"/>
                </a:moveTo>
                <a:lnTo>
                  <a:pt x="63696" y="49372"/>
                </a:lnTo>
                <a:lnTo>
                  <a:pt x="63696" y="0"/>
                </a:lnTo>
                <a:lnTo>
                  <a:pt x="0" y="0"/>
                </a:lnTo>
                <a:lnTo>
                  <a:pt x="0" y="49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2196845" y="444236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372"/>
                </a:moveTo>
                <a:lnTo>
                  <a:pt x="63696" y="49372"/>
                </a:lnTo>
                <a:lnTo>
                  <a:pt x="63696" y="0"/>
                </a:lnTo>
                <a:lnTo>
                  <a:pt x="0" y="0"/>
                </a:lnTo>
                <a:lnTo>
                  <a:pt x="0" y="49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2260473" y="444236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372"/>
                </a:moveTo>
                <a:lnTo>
                  <a:pt x="63695" y="49372"/>
                </a:lnTo>
                <a:lnTo>
                  <a:pt x="63695" y="0"/>
                </a:lnTo>
                <a:lnTo>
                  <a:pt x="0" y="0"/>
                </a:lnTo>
                <a:lnTo>
                  <a:pt x="0" y="49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2324226" y="444236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372"/>
                </a:moveTo>
                <a:lnTo>
                  <a:pt x="63695" y="49372"/>
                </a:lnTo>
                <a:lnTo>
                  <a:pt x="63695" y="0"/>
                </a:lnTo>
                <a:lnTo>
                  <a:pt x="0" y="0"/>
                </a:lnTo>
                <a:lnTo>
                  <a:pt x="0" y="49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2387854" y="444236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372"/>
                </a:moveTo>
                <a:lnTo>
                  <a:pt x="63695" y="49372"/>
                </a:lnTo>
                <a:lnTo>
                  <a:pt x="63695" y="0"/>
                </a:lnTo>
                <a:lnTo>
                  <a:pt x="0" y="0"/>
                </a:lnTo>
                <a:lnTo>
                  <a:pt x="0" y="49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2451607" y="444236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372"/>
                </a:moveTo>
                <a:lnTo>
                  <a:pt x="63696" y="49372"/>
                </a:lnTo>
                <a:lnTo>
                  <a:pt x="63696" y="0"/>
                </a:lnTo>
                <a:lnTo>
                  <a:pt x="0" y="0"/>
                </a:lnTo>
                <a:lnTo>
                  <a:pt x="0" y="49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2515235" y="444236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372"/>
                </a:moveTo>
                <a:lnTo>
                  <a:pt x="63696" y="49372"/>
                </a:lnTo>
                <a:lnTo>
                  <a:pt x="63696" y="0"/>
                </a:lnTo>
                <a:lnTo>
                  <a:pt x="0" y="0"/>
                </a:lnTo>
                <a:lnTo>
                  <a:pt x="0" y="49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2578989" y="444236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372"/>
                </a:moveTo>
                <a:lnTo>
                  <a:pt x="63695" y="49372"/>
                </a:lnTo>
                <a:lnTo>
                  <a:pt x="63695" y="0"/>
                </a:lnTo>
                <a:lnTo>
                  <a:pt x="0" y="0"/>
                </a:lnTo>
                <a:lnTo>
                  <a:pt x="0" y="49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2642742" y="444236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372"/>
                </a:moveTo>
                <a:lnTo>
                  <a:pt x="63696" y="49372"/>
                </a:lnTo>
                <a:lnTo>
                  <a:pt x="63696" y="0"/>
                </a:lnTo>
                <a:lnTo>
                  <a:pt x="0" y="0"/>
                </a:lnTo>
                <a:lnTo>
                  <a:pt x="0" y="49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2164969" y="4491734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66" y="49404"/>
                </a:lnTo>
                <a:lnTo>
                  <a:pt x="6366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2228595" y="4491734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726" y="49404"/>
                </a:lnTo>
                <a:lnTo>
                  <a:pt x="6372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2292350" y="4491734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2356104" y="4491734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419730" y="4491734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66" y="49404"/>
                </a:lnTo>
                <a:lnTo>
                  <a:pt x="6366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2483357" y="4491734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726" y="49404"/>
                </a:lnTo>
                <a:lnTo>
                  <a:pt x="6372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2547111" y="4491734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2610866" y="4491734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2674492" y="4491734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2133092" y="4541137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2196845" y="4541137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2260473" y="4541137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2324226" y="4541137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2387854" y="4541137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2451607" y="4541137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2515235" y="4541137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2578989" y="4541137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2642742" y="4541137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2164969" y="4590540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66" y="49404"/>
                </a:lnTo>
                <a:lnTo>
                  <a:pt x="6366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2228595" y="4590540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726" y="49404"/>
                </a:lnTo>
                <a:lnTo>
                  <a:pt x="6372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2292350" y="4590540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2356104" y="4590540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2419730" y="4590540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66" y="49404"/>
                </a:lnTo>
                <a:lnTo>
                  <a:pt x="6366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2483357" y="4590540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726" y="49404"/>
                </a:lnTo>
                <a:lnTo>
                  <a:pt x="6372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2547111" y="4590540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2610866" y="4590540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2674492" y="4590540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2133092" y="463994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2196845" y="463994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260473" y="463994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2324226" y="463994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387854" y="463994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2451607" y="463994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515235" y="463994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2578989" y="463994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642742" y="4639943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2164969" y="468934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66" y="49404"/>
                </a:lnTo>
                <a:lnTo>
                  <a:pt x="6366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2228595" y="468934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726" y="49404"/>
                </a:lnTo>
                <a:lnTo>
                  <a:pt x="6372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2292350" y="468934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2356104" y="468934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2419730" y="468934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66" y="49404"/>
                </a:lnTo>
                <a:lnTo>
                  <a:pt x="6366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2483357" y="468934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726" y="49404"/>
                </a:lnTo>
                <a:lnTo>
                  <a:pt x="6372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2547111" y="468934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2610866" y="468934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2674492" y="468934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2133092" y="473887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2196845" y="473887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2260473" y="473887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324226" y="473887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2387854" y="473887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2451607" y="473887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2515235" y="473887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2578989" y="473887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5" y="49404"/>
                </a:lnTo>
                <a:lnTo>
                  <a:pt x="63695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642742" y="4738876"/>
            <a:ext cx="64135" cy="49530"/>
          </a:xfrm>
          <a:custGeom>
            <a:avLst/>
            <a:gdLst/>
            <a:ahLst/>
            <a:cxnLst/>
            <a:rect l="l" t="t" r="r" b="b"/>
            <a:pathLst>
              <a:path w="64135" h="49529">
                <a:moveTo>
                  <a:pt x="0" y="49404"/>
                </a:moveTo>
                <a:lnTo>
                  <a:pt x="63696" y="49404"/>
                </a:lnTo>
                <a:lnTo>
                  <a:pt x="63696" y="0"/>
                </a:lnTo>
                <a:lnTo>
                  <a:pt x="0" y="0"/>
                </a:lnTo>
                <a:lnTo>
                  <a:pt x="0" y="49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706370" y="4244845"/>
            <a:ext cx="32384" cy="49530"/>
          </a:xfrm>
          <a:custGeom>
            <a:avLst/>
            <a:gdLst/>
            <a:ahLst/>
            <a:cxnLst/>
            <a:rect l="l" t="t" r="r" b="b"/>
            <a:pathLst>
              <a:path w="32385" h="49529">
                <a:moveTo>
                  <a:pt x="0" y="49405"/>
                </a:moveTo>
                <a:lnTo>
                  <a:pt x="31847" y="49405"/>
                </a:lnTo>
                <a:lnTo>
                  <a:pt x="31847" y="0"/>
                </a:lnTo>
                <a:lnTo>
                  <a:pt x="0" y="0"/>
                </a:lnTo>
                <a:lnTo>
                  <a:pt x="0" y="494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5405246" y="3916426"/>
            <a:ext cx="534035" cy="719455"/>
          </a:xfrm>
          <a:custGeom>
            <a:avLst/>
            <a:gdLst/>
            <a:ahLst/>
            <a:cxnLst/>
            <a:rect l="l" t="t" r="r" b="b"/>
            <a:pathLst>
              <a:path w="534035" h="719454">
                <a:moveTo>
                  <a:pt x="533907" y="0"/>
                </a:moveTo>
                <a:lnTo>
                  <a:pt x="0" y="0"/>
                </a:lnTo>
                <a:lnTo>
                  <a:pt x="0" y="719201"/>
                </a:lnTo>
                <a:lnTo>
                  <a:pt x="533907" y="719201"/>
                </a:lnTo>
                <a:lnTo>
                  <a:pt x="53390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5391277" y="3720338"/>
            <a:ext cx="561975" cy="196215"/>
          </a:xfrm>
          <a:custGeom>
            <a:avLst/>
            <a:gdLst/>
            <a:ahLst/>
            <a:cxnLst/>
            <a:rect l="l" t="t" r="r" b="b"/>
            <a:pathLst>
              <a:path w="561975" h="196214">
                <a:moveTo>
                  <a:pt x="561848" y="0"/>
                </a:moveTo>
                <a:lnTo>
                  <a:pt x="0" y="0"/>
                </a:lnTo>
                <a:lnTo>
                  <a:pt x="0" y="196087"/>
                </a:lnTo>
                <a:lnTo>
                  <a:pt x="561848" y="196087"/>
                </a:lnTo>
                <a:lnTo>
                  <a:pt x="56184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5405246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5461508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5517641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5573903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5630036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5686171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5742432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5798565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5854827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5433314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5489575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5545709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5601970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5658103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5714238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5770498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5826759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5882894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5405246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5461508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5517641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5573903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5630036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5686171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5742432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5798565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5854827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5433314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5489575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5545709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5601970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5658103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5714238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5770498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5826759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5882894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5405246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3" y="65346"/>
                </a:lnTo>
                <a:lnTo>
                  <a:pt x="56193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5461508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3" y="65346"/>
                </a:lnTo>
                <a:lnTo>
                  <a:pt x="56193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5517641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2" y="65346"/>
                </a:lnTo>
                <a:lnTo>
                  <a:pt x="56192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5573903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3" y="65346"/>
                </a:lnTo>
                <a:lnTo>
                  <a:pt x="56193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5630036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2" y="65346"/>
                </a:lnTo>
                <a:lnTo>
                  <a:pt x="56192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5686171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2" y="65346"/>
                </a:lnTo>
                <a:lnTo>
                  <a:pt x="56192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5742432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3" y="65346"/>
                </a:lnTo>
                <a:lnTo>
                  <a:pt x="56193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5798565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2" y="65346"/>
                </a:lnTo>
                <a:lnTo>
                  <a:pt x="56192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5854827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2" y="65346"/>
                </a:lnTo>
                <a:lnTo>
                  <a:pt x="56192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5433314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5489575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5545709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5601970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5658103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5714238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5770498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5826759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5882894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5405246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5461508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5517641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5573903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5630036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5686171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5742432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5798565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5854827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5433314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5489575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5545709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5601970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5658103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5714238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5770498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5814728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5405246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5461508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517641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573903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630036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686171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742432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5798565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5854827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5433314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5489575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5545709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5601970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5658103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5714238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5770498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5826759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5405246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5461508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5517641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5573903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5630036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5686171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5742432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5798565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5835811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5910960" y="3916442"/>
            <a:ext cx="28575" cy="65405"/>
          </a:xfrm>
          <a:custGeom>
            <a:avLst/>
            <a:gdLst/>
            <a:ahLst/>
            <a:cxnLst/>
            <a:rect l="l" t="t" r="r" b="b"/>
            <a:pathLst>
              <a:path w="28575" h="65404">
                <a:moveTo>
                  <a:pt x="0" y="65388"/>
                </a:moveTo>
                <a:lnTo>
                  <a:pt x="28096" y="65388"/>
                </a:lnTo>
                <a:lnTo>
                  <a:pt x="28096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5391277" y="3720338"/>
            <a:ext cx="561975" cy="915669"/>
          </a:xfrm>
          <a:custGeom>
            <a:avLst/>
            <a:gdLst/>
            <a:ahLst/>
            <a:cxnLst/>
            <a:rect l="l" t="t" r="r" b="b"/>
            <a:pathLst>
              <a:path w="561975" h="915670">
                <a:moveTo>
                  <a:pt x="13970" y="196087"/>
                </a:moveTo>
                <a:lnTo>
                  <a:pt x="0" y="196087"/>
                </a:lnTo>
                <a:lnTo>
                  <a:pt x="0" y="0"/>
                </a:lnTo>
                <a:lnTo>
                  <a:pt x="561848" y="0"/>
                </a:lnTo>
                <a:lnTo>
                  <a:pt x="561848" y="196087"/>
                </a:lnTo>
                <a:lnTo>
                  <a:pt x="547877" y="196087"/>
                </a:lnTo>
                <a:lnTo>
                  <a:pt x="547877" y="915288"/>
                </a:lnTo>
                <a:lnTo>
                  <a:pt x="13970" y="915288"/>
                </a:lnTo>
                <a:lnTo>
                  <a:pt x="13970" y="196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5405246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5461508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5517641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5573903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5630036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5686171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5742432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5798565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5854827" y="391644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5433314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5489575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5545709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5601970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5658103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5714238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5770498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5826759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5882894" y="398184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5405246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5461508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5517641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5573903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5630036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5686171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5742432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5798565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5854827" y="404725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5433314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5489575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5545709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5601970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5658103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5714238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5770498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5826759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5882894" y="411265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5405246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3" y="65346"/>
                </a:lnTo>
                <a:lnTo>
                  <a:pt x="56193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5461508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3" y="65346"/>
                </a:lnTo>
                <a:lnTo>
                  <a:pt x="56193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5517641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2" y="65346"/>
                </a:lnTo>
                <a:lnTo>
                  <a:pt x="56192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5573903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3" y="65346"/>
                </a:lnTo>
                <a:lnTo>
                  <a:pt x="56193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5630036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2" y="65346"/>
                </a:lnTo>
                <a:lnTo>
                  <a:pt x="56192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5686171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2" y="65346"/>
                </a:lnTo>
                <a:lnTo>
                  <a:pt x="56192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5742432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3" y="65346"/>
                </a:lnTo>
                <a:lnTo>
                  <a:pt x="56193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5798565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2" y="65346"/>
                </a:lnTo>
                <a:lnTo>
                  <a:pt x="56192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5854827" y="417797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46"/>
                </a:moveTo>
                <a:lnTo>
                  <a:pt x="56192" y="65346"/>
                </a:lnTo>
                <a:lnTo>
                  <a:pt x="56192" y="0"/>
                </a:lnTo>
                <a:lnTo>
                  <a:pt x="0" y="0"/>
                </a:lnTo>
                <a:lnTo>
                  <a:pt x="0" y="653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5433314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5489575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5545709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5601970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5658103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5714238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5770498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5826759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5882894" y="424334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5405246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5461508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5517641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5573903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5630036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5686171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5742432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5798565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5854827" y="430874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5433314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5489575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5545709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5601970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5658103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5714238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5770498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5826759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5882894" y="4374150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5405246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5461508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5517641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5573903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5630036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5686171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5742432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5798565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5854827" y="443955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5433314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5489575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5545709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5601970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5658103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67" y="65388"/>
                </a:lnTo>
                <a:lnTo>
                  <a:pt x="56167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5714238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219" y="65388"/>
                </a:lnTo>
                <a:lnTo>
                  <a:pt x="56219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5770498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5826759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5882894" y="4504833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5405246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5461508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5517641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5573903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5630036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5686171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5742432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3" y="65388"/>
                </a:lnTo>
                <a:lnTo>
                  <a:pt x="56193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5798565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5854827" y="4570238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0" y="65388"/>
                </a:moveTo>
                <a:lnTo>
                  <a:pt x="56192" y="65388"/>
                </a:lnTo>
                <a:lnTo>
                  <a:pt x="56192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5910960" y="3916442"/>
            <a:ext cx="28575" cy="65405"/>
          </a:xfrm>
          <a:custGeom>
            <a:avLst/>
            <a:gdLst/>
            <a:ahLst/>
            <a:cxnLst/>
            <a:rect l="l" t="t" r="r" b="b"/>
            <a:pathLst>
              <a:path w="28575" h="65404">
                <a:moveTo>
                  <a:pt x="0" y="65388"/>
                </a:moveTo>
                <a:lnTo>
                  <a:pt x="28096" y="65388"/>
                </a:lnTo>
                <a:lnTo>
                  <a:pt x="28096" y="0"/>
                </a:lnTo>
                <a:lnTo>
                  <a:pt x="0" y="0"/>
                </a:lnTo>
                <a:lnTo>
                  <a:pt x="0" y="653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 txBox="1"/>
          <p:nvPr/>
        </p:nvSpPr>
        <p:spPr>
          <a:xfrm>
            <a:off x="1104696" y="2694178"/>
            <a:ext cx="78359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Elevated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BS  Antenna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87" name="object 1287"/>
          <p:cNvSpPr/>
          <p:nvPr/>
        </p:nvSpPr>
        <p:spPr>
          <a:xfrm>
            <a:off x="6619240" y="4613909"/>
            <a:ext cx="474980" cy="479425"/>
          </a:xfrm>
          <a:custGeom>
            <a:avLst/>
            <a:gdLst/>
            <a:ahLst/>
            <a:cxnLst/>
            <a:rect l="l" t="t" r="r" b="b"/>
            <a:pathLst>
              <a:path w="474979" h="479425">
                <a:moveTo>
                  <a:pt x="474471" y="0"/>
                </a:moveTo>
                <a:lnTo>
                  <a:pt x="0" y="0"/>
                </a:lnTo>
                <a:lnTo>
                  <a:pt x="0" y="479425"/>
                </a:lnTo>
                <a:lnTo>
                  <a:pt x="474471" y="479425"/>
                </a:lnTo>
                <a:lnTo>
                  <a:pt x="47447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6606793" y="4483100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5" h="130810">
                <a:moveTo>
                  <a:pt x="499363" y="0"/>
                </a:moveTo>
                <a:lnTo>
                  <a:pt x="0" y="0"/>
                </a:lnTo>
                <a:lnTo>
                  <a:pt x="0" y="130810"/>
                </a:lnTo>
                <a:lnTo>
                  <a:pt x="499363" y="130810"/>
                </a:lnTo>
                <a:lnTo>
                  <a:pt x="4993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6619240" y="46356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6669151" y="46356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6719189" y="46356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6769100" y="46356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6819010" y="46356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6868921" y="46356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6918959" y="46356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6968870" y="46356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7018781" y="46356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6644258" y="46792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16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6694169" y="46792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6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6744081" y="46792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6793992" y="46792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6844030" y="46792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1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6893941" y="46792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6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6943852" y="46792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6993763" y="46792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7043801" y="46792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6619240" y="472279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6669151" y="472279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6719189" y="472279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6769100" y="472279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6819010" y="472279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6868921" y="472279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6918959" y="472279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6968870" y="472279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7018781" y="472279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6644258" y="47663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16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6694169" y="47663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6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6744081" y="47663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6793992" y="47663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6844030" y="47663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17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6893941" y="47663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6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6943852" y="47663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6993763" y="47663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7043801" y="47663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6619240" y="48100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6669151" y="48100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6719189" y="48100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6769100" y="48100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6819010" y="48100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6868921" y="48100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6918959" y="48100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6968870" y="48100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7018781" y="48100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6644258" y="485360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16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6694169" y="485360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6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6744081" y="485360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6793992" y="485360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6844030" y="485360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1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6893941" y="485360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6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6943852" y="485360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6993763" y="485360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7043801" y="485360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6619240" y="48971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6669151" y="48971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6719189" y="48971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6769100" y="48971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6819010" y="48971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6868921" y="48971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6918959" y="48971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6968870" y="48971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7018781" y="48971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6644258" y="494072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16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6694169" y="494072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6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6744081" y="494072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6793992" y="494072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6844030" y="494072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17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6893941" y="494072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6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6943852" y="494072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6993763" y="494072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7043801" y="494072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6619240" y="498441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6669151" y="498441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6719189" y="498441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6769100" y="498441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6819010" y="498441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6868921" y="498441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6918959" y="498441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6968870" y="498441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7018781" y="498441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6644258" y="50279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16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6694169" y="50279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6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6744081" y="50279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6793992" y="50279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6844030" y="50279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1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6893941" y="50279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6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6943852" y="50279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6993763" y="50279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7043801" y="50279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6619240" y="50715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6669151" y="50715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6719189" y="50715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6769100" y="50715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6819010" y="50715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6868921" y="50715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6918959" y="50715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6968870" y="50715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7018781" y="50715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940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7068693" y="463567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4969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6606793" y="4483100"/>
            <a:ext cx="499745" cy="610235"/>
          </a:xfrm>
          <a:custGeom>
            <a:avLst/>
            <a:gdLst/>
            <a:ahLst/>
            <a:cxnLst/>
            <a:rect l="l" t="t" r="r" b="b"/>
            <a:pathLst>
              <a:path w="499745" h="610235">
                <a:moveTo>
                  <a:pt x="12446" y="130810"/>
                </a:moveTo>
                <a:lnTo>
                  <a:pt x="0" y="130810"/>
                </a:lnTo>
                <a:lnTo>
                  <a:pt x="0" y="0"/>
                </a:lnTo>
                <a:lnTo>
                  <a:pt x="499363" y="0"/>
                </a:lnTo>
                <a:lnTo>
                  <a:pt x="499363" y="130810"/>
                </a:lnTo>
                <a:lnTo>
                  <a:pt x="486917" y="130810"/>
                </a:lnTo>
                <a:lnTo>
                  <a:pt x="486917" y="610235"/>
                </a:lnTo>
                <a:lnTo>
                  <a:pt x="12446" y="610235"/>
                </a:lnTo>
                <a:lnTo>
                  <a:pt x="12446" y="1308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6619240" y="46138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6669151" y="46138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6719189" y="46138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6769100" y="46138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6819010" y="46138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6868921" y="46138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6918959" y="46138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6968870" y="46138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7018781" y="46138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6644258" y="4657439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16" y="43592"/>
                </a:lnTo>
                <a:lnTo>
                  <a:pt x="49916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6694169" y="4657439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63" y="43592"/>
                </a:lnTo>
                <a:lnTo>
                  <a:pt x="4996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6744081" y="4657439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6793992" y="4657439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6844030" y="4657439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17" y="43592"/>
                </a:lnTo>
                <a:lnTo>
                  <a:pt x="4991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6893941" y="4657439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63" y="43592"/>
                </a:lnTo>
                <a:lnTo>
                  <a:pt x="4996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6943852" y="4657439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6993763" y="4657439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7043801" y="4657439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6619240" y="470100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6669151" y="470100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6719189" y="470100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6769100" y="470100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6819010" y="470100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6868921" y="470100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6918959" y="470100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6968870" y="470100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7018781" y="470100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6644258" y="474456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16" y="43591"/>
                </a:lnTo>
                <a:lnTo>
                  <a:pt x="49916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6694169" y="474456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63" y="43591"/>
                </a:lnTo>
                <a:lnTo>
                  <a:pt x="4996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6744081" y="474456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6793992" y="474456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6844030" y="474456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17" y="43591"/>
                </a:lnTo>
                <a:lnTo>
                  <a:pt x="49917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6893941" y="474456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63" y="43591"/>
                </a:lnTo>
                <a:lnTo>
                  <a:pt x="4996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6943852" y="474456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6993763" y="474456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7043801" y="474456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6619240" y="47882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63"/>
                </a:moveTo>
                <a:lnTo>
                  <a:pt x="49940" y="43563"/>
                </a:lnTo>
                <a:lnTo>
                  <a:pt x="49940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6669151" y="47882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63"/>
                </a:moveTo>
                <a:lnTo>
                  <a:pt x="49940" y="43563"/>
                </a:lnTo>
                <a:lnTo>
                  <a:pt x="49940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6719189" y="47882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63"/>
                </a:moveTo>
                <a:lnTo>
                  <a:pt x="49940" y="43563"/>
                </a:lnTo>
                <a:lnTo>
                  <a:pt x="49940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6769100" y="47882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63"/>
                </a:moveTo>
                <a:lnTo>
                  <a:pt x="49940" y="43563"/>
                </a:lnTo>
                <a:lnTo>
                  <a:pt x="49940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6819010" y="47882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63"/>
                </a:moveTo>
                <a:lnTo>
                  <a:pt x="49940" y="43563"/>
                </a:lnTo>
                <a:lnTo>
                  <a:pt x="49940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6868921" y="47882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63"/>
                </a:moveTo>
                <a:lnTo>
                  <a:pt x="49940" y="43563"/>
                </a:lnTo>
                <a:lnTo>
                  <a:pt x="49940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6918959" y="47882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63"/>
                </a:moveTo>
                <a:lnTo>
                  <a:pt x="49940" y="43563"/>
                </a:lnTo>
                <a:lnTo>
                  <a:pt x="49940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6968870" y="47882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63"/>
                </a:moveTo>
                <a:lnTo>
                  <a:pt x="49940" y="43563"/>
                </a:lnTo>
                <a:lnTo>
                  <a:pt x="49940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7018781" y="4788278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63"/>
                </a:moveTo>
                <a:lnTo>
                  <a:pt x="49940" y="43563"/>
                </a:lnTo>
                <a:lnTo>
                  <a:pt x="49940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6644258" y="483181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16" y="43592"/>
                </a:lnTo>
                <a:lnTo>
                  <a:pt x="49916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6694169" y="483181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63" y="43592"/>
                </a:lnTo>
                <a:lnTo>
                  <a:pt x="4996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6744081" y="483181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6793992" y="483181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6844030" y="483181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17" y="43592"/>
                </a:lnTo>
                <a:lnTo>
                  <a:pt x="4991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6893941" y="483181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63" y="43592"/>
                </a:lnTo>
                <a:lnTo>
                  <a:pt x="4996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6943852" y="483181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6993763" y="483181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7043801" y="483181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6619240" y="487537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6669151" y="487537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6719189" y="487537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6769100" y="487537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6819010" y="487537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6868921" y="487537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6918959" y="487537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6968870" y="487537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7018781" y="4875372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6644258" y="491893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16" y="43591"/>
                </a:lnTo>
                <a:lnTo>
                  <a:pt x="49916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6694169" y="491893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63" y="43591"/>
                </a:lnTo>
                <a:lnTo>
                  <a:pt x="4996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6744081" y="491893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6793992" y="491893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6844030" y="491893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17" y="43591"/>
                </a:lnTo>
                <a:lnTo>
                  <a:pt x="49917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6893941" y="491893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63" y="43591"/>
                </a:lnTo>
                <a:lnTo>
                  <a:pt x="4996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6943852" y="491893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6993763" y="491893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7043801" y="491893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6619240" y="496262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6669151" y="496262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6719189" y="496262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6769100" y="496262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6819010" y="496262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6868921" y="496262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6918959" y="496262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6968870" y="496262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7018781" y="4962620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6644258" y="5006181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16" y="43592"/>
                </a:lnTo>
                <a:lnTo>
                  <a:pt x="49916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6694169" y="5006181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63" y="43592"/>
                </a:lnTo>
                <a:lnTo>
                  <a:pt x="4996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6744081" y="5006181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6793992" y="5006181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6844030" y="5006181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17" y="43592"/>
                </a:lnTo>
                <a:lnTo>
                  <a:pt x="4991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6893941" y="5006181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63" y="43592"/>
                </a:lnTo>
                <a:lnTo>
                  <a:pt x="4996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6943852" y="5006181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6993763" y="5006181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7043801" y="5006181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2"/>
                </a:moveTo>
                <a:lnTo>
                  <a:pt x="49940" y="43592"/>
                </a:lnTo>
                <a:lnTo>
                  <a:pt x="49940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6619240" y="504974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6669151" y="504974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6719189" y="504974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6769100" y="504974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6819010" y="504974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6868921" y="504974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6918959" y="504974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6968870" y="504974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7018781" y="5049743"/>
            <a:ext cx="50165" cy="43815"/>
          </a:xfrm>
          <a:custGeom>
            <a:avLst/>
            <a:gdLst/>
            <a:ahLst/>
            <a:cxnLst/>
            <a:rect l="l" t="t" r="r" b="b"/>
            <a:pathLst>
              <a:path w="50165" h="43814">
                <a:moveTo>
                  <a:pt x="0" y="43591"/>
                </a:moveTo>
                <a:lnTo>
                  <a:pt x="49940" y="43591"/>
                </a:lnTo>
                <a:lnTo>
                  <a:pt x="49940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7081177" y="460752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292"/>
                </a:lnTo>
              </a:path>
            </a:pathLst>
          </a:custGeom>
          <a:ln w="37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5872988" y="4461255"/>
            <a:ext cx="534035" cy="480059"/>
          </a:xfrm>
          <a:custGeom>
            <a:avLst/>
            <a:gdLst/>
            <a:ahLst/>
            <a:cxnLst/>
            <a:rect l="l" t="t" r="r" b="b"/>
            <a:pathLst>
              <a:path w="534035" h="480060">
                <a:moveTo>
                  <a:pt x="533781" y="0"/>
                </a:moveTo>
                <a:lnTo>
                  <a:pt x="0" y="0"/>
                </a:lnTo>
                <a:lnTo>
                  <a:pt x="0" y="479552"/>
                </a:lnTo>
                <a:lnTo>
                  <a:pt x="533781" y="479552"/>
                </a:lnTo>
                <a:lnTo>
                  <a:pt x="53378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5858890" y="4330572"/>
            <a:ext cx="561975" cy="130810"/>
          </a:xfrm>
          <a:custGeom>
            <a:avLst/>
            <a:gdLst/>
            <a:ahLst/>
            <a:cxnLst/>
            <a:rect l="l" t="t" r="r" b="b"/>
            <a:pathLst>
              <a:path w="561975" h="130810">
                <a:moveTo>
                  <a:pt x="561975" y="0"/>
                </a:moveTo>
                <a:lnTo>
                  <a:pt x="0" y="0"/>
                </a:lnTo>
                <a:lnTo>
                  <a:pt x="0" y="130682"/>
                </a:lnTo>
                <a:lnTo>
                  <a:pt x="561975" y="130682"/>
                </a:lnTo>
                <a:lnTo>
                  <a:pt x="56197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5872988" y="448314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5929121" y="448314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5985383" y="448314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6041516" y="448314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6097778" y="448314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6153911" y="448314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6210172" y="448314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6266307" y="448314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6322567" y="448314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5901054" y="452670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67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5957189" y="452670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217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6013450" y="452670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6069710" y="452670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6125845" y="452670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65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6181978" y="452670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219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6238240" y="452670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6294373" y="452670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6350634" y="452670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5872988" y="45702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5929121" y="45702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985383" y="45702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6041516" y="45702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6097778" y="45702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6153911" y="45702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6210172" y="45702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6266307" y="45702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6322567" y="45702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901054" y="461383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6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957189" y="461383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21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6013450" y="461383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6069710" y="461383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6125845" y="461383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65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6181978" y="461383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219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6238240" y="461383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6294373" y="461383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6350634" y="461383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872988" y="46574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929121" y="46574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985383" y="46574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6041516" y="46574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6097778" y="46574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6153911" y="46574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6210172" y="46574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6266307" y="46574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6322567" y="46574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6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5901054" y="47010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6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957189" y="47010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21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6013450" y="47010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6069710" y="47010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6125845" y="47010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65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6181978" y="47010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219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6238240" y="47010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6294373" y="47010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6350634" y="47010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872988" y="474464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929121" y="474464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5985383" y="474464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6041516" y="474464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6097778" y="474464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6153911" y="474464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6210172" y="474464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6266307" y="474464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6322567" y="474464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901054" y="47882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6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957189" y="47882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21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6013450" y="47882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6069710" y="47882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6125845" y="47882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65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6181978" y="47882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219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6238240" y="47882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6294373" y="47882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6350634" y="47882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5872988" y="483176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929121" y="483176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985383" y="483176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6041516" y="483176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6097778" y="483176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6153911" y="483176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6210172" y="483176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6266307" y="483176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6322567" y="483176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5901054" y="487545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6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957189" y="487545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217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6013450" y="487545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6069710" y="487545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6125845" y="487545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65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6181978" y="487545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219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6238240" y="487545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6294373" y="487545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6350634" y="487545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872988" y="491901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5929121" y="491901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985383" y="491901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6041516" y="491901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6097778" y="491901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6153911" y="491901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6210172" y="491901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6266307" y="491901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2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6322567" y="491901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93" y="0"/>
                </a:lnTo>
              </a:path>
            </a:pathLst>
          </a:custGeom>
          <a:ln w="4359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6378702" y="448314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096" y="0"/>
                </a:lnTo>
              </a:path>
            </a:pathLst>
          </a:custGeom>
          <a:ln w="4359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858890" y="4330572"/>
            <a:ext cx="561975" cy="610235"/>
          </a:xfrm>
          <a:custGeom>
            <a:avLst/>
            <a:gdLst/>
            <a:ahLst/>
            <a:cxnLst/>
            <a:rect l="l" t="t" r="r" b="b"/>
            <a:pathLst>
              <a:path w="561975" h="610235">
                <a:moveTo>
                  <a:pt x="14097" y="130682"/>
                </a:moveTo>
                <a:lnTo>
                  <a:pt x="0" y="130682"/>
                </a:lnTo>
                <a:lnTo>
                  <a:pt x="0" y="0"/>
                </a:lnTo>
                <a:lnTo>
                  <a:pt x="561975" y="0"/>
                </a:lnTo>
                <a:lnTo>
                  <a:pt x="561975" y="130682"/>
                </a:lnTo>
                <a:lnTo>
                  <a:pt x="547878" y="130682"/>
                </a:lnTo>
                <a:lnTo>
                  <a:pt x="547878" y="610234"/>
                </a:lnTo>
                <a:lnTo>
                  <a:pt x="14097" y="610234"/>
                </a:lnTo>
                <a:lnTo>
                  <a:pt x="14097" y="1306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872988" y="4461351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929121" y="4461351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5985383" y="4461351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6041516" y="4461351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6097778" y="4461351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6153911" y="4461351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6210172" y="4461351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6266307" y="4461351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6322567" y="4461351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5901054" y="450491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67" y="43591"/>
                </a:lnTo>
                <a:lnTo>
                  <a:pt x="56167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957189" y="450491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217" y="43591"/>
                </a:lnTo>
                <a:lnTo>
                  <a:pt x="56217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6013450" y="450491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6069710" y="450491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6125845" y="450491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65" y="43591"/>
                </a:lnTo>
                <a:lnTo>
                  <a:pt x="56165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6181978" y="450491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219" y="43591"/>
                </a:lnTo>
                <a:lnTo>
                  <a:pt x="56219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6238240" y="450491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2" y="43591"/>
                </a:lnTo>
                <a:lnTo>
                  <a:pt x="56192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6294373" y="450491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2" y="43591"/>
                </a:lnTo>
                <a:lnTo>
                  <a:pt x="56192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6350634" y="450491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5872988" y="454847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5929121" y="454847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5985383" y="454847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6041516" y="454847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6097778" y="454847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6153911" y="454847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6210172" y="454847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6266307" y="454847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6322567" y="454847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5901054" y="459203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67" y="43592"/>
                </a:lnTo>
                <a:lnTo>
                  <a:pt x="5616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5957189" y="459203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217" y="43592"/>
                </a:lnTo>
                <a:lnTo>
                  <a:pt x="5621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6013450" y="459203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6069710" y="459203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6125845" y="459203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65" y="43592"/>
                </a:lnTo>
                <a:lnTo>
                  <a:pt x="56165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6181978" y="459203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219" y="43592"/>
                </a:lnTo>
                <a:lnTo>
                  <a:pt x="56219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6238240" y="459203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6294373" y="459203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6350634" y="459203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5872988" y="463562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63"/>
                </a:moveTo>
                <a:lnTo>
                  <a:pt x="56192" y="43563"/>
                </a:lnTo>
                <a:lnTo>
                  <a:pt x="56192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5929121" y="463562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63"/>
                </a:moveTo>
                <a:lnTo>
                  <a:pt x="56193" y="43563"/>
                </a:lnTo>
                <a:lnTo>
                  <a:pt x="56193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985383" y="463562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63"/>
                </a:moveTo>
                <a:lnTo>
                  <a:pt x="56192" y="43563"/>
                </a:lnTo>
                <a:lnTo>
                  <a:pt x="56192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6041516" y="463562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63"/>
                </a:moveTo>
                <a:lnTo>
                  <a:pt x="56193" y="43563"/>
                </a:lnTo>
                <a:lnTo>
                  <a:pt x="56193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6097778" y="463562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63"/>
                </a:moveTo>
                <a:lnTo>
                  <a:pt x="56192" y="43563"/>
                </a:lnTo>
                <a:lnTo>
                  <a:pt x="56192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6153911" y="463562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63"/>
                </a:moveTo>
                <a:lnTo>
                  <a:pt x="56193" y="43563"/>
                </a:lnTo>
                <a:lnTo>
                  <a:pt x="56193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6210172" y="463562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63"/>
                </a:moveTo>
                <a:lnTo>
                  <a:pt x="56193" y="43563"/>
                </a:lnTo>
                <a:lnTo>
                  <a:pt x="56193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6266307" y="463562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63"/>
                </a:moveTo>
                <a:lnTo>
                  <a:pt x="56192" y="43563"/>
                </a:lnTo>
                <a:lnTo>
                  <a:pt x="56192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6322567" y="463562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63"/>
                </a:moveTo>
                <a:lnTo>
                  <a:pt x="56193" y="43563"/>
                </a:lnTo>
                <a:lnTo>
                  <a:pt x="56193" y="0"/>
                </a:lnTo>
                <a:lnTo>
                  <a:pt x="0" y="0"/>
                </a:lnTo>
                <a:lnTo>
                  <a:pt x="0" y="43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5901054" y="467928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67" y="43592"/>
                </a:lnTo>
                <a:lnTo>
                  <a:pt x="5616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5957189" y="467928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217" y="43592"/>
                </a:lnTo>
                <a:lnTo>
                  <a:pt x="5621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6013450" y="467928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6069710" y="467928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6125845" y="467928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65" y="43592"/>
                </a:lnTo>
                <a:lnTo>
                  <a:pt x="56165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6181978" y="467928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219" y="43592"/>
                </a:lnTo>
                <a:lnTo>
                  <a:pt x="56219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6238240" y="467928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6294373" y="467928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6350634" y="4679283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872988" y="472284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2" y="43591"/>
                </a:lnTo>
                <a:lnTo>
                  <a:pt x="56192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929121" y="472284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985383" y="472284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2" y="43591"/>
                </a:lnTo>
                <a:lnTo>
                  <a:pt x="56192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6041516" y="472284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6097778" y="472284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2" y="43591"/>
                </a:lnTo>
                <a:lnTo>
                  <a:pt x="56192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6153911" y="472284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6210172" y="472284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6266307" y="472284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2" y="43591"/>
                </a:lnTo>
                <a:lnTo>
                  <a:pt x="56192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6322567" y="472284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901054" y="476640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67" y="43592"/>
                </a:lnTo>
                <a:lnTo>
                  <a:pt x="5616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5957189" y="476640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217" y="43592"/>
                </a:lnTo>
                <a:lnTo>
                  <a:pt x="5621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6013450" y="476640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6069710" y="476640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6125845" y="476640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65" y="43592"/>
                </a:lnTo>
                <a:lnTo>
                  <a:pt x="56165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6181978" y="476640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219" y="43592"/>
                </a:lnTo>
                <a:lnTo>
                  <a:pt x="56219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6238240" y="476640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6294373" y="476640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6350634" y="4766405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872988" y="480996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929121" y="480996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985383" y="480996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6041516" y="480996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6097778" y="480996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6153911" y="480996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6210172" y="480996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6266307" y="480996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6322567" y="480996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5901054" y="485365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67" y="43592"/>
                </a:lnTo>
                <a:lnTo>
                  <a:pt x="5616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5957189" y="485365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217" y="43592"/>
                </a:lnTo>
                <a:lnTo>
                  <a:pt x="56217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6013450" y="485365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6069710" y="485365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6125845" y="485365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65" y="43592"/>
                </a:lnTo>
                <a:lnTo>
                  <a:pt x="56165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6181978" y="485365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219" y="43592"/>
                </a:lnTo>
                <a:lnTo>
                  <a:pt x="56219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6238240" y="485365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6294373" y="485365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2" y="43592"/>
                </a:lnTo>
                <a:lnTo>
                  <a:pt x="56192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6350634" y="4853654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2"/>
                </a:moveTo>
                <a:lnTo>
                  <a:pt x="56193" y="43592"/>
                </a:lnTo>
                <a:lnTo>
                  <a:pt x="56193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5872988" y="489721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2" y="43591"/>
                </a:lnTo>
                <a:lnTo>
                  <a:pt x="56192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5929121" y="489721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5985383" y="489721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2" y="43591"/>
                </a:lnTo>
                <a:lnTo>
                  <a:pt x="56192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6041516" y="489721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6097778" y="489721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2" y="43591"/>
                </a:lnTo>
                <a:lnTo>
                  <a:pt x="56192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6153911" y="489721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6210172" y="489721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6266307" y="489721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2" y="43591"/>
                </a:lnTo>
                <a:lnTo>
                  <a:pt x="56192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6322567" y="489721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4" h="43814">
                <a:moveTo>
                  <a:pt x="0" y="43591"/>
                </a:moveTo>
                <a:lnTo>
                  <a:pt x="56193" y="43591"/>
                </a:lnTo>
                <a:lnTo>
                  <a:pt x="56193" y="0"/>
                </a:lnTo>
                <a:lnTo>
                  <a:pt x="0" y="0"/>
                </a:lnTo>
                <a:lnTo>
                  <a:pt x="0" y="43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6378702" y="4461351"/>
            <a:ext cx="28575" cy="43815"/>
          </a:xfrm>
          <a:custGeom>
            <a:avLst/>
            <a:gdLst/>
            <a:ahLst/>
            <a:cxnLst/>
            <a:rect l="l" t="t" r="r" b="b"/>
            <a:pathLst>
              <a:path w="28575" h="43814">
                <a:moveTo>
                  <a:pt x="0" y="43592"/>
                </a:moveTo>
                <a:lnTo>
                  <a:pt x="28096" y="43592"/>
                </a:lnTo>
                <a:lnTo>
                  <a:pt x="28096" y="0"/>
                </a:lnTo>
                <a:lnTo>
                  <a:pt x="0" y="0"/>
                </a:lnTo>
                <a:lnTo>
                  <a:pt x="0" y="43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1961260" y="3104133"/>
            <a:ext cx="156210" cy="153035"/>
          </a:xfrm>
          <a:custGeom>
            <a:avLst/>
            <a:gdLst/>
            <a:ahLst/>
            <a:cxnLst/>
            <a:rect l="l" t="t" r="r" b="b"/>
            <a:pathLst>
              <a:path w="156210" h="153035">
                <a:moveTo>
                  <a:pt x="0" y="0"/>
                </a:moveTo>
                <a:lnTo>
                  <a:pt x="155956" y="0"/>
                </a:lnTo>
                <a:lnTo>
                  <a:pt x="77977" y="1525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2037969" y="3237229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5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1665097" y="3861942"/>
            <a:ext cx="592455" cy="1078865"/>
          </a:xfrm>
          <a:custGeom>
            <a:avLst/>
            <a:gdLst/>
            <a:ahLst/>
            <a:cxnLst/>
            <a:rect l="l" t="t" r="r" b="b"/>
            <a:pathLst>
              <a:path w="592455" h="1078864">
                <a:moveTo>
                  <a:pt x="592454" y="0"/>
                </a:moveTo>
                <a:lnTo>
                  <a:pt x="0" y="0"/>
                </a:lnTo>
                <a:lnTo>
                  <a:pt x="0" y="1078864"/>
                </a:lnTo>
                <a:lnTo>
                  <a:pt x="592454" y="1078864"/>
                </a:lnTo>
                <a:lnTo>
                  <a:pt x="5924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1649476" y="3567810"/>
            <a:ext cx="623570" cy="294640"/>
          </a:xfrm>
          <a:custGeom>
            <a:avLst/>
            <a:gdLst/>
            <a:ahLst/>
            <a:cxnLst/>
            <a:rect l="l" t="t" r="r" b="b"/>
            <a:pathLst>
              <a:path w="623569" h="294639">
                <a:moveTo>
                  <a:pt x="623569" y="0"/>
                </a:moveTo>
                <a:lnTo>
                  <a:pt x="0" y="0"/>
                </a:lnTo>
                <a:lnTo>
                  <a:pt x="0" y="294131"/>
                </a:lnTo>
                <a:lnTo>
                  <a:pt x="623569" y="294131"/>
                </a:lnTo>
                <a:lnTo>
                  <a:pt x="6235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1665097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1727454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1789810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1852167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1914525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1976882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2039239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2101595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2163952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1696211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1758569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1820926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1883282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1945639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2007997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2070480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2132838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2195195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1665097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1727454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1789810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1852167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1914525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1976882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2039239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2101595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2163952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1696211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1758569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1820926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1883282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1945639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2007997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2070480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2132838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2195195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1665097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1727454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1789810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1852167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1914525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1976882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2039239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2101595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2163952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1696211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1758569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1820926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1883282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1945639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2007997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2070480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2132838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2195195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1665097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1727454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1789810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1852167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1914525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1976882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2039239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2101595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2163952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1696211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32" y="98083"/>
                </a:lnTo>
                <a:lnTo>
                  <a:pt x="6233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1758569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91" y="98083"/>
                </a:lnTo>
                <a:lnTo>
                  <a:pt x="62391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1820926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1883282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1945639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32" y="98083"/>
                </a:lnTo>
                <a:lnTo>
                  <a:pt x="6233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2007997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91" y="98083"/>
                </a:lnTo>
                <a:lnTo>
                  <a:pt x="62391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2070480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2132838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2195195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1665097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1727454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1789810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1852167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1914525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1976882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2039239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2101595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2163952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1696211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1758569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1820926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1883282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1945639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2007997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2070480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2132838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2195195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1665097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1727454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1789810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1852167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1914525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1976882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2039239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2101595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2163952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2241900" y="3861904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082"/>
                </a:lnTo>
              </a:path>
            </a:pathLst>
          </a:custGeom>
          <a:ln w="3118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1649476" y="3567810"/>
            <a:ext cx="623570" cy="1373505"/>
          </a:xfrm>
          <a:custGeom>
            <a:avLst/>
            <a:gdLst/>
            <a:ahLst/>
            <a:cxnLst/>
            <a:rect l="l" t="t" r="r" b="b"/>
            <a:pathLst>
              <a:path w="623569" h="1373504">
                <a:moveTo>
                  <a:pt x="15621" y="294131"/>
                </a:moveTo>
                <a:lnTo>
                  <a:pt x="0" y="294131"/>
                </a:lnTo>
                <a:lnTo>
                  <a:pt x="0" y="0"/>
                </a:lnTo>
                <a:lnTo>
                  <a:pt x="623569" y="0"/>
                </a:lnTo>
                <a:lnTo>
                  <a:pt x="623569" y="294131"/>
                </a:lnTo>
                <a:lnTo>
                  <a:pt x="608076" y="294131"/>
                </a:lnTo>
                <a:lnTo>
                  <a:pt x="608076" y="1372996"/>
                </a:lnTo>
                <a:lnTo>
                  <a:pt x="15621" y="1372996"/>
                </a:lnTo>
                <a:lnTo>
                  <a:pt x="15621" y="2941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1665097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1727454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1789810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1852167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1914525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1976882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2039239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2101595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2163952" y="386190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1696211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1758569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1820926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1883282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1945639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2007997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2070480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2132838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2195195" y="396007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1665097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1727454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1789810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1852167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1914525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1976882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2039239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2101595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2163952" y="4058118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1696211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1758569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1820926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1883282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1945639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2007997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2070480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2132838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2195195" y="4156163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1665097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1727454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1789810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1852167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1914525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1976882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2039239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2101595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2163952" y="425427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18"/>
                </a:moveTo>
                <a:lnTo>
                  <a:pt x="62362" y="98018"/>
                </a:lnTo>
                <a:lnTo>
                  <a:pt x="62362" y="0"/>
                </a:lnTo>
                <a:lnTo>
                  <a:pt x="0" y="0"/>
                </a:lnTo>
                <a:lnTo>
                  <a:pt x="0" y="98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1696211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1758569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1820926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1883282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1945639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2007997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2070480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2132838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2195195" y="4352251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1665097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1727454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1789810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1852167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1914525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1976882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2039239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2101595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2163952" y="4450422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1696211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32" y="98083"/>
                </a:lnTo>
                <a:lnTo>
                  <a:pt x="6233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1758569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91" y="98083"/>
                </a:lnTo>
                <a:lnTo>
                  <a:pt x="62391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1820926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1883282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1945639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32" y="98083"/>
                </a:lnTo>
                <a:lnTo>
                  <a:pt x="6233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2007997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91" y="98083"/>
                </a:lnTo>
                <a:lnTo>
                  <a:pt x="62391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2070480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2132838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2195195" y="4548465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1665097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1727454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1789810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1852167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1914525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1976882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2039239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2101595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2163952" y="4646509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1696211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1758569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1820926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1883282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1945639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32" y="98082"/>
                </a:lnTo>
                <a:lnTo>
                  <a:pt x="6233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2007997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91" y="98082"/>
                </a:lnTo>
                <a:lnTo>
                  <a:pt x="6239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2070480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2132838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2195195" y="474455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2"/>
                </a:moveTo>
                <a:lnTo>
                  <a:pt x="62362" y="98082"/>
                </a:lnTo>
                <a:lnTo>
                  <a:pt x="62362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1665097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1727454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1789810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1852167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1914525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1976882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2039239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2101595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2163952" y="4842724"/>
            <a:ext cx="62865" cy="98425"/>
          </a:xfrm>
          <a:custGeom>
            <a:avLst/>
            <a:gdLst/>
            <a:ahLst/>
            <a:cxnLst/>
            <a:rect l="l" t="t" r="r" b="b"/>
            <a:pathLst>
              <a:path w="62864" h="98425">
                <a:moveTo>
                  <a:pt x="0" y="98083"/>
                </a:moveTo>
                <a:lnTo>
                  <a:pt x="62362" y="98083"/>
                </a:lnTo>
                <a:lnTo>
                  <a:pt x="62362" y="0"/>
                </a:lnTo>
                <a:lnTo>
                  <a:pt x="0" y="0"/>
                </a:lnTo>
                <a:lnTo>
                  <a:pt x="0" y="980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2226310" y="3861904"/>
            <a:ext cx="31750" cy="98425"/>
          </a:xfrm>
          <a:custGeom>
            <a:avLst/>
            <a:gdLst/>
            <a:ahLst/>
            <a:cxnLst/>
            <a:rect l="l" t="t" r="r" b="b"/>
            <a:pathLst>
              <a:path w="31750" h="98425">
                <a:moveTo>
                  <a:pt x="0" y="98082"/>
                </a:moveTo>
                <a:lnTo>
                  <a:pt x="31181" y="98082"/>
                </a:lnTo>
                <a:lnTo>
                  <a:pt x="31181" y="0"/>
                </a:lnTo>
                <a:lnTo>
                  <a:pt x="0" y="0"/>
                </a:lnTo>
                <a:lnTo>
                  <a:pt x="0" y="980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2117217" y="311010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5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2740786" y="3110102"/>
            <a:ext cx="4365625" cy="305435"/>
          </a:xfrm>
          <a:custGeom>
            <a:avLst/>
            <a:gdLst/>
            <a:ahLst/>
            <a:cxnLst/>
            <a:rect l="l" t="t" r="r" b="b"/>
            <a:pathLst>
              <a:path w="4365625" h="305435">
                <a:moveTo>
                  <a:pt x="0" y="0"/>
                </a:moveTo>
                <a:lnTo>
                  <a:pt x="4365370" y="3050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6482588" y="3423665"/>
            <a:ext cx="623570" cy="449580"/>
          </a:xfrm>
          <a:custGeom>
            <a:avLst/>
            <a:gdLst/>
            <a:ahLst/>
            <a:cxnLst/>
            <a:rect l="l" t="t" r="r" b="b"/>
            <a:pathLst>
              <a:path w="623570" h="449579">
                <a:moveTo>
                  <a:pt x="623569" y="0"/>
                </a:moveTo>
                <a:lnTo>
                  <a:pt x="0" y="449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2117217" y="2804922"/>
            <a:ext cx="4053840" cy="305435"/>
          </a:xfrm>
          <a:custGeom>
            <a:avLst/>
            <a:gdLst/>
            <a:ahLst/>
            <a:cxnLst/>
            <a:rect l="l" t="t" r="r" b="b"/>
            <a:pathLst>
              <a:path w="4053840" h="305435">
                <a:moveTo>
                  <a:pt x="0" y="305180"/>
                </a:moveTo>
                <a:lnTo>
                  <a:pt x="405358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6170803" y="2804922"/>
            <a:ext cx="311785" cy="1068070"/>
          </a:xfrm>
          <a:custGeom>
            <a:avLst/>
            <a:gdLst/>
            <a:ahLst/>
            <a:cxnLst/>
            <a:rect l="l" t="t" r="r" b="b"/>
            <a:pathLst>
              <a:path w="311785" h="1068070">
                <a:moveTo>
                  <a:pt x="0" y="0"/>
                </a:moveTo>
                <a:lnTo>
                  <a:pt x="311785" y="10679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2117217" y="3110102"/>
            <a:ext cx="3897629" cy="1373505"/>
          </a:xfrm>
          <a:custGeom>
            <a:avLst/>
            <a:gdLst/>
            <a:ahLst/>
            <a:cxnLst/>
            <a:rect l="l" t="t" r="r" b="b"/>
            <a:pathLst>
              <a:path w="3897629" h="1373504">
                <a:moveTo>
                  <a:pt x="0" y="0"/>
                </a:moveTo>
                <a:lnTo>
                  <a:pt x="3897629" y="13729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6014846" y="3872865"/>
            <a:ext cx="467995" cy="610235"/>
          </a:xfrm>
          <a:custGeom>
            <a:avLst/>
            <a:gdLst/>
            <a:ahLst/>
            <a:cxnLst/>
            <a:rect l="l" t="t" r="r" b="b"/>
            <a:pathLst>
              <a:path w="467995" h="610235">
                <a:moveTo>
                  <a:pt x="0" y="610235"/>
                </a:moveTo>
                <a:lnTo>
                  <a:pt x="4677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2117217" y="3110102"/>
            <a:ext cx="3430270" cy="763270"/>
          </a:xfrm>
          <a:custGeom>
            <a:avLst/>
            <a:gdLst/>
            <a:ahLst/>
            <a:cxnLst/>
            <a:rect l="l" t="t" r="r" b="b"/>
            <a:pathLst>
              <a:path w="3430270" h="763270">
                <a:moveTo>
                  <a:pt x="0" y="0"/>
                </a:moveTo>
                <a:lnTo>
                  <a:pt x="3429888" y="762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6" name="object 1906"/>
          <p:cNvSpPr txBox="1"/>
          <p:nvPr/>
        </p:nvSpPr>
        <p:spPr>
          <a:xfrm>
            <a:off x="6562470" y="4250435"/>
            <a:ext cx="24637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07" name="object 1907"/>
          <p:cNvSpPr/>
          <p:nvPr/>
        </p:nvSpPr>
        <p:spPr>
          <a:xfrm>
            <a:off x="5547105" y="387286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4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2117217" y="3110102"/>
            <a:ext cx="4365625" cy="763270"/>
          </a:xfrm>
          <a:custGeom>
            <a:avLst/>
            <a:gdLst/>
            <a:ahLst/>
            <a:cxnLst/>
            <a:rect l="l" t="t" r="r" b="b"/>
            <a:pathLst>
              <a:path w="4365625" h="763270">
                <a:moveTo>
                  <a:pt x="0" y="0"/>
                </a:moveTo>
                <a:lnTo>
                  <a:pt x="4365371" y="762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6170803" y="3872865"/>
            <a:ext cx="623570" cy="322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2117217" y="2039620"/>
            <a:ext cx="2026920" cy="1068070"/>
          </a:xfrm>
          <a:custGeom>
            <a:avLst/>
            <a:gdLst/>
            <a:ahLst/>
            <a:cxnLst/>
            <a:rect l="l" t="t" r="r" b="b"/>
            <a:pathLst>
              <a:path w="2026920" h="1068070">
                <a:moveTo>
                  <a:pt x="0" y="1067942"/>
                </a:moveTo>
                <a:lnTo>
                  <a:pt x="20267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4141470" y="2039620"/>
            <a:ext cx="2338705" cy="1830705"/>
          </a:xfrm>
          <a:custGeom>
            <a:avLst/>
            <a:gdLst/>
            <a:ahLst/>
            <a:cxnLst/>
            <a:rect l="l" t="t" r="r" b="b"/>
            <a:pathLst>
              <a:path w="2338704" h="1830704">
                <a:moveTo>
                  <a:pt x="0" y="0"/>
                </a:moveTo>
                <a:lnTo>
                  <a:pt x="2338578" y="18307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2" name="object 1912"/>
          <p:cNvSpPr txBox="1"/>
          <p:nvPr/>
        </p:nvSpPr>
        <p:spPr>
          <a:xfrm>
            <a:off x="2196210" y="1512442"/>
            <a:ext cx="129349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Remote </a:t>
            </a:r>
            <a:r>
              <a:rPr sz="1200" dirty="0">
                <a:latin typeface="Times New Roman"/>
                <a:cs typeface="Times New Roman"/>
              </a:rPr>
              <a:t>Dominant  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tors/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 </a:t>
            </a:r>
            <a:r>
              <a:rPr sz="1200" spc="-5" dirty="0">
                <a:latin typeface="Times New Roman"/>
                <a:cs typeface="Times New Roman"/>
              </a:rPr>
              <a:t>(Influential)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16" name="object 19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917" name="object 19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918" name="object 19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26</a:t>
            </a:fld>
            <a:endParaRPr dirty="0"/>
          </a:p>
        </p:txBody>
      </p:sp>
      <p:sp>
        <p:nvSpPr>
          <p:cNvPr id="1919" name="object 191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13" name="object 1913"/>
          <p:cNvSpPr txBox="1"/>
          <p:nvPr/>
        </p:nvSpPr>
        <p:spPr>
          <a:xfrm>
            <a:off x="5782817" y="1473453"/>
            <a:ext cx="20701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Medium-Distance </a:t>
            </a:r>
            <a:r>
              <a:rPr sz="1200" dirty="0">
                <a:latin typeface="Times New Roman"/>
                <a:cs typeface="Times New Roman"/>
              </a:rPr>
              <a:t>Dominant  </a:t>
            </a:r>
            <a:r>
              <a:rPr sz="1200" spc="-5" dirty="0">
                <a:latin typeface="Times New Roman"/>
                <a:cs typeface="Times New Roman"/>
              </a:rPr>
              <a:t>Reflectors/Scatterers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(Influential)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14" name="object 1914"/>
          <p:cNvSpPr txBox="1"/>
          <p:nvPr/>
        </p:nvSpPr>
        <p:spPr>
          <a:xfrm>
            <a:off x="4847082" y="5174615"/>
            <a:ext cx="21494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Scatterers local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(Influential)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15" name="object 1915"/>
          <p:cNvSpPr txBox="1"/>
          <p:nvPr/>
        </p:nvSpPr>
        <p:spPr>
          <a:xfrm>
            <a:off x="948944" y="5174615"/>
            <a:ext cx="242316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Scatterers local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(Non-influential)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689" rIns="0" bIns="0" rtlCol="0">
            <a:spAutoFit/>
          </a:bodyPr>
          <a:lstStyle/>
          <a:p>
            <a:pPr marL="2569845">
              <a:lnSpc>
                <a:spcPct val="100000"/>
              </a:lnSpc>
            </a:pPr>
            <a:r>
              <a:rPr spc="-5" dirty="0"/>
              <a:t>Fading</a:t>
            </a:r>
          </a:p>
        </p:txBody>
      </p:sp>
      <p:sp>
        <p:nvSpPr>
          <p:cNvPr id="5" name="object 5"/>
          <p:cNvSpPr/>
          <p:nvPr/>
        </p:nvSpPr>
        <p:spPr>
          <a:xfrm>
            <a:off x="5593079" y="2470404"/>
            <a:ext cx="1761744" cy="659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5693" y="1610740"/>
            <a:ext cx="7142480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494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75418"/>
                </a:solidFill>
                <a:latin typeface="Times New Roman"/>
                <a:cs typeface="Times New Roman"/>
              </a:rPr>
              <a:t>Fading: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The interference between two</a:t>
            </a:r>
            <a:r>
              <a:rPr sz="3200" spc="-1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or  more versions of the transmitted signal  which arrive at the receiver at </a:t>
            </a:r>
            <a:r>
              <a:rPr sz="3200" dirty="0">
                <a:solidFill>
                  <a:srgbClr val="F1340D"/>
                </a:solidFill>
                <a:latin typeface="Times New Roman"/>
                <a:cs typeface="Times New Roman"/>
              </a:rPr>
              <a:t>slightly 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different</a:t>
            </a:r>
            <a:r>
              <a:rPr sz="3200" spc="-1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times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75418"/>
                </a:solidFill>
                <a:latin typeface="Times New Roman"/>
                <a:cs typeface="Times New Roman"/>
              </a:rPr>
              <a:t>Multipaths: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Above mentioned versions</a:t>
            </a:r>
            <a:r>
              <a:rPr sz="3200" spc="-1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of  the transmitted</a:t>
            </a:r>
            <a:r>
              <a:rPr sz="32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signal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27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689" rIns="0" bIns="0" rtlCol="0">
            <a:spAutoFit/>
          </a:bodyPr>
          <a:lstStyle/>
          <a:p>
            <a:pPr marL="1071880">
              <a:lnSpc>
                <a:spcPct val="100000"/>
              </a:lnSpc>
            </a:pPr>
            <a:r>
              <a:rPr spc="-5" dirty="0"/>
              <a:t>Fading</a:t>
            </a:r>
            <a:r>
              <a:rPr spc="-7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5" name="object 5"/>
          <p:cNvSpPr/>
          <p:nvPr/>
        </p:nvSpPr>
        <p:spPr>
          <a:xfrm>
            <a:off x="1255775" y="2467355"/>
            <a:ext cx="5567172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5775" y="2833116"/>
            <a:ext cx="6920483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5775" y="3198876"/>
            <a:ext cx="4113276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8239" y="4828032"/>
            <a:ext cx="5443728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8239" y="5193791"/>
            <a:ext cx="5379720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8239" y="5559552"/>
            <a:ext cx="4113276" cy="499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  <a:tabLst>
                <a:tab pos="3767454" algn="l"/>
              </a:tabLst>
            </a:pPr>
            <a:r>
              <a:rPr dirty="0">
                <a:solidFill>
                  <a:srgbClr val="000000"/>
                </a:solidFill>
              </a:rPr>
              <a:t>Delay </a:t>
            </a:r>
            <a:r>
              <a:rPr spc="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Spread </a:t>
            </a:r>
            <a:r>
              <a:rPr spc="1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Wingdings"/>
                <a:cs typeface="Wingdings"/>
              </a:rPr>
              <a:t>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Coherence</a:t>
            </a:r>
            <a:r>
              <a:rPr spc="-80" dirty="0"/>
              <a:t> </a:t>
            </a:r>
            <a:r>
              <a:rPr dirty="0"/>
              <a:t>Bandwidth</a:t>
            </a: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3750">
              <a:latin typeface="Times New Roman"/>
              <a:cs typeface="Times New Roman"/>
            </a:endParaRPr>
          </a:p>
          <a:p>
            <a:pPr marL="1023619" marR="5080">
              <a:lnSpc>
                <a:spcPct val="100000"/>
              </a:lnSpc>
            </a:pPr>
            <a:r>
              <a:rPr sz="2400" b="1" spc="-5" dirty="0">
                <a:solidFill>
                  <a:srgbClr val="608FFC"/>
                </a:solidFill>
                <a:latin typeface="Arial"/>
                <a:cs typeface="Arial"/>
              </a:rPr>
              <a:t>Frequency separation at </a:t>
            </a:r>
            <a:r>
              <a:rPr sz="2400" b="1" spc="5" dirty="0">
                <a:solidFill>
                  <a:srgbClr val="608FFC"/>
                </a:solidFill>
                <a:latin typeface="Arial"/>
                <a:cs typeface="Arial"/>
              </a:rPr>
              <a:t>which </a:t>
            </a:r>
            <a:r>
              <a:rPr sz="2400" b="1" spc="10" dirty="0">
                <a:solidFill>
                  <a:srgbClr val="608FFC"/>
                </a:solidFill>
                <a:latin typeface="Arial"/>
                <a:cs typeface="Arial"/>
              </a:rPr>
              <a:t>two  </a:t>
            </a:r>
            <a:r>
              <a:rPr sz="2400" b="1" spc="-5" dirty="0">
                <a:solidFill>
                  <a:srgbClr val="608FFC"/>
                </a:solidFill>
                <a:latin typeface="Arial"/>
                <a:cs typeface="Arial"/>
              </a:rPr>
              <a:t>frequency components </a:t>
            </a:r>
            <a:r>
              <a:rPr sz="2400" b="1" dirty="0">
                <a:solidFill>
                  <a:srgbClr val="608FFC"/>
                </a:solidFill>
                <a:latin typeface="Arial"/>
                <a:cs typeface="Arial"/>
              </a:rPr>
              <a:t>of </a:t>
            </a:r>
            <a:r>
              <a:rPr sz="2400" b="1" spc="-10" dirty="0">
                <a:solidFill>
                  <a:srgbClr val="608FFC"/>
                </a:solidFill>
                <a:latin typeface="Arial"/>
                <a:cs typeface="Arial"/>
              </a:rPr>
              <a:t>Tx </a:t>
            </a:r>
            <a:r>
              <a:rPr sz="2400" b="1" spc="-5" dirty="0">
                <a:solidFill>
                  <a:srgbClr val="608FFC"/>
                </a:solidFill>
                <a:latin typeface="Arial"/>
                <a:cs typeface="Arial"/>
              </a:rPr>
              <a:t>signal undergo  independent</a:t>
            </a:r>
            <a:r>
              <a:rPr sz="2400" b="1" spc="-40" dirty="0">
                <a:solidFill>
                  <a:srgbClr val="608FF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08FFC"/>
                </a:solidFill>
                <a:latin typeface="Arial"/>
                <a:cs typeface="Arial"/>
              </a:rPr>
              <a:t>attenuations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Doppler Spread </a:t>
            </a:r>
            <a:r>
              <a:rPr spc="5" dirty="0">
                <a:solidFill>
                  <a:srgbClr val="000000"/>
                </a:solidFill>
                <a:latin typeface="Wingdings"/>
                <a:cs typeface="Wingdings"/>
              </a:rPr>
              <a:t></a:t>
            </a:r>
            <a:r>
              <a:rPr spc="5" dirty="0"/>
              <a:t>Coherence</a:t>
            </a:r>
            <a:r>
              <a:rPr spc="-200" dirty="0"/>
              <a:t> </a:t>
            </a:r>
            <a:r>
              <a:rPr spc="-30" dirty="0"/>
              <a:t>Time</a:t>
            </a: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 marR="1579245" algn="just">
              <a:lnSpc>
                <a:spcPct val="100000"/>
              </a:lnSpc>
            </a:pPr>
            <a:r>
              <a:rPr sz="2400" b="1" spc="-15" dirty="0">
                <a:solidFill>
                  <a:srgbClr val="608FFC"/>
                </a:solidFill>
                <a:latin typeface="Arial"/>
                <a:cs typeface="Arial"/>
              </a:rPr>
              <a:t>Time </a:t>
            </a:r>
            <a:r>
              <a:rPr sz="2400" b="1" spc="-5" dirty="0">
                <a:solidFill>
                  <a:srgbClr val="608FFC"/>
                </a:solidFill>
                <a:latin typeface="Arial"/>
                <a:cs typeface="Arial"/>
              </a:rPr>
              <a:t>separation at </a:t>
            </a:r>
            <a:r>
              <a:rPr sz="2400" b="1" dirty="0">
                <a:solidFill>
                  <a:srgbClr val="608FFC"/>
                </a:solidFill>
                <a:latin typeface="Arial"/>
                <a:cs typeface="Arial"/>
              </a:rPr>
              <a:t>which </a:t>
            </a:r>
            <a:r>
              <a:rPr sz="2400" b="1" spc="10" dirty="0">
                <a:solidFill>
                  <a:srgbClr val="608FFC"/>
                </a:solidFill>
                <a:latin typeface="Arial"/>
                <a:cs typeface="Arial"/>
              </a:rPr>
              <a:t>two</a:t>
            </a:r>
            <a:r>
              <a:rPr sz="2400" b="1" spc="-105" dirty="0">
                <a:solidFill>
                  <a:srgbClr val="608FF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08FFC"/>
                </a:solidFill>
                <a:latin typeface="Arial"/>
                <a:cs typeface="Arial"/>
              </a:rPr>
              <a:t>time  </a:t>
            </a:r>
            <a:r>
              <a:rPr sz="2400" b="1" spc="-5" dirty="0">
                <a:solidFill>
                  <a:srgbClr val="608FFC"/>
                </a:solidFill>
                <a:latin typeface="Arial"/>
                <a:cs typeface="Arial"/>
              </a:rPr>
              <a:t>components </a:t>
            </a:r>
            <a:r>
              <a:rPr sz="2400" b="1" spc="-10" dirty="0">
                <a:solidFill>
                  <a:srgbClr val="608FFC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608FFC"/>
                </a:solidFill>
                <a:latin typeface="Arial"/>
                <a:cs typeface="Arial"/>
              </a:rPr>
              <a:t>Tx signal undergo  independent</a:t>
            </a:r>
            <a:r>
              <a:rPr sz="2400" b="1" spc="-40" dirty="0">
                <a:solidFill>
                  <a:srgbClr val="608FF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08FFC"/>
                </a:solidFill>
                <a:latin typeface="Arial"/>
                <a:cs typeface="Arial"/>
              </a:rPr>
              <a:t>attenuations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689" rIns="0" bIns="0" rtlCol="0">
            <a:spAutoFit/>
          </a:bodyPr>
          <a:lstStyle/>
          <a:p>
            <a:pPr marL="1173480">
              <a:lnSpc>
                <a:spcPct val="100000"/>
              </a:lnSpc>
            </a:pPr>
            <a:r>
              <a:rPr spc="-5" dirty="0"/>
              <a:t>Fading</a:t>
            </a:r>
            <a:r>
              <a:rPr spc="-7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5" name="object 5"/>
          <p:cNvSpPr/>
          <p:nvPr/>
        </p:nvSpPr>
        <p:spPr>
          <a:xfrm>
            <a:off x="1898650" y="1744598"/>
            <a:ext cx="76200" cy="3897629"/>
          </a:xfrm>
          <a:custGeom>
            <a:avLst/>
            <a:gdLst/>
            <a:ahLst/>
            <a:cxnLst/>
            <a:rect l="l" t="t" r="r" b="b"/>
            <a:pathLst>
              <a:path w="76200" h="3897629">
                <a:moveTo>
                  <a:pt x="50800" y="63500"/>
                </a:moveTo>
                <a:lnTo>
                  <a:pt x="25400" y="63500"/>
                </a:lnTo>
                <a:lnTo>
                  <a:pt x="25400" y="3897376"/>
                </a:lnTo>
                <a:lnTo>
                  <a:pt x="50800" y="3897376"/>
                </a:lnTo>
                <a:lnTo>
                  <a:pt x="50800" y="63500"/>
                </a:lnTo>
                <a:close/>
              </a:path>
              <a:path w="76200" h="3897629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97629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2625" y="5586348"/>
            <a:ext cx="5870575" cy="76835"/>
          </a:xfrm>
          <a:custGeom>
            <a:avLst/>
            <a:gdLst/>
            <a:ahLst/>
            <a:cxnLst/>
            <a:rect l="l" t="t" r="r" b="b"/>
            <a:pathLst>
              <a:path w="5870575" h="76835">
                <a:moveTo>
                  <a:pt x="5794375" y="0"/>
                </a:moveTo>
                <a:lnTo>
                  <a:pt x="5794375" y="76263"/>
                </a:lnTo>
                <a:lnTo>
                  <a:pt x="5845175" y="50863"/>
                </a:lnTo>
                <a:lnTo>
                  <a:pt x="5807075" y="50863"/>
                </a:lnTo>
                <a:lnTo>
                  <a:pt x="5807075" y="25463"/>
                </a:lnTo>
                <a:lnTo>
                  <a:pt x="5845217" y="25463"/>
                </a:lnTo>
                <a:lnTo>
                  <a:pt x="5794375" y="0"/>
                </a:lnTo>
                <a:close/>
              </a:path>
              <a:path w="5870575" h="76835">
                <a:moveTo>
                  <a:pt x="5794375" y="25463"/>
                </a:moveTo>
                <a:lnTo>
                  <a:pt x="0" y="25463"/>
                </a:lnTo>
                <a:lnTo>
                  <a:pt x="0" y="50863"/>
                </a:lnTo>
                <a:lnTo>
                  <a:pt x="5794375" y="50863"/>
                </a:lnTo>
                <a:lnTo>
                  <a:pt x="5794375" y="25463"/>
                </a:lnTo>
                <a:close/>
              </a:path>
              <a:path w="5870575" h="76835">
                <a:moveTo>
                  <a:pt x="5845217" y="25463"/>
                </a:moveTo>
                <a:lnTo>
                  <a:pt x="5807075" y="25463"/>
                </a:lnTo>
                <a:lnTo>
                  <a:pt x="5807075" y="50863"/>
                </a:lnTo>
                <a:lnTo>
                  <a:pt x="5845175" y="50863"/>
                </a:lnTo>
                <a:lnTo>
                  <a:pt x="5870575" y="38163"/>
                </a:lnTo>
                <a:lnTo>
                  <a:pt x="5845217" y="2546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4751" y="3800475"/>
            <a:ext cx="4886325" cy="0"/>
          </a:xfrm>
          <a:custGeom>
            <a:avLst/>
            <a:gdLst/>
            <a:ahLst/>
            <a:cxnLst/>
            <a:rect l="l" t="t" r="r" b="b"/>
            <a:pathLst>
              <a:path w="4886325">
                <a:moveTo>
                  <a:pt x="0" y="0"/>
                </a:moveTo>
                <a:lnTo>
                  <a:pt x="4886325" y="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8726" y="2093976"/>
            <a:ext cx="0" cy="3521075"/>
          </a:xfrm>
          <a:custGeom>
            <a:avLst/>
            <a:gdLst/>
            <a:ahLst/>
            <a:cxnLst/>
            <a:rect l="l" t="t" r="r" b="b"/>
            <a:pathLst>
              <a:path h="3521075">
                <a:moveTo>
                  <a:pt x="0" y="0"/>
                </a:moveTo>
                <a:lnTo>
                  <a:pt x="0" y="3521011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2597" y="5441899"/>
            <a:ext cx="50101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275418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275418"/>
                </a:solidFill>
                <a:latin typeface="Times New Roman"/>
                <a:cs typeface="Times New Roman"/>
              </a:rPr>
              <a:t>ime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9763" y="3329940"/>
            <a:ext cx="611124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3416" y="3532632"/>
            <a:ext cx="376428" cy="297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36928" y="3419220"/>
            <a:ext cx="318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0" dirty="0">
                <a:solidFill>
                  <a:srgbClr val="FB0028"/>
                </a:solidFill>
                <a:latin typeface="Times New Roman"/>
                <a:cs typeface="Times New Roman"/>
              </a:rPr>
              <a:t>B</a:t>
            </a:r>
            <a:r>
              <a:rPr sz="2400" b="1" i="1" spc="-7" baseline="-20833" dirty="0">
                <a:solidFill>
                  <a:srgbClr val="FB0028"/>
                </a:solidFill>
                <a:latin typeface="Times New Roman"/>
                <a:cs typeface="Times New Roman"/>
              </a:rPr>
              <a:t>c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06240" y="5503164"/>
            <a:ext cx="566927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5696" y="5705855"/>
            <a:ext cx="376427" cy="297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83785" y="5592775"/>
            <a:ext cx="2743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220" dirty="0">
                <a:solidFill>
                  <a:srgbClr val="FB0028"/>
                </a:solidFill>
                <a:latin typeface="Times New Roman"/>
                <a:cs typeface="Times New Roman"/>
              </a:rPr>
              <a:t>T</a:t>
            </a:r>
            <a:r>
              <a:rPr sz="2400" b="1" i="1" spc="-7" baseline="-20833" dirty="0">
                <a:solidFill>
                  <a:srgbClr val="FB0028"/>
                </a:solidFill>
                <a:latin typeface="Times New Roman"/>
                <a:cs typeface="Times New Roman"/>
              </a:rPr>
              <a:t>c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6002" y="1277111"/>
            <a:ext cx="1029969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75418"/>
                </a:solidFill>
                <a:latin typeface="Times New Roman"/>
                <a:cs typeface="Times New Roman"/>
              </a:rPr>
              <a:t>Band</a:t>
            </a:r>
            <a:r>
              <a:rPr sz="1800" spc="-10" dirty="0">
                <a:solidFill>
                  <a:srgbClr val="275418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275418"/>
                </a:solidFill>
                <a:latin typeface="Times New Roman"/>
                <a:cs typeface="Times New Roman"/>
              </a:rPr>
              <a:t>idth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88235" y="2545079"/>
            <a:ext cx="2147316" cy="42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88235" y="2849879"/>
            <a:ext cx="2779776" cy="420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35555" y="2620898"/>
            <a:ext cx="246062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Flat in </a:t>
            </a:r>
            <a:r>
              <a:rPr sz="20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Time </a:t>
            </a: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and  Selective in</a:t>
            </a:r>
            <a:r>
              <a:rPr sz="2000" b="1" spc="-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7729" y="4308855"/>
            <a:ext cx="182753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Flat in </a:t>
            </a:r>
            <a:r>
              <a:rPr sz="2000" b="1" spc="-15" dirty="0">
                <a:solidFill>
                  <a:srgbClr val="008000"/>
                </a:solidFill>
                <a:latin typeface="Times New Roman"/>
                <a:cs typeface="Times New Roman"/>
              </a:rPr>
              <a:t>Time</a:t>
            </a:r>
            <a:r>
              <a:rPr sz="2000" b="1" spc="-1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0120" y="4247388"/>
            <a:ext cx="2807207" cy="42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70120" y="4552188"/>
            <a:ext cx="2179320" cy="420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17440" y="4322826"/>
            <a:ext cx="242570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Flat in 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r>
              <a:rPr sz="2000" b="1" spc="-1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Selective in</a:t>
            </a:r>
            <a:r>
              <a:rPr sz="2000" b="1" spc="-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98491" y="2602992"/>
            <a:ext cx="2180843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8491" y="2907792"/>
            <a:ext cx="964691" cy="420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45811" y="2677921"/>
            <a:ext cx="227393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FB0028"/>
                </a:solidFill>
                <a:latin typeface="Times New Roman"/>
                <a:cs typeface="Times New Roman"/>
              </a:rPr>
              <a:t>Selective in both  </a:t>
            </a:r>
            <a:r>
              <a:rPr sz="2000" b="1" spc="-15" dirty="0">
                <a:solidFill>
                  <a:srgbClr val="FB0028"/>
                </a:solidFill>
                <a:latin typeface="Times New Roman"/>
                <a:cs typeface="Times New Roman"/>
              </a:rPr>
              <a:t>Time </a:t>
            </a:r>
            <a:r>
              <a:rPr sz="2000" b="1" dirty="0">
                <a:solidFill>
                  <a:srgbClr val="FB0028"/>
                </a:solidFill>
                <a:latin typeface="Times New Roman"/>
                <a:cs typeface="Times New Roman"/>
              </a:rPr>
              <a:t>and</a:t>
            </a:r>
            <a:r>
              <a:rPr sz="2000" b="1" spc="-70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B0028"/>
                </a:solidFill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29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303" rIns="0" bIns="0" rtlCol="0">
            <a:spAutoFit/>
          </a:bodyPr>
          <a:lstStyle/>
          <a:p>
            <a:pPr marL="422909">
              <a:lnSpc>
                <a:spcPct val="100000"/>
              </a:lnSpc>
            </a:pPr>
            <a:r>
              <a:rPr spc="-5" dirty="0"/>
              <a:t>Multi-path</a:t>
            </a:r>
            <a:r>
              <a:rPr spc="-35" dirty="0"/>
              <a:t> </a:t>
            </a:r>
            <a:r>
              <a:rPr spc="-5" dirty="0"/>
              <a:t>Propagation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823" rIns="0" bIns="0" rtlCol="0">
            <a:spAutoFit/>
          </a:bodyPr>
          <a:lstStyle/>
          <a:p>
            <a:pPr marL="698500" indent="-342900">
              <a:lnSpc>
                <a:spcPct val="100000"/>
              </a:lnSpc>
              <a:buFont typeface="Times New Roman"/>
              <a:buChar char="•"/>
              <a:tabLst>
                <a:tab pos="699135" algn="l"/>
              </a:tabLst>
            </a:pPr>
            <a:r>
              <a:rPr dirty="0">
                <a:solidFill>
                  <a:srgbClr val="3333CC"/>
                </a:solidFill>
              </a:rPr>
              <a:t>Multi-path smears or </a:t>
            </a:r>
            <a:r>
              <a:rPr spc="5" dirty="0">
                <a:solidFill>
                  <a:srgbClr val="3333CC"/>
                </a:solidFill>
              </a:rPr>
              <a:t>spreads out </a:t>
            </a:r>
            <a:r>
              <a:rPr dirty="0">
                <a:solidFill>
                  <a:srgbClr val="3333CC"/>
                </a:solidFill>
              </a:rPr>
              <a:t>the</a:t>
            </a:r>
            <a:r>
              <a:rPr spc="-13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signal</a:t>
            </a:r>
          </a:p>
          <a:p>
            <a:pPr marL="812800">
              <a:lnSpc>
                <a:spcPct val="100000"/>
              </a:lnSpc>
              <a:spcBef>
                <a:spcPts val="680"/>
              </a:spcBef>
              <a:tabLst>
                <a:tab pos="1186180" algn="l"/>
              </a:tabLst>
            </a:pPr>
            <a:r>
              <a:rPr sz="2800" spc="-5" dirty="0">
                <a:solidFill>
                  <a:srgbClr val="CC00FF"/>
                </a:solidFill>
                <a:latin typeface="Times New Roman"/>
                <a:cs typeface="Times New Roman"/>
              </a:rPr>
              <a:t>–	</a:t>
            </a:r>
            <a:r>
              <a:rPr sz="2800" spc="-5" dirty="0">
                <a:solidFill>
                  <a:srgbClr val="CC00FF"/>
                </a:solidFill>
              </a:rPr>
              <a:t>delay</a:t>
            </a:r>
            <a:r>
              <a:rPr sz="2800" spc="-70" dirty="0">
                <a:solidFill>
                  <a:srgbClr val="CC00FF"/>
                </a:solidFill>
              </a:rPr>
              <a:t> </a:t>
            </a:r>
            <a:r>
              <a:rPr sz="2800" dirty="0">
                <a:solidFill>
                  <a:srgbClr val="CC00FF"/>
                </a:solidFill>
              </a:rPr>
              <a:t>spread</a:t>
            </a:r>
            <a:endParaRPr sz="2800">
              <a:latin typeface="Times New Roman"/>
              <a:cs typeface="Times New Roman"/>
            </a:endParaRPr>
          </a:p>
          <a:p>
            <a:pPr marL="698500" indent="-342900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699135" algn="l"/>
              </a:tabLst>
            </a:pPr>
            <a:r>
              <a:rPr spc="5" dirty="0">
                <a:solidFill>
                  <a:srgbClr val="009900"/>
                </a:solidFill>
              </a:rPr>
              <a:t>Causes </a:t>
            </a:r>
            <a:r>
              <a:rPr dirty="0">
                <a:solidFill>
                  <a:srgbClr val="009900"/>
                </a:solidFill>
              </a:rPr>
              <a:t>inter-symbol</a:t>
            </a:r>
            <a:r>
              <a:rPr spc="-90" dirty="0">
                <a:solidFill>
                  <a:srgbClr val="009900"/>
                </a:solidFill>
              </a:rPr>
              <a:t> </a:t>
            </a:r>
            <a:r>
              <a:rPr dirty="0">
                <a:solidFill>
                  <a:srgbClr val="009900"/>
                </a:solidFill>
              </a:rPr>
              <a:t>interference</a:t>
            </a:r>
          </a:p>
        </p:txBody>
      </p:sp>
      <p:sp>
        <p:nvSpPr>
          <p:cNvPr id="6" name="object 6"/>
          <p:cNvSpPr/>
          <p:nvPr/>
        </p:nvSpPr>
        <p:spPr>
          <a:xfrm>
            <a:off x="8129016" y="4448428"/>
            <a:ext cx="34925" cy="13970"/>
          </a:xfrm>
          <a:custGeom>
            <a:avLst/>
            <a:gdLst/>
            <a:ahLst/>
            <a:cxnLst/>
            <a:rect l="l" t="t" r="r" b="b"/>
            <a:pathLst>
              <a:path w="34925" h="13970">
                <a:moveTo>
                  <a:pt x="0" y="0"/>
                </a:moveTo>
                <a:lnTo>
                  <a:pt x="0" y="13462"/>
                </a:lnTo>
                <a:lnTo>
                  <a:pt x="34543" y="165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8892" y="4426965"/>
            <a:ext cx="27305" cy="14604"/>
          </a:xfrm>
          <a:custGeom>
            <a:avLst/>
            <a:gdLst/>
            <a:ahLst/>
            <a:cxnLst/>
            <a:rect l="l" t="t" r="r" b="b"/>
            <a:pathLst>
              <a:path w="27304" h="14604">
                <a:moveTo>
                  <a:pt x="0" y="0"/>
                </a:moveTo>
                <a:lnTo>
                  <a:pt x="0" y="14350"/>
                </a:lnTo>
                <a:lnTo>
                  <a:pt x="27050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26221" y="4073144"/>
            <a:ext cx="292100" cy="391795"/>
          </a:xfrm>
          <a:custGeom>
            <a:avLst/>
            <a:gdLst/>
            <a:ahLst/>
            <a:cxnLst/>
            <a:rect l="l" t="t" r="r" b="b"/>
            <a:pathLst>
              <a:path w="292100" h="391795">
                <a:moveTo>
                  <a:pt x="291592" y="0"/>
                </a:moveTo>
                <a:lnTo>
                  <a:pt x="0" y="1650"/>
                </a:lnTo>
                <a:lnTo>
                  <a:pt x="0" y="105790"/>
                </a:lnTo>
                <a:lnTo>
                  <a:pt x="116712" y="110870"/>
                </a:lnTo>
                <a:lnTo>
                  <a:pt x="116712" y="391540"/>
                </a:lnTo>
                <a:lnTo>
                  <a:pt x="291592" y="307085"/>
                </a:lnTo>
                <a:lnTo>
                  <a:pt x="29159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1843" y="4071365"/>
            <a:ext cx="601980" cy="389255"/>
          </a:xfrm>
          <a:custGeom>
            <a:avLst/>
            <a:gdLst/>
            <a:ahLst/>
            <a:cxnLst/>
            <a:rect l="l" t="t" r="r" b="b"/>
            <a:pathLst>
              <a:path w="601979" h="389254">
                <a:moveTo>
                  <a:pt x="481710" y="0"/>
                </a:moveTo>
                <a:lnTo>
                  <a:pt x="36322" y="5079"/>
                </a:lnTo>
                <a:lnTo>
                  <a:pt x="36322" y="81787"/>
                </a:lnTo>
                <a:lnTo>
                  <a:pt x="0" y="81787"/>
                </a:lnTo>
                <a:lnTo>
                  <a:pt x="0" y="329945"/>
                </a:lnTo>
                <a:lnTo>
                  <a:pt x="601472" y="388746"/>
                </a:lnTo>
                <a:lnTo>
                  <a:pt x="601472" y="109092"/>
                </a:lnTo>
                <a:lnTo>
                  <a:pt x="479551" y="104012"/>
                </a:lnTo>
                <a:lnTo>
                  <a:pt x="48171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4844" y="4073144"/>
            <a:ext cx="21590" cy="375285"/>
          </a:xfrm>
          <a:custGeom>
            <a:avLst/>
            <a:gdLst/>
            <a:ahLst/>
            <a:cxnLst/>
            <a:rect l="l" t="t" r="r" b="b"/>
            <a:pathLst>
              <a:path w="21590" h="375285">
                <a:moveTo>
                  <a:pt x="0" y="375284"/>
                </a:moveTo>
                <a:lnTo>
                  <a:pt x="21589" y="375284"/>
                </a:lnTo>
                <a:lnTo>
                  <a:pt x="21589" y="0"/>
                </a:lnTo>
                <a:lnTo>
                  <a:pt x="0" y="0"/>
                </a:lnTo>
                <a:lnTo>
                  <a:pt x="0" y="375284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68410" y="4073144"/>
            <a:ext cx="19685" cy="335280"/>
          </a:xfrm>
          <a:custGeom>
            <a:avLst/>
            <a:gdLst/>
            <a:ahLst/>
            <a:cxnLst/>
            <a:rect l="l" t="t" r="r" b="b"/>
            <a:pathLst>
              <a:path w="19684" h="335279">
                <a:moveTo>
                  <a:pt x="0" y="334898"/>
                </a:moveTo>
                <a:lnTo>
                  <a:pt x="19685" y="334898"/>
                </a:lnTo>
                <a:lnTo>
                  <a:pt x="19685" y="0"/>
                </a:lnTo>
                <a:lnTo>
                  <a:pt x="0" y="0"/>
                </a:lnTo>
                <a:lnTo>
                  <a:pt x="0" y="334898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81847" y="4073144"/>
            <a:ext cx="114300" cy="99060"/>
          </a:xfrm>
          <a:custGeom>
            <a:avLst/>
            <a:gdLst/>
            <a:ahLst/>
            <a:cxnLst/>
            <a:rect l="l" t="t" r="r" b="b"/>
            <a:pathLst>
              <a:path w="114300" h="99060">
                <a:moveTo>
                  <a:pt x="114300" y="0"/>
                </a:moveTo>
                <a:lnTo>
                  <a:pt x="0" y="1650"/>
                </a:lnTo>
                <a:lnTo>
                  <a:pt x="0" y="94487"/>
                </a:lnTo>
                <a:lnTo>
                  <a:pt x="106172" y="98805"/>
                </a:lnTo>
                <a:lnTo>
                  <a:pt x="11430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23428" y="417144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449" y="0"/>
                </a:lnTo>
              </a:path>
            </a:pathLst>
          </a:custGeom>
          <a:ln w="13462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0633" y="4074033"/>
            <a:ext cx="52705" cy="98425"/>
          </a:xfrm>
          <a:custGeom>
            <a:avLst/>
            <a:gdLst/>
            <a:ahLst/>
            <a:cxnLst/>
            <a:rect l="l" t="t" r="r" b="b"/>
            <a:pathLst>
              <a:path w="52704" h="98425">
                <a:moveTo>
                  <a:pt x="52197" y="0"/>
                </a:moveTo>
                <a:lnTo>
                  <a:pt x="2286" y="0"/>
                </a:lnTo>
                <a:lnTo>
                  <a:pt x="0" y="97917"/>
                </a:lnTo>
                <a:lnTo>
                  <a:pt x="52197" y="93599"/>
                </a:lnTo>
                <a:lnTo>
                  <a:pt x="5219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08975" y="4073144"/>
            <a:ext cx="13335" cy="375285"/>
          </a:xfrm>
          <a:custGeom>
            <a:avLst/>
            <a:gdLst/>
            <a:ahLst/>
            <a:cxnLst/>
            <a:rect l="l" t="t" r="r" b="b"/>
            <a:pathLst>
              <a:path w="13334" h="375285">
                <a:moveTo>
                  <a:pt x="0" y="375284"/>
                </a:moveTo>
                <a:lnTo>
                  <a:pt x="13207" y="375284"/>
                </a:lnTo>
                <a:lnTo>
                  <a:pt x="13207" y="0"/>
                </a:lnTo>
                <a:lnTo>
                  <a:pt x="0" y="0"/>
                </a:lnTo>
                <a:lnTo>
                  <a:pt x="0" y="375284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08975" y="4073144"/>
            <a:ext cx="13335" cy="375285"/>
          </a:xfrm>
          <a:custGeom>
            <a:avLst/>
            <a:gdLst/>
            <a:ahLst/>
            <a:cxnLst/>
            <a:rect l="l" t="t" r="r" b="b"/>
            <a:pathLst>
              <a:path w="13334" h="375285">
                <a:moveTo>
                  <a:pt x="8508" y="375284"/>
                </a:moveTo>
                <a:lnTo>
                  <a:pt x="0" y="372744"/>
                </a:lnTo>
                <a:lnTo>
                  <a:pt x="0" y="0"/>
                </a:lnTo>
                <a:lnTo>
                  <a:pt x="13207" y="0"/>
                </a:lnTo>
                <a:lnTo>
                  <a:pt x="8508" y="375284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91652" y="4073144"/>
            <a:ext cx="13335" cy="335280"/>
          </a:xfrm>
          <a:custGeom>
            <a:avLst/>
            <a:gdLst/>
            <a:ahLst/>
            <a:cxnLst/>
            <a:rect l="l" t="t" r="r" b="b"/>
            <a:pathLst>
              <a:path w="13334" h="335279">
                <a:moveTo>
                  <a:pt x="0" y="334898"/>
                </a:moveTo>
                <a:lnTo>
                  <a:pt x="13080" y="334898"/>
                </a:lnTo>
                <a:lnTo>
                  <a:pt x="13080" y="0"/>
                </a:lnTo>
                <a:lnTo>
                  <a:pt x="0" y="0"/>
                </a:lnTo>
                <a:lnTo>
                  <a:pt x="0" y="3348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1652" y="4073144"/>
            <a:ext cx="13335" cy="335280"/>
          </a:xfrm>
          <a:custGeom>
            <a:avLst/>
            <a:gdLst/>
            <a:ahLst/>
            <a:cxnLst/>
            <a:rect l="l" t="t" r="r" b="b"/>
            <a:pathLst>
              <a:path w="13334" h="335279">
                <a:moveTo>
                  <a:pt x="8508" y="334898"/>
                </a:moveTo>
                <a:lnTo>
                  <a:pt x="0" y="334009"/>
                </a:lnTo>
                <a:lnTo>
                  <a:pt x="0" y="0"/>
                </a:lnTo>
                <a:lnTo>
                  <a:pt x="13080" y="0"/>
                </a:lnTo>
                <a:lnTo>
                  <a:pt x="8508" y="334898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4519" y="4073144"/>
            <a:ext cx="62865" cy="83185"/>
          </a:xfrm>
          <a:custGeom>
            <a:avLst/>
            <a:gdLst/>
            <a:ahLst/>
            <a:cxnLst/>
            <a:rect l="l" t="t" r="r" b="b"/>
            <a:pathLst>
              <a:path w="62865" h="83185">
                <a:moveTo>
                  <a:pt x="62356" y="0"/>
                </a:moveTo>
                <a:lnTo>
                  <a:pt x="0" y="1650"/>
                </a:lnTo>
                <a:lnTo>
                  <a:pt x="0" y="77469"/>
                </a:lnTo>
                <a:lnTo>
                  <a:pt x="62356" y="82676"/>
                </a:lnTo>
                <a:lnTo>
                  <a:pt x="6235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24519" y="4073144"/>
            <a:ext cx="62865" cy="83185"/>
          </a:xfrm>
          <a:custGeom>
            <a:avLst/>
            <a:gdLst/>
            <a:ahLst/>
            <a:cxnLst/>
            <a:rect l="l" t="t" r="r" b="b"/>
            <a:pathLst>
              <a:path w="62865" h="83185">
                <a:moveTo>
                  <a:pt x="62356" y="0"/>
                </a:moveTo>
                <a:lnTo>
                  <a:pt x="0" y="1650"/>
                </a:lnTo>
                <a:lnTo>
                  <a:pt x="0" y="77469"/>
                </a:lnTo>
                <a:lnTo>
                  <a:pt x="62356" y="82676"/>
                </a:lnTo>
                <a:lnTo>
                  <a:pt x="6235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9826" y="4069588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76326"/>
                </a:moveTo>
                <a:lnTo>
                  <a:pt x="0" y="0"/>
                </a:lnTo>
              </a:path>
            </a:pathLst>
          </a:custGeom>
          <a:ln w="1270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21726" y="4074033"/>
            <a:ext cx="65405" cy="81915"/>
          </a:xfrm>
          <a:custGeom>
            <a:avLst/>
            <a:gdLst/>
            <a:ahLst/>
            <a:cxnLst/>
            <a:rect l="l" t="t" r="r" b="b"/>
            <a:pathLst>
              <a:path w="65404" h="81914">
                <a:moveTo>
                  <a:pt x="14858" y="0"/>
                </a:moveTo>
                <a:lnTo>
                  <a:pt x="0" y="0"/>
                </a:lnTo>
                <a:lnTo>
                  <a:pt x="2285" y="76581"/>
                </a:lnTo>
                <a:lnTo>
                  <a:pt x="65150" y="81788"/>
                </a:lnTo>
                <a:lnTo>
                  <a:pt x="65150" y="71501"/>
                </a:lnTo>
                <a:lnTo>
                  <a:pt x="14858" y="68961"/>
                </a:lnTo>
                <a:lnTo>
                  <a:pt x="14858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5565" y="4223003"/>
            <a:ext cx="173990" cy="121285"/>
          </a:xfrm>
          <a:custGeom>
            <a:avLst/>
            <a:gdLst/>
            <a:ahLst/>
            <a:cxnLst/>
            <a:rect l="l" t="t" r="r" b="b"/>
            <a:pathLst>
              <a:path w="173990" h="121285">
                <a:moveTo>
                  <a:pt x="0" y="0"/>
                </a:moveTo>
                <a:lnTo>
                  <a:pt x="761" y="106807"/>
                </a:lnTo>
                <a:lnTo>
                  <a:pt x="170814" y="121285"/>
                </a:lnTo>
                <a:lnTo>
                  <a:pt x="173735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4510" y="4218559"/>
            <a:ext cx="27305" cy="105410"/>
          </a:xfrm>
          <a:custGeom>
            <a:avLst/>
            <a:gdLst/>
            <a:ahLst/>
            <a:cxnLst/>
            <a:rect l="l" t="t" r="r" b="b"/>
            <a:pathLst>
              <a:path w="27304" h="105410">
                <a:moveTo>
                  <a:pt x="0" y="0"/>
                </a:moveTo>
                <a:lnTo>
                  <a:pt x="0" y="104267"/>
                </a:lnTo>
                <a:lnTo>
                  <a:pt x="27178" y="105156"/>
                </a:lnTo>
                <a:lnTo>
                  <a:pt x="24130" y="3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8892" y="4237482"/>
            <a:ext cx="200025" cy="125730"/>
          </a:xfrm>
          <a:custGeom>
            <a:avLst/>
            <a:gdLst/>
            <a:ahLst/>
            <a:cxnLst/>
            <a:rect l="l" t="t" r="r" b="b"/>
            <a:pathLst>
              <a:path w="200025" h="125729">
                <a:moveTo>
                  <a:pt x="0" y="0"/>
                </a:moveTo>
                <a:lnTo>
                  <a:pt x="0" y="108585"/>
                </a:lnTo>
                <a:lnTo>
                  <a:pt x="199643" y="125730"/>
                </a:lnTo>
                <a:lnTo>
                  <a:pt x="199643" y="128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8000" y="4252721"/>
            <a:ext cx="102870" cy="124460"/>
          </a:xfrm>
          <a:custGeom>
            <a:avLst/>
            <a:gdLst/>
            <a:ahLst/>
            <a:cxnLst/>
            <a:rect l="l" t="t" r="r" b="b"/>
            <a:pathLst>
              <a:path w="102870" h="124460">
                <a:moveTo>
                  <a:pt x="0" y="0"/>
                </a:moveTo>
                <a:lnTo>
                  <a:pt x="0" y="114553"/>
                </a:lnTo>
                <a:lnTo>
                  <a:pt x="102361" y="123951"/>
                </a:lnTo>
                <a:lnTo>
                  <a:pt x="102361" y="11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5565" y="4083050"/>
            <a:ext cx="173990" cy="78105"/>
          </a:xfrm>
          <a:custGeom>
            <a:avLst/>
            <a:gdLst/>
            <a:ahLst/>
            <a:cxnLst/>
            <a:rect l="l" t="t" r="r" b="b"/>
            <a:pathLst>
              <a:path w="173990" h="78104">
                <a:moveTo>
                  <a:pt x="173735" y="0"/>
                </a:moveTo>
                <a:lnTo>
                  <a:pt x="0" y="1650"/>
                </a:lnTo>
                <a:lnTo>
                  <a:pt x="761" y="72136"/>
                </a:lnTo>
                <a:lnTo>
                  <a:pt x="173735" y="78105"/>
                </a:lnTo>
                <a:lnTo>
                  <a:pt x="173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8892" y="4081145"/>
            <a:ext cx="200025" cy="90805"/>
          </a:xfrm>
          <a:custGeom>
            <a:avLst/>
            <a:gdLst/>
            <a:ahLst/>
            <a:cxnLst/>
            <a:rect l="l" t="t" r="r" b="b"/>
            <a:pathLst>
              <a:path w="200025" h="90804">
                <a:moveTo>
                  <a:pt x="199643" y="0"/>
                </a:moveTo>
                <a:lnTo>
                  <a:pt x="0" y="1777"/>
                </a:lnTo>
                <a:lnTo>
                  <a:pt x="0" y="82168"/>
                </a:lnTo>
                <a:lnTo>
                  <a:pt x="199643" y="90804"/>
                </a:lnTo>
                <a:lnTo>
                  <a:pt x="199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1759" y="4078478"/>
            <a:ext cx="12700" cy="276860"/>
          </a:xfrm>
          <a:custGeom>
            <a:avLst/>
            <a:gdLst/>
            <a:ahLst/>
            <a:cxnLst/>
            <a:rect l="l" t="t" r="r" b="b"/>
            <a:pathLst>
              <a:path w="12700" h="276860">
                <a:moveTo>
                  <a:pt x="12319" y="276606"/>
                </a:moveTo>
                <a:lnTo>
                  <a:pt x="0" y="0"/>
                </a:lnTo>
              </a:path>
            </a:pathLst>
          </a:custGeom>
          <a:ln w="12699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67955" y="4078478"/>
            <a:ext cx="13335" cy="277495"/>
          </a:xfrm>
          <a:custGeom>
            <a:avLst/>
            <a:gdLst/>
            <a:ahLst/>
            <a:cxnLst/>
            <a:rect l="l" t="t" r="r" b="b"/>
            <a:pathLst>
              <a:path w="13334" h="277495">
                <a:moveTo>
                  <a:pt x="13208" y="277495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7832" y="4078478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9273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44028" y="4078478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281940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1117" y="4076700"/>
            <a:ext cx="0" cy="28511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284733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57311" y="4076700"/>
            <a:ext cx="13335" cy="285750"/>
          </a:xfrm>
          <a:custGeom>
            <a:avLst/>
            <a:gdLst/>
            <a:ahLst/>
            <a:cxnLst/>
            <a:rect l="l" t="t" r="r" b="b"/>
            <a:pathLst>
              <a:path w="13334" h="285750">
                <a:moveTo>
                  <a:pt x="13081" y="285623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94395" y="4076700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286512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29702" y="4076700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289179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5896" y="407670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291845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62417" y="4237482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143637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96706" y="419341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811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95565" y="4406265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70">
                <a:moveTo>
                  <a:pt x="0" y="0"/>
                </a:moveTo>
                <a:lnTo>
                  <a:pt x="0" y="13462"/>
                </a:lnTo>
                <a:lnTo>
                  <a:pt x="29844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3652" y="4076700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506"/>
                </a:lnTo>
              </a:path>
            </a:pathLst>
          </a:custGeom>
          <a:ln w="16001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13268" y="4074033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4">
                <a:moveTo>
                  <a:pt x="0" y="0"/>
                </a:moveTo>
                <a:lnTo>
                  <a:pt x="0" y="395097"/>
                </a:lnTo>
              </a:path>
            </a:pathLst>
          </a:custGeom>
          <a:ln w="14985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83627" y="4078478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249"/>
                </a:lnTo>
              </a:path>
            </a:pathLst>
          </a:custGeom>
          <a:ln w="14986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28000" y="3686175"/>
            <a:ext cx="34925" cy="13970"/>
          </a:xfrm>
          <a:custGeom>
            <a:avLst/>
            <a:gdLst/>
            <a:ahLst/>
            <a:cxnLst/>
            <a:rect l="l" t="t" r="r" b="b"/>
            <a:pathLst>
              <a:path w="34925" h="13970">
                <a:moveTo>
                  <a:pt x="0" y="0"/>
                </a:moveTo>
                <a:lnTo>
                  <a:pt x="0" y="13462"/>
                </a:lnTo>
                <a:lnTo>
                  <a:pt x="34544" y="1181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98892" y="3713098"/>
            <a:ext cx="27305" cy="14604"/>
          </a:xfrm>
          <a:custGeom>
            <a:avLst/>
            <a:gdLst/>
            <a:ahLst/>
            <a:cxnLst/>
            <a:rect l="l" t="t" r="r" b="b"/>
            <a:pathLst>
              <a:path w="27304" h="14604">
                <a:moveTo>
                  <a:pt x="0" y="0"/>
                </a:moveTo>
                <a:lnTo>
                  <a:pt x="0" y="14350"/>
                </a:lnTo>
                <a:lnTo>
                  <a:pt x="27050" y="12573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26221" y="3690620"/>
            <a:ext cx="292100" cy="391795"/>
          </a:xfrm>
          <a:custGeom>
            <a:avLst/>
            <a:gdLst/>
            <a:ahLst/>
            <a:cxnLst/>
            <a:rect l="l" t="t" r="r" b="b"/>
            <a:pathLst>
              <a:path w="292100" h="391795">
                <a:moveTo>
                  <a:pt x="116712" y="0"/>
                </a:moveTo>
                <a:lnTo>
                  <a:pt x="116712" y="280669"/>
                </a:lnTo>
                <a:lnTo>
                  <a:pt x="0" y="285749"/>
                </a:lnTo>
                <a:lnTo>
                  <a:pt x="0" y="389889"/>
                </a:lnTo>
                <a:lnTo>
                  <a:pt x="291592" y="391540"/>
                </a:lnTo>
                <a:lnTo>
                  <a:pt x="291592" y="84454"/>
                </a:lnTo>
                <a:lnTo>
                  <a:pt x="11671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38033" y="3692397"/>
            <a:ext cx="601980" cy="389255"/>
          </a:xfrm>
          <a:custGeom>
            <a:avLst/>
            <a:gdLst/>
            <a:ahLst/>
            <a:cxnLst/>
            <a:rect l="l" t="t" r="r" b="b"/>
            <a:pathLst>
              <a:path w="601979" h="389254">
                <a:moveTo>
                  <a:pt x="601599" y="0"/>
                </a:moveTo>
                <a:lnTo>
                  <a:pt x="0" y="58927"/>
                </a:lnTo>
                <a:lnTo>
                  <a:pt x="0" y="307085"/>
                </a:lnTo>
                <a:lnTo>
                  <a:pt x="36449" y="307085"/>
                </a:lnTo>
                <a:lnTo>
                  <a:pt x="36449" y="383794"/>
                </a:lnTo>
                <a:lnTo>
                  <a:pt x="481838" y="388874"/>
                </a:lnTo>
                <a:lnTo>
                  <a:pt x="479679" y="284860"/>
                </a:lnTo>
                <a:lnTo>
                  <a:pt x="601599" y="279781"/>
                </a:lnTo>
                <a:lnTo>
                  <a:pt x="60159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8033" y="3692397"/>
            <a:ext cx="601980" cy="389255"/>
          </a:xfrm>
          <a:custGeom>
            <a:avLst/>
            <a:gdLst/>
            <a:ahLst/>
            <a:cxnLst/>
            <a:rect l="l" t="t" r="r" b="b"/>
            <a:pathLst>
              <a:path w="601979" h="389254">
                <a:moveTo>
                  <a:pt x="601599" y="0"/>
                </a:moveTo>
                <a:lnTo>
                  <a:pt x="601599" y="279781"/>
                </a:lnTo>
                <a:lnTo>
                  <a:pt x="479679" y="284860"/>
                </a:lnTo>
                <a:lnTo>
                  <a:pt x="481838" y="388874"/>
                </a:lnTo>
                <a:lnTo>
                  <a:pt x="36449" y="383794"/>
                </a:lnTo>
                <a:lnTo>
                  <a:pt x="36449" y="307085"/>
                </a:lnTo>
                <a:lnTo>
                  <a:pt x="0" y="307085"/>
                </a:lnTo>
                <a:lnTo>
                  <a:pt x="0" y="58927"/>
                </a:lnTo>
                <a:lnTo>
                  <a:pt x="60159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84844" y="3706876"/>
            <a:ext cx="21590" cy="375285"/>
          </a:xfrm>
          <a:custGeom>
            <a:avLst/>
            <a:gdLst/>
            <a:ahLst/>
            <a:cxnLst/>
            <a:rect l="l" t="t" r="r" b="b"/>
            <a:pathLst>
              <a:path w="21590" h="375285">
                <a:moveTo>
                  <a:pt x="0" y="375285"/>
                </a:moveTo>
                <a:lnTo>
                  <a:pt x="21589" y="375285"/>
                </a:lnTo>
                <a:lnTo>
                  <a:pt x="21589" y="0"/>
                </a:lnTo>
                <a:lnTo>
                  <a:pt x="0" y="0"/>
                </a:lnTo>
                <a:lnTo>
                  <a:pt x="0" y="375285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68410" y="3747261"/>
            <a:ext cx="19685" cy="335280"/>
          </a:xfrm>
          <a:custGeom>
            <a:avLst/>
            <a:gdLst/>
            <a:ahLst/>
            <a:cxnLst/>
            <a:rect l="l" t="t" r="r" b="b"/>
            <a:pathLst>
              <a:path w="19684" h="335279">
                <a:moveTo>
                  <a:pt x="0" y="334899"/>
                </a:moveTo>
                <a:lnTo>
                  <a:pt x="19685" y="334899"/>
                </a:lnTo>
                <a:lnTo>
                  <a:pt x="19685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81847" y="3983354"/>
            <a:ext cx="114300" cy="99060"/>
          </a:xfrm>
          <a:custGeom>
            <a:avLst/>
            <a:gdLst/>
            <a:ahLst/>
            <a:cxnLst/>
            <a:rect l="l" t="t" r="r" b="b"/>
            <a:pathLst>
              <a:path w="114300" h="99060">
                <a:moveTo>
                  <a:pt x="106172" y="0"/>
                </a:moveTo>
                <a:lnTo>
                  <a:pt x="0" y="4318"/>
                </a:lnTo>
                <a:lnTo>
                  <a:pt x="0" y="97155"/>
                </a:lnTo>
                <a:lnTo>
                  <a:pt x="114300" y="98806"/>
                </a:lnTo>
                <a:lnTo>
                  <a:pt x="106172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23428" y="398386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449" y="0"/>
                </a:lnTo>
              </a:path>
            </a:pathLst>
          </a:custGeom>
          <a:ln w="13462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18729" y="3983354"/>
            <a:ext cx="52705" cy="98425"/>
          </a:xfrm>
          <a:custGeom>
            <a:avLst/>
            <a:gdLst/>
            <a:ahLst/>
            <a:cxnLst/>
            <a:rect l="l" t="t" r="r" b="b"/>
            <a:pathLst>
              <a:path w="52704" h="98425">
                <a:moveTo>
                  <a:pt x="0" y="0"/>
                </a:moveTo>
                <a:lnTo>
                  <a:pt x="2286" y="97917"/>
                </a:lnTo>
                <a:lnTo>
                  <a:pt x="52197" y="97917"/>
                </a:lnTo>
                <a:lnTo>
                  <a:pt x="52197" y="4318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08975" y="3706876"/>
            <a:ext cx="13335" cy="375285"/>
          </a:xfrm>
          <a:custGeom>
            <a:avLst/>
            <a:gdLst/>
            <a:ahLst/>
            <a:cxnLst/>
            <a:rect l="l" t="t" r="r" b="b"/>
            <a:pathLst>
              <a:path w="13334" h="375285">
                <a:moveTo>
                  <a:pt x="0" y="375285"/>
                </a:moveTo>
                <a:lnTo>
                  <a:pt x="13207" y="375285"/>
                </a:lnTo>
                <a:lnTo>
                  <a:pt x="13207" y="0"/>
                </a:lnTo>
                <a:lnTo>
                  <a:pt x="0" y="0"/>
                </a:lnTo>
                <a:lnTo>
                  <a:pt x="0" y="375285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08975" y="3706876"/>
            <a:ext cx="13335" cy="375285"/>
          </a:xfrm>
          <a:custGeom>
            <a:avLst/>
            <a:gdLst/>
            <a:ahLst/>
            <a:cxnLst/>
            <a:rect l="l" t="t" r="r" b="b"/>
            <a:pathLst>
              <a:path w="13334" h="375285">
                <a:moveTo>
                  <a:pt x="8508" y="0"/>
                </a:moveTo>
                <a:lnTo>
                  <a:pt x="0" y="2540"/>
                </a:lnTo>
                <a:lnTo>
                  <a:pt x="0" y="375285"/>
                </a:lnTo>
                <a:lnTo>
                  <a:pt x="13207" y="375285"/>
                </a:lnTo>
                <a:lnTo>
                  <a:pt x="850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91652" y="3747261"/>
            <a:ext cx="13335" cy="335280"/>
          </a:xfrm>
          <a:custGeom>
            <a:avLst/>
            <a:gdLst/>
            <a:ahLst/>
            <a:cxnLst/>
            <a:rect l="l" t="t" r="r" b="b"/>
            <a:pathLst>
              <a:path w="13334" h="335279">
                <a:moveTo>
                  <a:pt x="0" y="334899"/>
                </a:moveTo>
                <a:lnTo>
                  <a:pt x="13080" y="334899"/>
                </a:lnTo>
                <a:lnTo>
                  <a:pt x="13080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91652" y="3747261"/>
            <a:ext cx="13335" cy="335280"/>
          </a:xfrm>
          <a:custGeom>
            <a:avLst/>
            <a:gdLst/>
            <a:ahLst/>
            <a:cxnLst/>
            <a:rect l="l" t="t" r="r" b="b"/>
            <a:pathLst>
              <a:path w="13334" h="335279">
                <a:moveTo>
                  <a:pt x="8508" y="0"/>
                </a:moveTo>
                <a:lnTo>
                  <a:pt x="0" y="762"/>
                </a:lnTo>
                <a:lnTo>
                  <a:pt x="0" y="334899"/>
                </a:lnTo>
                <a:lnTo>
                  <a:pt x="13080" y="334899"/>
                </a:lnTo>
                <a:lnTo>
                  <a:pt x="850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24519" y="3999484"/>
            <a:ext cx="62865" cy="83185"/>
          </a:xfrm>
          <a:custGeom>
            <a:avLst/>
            <a:gdLst/>
            <a:ahLst/>
            <a:cxnLst/>
            <a:rect l="l" t="t" r="r" b="b"/>
            <a:pathLst>
              <a:path w="62865" h="83185">
                <a:moveTo>
                  <a:pt x="62356" y="0"/>
                </a:moveTo>
                <a:lnTo>
                  <a:pt x="0" y="5207"/>
                </a:lnTo>
                <a:lnTo>
                  <a:pt x="0" y="81026"/>
                </a:lnTo>
                <a:lnTo>
                  <a:pt x="62356" y="82677"/>
                </a:lnTo>
                <a:lnTo>
                  <a:pt x="6235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4519" y="3999484"/>
            <a:ext cx="62865" cy="83185"/>
          </a:xfrm>
          <a:custGeom>
            <a:avLst/>
            <a:gdLst/>
            <a:ahLst/>
            <a:cxnLst/>
            <a:rect l="l" t="t" r="r" b="b"/>
            <a:pathLst>
              <a:path w="62865" h="83185">
                <a:moveTo>
                  <a:pt x="62356" y="82677"/>
                </a:moveTo>
                <a:lnTo>
                  <a:pt x="0" y="81026"/>
                </a:lnTo>
                <a:lnTo>
                  <a:pt x="0" y="5207"/>
                </a:lnTo>
                <a:lnTo>
                  <a:pt x="62356" y="0"/>
                </a:lnTo>
                <a:lnTo>
                  <a:pt x="62356" y="82677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59826" y="4009390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0"/>
                </a:moveTo>
                <a:lnTo>
                  <a:pt x="0" y="76327"/>
                </a:lnTo>
              </a:path>
            </a:pathLst>
          </a:custGeom>
          <a:ln w="1270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21726" y="3999484"/>
            <a:ext cx="65405" cy="81915"/>
          </a:xfrm>
          <a:custGeom>
            <a:avLst/>
            <a:gdLst/>
            <a:ahLst/>
            <a:cxnLst/>
            <a:rect l="l" t="t" r="r" b="b"/>
            <a:pathLst>
              <a:path w="65404" h="81914">
                <a:moveTo>
                  <a:pt x="65150" y="0"/>
                </a:moveTo>
                <a:lnTo>
                  <a:pt x="2285" y="5207"/>
                </a:lnTo>
                <a:lnTo>
                  <a:pt x="0" y="81788"/>
                </a:lnTo>
                <a:lnTo>
                  <a:pt x="14858" y="81788"/>
                </a:lnTo>
                <a:lnTo>
                  <a:pt x="14858" y="12827"/>
                </a:lnTo>
                <a:lnTo>
                  <a:pt x="65150" y="10287"/>
                </a:lnTo>
                <a:lnTo>
                  <a:pt x="6515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95565" y="3811015"/>
            <a:ext cx="173990" cy="121285"/>
          </a:xfrm>
          <a:custGeom>
            <a:avLst/>
            <a:gdLst/>
            <a:ahLst/>
            <a:cxnLst/>
            <a:rect l="l" t="t" r="r" b="b"/>
            <a:pathLst>
              <a:path w="173990" h="121285">
                <a:moveTo>
                  <a:pt x="170814" y="0"/>
                </a:moveTo>
                <a:lnTo>
                  <a:pt x="761" y="14477"/>
                </a:lnTo>
                <a:lnTo>
                  <a:pt x="0" y="121157"/>
                </a:lnTo>
                <a:lnTo>
                  <a:pt x="173735" y="107568"/>
                </a:lnTo>
                <a:lnTo>
                  <a:pt x="170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44510" y="3831590"/>
            <a:ext cx="27305" cy="105410"/>
          </a:xfrm>
          <a:custGeom>
            <a:avLst/>
            <a:gdLst/>
            <a:ahLst/>
            <a:cxnLst/>
            <a:rect l="l" t="t" r="r" b="b"/>
            <a:pathLst>
              <a:path w="27304" h="105410">
                <a:moveTo>
                  <a:pt x="27178" y="0"/>
                </a:moveTo>
                <a:lnTo>
                  <a:pt x="0" y="889"/>
                </a:lnTo>
                <a:lnTo>
                  <a:pt x="0" y="105156"/>
                </a:lnTo>
                <a:lnTo>
                  <a:pt x="24130" y="101727"/>
                </a:lnTo>
                <a:lnTo>
                  <a:pt x="27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98892" y="3792092"/>
            <a:ext cx="200025" cy="125730"/>
          </a:xfrm>
          <a:custGeom>
            <a:avLst/>
            <a:gdLst/>
            <a:ahLst/>
            <a:cxnLst/>
            <a:rect l="l" t="t" r="r" b="b"/>
            <a:pathLst>
              <a:path w="200025" h="125729">
                <a:moveTo>
                  <a:pt x="199643" y="0"/>
                </a:moveTo>
                <a:lnTo>
                  <a:pt x="0" y="17144"/>
                </a:lnTo>
                <a:lnTo>
                  <a:pt x="0" y="125729"/>
                </a:lnTo>
                <a:lnTo>
                  <a:pt x="199643" y="112902"/>
                </a:lnTo>
                <a:lnTo>
                  <a:pt x="199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28000" y="3778630"/>
            <a:ext cx="102870" cy="124460"/>
          </a:xfrm>
          <a:custGeom>
            <a:avLst/>
            <a:gdLst/>
            <a:ahLst/>
            <a:cxnLst/>
            <a:rect l="l" t="t" r="r" b="b"/>
            <a:pathLst>
              <a:path w="102870" h="124460">
                <a:moveTo>
                  <a:pt x="102361" y="0"/>
                </a:moveTo>
                <a:lnTo>
                  <a:pt x="0" y="9398"/>
                </a:lnTo>
                <a:lnTo>
                  <a:pt x="0" y="123952"/>
                </a:lnTo>
                <a:lnTo>
                  <a:pt x="102361" y="112903"/>
                </a:lnTo>
                <a:lnTo>
                  <a:pt x="10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95565" y="3994150"/>
            <a:ext cx="173990" cy="78105"/>
          </a:xfrm>
          <a:custGeom>
            <a:avLst/>
            <a:gdLst/>
            <a:ahLst/>
            <a:cxnLst/>
            <a:rect l="l" t="t" r="r" b="b"/>
            <a:pathLst>
              <a:path w="173990" h="78104">
                <a:moveTo>
                  <a:pt x="173735" y="0"/>
                </a:moveTo>
                <a:lnTo>
                  <a:pt x="761" y="5968"/>
                </a:lnTo>
                <a:lnTo>
                  <a:pt x="0" y="76454"/>
                </a:lnTo>
                <a:lnTo>
                  <a:pt x="173735" y="78105"/>
                </a:lnTo>
                <a:lnTo>
                  <a:pt x="173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98892" y="3983354"/>
            <a:ext cx="200025" cy="90805"/>
          </a:xfrm>
          <a:custGeom>
            <a:avLst/>
            <a:gdLst/>
            <a:ahLst/>
            <a:cxnLst/>
            <a:rect l="l" t="t" r="r" b="b"/>
            <a:pathLst>
              <a:path w="200025" h="90804">
                <a:moveTo>
                  <a:pt x="199643" y="0"/>
                </a:moveTo>
                <a:lnTo>
                  <a:pt x="0" y="8636"/>
                </a:lnTo>
                <a:lnTo>
                  <a:pt x="0" y="89027"/>
                </a:lnTo>
                <a:lnTo>
                  <a:pt x="199643" y="90678"/>
                </a:lnTo>
                <a:lnTo>
                  <a:pt x="199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31759" y="3800221"/>
            <a:ext cx="12700" cy="276860"/>
          </a:xfrm>
          <a:custGeom>
            <a:avLst/>
            <a:gdLst/>
            <a:ahLst/>
            <a:cxnLst/>
            <a:rect l="l" t="t" r="r" b="b"/>
            <a:pathLst>
              <a:path w="12700" h="276860">
                <a:moveTo>
                  <a:pt x="12319" y="0"/>
                </a:moveTo>
                <a:lnTo>
                  <a:pt x="0" y="276605"/>
                </a:lnTo>
              </a:path>
            </a:pathLst>
          </a:custGeom>
          <a:ln w="12699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67955" y="3799332"/>
            <a:ext cx="13335" cy="277495"/>
          </a:xfrm>
          <a:custGeom>
            <a:avLst/>
            <a:gdLst/>
            <a:ahLst/>
            <a:cxnLst/>
            <a:rect l="l" t="t" r="r" b="b"/>
            <a:pathLst>
              <a:path w="13334" h="277495">
                <a:moveTo>
                  <a:pt x="13208" y="0"/>
                </a:moveTo>
                <a:lnTo>
                  <a:pt x="0" y="27749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7832" y="3797553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273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44028" y="3794759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282066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1117" y="3793871"/>
            <a:ext cx="0" cy="28511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733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57311" y="3792982"/>
            <a:ext cx="13335" cy="285750"/>
          </a:xfrm>
          <a:custGeom>
            <a:avLst/>
            <a:gdLst/>
            <a:ahLst/>
            <a:cxnLst/>
            <a:rect l="l" t="t" r="r" b="b"/>
            <a:pathLst>
              <a:path w="13334" h="285750">
                <a:moveTo>
                  <a:pt x="13081" y="0"/>
                </a:moveTo>
                <a:lnTo>
                  <a:pt x="0" y="285623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94395" y="3792092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29702" y="3789426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17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65896" y="3786759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846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62417" y="3774185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37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96706" y="369608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581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95565" y="373557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70">
                <a:moveTo>
                  <a:pt x="0" y="0"/>
                </a:moveTo>
                <a:lnTo>
                  <a:pt x="0" y="13462"/>
                </a:lnTo>
                <a:lnTo>
                  <a:pt x="29844" y="8382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83652" y="3713098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506"/>
                </a:lnTo>
              </a:path>
            </a:pathLst>
          </a:custGeom>
          <a:ln w="16001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13268" y="3686175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4">
                <a:moveTo>
                  <a:pt x="0" y="0"/>
                </a:moveTo>
                <a:lnTo>
                  <a:pt x="0" y="395097"/>
                </a:lnTo>
              </a:path>
            </a:pathLst>
          </a:custGeom>
          <a:ln w="14985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83627" y="3735578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249"/>
                </a:lnTo>
              </a:path>
            </a:pathLst>
          </a:custGeom>
          <a:ln w="14986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45833" y="3736975"/>
            <a:ext cx="603250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21426" y="4961128"/>
            <a:ext cx="2079498" cy="537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63534" y="4124325"/>
            <a:ext cx="198120" cy="657225"/>
          </a:xfrm>
          <a:custGeom>
            <a:avLst/>
            <a:gdLst/>
            <a:ahLst/>
            <a:cxnLst/>
            <a:rect l="l" t="t" r="r" b="b"/>
            <a:pathLst>
              <a:path w="198120" h="657225">
                <a:moveTo>
                  <a:pt x="98376" y="512835"/>
                </a:moveTo>
                <a:lnTo>
                  <a:pt x="48641" y="522858"/>
                </a:lnTo>
                <a:lnTo>
                  <a:pt x="153289" y="657225"/>
                </a:lnTo>
                <a:lnTo>
                  <a:pt x="180353" y="557657"/>
                </a:lnTo>
                <a:lnTo>
                  <a:pt x="133350" y="557657"/>
                </a:lnTo>
                <a:lnTo>
                  <a:pt x="123273" y="557595"/>
                </a:lnTo>
                <a:lnTo>
                  <a:pt x="114268" y="553831"/>
                </a:lnTo>
                <a:lnTo>
                  <a:pt x="107311" y="546994"/>
                </a:lnTo>
                <a:lnTo>
                  <a:pt x="103378" y="537718"/>
                </a:lnTo>
                <a:lnTo>
                  <a:pt x="98376" y="512835"/>
                </a:lnTo>
                <a:close/>
              </a:path>
              <a:path w="198120" h="657225">
                <a:moveTo>
                  <a:pt x="148165" y="502801"/>
                </a:moveTo>
                <a:lnTo>
                  <a:pt x="98376" y="512835"/>
                </a:lnTo>
                <a:lnTo>
                  <a:pt x="103396" y="537761"/>
                </a:lnTo>
                <a:lnTo>
                  <a:pt x="107311" y="546994"/>
                </a:lnTo>
                <a:lnTo>
                  <a:pt x="114268" y="553831"/>
                </a:lnTo>
                <a:lnTo>
                  <a:pt x="123273" y="557595"/>
                </a:lnTo>
                <a:lnTo>
                  <a:pt x="133350" y="557657"/>
                </a:lnTo>
                <a:lnTo>
                  <a:pt x="142624" y="553723"/>
                </a:lnTo>
                <a:lnTo>
                  <a:pt x="149447" y="546766"/>
                </a:lnTo>
                <a:lnTo>
                  <a:pt x="153173" y="537761"/>
                </a:lnTo>
                <a:lnTo>
                  <a:pt x="153162" y="527685"/>
                </a:lnTo>
                <a:lnTo>
                  <a:pt x="148165" y="502801"/>
                </a:lnTo>
                <a:close/>
              </a:path>
              <a:path w="198120" h="657225">
                <a:moveTo>
                  <a:pt x="197993" y="492760"/>
                </a:moveTo>
                <a:lnTo>
                  <a:pt x="148165" y="502801"/>
                </a:lnTo>
                <a:lnTo>
                  <a:pt x="153162" y="527685"/>
                </a:lnTo>
                <a:lnTo>
                  <a:pt x="153173" y="537761"/>
                </a:lnTo>
                <a:lnTo>
                  <a:pt x="149447" y="546766"/>
                </a:lnTo>
                <a:lnTo>
                  <a:pt x="142624" y="553723"/>
                </a:lnTo>
                <a:lnTo>
                  <a:pt x="133350" y="557657"/>
                </a:lnTo>
                <a:lnTo>
                  <a:pt x="180353" y="557657"/>
                </a:lnTo>
                <a:lnTo>
                  <a:pt x="197993" y="492760"/>
                </a:lnTo>
                <a:close/>
              </a:path>
              <a:path w="198120" h="657225">
                <a:moveTo>
                  <a:pt x="28194" y="0"/>
                </a:moveTo>
                <a:lnTo>
                  <a:pt x="18796" y="0"/>
                </a:lnTo>
                <a:lnTo>
                  <a:pt x="11557" y="3429"/>
                </a:lnTo>
                <a:lnTo>
                  <a:pt x="6731" y="9270"/>
                </a:lnTo>
                <a:lnTo>
                  <a:pt x="1905" y="15239"/>
                </a:lnTo>
                <a:lnTo>
                  <a:pt x="0" y="22987"/>
                </a:lnTo>
                <a:lnTo>
                  <a:pt x="1397" y="30352"/>
                </a:lnTo>
                <a:lnTo>
                  <a:pt x="98376" y="512835"/>
                </a:lnTo>
                <a:lnTo>
                  <a:pt x="148165" y="502801"/>
                </a:lnTo>
                <a:lnTo>
                  <a:pt x="57402" y="50800"/>
                </a:lnTo>
                <a:lnTo>
                  <a:pt x="26289" y="50800"/>
                </a:lnTo>
                <a:lnTo>
                  <a:pt x="51308" y="20447"/>
                </a:lnTo>
                <a:lnTo>
                  <a:pt x="52596" y="20447"/>
                </a:lnTo>
                <a:lnTo>
                  <a:pt x="51607" y="15537"/>
                </a:lnTo>
                <a:lnTo>
                  <a:pt x="46180" y="7461"/>
                </a:lnTo>
                <a:lnTo>
                  <a:pt x="38109" y="2004"/>
                </a:lnTo>
                <a:lnTo>
                  <a:pt x="28194" y="0"/>
                </a:lnTo>
                <a:close/>
              </a:path>
              <a:path w="198120" h="657225">
                <a:moveTo>
                  <a:pt x="51308" y="20447"/>
                </a:moveTo>
                <a:lnTo>
                  <a:pt x="26289" y="50800"/>
                </a:lnTo>
                <a:lnTo>
                  <a:pt x="28194" y="50800"/>
                </a:lnTo>
                <a:lnTo>
                  <a:pt x="38109" y="48795"/>
                </a:lnTo>
                <a:lnTo>
                  <a:pt x="46180" y="43338"/>
                </a:lnTo>
                <a:lnTo>
                  <a:pt x="51607" y="35262"/>
                </a:lnTo>
                <a:lnTo>
                  <a:pt x="52947" y="28610"/>
                </a:lnTo>
                <a:lnTo>
                  <a:pt x="51308" y="20447"/>
                </a:lnTo>
                <a:close/>
              </a:path>
              <a:path w="198120" h="657225">
                <a:moveTo>
                  <a:pt x="52947" y="28610"/>
                </a:moveTo>
                <a:lnTo>
                  <a:pt x="51607" y="35262"/>
                </a:lnTo>
                <a:lnTo>
                  <a:pt x="46180" y="43338"/>
                </a:lnTo>
                <a:lnTo>
                  <a:pt x="38109" y="48795"/>
                </a:lnTo>
                <a:lnTo>
                  <a:pt x="28194" y="50800"/>
                </a:lnTo>
                <a:lnTo>
                  <a:pt x="57402" y="50800"/>
                </a:lnTo>
                <a:lnTo>
                  <a:pt x="52947" y="28610"/>
                </a:lnTo>
                <a:close/>
              </a:path>
              <a:path w="198120" h="657225">
                <a:moveTo>
                  <a:pt x="52596" y="20447"/>
                </a:moveTo>
                <a:lnTo>
                  <a:pt x="51308" y="20447"/>
                </a:lnTo>
                <a:lnTo>
                  <a:pt x="52947" y="28610"/>
                </a:lnTo>
                <a:lnTo>
                  <a:pt x="53594" y="25400"/>
                </a:lnTo>
                <a:lnTo>
                  <a:pt x="52596" y="2044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30769" y="6153988"/>
            <a:ext cx="645160" cy="50800"/>
          </a:xfrm>
          <a:custGeom>
            <a:avLst/>
            <a:gdLst/>
            <a:ahLst/>
            <a:cxnLst/>
            <a:rect l="l" t="t" r="r" b="b"/>
            <a:pathLst>
              <a:path w="645159" h="50800">
                <a:moveTo>
                  <a:pt x="626161" y="15836"/>
                </a:moveTo>
                <a:lnTo>
                  <a:pt x="607059" y="15836"/>
                </a:lnTo>
                <a:lnTo>
                  <a:pt x="607059" y="34886"/>
                </a:lnTo>
                <a:lnTo>
                  <a:pt x="594320" y="34922"/>
                </a:lnTo>
                <a:lnTo>
                  <a:pt x="594359" y="50799"/>
                </a:lnTo>
                <a:lnTo>
                  <a:pt x="645159" y="25260"/>
                </a:lnTo>
                <a:lnTo>
                  <a:pt x="626161" y="15836"/>
                </a:lnTo>
                <a:close/>
              </a:path>
              <a:path w="645159" h="50800">
                <a:moveTo>
                  <a:pt x="594272" y="15872"/>
                </a:moveTo>
                <a:lnTo>
                  <a:pt x="0" y="17513"/>
                </a:lnTo>
                <a:lnTo>
                  <a:pt x="0" y="36563"/>
                </a:lnTo>
                <a:lnTo>
                  <a:pt x="594320" y="34922"/>
                </a:lnTo>
                <a:lnTo>
                  <a:pt x="594272" y="15872"/>
                </a:lnTo>
                <a:close/>
              </a:path>
              <a:path w="645159" h="50800">
                <a:moveTo>
                  <a:pt x="607059" y="15836"/>
                </a:moveTo>
                <a:lnTo>
                  <a:pt x="594272" y="15872"/>
                </a:lnTo>
                <a:lnTo>
                  <a:pt x="594320" y="34922"/>
                </a:lnTo>
                <a:lnTo>
                  <a:pt x="607059" y="34886"/>
                </a:lnTo>
                <a:lnTo>
                  <a:pt x="607059" y="15836"/>
                </a:lnTo>
                <a:close/>
              </a:path>
              <a:path w="645159" h="50800">
                <a:moveTo>
                  <a:pt x="594232" y="0"/>
                </a:moveTo>
                <a:lnTo>
                  <a:pt x="594272" y="15872"/>
                </a:lnTo>
                <a:lnTo>
                  <a:pt x="626161" y="15836"/>
                </a:lnTo>
                <a:lnTo>
                  <a:pt x="59423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91050" y="6030912"/>
            <a:ext cx="2905125" cy="50800"/>
          </a:xfrm>
          <a:custGeom>
            <a:avLst/>
            <a:gdLst/>
            <a:ahLst/>
            <a:cxnLst/>
            <a:rect l="l" t="t" r="r" b="b"/>
            <a:pathLst>
              <a:path w="2905125" h="50800">
                <a:moveTo>
                  <a:pt x="2854325" y="0"/>
                </a:moveTo>
                <a:lnTo>
                  <a:pt x="2854325" y="50800"/>
                </a:lnTo>
                <a:lnTo>
                  <a:pt x="2886075" y="34925"/>
                </a:lnTo>
                <a:lnTo>
                  <a:pt x="2867025" y="34925"/>
                </a:lnTo>
                <a:lnTo>
                  <a:pt x="2867025" y="15875"/>
                </a:lnTo>
                <a:lnTo>
                  <a:pt x="2886075" y="15875"/>
                </a:lnTo>
                <a:lnTo>
                  <a:pt x="2854325" y="0"/>
                </a:lnTo>
                <a:close/>
              </a:path>
              <a:path w="2905125" h="50800">
                <a:moveTo>
                  <a:pt x="2854325" y="15875"/>
                </a:moveTo>
                <a:lnTo>
                  <a:pt x="0" y="15875"/>
                </a:lnTo>
                <a:lnTo>
                  <a:pt x="0" y="34925"/>
                </a:lnTo>
                <a:lnTo>
                  <a:pt x="2854325" y="34925"/>
                </a:lnTo>
                <a:lnTo>
                  <a:pt x="2854325" y="15875"/>
                </a:lnTo>
                <a:close/>
              </a:path>
              <a:path w="2905125" h="50800">
                <a:moveTo>
                  <a:pt x="2886075" y="15875"/>
                </a:moveTo>
                <a:lnTo>
                  <a:pt x="2867025" y="15875"/>
                </a:lnTo>
                <a:lnTo>
                  <a:pt x="2867025" y="34925"/>
                </a:lnTo>
                <a:lnTo>
                  <a:pt x="2886075" y="34925"/>
                </a:lnTo>
                <a:lnTo>
                  <a:pt x="2905125" y="25400"/>
                </a:lnTo>
                <a:lnTo>
                  <a:pt x="2886075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37352" y="4483302"/>
            <a:ext cx="2242820" cy="672465"/>
          </a:xfrm>
          <a:custGeom>
            <a:avLst/>
            <a:gdLst/>
            <a:ahLst/>
            <a:cxnLst/>
            <a:rect l="l" t="t" r="r" b="b"/>
            <a:pathLst>
              <a:path w="2242820" h="672464">
                <a:moveTo>
                  <a:pt x="2143907" y="635195"/>
                </a:moveTo>
                <a:lnTo>
                  <a:pt x="2147939" y="647211"/>
                </a:lnTo>
                <a:lnTo>
                  <a:pt x="2160607" y="661999"/>
                </a:lnTo>
                <a:lnTo>
                  <a:pt x="2178609" y="671119"/>
                </a:lnTo>
                <a:lnTo>
                  <a:pt x="2198731" y="672474"/>
                </a:lnTo>
                <a:lnTo>
                  <a:pt x="2217185" y="666245"/>
                </a:lnTo>
                <a:lnTo>
                  <a:pt x="2231973" y="653563"/>
                </a:lnTo>
                <a:lnTo>
                  <a:pt x="2235148" y="647295"/>
                </a:lnTo>
                <a:lnTo>
                  <a:pt x="2195437" y="647295"/>
                </a:lnTo>
                <a:lnTo>
                  <a:pt x="2185340" y="646608"/>
                </a:lnTo>
                <a:lnTo>
                  <a:pt x="2143907" y="635195"/>
                </a:lnTo>
                <a:close/>
              </a:path>
              <a:path w="2242820" h="672464">
                <a:moveTo>
                  <a:pt x="2157494" y="586173"/>
                </a:moveTo>
                <a:lnTo>
                  <a:pt x="2152296" y="590631"/>
                </a:lnTo>
                <a:lnTo>
                  <a:pt x="2143176" y="608635"/>
                </a:lnTo>
                <a:lnTo>
                  <a:pt x="2141747" y="628757"/>
                </a:lnTo>
                <a:lnTo>
                  <a:pt x="2143907" y="635195"/>
                </a:lnTo>
                <a:lnTo>
                  <a:pt x="2185340" y="646608"/>
                </a:lnTo>
                <a:lnTo>
                  <a:pt x="2195437" y="647295"/>
                </a:lnTo>
                <a:lnTo>
                  <a:pt x="2204676" y="644195"/>
                </a:lnTo>
                <a:lnTo>
                  <a:pt x="2212058" y="637857"/>
                </a:lnTo>
                <a:lnTo>
                  <a:pt x="2216582" y="628828"/>
                </a:lnTo>
                <a:lnTo>
                  <a:pt x="2217324" y="618785"/>
                </a:lnTo>
                <a:lnTo>
                  <a:pt x="2214233" y="609540"/>
                </a:lnTo>
                <a:lnTo>
                  <a:pt x="2207902" y="602128"/>
                </a:lnTo>
                <a:lnTo>
                  <a:pt x="2198929" y="597586"/>
                </a:lnTo>
                <a:lnTo>
                  <a:pt x="2157494" y="586173"/>
                </a:lnTo>
                <a:close/>
              </a:path>
              <a:path w="2242820" h="672464">
                <a:moveTo>
                  <a:pt x="2185539" y="571720"/>
                </a:moveTo>
                <a:lnTo>
                  <a:pt x="2167084" y="577949"/>
                </a:lnTo>
                <a:lnTo>
                  <a:pt x="2157494" y="586173"/>
                </a:lnTo>
                <a:lnTo>
                  <a:pt x="2198929" y="597586"/>
                </a:lnTo>
                <a:lnTo>
                  <a:pt x="2207902" y="602128"/>
                </a:lnTo>
                <a:lnTo>
                  <a:pt x="2214233" y="609540"/>
                </a:lnTo>
                <a:lnTo>
                  <a:pt x="2217324" y="618785"/>
                </a:lnTo>
                <a:lnTo>
                  <a:pt x="2216582" y="628828"/>
                </a:lnTo>
                <a:lnTo>
                  <a:pt x="2212058" y="637857"/>
                </a:lnTo>
                <a:lnTo>
                  <a:pt x="2204676" y="644195"/>
                </a:lnTo>
                <a:lnTo>
                  <a:pt x="2195437" y="647295"/>
                </a:lnTo>
                <a:lnTo>
                  <a:pt x="2235148" y="647295"/>
                </a:lnTo>
                <a:lnTo>
                  <a:pt x="2241093" y="635559"/>
                </a:lnTo>
                <a:lnTo>
                  <a:pt x="2242522" y="615438"/>
                </a:lnTo>
                <a:lnTo>
                  <a:pt x="2236331" y="596983"/>
                </a:lnTo>
                <a:lnTo>
                  <a:pt x="2223662" y="582195"/>
                </a:lnTo>
                <a:lnTo>
                  <a:pt x="2205660" y="573075"/>
                </a:lnTo>
                <a:lnTo>
                  <a:pt x="2185539" y="571720"/>
                </a:lnTo>
                <a:close/>
              </a:path>
              <a:path w="2242820" h="672464">
                <a:moveTo>
                  <a:pt x="21885" y="0"/>
                </a:moveTo>
                <a:lnTo>
                  <a:pt x="12640" y="3099"/>
                </a:lnTo>
                <a:lnTo>
                  <a:pt x="5228" y="9437"/>
                </a:lnTo>
                <a:lnTo>
                  <a:pt x="686" y="18466"/>
                </a:lnTo>
                <a:lnTo>
                  <a:pt x="0" y="28491"/>
                </a:lnTo>
                <a:lnTo>
                  <a:pt x="3099" y="37707"/>
                </a:lnTo>
                <a:lnTo>
                  <a:pt x="9437" y="45112"/>
                </a:lnTo>
                <a:lnTo>
                  <a:pt x="18466" y="49708"/>
                </a:lnTo>
                <a:lnTo>
                  <a:pt x="2143907" y="635195"/>
                </a:lnTo>
                <a:lnTo>
                  <a:pt x="2141747" y="628757"/>
                </a:lnTo>
                <a:lnTo>
                  <a:pt x="2143176" y="608635"/>
                </a:lnTo>
                <a:lnTo>
                  <a:pt x="2152296" y="590631"/>
                </a:lnTo>
                <a:lnTo>
                  <a:pt x="2157494" y="586173"/>
                </a:lnTo>
                <a:lnTo>
                  <a:pt x="31928" y="686"/>
                </a:lnTo>
                <a:lnTo>
                  <a:pt x="21885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91050" y="6073775"/>
            <a:ext cx="2297430" cy="50800"/>
          </a:xfrm>
          <a:custGeom>
            <a:avLst/>
            <a:gdLst/>
            <a:ahLst/>
            <a:cxnLst/>
            <a:rect l="l" t="t" r="r" b="b"/>
            <a:pathLst>
              <a:path w="2297429" h="50800">
                <a:moveTo>
                  <a:pt x="2271649" y="0"/>
                </a:moveTo>
                <a:lnTo>
                  <a:pt x="2261786" y="1995"/>
                </a:lnTo>
                <a:lnTo>
                  <a:pt x="2253710" y="7437"/>
                </a:lnTo>
                <a:lnTo>
                  <a:pt x="2248253" y="15510"/>
                </a:lnTo>
                <a:lnTo>
                  <a:pt x="2246249" y="25400"/>
                </a:lnTo>
                <a:lnTo>
                  <a:pt x="2248253" y="35283"/>
                </a:lnTo>
                <a:lnTo>
                  <a:pt x="2253710" y="43357"/>
                </a:lnTo>
                <a:lnTo>
                  <a:pt x="2261786" y="48802"/>
                </a:lnTo>
                <a:lnTo>
                  <a:pt x="2271649" y="50800"/>
                </a:lnTo>
                <a:lnTo>
                  <a:pt x="2281564" y="48802"/>
                </a:lnTo>
                <a:lnTo>
                  <a:pt x="2289635" y="43357"/>
                </a:lnTo>
                <a:lnTo>
                  <a:pt x="2295062" y="35283"/>
                </a:lnTo>
                <a:lnTo>
                  <a:pt x="2295134" y="34925"/>
                </a:lnTo>
                <a:lnTo>
                  <a:pt x="2271649" y="34925"/>
                </a:lnTo>
                <a:lnTo>
                  <a:pt x="2271649" y="15875"/>
                </a:lnTo>
                <a:lnTo>
                  <a:pt x="2295135" y="15875"/>
                </a:lnTo>
                <a:lnTo>
                  <a:pt x="2295062" y="15510"/>
                </a:lnTo>
                <a:lnTo>
                  <a:pt x="2289635" y="7437"/>
                </a:lnTo>
                <a:lnTo>
                  <a:pt x="2281564" y="1995"/>
                </a:lnTo>
                <a:lnTo>
                  <a:pt x="2271649" y="0"/>
                </a:lnTo>
                <a:close/>
              </a:path>
              <a:path w="2297429" h="50800">
                <a:moveTo>
                  <a:pt x="2248179" y="15875"/>
                </a:moveTo>
                <a:lnTo>
                  <a:pt x="0" y="15875"/>
                </a:lnTo>
                <a:lnTo>
                  <a:pt x="0" y="34925"/>
                </a:lnTo>
                <a:lnTo>
                  <a:pt x="2248180" y="34925"/>
                </a:lnTo>
                <a:lnTo>
                  <a:pt x="2246249" y="25400"/>
                </a:lnTo>
                <a:lnTo>
                  <a:pt x="2248179" y="15875"/>
                </a:lnTo>
                <a:close/>
              </a:path>
              <a:path w="2297429" h="50800">
                <a:moveTo>
                  <a:pt x="2295135" y="15875"/>
                </a:moveTo>
                <a:lnTo>
                  <a:pt x="2271649" y="15875"/>
                </a:lnTo>
                <a:lnTo>
                  <a:pt x="2271649" y="34925"/>
                </a:lnTo>
                <a:lnTo>
                  <a:pt x="2295134" y="34925"/>
                </a:lnTo>
                <a:lnTo>
                  <a:pt x="2297049" y="25400"/>
                </a:lnTo>
                <a:lnTo>
                  <a:pt x="2295135" y="15875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26457" y="4854321"/>
            <a:ext cx="716280" cy="268605"/>
          </a:xfrm>
          <a:custGeom>
            <a:avLst/>
            <a:gdLst/>
            <a:ahLst/>
            <a:cxnLst/>
            <a:rect l="l" t="t" r="r" b="b"/>
            <a:pathLst>
              <a:path w="716279" h="268604">
                <a:moveTo>
                  <a:pt x="562823" y="48467"/>
                </a:moveTo>
                <a:lnTo>
                  <a:pt x="17698" y="218947"/>
                </a:lnTo>
                <a:lnTo>
                  <a:pt x="8830" y="223801"/>
                </a:lnTo>
                <a:lnTo>
                  <a:pt x="2760" y="231393"/>
                </a:lnTo>
                <a:lnTo>
                  <a:pt x="0" y="240700"/>
                </a:lnTo>
                <a:lnTo>
                  <a:pt x="1061" y="250697"/>
                </a:lnTo>
                <a:lnTo>
                  <a:pt x="5915" y="259566"/>
                </a:lnTo>
                <a:lnTo>
                  <a:pt x="13507" y="265636"/>
                </a:lnTo>
                <a:lnTo>
                  <a:pt x="22814" y="268396"/>
                </a:lnTo>
                <a:lnTo>
                  <a:pt x="32811" y="267334"/>
                </a:lnTo>
                <a:lnTo>
                  <a:pt x="577985" y="96960"/>
                </a:lnTo>
                <a:lnTo>
                  <a:pt x="562823" y="48467"/>
                </a:lnTo>
                <a:close/>
              </a:path>
              <a:path w="716279" h="268604">
                <a:moveTo>
                  <a:pt x="702669" y="39850"/>
                </a:moveTo>
                <a:lnTo>
                  <a:pt x="597036" y="39850"/>
                </a:lnTo>
                <a:lnTo>
                  <a:pt x="606343" y="42640"/>
                </a:lnTo>
                <a:lnTo>
                  <a:pt x="613935" y="48716"/>
                </a:lnTo>
                <a:lnTo>
                  <a:pt x="618789" y="57530"/>
                </a:lnTo>
                <a:lnTo>
                  <a:pt x="619851" y="67601"/>
                </a:lnTo>
                <a:lnTo>
                  <a:pt x="617091" y="76946"/>
                </a:lnTo>
                <a:lnTo>
                  <a:pt x="611020" y="84552"/>
                </a:lnTo>
                <a:lnTo>
                  <a:pt x="602152" y="89407"/>
                </a:lnTo>
                <a:lnTo>
                  <a:pt x="577985" y="96960"/>
                </a:lnTo>
                <a:lnTo>
                  <a:pt x="593135" y="145414"/>
                </a:lnTo>
                <a:lnTo>
                  <a:pt x="702669" y="39850"/>
                </a:lnTo>
                <a:close/>
              </a:path>
              <a:path w="716279" h="268604">
                <a:moveTo>
                  <a:pt x="597036" y="39850"/>
                </a:moveTo>
                <a:lnTo>
                  <a:pt x="587039" y="40893"/>
                </a:lnTo>
                <a:lnTo>
                  <a:pt x="562823" y="48467"/>
                </a:lnTo>
                <a:lnTo>
                  <a:pt x="577985" y="96960"/>
                </a:lnTo>
                <a:lnTo>
                  <a:pt x="602152" y="89407"/>
                </a:lnTo>
                <a:lnTo>
                  <a:pt x="611020" y="84552"/>
                </a:lnTo>
                <a:lnTo>
                  <a:pt x="617091" y="76946"/>
                </a:lnTo>
                <a:lnTo>
                  <a:pt x="619851" y="67601"/>
                </a:lnTo>
                <a:lnTo>
                  <a:pt x="618789" y="57530"/>
                </a:lnTo>
                <a:lnTo>
                  <a:pt x="613935" y="48716"/>
                </a:lnTo>
                <a:lnTo>
                  <a:pt x="606343" y="42640"/>
                </a:lnTo>
                <a:lnTo>
                  <a:pt x="597036" y="39850"/>
                </a:lnTo>
                <a:close/>
              </a:path>
              <a:path w="716279" h="268604">
                <a:moveTo>
                  <a:pt x="547669" y="0"/>
                </a:moveTo>
                <a:lnTo>
                  <a:pt x="562823" y="48467"/>
                </a:lnTo>
                <a:lnTo>
                  <a:pt x="587039" y="40893"/>
                </a:lnTo>
                <a:lnTo>
                  <a:pt x="597036" y="39850"/>
                </a:lnTo>
                <a:lnTo>
                  <a:pt x="702669" y="39850"/>
                </a:lnTo>
                <a:lnTo>
                  <a:pt x="715817" y="27177"/>
                </a:lnTo>
                <a:lnTo>
                  <a:pt x="547669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65873" y="6073775"/>
            <a:ext cx="681355" cy="50800"/>
          </a:xfrm>
          <a:custGeom>
            <a:avLst/>
            <a:gdLst/>
            <a:ahLst/>
            <a:cxnLst/>
            <a:rect l="l" t="t" r="r" b="b"/>
            <a:pathLst>
              <a:path w="681354" h="50800">
                <a:moveTo>
                  <a:pt x="630301" y="0"/>
                </a:moveTo>
                <a:lnTo>
                  <a:pt x="630301" y="50800"/>
                </a:lnTo>
                <a:lnTo>
                  <a:pt x="662051" y="34925"/>
                </a:lnTo>
                <a:lnTo>
                  <a:pt x="643001" y="34925"/>
                </a:lnTo>
                <a:lnTo>
                  <a:pt x="643001" y="15875"/>
                </a:lnTo>
                <a:lnTo>
                  <a:pt x="662051" y="15875"/>
                </a:lnTo>
                <a:lnTo>
                  <a:pt x="630301" y="0"/>
                </a:lnTo>
                <a:close/>
              </a:path>
              <a:path w="681354" h="50800">
                <a:moveTo>
                  <a:pt x="630301" y="15875"/>
                </a:moveTo>
                <a:lnTo>
                  <a:pt x="0" y="15875"/>
                </a:lnTo>
                <a:lnTo>
                  <a:pt x="0" y="34925"/>
                </a:lnTo>
                <a:lnTo>
                  <a:pt x="630301" y="34925"/>
                </a:lnTo>
                <a:lnTo>
                  <a:pt x="630301" y="15875"/>
                </a:lnTo>
                <a:close/>
              </a:path>
              <a:path w="681354" h="50800">
                <a:moveTo>
                  <a:pt x="662051" y="15875"/>
                </a:moveTo>
                <a:lnTo>
                  <a:pt x="643001" y="15875"/>
                </a:lnTo>
                <a:lnTo>
                  <a:pt x="643001" y="34925"/>
                </a:lnTo>
                <a:lnTo>
                  <a:pt x="662051" y="34925"/>
                </a:lnTo>
                <a:lnTo>
                  <a:pt x="681101" y="25400"/>
                </a:lnTo>
                <a:lnTo>
                  <a:pt x="662051" y="15875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44689" y="5541962"/>
            <a:ext cx="61594" cy="382270"/>
          </a:xfrm>
          <a:custGeom>
            <a:avLst/>
            <a:gdLst/>
            <a:ahLst/>
            <a:cxnLst/>
            <a:rect l="l" t="t" r="r" b="b"/>
            <a:pathLst>
              <a:path w="61595" h="382270">
                <a:moveTo>
                  <a:pt x="0" y="382244"/>
                </a:moveTo>
                <a:lnTo>
                  <a:pt x="60989" y="382244"/>
                </a:lnTo>
                <a:lnTo>
                  <a:pt x="60989" y="0"/>
                </a:lnTo>
                <a:lnTo>
                  <a:pt x="0" y="0"/>
                </a:lnTo>
                <a:lnTo>
                  <a:pt x="0" y="382244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44689" y="5541962"/>
            <a:ext cx="61594" cy="382270"/>
          </a:xfrm>
          <a:custGeom>
            <a:avLst/>
            <a:gdLst/>
            <a:ahLst/>
            <a:cxnLst/>
            <a:rect l="l" t="t" r="r" b="b"/>
            <a:pathLst>
              <a:path w="61595" h="382270">
                <a:moveTo>
                  <a:pt x="0" y="382244"/>
                </a:moveTo>
                <a:lnTo>
                  <a:pt x="60989" y="382244"/>
                </a:lnTo>
                <a:lnTo>
                  <a:pt x="60989" y="0"/>
                </a:lnTo>
                <a:lnTo>
                  <a:pt x="0" y="0"/>
                </a:lnTo>
                <a:lnTo>
                  <a:pt x="0" y="382244"/>
                </a:lnTo>
                <a:close/>
              </a:path>
            </a:pathLst>
          </a:custGeom>
          <a:ln w="12700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43800" y="5926899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75"/>
                </a:moveTo>
                <a:lnTo>
                  <a:pt x="0" y="0"/>
                </a:lnTo>
              </a:path>
            </a:pathLst>
          </a:custGeom>
          <a:ln w="12700">
            <a:solidFill>
              <a:srgbClr val="9933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84057" y="5729287"/>
            <a:ext cx="61594" cy="194310"/>
          </a:xfrm>
          <a:custGeom>
            <a:avLst/>
            <a:gdLst/>
            <a:ahLst/>
            <a:cxnLst/>
            <a:rect l="l" t="t" r="r" b="b"/>
            <a:pathLst>
              <a:path w="61595" h="194310">
                <a:moveTo>
                  <a:pt x="0" y="194106"/>
                </a:moveTo>
                <a:lnTo>
                  <a:pt x="61368" y="194106"/>
                </a:lnTo>
                <a:lnTo>
                  <a:pt x="61368" y="0"/>
                </a:lnTo>
                <a:lnTo>
                  <a:pt x="0" y="0"/>
                </a:lnTo>
                <a:lnTo>
                  <a:pt x="0" y="19410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84057" y="5729287"/>
            <a:ext cx="61594" cy="194310"/>
          </a:xfrm>
          <a:custGeom>
            <a:avLst/>
            <a:gdLst/>
            <a:ahLst/>
            <a:cxnLst/>
            <a:rect l="l" t="t" r="r" b="b"/>
            <a:pathLst>
              <a:path w="61595" h="194310">
                <a:moveTo>
                  <a:pt x="0" y="194106"/>
                </a:moveTo>
                <a:lnTo>
                  <a:pt x="61368" y="194106"/>
                </a:lnTo>
                <a:lnTo>
                  <a:pt x="61368" y="0"/>
                </a:lnTo>
                <a:lnTo>
                  <a:pt x="0" y="0"/>
                </a:lnTo>
                <a:lnTo>
                  <a:pt x="0" y="194106"/>
                </a:lnTo>
                <a:close/>
              </a:path>
            </a:pathLst>
          </a:custGeom>
          <a:ln w="127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80375" y="5920701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5">
                <a:moveTo>
                  <a:pt x="0" y="26419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29657" y="3953398"/>
            <a:ext cx="1717039" cy="386715"/>
          </a:xfrm>
          <a:custGeom>
            <a:avLst/>
            <a:gdLst/>
            <a:ahLst/>
            <a:cxnLst/>
            <a:rect l="l" t="t" r="r" b="b"/>
            <a:pathLst>
              <a:path w="1717040" h="386714">
                <a:moveTo>
                  <a:pt x="1618438" y="36420"/>
                </a:moveTo>
                <a:lnTo>
                  <a:pt x="1578228" y="46847"/>
                </a:lnTo>
                <a:lnTo>
                  <a:pt x="20319" y="336407"/>
                </a:lnTo>
                <a:lnTo>
                  <a:pt x="10947" y="340229"/>
                </a:lnTo>
                <a:lnTo>
                  <a:pt x="4016" y="347075"/>
                </a:lnTo>
                <a:lnTo>
                  <a:pt x="156" y="356016"/>
                </a:lnTo>
                <a:lnTo>
                  <a:pt x="0" y="366125"/>
                </a:lnTo>
                <a:lnTo>
                  <a:pt x="3748" y="375443"/>
                </a:lnTo>
                <a:lnTo>
                  <a:pt x="10556" y="382381"/>
                </a:lnTo>
                <a:lnTo>
                  <a:pt x="19484" y="386270"/>
                </a:lnTo>
                <a:lnTo>
                  <a:pt x="29590" y="386445"/>
                </a:lnTo>
                <a:lnTo>
                  <a:pt x="1587499" y="96885"/>
                </a:lnTo>
                <a:lnTo>
                  <a:pt x="1631130" y="85652"/>
                </a:lnTo>
                <a:lnTo>
                  <a:pt x="1626026" y="81137"/>
                </a:lnTo>
                <a:lnTo>
                  <a:pt x="1617217" y="62976"/>
                </a:lnTo>
                <a:lnTo>
                  <a:pt x="1616162" y="42828"/>
                </a:lnTo>
                <a:lnTo>
                  <a:pt x="1618438" y="36420"/>
                </a:lnTo>
                <a:close/>
              </a:path>
              <a:path w="1717040" h="386714">
                <a:moveTo>
                  <a:pt x="1709610" y="25138"/>
                </a:moveTo>
                <a:lnTo>
                  <a:pt x="1670109" y="25138"/>
                </a:lnTo>
                <a:lnTo>
                  <a:pt x="1679320" y="28400"/>
                </a:lnTo>
                <a:lnTo>
                  <a:pt x="1686627" y="34853"/>
                </a:lnTo>
                <a:lnTo>
                  <a:pt x="1691004" y="43926"/>
                </a:lnTo>
                <a:lnTo>
                  <a:pt x="1691560" y="54000"/>
                </a:lnTo>
                <a:lnTo>
                  <a:pt x="1688306" y="63182"/>
                </a:lnTo>
                <a:lnTo>
                  <a:pt x="1681860" y="70483"/>
                </a:lnTo>
                <a:lnTo>
                  <a:pt x="1672843" y="74914"/>
                </a:lnTo>
                <a:lnTo>
                  <a:pt x="1631130" y="85652"/>
                </a:lnTo>
                <a:lnTo>
                  <a:pt x="1640633" y="94059"/>
                </a:lnTo>
                <a:lnTo>
                  <a:pt x="1659026" y="100552"/>
                </a:lnTo>
                <a:lnTo>
                  <a:pt x="1679193" y="99425"/>
                </a:lnTo>
                <a:lnTo>
                  <a:pt x="1697283" y="90636"/>
                </a:lnTo>
                <a:lnTo>
                  <a:pt x="1710182" y="76072"/>
                </a:lnTo>
                <a:lnTo>
                  <a:pt x="1716698" y="57723"/>
                </a:lnTo>
                <a:lnTo>
                  <a:pt x="1715642" y="37576"/>
                </a:lnTo>
                <a:lnTo>
                  <a:pt x="1709610" y="25138"/>
                </a:lnTo>
                <a:close/>
              </a:path>
              <a:path w="1717040" h="386714">
                <a:moveTo>
                  <a:pt x="1670109" y="25138"/>
                </a:moveTo>
                <a:lnTo>
                  <a:pt x="1660016" y="25638"/>
                </a:lnTo>
                <a:lnTo>
                  <a:pt x="1618438" y="36420"/>
                </a:lnTo>
                <a:lnTo>
                  <a:pt x="1616162" y="42828"/>
                </a:lnTo>
                <a:lnTo>
                  <a:pt x="1617217" y="62976"/>
                </a:lnTo>
                <a:lnTo>
                  <a:pt x="1626026" y="81137"/>
                </a:lnTo>
                <a:lnTo>
                  <a:pt x="1631130" y="85652"/>
                </a:lnTo>
                <a:lnTo>
                  <a:pt x="1672843" y="74914"/>
                </a:lnTo>
                <a:lnTo>
                  <a:pt x="1681860" y="70483"/>
                </a:lnTo>
                <a:lnTo>
                  <a:pt x="1688306" y="63182"/>
                </a:lnTo>
                <a:lnTo>
                  <a:pt x="1691560" y="54000"/>
                </a:lnTo>
                <a:lnTo>
                  <a:pt x="1691004" y="43926"/>
                </a:lnTo>
                <a:lnTo>
                  <a:pt x="1686627" y="34853"/>
                </a:lnTo>
                <a:lnTo>
                  <a:pt x="1679320" y="28400"/>
                </a:lnTo>
                <a:lnTo>
                  <a:pt x="1670109" y="25138"/>
                </a:lnTo>
                <a:close/>
              </a:path>
              <a:path w="1717040" h="386714">
                <a:moveTo>
                  <a:pt x="1673834" y="0"/>
                </a:moveTo>
                <a:lnTo>
                  <a:pt x="1653666" y="1127"/>
                </a:lnTo>
                <a:lnTo>
                  <a:pt x="1635577" y="9915"/>
                </a:lnTo>
                <a:lnTo>
                  <a:pt x="1622678" y="24479"/>
                </a:lnTo>
                <a:lnTo>
                  <a:pt x="1618438" y="36420"/>
                </a:lnTo>
                <a:lnTo>
                  <a:pt x="1660016" y="25638"/>
                </a:lnTo>
                <a:lnTo>
                  <a:pt x="1670109" y="25138"/>
                </a:lnTo>
                <a:lnTo>
                  <a:pt x="1709610" y="25138"/>
                </a:lnTo>
                <a:lnTo>
                  <a:pt x="1706834" y="19415"/>
                </a:lnTo>
                <a:lnTo>
                  <a:pt x="1692227" y="6492"/>
                </a:lnTo>
                <a:lnTo>
                  <a:pt x="1673834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91050" y="6116637"/>
            <a:ext cx="1884680" cy="50800"/>
          </a:xfrm>
          <a:custGeom>
            <a:avLst/>
            <a:gdLst/>
            <a:ahLst/>
            <a:cxnLst/>
            <a:rect l="l" t="t" r="r" b="b"/>
            <a:pathLst>
              <a:path w="1884679" h="50800">
                <a:moveTo>
                  <a:pt x="1858899" y="0"/>
                </a:moveTo>
                <a:lnTo>
                  <a:pt x="1849036" y="1995"/>
                </a:lnTo>
                <a:lnTo>
                  <a:pt x="1840960" y="7437"/>
                </a:lnTo>
                <a:lnTo>
                  <a:pt x="1835503" y="15510"/>
                </a:lnTo>
                <a:lnTo>
                  <a:pt x="1833499" y="25400"/>
                </a:lnTo>
                <a:lnTo>
                  <a:pt x="1835503" y="35283"/>
                </a:lnTo>
                <a:lnTo>
                  <a:pt x="1840960" y="43357"/>
                </a:lnTo>
                <a:lnTo>
                  <a:pt x="1849036" y="48802"/>
                </a:lnTo>
                <a:lnTo>
                  <a:pt x="1858899" y="50800"/>
                </a:lnTo>
                <a:lnTo>
                  <a:pt x="1868814" y="48802"/>
                </a:lnTo>
                <a:lnTo>
                  <a:pt x="1876885" y="43357"/>
                </a:lnTo>
                <a:lnTo>
                  <a:pt x="1882312" y="35283"/>
                </a:lnTo>
                <a:lnTo>
                  <a:pt x="1882384" y="34925"/>
                </a:lnTo>
                <a:lnTo>
                  <a:pt x="1858899" y="34925"/>
                </a:lnTo>
                <a:lnTo>
                  <a:pt x="1858899" y="15875"/>
                </a:lnTo>
                <a:lnTo>
                  <a:pt x="1882385" y="15875"/>
                </a:lnTo>
                <a:lnTo>
                  <a:pt x="1882312" y="15510"/>
                </a:lnTo>
                <a:lnTo>
                  <a:pt x="1876885" y="7437"/>
                </a:lnTo>
                <a:lnTo>
                  <a:pt x="1868814" y="1995"/>
                </a:lnTo>
                <a:lnTo>
                  <a:pt x="1858899" y="0"/>
                </a:lnTo>
                <a:close/>
              </a:path>
              <a:path w="1884679" h="50800">
                <a:moveTo>
                  <a:pt x="1835429" y="15875"/>
                </a:moveTo>
                <a:lnTo>
                  <a:pt x="0" y="15875"/>
                </a:lnTo>
                <a:lnTo>
                  <a:pt x="0" y="34925"/>
                </a:lnTo>
                <a:lnTo>
                  <a:pt x="1835430" y="34925"/>
                </a:lnTo>
                <a:lnTo>
                  <a:pt x="1833499" y="25400"/>
                </a:lnTo>
                <a:lnTo>
                  <a:pt x="1835429" y="15875"/>
                </a:lnTo>
                <a:close/>
              </a:path>
              <a:path w="1884679" h="50800">
                <a:moveTo>
                  <a:pt x="1882385" y="15875"/>
                </a:moveTo>
                <a:lnTo>
                  <a:pt x="1858899" y="15875"/>
                </a:lnTo>
                <a:lnTo>
                  <a:pt x="1858899" y="34925"/>
                </a:lnTo>
                <a:lnTo>
                  <a:pt x="1882384" y="34925"/>
                </a:lnTo>
                <a:lnTo>
                  <a:pt x="1884299" y="25400"/>
                </a:lnTo>
                <a:lnTo>
                  <a:pt x="1882385" y="1587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16468" y="5764212"/>
            <a:ext cx="62865" cy="160020"/>
          </a:xfrm>
          <a:custGeom>
            <a:avLst/>
            <a:gdLst/>
            <a:ahLst/>
            <a:cxnLst/>
            <a:rect l="l" t="t" r="r" b="b"/>
            <a:pathLst>
              <a:path w="62865" h="160020">
                <a:moveTo>
                  <a:pt x="0" y="159575"/>
                </a:moveTo>
                <a:lnTo>
                  <a:pt x="62257" y="159575"/>
                </a:lnTo>
                <a:lnTo>
                  <a:pt x="62257" y="0"/>
                </a:lnTo>
                <a:lnTo>
                  <a:pt x="0" y="0"/>
                </a:lnTo>
                <a:lnTo>
                  <a:pt x="0" y="15957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16468" y="5764212"/>
            <a:ext cx="62865" cy="160020"/>
          </a:xfrm>
          <a:custGeom>
            <a:avLst/>
            <a:gdLst/>
            <a:ahLst/>
            <a:cxnLst/>
            <a:rect l="l" t="t" r="r" b="b"/>
            <a:pathLst>
              <a:path w="62865" h="160020">
                <a:moveTo>
                  <a:pt x="0" y="159575"/>
                </a:moveTo>
                <a:lnTo>
                  <a:pt x="62257" y="159575"/>
                </a:lnTo>
                <a:lnTo>
                  <a:pt x="62257" y="0"/>
                </a:lnTo>
                <a:lnTo>
                  <a:pt x="0" y="0"/>
                </a:lnTo>
                <a:lnTo>
                  <a:pt x="0" y="159575"/>
                </a:lnTo>
                <a:close/>
              </a:path>
            </a:pathLst>
          </a:custGeom>
          <a:ln w="127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13675" y="592736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7843"/>
                </a:lnTo>
              </a:path>
            </a:pathLst>
          </a:custGeom>
          <a:ln w="12700">
            <a:solidFill>
              <a:srgbClr val="FFCC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48425" y="6115050"/>
            <a:ext cx="1370330" cy="50800"/>
          </a:xfrm>
          <a:custGeom>
            <a:avLst/>
            <a:gdLst/>
            <a:ahLst/>
            <a:cxnLst/>
            <a:rect l="l" t="t" r="r" b="b"/>
            <a:pathLst>
              <a:path w="1370329" h="50800">
                <a:moveTo>
                  <a:pt x="1319149" y="0"/>
                </a:moveTo>
                <a:lnTo>
                  <a:pt x="1319149" y="50800"/>
                </a:lnTo>
                <a:lnTo>
                  <a:pt x="1350899" y="34925"/>
                </a:lnTo>
                <a:lnTo>
                  <a:pt x="1331849" y="34925"/>
                </a:lnTo>
                <a:lnTo>
                  <a:pt x="1331849" y="15875"/>
                </a:lnTo>
                <a:lnTo>
                  <a:pt x="1350899" y="15875"/>
                </a:lnTo>
                <a:lnTo>
                  <a:pt x="1319149" y="0"/>
                </a:lnTo>
                <a:close/>
              </a:path>
              <a:path w="1370329" h="50800">
                <a:moveTo>
                  <a:pt x="1319149" y="15875"/>
                </a:moveTo>
                <a:lnTo>
                  <a:pt x="0" y="15875"/>
                </a:lnTo>
                <a:lnTo>
                  <a:pt x="0" y="34925"/>
                </a:lnTo>
                <a:lnTo>
                  <a:pt x="1319149" y="34925"/>
                </a:lnTo>
                <a:lnTo>
                  <a:pt x="1319149" y="15875"/>
                </a:lnTo>
                <a:close/>
              </a:path>
              <a:path w="1370329" h="50800">
                <a:moveTo>
                  <a:pt x="1350899" y="15875"/>
                </a:moveTo>
                <a:lnTo>
                  <a:pt x="1331849" y="15875"/>
                </a:lnTo>
                <a:lnTo>
                  <a:pt x="1331849" y="34925"/>
                </a:lnTo>
                <a:lnTo>
                  <a:pt x="1350899" y="34925"/>
                </a:lnTo>
                <a:lnTo>
                  <a:pt x="1369949" y="25400"/>
                </a:lnTo>
                <a:lnTo>
                  <a:pt x="1350899" y="1587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93118" y="3978489"/>
            <a:ext cx="1260475" cy="828675"/>
          </a:xfrm>
          <a:custGeom>
            <a:avLst/>
            <a:gdLst/>
            <a:ahLst/>
            <a:cxnLst/>
            <a:rect l="l" t="t" r="r" b="b"/>
            <a:pathLst>
              <a:path w="1260475" h="828675">
                <a:moveTo>
                  <a:pt x="1119261" y="765386"/>
                </a:moveTo>
                <a:lnTo>
                  <a:pt x="1091168" y="807759"/>
                </a:lnTo>
                <a:lnTo>
                  <a:pt x="1260205" y="828460"/>
                </a:lnTo>
                <a:lnTo>
                  <a:pt x="1234230" y="783238"/>
                </a:lnTo>
                <a:lnTo>
                  <a:pt x="1149780" y="783238"/>
                </a:lnTo>
                <a:lnTo>
                  <a:pt x="1140444" y="779438"/>
                </a:lnTo>
                <a:lnTo>
                  <a:pt x="1119261" y="765386"/>
                </a:lnTo>
                <a:close/>
              </a:path>
              <a:path w="1260475" h="828675">
                <a:moveTo>
                  <a:pt x="1147307" y="723085"/>
                </a:moveTo>
                <a:lnTo>
                  <a:pt x="1119261" y="765386"/>
                </a:lnTo>
                <a:lnTo>
                  <a:pt x="1140488" y="779456"/>
                </a:lnTo>
                <a:lnTo>
                  <a:pt x="1149780" y="783238"/>
                </a:lnTo>
                <a:lnTo>
                  <a:pt x="1159510" y="783169"/>
                </a:lnTo>
                <a:lnTo>
                  <a:pt x="1168519" y="779438"/>
                </a:lnTo>
                <a:lnTo>
                  <a:pt x="1175623" y="772326"/>
                </a:lnTo>
                <a:lnTo>
                  <a:pt x="1179423" y="762990"/>
                </a:lnTo>
                <a:lnTo>
                  <a:pt x="1179353" y="753260"/>
                </a:lnTo>
                <a:lnTo>
                  <a:pt x="1175640" y="744269"/>
                </a:lnTo>
                <a:lnTo>
                  <a:pt x="1168511" y="737147"/>
                </a:lnTo>
                <a:lnTo>
                  <a:pt x="1147307" y="723085"/>
                </a:lnTo>
                <a:close/>
              </a:path>
              <a:path w="1260475" h="828675">
                <a:moveTo>
                  <a:pt x="1175369" y="680759"/>
                </a:moveTo>
                <a:lnTo>
                  <a:pt x="1147307" y="723085"/>
                </a:lnTo>
                <a:lnTo>
                  <a:pt x="1168511" y="737147"/>
                </a:lnTo>
                <a:lnTo>
                  <a:pt x="1175640" y="744269"/>
                </a:lnTo>
                <a:lnTo>
                  <a:pt x="1179353" y="753260"/>
                </a:lnTo>
                <a:lnTo>
                  <a:pt x="1179423" y="762990"/>
                </a:lnTo>
                <a:lnTo>
                  <a:pt x="1175623" y="772326"/>
                </a:lnTo>
                <a:lnTo>
                  <a:pt x="1168501" y="779456"/>
                </a:lnTo>
                <a:lnTo>
                  <a:pt x="1159510" y="783169"/>
                </a:lnTo>
                <a:lnTo>
                  <a:pt x="1149780" y="783238"/>
                </a:lnTo>
                <a:lnTo>
                  <a:pt x="1234230" y="783238"/>
                </a:lnTo>
                <a:lnTo>
                  <a:pt x="1175369" y="680759"/>
                </a:lnTo>
                <a:close/>
              </a:path>
              <a:path w="1260475" h="828675">
                <a:moveTo>
                  <a:pt x="28432" y="0"/>
                </a:moveTo>
                <a:lnTo>
                  <a:pt x="18716" y="642"/>
                </a:lnTo>
                <a:lnTo>
                  <a:pt x="9953" y="4857"/>
                </a:lnTo>
                <a:lnTo>
                  <a:pt x="3286" y="12358"/>
                </a:lnTo>
                <a:lnTo>
                  <a:pt x="0" y="21939"/>
                </a:lnTo>
                <a:lnTo>
                  <a:pt x="619" y="31662"/>
                </a:lnTo>
                <a:lnTo>
                  <a:pt x="4857" y="40433"/>
                </a:lnTo>
                <a:lnTo>
                  <a:pt x="12430" y="47156"/>
                </a:lnTo>
                <a:lnTo>
                  <a:pt x="207121" y="160313"/>
                </a:lnTo>
                <a:lnTo>
                  <a:pt x="1119261" y="765386"/>
                </a:lnTo>
                <a:lnTo>
                  <a:pt x="1147307" y="723085"/>
                </a:lnTo>
                <a:lnTo>
                  <a:pt x="232648" y="116498"/>
                </a:lnTo>
                <a:lnTo>
                  <a:pt x="37957" y="3214"/>
                </a:lnTo>
                <a:lnTo>
                  <a:pt x="2843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45151" y="4418203"/>
            <a:ext cx="2882900" cy="442595"/>
          </a:xfrm>
          <a:custGeom>
            <a:avLst/>
            <a:gdLst/>
            <a:ahLst/>
            <a:cxnLst/>
            <a:rect l="l" t="t" r="r" b="b"/>
            <a:pathLst>
              <a:path w="2882900" h="442595">
                <a:moveTo>
                  <a:pt x="2728428" y="391818"/>
                </a:moveTo>
                <a:lnTo>
                  <a:pt x="2722118" y="442214"/>
                </a:lnTo>
                <a:lnTo>
                  <a:pt x="2856117" y="394970"/>
                </a:lnTo>
                <a:lnTo>
                  <a:pt x="2753614" y="394970"/>
                </a:lnTo>
                <a:lnTo>
                  <a:pt x="2728428" y="391818"/>
                </a:lnTo>
                <a:close/>
              </a:path>
              <a:path w="2882900" h="442595">
                <a:moveTo>
                  <a:pt x="2734741" y="341395"/>
                </a:moveTo>
                <a:lnTo>
                  <a:pt x="2728428" y="391818"/>
                </a:lnTo>
                <a:lnTo>
                  <a:pt x="2753614" y="394970"/>
                </a:lnTo>
                <a:lnTo>
                  <a:pt x="2759964" y="344551"/>
                </a:lnTo>
                <a:lnTo>
                  <a:pt x="2734741" y="341395"/>
                </a:lnTo>
                <a:close/>
              </a:path>
              <a:path w="2882900" h="442595">
                <a:moveTo>
                  <a:pt x="2741041" y="291084"/>
                </a:moveTo>
                <a:lnTo>
                  <a:pt x="2734741" y="341395"/>
                </a:lnTo>
                <a:lnTo>
                  <a:pt x="2759964" y="344551"/>
                </a:lnTo>
                <a:lnTo>
                  <a:pt x="2753614" y="394970"/>
                </a:lnTo>
                <a:lnTo>
                  <a:pt x="2856117" y="394970"/>
                </a:lnTo>
                <a:lnTo>
                  <a:pt x="2882773" y="385572"/>
                </a:lnTo>
                <a:lnTo>
                  <a:pt x="2741041" y="291084"/>
                </a:lnTo>
                <a:close/>
              </a:path>
              <a:path w="2882900" h="442595">
                <a:moveTo>
                  <a:pt x="6223" y="0"/>
                </a:moveTo>
                <a:lnTo>
                  <a:pt x="0" y="50419"/>
                </a:lnTo>
                <a:lnTo>
                  <a:pt x="2728428" y="391818"/>
                </a:lnTo>
                <a:lnTo>
                  <a:pt x="2734741" y="341395"/>
                </a:lnTo>
                <a:lnTo>
                  <a:pt x="62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91050" y="6156350"/>
            <a:ext cx="2865755" cy="50800"/>
          </a:xfrm>
          <a:custGeom>
            <a:avLst/>
            <a:gdLst/>
            <a:ahLst/>
            <a:cxnLst/>
            <a:rect l="l" t="t" r="r" b="b"/>
            <a:pathLst>
              <a:path w="2865754" h="50800">
                <a:moveTo>
                  <a:pt x="2816505" y="34924"/>
                </a:moveTo>
                <a:lnTo>
                  <a:pt x="2816578" y="35283"/>
                </a:lnTo>
                <a:lnTo>
                  <a:pt x="2822035" y="43357"/>
                </a:lnTo>
                <a:lnTo>
                  <a:pt x="2830111" y="48802"/>
                </a:lnTo>
                <a:lnTo>
                  <a:pt x="2839974" y="50799"/>
                </a:lnTo>
                <a:lnTo>
                  <a:pt x="2849889" y="48802"/>
                </a:lnTo>
                <a:lnTo>
                  <a:pt x="2857960" y="43357"/>
                </a:lnTo>
                <a:lnTo>
                  <a:pt x="2863387" y="35283"/>
                </a:lnTo>
                <a:lnTo>
                  <a:pt x="2863459" y="34924"/>
                </a:lnTo>
                <a:lnTo>
                  <a:pt x="2816505" y="34924"/>
                </a:lnTo>
                <a:close/>
              </a:path>
              <a:path w="2865754" h="50800">
                <a:moveTo>
                  <a:pt x="2816504" y="15874"/>
                </a:moveTo>
                <a:lnTo>
                  <a:pt x="2814574" y="25399"/>
                </a:lnTo>
                <a:lnTo>
                  <a:pt x="2816505" y="34924"/>
                </a:lnTo>
                <a:lnTo>
                  <a:pt x="2839974" y="34924"/>
                </a:lnTo>
                <a:lnTo>
                  <a:pt x="2839974" y="15874"/>
                </a:lnTo>
                <a:lnTo>
                  <a:pt x="2816504" y="15874"/>
                </a:lnTo>
                <a:close/>
              </a:path>
              <a:path w="2865754" h="50800">
                <a:moveTo>
                  <a:pt x="2839974" y="0"/>
                </a:moveTo>
                <a:lnTo>
                  <a:pt x="2830111" y="1995"/>
                </a:lnTo>
                <a:lnTo>
                  <a:pt x="2822035" y="7437"/>
                </a:lnTo>
                <a:lnTo>
                  <a:pt x="2816578" y="15510"/>
                </a:lnTo>
                <a:lnTo>
                  <a:pt x="2816504" y="15874"/>
                </a:lnTo>
                <a:lnTo>
                  <a:pt x="2839974" y="15874"/>
                </a:lnTo>
                <a:lnTo>
                  <a:pt x="2839974" y="34924"/>
                </a:lnTo>
                <a:lnTo>
                  <a:pt x="2863459" y="34924"/>
                </a:lnTo>
                <a:lnTo>
                  <a:pt x="2865374" y="25399"/>
                </a:lnTo>
                <a:lnTo>
                  <a:pt x="2863387" y="15510"/>
                </a:lnTo>
                <a:lnTo>
                  <a:pt x="2857960" y="7437"/>
                </a:lnTo>
                <a:lnTo>
                  <a:pt x="2849889" y="1995"/>
                </a:lnTo>
                <a:lnTo>
                  <a:pt x="2839974" y="0"/>
                </a:lnTo>
                <a:close/>
              </a:path>
              <a:path w="2865754" h="50800">
                <a:moveTo>
                  <a:pt x="0" y="15824"/>
                </a:moveTo>
                <a:lnTo>
                  <a:pt x="0" y="34874"/>
                </a:lnTo>
                <a:lnTo>
                  <a:pt x="2816505" y="34924"/>
                </a:lnTo>
                <a:lnTo>
                  <a:pt x="2814574" y="25399"/>
                </a:lnTo>
                <a:lnTo>
                  <a:pt x="2816504" y="15874"/>
                </a:lnTo>
                <a:lnTo>
                  <a:pt x="0" y="1582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35626" y="4099814"/>
            <a:ext cx="2912110" cy="304165"/>
          </a:xfrm>
          <a:custGeom>
            <a:avLst/>
            <a:gdLst/>
            <a:ahLst/>
            <a:cxnLst/>
            <a:rect l="l" t="t" r="r" b="b"/>
            <a:pathLst>
              <a:path w="2912109" h="304164">
                <a:moveTo>
                  <a:pt x="2817338" y="28089"/>
                </a:moveTo>
                <a:lnTo>
                  <a:pt x="23240" y="253237"/>
                </a:lnTo>
                <a:lnTo>
                  <a:pt x="0" y="280543"/>
                </a:lnTo>
                <a:lnTo>
                  <a:pt x="2786" y="290228"/>
                </a:lnTo>
                <a:lnTo>
                  <a:pt x="8858" y="297830"/>
                </a:lnTo>
                <a:lnTo>
                  <a:pt x="17359" y="302599"/>
                </a:lnTo>
                <a:lnTo>
                  <a:pt x="27432" y="303784"/>
                </a:lnTo>
                <a:lnTo>
                  <a:pt x="2820641" y="78696"/>
                </a:lnTo>
                <a:lnTo>
                  <a:pt x="2819782" y="77819"/>
                </a:lnTo>
                <a:lnTo>
                  <a:pt x="2812288" y="59055"/>
                </a:lnTo>
                <a:lnTo>
                  <a:pt x="2812621" y="38915"/>
                </a:lnTo>
                <a:lnTo>
                  <a:pt x="2817338" y="28089"/>
                </a:lnTo>
                <a:close/>
              </a:path>
              <a:path w="2912109" h="304164">
                <a:moveTo>
                  <a:pt x="2905667" y="24637"/>
                </a:moveTo>
                <a:lnTo>
                  <a:pt x="2860167" y="24637"/>
                </a:lnTo>
                <a:lnTo>
                  <a:pt x="2870166" y="25822"/>
                </a:lnTo>
                <a:lnTo>
                  <a:pt x="2878629" y="30591"/>
                </a:lnTo>
                <a:lnTo>
                  <a:pt x="2884687" y="38193"/>
                </a:lnTo>
                <a:lnTo>
                  <a:pt x="2887472" y="47879"/>
                </a:lnTo>
                <a:lnTo>
                  <a:pt x="2886287" y="57878"/>
                </a:lnTo>
                <a:lnTo>
                  <a:pt x="2881518" y="66341"/>
                </a:lnTo>
                <a:lnTo>
                  <a:pt x="2873916" y="72399"/>
                </a:lnTo>
                <a:lnTo>
                  <a:pt x="2864230" y="75184"/>
                </a:lnTo>
                <a:lnTo>
                  <a:pt x="2820641" y="78696"/>
                </a:lnTo>
                <a:lnTo>
                  <a:pt x="2833385" y="91725"/>
                </a:lnTo>
                <a:lnTo>
                  <a:pt x="2851203" y="99488"/>
                </a:lnTo>
                <a:lnTo>
                  <a:pt x="2871343" y="99822"/>
                </a:lnTo>
                <a:lnTo>
                  <a:pt x="2890107" y="92327"/>
                </a:lnTo>
                <a:lnTo>
                  <a:pt x="2904025" y="78696"/>
                </a:lnTo>
                <a:lnTo>
                  <a:pt x="2911776" y="60906"/>
                </a:lnTo>
                <a:lnTo>
                  <a:pt x="2912109" y="40767"/>
                </a:lnTo>
                <a:lnTo>
                  <a:pt x="2905667" y="24637"/>
                </a:lnTo>
                <a:close/>
              </a:path>
              <a:path w="2912109" h="304164">
                <a:moveTo>
                  <a:pt x="2860167" y="24637"/>
                </a:moveTo>
                <a:lnTo>
                  <a:pt x="2817338" y="28089"/>
                </a:lnTo>
                <a:lnTo>
                  <a:pt x="2812621" y="38915"/>
                </a:lnTo>
                <a:lnTo>
                  <a:pt x="2812288" y="59055"/>
                </a:lnTo>
                <a:lnTo>
                  <a:pt x="2819782" y="77819"/>
                </a:lnTo>
                <a:lnTo>
                  <a:pt x="2820641" y="78696"/>
                </a:lnTo>
                <a:lnTo>
                  <a:pt x="2864230" y="75184"/>
                </a:lnTo>
                <a:lnTo>
                  <a:pt x="2873916" y="72399"/>
                </a:lnTo>
                <a:lnTo>
                  <a:pt x="2881518" y="66341"/>
                </a:lnTo>
                <a:lnTo>
                  <a:pt x="2886287" y="57878"/>
                </a:lnTo>
                <a:lnTo>
                  <a:pt x="2887472" y="47879"/>
                </a:lnTo>
                <a:lnTo>
                  <a:pt x="2884687" y="38193"/>
                </a:lnTo>
                <a:lnTo>
                  <a:pt x="2878629" y="30591"/>
                </a:lnTo>
                <a:lnTo>
                  <a:pt x="2870166" y="25822"/>
                </a:lnTo>
                <a:lnTo>
                  <a:pt x="2860167" y="24637"/>
                </a:lnTo>
                <a:close/>
              </a:path>
              <a:path w="2912109" h="304164">
                <a:moveTo>
                  <a:pt x="2853054" y="0"/>
                </a:moveTo>
                <a:lnTo>
                  <a:pt x="2834290" y="7494"/>
                </a:lnTo>
                <a:lnTo>
                  <a:pt x="2820384" y="21097"/>
                </a:lnTo>
                <a:lnTo>
                  <a:pt x="2817338" y="28089"/>
                </a:lnTo>
                <a:lnTo>
                  <a:pt x="2860167" y="24637"/>
                </a:lnTo>
                <a:lnTo>
                  <a:pt x="2905667" y="24637"/>
                </a:lnTo>
                <a:lnTo>
                  <a:pt x="2904615" y="22002"/>
                </a:lnTo>
                <a:lnTo>
                  <a:pt x="2891012" y="8096"/>
                </a:lnTo>
                <a:lnTo>
                  <a:pt x="2873194" y="333"/>
                </a:lnTo>
                <a:lnTo>
                  <a:pt x="285305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591050" y="5581357"/>
            <a:ext cx="73660" cy="344805"/>
          </a:xfrm>
          <a:custGeom>
            <a:avLst/>
            <a:gdLst/>
            <a:ahLst/>
            <a:cxnLst/>
            <a:rect l="l" t="t" r="r" b="b"/>
            <a:pathLst>
              <a:path w="73660" h="344804">
                <a:moveTo>
                  <a:pt x="0" y="344779"/>
                </a:moveTo>
                <a:lnTo>
                  <a:pt x="73581" y="344779"/>
                </a:lnTo>
                <a:lnTo>
                  <a:pt x="73581" y="0"/>
                </a:lnTo>
                <a:lnTo>
                  <a:pt x="0" y="0"/>
                </a:lnTo>
                <a:lnTo>
                  <a:pt x="0" y="3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591050" y="5581357"/>
            <a:ext cx="73660" cy="344805"/>
          </a:xfrm>
          <a:custGeom>
            <a:avLst/>
            <a:gdLst/>
            <a:ahLst/>
            <a:cxnLst/>
            <a:rect l="l" t="t" r="r" b="b"/>
            <a:pathLst>
              <a:path w="73660" h="344804">
                <a:moveTo>
                  <a:pt x="0" y="344779"/>
                </a:moveTo>
                <a:lnTo>
                  <a:pt x="73581" y="344779"/>
                </a:lnTo>
                <a:lnTo>
                  <a:pt x="73581" y="0"/>
                </a:lnTo>
                <a:lnTo>
                  <a:pt x="0" y="0"/>
                </a:lnTo>
                <a:lnTo>
                  <a:pt x="0" y="34477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813553" y="5422900"/>
            <a:ext cx="62547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</a:pPr>
            <a:r>
              <a:rPr sz="800" spc="60" dirty="0">
                <a:latin typeface="Arial"/>
                <a:cs typeface="Arial"/>
              </a:rPr>
              <a:t>T</a:t>
            </a:r>
            <a:r>
              <a:rPr sz="800" spc="30" dirty="0">
                <a:latin typeface="Arial"/>
                <a:cs typeface="Arial"/>
              </a:rPr>
              <a:t>rans</a:t>
            </a:r>
            <a:r>
              <a:rPr sz="800" spc="40" dirty="0">
                <a:latin typeface="Arial"/>
                <a:cs typeface="Arial"/>
              </a:rPr>
              <a:t>m</a:t>
            </a:r>
            <a:r>
              <a:rPr sz="800" spc="55" dirty="0">
                <a:latin typeface="Arial"/>
                <a:cs typeface="Arial"/>
              </a:rPr>
              <a:t>itt</a:t>
            </a:r>
            <a:r>
              <a:rPr sz="800" spc="30" dirty="0">
                <a:latin typeface="Arial"/>
                <a:cs typeface="Arial"/>
              </a:rPr>
              <a:t>e</a:t>
            </a:r>
            <a:r>
              <a:rPr sz="800" spc="40" dirty="0">
                <a:latin typeface="Arial"/>
                <a:cs typeface="Arial"/>
              </a:rPr>
              <a:t>d 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30" dirty="0">
                <a:latin typeface="Arial"/>
                <a:cs typeface="Arial"/>
              </a:rPr>
              <a:t>Symbol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493634" y="5927826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128485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93634" y="5638495"/>
            <a:ext cx="61594" cy="285750"/>
          </a:xfrm>
          <a:custGeom>
            <a:avLst/>
            <a:gdLst/>
            <a:ahLst/>
            <a:cxnLst/>
            <a:rect l="l" t="t" r="r" b="b"/>
            <a:pathLst>
              <a:path w="61595" h="285750">
                <a:moveTo>
                  <a:pt x="0" y="285737"/>
                </a:moveTo>
                <a:lnTo>
                  <a:pt x="61241" y="285737"/>
                </a:lnTo>
                <a:lnTo>
                  <a:pt x="61241" y="0"/>
                </a:lnTo>
                <a:lnTo>
                  <a:pt x="0" y="0"/>
                </a:lnTo>
                <a:lnTo>
                  <a:pt x="0" y="2857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93634" y="5638495"/>
            <a:ext cx="61594" cy="285750"/>
          </a:xfrm>
          <a:custGeom>
            <a:avLst/>
            <a:gdLst/>
            <a:ahLst/>
            <a:cxnLst/>
            <a:rect l="l" t="t" r="r" b="b"/>
            <a:pathLst>
              <a:path w="61595" h="285750">
                <a:moveTo>
                  <a:pt x="0" y="285737"/>
                </a:moveTo>
                <a:lnTo>
                  <a:pt x="61241" y="285737"/>
                </a:lnTo>
                <a:lnTo>
                  <a:pt x="61241" y="0"/>
                </a:lnTo>
                <a:lnTo>
                  <a:pt x="0" y="0"/>
                </a:lnTo>
                <a:lnTo>
                  <a:pt x="0" y="285737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760209" y="5651500"/>
            <a:ext cx="4883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</a:pPr>
            <a:r>
              <a:rPr sz="800" spc="35" dirty="0">
                <a:latin typeface="Arial"/>
                <a:cs typeface="Arial"/>
              </a:rPr>
              <a:t>Re</a:t>
            </a:r>
            <a:r>
              <a:rPr sz="800" spc="30" dirty="0">
                <a:latin typeface="Arial"/>
                <a:cs typeface="Arial"/>
              </a:rPr>
              <a:t>ce</a:t>
            </a:r>
            <a:r>
              <a:rPr sz="800" spc="20" dirty="0">
                <a:latin typeface="Arial"/>
                <a:cs typeface="Arial"/>
              </a:rPr>
              <a:t>i</a:t>
            </a:r>
            <a:r>
              <a:rPr sz="800" spc="40" dirty="0">
                <a:latin typeface="Arial"/>
                <a:cs typeface="Arial"/>
              </a:rPr>
              <a:t>v</a:t>
            </a:r>
            <a:r>
              <a:rPr sz="800" spc="30" dirty="0">
                <a:latin typeface="Arial"/>
                <a:cs typeface="Arial"/>
              </a:rPr>
              <a:t>e</a:t>
            </a:r>
            <a:r>
              <a:rPr sz="800" spc="40" dirty="0">
                <a:latin typeface="Arial"/>
                <a:cs typeface="Arial"/>
              </a:rPr>
              <a:t>d 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30" dirty="0">
                <a:latin typeface="Arial"/>
                <a:cs typeface="Arial"/>
              </a:rPr>
              <a:t>Symbol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552950" y="5269738"/>
            <a:ext cx="76200" cy="657860"/>
          </a:xfrm>
          <a:custGeom>
            <a:avLst/>
            <a:gdLst/>
            <a:ahLst/>
            <a:cxnLst/>
            <a:rect l="l" t="t" r="r" b="b"/>
            <a:pathLst>
              <a:path w="76200" h="657860">
                <a:moveTo>
                  <a:pt x="44450" y="63500"/>
                </a:moveTo>
                <a:lnTo>
                  <a:pt x="31750" y="63500"/>
                </a:lnTo>
                <a:lnTo>
                  <a:pt x="31750" y="657580"/>
                </a:lnTo>
                <a:lnTo>
                  <a:pt x="44450" y="657580"/>
                </a:lnTo>
                <a:lnTo>
                  <a:pt x="44450" y="63500"/>
                </a:lnTo>
                <a:close/>
              </a:path>
              <a:path w="76200" h="6578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578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91050" y="5889218"/>
            <a:ext cx="3907790" cy="76200"/>
          </a:xfrm>
          <a:custGeom>
            <a:avLst/>
            <a:gdLst/>
            <a:ahLst/>
            <a:cxnLst/>
            <a:rect l="l" t="t" r="r" b="b"/>
            <a:pathLst>
              <a:path w="3907790" h="76200">
                <a:moveTo>
                  <a:pt x="3831081" y="0"/>
                </a:moveTo>
                <a:lnTo>
                  <a:pt x="3831081" y="76199"/>
                </a:lnTo>
                <a:lnTo>
                  <a:pt x="3894581" y="44449"/>
                </a:lnTo>
                <a:lnTo>
                  <a:pt x="3843908" y="44449"/>
                </a:lnTo>
                <a:lnTo>
                  <a:pt x="3843908" y="31749"/>
                </a:lnTo>
                <a:lnTo>
                  <a:pt x="3894581" y="31749"/>
                </a:lnTo>
                <a:lnTo>
                  <a:pt x="3831081" y="0"/>
                </a:lnTo>
                <a:close/>
              </a:path>
              <a:path w="3907790" h="76200">
                <a:moveTo>
                  <a:pt x="3831081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831081" y="44449"/>
                </a:lnTo>
                <a:lnTo>
                  <a:pt x="3831081" y="31749"/>
                </a:lnTo>
                <a:close/>
              </a:path>
              <a:path w="3907790" h="76200">
                <a:moveTo>
                  <a:pt x="3894581" y="31749"/>
                </a:moveTo>
                <a:lnTo>
                  <a:pt x="3843908" y="31749"/>
                </a:lnTo>
                <a:lnTo>
                  <a:pt x="3843908" y="44449"/>
                </a:lnTo>
                <a:lnTo>
                  <a:pt x="3894581" y="44449"/>
                </a:lnTo>
                <a:lnTo>
                  <a:pt x="3907281" y="38099"/>
                </a:lnTo>
                <a:lnTo>
                  <a:pt x="3894581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91050" y="5932716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64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79466" y="4417695"/>
            <a:ext cx="135255" cy="6922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79466" y="4417695"/>
            <a:ext cx="135255" cy="692785"/>
          </a:xfrm>
          <a:custGeom>
            <a:avLst/>
            <a:gdLst/>
            <a:ahLst/>
            <a:cxnLst/>
            <a:rect l="l" t="t" r="r" b="b"/>
            <a:pathLst>
              <a:path w="135254" h="692785">
                <a:moveTo>
                  <a:pt x="0" y="692276"/>
                </a:moveTo>
                <a:lnTo>
                  <a:pt x="67563" y="0"/>
                </a:lnTo>
                <a:lnTo>
                  <a:pt x="135255" y="692276"/>
                </a:lnTo>
                <a:lnTo>
                  <a:pt x="0" y="692276"/>
                </a:lnTo>
                <a:close/>
              </a:path>
            </a:pathLst>
          </a:custGeom>
          <a:ln w="317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34203" y="4434713"/>
            <a:ext cx="124713" cy="646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34203" y="4434713"/>
            <a:ext cx="125095" cy="646430"/>
          </a:xfrm>
          <a:custGeom>
            <a:avLst/>
            <a:gdLst/>
            <a:ahLst/>
            <a:cxnLst/>
            <a:rect l="l" t="t" r="r" b="b"/>
            <a:pathLst>
              <a:path w="125095" h="646429">
                <a:moveTo>
                  <a:pt x="90932" y="646049"/>
                </a:moveTo>
                <a:lnTo>
                  <a:pt x="124713" y="487806"/>
                </a:lnTo>
                <a:lnTo>
                  <a:pt x="0" y="0"/>
                </a:lnTo>
                <a:lnTo>
                  <a:pt x="90932" y="646049"/>
                </a:lnTo>
                <a:close/>
              </a:path>
            </a:pathLst>
          </a:custGeom>
          <a:ln w="317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21357" y="4259249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667"/>
                </a:lnTo>
              </a:path>
            </a:pathLst>
          </a:custGeom>
          <a:ln w="3028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06213" y="4259249"/>
            <a:ext cx="30480" cy="156845"/>
          </a:xfrm>
          <a:custGeom>
            <a:avLst/>
            <a:gdLst/>
            <a:ahLst/>
            <a:cxnLst/>
            <a:rect l="l" t="t" r="r" b="b"/>
            <a:pathLst>
              <a:path w="30479" h="156845">
                <a:moveTo>
                  <a:pt x="0" y="156667"/>
                </a:moveTo>
                <a:lnTo>
                  <a:pt x="30288" y="156667"/>
                </a:lnTo>
                <a:lnTo>
                  <a:pt x="30288" y="0"/>
                </a:lnTo>
                <a:lnTo>
                  <a:pt x="0" y="0"/>
                </a:lnTo>
                <a:lnTo>
                  <a:pt x="0" y="156667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44090" y="4322241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667"/>
                </a:lnTo>
              </a:path>
            </a:pathLst>
          </a:custGeom>
          <a:ln w="3028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28946" y="4322241"/>
            <a:ext cx="30480" cy="156845"/>
          </a:xfrm>
          <a:custGeom>
            <a:avLst/>
            <a:gdLst/>
            <a:ahLst/>
            <a:cxnLst/>
            <a:rect l="l" t="t" r="r" b="b"/>
            <a:pathLst>
              <a:path w="30479" h="156845">
                <a:moveTo>
                  <a:pt x="0" y="156667"/>
                </a:moveTo>
                <a:lnTo>
                  <a:pt x="30288" y="156667"/>
                </a:lnTo>
                <a:lnTo>
                  <a:pt x="30288" y="0"/>
                </a:lnTo>
                <a:lnTo>
                  <a:pt x="0" y="0"/>
                </a:lnTo>
                <a:lnTo>
                  <a:pt x="0" y="156667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91444" y="4288282"/>
            <a:ext cx="0" cy="156210"/>
          </a:xfrm>
          <a:custGeom>
            <a:avLst/>
            <a:gdLst/>
            <a:ahLst/>
            <a:cxnLst/>
            <a:rect l="l" t="t" r="r" b="b"/>
            <a:pathLst>
              <a:path h="156210">
                <a:moveTo>
                  <a:pt x="0" y="0"/>
                </a:moveTo>
                <a:lnTo>
                  <a:pt x="0" y="155829"/>
                </a:lnTo>
              </a:path>
            </a:pathLst>
          </a:custGeom>
          <a:ln w="2776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77561" y="4288282"/>
            <a:ext cx="27940" cy="156210"/>
          </a:xfrm>
          <a:custGeom>
            <a:avLst/>
            <a:gdLst/>
            <a:ahLst/>
            <a:cxnLst/>
            <a:rect l="l" t="t" r="r" b="b"/>
            <a:pathLst>
              <a:path w="27939" h="156210">
                <a:moveTo>
                  <a:pt x="0" y="155829"/>
                </a:moveTo>
                <a:lnTo>
                  <a:pt x="27764" y="155829"/>
                </a:lnTo>
                <a:lnTo>
                  <a:pt x="27764" y="0"/>
                </a:lnTo>
                <a:lnTo>
                  <a:pt x="0" y="0"/>
                </a:lnTo>
                <a:lnTo>
                  <a:pt x="0" y="15582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70882" y="4348988"/>
            <a:ext cx="283845" cy="110489"/>
          </a:xfrm>
          <a:custGeom>
            <a:avLst/>
            <a:gdLst/>
            <a:ahLst/>
            <a:cxnLst/>
            <a:rect l="l" t="t" r="r" b="b"/>
            <a:pathLst>
              <a:path w="283845" h="110489">
                <a:moveTo>
                  <a:pt x="252602" y="0"/>
                </a:moveTo>
                <a:lnTo>
                  <a:pt x="0" y="72389"/>
                </a:lnTo>
                <a:lnTo>
                  <a:pt x="283463" y="110362"/>
                </a:lnTo>
                <a:lnTo>
                  <a:pt x="25260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70882" y="4348988"/>
            <a:ext cx="283845" cy="110489"/>
          </a:xfrm>
          <a:custGeom>
            <a:avLst/>
            <a:gdLst/>
            <a:ahLst/>
            <a:cxnLst/>
            <a:rect l="l" t="t" r="r" b="b"/>
            <a:pathLst>
              <a:path w="283845" h="110489">
                <a:moveTo>
                  <a:pt x="0" y="72389"/>
                </a:moveTo>
                <a:lnTo>
                  <a:pt x="252602" y="0"/>
                </a:lnTo>
                <a:lnTo>
                  <a:pt x="283463" y="110362"/>
                </a:lnTo>
                <a:lnTo>
                  <a:pt x="0" y="723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16201" y="4385233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667"/>
                </a:lnTo>
              </a:path>
            </a:pathLst>
          </a:custGeom>
          <a:ln w="3028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01057" y="4385233"/>
            <a:ext cx="30480" cy="156845"/>
          </a:xfrm>
          <a:custGeom>
            <a:avLst/>
            <a:gdLst/>
            <a:ahLst/>
            <a:cxnLst/>
            <a:rect l="l" t="t" r="r" b="b"/>
            <a:pathLst>
              <a:path w="30479" h="156845">
                <a:moveTo>
                  <a:pt x="0" y="156667"/>
                </a:moveTo>
                <a:lnTo>
                  <a:pt x="30289" y="156667"/>
                </a:lnTo>
                <a:lnTo>
                  <a:pt x="30289" y="0"/>
                </a:lnTo>
                <a:lnTo>
                  <a:pt x="0" y="0"/>
                </a:lnTo>
                <a:lnTo>
                  <a:pt x="0" y="156667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65190" y="4352163"/>
            <a:ext cx="0" cy="156210"/>
          </a:xfrm>
          <a:custGeom>
            <a:avLst/>
            <a:gdLst/>
            <a:ahLst/>
            <a:cxnLst/>
            <a:rect l="l" t="t" r="r" b="b"/>
            <a:pathLst>
              <a:path h="156210">
                <a:moveTo>
                  <a:pt x="0" y="0"/>
                </a:moveTo>
                <a:lnTo>
                  <a:pt x="0" y="155829"/>
                </a:lnTo>
              </a:path>
            </a:pathLst>
          </a:custGeom>
          <a:ln w="328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48784" y="4352163"/>
            <a:ext cx="33020" cy="156210"/>
          </a:xfrm>
          <a:custGeom>
            <a:avLst/>
            <a:gdLst/>
            <a:ahLst/>
            <a:cxnLst/>
            <a:rect l="l" t="t" r="r" b="b"/>
            <a:pathLst>
              <a:path w="33020" h="156210">
                <a:moveTo>
                  <a:pt x="0" y="155829"/>
                </a:moveTo>
                <a:lnTo>
                  <a:pt x="32812" y="155829"/>
                </a:lnTo>
                <a:lnTo>
                  <a:pt x="32812" y="0"/>
                </a:lnTo>
                <a:lnTo>
                  <a:pt x="0" y="0"/>
                </a:lnTo>
                <a:lnTo>
                  <a:pt x="0" y="15582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57163" y="4385233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667"/>
                </a:lnTo>
              </a:path>
            </a:pathLst>
          </a:custGeom>
          <a:ln w="328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40757" y="4385233"/>
            <a:ext cx="33020" cy="156845"/>
          </a:xfrm>
          <a:custGeom>
            <a:avLst/>
            <a:gdLst/>
            <a:ahLst/>
            <a:cxnLst/>
            <a:rect l="l" t="t" r="r" b="b"/>
            <a:pathLst>
              <a:path w="33020" h="156845">
                <a:moveTo>
                  <a:pt x="0" y="156667"/>
                </a:moveTo>
                <a:lnTo>
                  <a:pt x="32812" y="156667"/>
                </a:lnTo>
                <a:lnTo>
                  <a:pt x="32812" y="0"/>
                </a:lnTo>
                <a:lnTo>
                  <a:pt x="0" y="0"/>
                </a:lnTo>
                <a:lnTo>
                  <a:pt x="0" y="156667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41893" y="4811648"/>
            <a:ext cx="535431" cy="503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1222044" y="3304158"/>
            <a:ext cx="7417434" cy="166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CC99"/>
                </a:solidFill>
                <a:latin typeface="Times New Roman"/>
                <a:cs typeface="Times New Roman"/>
              </a:rPr>
              <a:t>– limits </a:t>
            </a:r>
            <a:r>
              <a:rPr sz="2800" dirty="0">
                <a:solidFill>
                  <a:srgbClr val="00CC99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CC99"/>
                </a:solidFill>
                <a:latin typeface="Times New Roman"/>
                <a:cs typeface="Times New Roman"/>
              </a:rPr>
              <a:t>maximum symbol</a:t>
            </a:r>
            <a:r>
              <a:rPr sz="2800" spc="110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CC99"/>
                </a:solidFill>
                <a:latin typeface="Times New Roman"/>
                <a:cs typeface="Times New Roman"/>
              </a:rPr>
              <a:t>rate</a:t>
            </a:r>
            <a:endParaRPr sz="2800">
              <a:latin typeface="Times New Roman"/>
              <a:cs typeface="Times New Roman"/>
            </a:endParaRPr>
          </a:p>
          <a:p>
            <a:pPr marL="3601720" marR="3515995" indent="635" algn="ctr">
              <a:lnSpc>
                <a:spcPct val="100000"/>
              </a:lnSpc>
              <a:spcBef>
                <a:spcPts val="1605"/>
              </a:spcBef>
            </a:pPr>
            <a:r>
              <a:rPr sz="800" spc="30" dirty="0">
                <a:latin typeface="Arial"/>
                <a:cs typeface="Arial"/>
              </a:rPr>
              <a:t>Base  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60" dirty="0">
                <a:latin typeface="Arial"/>
                <a:cs typeface="Arial"/>
              </a:rPr>
              <a:t>t</a:t>
            </a:r>
            <a:r>
              <a:rPr sz="800" spc="30" dirty="0">
                <a:latin typeface="Arial"/>
                <a:cs typeface="Arial"/>
              </a:rPr>
              <a:t>a</a:t>
            </a:r>
            <a:r>
              <a:rPr sz="800" spc="60" dirty="0">
                <a:latin typeface="Arial"/>
                <a:cs typeface="Arial"/>
              </a:rPr>
              <a:t>t</a:t>
            </a:r>
            <a:r>
              <a:rPr sz="800" spc="35" dirty="0">
                <a:latin typeface="Arial"/>
                <a:cs typeface="Arial"/>
              </a:rPr>
              <a:t>io 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7078345" marR="5080" algn="ctr">
              <a:lnSpc>
                <a:spcPct val="100000"/>
              </a:lnSpc>
            </a:pPr>
            <a:r>
              <a:rPr sz="800" spc="25" dirty="0">
                <a:latin typeface="Arial"/>
                <a:cs typeface="Arial"/>
              </a:rPr>
              <a:t>M</a:t>
            </a:r>
            <a:r>
              <a:rPr sz="800" spc="10" dirty="0">
                <a:latin typeface="Arial"/>
                <a:cs typeface="Arial"/>
              </a:rPr>
              <a:t>o</a:t>
            </a:r>
            <a:r>
              <a:rPr sz="800" spc="40" dirty="0">
                <a:latin typeface="Arial"/>
                <a:cs typeface="Arial"/>
              </a:rPr>
              <a:t>bile 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60" dirty="0">
                <a:latin typeface="Arial"/>
                <a:cs typeface="Arial"/>
              </a:rPr>
              <a:t>t</a:t>
            </a:r>
            <a:r>
              <a:rPr sz="800" spc="30" dirty="0">
                <a:latin typeface="Arial"/>
                <a:cs typeface="Arial"/>
              </a:rPr>
              <a:t>a</a:t>
            </a:r>
            <a:r>
              <a:rPr sz="800" spc="60" dirty="0">
                <a:latin typeface="Arial"/>
                <a:cs typeface="Arial"/>
              </a:rPr>
              <a:t>t</a:t>
            </a:r>
            <a:r>
              <a:rPr sz="800" spc="35" dirty="0">
                <a:latin typeface="Arial"/>
                <a:cs typeface="Arial"/>
              </a:rPr>
              <a:t>io 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39" name="object 1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40" name="object 1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3</a:t>
            </a:fld>
            <a:endParaRPr dirty="0"/>
          </a:p>
        </p:txBody>
      </p:sp>
      <p:sp>
        <p:nvSpPr>
          <p:cNvPr id="142" name="object 142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8340597" y="5672226"/>
            <a:ext cx="889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689" rIns="0" bIns="0" rtlCol="0">
            <a:spAutoFit/>
          </a:bodyPr>
          <a:lstStyle/>
          <a:p>
            <a:pPr marL="1173480">
              <a:lnSpc>
                <a:spcPct val="100000"/>
              </a:lnSpc>
            </a:pPr>
            <a:r>
              <a:rPr spc="-5" dirty="0"/>
              <a:t>Fading</a:t>
            </a:r>
            <a:r>
              <a:rPr spc="-7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5" name="object 5"/>
          <p:cNvSpPr/>
          <p:nvPr/>
        </p:nvSpPr>
        <p:spPr>
          <a:xfrm>
            <a:off x="243840" y="2470404"/>
            <a:ext cx="7580376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" y="2836164"/>
            <a:ext cx="5803392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30240" y="2836164"/>
            <a:ext cx="2505456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7039" y="3567684"/>
            <a:ext cx="1885188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" y="4299203"/>
            <a:ext cx="4334256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9664" y="4299203"/>
            <a:ext cx="2555747" cy="499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640" y="1703070"/>
            <a:ext cx="7524115" cy="306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Fast and </a:t>
            </a:r>
            <a:r>
              <a:rPr sz="3200" spc="-5" dirty="0">
                <a:latin typeface="Times New Roman"/>
                <a:cs typeface="Times New Roman"/>
              </a:rPr>
              <a:t>Slow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Fading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If the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channel response changes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within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symbol 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interval, then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the channel is regarded </a:t>
            </a:r>
            <a:r>
              <a:rPr sz="2400" b="1" spc="-40" dirty="0">
                <a:solidFill>
                  <a:srgbClr val="F1340D"/>
                </a:solidFill>
                <a:latin typeface="Arial"/>
                <a:cs typeface="Arial"/>
              </a:rPr>
              <a:t>FAST</a:t>
            </a:r>
            <a:r>
              <a:rPr sz="2400" b="1" spc="-5" dirty="0">
                <a:solidFill>
                  <a:srgbClr val="F1340D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1340D"/>
                </a:solidFill>
                <a:latin typeface="Arial"/>
                <a:cs typeface="Arial"/>
              </a:rPr>
              <a:t>FADING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R="526415" algn="ctr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Otherwise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the channel is regarded as </a:t>
            </a:r>
            <a:r>
              <a:rPr sz="2400" b="1" dirty="0">
                <a:solidFill>
                  <a:srgbClr val="F1340D"/>
                </a:solidFill>
                <a:latin typeface="Arial"/>
                <a:cs typeface="Arial"/>
              </a:rPr>
              <a:t>SLOW</a:t>
            </a:r>
            <a:r>
              <a:rPr sz="2400" b="1" spc="-30" dirty="0">
                <a:solidFill>
                  <a:srgbClr val="F1340D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1340D"/>
                </a:solidFill>
                <a:latin typeface="Arial"/>
                <a:cs typeface="Arial"/>
              </a:rPr>
              <a:t>FADING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30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689" rIns="0" bIns="0" rtlCol="0">
            <a:spAutoFit/>
          </a:bodyPr>
          <a:lstStyle/>
          <a:p>
            <a:pPr marL="2005964">
              <a:lnSpc>
                <a:spcPct val="100000"/>
              </a:lnSpc>
            </a:pPr>
            <a:r>
              <a:rPr spc="-5" dirty="0"/>
              <a:t>Fast</a:t>
            </a:r>
            <a:r>
              <a:rPr spc="-95" dirty="0"/>
              <a:t> </a:t>
            </a:r>
            <a:r>
              <a:rPr spc="-5" dirty="0"/>
              <a:t>Fading</a:t>
            </a:r>
          </a:p>
        </p:txBody>
      </p:sp>
      <p:sp>
        <p:nvSpPr>
          <p:cNvPr id="5" name="object 5"/>
          <p:cNvSpPr/>
          <p:nvPr/>
        </p:nvSpPr>
        <p:spPr>
          <a:xfrm>
            <a:off x="213359" y="1354836"/>
            <a:ext cx="1423416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59" y="2817876"/>
            <a:ext cx="1339596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464" y="1446529"/>
            <a:ext cx="7845425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1340D"/>
                </a:solidFill>
                <a:latin typeface="Arial"/>
                <a:cs typeface="Arial"/>
              </a:rPr>
              <a:t>When?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The channel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impulse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response changes rapidly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within 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symbol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period of the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transmitted</a:t>
            </a:r>
            <a:r>
              <a:rPr sz="24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signal.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1340D"/>
                </a:solidFill>
                <a:latin typeface="Arial"/>
                <a:cs typeface="Arial"/>
              </a:rPr>
              <a:t>What?</a:t>
            </a:r>
            <a:endParaRPr sz="2400">
              <a:latin typeface="Arial"/>
              <a:cs typeface="Arial"/>
            </a:endParaRPr>
          </a:p>
          <a:p>
            <a:pPr marL="12700" marR="647700">
              <a:lnSpc>
                <a:spcPts val="2860"/>
              </a:lnSpc>
              <a:spcBef>
                <a:spcPts val="11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The Doppler Spread causes frequency dispersion 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which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leads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signal</a:t>
            </a:r>
            <a:r>
              <a:rPr sz="2400" b="1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distortion</a:t>
            </a:r>
            <a:r>
              <a:rPr sz="2400" dirty="0">
                <a:solidFill>
                  <a:srgbClr val="0099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689" rIns="0" bIns="0" rtlCol="0">
            <a:spAutoFit/>
          </a:bodyPr>
          <a:lstStyle/>
          <a:p>
            <a:pPr marL="1567180">
              <a:lnSpc>
                <a:spcPct val="100000"/>
              </a:lnSpc>
            </a:pPr>
            <a:r>
              <a:rPr spc="-5" dirty="0"/>
              <a:t>Doppler</a:t>
            </a:r>
            <a:r>
              <a:rPr spc="-75" dirty="0"/>
              <a:t> </a:t>
            </a:r>
            <a:r>
              <a:rPr spc="-5" dirty="0"/>
              <a:t>Spread</a:t>
            </a:r>
          </a:p>
        </p:txBody>
      </p:sp>
      <p:sp>
        <p:nvSpPr>
          <p:cNvPr id="5" name="object 5"/>
          <p:cNvSpPr/>
          <p:nvPr/>
        </p:nvSpPr>
        <p:spPr>
          <a:xfrm>
            <a:off x="798576" y="1354836"/>
            <a:ext cx="1559052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1664" y="1720595"/>
            <a:ext cx="1036319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9552" y="1720595"/>
            <a:ext cx="510539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1659" y="1720595"/>
            <a:ext cx="1488947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3364" y="1446529"/>
            <a:ext cx="733044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1340D"/>
                </a:solidFill>
                <a:latin typeface="Arial"/>
                <a:cs typeface="Arial"/>
              </a:rPr>
              <a:t>Doppler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effect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(in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addition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fading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effect)  renders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received pulse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be</a:t>
            </a:r>
            <a:r>
              <a:rPr sz="2400" b="1" spc="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1340D"/>
                </a:solidFill>
                <a:latin typeface="Arial"/>
                <a:cs typeface="Arial"/>
              </a:rPr>
              <a:t>time-varying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8576" y="3183635"/>
            <a:ext cx="2865120" cy="499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7272" y="3915155"/>
            <a:ext cx="3048000" cy="499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3364" y="3275710"/>
            <a:ext cx="746887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1340D"/>
                </a:solidFill>
                <a:latin typeface="Arial"/>
                <a:cs typeface="Arial"/>
              </a:rPr>
              <a:t>State </a:t>
            </a:r>
            <a:r>
              <a:rPr sz="2400" b="1" spc="-15" dirty="0">
                <a:solidFill>
                  <a:srgbClr val="F1340D"/>
                </a:solidFill>
                <a:latin typeface="Arial"/>
                <a:cs typeface="Arial"/>
              </a:rPr>
              <a:t>Transitions </a:t>
            </a: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are determined from the  dynamics </a:t>
            </a:r>
            <a:r>
              <a:rPr sz="2400" b="1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003399"/>
                </a:solidFill>
                <a:latin typeface="Arial"/>
                <a:cs typeface="Arial"/>
              </a:rPr>
              <a:t>fading </a:t>
            </a: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channel </a:t>
            </a:r>
            <a:r>
              <a:rPr sz="2400" b="1" dirty="0">
                <a:solidFill>
                  <a:srgbClr val="003399"/>
                </a:solidFill>
                <a:latin typeface="Arial"/>
                <a:cs typeface="Arial"/>
              </a:rPr>
              <a:t>(Fading</a:t>
            </a:r>
            <a:r>
              <a:rPr sz="2400" b="1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99"/>
                </a:solidFill>
                <a:latin typeface="Arial"/>
                <a:cs typeface="Arial"/>
              </a:rPr>
              <a:t>Correlation  </a:t>
            </a: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Function or </a:t>
            </a:r>
            <a:r>
              <a:rPr sz="2400" b="1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1340D"/>
                </a:solidFill>
                <a:latin typeface="Arial"/>
                <a:cs typeface="Arial"/>
              </a:rPr>
              <a:t>Doppler</a:t>
            </a:r>
            <a:r>
              <a:rPr sz="2400" b="1" spc="-40" dirty="0">
                <a:solidFill>
                  <a:srgbClr val="F1340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1340D"/>
                </a:solidFill>
                <a:latin typeface="Arial"/>
                <a:cs typeface="Arial"/>
              </a:rPr>
              <a:t>Spectrum</a:t>
            </a: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32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689" rIns="0" bIns="0" rtlCol="0">
            <a:spAutoFit/>
          </a:bodyPr>
          <a:lstStyle/>
          <a:p>
            <a:pPr marL="168910">
              <a:lnSpc>
                <a:spcPct val="100000"/>
              </a:lnSpc>
            </a:pPr>
            <a:r>
              <a:rPr spc="-5" dirty="0"/>
              <a:t>Doppler Spread</a:t>
            </a:r>
            <a:r>
              <a:rPr spc="-2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62905" y="2038603"/>
            <a:ext cx="3474720" cy="248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775" baseline="-21021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carrier</a:t>
            </a:r>
            <a:r>
              <a:rPr sz="2800" spc="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speed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8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light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mobile</a:t>
            </a:r>
            <a:r>
              <a:rPr sz="28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speed</a:t>
            </a:r>
            <a:endParaRPr sz="2800">
              <a:latin typeface="Times New Roman"/>
              <a:cs typeface="Times New Roman"/>
            </a:endParaRPr>
          </a:p>
          <a:p>
            <a:pPr marL="455930" marR="5080" indent="-443865">
              <a:lnSpc>
                <a:spcPct val="120000"/>
              </a:lnSpc>
            </a:pPr>
            <a:r>
              <a:rPr sz="2800" i="1" spc="-5" dirty="0">
                <a:latin typeface="Times New Roman"/>
                <a:cs typeface="Times New Roman"/>
              </a:rPr>
              <a:t>θ: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Angle of motion</a:t>
            </a:r>
            <a:r>
              <a:rPr sz="28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with  incoming</a:t>
            </a:r>
            <a:r>
              <a:rPr sz="28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multipath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8478" y="3141745"/>
            <a:ext cx="2557780" cy="1343025"/>
          </a:xfrm>
          <a:custGeom>
            <a:avLst/>
            <a:gdLst/>
            <a:ahLst/>
            <a:cxnLst/>
            <a:rect l="l" t="t" r="r" b="b"/>
            <a:pathLst>
              <a:path w="2557779" h="1343025">
                <a:moveTo>
                  <a:pt x="35251" y="1266825"/>
                </a:moveTo>
                <a:lnTo>
                  <a:pt x="20686" y="1270869"/>
                </a:lnTo>
                <a:lnTo>
                  <a:pt x="8838" y="1280314"/>
                </a:lnTo>
                <a:lnTo>
                  <a:pt x="1765" y="1293094"/>
                </a:lnTo>
                <a:lnTo>
                  <a:pt x="0" y="1307588"/>
                </a:lnTo>
                <a:lnTo>
                  <a:pt x="4074" y="1322177"/>
                </a:lnTo>
                <a:lnTo>
                  <a:pt x="13489" y="1333992"/>
                </a:lnTo>
                <a:lnTo>
                  <a:pt x="26269" y="1341068"/>
                </a:lnTo>
                <a:lnTo>
                  <a:pt x="40766" y="1342858"/>
                </a:lnTo>
                <a:lnTo>
                  <a:pt x="55332" y="1338814"/>
                </a:lnTo>
                <a:lnTo>
                  <a:pt x="67180" y="1329368"/>
                </a:lnTo>
                <a:lnTo>
                  <a:pt x="74253" y="1316589"/>
                </a:lnTo>
                <a:lnTo>
                  <a:pt x="74995" y="1310493"/>
                </a:lnTo>
                <a:lnTo>
                  <a:pt x="40892" y="1310493"/>
                </a:lnTo>
                <a:lnTo>
                  <a:pt x="35126" y="1299190"/>
                </a:lnTo>
                <a:lnTo>
                  <a:pt x="67907" y="1282440"/>
                </a:lnTo>
                <a:lnTo>
                  <a:pt x="62529" y="1275691"/>
                </a:lnTo>
                <a:lnTo>
                  <a:pt x="49748" y="1268614"/>
                </a:lnTo>
                <a:lnTo>
                  <a:pt x="35251" y="1266825"/>
                </a:lnTo>
                <a:close/>
              </a:path>
              <a:path w="2557779" h="1343025">
                <a:moveTo>
                  <a:pt x="67907" y="1282440"/>
                </a:moveTo>
                <a:lnTo>
                  <a:pt x="35126" y="1299190"/>
                </a:lnTo>
                <a:lnTo>
                  <a:pt x="40892" y="1310493"/>
                </a:lnTo>
                <a:lnTo>
                  <a:pt x="73685" y="1293742"/>
                </a:lnTo>
                <a:lnTo>
                  <a:pt x="71943" y="1287506"/>
                </a:lnTo>
                <a:lnTo>
                  <a:pt x="67907" y="1282440"/>
                </a:lnTo>
                <a:close/>
              </a:path>
              <a:path w="2557779" h="1343025">
                <a:moveTo>
                  <a:pt x="73685" y="1293742"/>
                </a:moveTo>
                <a:lnTo>
                  <a:pt x="40892" y="1310493"/>
                </a:lnTo>
                <a:lnTo>
                  <a:pt x="74995" y="1310493"/>
                </a:lnTo>
                <a:lnTo>
                  <a:pt x="76018" y="1302095"/>
                </a:lnTo>
                <a:lnTo>
                  <a:pt x="73685" y="1293742"/>
                </a:lnTo>
                <a:close/>
              </a:path>
              <a:path w="2557779" h="1343025">
                <a:moveTo>
                  <a:pt x="80363" y="1276076"/>
                </a:moveTo>
                <a:lnTo>
                  <a:pt x="67907" y="1282440"/>
                </a:lnTo>
                <a:lnTo>
                  <a:pt x="71943" y="1287506"/>
                </a:lnTo>
                <a:lnTo>
                  <a:pt x="73685" y="1293742"/>
                </a:lnTo>
                <a:lnTo>
                  <a:pt x="86142" y="1287379"/>
                </a:lnTo>
                <a:lnTo>
                  <a:pt x="80363" y="1276076"/>
                </a:lnTo>
                <a:close/>
              </a:path>
              <a:path w="2557779" h="1343025">
                <a:moveTo>
                  <a:pt x="159548" y="1235690"/>
                </a:moveTo>
                <a:lnTo>
                  <a:pt x="114298" y="1258804"/>
                </a:lnTo>
                <a:lnTo>
                  <a:pt x="120076" y="1270107"/>
                </a:lnTo>
                <a:lnTo>
                  <a:pt x="165314" y="1246993"/>
                </a:lnTo>
                <a:lnTo>
                  <a:pt x="159548" y="1235690"/>
                </a:lnTo>
                <a:close/>
              </a:path>
              <a:path w="2557779" h="1343025">
                <a:moveTo>
                  <a:pt x="238732" y="1195177"/>
                </a:moveTo>
                <a:lnTo>
                  <a:pt x="193470" y="1218291"/>
                </a:lnTo>
                <a:lnTo>
                  <a:pt x="199248" y="1229594"/>
                </a:lnTo>
                <a:lnTo>
                  <a:pt x="244447" y="1206607"/>
                </a:lnTo>
                <a:lnTo>
                  <a:pt x="238732" y="1195177"/>
                </a:lnTo>
                <a:close/>
              </a:path>
              <a:path w="2557779" h="1343025">
                <a:moveTo>
                  <a:pt x="317853" y="1154791"/>
                </a:moveTo>
                <a:lnTo>
                  <a:pt x="272641" y="1177905"/>
                </a:lnTo>
                <a:lnTo>
                  <a:pt x="278483" y="1189208"/>
                </a:lnTo>
                <a:lnTo>
                  <a:pt x="323695" y="1166094"/>
                </a:lnTo>
                <a:lnTo>
                  <a:pt x="317853" y="1154791"/>
                </a:lnTo>
                <a:close/>
              </a:path>
              <a:path w="2557779" h="1343025">
                <a:moveTo>
                  <a:pt x="397101" y="1114405"/>
                </a:moveTo>
                <a:lnTo>
                  <a:pt x="351889" y="1137519"/>
                </a:lnTo>
                <a:lnTo>
                  <a:pt x="357604" y="1148822"/>
                </a:lnTo>
                <a:lnTo>
                  <a:pt x="402816" y="1125708"/>
                </a:lnTo>
                <a:lnTo>
                  <a:pt x="397101" y="1114405"/>
                </a:lnTo>
                <a:close/>
              </a:path>
              <a:path w="2557779" h="1343025">
                <a:moveTo>
                  <a:pt x="476222" y="1074019"/>
                </a:moveTo>
                <a:lnTo>
                  <a:pt x="431010" y="1097006"/>
                </a:lnTo>
                <a:lnTo>
                  <a:pt x="436725" y="1108309"/>
                </a:lnTo>
                <a:lnTo>
                  <a:pt x="482064" y="1085322"/>
                </a:lnTo>
                <a:lnTo>
                  <a:pt x="476222" y="1074019"/>
                </a:lnTo>
                <a:close/>
              </a:path>
              <a:path w="2557779" h="1343025">
                <a:moveTo>
                  <a:pt x="555470" y="1033506"/>
                </a:moveTo>
                <a:lnTo>
                  <a:pt x="510131" y="1056620"/>
                </a:lnTo>
                <a:lnTo>
                  <a:pt x="515973" y="1067923"/>
                </a:lnTo>
                <a:lnTo>
                  <a:pt x="561185" y="1044809"/>
                </a:lnTo>
                <a:lnTo>
                  <a:pt x="555470" y="1033506"/>
                </a:lnTo>
                <a:close/>
              </a:path>
              <a:path w="2557779" h="1343025">
                <a:moveTo>
                  <a:pt x="634591" y="993120"/>
                </a:moveTo>
                <a:lnTo>
                  <a:pt x="589379" y="1016234"/>
                </a:lnTo>
                <a:lnTo>
                  <a:pt x="595094" y="1027537"/>
                </a:lnTo>
                <a:lnTo>
                  <a:pt x="640433" y="1004423"/>
                </a:lnTo>
                <a:lnTo>
                  <a:pt x="634591" y="993120"/>
                </a:lnTo>
                <a:close/>
              </a:path>
              <a:path w="2557779" h="1343025">
                <a:moveTo>
                  <a:pt x="713839" y="952734"/>
                </a:moveTo>
                <a:lnTo>
                  <a:pt x="668500" y="975721"/>
                </a:lnTo>
                <a:lnTo>
                  <a:pt x="674342" y="987151"/>
                </a:lnTo>
                <a:lnTo>
                  <a:pt x="719554" y="964037"/>
                </a:lnTo>
                <a:lnTo>
                  <a:pt x="713839" y="952734"/>
                </a:lnTo>
                <a:close/>
              </a:path>
              <a:path w="2557779" h="1343025">
                <a:moveTo>
                  <a:pt x="792960" y="912221"/>
                </a:moveTo>
                <a:lnTo>
                  <a:pt x="747748" y="935335"/>
                </a:lnTo>
                <a:lnTo>
                  <a:pt x="753463" y="946638"/>
                </a:lnTo>
                <a:lnTo>
                  <a:pt x="798675" y="923524"/>
                </a:lnTo>
                <a:lnTo>
                  <a:pt x="792960" y="912221"/>
                </a:lnTo>
                <a:close/>
              </a:path>
              <a:path w="2557779" h="1343025">
                <a:moveTo>
                  <a:pt x="872081" y="871835"/>
                </a:moveTo>
                <a:lnTo>
                  <a:pt x="826869" y="894949"/>
                </a:lnTo>
                <a:lnTo>
                  <a:pt x="832711" y="906252"/>
                </a:lnTo>
                <a:lnTo>
                  <a:pt x="877923" y="883138"/>
                </a:lnTo>
                <a:lnTo>
                  <a:pt x="872081" y="871835"/>
                </a:lnTo>
                <a:close/>
              </a:path>
              <a:path w="2557779" h="1343025">
                <a:moveTo>
                  <a:pt x="951329" y="831449"/>
                </a:moveTo>
                <a:lnTo>
                  <a:pt x="906117" y="854563"/>
                </a:lnTo>
                <a:lnTo>
                  <a:pt x="911832" y="865866"/>
                </a:lnTo>
                <a:lnTo>
                  <a:pt x="957044" y="842752"/>
                </a:lnTo>
                <a:lnTo>
                  <a:pt x="951329" y="831449"/>
                </a:lnTo>
                <a:close/>
              </a:path>
              <a:path w="2557779" h="1343025">
                <a:moveTo>
                  <a:pt x="1030450" y="790936"/>
                </a:moveTo>
                <a:lnTo>
                  <a:pt x="985238" y="814050"/>
                </a:lnTo>
                <a:lnTo>
                  <a:pt x="991080" y="825353"/>
                </a:lnTo>
                <a:lnTo>
                  <a:pt x="1036292" y="802239"/>
                </a:lnTo>
                <a:lnTo>
                  <a:pt x="1030450" y="790936"/>
                </a:lnTo>
                <a:close/>
              </a:path>
              <a:path w="2557779" h="1343025">
                <a:moveTo>
                  <a:pt x="1109698" y="750550"/>
                </a:moveTo>
                <a:lnTo>
                  <a:pt x="1064486" y="773664"/>
                </a:lnTo>
                <a:lnTo>
                  <a:pt x="1070201" y="784967"/>
                </a:lnTo>
                <a:lnTo>
                  <a:pt x="1115413" y="761853"/>
                </a:lnTo>
                <a:lnTo>
                  <a:pt x="1109698" y="750550"/>
                </a:lnTo>
                <a:close/>
              </a:path>
              <a:path w="2557779" h="1343025">
                <a:moveTo>
                  <a:pt x="1188819" y="710164"/>
                </a:moveTo>
                <a:lnTo>
                  <a:pt x="1143607" y="733278"/>
                </a:lnTo>
                <a:lnTo>
                  <a:pt x="1149322" y="744581"/>
                </a:lnTo>
                <a:lnTo>
                  <a:pt x="1194661" y="721467"/>
                </a:lnTo>
                <a:lnTo>
                  <a:pt x="1188819" y="710164"/>
                </a:lnTo>
                <a:close/>
              </a:path>
              <a:path w="2557779" h="1343025">
                <a:moveTo>
                  <a:pt x="1268067" y="669651"/>
                </a:moveTo>
                <a:lnTo>
                  <a:pt x="1222728" y="692765"/>
                </a:lnTo>
                <a:lnTo>
                  <a:pt x="1228570" y="704068"/>
                </a:lnTo>
                <a:lnTo>
                  <a:pt x="1273782" y="681081"/>
                </a:lnTo>
                <a:lnTo>
                  <a:pt x="1268067" y="669651"/>
                </a:lnTo>
                <a:close/>
              </a:path>
              <a:path w="2557779" h="1343025">
                <a:moveTo>
                  <a:pt x="1347188" y="629265"/>
                </a:moveTo>
                <a:lnTo>
                  <a:pt x="1301976" y="652379"/>
                </a:lnTo>
                <a:lnTo>
                  <a:pt x="1307691" y="663682"/>
                </a:lnTo>
                <a:lnTo>
                  <a:pt x="1353030" y="640568"/>
                </a:lnTo>
                <a:lnTo>
                  <a:pt x="1347188" y="629265"/>
                </a:lnTo>
                <a:close/>
              </a:path>
              <a:path w="2557779" h="1343025">
                <a:moveTo>
                  <a:pt x="1426436" y="588879"/>
                </a:moveTo>
                <a:lnTo>
                  <a:pt x="1381097" y="611993"/>
                </a:lnTo>
                <a:lnTo>
                  <a:pt x="1386939" y="623296"/>
                </a:lnTo>
                <a:lnTo>
                  <a:pt x="1432151" y="600182"/>
                </a:lnTo>
                <a:lnTo>
                  <a:pt x="1426436" y="588879"/>
                </a:lnTo>
                <a:close/>
              </a:path>
              <a:path w="2557779" h="1343025">
                <a:moveTo>
                  <a:pt x="1505557" y="548493"/>
                </a:moveTo>
                <a:lnTo>
                  <a:pt x="1460345" y="571480"/>
                </a:lnTo>
                <a:lnTo>
                  <a:pt x="1466060" y="582910"/>
                </a:lnTo>
                <a:lnTo>
                  <a:pt x="1511272" y="559796"/>
                </a:lnTo>
                <a:lnTo>
                  <a:pt x="1505557" y="548493"/>
                </a:lnTo>
                <a:close/>
              </a:path>
              <a:path w="2557779" h="1343025">
                <a:moveTo>
                  <a:pt x="1584678" y="507980"/>
                </a:moveTo>
                <a:lnTo>
                  <a:pt x="1539466" y="531094"/>
                </a:lnTo>
                <a:lnTo>
                  <a:pt x="1545308" y="542397"/>
                </a:lnTo>
                <a:lnTo>
                  <a:pt x="1590520" y="519283"/>
                </a:lnTo>
                <a:lnTo>
                  <a:pt x="1584678" y="507980"/>
                </a:lnTo>
                <a:close/>
              </a:path>
              <a:path w="2557779" h="1343025">
                <a:moveTo>
                  <a:pt x="1663926" y="467594"/>
                </a:moveTo>
                <a:lnTo>
                  <a:pt x="1618714" y="490708"/>
                </a:lnTo>
                <a:lnTo>
                  <a:pt x="1624429" y="502011"/>
                </a:lnTo>
                <a:lnTo>
                  <a:pt x="1669641" y="478897"/>
                </a:lnTo>
                <a:lnTo>
                  <a:pt x="1663926" y="467594"/>
                </a:lnTo>
                <a:close/>
              </a:path>
              <a:path w="2557779" h="1343025">
                <a:moveTo>
                  <a:pt x="1743047" y="427208"/>
                </a:moveTo>
                <a:lnTo>
                  <a:pt x="1697835" y="450322"/>
                </a:lnTo>
                <a:lnTo>
                  <a:pt x="1703677" y="461625"/>
                </a:lnTo>
                <a:lnTo>
                  <a:pt x="1748889" y="438511"/>
                </a:lnTo>
                <a:lnTo>
                  <a:pt x="1743047" y="427208"/>
                </a:lnTo>
                <a:close/>
              </a:path>
              <a:path w="2557779" h="1343025">
                <a:moveTo>
                  <a:pt x="1822295" y="386695"/>
                </a:moveTo>
                <a:lnTo>
                  <a:pt x="1777083" y="409809"/>
                </a:lnTo>
                <a:lnTo>
                  <a:pt x="1782798" y="421112"/>
                </a:lnTo>
                <a:lnTo>
                  <a:pt x="1828010" y="397998"/>
                </a:lnTo>
                <a:lnTo>
                  <a:pt x="1822295" y="386695"/>
                </a:lnTo>
                <a:close/>
              </a:path>
              <a:path w="2557779" h="1343025">
                <a:moveTo>
                  <a:pt x="1901416" y="346309"/>
                </a:moveTo>
                <a:lnTo>
                  <a:pt x="1856204" y="369423"/>
                </a:lnTo>
                <a:lnTo>
                  <a:pt x="1861919" y="380726"/>
                </a:lnTo>
                <a:lnTo>
                  <a:pt x="1907258" y="357612"/>
                </a:lnTo>
                <a:lnTo>
                  <a:pt x="1901416" y="346309"/>
                </a:lnTo>
                <a:close/>
              </a:path>
              <a:path w="2557779" h="1343025">
                <a:moveTo>
                  <a:pt x="1980664" y="305923"/>
                </a:moveTo>
                <a:lnTo>
                  <a:pt x="1935325" y="329037"/>
                </a:lnTo>
                <a:lnTo>
                  <a:pt x="1941167" y="340340"/>
                </a:lnTo>
                <a:lnTo>
                  <a:pt x="1986379" y="317226"/>
                </a:lnTo>
                <a:lnTo>
                  <a:pt x="1980664" y="305923"/>
                </a:lnTo>
                <a:close/>
              </a:path>
              <a:path w="2557779" h="1343025">
                <a:moveTo>
                  <a:pt x="2059785" y="265410"/>
                </a:moveTo>
                <a:lnTo>
                  <a:pt x="2014573" y="288524"/>
                </a:lnTo>
                <a:lnTo>
                  <a:pt x="2020288" y="299827"/>
                </a:lnTo>
                <a:lnTo>
                  <a:pt x="2065627" y="276840"/>
                </a:lnTo>
                <a:lnTo>
                  <a:pt x="2059785" y="265410"/>
                </a:lnTo>
                <a:close/>
              </a:path>
              <a:path w="2557779" h="1343025">
                <a:moveTo>
                  <a:pt x="2139033" y="225024"/>
                </a:moveTo>
                <a:lnTo>
                  <a:pt x="2093694" y="248138"/>
                </a:lnTo>
                <a:lnTo>
                  <a:pt x="2099536" y="259441"/>
                </a:lnTo>
                <a:lnTo>
                  <a:pt x="2144748" y="236327"/>
                </a:lnTo>
                <a:lnTo>
                  <a:pt x="2139033" y="225024"/>
                </a:lnTo>
                <a:close/>
              </a:path>
              <a:path w="2557779" h="1343025">
                <a:moveTo>
                  <a:pt x="2218154" y="184638"/>
                </a:moveTo>
                <a:lnTo>
                  <a:pt x="2172942" y="207752"/>
                </a:lnTo>
                <a:lnTo>
                  <a:pt x="2178657" y="219055"/>
                </a:lnTo>
                <a:lnTo>
                  <a:pt x="2223869" y="195941"/>
                </a:lnTo>
                <a:lnTo>
                  <a:pt x="2218154" y="184638"/>
                </a:lnTo>
                <a:close/>
              </a:path>
              <a:path w="2557779" h="1343025">
                <a:moveTo>
                  <a:pt x="2297275" y="144252"/>
                </a:moveTo>
                <a:lnTo>
                  <a:pt x="2252063" y="167239"/>
                </a:lnTo>
                <a:lnTo>
                  <a:pt x="2257905" y="178542"/>
                </a:lnTo>
                <a:lnTo>
                  <a:pt x="2303117" y="155555"/>
                </a:lnTo>
                <a:lnTo>
                  <a:pt x="2297275" y="144252"/>
                </a:lnTo>
                <a:close/>
              </a:path>
              <a:path w="2557779" h="1343025">
                <a:moveTo>
                  <a:pt x="2376523" y="103739"/>
                </a:moveTo>
                <a:lnTo>
                  <a:pt x="2331311" y="126853"/>
                </a:lnTo>
                <a:lnTo>
                  <a:pt x="2337026" y="138156"/>
                </a:lnTo>
                <a:lnTo>
                  <a:pt x="2382238" y="115042"/>
                </a:lnTo>
                <a:lnTo>
                  <a:pt x="2376523" y="103739"/>
                </a:lnTo>
                <a:close/>
              </a:path>
              <a:path w="2557779" h="1343025">
                <a:moveTo>
                  <a:pt x="2455644" y="63353"/>
                </a:moveTo>
                <a:lnTo>
                  <a:pt x="2410432" y="86467"/>
                </a:lnTo>
                <a:lnTo>
                  <a:pt x="2416274" y="97770"/>
                </a:lnTo>
                <a:lnTo>
                  <a:pt x="2461486" y="74656"/>
                </a:lnTo>
                <a:lnTo>
                  <a:pt x="2455644" y="63353"/>
                </a:lnTo>
                <a:close/>
              </a:path>
              <a:path w="2557779" h="1343025">
                <a:moveTo>
                  <a:pt x="2516533" y="0"/>
                </a:moveTo>
                <a:lnTo>
                  <a:pt x="2501999" y="4044"/>
                </a:lnTo>
                <a:lnTo>
                  <a:pt x="2490113" y="13489"/>
                </a:lnTo>
                <a:lnTo>
                  <a:pt x="2483013" y="26269"/>
                </a:lnTo>
                <a:lnTo>
                  <a:pt x="2481247" y="40763"/>
                </a:lnTo>
                <a:lnTo>
                  <a:pt x="2485362" y="55352"/>
                </a:lnTo>
                <a:lnTo>
                  <a:pt x="2494752" y="67167"/>
                </a:lnTo>
                <a:lnTo>
                  <a:pt x="2507524" y="74243"/>
                </a:lnTo>
                <a:lnTo>
                  <a:pt x="2522010" y="76033"/>
                </a:lnTo>
                <a:lnTo>
                  <a:pt x="2536543" y="71989"/>
                </a:lnTo>
                <a:lnTo>
                  <a:pt x="2548430" y="62543"/>
                </a:lnTo>
                <a:lnTo>
                  <a:pt x="2551296" y="57384"/>
                </a:lnTo>
                <a:lnTo>
                  <a:pt x="2495395" y="57384"/>
                </a:lnTo>
                <a:lnTo>
                  <a:pt x="2489680" y="46081"/>
                </a:lnTo>
                <a:lnTo>
                  <a:pt x="2516350" y="32365"/>
                </a:lnTo>
                <a:lnTo>
                  <a:pt x="2556476" y="32365"/>
                </a:lnTo>
                <a:lnTo>
                  <a:pt x="2553180" y="20681"/>
                </a:lnTo>
                <a:lnTo>
                  <a:pt x="2543790" y="8866"/>
                </a:lnTo>
                <a:lnTo>
                  <a:pt x="2531019" y="1789"/>
                </a:lnTo>
                <a:lnTo>
                  <a:pt x="2516533" y="0"/>
                </a:lnTo>
                <a:close/>
              </a:path>
              <a:path w="2557779" h="1343025">
                <a:moveTo>
                  <a:pt x="2516350" y="32365"/>
                </a:moveTo>
                <a:lnTo>
                  <a:pt x="2489680" y="46081"/>
                </a:lnTo>
                <a:lnTo>
                  <a:pt x="2495395" y="57384"/>
                </a:lnTo>
                <a:lnTo>
                  <a:pt x="2522192" y="43668"/>
                </a:lnTo>
                <a:lnTo>
                  <a:pt x="2516350" y="32365"/>
                </a:lnTo>
                <a:close/>
              </a:path>
              <a:path w="2557779" h="1343025">
                <a:moveTo>
                  <a:pt x="2556476" y="32365"/>
                </a:moveTo>
                <a:lnTo>
                  <a:pt x="2516350" y="32365"/>
                </a:lnTo>
                <a:lnTo>
                  <a:pt x="2522192" y="43668"/>
                </a:lnTo>
                <a:lnTo>
                  <a:pt x="2495395" y="57384"/>
                </a:lnTo>
                <a:lnTo>
                  <a:pt x="2551296" y="57384"/>
                </a:lnTo>
                <a:lnTo>
                  <a:pt x="2555530" y="49764"/>
                </a:lnTo>
                <a:lnTo>
                  <a:pt x="2557296" y="35270"/>
                </a:lnTo>
                <a:lnTo>
                  <a:pt x="2556476" y="32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912" y="4446523"/>
            <a:ext cx="3118485" cy="0"/>
          </a:xfrm>
          <a:custGeom>
            <a:avLst/>
            <a:gdLst/>
            <a:ahLst/>
            <a:cxnLst/>
            <a:rect l="l" t="t" r="r" b="b"/>
            <a:pathLst>
              <a:path w="3118485">
                <a:moveTo>
                  <a:pt x="0" y="0"/>
                </a:moveTo>
                <a:lnTo>
                  <a:pt x="31179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6487" y="2373376"/>
            <a:ext cx="0" cy="2305050"/>
          </a:xfrm>
          <a:custGeom>
            <a:avLst/>
            <a:gdLst/>
            <a:ahLst/>
            <a:cxnLst/>
            <a:rect l="l" t="t" r="r" b="b"/>
            <a:pathLst>
              <a:path h="2305050">
                <a:moveTo>
                  <a:pt x="0" y="230492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0137" y="2565796"/>
            <a:ext cx="3578161" cy="1887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4725" y="4611623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800" y="4551298"/>
            <a:ext cx="224154" cy="60325"/>
          </a:xfrm>
          <a:custGeom>
            <a:avLst/>
            <a:gdLst/>
            <a:ahLst/>
            <a:cxnLst/>
            <a:rect l="l" t="t" r="r" b="b"/>
            <a:pathLst>
              <a:path w="224155" h="60325">
                <a:moveTo>
                  <a:pt x="0" y="0"/>
                </a:moveTo>
                <a:lnTo>
                  <a:pt x="223837" y="0"/>
                </a:lnTo>
                <a:lnTo>
                  <a:pt x="111925" y="603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62022" y="2298572"/>
            <a:ext cx="8388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Scattering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Point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33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4897" y="2875026"/>
            <a:ext cx="5080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g 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ltipath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0416" y="4605654"/>
            <a:ext cx="18224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BS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6475" y="3308350"/>
            <a:ext cx="2089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3373" y="3681476"/>
            <a:ext cx="39497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Line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10" dirty="0">
                <a:latin typeface="Times New Roman"/>
                <a:cs typeface="Times New Roman"/>
              </a:rPr>
              <a:t>Sight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2718" y="2298572"/>
            <a:ext cx="8890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1328" y="4374007"/>
            <a:ext cx="8890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6252" y="3225419"/>
            <a:ext cx="933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1476" y="2615184"/>
            <a:ext cx="10033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θ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689" rIns="0" bIns="0" rtlCol="0">
            <a:spAutoFit/>
          </a:bodyPr>
          <a:lstStyle/>
          <a:p>
            <a:pPr marL="168910">
              <a:lnSpc>
                <a:spcPct val="100000"/>
              </a:lnSpc>
            </a:pPr>
            <a:r>
              <a:rPr spc="-5" dirty="0"/>
              <a:t>Doppler Spread</a:t>
            </a:r>
            <a:r>
              <a:rPr spc="-2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5" name="object 5"/>
          <p:cNvSpPr/>
          <p:nvPr/>
        </p:nvSpPr>
        <p:spPr>
          <a:xfrm>
            <a:off x="2259382" y="2929495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279" y="0"/>
                </a:lnTo>
              </a:path>
            </a:pathLst>
          </a:custGeom>
          <a:ln w="18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8941" y="2899862"/>
            <a:ext cx="16827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95" dirty="0">
                <a:latin typeface="Times New Roman"/>
                <a:cs typeface="Times New Roman"/>
              </a:rPr>
              <a:t>d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34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0634" y="2592240"/>
            <a:ext cx="162560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i="1" spc="90" dirty="0">
                <a:latin typeface="Times New Roman"/>
                <a:cs typeface="Times New Roman"/>
              </a:rPr>
              <a:t>f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2567" y="2947219"/>
            <a:ext cx="244475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i="1" spc="145" dirty="0">
                <a:latin typeface="Times New Roman"/>
                <a:cs typeface="Times New Roman"/>
              </a:rPr>
              <a:t>c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0134" y="2274337"/>
            <a:ext cx="20447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3240" algn="l"/>
              </a:tabLst>
            </a:pPr>
            <a:r>
              <a:rPr sz="5325" spc="270" baseline="-35211" dirty="0">
                <a:latin typeface="Symbol"/>
                <a:cs typeface="Symbol"/>
              </a:rPr>
              <a:t></a:t>
            </a:r>
            <a:r>
              <a:rPr sz="5325" spc="270" baseline="-35211" dirty="0">
                <a:latin typeface="Times New Roman"/>
                <a:cs typeface="Times New Roman"/>
              </a:rPr>
              <a:t>	</a:t>
            </a:r>
            <a:r>
              <a:rPr sz="3550" i="1" spc="90" dirty="0">
                <a:latin typeface="Times New Roman"/>
                <a:cs typeface="Times New Roman"/>
              </a:rPr>
              <a:t>f </a:t>
            </a:r>
            <a:r>
              <a:rPr sz="3550" i="1" spc="145" dirty="0">
                <a:latin typeface="Times New Roman"/>
                <a:cs typeface="Times New Roman"/>
              </a:rPr>
              <a:t>v</a:t>
            </a:r>
            <a:r>
              <a:rPr sz="3550" i="1" spc="-175" dirty="0">
                <a:latin typeface="Times New Roman"/>
                <a:cs typeface="Times New Roman"/>
              </a:rPr>
              <a:t> </a:t>
            </a:r>
            <a:r>
              <a:rPr sz="3550" spc="140" dirty="0">
                <a:latin typeface="Times New Roman"/>
                <a:cs typeface="Times New Roman"/>
              </a:rPr>
              <a:t>cos</a:t>
            </a:r>
            <a:r>
              <a:rPr sz="3800" i="1" spc="140" dirty="0">
                <a:latin typeface="Symbol"/>
                <a:cs typeface="Symbol"/>
              </a:rPr>
              <a:t>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2905" y="2038603"/>
            <a:ext cx="3474720" cy="248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775" baseline="-21021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carrier</a:t>
            </a:r>
            <a:r>
              <a:rPr sz="2800" spc="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speed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8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light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mobile</a:t>
            </a:r>
            <a:r>
              <a:rPr sz="28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speed</a:t>
            </a:r>
            <a:endParaRPr sz="2800">
              <a:latin typeface="Times New Roman"/>
              <a:cs typeface="Times New Roman"/>
            </a:endParaRPr>
          </a:p>
          <a:p>
            <a:pPr marL="455930" marR="5080" indent="-443865">
              <a:lnSpc>
                <a:spcPct val="120000"/>
              </a:lnSpc>
            </a:pPr>
            <a:r>
              <a:rPr sz="2800" i="1" spc="-5" dirty="0">
                <a:latin typeface="Times New Roman"/>
                <a:cs typeface="Times New Roman"/>
              </a:rPr>
              <a:t>θ: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Angle of motion</a:t>
            </a:r>
            <a:r>
              <a:rPr sz="28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with  incoming</a:t>
            </a:r>
            <a:r>
              <a:rPr sz="28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multipath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9993" y="539241"/>
            <a:ext cx="63754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Doppler Spread</a:t>
            </a:r>
            <a:r>
              <a:rPr spc="-1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5" name="object 5"/>
          <p:cNvSpPr/>
          <p:nvPr/>
        </p:nvSpPr>
        <p:spPr>
          <a:xfrm>
            <a:off x="536575" y="2195576"/>
            <a:ext cx="4133850" cy="218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927" y="1456309"/>
            <a:ext cx="497332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9900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0099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9900"/>
                </a:solidFill>
                <a:latin typeface="Arial"/>
                <a:cs typeface="Arial"/>
              </a:rPr>
              <a:t>land mobile fading </a:t>
            </a:r>
            <a:r>
              <a:rPr sz="2400" dirty="0">
                <a:solidFill>
                  <a:srgbClr val="009900"/>
                </a:solidFill>
                <a:latin typeface="Arial"/>
                <a:cs typeface="Arial"/>
              </a:rPr>
              <a:t>spectrum,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8126" y="2181225"/>
            <a:ext cx="3821049" cy="221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3390" y="4843017"/>
            <a:ext cx="40919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9900"/>
                </a:solidFill>
                <a:latin typeface="Arial"/>
                <a:cs typeface="Arial"/>
              </a:rPr>
              <a:t>The Auto-Correlation</a:t>
            </a:r>
            <a:r>
              <a:rPr sz="2400" spc="-114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6253" y="4843017"/>
            <a:ext cx="34994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9900"/>
                </a:solidFill>
                <a:latin typeface="Arial"/>
                <a:cs typeface="Arial"/>
              </a:rPr>
              <a:t>Doppler Fading</a:t>
            </a:r>
            <a:r>
              <a:rPr sz="2400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Arial"/>
                <a:cs typeface="Arial"/>
              </a:rPr>
              <a:t>Spectrum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0868" y="513715"/>
            <a:ext cx="7265670" cy="214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3605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Doppler Spread</a:t>
            </a:r>
            <a:r>
              <a:rPr sz="4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(Continued)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solidFill>
                  <a:srgbClr val="009900"/>
                </a:solidFill>
                <a:latin typeface="Wingdings"/>
                <a:cs typeface="Wingdings"/>
              </a:rPr>
              <a:t></a:t>
            </a:r>
            <a:r>
              <a:rPr sz="1800" b="1" i="1" spc="-5" dirty="0">
                <a:solidFill>
                  <a:srgbClr val="009900"/>
                </a:solidFill>
                <a:latin typeface="Times New Roman"/>
                <a:cs typeface="Times New Roman"/>
              </a:rPr>
              <a:t>h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channel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impulse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9900"/>
                </a:solidFill>
                <a:latin typeface="Wingdings"/>
                <a:cs typeface="Wingdings"/>
              </a:rPr>
              <a:t></a:t>
            </a:r>
            <a:r>
              <a:rPr sz="1800" b="1" i="1" spc="-5" dirty="0">
                <a:solidFill>
                  <a:srgbClr val="009900"/>
                </a:solidFill>
                <a:latin typeface="Times New Roman"/>
                <a:cs typeface="Times New Roman"/>
              </a:rPr>
              <a:t>h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has a complex normal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distribution </a:t>
            </a:r>
            <a:r>
              <a:rPr sz="1800" b="1" spc="10" dirty="0">
                <a:solidFill>
                  <a:srgbClr val="009900"/>
                </a:solidFill>
                <a:latin typeface="Arial"/>
                <a:cs typeface="Arial"/>
              </a:rPr>
              <a:t>with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zero</a:t>
            </a:r>
            <a:r>
              <a:rPr sz="1800" b="1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9900"/>
                </a:solidFill>
                <a:latin typeface="Wingdings"/>
                <a:cs typeface="Wingdings"/>
              </a:rPr>
              <a:t></a:t>
            </a:r>
            <a:r>
              <a:rPr sz="1800" b="1" i="1" spc="-10" dirty="0">
                <a:solidFill>
                  <a:srgbClr val="009900"/>
                </a:solidFill>
                <a:latin typeface="Times New Roman"/>
                <a:cs typeface="Times New Roman"/>
              </a:rPr>
              <a:t>|h|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is Raleigh</a:t>
            </a:r>
            <a:r>
              <a:rPr sz="1800" b="1" spc="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distributed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009900"/>
                </a:solidFill>
                <a:latin typeface="Wingdings"/>
                <a:cs typeface="Wingdings"/>
              </a:rPr>
              <a:t>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Phase </a:t>
            </a:r>
            <a:r>
              <a:rPr sz="1800" b="1" i="1" dirty="0">
                <a:solidFill>
                  <a:srgbClr val="009900"/>
                </a:solidFill>
                <a:latin typeface="Arial"/>
                <a:cs typeface="Arial"/>
              </a:rPr>
              <a:t>φ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uniformly distributed between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0 and</a:t>
            </a:r>
            <a:r>
              <a:rPr sz="1800" b="1" spc="-9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1800" b="1" i="1" spc="5" dirty="0">
                <a:solidFill>
                  <a:srgbClr val="009900"/>
                </a:solidFill>
                <a:latin typeface="Arial"/>
                <a:cs typeface="Arial"/>
              </a:rPr>
              <a:t>π</a:t>
            </a:r>
            <a:endParaRPr sz="1800">
              <a:latin typeface="Arial"/>
              <a:cs typeface="Arial"/>
            </a:endParaRPr>
          </a:p>
          <a:p>
            <a:pPr marL="637540" indent="-624840">
              <a:lnSpc>
                <a:spcPct val="100000"/>
              </a:lnSpc>
              <a:buFont typeface="Wingdings"/>
              <a:buChar char=""/>
              <a:tabLst>
                <a:tab pos="637540" algn="l"/>
              </a:tabLst>
            </a:pP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is </a:t>
            </a:r>
            <a:r>
              <a:rPr sz="1800" b="1" i="1" spc="-5" dirty="0">
                <a:solidFill>
                  <a:srgbClr val="009900"/>
                </a:solidFill>
                <a:latin typeface="Arial"/>
                <a:cs typeface="Arial"/>
              </a:rPr>
              <a:t>Chi-square</a:t>
            </a:r>
            <a:r>
              <a:rPr sz="1800" b="1" i="1" spc="-5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distributed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550" y="2824226"/>
            <a:ext cx="7823200" cy="3179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" y="2303462"/>
            <a:ext cx="365125" cy="446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36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689" rIns="0" bIns="0" rtlCol="0">
            <a:spAutoFit/>
          </a:bodyPr>
          <a:lstStyle/>
          <a:p>
            <a:pPr marL="1706880">
              <a:lnSpc>
                <a:spcPct val="100000"/>
              </a:lnSpc>
            </a:pPr>
            <a:r>
              <a:rPr spc="-5" dirty="0"/>
              <a:t>Fading in</a:t>
            </a:r>
            <a:r>
              <a:rPr spc="-70" dirty="0"/>
              <a:t> </a:t>
            </a:r>
            <a:r>
              <a:rPr spc="-5" dirty="0"/>
              <a:t>Brief</a:t>
            </a:r>
          </a:p>
        </p:txBody>
      </p:sp>
      <p:sp>
        <p:nvSpPr>
          <p:cNvPr id="5" name="object 5"/>
          <p:cNvSpPr/>
          <p:nvPr/>
        </p:nvSpPr>
        <p:spPr>
          <a:xfrm>
            <a:off x="2697479" y="1510283"/>
            <a:ext cx="3587496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6707" y="2503932"/>
            <a:ext cx="1114044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320" y="2503932"/>
            <a:ext cx="510539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4428" y="2503932"/>
            <a:ext cx="2811779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7311" y="3284220"/>
            <a:ext cx="3252216" cy="499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6479" y="4102608"/>
            <a:ext cx="1944623" cy="499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2671" y="4102608"/>
            <a:ext cx="510539" cy="499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4779" y="4102608"/>
            <a:ext cx="2816352" cy="499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6539" y="4850891"/>
            <a:ext cx="3272028" cy="499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3848" y="5641847"/>
            <a:ext cx="1304544" cy="499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9959" y="5641847"/>
            <a:ext cx="510539" cy="4998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2067" y="5641847"/>
            <a:ext cx="2813304" cy="499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94026" y="1602359"/>
            <a:ext cx="4071620" cy="450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5895" algn="ctr">
              <a:lnSpc>
                <a:spcPct val="100000"/>
              </a:lnSpc>
            </a:pP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Large Doppler</a:t>
            </a:r>
            <a:r>
              <a:rPr sz="2400" b="1" spc="-5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Spread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00">
              <a:latin typeface="Times New Roman"/>
              <a:cs typeface="Times New Roman"/>
            </a:endParaRPr>
          </a:p>
          <a:p>
            <a:pPr marL="312420">
              <a:lnSpc>
                <a:spcPct val="100000"/>
              </a:lnSpc>
            </a:pP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Time-Selective</a:t>
            </a:r>
            <a:r>
              <a:rPr sz="2400" b="1" spc="-7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Fading</a:t>
            </a:r>
            <a:endParaRPr sz="2400">
              <a:latin typeface="Arial"/>
              <a:cs typeface="Arial"/>
            </a:endParaRPr>
          </a:p>
          <a:p>
            <a:pPr marL="12700" marR="5080" indent="-78105" algn="ctr">
              <a:lnSpc>
                <a:spcPts val="6450"/>
              </a:lnSpc>
              <a:spcBef>
                <a:spcPts val="495"/>
              </a:spcBef>
            </a:pPr>
            <a:r>
              <a:rPr sz="2400" b="1" spc="-5" dirty="0">
                <a:solidFill>
                  <a:srgbClr val="F1340D"/>
                </a:solidFill>
                <a:latin typeface="Arial"/>
                <a:cs typeface="Arial"/>
              </a:rPr>
              <a:t>Large Delay Spread  Frequency-Selective</a:t>
            </a:r>
            <a:r>
              <a:rPr sz="2400" b="1" spc="-20" dirty="0">
                <a:solidFill>
                  <a:srgbClr val="F1340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1340D"/>
                </a:solidFill>
                <a:latin typeface="Arial"/>
                <a:cs typeface="Arial"/>
              </a:rPr>
              <a:t>Fading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R="213360" algn="ctr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Large Angle</a:t>
            </a:r>
            <a:r>
              <a:rPr sz="2400" b="1" spc="-1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Spread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R="80645" algn="ctr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Space-Selective</a:t>
            </a:r>
            <a:r>
              <a:rPr sz="24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Fading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56176" y="2133600"/>
            <a:ext cx="206375" cy="421005"/>
          </a:xfrm>
          <a:custGeom>
            <a:avLst/>
            <a:gdLst/>
            <a:ahLst/>
            <a:cxnLst/>
            <a:rect l="l" t="t" r="r" b="b"/>
            <a:pathLst>
              <a:path w="206375" h="421005">
                <a:moveTo>
                  <a:pt x="0" y="315467"/>
                </a:moveTo>
                <a:lnTo>
                  <a:pt x="51562" y="315467"/>
                </a:lnTo>
                <a:lnTo>
                  <a:pt x="51562" y="0"/>
                </a:lnTo>
                <a:lnTo>
                  <a:pt x="154686" y="0"/>
                </a:lnTo>
                <a:lnTo>
                  <a:pt x="154686" y="315467"/>
                </a:lnTo>
                <a:lnTo>
                  <a:pt x="206375" y="315467"/>
                </a:lnTo>
                <a:lnTo>
                  <a:pt x="103124" y="420750"/>
                </a:lnTo>
                <a:lnTo>
                  <a:pt x="0" y="315467"/>
                </a:lnTo>
                <a:close/>
              </a:path>
            </a:pathLst>
          </a:custGeom>
          <a:ln w="5715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9925" y="3757676"/>
            <a:ext cx="206375" cy="421005"/>
          </a:xfrm>
          <a:custGeom>
            <a:avLst/>
            <a:gdLst/>
            <a:ahLst/>
            <a:cxnLst/>
            <a:rect l="l" t="t" r="r" b="b"/>
            <a:pathLst>
              <a:path w="206375" h="421004">
                <a:moveTo>
                  <a:pt x="0" y="315468"/>
                </a:moveTo>
                <a:lnTo>
                  <a:pt x="51562" y="315468"/>
                </a:lnTo>
                <a:lnTo>
                  <a:pt x="51562" y="0"/>
                </a:lnTo>
                <a:lnTo>
                  <a:pt x="154812" y="0"/>
                </a:lnTo>
                <a:lnTo>
                  <a:pt x="154812" y="315468"/>
                </a:lnTo>
                <a:lnTo>
                  <a:pt x="206375" y="315468"/>
                </a:lnTo>
                <a:lnTo>
                  <a:pt x="103250" y="420624"/>
                </a:lnTo>
                <a:lnTo>
                  <a:pt x="0" y="315468"/>
                </a:lnTo>
                <a:close/>
              </a:path>
            </a:pathLst>
          </a:custGeom>
          <a:ln w="5715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9450" y="5367401"/>
            <a:ext cx="206375" cy="421005"/>
          </a:xfrm>
          <a:custGeom>
            <a:avLst/>
            <a:gdLst/>
            <a:ahLst/>
            <a:cxnLst/>
            <a:rect l="l" t="t" r="r" b="b"/>
            <a:pathLst>
              <a:path w="206375" h="421004">
                <a:moveTo>
                  <a:pt x="0" y="315455"/>
                </a:moveTo>
                <a:lnTo>
                  <a:pt x="51562" y="315455"/>
                </a:lnTo>
                <a:lnTo>
                  <a:pt x="51562" y="0"/>
                </a:lnTo>
                <a:lnTo>
                  <a:pt x="154812" y="0"/>
                </a:lnTo>
                <a:lnTo>
                  <a:pt x="154812" y="315455"/>
                </a:lnTo>
                <a:lnTo>
                  <a:pt x="206375" y="315455"/>
                </a:lnTo>
                <a:lnTo>
                  <a:pt x="103250" y="420624"/>
                </a:lnTo>
                <a:lnTo>
                  <a:pt x="0" y="315455"/>
                </a:lnTo>
                <a:close/>
              </a:path>
            </a:pathLst>
          </a:custGeom>
          <a:ln w="5715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3000" y="1231900"/>
            <a:ext cx="6569075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930275">
              <a:lnSpc>
                <a:spcPct val="100000"/>
              </a:lnSpc>
            </a:pPr>
            <a:r>
              <a:rPr spc="-5" dirty="0"/>
              <a:t>Rayleigh Fading</a:t>
            </a:r>
            <a:r>
              <a:rPr spc="-60" dirty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2014346"/>
            <a:ext cx="7425690" cy="284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335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  <a:tab pos="267017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The received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envelope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(amplitude) of a</a:t>
            </a:r>
            <a:r>
              <a:rPr sz="3200" spc="-1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flat 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fading </a:t>
            </a:r>
            <a:r>
              <a:rPr sz="3200" spc="7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signal	is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described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as</a:t>
            </a:r>
            <a:r>
              <a:rPr sz="3200" spc="-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Rayleigh  distribution</a:t>
            </a:r>
            <a:endParaRPr sz="32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Square root sum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i="1" spc="-5" dirty="0">
                <a:solidFill>
                  <a:srgbClr val="660066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of two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quadrature Gaussian  noise signals </a:t>
            </a:r>
            <a:r>
              <a:rPr sz="2800" b="1" i="1" spc="5" dirty="0">
                <a:latin typeface="Times New Roman"/>
                <a:cs typeface="Times New Roman"/>
              </a:rPr>
              <a:t>x</a:t>
            </a:r>
            <a:r>
              <a:rPr sz="2775" b="1" i="1" spc="7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and </a:t>
            </a:r>
            <a:r>
              <a:rPr sz="2800" b="1" i="1" dirty="0">
                <a:latin typeface="Times New Roman"/>
                <a:cs typeface="Times New Roman"/>
              </a:rPr>
              <a:t>y</a:t>
            </a:r>
            <a:r>
              <a:rPr sz="2775" b="1" i="1" baseline="-21021" dirty="0">
                <a:latin typeface="Times New Roman"/>
                <a:cs typeface="Times New Roman"/>
              </a:rPr>
              <a:t>Q 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has a Rayleigh 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distribution</a:t>
            </a:r>
            <a:r>
              <a:rPr sz="2800" spc="-12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(Papoulis65)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5732" y="5497134"/>
            <a:ext cx="59055" cy="26670"/>
          </a:xfrm>
          <a:custGeom>
            <a:avLst/>
            <a:gdLst/>
            <a:ahLst/>
            <a:cxnLst/>
            <a:rect l="l" t="t" r="r" b="b"/>
            <a:pathLst>
              <a:path w="59055" h="26670">
                <a:moveTo>
                  <a:pt x="0" y="26173"/>
                </a:moveTo>
                <a:lnTo>
                  <a:pt x="58752" y="0"/>
                </a:lnTo>
              </a:path>
            </a:pathLst>
          </a:custGeom>
          <a:ln w="15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4485" y="5504906"/>
            <a:ext cx="84455" cy="193675"/>
          </a:xfrm>
          <a:custGeom>
            <a:avLst/>
            <a:gdLst/>
            <a:ahLst/>
            <a:cxnLst/>
            <a:rect l="l" t="t" r="r" b="b"/>
            <a:pathLst>
              <a:path w="84455" h="193675">
                <a:moveTo>
                  <a:pt x="0" y="0"/>
                </a:moveTo>
                <a:lnTo>
                  <a:pt x="84426" y="193228"/>
                </a:lnTo>
              </a:path>
            </a:pathLst>
          </a:custGeom>
          <a:ln w="3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8083" y="5153851"/>
            <a:ext cx="113030" cy="544830"/>
          </a:xfrm>
          <a:custGeom>
            <a:avLst/>
            <a:gdLst/>
            <a:ahLst/>
            <a:cxnLst/>
            <a:rect l="l" t="t" r="r" b="b"/>
            <a:pathLst>
              <a:path w="113030" h="544829">
                <a:moveTo>
                  <a:pt x="0" y="544283"/>
                </a:moveTo>
                <a:lnTo>
                  <a:pt x="112881" y="0"/>
                </a:lnTo>
              </a:path>
            </a:pathLst>
          </a:custGeom>
          <a:ln w="19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0964" y="5153851"/>
            <a:ext cx="1395095" cy="0"/>
          </a:xfrm>
          <a:custGeom>
            <a:avLst/>
            <a:gdLst/>
            <a:ahLst/>
            <a:cxnLst/>
            <a:rect l="l" t="t" r="r" b="b"/>
            <a:pathLst>
              <a:path w="1395095">
                <a:moveTo>
                  <a:pt x="0" y="0"/>
                </a:moveTo>
                <a:lnTo>
                  <a:pt x="1394910" y="0"/>
                </a:lnTo>
              </a:path>
            </a:pathLst>
          </a:custGeom>
          <a:ln w="14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11840" y="5174318"/>
            <a:ext cx="104013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9635" algn="l"/>
              </a:tabLst>
            </a:pPr>
            <a:r>
              <a:rPr sz="1650" spc="254" dirty="0">
                <a:latin typeface="Times New Roman"/>
                <a:cs typeface="Times New Roman"/>
              </a:rPr>
              <a:t>2	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4297" y="5427006"/>
            <a:ext cx="22352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365" dirty="0"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2556" y="5427006"/>
            <a:ext cx="116839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7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334" y="5184007"/>
            <a:ext cx="2103755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1555" algn="l"/>
                <a:tab pos="1501775" algn="l"/>
              </a:tabLst>
            </a:pPr>
            <a:r>
              <a:rPr sz="2850" i="1" spc="330" dirty="0">
                <a:latin typeface="Times New Roman"/>
                <a:cs typeface="Times New Roman"/>
              </a:rPr>
              <a:t>r </a:t>
            </a:r>
            <a:r>
              <a:rPr sz="2850" i="1" spc="1040" dirty="0">
                <a:latin typeface="Times New Roman"/>
                <a:cs typeface="Times New Roman"/>
              </a:rPr>
              <a:t> </a:t>
            </a:r>
            <a:r>
              <a:rPr sz="2850" spc="470" dirty="0">
                <a:latin typeface="Symbol"/>
                <a:cs typeface="Symbol"/>
              </a:rPr>
              <a:t></a:t>
            </a:r>
            <a:r>
              <a:rPr sz="2850" spc="470" dirty="0">
                <a:latin typeface="Times New Roman"/>
                <a:cs typeface="Times New Roman"/>
              </a:rPr>
              <a:t>	</a:t>
            </a:r>
            <a:r>
              <a:rPr sz="2850" i="1" spc="380" dirty="0">
                <a:latin typeface="Times New Roman"/>
                <a:cs typeface="Times New Roman"/>
              </a:rPr>
              <a:t>x	</a:t>
            </a:r>
            <a:r>
              <a:rPr sz="2850" spc="470" dirty="0">
                <a:latin typeface="Symbol"/>
                <a:cs typeface="Symbol"/>
              </a:rPr>
              <a:t></a:t>
            </a:r>
            <a:r>
              <a:rPr sz="2850" spc="140" dirty="0">
                <a:latin typeface="Times New Roman"/>
                <a:cs typeface="Times New Roman"/>
              </a:rPr>
              <a:t> </a:t>
            </a:r>
            <a:r>
              <a:rPr sz="2850" i="1" spc="38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44733" y="5382114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7343" y="0"/>
                </a:lnTo>
              </a:path>
            </a:pathLst>
          </a:custGeom>
          <a:ln w="12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53167" y="5382114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5">
                <a:moveTo>
                  <a:pt x="0" y="0"/>
                </a:moveTo>
                <a:lnTo>
                  <a:pt x="563185" y="0"/>
                </a:lnTo>
              </a:path>
            </a:pathLst>
          </a:custGeom>
          <a:ln w="12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61943" y="5381175"/>
            <a:ext cx="12128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39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7615" y="5381175"/>
            <a:ext cx="12128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6192" y="5205449"/>
            <a:ext cx="187325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0"/>
              </a:lnSpc>
            </a:pPr>
            <a:r>
              <a:rPr sz="2400" spc="85" dirty="0">
                <a:latin typeface="Symbol"/>
                <a:cs typeface="Symbol"/>
              </a:rPr>
              <a:t>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560"/>
              </a:lnSpc>
            </a:pPr>
            <a:r>
              <a:rPr sz="2400" spc="85" dirty="0">
                <a:latin typeface="Symbol"/>
                <a:cs typeface="Symbol"/>
              </a:rPr>
              <a:t>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3874" y="5270417"/>
            <a:ext cx="2540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92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3874" y="5139888"/>
            <a:ext cx="1517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3874" y="5464727"/>
            <a:ext cx="1517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43874" y="4945576"/>
            <a:ext cx="1517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2484" y="5270417"/>
            <a:ext cx="2540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925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42484" y="5139888"/>
            <a:ext cx="1517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42484" y="5464727"/>
            <a:ext cx="1517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42484" y="4945576"/>
            <a:ext cx="1517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80094" y="5153119"/>
            <a:ext cx="8293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6270" algn="l"/>
              </a:tabLst>
            </a:pP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45" dirty="0">
                <a:latin typeface="Times New Roman"/>
                <a:cs typeface="Times New Roman"/>
              </a:rPr>
              <a:t>x</a:t>
            </a:r>
            <a:r>
              <a:rPr sz="2400" spc="9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95" dirty="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59744" y="5153119"/>
            <a:ext cx="165988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4000" algn="l"/>
              </a:tabLst>
            </a:pPr>
            <a:r>
              <a:rPr sz="2400" spc="50" dirty="0">
                <a:latin typeface="Times New Roman"/>
                <a:cs typeface="Times New Roman"/>
              </a:rPr>
              <a:t>;	</a:t>
            </a:r>
            <a:r>
              <a:rPr sz="2400" spc="80" dirty="0">
                <a:latin typeface="Times New Roman"/>
                <a:cs typeface="Times New Roman"/>
              </a:rPr>
              <a:t>(0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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70" dirty="0">
                <a:latin typeface="Times New Roman"/>
                <a:cs typeface="Times New Roman"/>
              </a:rPr>
              <a:t>r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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Symbol"/>
                <a:cs typeface="Symbol"/>
              </a:rPr>
              <a:t></a:t>
            </a:r>
            <a:r>
              <a:rPr sz="2400" spc="1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82895" y="4826451"/>
            <a:ext cx="280035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104" baseline="-24305" dirty="0">
                <a:latin typeface="Times New Roman"/>
                <a:cs typeface="Times New Roman"/>
              </a:rPr>
              <a:t>r</a:t>
            </a:r>
            <a:r>
              <a:rPr sz="3600" i="1" spc="-682" baseline="-2430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66192" y="4920300"/>
            <a:ext cx="44958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8610" algn="l"/>
              </a:tabLst>
            </a:pPr>
            <a:r>
              <a:rPr sz="2400" spc="85" dirty="0">
                <a:latin typeface="Symbol"/>
                <a:cs typeface="Symbol"/>
              </a:rPr>
              <a:t></a:t>
            </a:r>
            <a:r>
              <a:rPr sz="2400" spc="85" dirty="0">
                <a:latin typeface="Times New Roman"/>
                <a:cs typeface="Times New Roman"/>
              </a:rPr>
              <a:t>	</a:t>
            </a:r>
            <a:r>
              <a:rPr sz="3600" i="1" spc="104" baseline="-8101" dirty="0">
                <a:latin typeface="Times New Roman"/>
                <a:cs typeface="Times New Roman"/>
              </a:rPr>
              <a:t>r</a:t>
            </a:r>
            <a:endParaRPr sz="3600" baseline="-810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00619" y="5153119"/>
            <a:ext cx="81978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130" dirty="0">
                <a:latin typeface="Times New Roman"/>
                <a:cs typeface="Times New Roman"/>
              </a:rPr>
              <a:t>p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130" dirty="0">
                <a:latin typeface="Times New Roman"/>
                <a:cs typeface="Times New Roman"/>
              </a:rPr>
              <a:t>r</a:t>
            </a:r>
            <a:r>
              <a:rPr sz="2400" spc="130" dirty="0">
                <a:latin typeface="Times New Roman"/>
                <a:cs typeface="Times New Roman"/>
              </a:rPr>
              <a:t>)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61937" y="5371082"/>
            <a:ext cx="36449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90" dirty="0">
                <a:latin typeface="Times New Roman"/>
                <a:cs typeface="Times New Roman"/>
              </a:rPr>
              <a:t>2</a:t>
            </a:r>
            <a:r>
              <a:rPr sz="2550" i="1" spc="15" dirty="0">
                <a:latin typeface="Symbol"/>
                <a:cs typeface="Symbol"/>
              </a:rPr>
              <a:t>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8784" y="5371082"/>
            <a:ext cx="223520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i="1" spc="15" dirty="0">
                <a:latin typeface="Symbol"/>
                <a:cs typeface="Symbol"/>
              </a:rPr>
              <a:t></a:t>
            </a:r>
            <a:endParaRPr sz="25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297801" y="2979673"/>
            <a:ext cx="59055" cy="24130"/>
          </a:xfrm>
          <a:custGeom>
            <a:avLst/>
            <a:gdLst/>
            <a:ahLst/>
            <a:cxnLst/>
            <a:rect l="l" t="t" r="r" b="b"/>
            <a:pathLst>
              <a:path w="59054" h="24130">
                <a:moveTo>
                  <a:pt x="0" y="0"/>
                </a:moveTo>
                <a:lnTo>
                  <a:pt x="0" y="23875"/>
                </a:lnTo>
                <a:lnTo>
                  <a:pt x="59054" y="292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04101" y="2941573"/>
            <a:ext cx="46355" cy="25400"/>
          </a:xfrm>
          <a:custGeom>
            <a:avLst/>
            <a:gdLst/>
            <a:ahLst/>
            <a:cxnLst/>
            <a:rect l="l" t="t" r="r" b="b"/>
            <a:pathLst>
              <a:path w="46354" h="25400">
                <a:moveTo>
                  <a:pt x="0" y="0"/>
                </a:moveTo>
                <a:lnTo>
                  <a:pt x="0" y="25400"/>
                </a:lnTo>
                <a:lnTo>
                  <a:pt x="46227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92975" y="2316098"/>
            <a:ext cx="499109" cy="692150"/>
          </a:xfrm>
          <a:custGeom>
            <a:avLst/>
            <a:gdLst/>
            <a:ahLst/>
            <a:cxnLst/>
            <a:rect l="l" t="t" r="r" b="b"/>
            <a:pathLst>
              <a:path w="499109" h="692150">
                <a:moveTo>
                  <a:pt x="498728" y="0"/>
                </a:moveTo>
                <a:lnTo>
                  <a:pt x="0" y="3048"/>
                </a:lnTo>
                <a:lnTo>
                  <a:pt x="0" y="186943"/>
                </a:lnTo>
                <a:lnTo>
                  <a:pt x="199771" y="196087"/>
                </a:lnTo>
                <a:lnTo>
                  <a:pt x="199771" y="692150"/>
                </a:lnTo>
                <a:lnTo>
                  <a:pt x="498728" y="542925"/>
                </a:lnTo>
                <a:lnTo>
                  <a:pt x="49872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4300" y="2312923"/>
            <a:ext cx="1029335" cy="687705"/>
          </a:xfrm>
          <a:custGeom>
            <a:avLst/>
            <a:gdLst/>
            <a:ahLst/>
            <a:cxnLst/>
            <a:rect l="l" t="t" r="r" b="b"/>
            <a:pathLst>
              <a:path w="1029334" h="687705">
                <a:moveTo>
                  <a:pt x="824229" y="0"/>
                </a:moveTo>
                <a:lnTo>
                  <a:pt x="62356" y="9016"/>
                </a:lnTo>
                <a:lnTo>
                  <a:pt x="62356" y="144652"/>
                </a:lnTo>
                <a:lnTo>
                  <a:pt x="0" y="144652"/>
                </a:lnTo>
                <a:lnTo>
                  <a:pt x="0" y="583438"/>
                </a:lnTo>
                <a:lnTo>
                  <a:pt x="1028953" y="687451"/>
                </a:lnTo>
                <a:lnTo>
                  <a:pt x="1028953" y="192912"/>
                </a:lnTo>
                <a:lnTo>
                  <a:pt x="820420" y="183896"/>
                </a:lnTo>
                <a:lnTo>
                  <a:pt x="82422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4501" y="2316098"/>
            <a:ext cx="36830" cy="663575"/>
          </a:xfrm>
          <a:custGeom>
            <a:avLst/>
            <a:gdLst/>
            <a:ahLst/>
            <a:cxnLst/>
            <a:rect l="l" t="t" r="r" b="b"/>
            <a:pathLst>
              <a:path w="36829" h="663575">
                <a:moveTo>
                  <a:pt x="32893" y="0"/>
                </a:moveTo>
                <a:lnTo>
                  <a:pt x="10032" y="0"/>
                </a:lnTo>
                <a:lnTo>
                  <a:pt x="19050" y="645540"/>
                </a:lnTo>
                <a:lnTo>
                  <a:pt x="0" y="659129"/>
                </a:lnTo>
                <a:lnTo>
                  <a:pt x="36702" y="663575"/>
                </a:lnTo>
                <a:lnTo>
                  <a:pt x="32893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07376" y="2316098"/>
            <a:ext cx="33655" cy="592455"/>
          </a:xfrm>
          <a:custGeom>
            <a:avLst/>
            <a:gdLst/>
            <a:ahLst/>
            <a:cxnLst/>
            <a:rect l="l" t="t" r="r" b="b"/>
            <a:pathLst>
              <a:path w="33654" h="592455">
                <a:moveTo>
                  <a:pt x="33654" y="0"/>
                </a:moveTo>
                <a:lnTo>
                  <a:pt x="17399" y="0"/>
                </a:lnTo>
                <a:lnTo>
                  <a:pt x="17399" y="575563"/>
                </a:lnTo>
                <a:lnTo>
                  <a:pt x="0" y="590676"/>
                </a:lnTo>
                <a:lnTo>
                  <a:pt x="33654" y="592201"/>
                </a:lnTo>
                <a:lnTo>
                  <a:pt x="33654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8225" y="2316098"/>
            <a:ext cx="195580" cy="175260"/>
          </a:xfrm>
          <a:custGeom>
            <a:avLst/>
            <a:gdLst/>
            <a:ahLst/>
            <a:cxnLst/>
            <a:rect l="l" t="t" r="r" b="b"/>
            <a:pathLst>
              <a:path w="195579" h="175260">
                <a:moveTo>
                  <a:pt x="195579" y="0"/>
                </a:moveTo>
                <a:lnTo>
                  <a:pt x="0" y="3048"/>
                </a:lnTo>
                <a:lnTo>
                  <a:pt x="0" y="167131"/>
                </a:lnTo>
                <a:lnTo>
                  <a:pt x="181482" y="174751"/>
                </a:lnTo>
                <a:lnTo>
                  <a:pt x="195579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8276" y="2489961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653" y="0"/>
                </a:lnTo>
              </a:path>
            </a:pathLst>
          </a:custGeom>
          <a:ln w="23875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3450" y="2317623"/>
            <a:ext cx="89535" cy="173355"/>
          </a:xfrm>
          <a:custGeom>
            <a:avLst/>
            <a:gdLst/>
            <a:ahLst/>
            <a:cxnLst/>
            <a:rect l="l" t="t" r="r" b="b"/>
            <a:pathLst>
              <a:path w="89534" h="173355">
                <a:moveTo>
                  <a:pt x="89153" y="0"/>
                </a:moveTo>
                <a:lnTo>
                  <a:pt x="3809" y="0"/>
                </a:lnTo>
                <a:lnTo>
                  <a:pt x="0" y="173227"/>
                </a:lnTo>
                <a:lnTo>
                  <a:pt x="89153" y="165607"/>
                </a:lnTo>
                <a:lnTo>
                  <a:pt x="8915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17015" y="2316098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575"/>
                </a:lnTo>
              </a:path>
            </a:pathLst>
          </a:custGeom>
          <a:ln w="2247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5776" y="2316098"/>
            <a:ext cx="22860" cy="663575"/>
          </a:xfrm>
          <a:custGeom>
            <a:avLst/>
            <a:gdLst/>
            <a:ahLst/>
            <a:cxnLst/>
            <a:rect l="l" t="t" r="r" b="b"/>
            <a:pathLst>
              <a:path w="22859" h="663575">
                <a:moveTo>
                  <a:pt x="14477" y="663575"/>
                </a:moveTo>
                <a:lnTo>
                  <a:pt x="0" y="659129"/>
                </a:lnTo>
                <a:lnTo>
                  <a:pt x="0" y="0"/>
                </a:lnTo>
                <a:lnTo>
                  <a:pt x="22478" y="0"/>
                </a:lnTo>
                <a:lnTo>
                  <a:pt x="14477" y="66357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239" y="2316098"/>
            <a:ext cx="0" cy="592455"/>
          </a:xfrm>
          <a:custGeom>
            <a:avLst/>
            <a:gdLst/>
            <a:ahLst/>
            <a:cxnLst/>
            <a:rect l="l" t="t" r="r" b="b"/>
            <a:pathLst>
              <a:path h="592455">
                <a:moveTo>
                  <a:pt x="0" y="0"/>
                </a:moveTo>
                <a:lnTo>
                  <a:pt x="0" y="592201"/>
                </a:lnTo>
              </a:path>
            </a:pathLst>
          </a:custGeom>
          <a:ln w="2247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7000" y="2316098"/>
            <a:ext cx="22860" cy="592455"/>
          </a:xfrm>
          <a:custGeom>
            <a:avLst/>
            <a:gdLst/>
            <a:ahLst/>
            <a:cxnLst/>
            <a:rect l="l" t="t" r="r" b="b"/>
            <a:pathLst>
              <a:path w="22859" h="592455">
                <a:moveTo>
                  <a:pt x="14604" y="592201"/>
                </a:moveTo>
                <a:lnTo>
                  <a:pt x="0" y="590676"/>
                </a:lnTo>
                <a:lnTo>
                  <a:pt x="0" y="0"/>
                </a:lnTo>
                <a:lnTo>
                  <a:pt x="22478" y="0"/>
                </a:lnTo>
                <a:lnTo>
                  <a:pt x="14604" y="59220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1250" y="2316098"/>
            <a:ext cx="106680" cy="146685"/>
          </a:xfrm>
          <a:custGeom>
            <a:avLst/>
            <a:gdLst/>
            <a:ahLst/>
            <a:cxnLst/>
            <a:rect l="l" t="t" r="r" b="b"/>
            <a:pathLst>
              <a:path w="106679" h="146685">
                <a:moveTo>
                  <a:pt x="106679" y="0"/>
                </a:moveTo>
                <a:lnTo>
                  <a:pt x="0" y="3048"/>
                </a:lnTo>
                <a:lnTo>
                  <a:pt x="0" y="137033"/>
                </a:lnTo>
                <a:lnTo>
                  <a:pt x="106679" y="146176"/>
                </a:lnTo>
                <a:lnTo>
                  <a:pt x="10667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1250" y="2316098"/>
            <a:ext cx="106680" cy="146685"/>
          </a:xfrm>
          <a:custGeom>
            <a:avLst/>
            <a:gdLst/>
            <a:ahLst/>
            <a:cxnLst/>
            <a:rect l="l" t="t" r="r" b="b"/>
            <a:pathLst>
              <a:path w="106679" h="146685">
                <a:moveTo>
                  <a:pt x="106679" y="0"/>
                </a:moveTo>
                <a:lnTo>
                  <a:pt x="0" y="3048"/>
                </a:lnTo>
                <a:lnTo>
                  <a:pt x="0" y="137033"/>
                </a:lnTo>
                <a:lnTo>
                  <a:pt x="106679" y="146176"/>
                </a:lnTo>
                <a:lnTo>
                  <a:pt x="10667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21575" y="2309748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135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6551" y="2317623"/>
            <a:ext cx="111760" cy="144780"/>
          </a:xfrm>
          <a:custGeom>
            <a:avLst/>
            <a:gdLst/>
            <a:ahLst/>
            <a:cxnLst/>
            <a:rect l="l" t="t" r="r" b="b"/>
            <a:pathLst>
              <a:path w="111759" h="144780">
                <a:moveTo>
                  <a:pt x="25273" y="0"/>
                </a:moveTo>
                <a:lnTo>
                  <a:pt x="0" y="0"/>
                </a:lnTo>
                <a:lnTo>
                  <a:pt x="3682" y="135509"/>
                </a:lnTo>
                <a:lnTo>
                  <a:pt x="111378" y="144652"/>
                </a:lnTo>
                <a:lnTo>
                  <a:pt x="111378" y="126491"/>
                </a:lnTo>
                <a:lnTo>
                  <a:pt x="25273" y="122047"/>
                </a:lnTo>
                <a:lnTo>
                  <a:pt x="25273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6375" y="2581148"/>
            <a:ext cx="297180" cy="214629"/>
          </a:xfrm>
          <a:custGeom>
            <a:avLst/>
            <a:gdLst/>
            <a:ahLst/>
            <a:cxnLst/>
            <a:rect l="l" t="t" r="r" b="b"/>
            <a:pathLst>
              <a:path w="297179" h="214630">
                <a:moveTo>
                  <a:pt x="0" y="0"/>
                </a:moveTo>
                <a:lnTo>
                  <a:pt x="1270" y="188722"/>
                </a:lnTo>
                <a:lnTo>
                  <a:pt x="292100" y="214375"/>
                </a:lnTo>
                <a:lnTo>
                  <a:pt x="297179" y="24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9126" y="2573273"/>
            <a:ext cx="46355" cy="186055"/>
          </a:xfrm>
          <a:custGeom>
            <a:avLst/>
            <a:gdLst/>
            <a:ahLst/>
            <a:cxnLst/>
            <a:rect l="l" t="t" r="r" b="b"/>
            <a:pathLst>
              <a:path w="46354" h="186055">
                <a:moveTo>
                  <a:pt x="0" y="0"/>
                </a:moveTo>
                <a:lnTo>
                  <a:pt x="0" y="184276"/>
                </a:lnTo>
                <a:lnTo>
                  <a:pt x="46227" y="185800"/>
                </a:lnTo>
                <a:lnTo>
                  <a:pt x="41148" y="5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04101" y="2606548"/>
            <a:ext cx="341630" cy="222885"/>
          </a:xfrm>
          <a:custGeom>
            <a:avLst/>
            <a:gdLst/>
            <a:ahLst/>
            <a:cxnLst/>
            <a:rect l="l" t="t" r="r" b="b"/>
            <a:pathLst>
              <a:path w="341629" h="222885">
                <a:moveTo>
                  <a:pt x="0" y="0"/>
                </a:moveTo>
                <a:lnTo>
                  <a:pt x="0" y="192150"/>
                </a:lnTo>
                <a:lnTo>
                  <a:pt x="341502" y="222376"/>
                </a:lnTo>
                <a:lnTo>
                  <a:pt x="341502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6150" y="2633598"/>
            <a:ext cx="175260" cy="219075"/>
          </a:xfrm>
          <a:custGeom>
            <a:avLst/>
            <a:gdLst/>
            <a:ahLst/>
            <a:cxnLst/>
            <a:rect l="l" t="t" r="r" b="b"/>
            <a:pathLst>
              <a:path w="175259" h="219075">
                <a:moveTo>
                  <a:pt x="0" y="0"/>
                </a:moveTo>
                <a:lnTo>
                  <a:pt x="0" y="202564"/>
                </a:lnTo>
                <a:lnTo>
                  <a:pt x="175005" y="219075"/>
                </a:lnTo>
                <a:lnTo>
                  <a:pt x="175005" y="19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6375" y="2333498"/>
            <a:ext cx="297180" cy="138430"/>
          </a:xfrm>
          <a:custGeom>
            <a:avLst/>
            <a:gdLst/>
            <a:ahLst/>
            <a:cxnLst/>
            <a:rect l="l" t="t" r="r" b="b"/>
            <a:pathLst>
              <a:path w="297179" h="138430">
                <a:moveTo>
                  <a:pt x="297179" y="0"/>
                </a:moveTo>
                <a:lnTo>
                  <a:pt x="0" y="3048"/>
                </a:lnTo>
                <a:lnTo>
                  <a:pt x="1270" y="127635"/>
                </a:lnTo>
                <a:lnTo>
                  <a:pt x="297179" y="138302"/>
                </a:lnTo>
                <a:lnTo>
                  <a:pt x="29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4101" y="2330323"/>
            <a:ext cx="341630" cy="160655"/>
          </a:xfrm>
          <a:custGeom>
            <a:avLst/>
            <a:gdLst/>
            <a:ahLst/>
            <a:cxnLst/>
            <a:rect l="l" t="t" r="r" b="b"/>
            <a:pathLst>
              <a:path w="341629" h="160655">
                <a:moveTo>
                  <a:pt x="341502" y="0"/>
                </a:moveTo>
                <a:lnTo>
                  <a:pt x="0" y="3048"/>
                </a:lnTo>
                <a:lnTo>
                  <a:pt x="0" y="145287"/>
                </a:lnTo>
                <a:lnTo>
                  <a:pt x="341502" y="160527"/>
                </a:lnTo>
                <a:lnTo>
                  <a:pt x="34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18351" y="2325623"/>
            <a:ext cx="20955" cy="488950"/>
          </a:xfrm>
          <a:custGeom>
            <a:avLst/>
            <a:gdLst/>
            <a:ahLst/>
            <a:cxnLst/>
            <a:rect l="l" t="t" r="r" b="b"/>
            <a:pathLst>
              <a:path w="20954" h="488950">
                <a:moveTo>
                  <a:pt x="20954" y="488950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0200" y="2325623"/>
            <a:ext cx="22860" cy="490855"/>
          </a:xfrm>
          <a:custGeom>
            <a:avLst/>
            <a:gdLst/>
            <a:ahLst/>
            <a:cxnLst/>
            <a:rect l="l" t="t" r="r" b="b"/>
            <a:pathLst>
              <a:path w="22859" h="490855">
                <a:moveTo>
                  <a:pt x="22478" y="490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48526" y="2325623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775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0375" y="2325623"/>
            <a:ext cx="0" cy="498475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498475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2201" y="2322448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5">
                <a:moveTo>
                  <a:pt x="0" y="503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04050" y="2322448"/>
            <a:ext cx="22860" cy="504825"/>
          </a:xfrm>
          <a:custGeom>
            <a:avLst/>
            <a:gdLst/>
            <a:ahLst/>
            <a:cxnLst/>
            <a:rect l="l" t="t" r="r" b="b"/>
            <a:pathLst>
              <a:path w="22859" h="504825">
                <a:moveTo>
                  <a:pt x="22478" y="504825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7550" y="2322448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475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7875" y="2322448"/>
            <a:ext cx="0" cy="511175"/>
          </a:xfrm>
          <a:custGeom>
            <a:avLst/>
            <a:gdLst/>
            <a:ahLst/>
            <a:cxnLst/>
            <a:rect l="l" t="t" r="r" b="b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89851" y="2322448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516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54951" y="2606548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254126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3625" y="252882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469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6375" y="2904998"/>
            <a:ext cx="51435" cy="24130"/>
          </a:xfrm>
          <a:custGeom>
            <a:avLst/>
            <a:gdLst/>
            <a:ahLst/>
            <a:cxnLst/>
            <a:rect l="l" t="t" r="r" b="b"/>
            <a:pathLst>
              <a:path w="51434" h="24130">
                <a:moveTo>
                  <a:pt x="0" y="0"/>
                </a:moveTo>
                <a:lnTo>
                  <a:pt x="0" y="23875"/>
                </a:lnTo>
                <a:lnTo>
                  <a:pt x="51053" y="9016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78002" y="2322448"/>
            <a:ext cx="0" cy="646430"/>
          </a:xfrm>
          <a:custGeom>
            <a:avLst/>
            <a:gdLst/>
            <a:ahLst/>
            <a:cxnLst/>
            <a:rect l="l" t="t" r="r" b="b"/>
            <a:pathLst>
              <a:path h="646430">
                <a:moveTo>
                  <a:pt x="0" y="0"/>
                </a:moveTo>
                <a:lnTo>
                  <a:pt x="0" y="646176"/>
                </a:lnTo>
              </a:path>
            </a:pathLst>
          </a:custGeom>
          <a:ln w="27304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70877" y="2317623"/>
            <a:ext cx="0" cy="699135"/>
          </a:xfrm>
          <a:custGeom>
            <a:avLst/>
            <a:gdLst/>
            <a:ahLst/>
            <a:cxnLst/>
            <a:rect l="l" t="t" r="r" b="b"/>
            <a:pathLst>
              <a:path h="699135">
                <a:moveTo>
                  <a:pt x="0" y="0"/>
                </a:moveTo>
                <a:lnTo>
                  <a:pt x="0" y="698626"/>
                </a:lnTo>
              </a:path>
            </a:pathLst>
          </a:custGeom>
          <a:ln w="25653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35928" y="2325623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3250"/>
                </a:lnTo>
              </a:path>
            </a:pathLst>
          </a:custGeom>
          <a:ln w="25653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96150" y="1631950"/>
            <a:ext cx="59055" cy="24130"/>
          </a:xfrm>
          <a:custGeom>
            <a:avLst/>
            <a:gdLst/>
            <a:ahLst/>
            <a:cxnLst/>
            <a:rect l="l" t="t" r="r" b="b"/>
            <a:pathLst>
              <a:path w="59054" h="24130">
                <a:moveTo>
                  <a:pt x="0" y="0"/>
                </a:moveTo>
                <a:lnTo>
                  <a:pt x="0" y="23875"/>
                </a:lnTo>
                <a:lnTo>
                  <a:pt x="59054" y="2095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04101" y="1679575"/>
            <a:ext cx="46355" cy="25400"/>
          </a:xfrm>
          <a:custGeom>
            <a:avLst/>
            <a:gdLst/>
            <a:ahLst/>
            <a:cxnLst/>
            <a:rect l="l" t="t" r="r" b="b"/>
            <a:pathLst>
              <a:path w="46354" h="25400">
                <a:moveTo>
                  <a:pt x="0" y="0"/>
                </a:moveTo>
                <a:lnTo>
                  <a:pt x="0" y="25400"/>
                </a:lnTo>
                <a:lnTo>
                  <a:pt x="46227" y="22225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92975" y="1639951"/>
            <a:ext cx="499109" cy="692150"/>
          </a:xfrm>
          <a:custGeom>
            <a:avLst/>
            <a:gdLst/>
            <a:ahLst/>
            <a:cxnLst/>
            <a:rect l="l" t="t" r="r" b="b"/>
            <a:pathLst>
              <a:path w="499109" h="692150">
                <a:moveTo>
                  <a:pt x="199771" y="0"/>
                </a:moveTo>
                <a:lnTo>
                  <a:pt x="199771" y="496062"/>
                </a:lnTo>
                <a:lnTo>
                  <a:pt x="0" y="505206"/>
                </a:lnTo>
                <a:lnTo>
                  <a:pt x="0" y="689101"/>
                </a:lnTo>
                <a:lnTo>
                  <a:pt x="498728" y="692150"/>
                </a:lnTo>
                <a:lnTo>
                  <a:pt x="498728" y="149225"/>
                </a:lnTo>
                <a:lnTo>
                  <a:pt x="199771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57950" y="1643126"/>
            <a:ext cx="1029335" cy="687705"/>
          </a:xfrm>
          <a:custGeom>
            <a:avLst/>
            <a:gdLst/>
            <a:ahLst/>
            <a:cxnLst/>
            <a:rect l="l" t="t" r="r" b="b"/>
            <a:pathLst>
              <a:path w="1029334" h="687705">
                <a:moveTo>
                  <a:pt x="1028953" y="0"/>
                </a:moveTo>
                <a:lnTo>
                  <a:pt x="0" y="104012"/>
                </a:lnTo>
                <a:lnTo>
                  <a:pt x="0" y="542671"/>
                </a:lnTo>
                <a:lnTo>
                  <a:pt x="62356" y="542671"/>
                </a:lnTo>
                <a:lnTo>
                  <a:pt x="62356" y="678307"/>
                </a:lnTo>
                <a:lnTo>
                  <a:pt x="824229" y="687451"/>
                </a:lnTo>
                <a:lnTo>
                  <a:pt x="820420" y="503427"/>
                </a:lnTo>
                <a:lnTo>
                  <a:pt x="1028953" y="494411"/>
                </a:lnTo>
                <a:lnTo>
                  <a:pt x="102895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57950" y="1643126"/>
            <a:ext cx="1029335" cy="687705"/>
          </a:xfrm>
          <a:custGeom>
            <a:avLst/>
            <a:gdLst/>
            <a:ahLst/>
            <a:cxnLst/>
            <a:rect l="l" t="t" r="r" b="b"/>
            <a:pathLst>
              <a:path w="1029334" h="687705">
                <a:moveTo>
                  <a:pt x="1028953" y="0"/>
                </a:moveTo>
                <a:lnTo>
                  <a:pt x="1028953" y="494411"/>
                </a:lnTo>
                <a:lnTo>
                  <a:pt x="820420" y="503427"/>
                </a:lnTo>
                <a:lnTo>
                  <a:pt x="824229" y="687451"/>
                </a:lnTo>
                <a:lnTo>
                  <a:pt x="62356" y="678307"/>
                </a:lnTo>
                <a:lnTo>
                  <a:pt x="62356" y="542671"/>
                </a:lnTo>
                <a:lnTo>
                  <a:pt x="0" y="542671"/>
                </a:lnTo>
                <a:lnTo>
                  <a:pt x="0" y="104012"/>
                </a:lnTo>
                <a:lnTo>
                  <a:pt x="1028953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64501" y="1668526"/>
            <a:ext cx="36830" cy="663575"/>
          </a:xfrm>
          <a:custGeom>
            <a:avLst/>
            <a:gdLst/>
            <a:ahLst/>
            <a:cxnLst/>
            <a:rect l="l" t="t" r="r" b="b"/>
            <a:pathLst>
              <a:path w="36829" h="663575">
                <a:moveTo>
                  <a:pt x="36702" y="0"/>
                </a:moveTo>
                <a:lnTo>
                  <a:pt x="0" y="4445"/>
                </a:lnTo>
                <a:lnTo>
                  <a:pt x="19050" y="18034"/>
                </a:lnTo>
                <a:lnTo>
                  <a:pt x="10032" y="663575"/>
                </a:lnTo>
                <a:lnTo>
                  <a:pt x="32893" y="663575"/>
                </a:lnTo>
                <a:lnTo>
                  <a:pt x="36702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07376" y="1739900"/>
            <a:ext cx="33655" cy="592455"/>
          </a:xfrm>
          <a:custGeom>
            <a:avLst/>
            <a:gdLst/>
            <a:ahLst/>
            <a:cxnLst/>
            <a:rect l="l" t="t" r="r" b="b"/>
            <a:pathLst>
              <a:path w="33654" h="592455">
                <a:moveTo>
                  <a:pt x="33654" y="0"/>
                </a:moveTo>
                <a:lnTo>
                  <a:pt x="0" y="1524"/>
                </a:lnTo>
                <a:lnTo>
                  <a:pt x="17399" y="16637"/>
                </a:lnTo>
                <a:lnTo>
                  <a:pt x="17399" y="592201"/>
                </a:lnTo>
                <a:lnTo>
                  <a:pt x="33654" y="592201"/>
                </a:lnTo>
                <a:lnTo>
                  <a:pt x="33654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88225" y="2157476"/>
            <a:ext cx="195580" cy="174625"/>
          </a:xfrm>
          <a:custGeom>
            <a:avLst/>
            <a:gdLst/>
            <a:ahLst/>
            <a:cxnLst/>
            <a:rect l="l" t="t" r="r" b="b"/>
            <a:pathLst>
              <a:path w="195579" h="174625">
                <a:moveTo>
                  <a:pt x="181482" y="0"/>
                </a:moveTo>
                <a:lnTo>
                  <a:pt x="0" y="7493"/>
                </a:lnTo>
                <a:lnTo>
                  <a:pt x="0" y="171576"/>
                </a:lnTo>
                <a:lnTo>
                  <a:pt x="195579" y="174625"/>
                </a:lnTo>
                <a:lnTo>
                  <a:pt x="181482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88276" y="215823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653" y="0"/>
                </a:lnTo>
              </a:path>
            </a:pathLst>
          </a:custGeom>
          <a:ln w="23875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80275" y="2157476"/>
            <a:ext cx="89535" cy="173355"/>
          </a:xfrm>
          <a:custGeom>
            <a:avLst/>
            <a:gdLst/>
            <a:ahLst/>
            <a:cxnLst/>
            <a:rect l="l" t="t" r="r" b="b"/>
            <a:pathLst>
              <a:path w="89534" h="173355">
                <a:moveTo>
                  <a:pt x="0" y="0"/>
                </a:moveTo>
                <a:lnTo>
                  <a:pt x="3809" y="173100"/>
                </a:lnTo>
                <a:lnTo>
                  <a:pt x="89153" y="173100"/>
                </a:lnTo>
                <a:lnTo>
                  <a:pt x="89153" y="7493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17015" y="1668526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575"/>
                </a:lnTo>
              </a:path>
            </a:pathLst>
          </a:custGeom>
          <a:ln w="2247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05776" y="1668526"/>
            <a:ext cx="22860" cy="663575"/>
          </a:xfrm>
          <a:custGeom>
            <a:avLst/>
            <a:gdLst/>
            <a:ahLst/>
            <a:cxnLst/>
            <a:rect l="l" t="t" r="r" b="b"/>
            <a:pathLst>
              <a:path w="22859" h="663575">
                <a:moveTo>
                  <a:pt x="14477" y="0"/>
                </a:moveTo>
                <a:lnTo>
                  <a:pt x="0" y="4445"/>
                </a:lnTo>
                <a:lnTo>
                  <a:pt x="0" y="663575"/>
                </a:lnTo>
                <a:lnTo>
                  <a:pt x="22478" y="663575"/>
                </a:lnTo>
                <a:lnTo>
                  <a:pt x="1447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58239" y="1739900"/>
            <a:ext cx="0" cy="592455"/>
          </a:xfrm>
          <a:custGeom>
            <a:avLst/>
            <a:gdLst/>
            <a:ahLst/>
            <a:cxnLst/>
            <a:rect l="l" t="t" r="r" b="b"/>
            <a:pathLst>
              <a:path h="592455">
                <a:moveTo>
                  <a:pt x="0" y="0"/>
                </a:moveTo>
                <a:lnTo>
                  <a:pt x="0" y="592201"/>
                </a:lnTo>
              </a:path>
            </a:pathLst>
          </a:custGeom>
          <a:ln w="2247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47000" y="1739900"/>
            <a:ext cx="22860" cy="592455"/>
          </a:xfrm>
          <a:custGeom>
            <a:avLst/>
            <a:gdLst/>
            <a:ahLst/>
            <a:cxnLst/>
            <a:rect l="l" t="t" r="r" b="b"/>
            <a:pathLst>
              <a:path w="22859" h="592455">
                <a:moveTo>
                  <a:pt x="14604" y="0"/>
                </a:moveTo>
                <a:lnTo>
                  <a:pt x="0" y="1524"/>
                </a:lnTo>
                <a:lnTo>
                  <a:pt x="0" y="592201"/>
                </a:lnTo>
                <a:lnTo>
                  <a:pt x="22478" y="592201"/>
                </a:lnTo>
                <a:lnTo>
                  <a:pt x="1460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61250" y="2186051"/>
            <a:ext cx="106680" cy="146050"/>
          </a:xfrm>
          <a:custGeom>
            <a:avLst/>
            <a:gdLst/>
            <a:ahLst/>
            <a:cxnLst/>
            <a:rect l="l" t="t" r="r" b="b"/>
            <a:pathLst>
              <a:path w="106679" h="146050">
                <a:moveTo>
                  <a:pt x="106679" y="0"/>
                </a:moveTo>
                <a:lnTo>
                  <a:pt x="0" y="9016"/>
                </a:lnTo>
                <a:lnTo>
                  <a:pt x="0" y="143001"/>
                </a:lnTo>
                <a:lnTo>
                  <a:pt x="106679" y="146050"/>
                </a:lnTo>
                <a:lnTo>
                  <a:pt x="10667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61250" y="2186051"/>
            <a:ext cx="106680" cy="146050"/>
          </a:xfrm>
          <a:custGeom>
            <a:avLst/>
            <a:gdLst/>
            <a:ahLst/>
            <a:cxnLst/>
            <a:rect l="l" t="t" r="r" b="b"/>
            <a:pathLst>
              <a:path w="106679" h="146050">
                <a:moveTo>
                  <a:pt x="106679" y="146050"/>
                </a:moveTo>
                <a:lnTo>
                  <a:pt x="0" y="143001"/>
                </a:lnTo>
                <a:lnTo>
                  <a:pt x="0" y="9016"/>
                </a:lnTo>
                <a:lnTo>
                  <a:pt x="106679" y="0"/>
                </a:lnTo>
                <a:lnTo>
                  <a:pt x="106679" y="14605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21575" y="2203450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00"/>
                </a:lnTo>
              </a:path>
            </a:pathLst>
          </a:custGeom>
          <a:ln w="1270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56551" y="2186051"/>
            <a:ext cx="111760" cy="144780"/>
          </a:xfrm>
          <a:custGeom>
            <a:avLst/>
            <a:gdLst/>
            <a:ahLst/>
            <a:cxnLst/>
            <a:rect l="l" t="t" r="r" b="b"/>
            <a:pathLst>
              <a:path w="111759" h="144780">
                <a:moveTo>
                  <a:pt x="111378" y="0"/>
                </a:moveTo>
                <a:lnTo>
                  <a:pt x="3682" y="9016"/>
                </a:lnTo>
                <a:lnTo>
                  <a:pt x="0" y="144525"/>
                </a:lnTo>
                <a:lnTo>
                  <a:pt x="25273" y="144525"/>
                </a:lnTo>
                <a:lnTo>
                  <a:pt x="25273" y="22478"/>
                </a:lnTo>
                <a:lnTo>
                  <a:pt x="111378" y="18034"/>
                </a:lnTo>
                <a:lnTo>
                  <a:pt x="111378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56375" y="1852676"/>
            <a:ext cx="297180" cy="214629"/>
          </a:xfrm>
          <a:custGeom>
            <a:avLst/>
            <a:gdLst/>
            <a:ahLst/>
            <a:cxnLst/>
            <a:rect l="l" t="t" r="r" b="b"/>
            <a:pathLst>
              <a:path w="297179" h="214630">
                <a:moveTo>
                  <a:pt x="292100" y="0"/>
                </a:moveTo>
                <a:lnTo>
                  <a:pt x="1270" y="25653"/>
                </a:lnTo>
                <a:lnTo>
                  <a:pt x="0" y="214375"/>
                </a:lnTo>
                <a:lnTo>
                  <a:pt x="297179" y="190119"/>
                </a:lnTo>
                <a:lnTo>
                  <a:pt x="292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69126" y="1889125"/>
            <a:ext cx="46355" cy="186055"/>
          </a:xfrm>
          <a:custGeom>
            <a:avLst/>
            <a:gdLst/>
            <a:ahLst/>
            <a:cxnLst/>
            <a:rect l="l" t="t" r="r" b="b"/>
            <a:pathLst>
              <a:path w="46354" h="186055">
                <a:moveTo>
                  <a:pt x="46227" y="0"/>
                </a:moveTo>
                <a:lnTo>
                  <a:pt x="0" y="1524"/>
                </a:lnTo>
                <a:lnTo>
                  <a:pt x="0" y="185800"/>
                </a:lnTo>
                <a:lnTo>
                  <a:pt x="41148" y="179832"/>
                </a:lnTo>
                <a:lnTo>
                  <a:pt x="46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04101" y="1819275"/>
            <a:ext cx="341630" cy="222885"/>
          </a:xfrm>
          <a:custGeom>
            <a:avLst/>
            <a:gdLst/>
            <a:ahLst/>
            <a:cxnLst/>
            <a:rect l="l" t="t" r="r" b="b"/>
            <a:pathLst>
              <a:path w="341629" h="222885">
                <a:moveTo>
                  <a:pt x="341502" y="0"/>
                </a:moveTo>
                <a:lnTo>
                  <a:pt x="0" y="30225"/>
                </a:lnTo>
                <a:lnTo>
                  <a:pt x="0" y="222376"/>
                </a:lnTo>
                <a:lnTo>
                  <a:pt x="341502" y="199644"/>
                </a:lnTo>
                <a:lnTo>
                  <a:pt x="34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96150" y="1795526"/>
            <a:ext cx="175260" cy="219075"/>
          </a:xfrm>
          <a:custGeom>
            <a:avLst/>
            <a:gdLst/>
            <a:ahLst/>
            <a:cxnLst/>
            <a:rect l="l" t="t" r="r" b="b"/>
            <a:pathLst>
              <a:path w="175259" h="219075">
                <a:moveTo>
                  <a:pt x="175005" y="0"/>
                </a:moveTo>
                <a:lnTo>
                  <a:pt x="0" y="16510"/>
                </a:lnTo>
                <a:lnTo>
                  <a:pt x="0" y="219075"/>
                </a:lnTo>
                <a:lnTo>
                  <a:pt x="175005" y="199644"/>
                </a:lnTo>
                <a:lnTo>
                  <a:pt x="175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56375" y="2176526"/>
            <a:ext cx="297180" cy="138430"/>
          </a:xfrm>
          <a:custGeom>
            <a:avLst/>
            <a:gdLst/>
            <a:ahLst/>
            <a:cxnLst/>
            <a:rect l="l" t="t" r="r" b="b"/>
            <a:pathLst>
              <a:path w="297179" h="138430">
                <a:moveTo>
                  <a:pt x="297179" y="0"/>
                </a:moveTo>
                <a:lnTo>
                  <a:pt x="1270" y="10540"/>
                </a:lnTo>
                <a:lnTo>
                  <a:pt x="0" y="135127"/>
                </a:lnTo>
                <a:lnTo>
                  <a:pt x="297179" y="138175"/>
                </a:lnTo>
                <a:lnTo>
                  <a:pt x="29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04101" y="2157476"/>
            <a:ext cx="341630" cy="160655"/>
          </a:xfrm>
          <a:custGeom>
            <a:avLst/>
            <a:gdLst/>
            <a:ahLst/>
            <a:cxnLst/>
            <a:rect l="l" t="t" r="r" b="b"/>
            <a:pathLst>
              <a:path w="341629" h="160655">
                <a:moveTo>
                  <a:pt x="341502" y="0"/>
                </a:moveTo>
                <a:lnTo>
                  <a:pt x="0" y="15112"/>
                </a:lnTo>
                <a:lnTo>
                  <a:pt x="0" y="157352"/>
                </a:lnTo>
                <a:lnTo>
                  <a:pt x="341502" y="160400"/>
                </a:lnTo>
                <a:lnTo>
                  <a:pt x="34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18351" y="1833626"/>
            <a:ext cx="20955" cy="488950"/>
          </a:xfrm>
          <a:custGeom>
            <a:avLst/>
            <a:gdLst/>
            <a:ahLst/>
            <a:cxnLst/>
            <a:rect l="l" t="t" r="r" b="b"/>
            <a:pathLst>
              <a:path w="20954" h="488950">
                <a:moveTo>
                  <a:pt x="20954" y="0"/>
                </a:moveTo>
                <a:lnTo>
                  <a:pt x="0" y="48895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80200" y="1831975"/>
            <a:ext cx="22860" cy="490855"/>
          </a:xfrm>
          <a:custGeom>
            <a:avLst/>
            <a:gdLst/>
            <a:ahLst/>
            <a:cxnLst/>
            <a:rect l="l" t="t" r="r" b="b"/>
            <a:pathLst>
              <a:path w="22859" h="490855">
                <a:moveTo>
                  <a:pt x="22478" y="0"/>
                </a:moveTo>
                <a:lnTo>
                  <a:pt x="0" y="4906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48526" y="182880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10375" y="1824101"/>
            <a:ext cx="0" cy="498475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0"/>
                </a:moveTo>
                <a:lnTo>
                  <a:pt x="0" y="49847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42201" y="1822450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5">
                <a:moveTo>
                  <a:pt x="0" y="0"/>
                </a:moveTo>
                <a:lnTo>
                  <a:pt x="0" y="5033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04050" y="1820926"/>
            <a:ext cx="22860" cy="504825"/>
          </a:xfrm>
          <a:custGeom>
            <a:avLst/>
            <a:gdLst/>
            <a:ahLst/>
            <a:cxnLst/>
            <a:rect l="l" t="t" r="r" b="b"/>
            <a:pathLst>
              <a:path w="22859" h="504825">
                <a:moveTo>
                  <a:pt x="22478" y="0"/>
                </a:moveTo>
                <a:lnTo>
                  <a:pt x="0" y="50482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67550" y="1819275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0"/>
                </a:moveTo>
                <a:lnTo>
                  <a:pt x="0" y="50647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27875" y="1814576"/>
            <a:ext cx="0" cy="511175"/>
          </a:xfrm>
          <a:custGeom>
            <a:avLst/>
            <a:gdLst/>
            <a:ahLst/>
            <a:cxnLst/>
            <a:rect l="l" t="t" r="r" b="b"/>
            <a:pathLst>
              <a:path h="511175">
                <a:moveTo>
                  <a:pt x="0" y="0"/>
                </a:moveTo>
                <a:lnTo>
                  <a:pt x="0" y="51117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89851" y="1809750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54951" y="1787525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126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3625" y="1649476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56375" y="1719326"/>
            <a:ext cx="51435" cy="24130"/>
          </a:xfrm>
          <a:custGeom>
            <a:avLst/>
            <a:gdLst/>
            <a:ahLst/>
            <a:cxnLst/>
            <a:rect l="l" t="t" r="r" b="b"/>
            <a:pathLst>
              <a:path w="51434" h="24130">
                <a:moveTo>
                  <a:pt x="0" y="0"/>
                </a:moveTo>
                <a:lnTo>
                  <a:pt x="0" y="23875"/>
                </a:lnTo>
                <a:lnTo>
                  <a:pt x="51053" y="1485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78002" y="1679575"/>
            <a:ext cx="0" cy="646430"/>
          </a:xfrm>
          <a:custGeom>
            <a:avLst/>
            <a:gdLst/>
            <a:ahLst/>
            <a:cxnLst/>
            <a:rect l="l" t="t" r="r" b="b"/>
            <a:pathLst>
              <a:path h="646430">
                <a:moveTo>
                  <a:pt x="0" y="0"/>
                </a:moveTo>
                <a:lnTo>
                  <a:pt x="0" y="646176"/>
                </a:lnTo>
              </a:path>
            </a:pathLst>
          </a:custGeom>
          <a:ln w="27304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70877" y="1631950"/>
            <a:ext cx="0" cy="699135"/>
          </a:xfrm>
          <a:custGeom>
            <a:avLst/>
            <a:gdLst/>
            <a:ahLst/>
            <a:cxnLst/>
            <a:rect l="l" t="t" r="r" b="b"/>
            <a:pathLst>
              <a:path h="699135">
                <a:moveTo>
                  <a:pt x="0" y="0"/>
                </a:moveTo>
                <a:lnTo>
                  <a:pt x="0" y="698626"/>
                </a:lnTo>
              </a:path>
            </a:pathLst>
          </a:custGeom>
          <a:ln w="25653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35928" y="1719326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3250"/>
                </a:lnTo>
              </a:path>
            </a:pathLst>
          </a:custGeom>
          <a:ln w="25653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89526" y="1721611"/>
            <a:ext cx="1031875" cy="1094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02025" y="3933825"/>
            <a:ext cx="2210435" cy="762635"/>
          </a:xfrm>
          <a:custGeom>
            <a:avLst/>
            <a:gdLst/>
            <a:ahLst/>
            <a:cxnLst/>
            <a:rect l="l" t="t" r="r" b="b"/>
            <a:pathLst>
              <a:path w="2210435" h="762635">
                <a:moveTo>
                  <a:pt x="99187" y="602107"/>
                </a:moveTo>
                <a:lnTo>
                  <a:pt x="91566" y="627761"/>
                </a:lnTo>
                <a:lnTo>
                  <a:pt x="0" y="756031"/>
                </a:lnTo>
                <a:lnTo>
                  <a:pt x="2197354" y="762126"/>
                </a:lnTo>
                <a:lnTo>
                  <a:pt x="2210054" y="762126"/>
                </a:lnTo>
                <a:lnTo>
                  <a:pt x="1972686" y="647445"/>
                </a:lnTo>
                <a:lnTo>
                  <a:pt x="146303" y="647445"/>
                </a:lnTo>
                <a:lnTo>
                  <a:pt x="140874" y="632332"/>
                </a:lnTo>
                <a:lnTo>
                  <a:pt x="124713" y="632332"/>
                </a:lnTo>
                <a:lnTo>
                  <a:pt x="117094" y="618744"/>
                </a:lnTo>
                <a:lnTo>
                  <a:pt x="99187" y="602107"/>
                </a:lnTo>
                <a:close/>
              </a:path>
              <a:path w="2210435" h="762635">
                <a:moveTo>
                  <a:pt x="207390" y="532638"/>
                </a:moveTo>
                <a:lnTo>
                  <a:pt x="206121" y="544830"/>
                </a:lnTo>
                <a:lnTo>
                  <a:pt x="192150" y="576452"/>
                </a:lnTo>
                <a:lnTo>
                  <a:pt x="192150" y="585469"/>
                </a:lnTo>
                <a:lnTo>
                  <a:pt x="194690" y="605155"/>
                </a:lnTo>
                <a:lnTo>
                  <a:pt x="179450" y="605155"/>
                </a:lnTo>
                <a:lnTo>
                  <a:pt x="175640" y="626237"/>
                </a:lnTo>
                <a:lnTo>
                  <a:pt x="167894" y="626237"/>
                </a:lnTo>
                <a:lnTo>
                  <a:pt x="157734" y="647445"/>
                </a:lnTo>
                <a:lnTo>
                  <a:pt x="1972686" y="647445"/>
                </a:lnTo>
                <a:lnTo>
                  <a:pt x="1744519" y="537210"/>
                </a:lnTo>
                <a:lnTo>
                  <a:pt x="218821" y="537210"/>
                </a:lnTo>
                <a:lnTo>
                  <a:pt x="207390" y="532638"/>
                </a:lnTo>
                <a:close/>
              </a:path>
              <a:path w="2210435" h="762635">
                <a:moveTo>
                  <a:pt x="138684" y="626237"/>
                </a:moveTo>
                <a:lnTo>
                  <a:pt x="124713" y="632332"/>
                </a:lnTo>
                <a:lnTo>
                  <a:pt x="140874" y="632332"/>
                </a:lnTo>
                <a:lnTo>
                  <a:pt x="138684" y="626237"/>
                </a:lnTo>
                <a:close/>
              </a:path>
              <a:path w="2210435" h="762635">
                <a:moveTo>
                  <a:pt x="243077" y="532638"/>
                </a:moveTo>
                <a:lnTo>
                  <a:pt x="221361" y="532638"/>
                </a:lnTo>
                <a:lnTo>
                  <a:pt x="218821" y="537210"/>
                </a:lnTo>
                <a:lnTo>
                  <a:pt x="246887" y="537210"/>
                </a:lnTo>
                <a:lnTo>
                  <a:pt x="243077" y="532638"/>
                </a:lnTo>
                <a:close/>
              </a:path>
              <a:path w="2210435" h="762635">
                <a:moveTo>
                  <a:pt x="290067" y="510031"/>
                </a:moveTo>
                <a:lnTo>
                  <a:pt x="276098" y="517651"/>
                </a:lnTo>
                <a:lnTo>
                  <a:pt x="260858" y="532638"/>
                </a:lnTo>
                <a:lnTo>
                  <a:pt x="246887" y="537210"/>
                </a:lnTo>
                <a:lnTo>
                  <a:pt x="1744519" y="537210"/>
                </a:lnTo>
                <a:lnTo>
                  <a:pt x="1725856" y="528193"/>
                </a:lnTo>
                <a:lnTo>
                  <a:pt x="315595" y="528193"/>
                </a:lnTo>
                <a:lnTo>
                  <a:pt x="301498" y="523620"/>
                </a:lnTo>
                <a:lnTo>
                  <a:pt x="290067" y="510031"/>
                </a:lnTo>
                <a:close/>
              </a:path>
              <a:path w="2210435" h="762635">
                <a:moveTo>
                  <a:pt x="321945" y="519175"/>
                </a:moveTo>
                <a:lnTo>
                  <a:pt x="321945" y="528193"/>
                </a:lnTo>
                <a:lnTo>
                  <a:pt x="1725856" y="528193"/>
                </a:lnTo>
                <a:lnTo>
                  <a:pt x="1716393" y="523620"/>
                </a:lnTo>
                <a:lnTo>
                  <a:pt x="337185" y="523620"/>
                </a:lnTo>
                <a:lnTo>
                  <a:pt x="321945" y="519175"/>
                </a:lnTo>
                <a:close/>
              </a:path>
              <a:path w="2210435" h="762635">
                <a:moveTo>
                  <a:pt x="417322" y="472313"/>
                </a:moveTo>
                <a:lnTo>
                  <a:pt x="404622" y="485901"/>
                </a:lnTo>
                <a:lnTo>
                  <a:pt x="398272" y="502538"/>
                </a:lnTo>
                <a:lnTo>
                  <a:pt x="356235" y="523620"/>
                </a:lnTo>
                <a:lnTo>
                  <a:pt x="438912" y="523620"/>
                </a:lnTo>
                <a:lnTo>
                  <a:pt x="437641" y="481330"/>
                </a:lnTo>
                <a:lnTo>
                  <a:pt x="422401" y="481330"/>
                </a:lnTo>
                <a:lnTo>
                  <a:pt x="417322" y="472313"/>
                </a:lnTo>
                <a:close/>
              </a:path>
              <a:path w="2210435" h="762635">
                <a:moveTo>
                  <a:pt x="559815" y="365251"/>
                </a:moveTo>
                <a:lnTo>
                  <a:pt x="549655" y="374269"/>
                </a:lnTo>
                <a:lnTo>
                  <a:pt x="521715" y="374269"/>
                </a:lnTo>
                <a:lnTo>
                  <a:pt x="506349" y="398399"/>
                </a:lnTo>
                <a:lnTo>
                  <a:pt x="506349" y="430022"/>
                </a:lnTo>
                <a:lnTo>
                  <a:pt x="492378" y="493522"/>
                </a:lnTo>
                <a:lnTo>
                  <a:pt x="455549" y="504063"/>
                </a:lnTo>
                <a:lnTo>
                  <a:pt x="438912" y="523620"/>
                </a:lnTo>
                <a:lnTo>
                  <a:pt x="1716393" y="523620"/>
                </a:lnTo>
                <a:lnTo>
                  <a:pt x="1472717" y="405892"/>
                </a:lnTo>
                <a:lnTo>
                  <a:pt x="613283" y="405892"/>
                </a:lnTo>
                <a:lnTo>
                  <a:pt x="594233" y="402970"/>
                </a:lnTo>
                <a:lnTo>
                  <a:pt x="576326" y="402970"/>
                </a:lnTo>
                <a:lnTo>
                  <a:pt x="559815" y="365251"/>
                </a:lnTo>
                <a:close/>
              </a:path>
              <a:path w="2210435" h="762635">
                <a:moveTo>
                  <a:pt x="665479" y="374269"/>
                </a:moveTo>
                <a:lnTo>
                  <a:pt x="651510" y="386333"/>
                </a:lnTo>
                <a:lnTo>
                  <a:pt x="629792" y="387857"/>
                </a:lnTo>
                <a:lnTo>
                  <a:pt x="625983" y="387857"/>
                </a:lnTo>
                <a:lnTo>
                  <a:pt x="613283" y="405892"/>
                </a:lnTo>
                <a:lnTo>
                  <a:pt x="1472717" y="405892"/>
                </a:lnTo>
                <a:lnTo>
                  <a:pt x="1441699" y="390906"/>
                </a:lnTo>
                <a:lnTo>
                  <a:pt x="680720" y="390906"/>
                </a:lnTo>
                <a:lnTo>
                  <a:pt x="665479" y="374269"/>
                </a:lnTo>
                <a:close/>
              </a:path>
              <a:path w="2210435" h="762635">
                <a:moveTo>
                  <a:pt x="879221" y="205231"/>
                </a:moveTo>
                <a:lnTo>
                  <a:pt x="801624" y="283718"/>
                </a:lnTo>
                <a:lnTo>
                  <a:pt x="740537" y="328930"/>
                </a:lnTo>
                <a:lnTo>
                  <a:pt x="680720" y="390906"/>
                </a:lnTo>
                <a:lnTo>
                  <a:pt x="1441699" y="390906"/>
                </a:lnTo>
                <a:lnTo>
                  <a:pt x="1366520" y="354583"/>
                </a:lnTo>
                <a:lnTo>
                  <a:pt x="1355241" y="245999"/>
                </a:lnTo>
                <a:lnTo>
                  <a:pt x="968248" y="245999"/>
                </a:lnTo>
                <a:lnTo>
                  <a:pt x="931417" y="211327"/>
                </a:lnTo>
                <a:lnTo>
                  <a:pt x="902080" y="208280"/>
                </a:lnTo>
                <a:lnTo>
                  <a:pt x="879221" y="205231"/>
                </a:lnTo>
                <a:close/>
              </a:path>
              <a:path w="2210435" h="762635">
                <a:moveTo>
                  <a:pt x="1329689" y="0"/>
                </a:moveTo>
                <a:lnTo>
                  <a:pt x="1063752" y="87502"/>
                </a:lnTo>
                <a:lnTo>
                  <a:pt x="1042035" y="104139"/>
                </a:lnTo>
                <a:lnTo>
                  <a:pt x="1031875" y="120776"/>
                </a:lnTo>
                <a:lnTo>
                  <a:pt x="1019175" y="125222"/>
                </a:lnTo>
                <a:lnTo>
                  <a:pt x="1002664" y="147827"/>
                </a:lnTo>
                <a:lnTo>
                  <a:pt x="968248" y="181101"/>
                </a:lnTo>
                <a:lnTo>
                  <a:pt x="968248" y="245999"/>
                </a:lnTo>
                <a:lnTo>
                  <a:pt x="1355241" y="245999"/>
                </a:lnTo>
                <a:lnTo>
                  <a:pt x="132968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59150" y="3891026"/>
            <a:ext cx="3548379" cy="93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501900" y="646303"/>
            <a:ext cx="310007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Delay</a:t>
            </a:r>
            <a:r>
              <a:rPr sz="40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Spread</a:t>
            </a:r>
            <a:endParaRPr sz="4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034783" y="2425700"/>
            <a:ext cx="288290" cy="1143000"/>
          </a:xfrm>
          <a:custGeom>
            <a:avLst/>
            <a:gdLst/>
            <a:ahLst/>
            <a:cxnLst/>
            <a:rect l="l" t="t" r="r" b="b"/>
            <a:pathLst>
              <a:path w="288290" h="1143000">
                <a:moveTo>
                  <a:pt x="188484" y="998208"/>
                </a:moveTo>
                <a:lnTo>
                  <a:pt x="138557" y="1007872"/>
                </a:lnTo>
                <a:lnTo>
                  <a:pt x="242316" y="1143000"/>
                </a:lnTo>
                <a:lnTo>
                  <a:pt x="270171" y="1043304"/>
                </a:lnTo>
                <a:lnTo>
                  <a:pt x="223012" y="1043304"/>
                </a:lnTo>
                <a:lnTo>
                  <a:pt x="212957" y="1043168"/>
                </a:lnTo>
                <a:lnTo>
                  <a:pt x="204009" y="1039352"/>
                </a:lnTo>
                <a:lnTo>
                  <a:pt x="197133" y="1032464"/>
                </a:lnTo>
                <a:lnTo>
                  <a:pt x="193294" y="1023112"/>
                </a:lnTo>
                <a:lnTo>
                  <a:pt x="188484" y="998208"/>
                </a:lnTo>
                <a:close/>
              </a:path>
              <a:path w="288290" h="1143000">
                <a:moveTo>
                  <a:pt x="238390" y="988549"/>
                </a:moveTo>
                <a:lnTo>
                  <a:pt x="188484" y="998208"/>
                </a:lnTo>
                <a:lnTo>
                  <a:pt x="193294" y="1023112"/>
                </a:lnTo>
                <a:lnTo>
                  <a:pt x="197133" y="1032464"/>
                </a:lnTo>
                <a:lnTo>
                  <a:pt x="204009" y="1039352"/>
                </a:lnTo>
                <a:lnTo>
                  <a:pt x="212957" y="1043168"/>
                </a:lnTo>
                <a:lnTo>
                  <a:pt x="223012" y="1043304"/>
                </a:lnTo>
                <a:lnTo>
                  <a:pt x="232382" y="1039463"/>
                </a:lnTo>
                <a:lnTo>
                  <a:pt x="239299" y="1032573"/>
                </a:lnTo>
                <a:lnTo>
                  <a:pt x="243121" y="1023588"/>
                </a:lnTo>
                <a:lnTo>
                  <a:pt x="243205" y="1013460"/>
                </a:lnTo>
                <a:lnTo>
                  <a:pt x="238390" y="988549"/>
                </a:lnTo>
                <a:close/>
              </a:path>
              <a:path w="288290" h="1143000">
                <a:moveTo>
                  <a:pt x="288163" y="978915"/>
                </a:moveTo>
                <a:lnTo>
                  <a:pt x="238390" y="988549"/>
                </a:lnTo>
                <a:lnTo>
                  <a:pt x="243205" y="1013460"/>
                </a:lnTo>
                <a:lnTo>
                  <a:pt x="243121" y="1023588"/>
                </a:lnTo>
                <a:lnTo>
                  <a:pt x="239299" y="1032573"/>
                </a:lnTo>
                <a:lnTo>
                  <a:pt x="232382" y="1039463"/>
                </a:lnTo>
                <a:lnTo>
                  <a:pt x="223012" y="1043304"/>
                </a:lnTo>
                <a:lnTo>
                  <a:pt x="270171" y="1043304"/>
                </a:lnTo>
                <a:lnTo>
                  <a:pt x="288163" y="978915"/>
                </a:lnTo>
                <a:close/>
              </a:path>
              <a:path w="288290" h="1143000">
                <a:moveTo>
                  <a:pt x="29591" y="0"/>
                </a:moveTo>
                <a:lnTo>
                  <a:pt x="18796" y="0"/>
                </a:lnTo>
                <a:lnTo>
                  <a:pt x="11684" y="3428"/>
                </a:lnTo>
                <a:lnTo>
                  <a:pt x="2032" y="15112"/>
                </a:lnTo>
                <a:lnTo>
                  <a:pt x="0" y="22733"/>
                </a:lnTo>
                <a:lnTo>
                  <a:pt x="1524" y="30225"/>
                </a:lnTo>
                <a:lnTo>
                  <a:pt x="188484" y="998208"/>
                </a:lnTo>
                <a:lnTo>
                  <a:pt x="238390" y="988549"/>
                </a:lnTo>
                <a:lnTo>
                  <a:pt x="57149" y="50800"/>
                </a:lnTo>
                <a:lnTo>
                  <a:pt x="26416" y="50800"/>
                </a:lnTo>
                <a:lnTo>
                  <a:pt x="51308" y="20574"/>
                </a:lnTo>
                <a:lnTo>
                  <a:pt x="54010" y="20574"/>
                </a:lnTo>
                <a:lnTo>
                  <a:pt x="52986" y="15537"/>
                </a:lnTo>
                <a:lnTo>
                  <a:pt x="47529" y="7461"/>
                </a:lnTo>
                <a:lnTo>
                  <a:pt x="39453" y="2004"/>
                </a:lnTo>
                <a:lnTo>
                  <a:pt x="29591" y="0"/>
                </a:lnTo>
                <a:close/>
              </a:path>
              <a:path w="288290" h="1143000">
                <a:moveTo>
                  <a:pt x="51308" y="20574"/>
                </a:moveTo>
                <a:lnTo>
                  <a:pt x="26416" y="50800"/>
                </a:lnTo>
                <a:lnTo>
                  <a:pt x="29591" y="50800"/>
                </a:lnTo>
                <a:lnTo>
                  <a:pt x="39453" y="48795"/>
                </a:lnTo>
                <a:lnTo>
                  <a:pt x="47529" y="43338"/>
                </a:lnTo>
                <a:lnTo>
                  <a:pt x="52986" y="35262"/>
                </a:lnTo>
                <a:lnTo>
                  <a:pt x="53581" y="32336"/>
                </a:lnTo>
                <a:lnTo>
                  <a:pt x="51308" y="20574"/>
                </a:lnTo>
                <a:close/>
              </a:path>
              <a:path w="288290" h="1143000">
                <a:moveTo>
                  <a:pt x="53581" y="32336"/>
                </a:moveTo>
                <a:lnTo>
                  <a:pt x="52986" y="35262"/>
                </a:lnTo>
                <a:lnTo>
                  <a:pt x="47529" y="43338"/>
                </a:lnTo>
                <a:lnTo>
                  <a:pt x="39453" y="48795"/>
                </a:lnTo>
                <a:lnTo>
                  <a:pt x="29591" y="50800"/>
                </a:lnTo>
                <a:lnTo>
                  <a:pt x="57149" y="50800"/>
                </a:lnTo>
                <a:lnTo>
                  <a:pt x="53581" y="32336"/>
                </a:lnTo>
                <a:close/>
              </a:path>
              <a:path w="288290" h="1143000">
                <a:moveTo>
                  <a:pt x="54010" y="20574"/>
                </a:moveTo>
                <a:lnTo>
                  <a:pt x="51308" y="20574"/>
                </a:lnTo>
                <a:lnTo>
                  <a:pt x="53581" y="32336"/>
                </a:lnTo>
                <a:lnTo>
                  <a:pt x="54991" y="25400"/>
                </a:lnTo>
                <a:lnTo>
                  <a:pt x="54010" y="2057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04001" y="6022721"/>
            <a:ext cx="1114425" cy="50800"/>
          </a:xfrm>
          <a:custGeom>
            <a:avLst/>
            <a:gdLst/>
            <a:ahLst/>
            <a:cxnLst/>
            <a:rect l="l" t="t" r="r" b="b"/>
            <a:pathLst>
              <a:path w="1114425" h="50800">
                <a:moveTo>
                  <a:pt x="1063498" y="38099"/>
                </a:moveTo>
                <a:lnTo>
                  <a:pt x="1063498" y="50799"/>
                </a:lnTo>
                <a:lnTo>
                  <a:pt x="1088923" y="38112"/>
                </a:lnTo>
                <a:lnTo>
                  <a:pt x="1063498" y="38099"/>
                </a:lnTo>
                <a:close/>
              </a:path>
              <a:path w="1114425" h="50800">
                <a:moveTo>
                  <a:pt x="1063498" y="12699"/>
                </a:moveTo>
                <a:lnTo>
                  <a:pt x="1063498" y="38099"/>
                </a:lnTo>
                <a:lnTo>
                  <a:pt x="1076198" y="38112"/>
                </a:lnTo>
                <a:lnTo>
                  <a:pt x="1076198" y="12712"/>
                </a:lnTo>
                <a:lnTo>
                  <a:pt x="1063498" y="12699"/>
                </a:lnTo>
                <a:close/>
              </a:path>
              <a:path w="1114425" h="50800">
                <a:moveTo>
                  <a:pt x="1063498" y="0"/>
                </a:moveTo>
                <a:lnTo>
                  <a:pt x="1063498" y="12699"/>
                </a:lnTo>
                <a:lnTo>
                  <a:pt x="1076198" y="12712"/>
                </a:lnTo>
                <a:lnTo>
                  <a:pt x="1076198" y="38112"/>
                </a:lnTo>
                <a:lnTo>
                  <a:pt x="1088923" y="38112"/>
                </a:lnTo>
                <a:lnTo>
                  <a:pt x="1114298" y="25450"/>
                </a:lnTo>
                <a:lnTo>
                  <a:pt x="1063498" y="0"/>
                </a:lnTo>
                <a:close/>
              </a:path>
              <a:path w="1114425" h="50800">
                <a:moveTo>
                  <a:pt x="0" y="11569"/>
                </a:moveTo>
                <a:lnTo>
                  <a:pt x="0" y="36969"/>
                </a:lnTo>
                <a:lnTo>
                  <a:pt x="1063498" y="38099"/>
                </a:lnTo>
                <a:lnTo>
                  <a:pt x="1063498" y="12699"/>
                </a:lnTo>
                <a:lnTo>
                  <a:pt x="0" y="1156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97280" y="3060880"/>
            <a:ext cx="3784600" cy="1130300"/>
          </a:xfrm>
          <a:custGeom>
            <a:avLst/>
            <a:gdLst/>
            <a:ahLst/>
            <a:cxnLst/>
            <a:rect l="l" t="t" r="r" b="b"/>
            <a:pathLst>
              <a:path w="3784600" h="1130300">
                <a:moveTo>
                  <a:pt x="3685282" y="1091949"/>
                </a:moveTo>
                <a:lnTo>
                  <a:pt x="3689248" y="1104036"/>
                </a:lnTo>
                <a:lnTo>
                  <a:pt x="3701815" y="1118929"/>
                </a:lnTo>
                <a:lnTo>
                  <a:pt x="3719776" y="1128214"/>
                </a:lnTo>
                <a:lnTo>
                  <a:pt x="3739848" y="1129756"/>
                </a:lnTo>
                <a:lnTo>
                  <a:pt x="3758336" y="1123690"/>
                </a:lnTo>
                <a:lnTo>
                  <a:pt x="3773229" y="1111123"/>
                </a:lnTo>
                <a:lnTo>
                  <a:pt x="3776633" y="1104538"/>
                </a:lnTo>
                <a:lnTo>
                  <a:pt x="3736732" y="1104538"/>
                </a:lnTo>
                <a:lnTo>
                  <a:pt x="3726634" y="1103703"/>
                </a:lnTo>
                <a:lnTo>
                  <a:pt x="3685282" y="1091949"/>
                </a:lnTo>
                <a:close/>
              </a:path>
              <a:path w="3784600" h="1130300">
                <a:moveTo>
                  <a:pt x="3699172" y="1043158"/>
                </a:moveTo>
                <a:lnTo>
                  <a:pt x="3694009" y="1047515"/>
                </a:lnTo>
                <a:lnTo>
                  <a:pt x="3684724" y="1065476"/>
                </a:lnTo>
                <a:lnTo>
                  <a:pt x="3683182" y="1085548"/>
                </a:lnTo>
                <a:lnTo>
                  <a:pt x="3685282" y="1091949"/>
                </a:lnTo>
                <a:lnTo>
                  <a:pt x="3726634" y="1103703"/>
                </a:lnTo>
                <a:lnTo>
                  <a:pt x="3736732" y="1104538"/>
                </a:lnTo>
                <a:lnTo>
                  <a:pt x="3745986" y="1101528"/>
                </a:lnTo>
                <a:lnTo>
                  <a:pt x="3753405" y="1095255"/>
                </a:lnTo>
                <a:lnTo>
                  <a:pt x="3758003" y="1086304"/>
                </a:lnTo>
                <a:lnTo>
                  <a:pt x="3758838" y="1076205"/>
                </a:lnTo>
                <a:lnTo>
                  <a:pt x="3755828" y="1066952"/>
                </a:lnTo>
                <a:lnTo>
                  <a:pt x="3749555" y="1059533"/>
                </a:lnTo>
                <a:lnTo>
                  <a:pt x="3740604" y="1054935"/>
                </a:lnTo>
                <a:lnTo>
                  <a:pt x="3699172" y="1043158"/>
                </a:lnTo>
                <a:close/>
              </a:path>
              <a:path w="3784600" h="1130300">
                <a:moveTo>
                  <a:pt x="3727390" y="1028882"/>
                </a:moveTo>
                <a:lnTo>
                  <a:pt x="3708902" y="1034948"/>
                </a:lnTo>
                <a:lnTo>
                  <a:pt x="3699172" y="1043158"/>
                </a:lnTo>
                <a:lnTo>
                  <a:pt x="3740604" y="1054935"/>
                </a:lnTo>
                <a:lnTo>
                  <a:pt x="3749555" y="1059533"/>
                </a:lnTo>
                <a:lnTo>
                  <a:pt x="3755828" y="1066952"/>
                </a:lnTo>
                <a:lnTo>
                  <a:pt x="3758838" y="1076205"/>
                </a:lnTo>
                <a:lnTo>
                  <a:pt x="3758003" y="1086304"/>
                </a:lnTo>
                <a:lnTo>
                  <a:pt x="3753405" y="1095255"/>
                </a:lnTo>
                <a:lnTo>
                  <a:pt x="3745986" y="1101528"/>
                </a:lnTo>
                <a:lnTo>
                  <a:pt x="3736732" y="1104538"/>
                </a:lnTo>
                <a:lnTo>
                  <a:pt x="3776633" y="1104538"/>
                </a:lnTo>
                <a:lnTo>
                  <a:pt x="3782514" y="1093162"/>
                </a:lnTo>
                <a:lnTo>
                  <a:pt x="3784056" y="1073090"/>
                </a:lnTo>
                <a:lnTo>
                  <a:pt x="3777990" y="1054602"/>
                </a:lnTo>
                <a:lnTo>
                  <a:pt x="3765423" y="1039709"/>
                </a:lnTo>
                <a:lnTo>
                  <a:pt x="3747462" y="1030424"/>
                </a:lnTo>
                <a:lnTo>
                  <a:pt x="3727390" y="1028882"/>
                </a:lnTo>
                <a:close/>
              </a:path>
              <a:path w="3784600" h="1130300">
                <a:moveTo>
                  <a:pt x="22105" y="0"/>
                </a:moveTo>
                <a:lnTo>
                  <a:pt x="12852" y="3010"/>
                </a:lnTo>
                <a:lnTo>
                  <a:pt x="5433" y="9282"/>
                </a:lnTo>
                <a:lnTo>
                  <a:pt x="835" y="18234"/>
                </a:lnTo>
                <a:lnTo>
                  <a:pt x="0" y="28332"/>
                </a:lnTo>
                <a:lnTo>
                  <a:pt x="3010" y="37586"/>
                </a:lnTo>
                <a:lnTo>
                  <a:pt x="9282" y="45005"/>
                </a:lnTo>
                <a:lnTo>
                  <a:pt x="18234" y="49603"/>
                </a:lnTo>
                <a:lnTo>
                  <a:pt x="3685282" y="1091949"/>
                </a:lnTo>
                <a:lnTo>
                  <a:pt x="3683182" y="1085548"/>
                </a:lnTo>
                <a:lnTo>
                  <a:pt x="3684724" y="1065476"/>
                </a:lnTo>
                <a:lnTo>
                  <a:pt x="3694009" y="1047515"/>
                </a:lnTo>
                <a:lnTo>
                  <a:pt x="3699172" y="1043158"/>
                </a:lnTo>
                <a:lnTo>
                  <a:pt x="32204" y="835"/>
                </a:lnTo>
                <a:lnTo>
                  <a:pt x="22105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44600" y="5872162"/>
            <a:ext cx="3911600" cy="50800"/>
          </a:xfrm>
          <a:custGeom>
            <a:avLst/>
            <a:gdLst/>
            <a:ahLst/>
            <a:cxnLst/>
            <a:rect l="l" t="t" r="r" b="b"/>
            <a:pathLst>
              <a:path w="3911600" h="50800">
                <a:moveTo>
                  <a:pt x="3886200" y="0"/>
                </a:moveTo>
                <a:lnTo>
                  <a:pt x="3876337" y="1995"/>
                </a:lnTo>
                <a:lnTo>
                  <a:pt x="3868261" y="7437"/>
                </a:lnTo>
                <a:lnTo>
                  <a:pt x="3862804" y="15510"/>
                </a:lnTo>
                <a:lnTo>
                  <a:pt x="3860800" y="25400"/>
                </a:lnTo>
                <a:lnTo>
                  <a:pt x="3862804" y="35283"/>
                </a:lnTo>
                <a:lnTo>
                  <a:pt x="3868261" y="43357"/>
                </a:lnTo>
                <a:lnTo>
                  <a:pt x="3876337" y="48802"/>
                </a:lnTo>
                <a:lnTo>
                  <a:pt x="3886200" y="50800"/>
                </a:lnTo>
                <a:lnTo>
                  <a:pt x="3896062" y="48802"/>
                </a:lnTo>
                <a:lnTo>
                  <a:pt x="3904138" y="43357"/>
                </a:lnTo>
                <a:lnTo>
                  <a:pt x="3907692" y="38100"/>
                </a:lnTo>
                <a:lnTo>
                  <a:pt x="3886200" y="38100"/>
                </a:lnTo>
                <a:lnTo>
                  <a:pt x="3886200" y="12700"/>
                </a:lnTo>
                <a:lnTo>
                  <a:pt x="3907695" y="12700"/>
                </a:lnTo>
                <a:lnTo>
                  <a:pt x="3904138" y="7437"/>
                </a:lnTo>
                <a:lnTo>
                  <a:pt x="3896062" y="1995"/>
                </a:lnTo>
                <a:lnTo>
                  <a:pt x="3886200" y="0"/>
                </a:lnTo>
                <a:close/>
              </a:path>
              <a:path w="3911600" h="50800">
                <a:moveTo>
                  <a:pt x="3864704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864707" y="38100"/>
                </a:lnTo>
                <a:lnTo>
                  <a:pt x="3862804" y="35283"/>
                </a:lnTo>
                <a:lnTo>
                  <a:pt x="3860800" y="25400"/>
                </a:lnTo>
                <a:lnTo>
                  <a:pt x="3862804" y="15510"/>
                </a:lnTo>
                <a:lnTo>
                  <a:pt x="3864704" y="12700"/>
                </a:lnTo>
                <a:close/>
              </a:path>
              <a:path w="3911600" h="50800">
                <a:moveTo>
                  <a:pt x="3907695" y="12700"/>
                </a:moveTo>
                <a:lnTo>
                  <a:pt x="3886200" y="12700"/>
                </a:lnTo>
                <a:lnTo>
                  <a:pt x="3886200" y="38100"/>
                </a:lnTo>
                <a:lnTo>
                  <a:pt x="3907692" y="38100"/>
                </a:lnTo>
                <a:lnTo>
                  <a:pt x="3909595" y="35283"/>
                </a:lnTo>
                <a:lnTo>
                  <a:pt x="3911600" y="25400"/>
                </a:lnTo>
                <a:lnTo>
                  <a:pt x="3909595" y="15510"/>
                </a:lnTo>
                <a:lnTo>
                  <a:pt x="3907695" y="1270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43715" y="3720719"/>
            <a:ext cx="1206500" cy="432434"/>
          </a:xfrm>
          <a:custGeom>
            <a:avLst/>
            <a:gdLst/>
            <a:ahLst/>
            <a:cxnLst/>
            <a:rect l="l" t="t" r="r" b="b"/>
            <a:pathLst>
              <a:path w="1206500" h="432435">
                <a:moveTo>
                  <a:pt x="1053588" y="48429"/>
                </a:moveTo>
                <a:lnTo>
                  <a:pt x="17537" y="382650"/>
                </a:lnTo>
                <a:lnTo>
                  <a:pt x="8691" y="387578"/>
                </a:lnTo>
                <a:lnTo>
                  <a:pt x="2678" y="395208"/>
                </a:lnTo>
                <a:lnTo>
                  <a:pt x="0" y="404528"/>
                </a:lnTo>
                <a:lnTo>
                  <a:pt x="1154" y="414527"/>
                </a:lnTo>
                <a:lnTo>
                  <a:pt x="6082" y="423374"/>
                </a:lnTo>
                <a:lnTo>
                  <a:pt x="13712" y="429386"/>
                </a:lnTo>
                <a:lnTo>
                  <a:pt x="23032" y="432065"/>
                </a:lnTo>
                <a:lnTo>
                  <a:pt x="33031" y="430910"/>
                </a:lnTo>
                <a:lnTo>
                  <a:pt x="1069146" y="96708"/>
                </a:lnTo>
                <a:lnTo>
                  <a:pt x="1053588" y="48429"/>
                </a:lnTo>
                <a:close/>
              </a:path>
              <a:path w="1206500" h="432435">
                <a:moveTo>
                  <a:pt x="1192403" y="39485"/>
                </a:moveTo>
                <a:lnTo>
                  <a:pt x="1087753" y="39485"/>
                </a:lnTo>
                <a:lnTo>
                  <a:pt x="1097117" y="42163"/>
                </a:lnTo>
                <a:lnTo>
                  <a:pt x="1104790" y="48176"/>
                </a:lnTo>
                <a:lnTo>
                  <a:pt x="1109737" y="57022"/>
                </a:lnTo>
                <a:lnTo>
                  <a:pt x="1110874" y="67022"/>
                </a:lnTo>
                <a:lnTo>
                  <a:pt x="1108166" y="76342"/>
                </a:lnTo>
                <a:lnTo>
                  <a:pt x="1102147" y="83972"/>
                </a:lnTo>
                <a:lnTo>
                  <a:pt x="1093354" y="88899"/>
                </a:lnTo>
                <a:lnTo>
                  <a:pt x="1069146" y="96708"/>
                </a:lnTo>
                <a:lnTo>
                  <a:pt x="1084718" y="145033"/>
                </a:lnTo>
                <a:lnTo>
                  <a:pt x="1192403" y="39485"/>
                </a:lnTo>
                <a:close/>
              </a:path>
              <a:path w="1206500" h="432435">
                <a:moveTo>
                  <a:pt x="1087753" y="39485"/>
                </a:moveTo>
                <a:lnTo>
                  <a:pt x="1077733" y="40639"/>
                </a:lnTo>
                <a:lnTo>
                  <a:pt x="1053588" y="48429"/>
                </a:lnTo>
                <a:lnTo>
                  <a:pt x="1069146" y="96708"/>
                </a:lnTo>
                <a:lnTo>
                  <a:pt x="1093354" y="88899"/>
                </a:lnTo>
                <a:lnTo>
                  <a:pt x="1102147" y="83972"/>
                </a:lnTo>
                <a:lnTo>
                  <a:pt x="1108166" y="76342"/>
                </a:lnTo>
                <a:lnTo>
                  <a:pt x="1110874" y="67022"/>
                </a:lnTo>
                <a:lnTo>
                  <a:pt x="1109737" y="57022"/>
                </a:lnTo>
                <a:lnTo>
                  <a:pt x="1104790" y="48176"/>
                </a:lnTo>
                <a:lnTo>
                  <a:pt x="1097117" y="42163"/>
                </a:lnTo>
                <a:lnTo>
                  <a:pt x="1087753" y="39485"/>
                </a:lnTo>
                <a:close/>
              </a:path>
              <a:path w="1206500" h="432435">
                <a:moveTo>
                  <a:pt x="1037982" y="0"/>
                </a:moveTo>
                <a:lnTo>
                  <a:pt x="1053588" y="48429"/>
                </a:lnTo>
                <a:lnTo>
                  <a:pt x="1077733" y="40639"/>
                </a:lnTo>
                <a:lnTo>
                  <a:pt x="1087753" y="39485"/>
                </a:lnTo>
                <a:lnTo>
                  <a:pt x="1192403" y="39485"/>
                </a:lnTo>
                <a:lnTo>
                  <a:pt x="1206384" y="25780"/>
                </a:lnTo>
                <a:lnTo>
                  <a:pt x="1037982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30800" y="5870575"/>
            <a:ext cx="1167130" cy="50800"/>
          </a:xfrm>
          <a:custGeom>
            <a:avLst/>
            <a:gdLst/>
            <a:ahLst/>
            <a:cxnLst/>
            <a:rect l="l" t="t" r="r" b="b"/>
            <a:pathLst>
              <a:path w="1167129" h="50800">
                <a:moveTo>
                  <a:pt x="1115949" y="0"/>
                </a:moveTo>
                <a:lnTo>
                  <a:pt x="1115949" y="50800"/>
                </a:lnTo>
                <a:lnTo>
                  <a:pt x="1141349" y="38100"/>
                </a:lnTo>
                <a:lnTo>
                  <a:pt x="1128649" y="38100"/>
                </a:lnTo>
                <a:lnTo>
                  <a:pt x="1128649" y="12700"/>
                </a:lnTo>
                <a:lnTo>
                  <a:pt x="1141349" y="12700"/>
                </a:lnTo>
                <a:lnTo>
                  <a:pt x="1115949" y="0"/>
                </a:lnTo>
                <a:close/>
              </a:path>
              <a:path w="1167129" h="50800">
                <a:moveTo>
                  <a:pt x="1115949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1115949" y="38100"/>
                </a:lnTo>
                <a:lnTo>
                  <a:pt x="1115949" y="12700"/>
                </a:lnTo>
                <a:close/>
              </a:path>
              <a:path w="1167129" h="50800">
                <a:moveTo>
                  <a:pt x="1141349" y="12700"/>
                </a:moveTo>
                <a:lnTo>
                  <a:pt x="1128649" y="12700"/>
                </a:lnTo>
                <a:lnTo>
                  <a:pt x="1128649" y="38100"/>
                </a:lnTo>
                <a:lnTo>
                  <a:pt x="1141349" y="38100"/>
                </a:lnTo>
                <a:lnTo>
                  <a:pt x="1166749" y="25400"/>
                </a:lnTo>
                <a:lnTo>
                  <a:pt x="1141349" y="1270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23125" y="5243576"/>
            <a:ext cx="104775" cy="342900"/>
          </a:xfrm>
          <a:custGeom>
            <a:avLst/>
            <a:gdLst/>
            <a:ahLst/>
            <a:cxnLst/>
            <a:rect l="l" t="t" r="r" b="b"/>
            <a:pathLst>
              <a:path w="104775" h="342900">
                <a:moveTo>
                  <a:pt x="0" y="342900"/>
                </a:moveTo>
                <a:lnTo>
                  <a:pt x="104775" y="342900"/>
                </a:lnTo>
                <a:lnTo>
                  <a:pt x="10477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23125" y="5243576"/>
            <a:ext cx="104775" cy="342900"/>
          </a:xfrm>
          <a:custGeom>
            <a:avLst/>
            <a:gdLst/>
            <a:ahLst/>
            <a:cxnLst/>
            <a:rect l="l" t="t" r="r" b="b"/>
            <a:pathLst>
              <a:path w="104775" h="342900">
                <a:moveTo>
                  <a:pt x="0" y="342900"/>
                </a:moveTo>
                <a:lnTo>
                  <a:pt x="104775" y="342900"/>
                </a:lnTo>
                <a:lnTo>
                  <a:pt x="10477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7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16775" y="5581650"/>
            <a:ext cx="0" cy="466725"/>
          </a:xfrm>
          <a:custGeom>
            <a:avLst/>
            <a:gdLst/>
            <a:ahLst/>
            <a:cxnLst/>
            <a:rect l="l" t="t" r="r" b="b"/>
            <a:pathLst>
              <a:path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84907" y="2143589"/>
            <a:ext cx="2882265" cy="624840"/>
          </a:xfrm>
          <a:custGeom>
            <a:avLst/>
            <a:gdLst/>
            <a:ahLst/>
            <a:cxnLst/>
            <a:rect l="l" t="t" r="r" b="b"/>
            <a:pathLst>
              <a:path w="2882265" h="624839">
                <a:moveTo>
                  <a:pt x="2783456" y="36927"/>
                </a:moveTo>
                <a:lnTo>
                  <a:pt x="2683891" y="63543"/>
                </a:lnTo>
                <a:lnTo>
                  <a:pt x="20066" y="574718"/>
                </a:lnTo>
                <a:lnTo>
                  <a:pt x="10769" y="578486"/>
                </a:lnTo>
                <a:lnTo>
                  <a:pt x="3889" y="585339"/>
                </a:lnTo>
                <a:lnTo>
                  <a:pt x="81" y="594310"/>
                </a:lnTo>
                <a:lnTo>
                  <a:pt x="0" y="604436"/>
                </a:lnTo>
                <a:lnTo>
                  <a:pt x="3768" y="613733"/>
                </a:lnTo>
                <a:lnTo>
                  <a:pt x="10620" y="620613"/>
                </a:lnTo>
                <a:lnTo>
                  <a:pt x="19591" y="624421"/>
                </a:lnTo>
                <a:lnTo>
                  <a:pt x="29718" y="624502"/>
                </a:lnTo>
                <a:lnTo>
                  <a:pt x="2693543" y="113327"/>
                </a:lnTo>
                <a:lnTo>
                  <a:pt x="2796506" y="85936"/>
                </a:lnTo>
                <a:lnTo>
                  <a:pt x="2791416" y="81516"/>
                </a:lnTo>
                <a:lnTo>
                  <a:pt x="2782505" y="63543"/>
                </a:lnTo>
                <a:lnTo>
                  <a:pt x="2782421" y="63051"/>
                </a:lnTo>
                <a:lnTo>
                  <a:pt x="2781256" y="43299"/>
                </a:lnTo>
                <a:lnTo>
                  <a:pt x="2783456" y="36927"/>
                </a:lnTo>
                <a:close/>
              </a:path>
              <a:path w="2882265" h="624839">
                <a:moveTo>
                  <a:pt x="2874675" y="25175"/>
                </a:moveTo>
                <a:lnTo>
                  <a:pt x="2835082" y="25175"/>
                </a:lnTo>
                <a:lnTo>
                  <a:pt x="2844307" y="28348"/>
                </a:lnTo>
                <a:lnTo>
                  <a:pt x="2851652" y="34736"/>
                </a:lnTo>
                <a:lnTo>
                  <a:pt x="2856103" y="43731"/>
                </a:lnTo>
                <a:lnTo>
                  <a:pt x="2856751" y="53826"/>
                </a:lnTo>
                <a:lnTo>
                  <a:pt x="2853578" y="63051"/>
                </a:lnTo>
                <a:lnTo>
                  <a:pt x="2847191" y="70395"/>
                </a:lnTo>
                <a:lnTo>
                  <a:pt x="2838196" y="74846"/>
                </a:lnTo>
                <a:lnTo>
                  <a:pt x="2796506" y="85936"/>
                </a:lnTo>
                <a:lnTo>
                  <a:pt x="2806128" y="94293"/>
                </a:lnTo>
                <a:lnTo>
                  <a:pt x="2824555" y="100617"/>
                </a:lnTo>
                <a:lnTo>
                  <a:pt x="2844672" y="99357"/>
                </a:lnTo>
                <a:lnTo>
                  <a:pt x="2862772" y="90457"/>
                </a:lnTo>
                <a:lnTo>
                  <a:pt x="2875549" y="75783"/>
                </a:lnTo>
                <a:lnTo>
                  <a:pt x="2881874" y="57370"/>
                </a:lnTo>
                <a:lnTo>
                  <a:pt x="2880614" y="37254"/>
                </a:lnTo>
                <a:lnTo>
                  <a:pt x="2874675" y="25175"/>
                </a:lnTo>
                <a:close/>
              </a:path>
              <a:path w="2882265" h="624839">
                <a:moveTo>
                  <a:pt x="2835082" y="25175"/>
                </a:moveTo>
                <a:lnTo>
                  <a:pt x="2824988" y="25824"/>
                </a:lnTo>
                <a:lnTo>
                  <a:pt x="2783456" y="36927"/>
                </a:lnTo>
                <a:lnTo>
                  <a:pt x="2781256" y="43299"/>
                </a:lnTo>
                <a:lnTo>
                  <a:pt x="2782421" y="63051"/>
                </a:lnTo>
                <a:lnTo>
                  <a:pt x="2782505" y="63543"/>
                </a:lnTo>
                <a:lnTo>
                  <a:pt x="2791416" y="81516"/>
                </a:lnTo>
                <a:lnTo>
                  <a:pt x="2796506" y="85936"/>
                </a:lnTo>
                <a:lnTo>
                  <a:pt x="2838196" y="74846"/>
                </a:lnTo>
                <a:lnTo>
                  <a:pt x="2847191" y="70395"/>
                </a:lnTo>
                <a:lnTo>
                  <a:pt x="2853578" y="63051"/>
                </a:lnTo>
                <a:lnTo>
                  <a:pt x="2856751" y="53826"/>
                </a:lnTo>
                <a:lnTo>
                  <a:pt x="2856103" y="43731"/>
                </a:lnTo>
                <a:lnTo>
                  <a:pt x="2851652" y="34736"/>
                </a:lnTo>
                <a:lnTo>
                  <a:pt x="2844307" y="28348"/>
                </a:lnTo>
                <a:lnTo>
                  <a:pt x="2835082" y="25175"/>
                </a:lnTo>
                <a:close/>
              </a:path>
              <a:path w="2882265" h="624839">
                <a:moveTo>
                  <a:pt x="2838626" y="0"/>
                </a:moveTo>
                <a:lnTo>
                  <a:pt x="2818511" y="1186"/>
                </a:lnTo>
                <a:lnTo>
                  <a:pt x="2800409" y="10159"/>
                </a:lnTo>
                <a:lnTo>
                  <a:pt x="2787618" y="24872"/>
                </a:lnTo>
                <a:lnTo>
                  <a:pt x="2783456" y="36927"/>
                </a:lnTo>
                <a:lnTo>
                  <a:pt x="2824988" y="25824"/>
                </a:lnTo>
                <a:lnTo>
                  <a:pt x="2835082" y="25175"/>
                </a:lnTo>
                <a:lnTo>
                  <a:pt x="2874675" y="25175"/>
                </a:lnTo>
                <a:lnTo>
                  <a:pt x="2871714" y="19153"/>
                </a:lnTo>
                <a:lnTo>
                  <a:pt x="2857039" y="6361"/>
                </a:lnTo>
                <a:lnTo>
                  <a:pt x="283862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44600" y="5948362"/>
            <a:ext cx="3206750" cy="50800"/>
          </a:xfrm>
          <a:custGeom>
            <a:avLst/>
            <a:gdLst/>
            <a:ahLst/>
            <a:cxnLst/>
            <a:rect l="l" t="t" r="r" b="b"/>
            <a:pathLst>
              <a:path w="3206750" h="50800">
                <a:moveTo>
                  <a:pt x="3181350" y="0"/>
                </a:moveTo>
                <a:lnTo>
                  <a:pt x="3171487" y="1995"/>
                </a:lnTo>
                <a:lnTo>
                  <a:pt x="3163411" y="7437"/>
                </a:lnTo>
                <a:lnTo>
                  <a:pt x="3157954" y="15510"/>
                </a:lnTo>
                <a:lnTo>
                  <a:pt x="3155950" y="25400"/>
                </a:lnTo>
                <a:lnTo>
                  <a:pt x="3157954" y="35283"/>
                </a:lnTo>
                <a:lnTo>
                  <a:pt x="3163411" y="43357"/>
                </a:lnTo>
                <a:lnTo>
                  <a:pt x="3171487" y="48802"/>
                </a:lnTo>
                <a:lnTo>
                  <a:pt x="3181350" y="50800"/>
                </a:lnTo>
                <a:lnTo>
                  <a:pt x="3191212" y="48802"/>
                </a:lnTo>
                <a:lnTo>
                  <a:pt x="3199288" y="43357"/>
                </a:lnTo>
                <a:lnTo>
                  <a:pt x="3202842" y="38100"/>
                </a:lnTo>
                <a:lnTo>
                  <a:pt x="3181350" y="38100"/>
                </a:lnTo>
                <a:lnTo>
                  <a:pt x="3181350" y="12700"/>
                </a:lnTo>
                <a:lnTo>
                  <a:pt x="3202845" y="12700"/>
                </a:lnTo>
                <a:lnTo>
                  <a:pt x="3199288" y="7437"/>
                </a:lnTo>
                <a:lnTo>
                  <a:pt x="3191212" y="1995"/>
                </a:lnTo>
                <a:lnTo>
                  <a:pt x="3181350" y="0"/>
                </a:lnTo>
                <a:close/>
              </a:path>
              <a:path w="3206750" h="50800">
                <a:moveTo>
                  <a:pt x="3159854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3159857" y="38100"/>
                </a:lnTo>
                <a:lnTo>
                  <a:pt x="3157954" y="35283"/>
                </a:lnTo>
                <a:lnTo>
                  <a:pt x="3155950" y="25400"/>
                </a:lnTo>
                <a:lnTo>
                  <a:pt x="3157954" y="15510"/>
                </a:lnTo>
                <a:lnTo>
                  <a:pt x="3159854" y="12700"/>
                </a:lnTo>
                <a:close/>
              </a:path>
              <a:path w="3206750" h="50800">
                <a:moveTo>
                  <a:pt x="3202845" y="12700"/>
                </a:moveTo>
                <a:lnTo>
                  <a:pt x="3181350" y="12700"/>
                </a:lnTo>
                <a:lnTo>
                  <a:pt x="3181350" y="38100"/>
                </a:lnTo>
                <a:lnTo>
                  <a:pt x="3202842" y="38100"/>
                </a:lnTo>
                <a:lnTo>
                  <a:pt x="3204745" y="35283"/>
                </a:lnTo>
                <a:lnTo>
                  <a:pt x="3206750" y="25400"/>
                </a:lnTo>
                <a:lnTo>
                  <a:pt x="3204745" y="15510"/>
                </a:lnTo>
                <a:lnTo>
                  <a:pt x="3202845" y="127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64401" y="5305425"/>
            <a:ext cx="104775" cy="282575"/>
          </a:xfrm>
          <a:custGeom>
            <a:avLst/>
            <a:gdLst/>
            <a:ahLst/>
            <a:cxnLst/>
            <a:rect l="l" t="t" r="r" b="b"/>
            <a:pathLst>
              <a:path w="104775" h="282575">
                <a:moveTo>
                  <a:pt x="0" y="282575"/>
                </a:moveTo>
                <a:lnTo>
                  <a:pt x="104775" y="282575"/>
                </a:lnTo>
                <a:lnTo>
                  <a:pt x="104775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64401" y="5305425"/>
            <a:ext cx="104775" cy="282575"/>
          </a:xfrm>
          <a:custGeom>
            <a:avLst/>
            <a:gdLst/>
            <a:ahLst/>
            <a:cxnLst/>
            <a:rect l="l" t="t" r="r" b="b"/>
            <a:pathLst>
              <a:path w="104775" h="282575">
                <a:moveTo>
                  <a:pt x="0" y="282575"/>
                </a:moveTo>
                <a:lnTo>
                  <a:pt x="104775" y="282575"/>
                </a:lnTo>
                <a:lnTo>
                  <a:pt x="104775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127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59575" y="5594350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5762"/>
                </a:lnTo>
              </a:path>
            </a:pathLst>
          </a:custGeom>
          <a:ln w="12700">
            <a:solidFill>
              <a:srgbClr val="FFCC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22775" y="5946775"/>
            <a:ext cx="2343150" cy="50800"/>
          </a:xfrm>
          <a:custGeom>
            <a:avLst/>
            <a:gdLst/>
            <a:ahLst/>
            <a:cxnLst/>
            <a:rect l="l" t="t" r="r" b="b"/>
            <a:pathLst>
              <a:path w="2343150" h="50800">
                <a:moveTo>
                  <a:pt x="2292350" y="0"/>
                </a:moveTo>
                <a:lnTo>
                  <a:pt x="2292350" y="50800"/>
                </a:lnTo>
                <a:lnTo>
                  <a:pt x="2317750" y="38100"/>
                </a:lnTo>
                <a:lnTo>
                  <a:pt x="2305050" y="38100"/>
                </a:lnTo>
                <a:lnTo>
                  <a:pt x="2305050" y="12700"/>
                </a:lnTo>
                <a:lnTo>
                  <a:pt x="2317750" y="12700"/>
                </a:lnTo>
                <a:lnTo>
                  <a:pt x="2292350" y="0"/>
                </a:lnTo>
                <a:close/>
              </a:path>
              <a:path w="2343150" h="50800">
                <a:moveTo>
                  <a:pt x="229235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2292350" y="38100"/>
                </a:lnTo>
                <a:lnTo>
                  <a:pt x="2292350" y="12700"/>
                </a:lnTo>
                <a:close/>
              </a:path>
              <a:path w="2343150" h="50800">
                <a:moveTo>
                  <a:pt x="2317750" y="12700"/>
                </a:moveTo>
                <a:lnTo>
                  <a:pt x="2305050" y="12700"/>
                </a:lnTo>
                <a:lnTo>
                  <a:pt x="2305050" y="38100"/>
                </a:lnTo>
                <a:lnTo>
                  <a:pt x="2317750" y="38100"/>
                </a:lnTo>
                <a:lnTo>
                  <a:pt x="2343150" y="25400"/>
                </a:lnTo>
                <a:lnTo>
                  <a:pt x="2317750" y="127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29428" y="2168753"/>
            <a:ext cx="2139950" cy="1444625"/>
          </a:xfrm>
          <a:custGeom>
            <a:avLst/>
            <a:gdLst/>
            <a:ahLst/>
            <a:cxnLst/>
            <a:rect l="l" t="t" r="r" b="b"/>
            <a:pathLst>
              <a:path w="2139950" h="1444625">
                <a:moveTo>
                  <a:pt x="1999637" y="1379250"/>
                </a:moveTo>
                <a:lnTo>
                  <a:pt x="1970938" y="1421155"/>
                </a:lnTo>
                <a:lnTo>
                  <a:pt x="2139721" y="1444396"/>
                </a:lnTo>
                <a:lnTo>
                  <a:pt x="2113766" y="1397629"/>
                </a:lnTo>
                <a:lnTo>
                  <a:pt x="2039582" y="1397629"/>
                </a:lnTo>
                <a:lnTo>
                  <a:pt x="2029862" y="1397565"/>
                </a:lnTo>
                <a:lnTo>
                  <a:pt x="2020595" y="1393596"/>
                </a:lnTo>
                <a:lnTo>
                  <a:pt x="1999637" y="1379250"/>
                </a:lnTo>
                <a:close/>
              </a:path>
              <a:path w="2139950" h="1444625">
                <a:moveTo>
                  <a:pt x="2028339" y="1337341"/>
                </a:moveTo>
                <a:lnTo>
                  <a:pt x="1999637" y="1379250"/>
                </a:lnTo>
                <a:lnTo>
                  <a:pt x="2020595" y="1393596"/>
                </a:lnTo>
                <a:lnTo>
                  <a:pt x="2029862" y="1397565"/>
                </a:lnTo>
                <a:lnTo>
                  <a:pt x="2039582" y="1397629"/>
                </a:lnTo>
                <a:lnTo>
                  <a:pt x="2048635" y="1394025"/>
                </a:lnTo>
                <a:lnTo>
                  <a:pt x="2055901" y="1386992"/>
                </a:lnTo>
                <a:lnTo>
                  <a:pt x="2059816" y="1377725"/>
                </a:lnTo>
                <a:lnTo>
                  <a:pt x="2059886" y="1368006"/>
                </a:lnTo>
                <a:lnTo>
                  <a:pt x="2056312" y="1358953"/>
                </a:lnTo>
                <a:lnTo>
                  <a:pt x="2049297" y="1351686"/>
                </a:lnTo>
                <a:lnTo>
                  <a:pt x="2028339" y="1337341"/>
                </a:lnTo>
                <a:close/>
              </a:path>
              <a:path w="2139950" h="1444625">
                <a:moveTo>
                  <a:pt x="2057044" y="1295425"/>
                </a:moveTo>
                <a:lnTo>
                  <a:pt x="2028339" y="1337341"/>
                </a:lnTo>
                <a:lnTo>
                  <a:pt x="2049297" y="1351686"/>
                </a:lnTo>
                <a:lnTo>
                  <a:pt x="2056312" y="1358953"/>
                </a:lnTo>
                <a:lnTo>
                  <a:pt x="2059886" y="1368006"/>
                </a:lnTo>
                <a:lnTo>
                  <a:pt x="2059816" y="1377725"/>
                </a:lnTo>
                <a:lnTo>
                  <a:pt x="2055901" y="1386992"/>
                </a:lnTo>
                <a:lnTo>
                  <a:pt x="2048635" y="1394025"/>
                </a:lnTo>
                <a:lnTo>
                  <a:pt x="2039582" y="1397629"/>
                </a:lnTo>
                <a:lnTo>
                  <a:pt x="2113766" y="1397629"/>
                </a:lnTo>
                <a:lnTo>
                  <a:pt x="2057044" y="1295425"/>
                </a:lnTo>
                <a:close/>
              </a:path>
              <a:path w="2139950" h="1444625">
                <a:moveTo>
                  <a:pt x="28723" y="0"/>
                </a:moveTo>
                <a:lnTo>
                  <a:pt x="18980" y="517"/>
                </a:lnTo>
                <a:lnTo>
                  <a:pt x="10142" y="4631"/>
                </a:lnTo>
                <a:lnTo>
                  <a:pt x="3327" y="12090"/>
                </a:lnTo>
                <a:lnTo>
                  <a:pt x="0" y="21617"/>
                </a:lnTo>
                <a:lnTo>
                  <a:pt x="517" y="31347"/>
                </a:lnTo>
                <a:lnTo>
                  <a:pt x="4631" y="40147"/>
                </a:lnTo>
                <a:lnTo>
                  <a:pt x="12090" y="46888"/>
                </a:lnTo>
                <a:lnTo>
                  <a:pt x="345465" y="246913"/>
                </a:lnTo>
                <a:lnTo>
                  <a:pt x="1999637" y="1379250"/>
                </a:lnTo>
                <a:lnTo>
                  <a:pt x="2028339" y="1337341"/>
                </a:lnTo>
                <a:lnTo>
                  <a:pt x="371627" y="203352"/>
                </a:lnTo>
                <a:lnTo>
                  <a:pt x="38252" y="3327"/>
                </a:lnTo>
                <a:lnTo>
                  <a:pt x="2872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44358" y="6023012"/>
            <a:ext cx="4888865" cy="50800"/>
          </a:xfrm>
          <a:custGeom>
            <a:avLst/>
            <a:gdLst/>
            <a:ahLst/>
            <a:cxnLst/>
            <a:rect l="l" t="t" r="r" b="b"/>
            <a:pathLst>
              <a:path w="4888865" h="50800">
                <a:moveTo>
                  <a:pt x="4884471" y="12700"/>
                </a:moveTo>
                <a:lnTo>
                  <a:pt x="4862944" y="12700"/>
                </a:lnTo>
                <a:lnTo>
                  <a:pt x="4862944" y="38100"/>
                </a:lnTo>
                <a:lnTo>
                  <a:pt x="4841452" y="38106"/>
                </a:lnTo>
                <a:lnTo>
                  <a:pt x="4845005" y="43362"/>
                </a:lnTo>
                <a:lnTo>
                  <a:pt x="4853081" y="48804"/>
                </a:lnTo>
                <a:lnTo>
                  <a:pt x="4862944" y="50800"/>
                </a:lnTo>
                <a:lnTo>
                  <a:pt x="4872860" y="48802"/>
                </a:lnTo>
                <a:lnTo>
                  <a:pt x="4880930" y="43356"/>
                </a:lnTo>
                <a:lnTo>
                  <a:pt x="4886357" y="35278"/>
                </a:lnTo>
                <a:lnTo>
                  <a:pt x="4888344" y="25387"/>
                </a:lnTo>
                <a:lnTo>
                  <a:pt x="4886357" y="15505"/>
                </a:lnTo>
                <a:lnTo>
                  <a:pt x="4884471" y="12700"/>
                </a:lnTo>
                <a:close/>
              </a:path>
              <a:path w="4888865" h="50800">
                <a:moveTo>
                  <a:pt x="4841447" y="12706"/>
                </a:moveTo>
                <a:lnTo>
                  <a:pt x="0" y="14211"/>
                </a:lnTo>
                <a:lnTo>
                  <a:pt x="12" y="39611"/>
                </a:lnTo>
                <a:lnTo>
                  <a:pt x="4841452" y="38106"/>
                </a:lnTo>
                <a:lnTo>
                  <a:pt x="4839546" y="35278"/>
                </a:lnTo>
                <a:lnTo>
                  <a:pt x="4837546" y="25387"/>
                </a:lnTo>
                <a:lnTo>
                  <a:pt x="4839555" y="15505"/>
                </a:lnTo>
                <a:lnTo>
                  <a:pt x="4841447" y="12706"/>
                </a:lnTo>
                <a:close/>
              </a:path>
              <a:path w="4888865" h="50800">
                <a:moveTo>
                  <a:pt x="4862944" y="12700"/>
                </a:moveTo>
                <a:lnTo>
                  <a:pt x="4841447" y="12706"/>
                </a:lnTo>
                <a:lnTo>
                  <a:pt x="4839548" y="15516"/>
                </a:lnTo>
                <a:lnTo>
                  <a:pt x="4837544" y="25400"/>
                </a:lnTo>
                <a:lnTo>
                  <a:pt x="4839548" y="35289"/>
                </a:lnTo>
                <a:lnTo>
                  <a:pt x="4841452" y="38106"/>
                </a:lnTo>
                <a:lnTo>
                  <a:pt x="4862944" y="38100"/>
                </a:lnTo>
                <a:lnTo>
                  <a:pt x="4862944" y="12700"/>
                </a:lnTo>
                <a:close/>
              </a:path>
              <a:path w="4888865" h="50800">
                <a:moveTo>
                  <a:pt x="4862944" y="0"/>
                </a:moveTo>
                <a:lnTo>
                  <a:pt x="4853081" y="1997"/>
                </a:lnTo>
                <a:lnTo>
                  <a:pt x="4845005" y="7442"/>
                </a:lnTo>
                <a:lnTo>
                  <a:pt x="4841447" y="12706"/>
                </a:lnTo>
                <a:lnTo>
                  <a:pt x="4884471" y="12700"/>
                </a:lnTo>
                <a:lnTo>
                  <a:pt x="4880930" y="7435"/>
                </a:lnTo>
                <a:lnTo>
                  <a:pt x="4872860" y="1995"/>
                </a:lnTo>
                <a:lnTo>
                  <a:pt x="486294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94051" y="2400744"/>
            <a:ext cx="4930775" cy="479425"/>
          </a:xfrm>
          <a:custGeom>
            <a:avLst/>
            <a:gdLst/>
            <a:ahLst/>
            <a:cxnLst/>
            <a:rect l="l" t="t" r="r" b="b"/>
            <a:pathLst>
              <a:path w="4930775" h="479425">
                <a:moveTo>
                  <a:pt x="4834534" y="28666"/>
                </a:moveTo>
                <a:lnTo>
                  <a:pt x="23114" y="428307"/>
                </a:lnTo>
                <a:lnTo>
                  <a:pt x="0" y="455739"/>
                </a:lnTo>
                <a:lnTo>
                  <a:pt x="2786" y="465405"/>
                </a:lnTo>
                <a:lnTo>
                  <a:pt x="8858" y="472963"/>
                </a:lnTo>
                <a:lnTo>
                  <a:pt x="17359" y="477688"/>
                </a:lnTo>
                <a:lnTo>
                  <a:pt x="27431" y="478853"/>
                </a:lnTo>
                <a:lnTo>
                  <a:pt x="4838596" y="79234"/>
                </a:lnTo>
                <a:lnTo>
                  <a:pt x="4830826" y="63563"/>
                </a:lnTo>
                <a:lnTo>
                  <a:pt x="4829492" y="43445"/>
                </a:lnTo>
                <a:lnTo>
                  <a:pt x="4834534" y="28666"/>
                </a:lnTo>
                <a:close/>
              </a:path>
              <a:path w="4930775" h="479425">
                <a:moveTo>
                  <a:pt x="4922852" y="25082"/>
                </a:moveTo>
                <a:lnTo>
                  <a:pt x="4877689" y="25082"/>
                </a:lnTo>
                <a:lnTo>
                  <a:pt x="4887761" y="26247"/>
                </a:lnTo>
                <a:lnTo>
                  <a:pt x="4896262" y="30972"/>
                </a:lnTo>
                <a:lnTo>
                  <a:pt x="4902334" y="38530"/>
                </a:lnTo>
                <a:lnTo>
                  <a:pt x="4905121" y="48196"/>
                </a:lnTo>
                <a:lnTo>
                  <a:pt x="4903956" y="58269"/>
                </a:lnTo>
                <a:lnTo>
                  <a:pt x="4899231" y="66770"/>
                </a:lnTo>
                <a:lnTo>
                  <a:pt x="4891672" y="72842"/>
                </a:lnTo>
                <a:lnTo>
                  <a:pt x="4882007" y="75628"/>
                </a:lnTo>
                <a:lnTo>
                  <a:pt x="4838596" y="79234"/>
                </a:lnTo>
                <a:lnTo>
                  <a:pt x="4839799" y="81661"/>
                </a:lnTo>
                <a:lnTo>
                  <a:pt x="4854511" y="94424"/>
                </a:lnTo>
                <a:lnTo>
                  <a:pt x="4872938" y="100711"/>
                </a:lnTo>
                <a:lnTo>
                  <a:pt x="4893056" y="99377"/>
                </a:lnTo>
                <a:lnTo>
                  <a:pt x="4911153" y="90404"/>
                </a:lnTo>
                <a:lnTo>
                  <a:pt x="4923917" y="75692"/>
                </a:lnTo>
                <a:lnTo>
                  <a:pt x="4930203" y="57265"/>
                </a:lnTo>
                <a:lnTo>
                  <a:pt x="4928870" y="37147"/>
                </a:lnTo>
                <a:lnTo>
                  <a:pt x="4922852" y="25082"/>
                </a:lnTo>
                <a:close/>
              </a:path>
              <a:path w="4930775" h="479425">
                <a:moveTo>
                  <a:pt x="4877689" y="25082"/>
                </a:moveTo>
                <a:lnTo>
                  <a:pt x="4834534" y="28666"/>
                </a:lnTo>
                <a:lnTo>
                  <a:pt x="4829492" y="43445"/>
                </a:lnTo>
                <a:lnTo>
                  <a:pt x="4830826" y="63563"/>
                </a:lnTo>
                <a:lnTo>
                  <a:pt x="4838596" y="79234"/>
                </a:lnTo>
                <a:lnTo>
                  <a:pt x="4882007" y="75628"/>
                </a:lnTo>
                <a:lnTo>
                  <a:pt x="4891672" y="72842"/>
                </a:lnTo>
                <a:lnTo>
                  <a:pt x="4899231" y="66770"/>
                </a:lnTo>
                <a:lnTo>
                  <a:pt x="4903956" y="58269"/>
                </a:lnTo>
                <a:lnTo>
                  <a:pt x="4905121" y="48196"/>
                </a:lnTo>
                <a:lnTo>
                  <a:pt x="4902334" y="38530"/>
                </a:lnTo>
                <a:lnTo>
                  <a:pt x="4896262" y="30972"/>
                </a:lnTo>
                <a:lnTo>
                  <a:pt x="4887761" y="26247"/>
                </a:lnTo>
                <a:lnTo>
                  <a:pt x="4877689" y="25082"/>
                </a:lnTo>
                <a:close/>
              </a:path>
              <a:path w="4930775" h="479425">
                <a:moveTo>
                  <a:pt x="4886739" y="0"/>
                </a:moveTo>
                <a:lnTo>
                  <a:pt x="4866640" y="1333"/>
                </a:lnTo>
                <a:lnTo>
                  <a:pt x="4848542" y="10306"/>
                </a:lnTo>
                <a:lnTo>
                  <a:pt x="4835779" y="25019"/>
                </a:lnTo>
                <a:lnTo>
                  <a:pt x="4834534" y="28666"/>
                </a:lnTo>
                <a:lnTo>
                  <a:pt x="4877689" y="25082"/>
                </a:lnTo>
                <a:lnTo>
                  <a:pt x="4922852" y="25082"/>
                </a:lnTo>
                <a:lnTo>
                  <a:pt x="4919843" y="19050"/>
                </a:lnTo>
                <a:lnTo>
                  <a:pt x="4905136" y="6286"/>
                </a:lnTo>
                <a:lnTo>
                  <a:pt x="488673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44600" y="4981575"/>
            <a:ext cx="104775" cy="609600"/>
          </a:xfrm>
          <a:custGeom>
            <a:avLst/>
            <a:gdLst/>
            <a:ahLst/>
            <a:cxnLst/>
            <a:rect l="l" t="t" r="r" b="b"/>
            <a:pathLst>
              <a:path w="104775" h="609600">
                <a:moveTo>
                  <a:pt x="0" y="609600"/>
                </a:moveTo>
                <a:lnTo>
                  <a:pt x="104775" y="609600"/>
                </a:lnTo>
                <a:lnTo>
                  <a:pt x="10477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44600" y="4981575"/>
            <a:ext cx="104775" cy="609600"/>
          </a:xfrm>
          <a:custGeom>
            <a:avLst/>
            <a:gdLst/>
            <a:ahLst/>
            <a:cxnLst/>
            <a:rect l="l" t="t" r="r" b="b"/>
            <a:pathLst>
              <a:path w="104775" h="609600">
                <a:moveTo>
                  <a:pt x="0" y="609600"/>
                </a:moveTo>
                <a:lnTo>
                  <a:pt x="104775" y="609600"/>
                </a:lnTo>
                <a:lnTo>
                  <a:pt x="10477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472564" y="4665471"/>
            <a:ext cx="10674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r</a:t>
            </a:r>
            <a:r>
              <a:rPr sz="1400" b="1" spc="5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nsm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35" dirty="0">
                <a:latin typeface="Arial"/>
                <a:cs typeface="Arial"/>
              </a:rPr>
              <a:t>t</a:t>
            </a:r>
            <a:r>
              <a:rPr sz="1400" b="1" spc="20" dirty="0">
                <a:latin typeface="Arial"/>
                <a:cs typeface="Arial"/>
              </a:rPr>
              <a:t>t</a:t>
            </a:r>
            <a:r>
              <a:rPr sz="1400" b="1" spc="55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Symbol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06" name="object 106"/>
          <p:cNvGraphicFramePr>
            <a:graphicFrameLocks noGrp="1"/>
          </p:cNvGraphicFramePr>
          <p:nvPr/>
        </p:nvGraphicFramePr>
        <p:xfrm>
          <a:off x="6199251" y="4905375"/>
          <a:ext cx="204724" cy="1034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49"/>
                <a:gridCol w="117475"/>
              </a:tblGrid>
              <a:tr h="171450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3366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3366"/>
                    </a:solidFill>
                  </a:tcPr>
                </a:tc>
              </a:tr>
              <a:tr h="309562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99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93366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07" name="object 107"/>
          <p:cNvSpPr txBox="1"/>
          <p:nvPr/>
        </p:nvSpPr>
        <p:spPr>
          <a:xfrm>
            <a:off x="4956175" y="5072126"/>
            <a:ext cx="833119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20" dirty="0">
                <a:latin typeface="Arial"/>
                <a:cs typeface="Arial"/>
              </a:rPr>
              <a:t>Received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Symbol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206500" y="4432300"/>
            <a:ext cx="76200" cy="1162050"/>
          </a:xfrm>
          <a:custGeom>
            <a:avLst/>
            <a:gdLst/>
            <a:ahLst/>
            <a:cxnLst/>
            <a:rect l="l" t="t" r="r" b="b"/>
            <a:pathLst>
              <a:path w="76200" h="1162050">
                <a:moveTo>
                  <a:pt x="44450" y="63500"/>
                </a:moveTo>
                <a:lnTo>
                  <a:pt x="31750" y="63500"/>
                </a:lnTo>
                <a:lnTo>
                  <a:pt x="31750" y="1162050"/>
                </a:lnTo>
                <a:lnTo>
                  <a:pt x="44450" y="1162050"/>
                </a:lnTo>
                <a:lnTo>
                  <a:pt x="44450" y="63500"/>
                </a:lnTo>
                <a:close/>
              </a:path>
              <a:path w="76200" h="11620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620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44600" y="5556250"/>
            <a:ext cx="6685280" cy="76200"/>
          </a:xfrm>
          <a:custGeom>
            <a:avLst/>
            <a:gdLst/>
            <a:ahLst/>
            <a:cxnLst/>
            <a:rect l="l" t="t" r="r" b="b"/>
            <a:pathLst>
              <a:path w="6685280" h="76200">
                <a:moveTo>
                  <a:pt x="6608699" y="0"/>
                </a:moveTo>
                <a:lnTo>
                  <a:pt x="6608699" y="76200"/>
                </a:lnTo>
                <a:lnTo>
                  <a:pt x="6672199" y="44450"/>
                </a:lnTo>
                <a:lnTo>
                  <a:pt x="6621526" y="44450"/>
                </a:lnTo>
                <a:lnTo>
                  <a:pt x="6621526" y="31750"/>
                </a:lnTo>
                <a:lnTo>
                  <a:pt x="6672199" y="31750"/>
                </a:lnTo>
                <a:lnTo>
                  <a:pt x="6608699" y="0"/>
                </a:lnTo>
                <a:close/>
              </a:path>
              <a:path w="6685280" h="76200">
                <a:moveTo>
                  <a:pt x="66086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608699" y="44450"/>
                </a:lnTo>
                <a:lnTo>
                  <a:pt x="6608699" y="31750"/>
                </a:lnTo>
                <a:close/>
              </a:path>
              <a:path w="6685280" h="76200">
                <a:moveTo>
                  <a:pt x="6672199" y="31750"/>
                </a:moveTo>
                <a:lnTo>
                  <a:pt x="6621526" y="31750"/>
                </a:lnTo>
                <a:lnTo>
                  <a:pt x="6621526" y="44450"/>
                </a:lnTo>
                <a:lnTo>
                  <a:pt x="6672199" y="44450"/>
                </a:lnTo>
                <a:lnTo>
                  <a:pt x="6684899" y="38100"/>
                </a:lnTo>
                <a:lnTo>
                  <a:pt x="66721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44600" y="560387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37995" y="2926460"/>
            <a:ext cx="231394" cy="1223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37995" y="2926460"/>
            <a:ext cx="231775" cy="1223645"/>
          </a:xfrm>
          <a:custGeom>
            <a:avLst/>
            <a:gdLst/>
            <a:ahLst/>
            <a:cxnLst/>
            <a:rect l="l" t="t" r="r" b="b"/>
            <a:pathLst>
              <a:path w="231775" h="1223645">
                <a:moveTo>
                  <a:pt x="0" y="1223264"/>
                </a:moveTo>
                <a:lnTo>
                  <a:pt x="115697" y="0"/>
                </a:lnTo>
                <a:lnTo>
                  <a:pt x="231394" y="1223264"/>
                </a:lnTo>
                <a:lnTo>
                  <a:pt x="0" y="1223264"/>
                </a:lnTo>
                <a:close/>
              </a:path>
            </a:pathLst>
          </a:custGeom>
          <a:ln w="317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29180" y="2956179"/>
            <a:ext cx="217169" cy="1141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29180" y="2956179"/>
            <a:ext cx="217170" cy="1142365"/>
          </a:xfrm>
          <a:custGeom>
            <a:avLst/>
            <a:gdLst/>
            <a:ahLst/>
            <a:cxnLst/>
            <a:rect l="l" t="t" r="r" b="b"/>
            <a:pathLst>
              <a:path w="217169" h="1142364">
                <a:moveTo>
                  <a:pt x="160655" y="1141857"/>
                </a:moveTo>
                <a:lnTo>
                  <a:pt x="217169" y="862711"/>
                </a:lnTo>
                <a:lnTo>
                  <a:pt x="0" y="0"/>
                </a:lnTo>
                <a:lnTo>
                  <a:pt x="160655" y="1141857"/>
                </a:lnTo>
                <a:close/>
              </a:path>
            </a:pathLst>
          </a:custGeom>
          <a:ln w="317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80820" y="2646413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72"/>
                </a:lnTo>
              </a:path>
            </a:pathLst>
          </a:custGeom>
          <a:ln w="5181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54910" y="2646413"/>
            <a:ext cx="52069" cy="276860"/>
          </a:xfrm>
          <a:custGeom>
            <a:avLst/>
            <a:gdLst/>
            <a:ahLst/>
            <a:cxnLst/>
            <a:rect l="l" t="t" r="r" b="b"/>
            <a:pathLst>
              <a:path w="52069" h="276860">
                <a:moveTo>
                  <a:pt x="0" y="276872"/>
                </a:moveTo>
                <a:lnTo>
                  <a:pt x="51819" y="276872"/>
                </a:lnTo>
                <a:lnTo>
                  <a:pt x="51819" y="0"/>
                </a:lnTo>
                <a:lnTo>
                  <a:pt x="0" y="0"/>
                </a:lnTo>
                <a:lnTo>
                  <a:pt x="0" y="27687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19682" y="2757665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72"/>
                </a:lnTo>
              </a:path>
            </a:pathLst>
          </a:custGeom>
          <a:ln w="5181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93773" y="2757665"/>
            <a:ext cx="52069" cy="276860"/>
          </a:xfrm>
          <a:custGeom>
            <a:avLst/>
            <a:gdLst/>
            <a:ahLst/>
            <a:cxnLst/>
            <a:rect l="l" t="t" r="r" b="b"/>
            <a:pathLst>
              <a:path w="52069" h="276860">
                <a:moveTo>
                  <a:pt x="0" y="276872"/>
                </a:moveTo>
                <a:lnTo>
                  <a:pt x="51819" y="276872"/>
                </a:lnTo>
                <a:lnTo>
                  <a:pt x="51819" y="0"/>
                </a:lnTo>
                <a:lnTo>
                  <a:pt x="0" y="0"/>
                </a:lnTo>
                <a:lnTo>
                  <a:pt x="0" y="27687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758443" y="2697657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412"/>
                </a:lnTo>
              </a:path>
            </a:pathLst>
          </a:custGeom>
          <a:ln w="4750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34692" y="2697657"/>
            <a:ext cx="47625" cy="275590"/>
          </a:xfrm>
          <a:custGeom>
            <a:avLst/>
            <a:gdLst/>
            <a:ahLst/>
            <a:cxnLst/>
            <a:rect l="l" t="t" r="r" b="b"/>
            <a:pathLst>
              <a:path w="47625" h="275589">
                <a:moveTo>
                  <a:pt x="0" y="275412"/>
                </a:moveTo>
                <a:lnTo>
                  <a:pt x="47501" y="275412"/>
                </a:lnTo>
                <a:lnTo>
                  <a:pt x="47501" y="0"/>
                </a:lnTo>
                <a:lnTo>
                  <a:pt x="0" y="0"/>
                </a:lnTo>
                <a:lnTo>
                  <a:pt x="0" y="27541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51813" y="2804160"/>
            <a:ext cx="485140" cy="194945"/>
          </a:xfrm>
          <a:custGeom>
            <a:avLst/>
            <a:gdLst/>
            <a:ahLst/>
            <a:cxnLst/>
            <a:rect l="l" t="t" r="r" b="b"/>
            <a:pathLst>
              <a:path w="485139" h="194944">
                <a:moveTo>
                  <a:pt x="433069" y="0"/>
                </a:moveTo>
                <a:lnTo>
                  <a:pt x="0" y="129666"/>
                </a:lnTo>
                <a:lnTo>
                  <a:pt x="485013" y="194690"/>
                </a:lnTo>
                <a:lnTo>
                  <a:pt x="43306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51813" y="2804160"/>
            <a:ext cx="485140" cy="194945"/>
          </a:xfrm>
          <a:custGeom>
            <a:avLst/>
            <a:gdLst/>
            <a:ahLst/>
            <a:cxnLst/>
            <a:rect l="l" t="t" r="r" b="b"/>
            <a:pathLst>
              <a:path w="485139" h="194944">
                <a:moveTo>
                  <a:pt x="0" y="129666"/>
                </a:moveTo>
                <a:lnTo>
                  <a:pt x="433069" y="0"/>
                </a:lnTo>
                <a:lnTo>
                  <a:pt x="485013" y="194690"/>
                </a:lnTo>
                <a:lnTo>
                  <a:pt x="0" y="12966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00861" y="2869044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72"/>
                </a:lnTo>
              </a:path>
            </a:pathLst>
          </a:custGeom>
          <a:ln w="5181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74951" y="2869044"/>
            <a:ext cx="52069" cy="276860"/>
          </a:xfrm>
          <a:custGeom>
            <a:avLst/>
            <a:gdLst/>
            <a:ahLst/>
            <a:cxnLst/>
            <a:rect l="l" t="t" r="r" b="b"/>
            <a:pathLst>
              <a:path w="52069" h="276860">
                <a:moveTo>
                  <a:pt x="0" y="276872"/>
                </a:moveTo>
                <a:lnTo>
                  <a:pt x="51819" y="276872"/>
                </a:lnTo>
                <a:lnTo>
                  <a:pt x="51819" y="0"/>
                </a:lnTo>
                <a:lnTo>
                  <a:pt x="0" y="0"/>
                </a:lnTo>
                <a:lnTo>
                  <a:pt x="0" y="27687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42543" y="2810433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412"/>
                </a:lnTo>
              </a:path>
            </a:pathLst>
          </a:custGeom>
          <a:ln w="5613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14475" y="2810433"/>
            <a:ext cx="56515" cy="275590"/>
          </a:xfrm>
          <a:custGeom>
            <a:avLst/>
            <a:gdLst/>
            <a:ahLst/>
            <a:cxnLst/>
            <a:rect l="l" t="t" r="r" b="b"/>
            <a:pathLst>
              <a:path w="56515" h="275589">
                <a:moveTo>
                  <a:pt x="0" y="275412"/>
                </a:moveTo>
                <a:lnTo>
                  <a:pt x="56137" y="275412"/>
                </a:lnTo>
                <a:lnTo>
                  <a:pt x="56137" y="0"/>
                </a:lnTo>
                <a:lnTo>
                  <a:pt x="0" y="0"/>
                </a:lnTo>
                <a:lnTo>
                  <a:pt x="0" y="27541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42034" y="2869044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72"/>
                </a:lnTo>
              </a:path>
            </a:pathLst>
          </a:custGeom>
          <a:ln w="5613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13966" y="2869044"/>
            <a:ext cx="56515" cy="276860"/>
          </a:xfrm>
          <a:custGeom>
            <a:avLst/>
            <a:gdLst/>
            <a:ahLst/>
            <a:cxnLst/>
            <a:rect l="l" t="t" r="r" b="b"/>
            <a:pathLst>
              <a:path w="56514" h="276860">
                <a:moveTo>
                  <a:pt x="0" y="276872"/>
                </a:moveTo>
                <a:lnTo>
                  <a:pt x="56137" y="276872"/>
                </a:lnTo>
                <a:lnTo>
                  <a:pt x="56137" y="0"/>
                </a:lnTo>
                <a:lnTo>
                  <a:pt x="0" y="0"/>
                </a:lnTo>
                <a:lnTo>
                  <a:pt x="0" y="276872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48576" y="3622675"/>
            <a:ext cx="915924" cy="890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1571625" y="2035936"/>
            <a:ext cx="64008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</a:pPr>
            <a:r>
              <a:rPr sz="1400" b="1" spc="25" dirty="0">
                <a:latin typeface="Arial"/>
                <a:cs typeface="Arial"/>
              </a:rPr>
              <a:t>Base  </a:t>
            </a:r>
            <a:r>
              <a:rPr sz="1400" b="1" spc="5" dirty="0">
                <a:latin typeface="Arial"/>
                <a:cs typeface="Arial"/>
              </a:rPr>
              <a:t>S</a:t>
            </a:r>
            <a:r>
              <a:rPr sz="1400" b="1" spc="35" dirty="0">
                <a:latin typeface="Arial"/>
                <a:cs typeface="Arial"/>
              </a:rPr>
              <a:t>tat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516114" y="3192017"/>
            <a:ext cx="64008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Mobile  </a:t>
            </a:r>
            <a:r>
              <a:rPr sz="1400" b="1" spc="5" dirty="0">
                <a:latin typeface="Arial"/>
                <a:cs typeface="Arial"/>
              </a:rPr>
              <a:t>S</a:t>
            </a:r>
            <a:r>
              <a:rPr sz="1400" b="1" spc="35" dirty="0">
                <a:latin typeface="Arial"/>
                <a:cs typeface="Arial"/>
              </a:rPr>
              <a:t>tat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691119" y="5313171"/>
            <a:ext cx="889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244600" y="5797550"/>
            <a:ext cx="4972050" cy="50800"/>
          </a:xfrm>
          <a:custGeom>
            <a:avLst/>
            <a:gdLst/>
            <a:ahLst/>
            <a:cxnLst/>
            <a:rect l="l" t="t" r="r" b="b"/>
            <a:pathLst>
              <a:path w="4972050" h="50800">
                <a:moveTo>
                  <a:pt x="4921250" y="0"/>
                </a:moveTo>
                <a:lnTo>
                  <a:pt x="4921250" y="50800"/>
                </a:lnTo>
                <a:lnTo>
                  <a:pt x="4946650" y="38100"/>
                </a:lnTo>
                <a:lnTo>
                  <a:pt x="4933950" y="38100"/>
                </a:lnTo>
                <a:lnTo>
                  <a:pt x="4933950" y="12700"/>
                </a:lnTo>
                <a:lnTo>
                  <a:pt x="4946650" y="12700"/>
                </a:lnTo>
                <a:lnTo>
                  <a:pt x="4921250" y="0"/>
                </a:lnTo>
                <a:close/>
              </a:path>
              <a:path w="4972050" h="50800">
                <a:moveTo>
                  <a:pt x="4921250" y="12700"/>
                </a:moveTo>
                <a:lnTo>
                  <a:pt x="0" y="12700"/>
                </a:lnTo>
                <a:lnTo>
                  <a:pt x="0" y="38100"/>
                </a:lnTo>
                <a:lnTo>
                  <a:pt x="4921250" y="38100"/>
                </a:lnTo>
                <a:lnTo>
                  <a:pt x="4921250" y="12700"/>
                </a:lnTo>
                <a:close/>
              </a:path>
              <a:path w="4972050" h="50800">
                <a:moveTo>
                  <a:pt x="4946650" y="12700"/>
                </a:moveTo>
                <a:lnTo>
                  <a:pt x="4933950" y="12700"/>
                </a:lnTo>
                <a:lnTo>
                  <a:pt x="4933950" y="38100"/>
                </a:lnTo>
                <a:lnTo>
                  <a:pt x="4946650" y="38100"/>
                </a:lnTo>
                <a:lnTo>
                  <a:pt x="4972050" y="25400"/>
                </a:lnTo>
                <a:lnTo>
                  <a:pt x="4946650" y="12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190494" y="5608523"/>
            <a:ext cx="44958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r>
              <a:rPr sz="1400" b="1" spc="5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193798" y="2946654"/>
            <a:ext cx="4931410" cy="716280"/>
          </a:xfrm>
          <a:custGeom>
            <a:avLst/>
            <a:gdLst/>
            <a:ahLst/>
            <a:cxnLst/>
            <a:rect l="l" t="t" r="r" b="b"/>
            <a:pathLst>
              <a:path w="4931409" h="716279">
                <a:moveTo>
                  <a:pt x="4776511" y="665911"/>
                </a:moveTo>
                <a:lnTo>
                  <a:pt x="4769993" y="716280"/>
                </a:lnTo>
                <a:lnTo>
                  <a:pt x="4905054" y="669163"/>
                </a:lnTo>
                <a:lnTo>
                  <a:pt x="4801743" y="669163"/>
                </a:lnTo>
                <a:lnTo>
                  <a:pt x="4776511" y="665911"/>
                </a:lnTo>
                <a:close/>
              </a:path>
              <a:path w="4931409" h="716279">
                <a:moveTo>
                  <a:pt x="4783035" y="615498"/>
                </a:moveTo>
                <a:lnTo>
                  <a:pt x="4776511" y="665911"/>
                </a:lnTo>
                <a:lnTo>
                  <a:pt x="4801743" y="669163"/>
                </a:lnTo>
                <a:lnTo>
                  <a:pt x="4808220" y="618744"/>
                </a:lnTo>
                <a:lnTo>
                  <a:pt x="4783035" y="615498"/>
                </a:lnTo>
                <a:close/>
              </a:path>
              <a:path w="4931409" h="716279">
                <a:moveTo>
                  <a:pt x="4789551" y="565150"/>
                </a:moveTo>
                <a:lnTo>
                  <a:pt x="4783035" y="615498"/>
                </a:lnTo>
                <a:lnTo>
                  <a:pt x="4808220" y="618744"/>
                </a:lnTo>
                <a:lnTo>
                  <a:pt x="4801743" y="669163"/>
                </a:lnTo>
                <a:lnTo>
                  <a:pt x="4905054" y="669163"/>
                </a:lnTo>
                <a:lnTo>
                  <a:pt x="4930902" y="660146"/>
                </a:lnTo>
                <a:lnTo>
                  <a:pt x="4789551" y="565150"/>
                </a:lnTo>
                <a:close/>
              </a:path>
              <a:path w="4931409" h="716279">
                <a:moveTo>
                  <a:pt x="6603" y="0"/>
                </a:moveTo>
                <a:lnTo>
                  <a:pt x="0" y="50292"/>
                </a:lnTo>
                <a:lnTo>
                  <a:pt x="4776511" y="665911"/>
                </a:lnTo>
                <a:lnTo>
                  <a:pt x="4783035" y="615498"/>
                </a:lnTo>
                <a:lnTo>
                  <a:pt x="66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4483734" y="3045714"/>
            <a:ext cx="5791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sz="1400" b="1" spc="25" dirty="0">
                <a:solidFill>
                  <a:srgbClr val="FF3300"/>
                </a:solidFill>
                <a:latin typeface="Arial"/>
                <a:cs typeface="Arial"/>
              </a:rPr>
              <a:t>p</a:t>
            </a:r>
            <a:r>
              <a:rPr sz="1400" b="1" spc="7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1400" b="1" spc="55" dirty="0">
                <a:solidFill>
                  <a:srgbClr val="FF3300"/>
                </a:solidFill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7" name="object 1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38" name="object 1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39" name="object 1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4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92883" y="862329"/>
            <a:ext cx="4116704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Rayleigh Fading</a:t>
            </a:r>
            <a:r>
              <a:rPr sz="4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1700" y="1801876"/>
            <a:ext cx="7299325" cy="397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27123" y="862329"/>
            <a:ext cx="484949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Rayleigh Fading</a:t>
            </a:r>
            <a:r>
              <a:rPr sz="4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PDF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2057400"/>
            <a:ext cx="6657975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930275">
              <a:lnSpc>
                <a:spcPct val="100000"/>
              </a:lnSpc>
            </a:pPr>
            <a:r>
              <a:rPr spc="-5" dirty="0"/>
              <a:t>Rayleigh Fading</a:t>
            </a:r>
            <a:r>
              <a:rPr spc="-60" dirty="0"/>
              <a:t> </a:t>
            </a:r>
            <a:r>
              <a:rPr spc="-5" dirty="0"/>
              <a:t>3</a:t>
            </a:r>
          </a:p>
        </p:txBody>
      </p:sp>
      <p:sp>
        <p:nvSpPr>
          <p:cNvPr id="5" name="object 5"/>
          <p:cNvSpPr/>
          <p:nvPr/>
        </p:nvSpPr>
        <p:spPr>
          <a:xfrm>
            <a:off x="2202619" y="2334178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2086" y="0"/>
                </a:lnTo>
              </a:path>
            </a:pathLst>
          </a:custGeom>
          <a:ln w="12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7569" y="2334178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505" y="0"/>
                </a:lnTo>
              </a:path>
            </a:pathLst>
          </a:custGeom>
          <a:ln w="12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24192" y="2331437"/>
            <a:ext cx="12128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3289" y="2331437"/>
            <a:ext cx="12128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9938" y="2160524"/>
            <a:ext cx="187960" cy="64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400" spc="90" dirty="0">
                <a:latin typeface="Symbol"/>
                <a:cs typeface="Symbol"/>
              </a:rPr>
              <a:t>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530"/>
              </a:lnSpc>
            </a:pPr>
            <a:r>
              <a:rPr sz="2400" spc="90" dirty="0">
                <a:latin typeface="Symbol"/>
                <a:cs typeface="Symbol"/>
              </a:rPr>
              <a:t>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3456" y="2218877"/>
            <a:ext cx="2540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92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3456" y="2100962"/>
            <a:ext cx="1517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3456" y="1904847"/>
            <a:ext cx="1517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7816" y="2218877"/>
            <a:ext cx="2540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925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7816" y="2415588"/>
            <a:ext cx="115760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2400" spc="70" dirty="0">
                <a:latin typeface="Symbol"/>
                <a:cs typeface="Symbol"/>
              </a:rPr>
              <a:t></a:t>
            </a:r>
            <a:r>
              <a:rPr sz="2400" spc="70" dirty="0">
                <a:latin typeface="Times New Roman"/>
                <a:cs typeface="Times New Roman"/>
              </a:rPr>
              <a:t>	</a:t>
            </a:r>
            <a:r>
              <a:rPr sz="2400" spc="7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7816" y="1904847"/>
            <a:ext cx="1517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8902" y="2105182"/>
            <a:ext cx="83629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exp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3600" spc="330" baseline="1157" dirty="0">
                <a:latin typeface="Symbol"/>
                <a:cs typeface="Symbol"/>
              </a:rPr>
              <a:t></a:t>
            </a:r>
            <a:r>
              <a:rPr sz="2400" spc="220" dirty="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0343" y="2105182"/>
            <a:ext cx="143637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0" dirty="0">
                <a:latin typeface="Times New Roman"/>
                <a:cs typeface="Times New Roman"/>
              </a:rPr>
              <a:t>(0 </a:t>
            </a:r>
            <a:r>
              <a:rPr sz="2400" spc="100" dirty="0">
                <a:latin typeface="Symbol"/>
                <a:cs typeface="Symbol"/>
              </a:rPr>
              <a:t>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i="1" spc="70" dirty="0">
                <a:latin typeface="Times New Roman"/>
                <a:cs typeface="Times New Roman"/>
              </a:rPr>
              <a:t>r </a:t>
            </a:r>
            <a:r>
              <a:rPr sz="2400" spc="100" dirty="0">
                <a:latin typeface="Symbol"/>
                <a:cs typeface="Symbol"/>
              </a:rPr>
              <a:t></a:t>
            </a:r>
            <a:r>
              <a:rPr sz="2400" spc="-41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Symbol"/>
                <a:cs typeface="Symbol"/>
              </a:rPr>
              <a:t></a:t>
            </a:r>
            <a:r>
              <a:rPr sz="2400" spc="1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2041" y="1779724"/>
            <a:ext cx="26733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307" baseline="-24305" dirty="0">
                <a:latin typeface="Times New Roman"/>
                <a:cs typeface="Times New Roman"/>
              </a:rPr>
              <a:t>r</a:t>
            </a:r>
            <a:r>
              <a:rPr sz="1400" spc="5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938" y="1875375"/>
            <a:ext cx="45402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3055" algn="l"/>
              </a:tabLst>
            </a:pPr>
            <a:r>
              <a:rPr sz="2400" spc="90" dirty="0">
                <a:latin typeface="Symbol"/>
                <a:cs typeface="Symbol"/>
              </a:rPr>
              <a:t></a:t>
            </a:r>
            <a:r>
              <a:rPr sz="2400" spc="90" dirty="0">
                <a:latin typeface="Times New Roman"/>
                <a:cs typeface="Times New Roman"/>
              </a:rPr>
              <a:t>	</a:t>
            </a:r>
            <a:r>
              <a:rPr sz="3600" i="1" spc="104" baseline="-6944" dirty="0">
                <a:latin typeface="Times New Roman"/>
                <a:cs typeface="Times New Roman"/>
              </a:rPr>
              <a:t>r</a:t>
            </a:r>
            <a:endParaRPr sz="3600" baseline="-694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9418" y="2105182"/>
            <a:ext cx="8248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130" dirty="0">
                <a:latin typeface="Times New Roman"/>
                <a:cs typeface="Times New Roman"/>
              </a:rPr>
              <a:t>p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130" dirty="0">
                <a:latin typeface="Times New Roman"/>
                <a:cs typeface="Times New Roman"/>
              </a:rPr>
              <a:t>r</a:t>
            </a:r>
            <a:r>
              <a:rPr sz="2400" spc="130" dirty="0">
                <a:latin typeface="Times New Roman"/>
                <a:cs typeface="Times New Roman"/>
              </a:rPr>
              <a:t>)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23088" y="2321341"/>
            <a:ext cx="36639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80" dirty="0">
                <a:latin typeface="Times New Roman"/>
                <a:cs typeface="Times New Roman"/>
              </a:rPr>
              <a:t>2</a:t>
            </a:r>
            <a:r>
              <a:rPr sz="2550" i="1" spc="20" dirty="0">
                <a:latin typeface="Symbol"/>
                <a:cs typeface="Symbol"/>
              </a:rPr>
              <a:t>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84717" y="2321341"/>
            <a:ext cx="223520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i="1" spc="20" dirty="0">
                <a:latin typeface="Symbol"/>
                <a:cs typeface="Symbol"/>
              </a:rPr>
              <a:t>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24213" y="5562312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>
                <a:moveTo>
                  <a:pt x="0" y="0"/>
                </a:moveTo>
                <a:lnTo>
                  <a:pt x="535027" y="0"/>
                </a:lnTo>
              </a:path>
            </a:pathLst>
          </a:custGeom>
          <a:ln w="12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86476" y="5644267"/>
            <a:ext cx="14668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90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42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86476" y="5158183"/>
            <a:ext cx="14668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90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0867" y="5644267"/>
            <a:ext cx="14668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90" dirty="0">
                <a:latin typeface="Symbol"/>
                <a:cs typeface="Symbol"/>
              </a:rPr>
              <a:t>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20867" y="5158183"/>
            <a:ext cx="14668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90" dirty="0">
                <a:latin typeface="Symbol"/>
                <a:cs typeface="Symbol"/>
              </a:rPr>
              <a:t>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13936" y="5345196"/>
            <a:ext cx="31940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4" baseline="-32051" dirty="0">
                <a:latin typeface="Times New Roman"/>
                <a:cs typeface="Times New Roman"/>
              </a:rPr>
              <a:t>2</a:t>
            </a:r>
            <a:r>
              <a:rPr sz="1950" spc="330" baseline="-32051" dirty="0">
                <a:latin typeface="Times New Roman"/>
                <a:cs typeface="Times New Roman"/>
              </a:rPr>
              <a:t> </a:t>
            </a:r>
            <a:r>
              <a:rPr sz="3375" spc="-585" baseline="-22222" dirty="0">
                <a:latin typeface="Symbol"/>
                <a:cs typeface="Symbol"/>
              </a:rPr>
              <a:t></a:t>
            </a:r>
            <a:r>
              <a:rPr sz="2250" spc="-39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62813" y="5784362"/>
            <a:ext cx="11747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7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28921" y="5553737"/>
            <a:ext cx="3530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0" dirty="0">
                <a:latin typeface="Times New Roman"/>
                <a:cs typeface="Times New Roman"/>
              </a:rPr>
              <a:t>2</a:t>
            </a:r>
            <a:r>
              <a:rPr sz="2400" i="1" spc="50" dirty="0">
                <a:latin typeface="Symbol"/>
                <a:cs typeface="Symbol"/>
              </a:rPr>
              <a:t>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24663" y="5039242"/>
            <a:ext cx="32321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75" i="1" spc="359" baseline="-24691" dirty="0">
                <a:latin typeface="Times New Roman"/>
                <a:cs typeface="Times New Roman"/>
              </a:rPr>
              <a:t>R</a:t>
            </a:r>
            <a:r>
              <a:rPr sz="1300" spc="7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09724" y="5202571"/>
            <a:ext cx="496570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175" dirty="0">
                <a:latin typeface="Times New Roman"/>
                <a:cs typeface="Times New Roman"/>
              </a:rPr>
              <a:t>P</a:t>
            </a:r>
            <a:r>
              <a:rPr sz="2250" spc="175" dirty="0">
                <a:latin typeface="Times New Roman"/>
                <a:cs typeface="Times New Roman"/>
              </a:rPr>
              <a:t>(</a:t>
            </a:r>
            <a:r>
              <a:rPr sz="2250" i="1" spc="175" dirty="0">
                <a:latin typeface="Times New Roman"/>
                <a:cs typeface="Times New Roman"/>
              </a:rPr>
              <a:t>R</a:t>
            </a:r>
            <a:r>
              <a:rPr sz="2250" spc="175" dirty="0">
                <a:latin typeface="Times New Roman"/>
                <a:cs typeface="Times New Roman"/>
              </a:rPr>
              <a:t>)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Symbol"/>
                <a:cs typeface="Symbol"/>
              </a:rPr>
              <a:t></a:t>
            </a:r>
            <a:r>
              <a:rPr sz="2250" spc="45" dirty="0">
                <a:latin typeface="Times New Roman"/>
                <a:cs typeface="Times New Roman"/>
              </a:rPr>
              <a:t> </a:t>
            </a:r>
            <a:r>
              <a:rPr sz="2250" spc="110" dirty="0">
                <a:latin typeface="Times New Roman"/>
                <a:cs typeface="Times New Roman"/>
              </a:rPr>
              <a:t>Pr(</a:t>
            </a:r>
            <a:r>
              <a:rPr sz="2250" i="1" spc="110" dirty="0">
                <a:latin typeface="Times New Roman"/>
                <a:cs typeface="Times New Roman"/>
              </a:rPr>
              <a:t>r</a:t>
            </a:r>
            <a:r>
              <a:rPr sz="2250" i="1" spc="45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Symbol"/>
                <a:cs typeface="Symbol"/>
              </a:rPr>
              <a:t></a:t>
            </a:r>
            <a:r>
              <a:rPr sz="2250" spc="80" dirty="0">
                <a:latin typeface="Times New Roman"/>
                <a:cs typeface="Times New Roman"/>
              </a:rPr>
              <a:t> </a:t>
            </a:r>
            <a:r>
              <a:rPr sz="2250" i="1" spc="140" dirty="0">
                <a:latin typeface="Times New Roman"/>
                <a:cs typeface="Times New Roman"/>
              </a:rPr>
              <a:t>R</a:t>
            </a:r>
            <a:r>
              <a:rPr sz="2250" spc="140" dirty="0">
                <a:latin typeface="Times New Roman"/>
                <a:cs typeface="Times New Roman"/>
              </a:rPr>
              <a:t>)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Symbol"/>
                <a:cs typeface="Symbol"/>
              </a:rPr>
              <a:t></a:t>
            </a:r>
            <a:r>
              <a:rPr sz="2250" spc="45" dirty="0">
                <a:latin typeface="Times New Roman"/>
                <a:cs typeface="Times New Roman"/>
              </a:rPr>
              <a:t> </a:t>
            </a:r>
            <a:r>
              <a:rPr sz="5100" spc="127" baseline="-13071" dirty="0">
                <a:latin typeface="Symbol"/>
                <a:cs typeface="Symbol"/>
              </a:rPr>
              <a:t></a:t>
            </a:r>
            <a:r>
              <a:rPr sz="5100" spc="-277" baseline="-13071" dirty="0">
                <a:latin typeface="Times New Roman"/>
                <a:cs typeface="Times New Roman"/>
              </a:rPr>
              <a:t> </a:t>
            </a:r>
            <a:r>
              <a:rPr sz="2250" i="1" spc="130" dirty="0">
                <a:latin typeface="Times New Roman"/>
                <a:cs typeface="Times New Roman"/>
              </a:rPr>
              <a:t>p</a:t>
            </a:r>
            <a:r>
              <a:rPr sz="2250" spc="130" dirty="0">
                <a:latin typeface="Times New Roman"/>
                <a:cs typeface="Times New Roman"/>
              </a:rPr>
              <a:t>(</a:t>
            </a:r>
            <a:r>
              <a:rPr sz="2250" i="1" spc="130" dirty="0">
                <a:latin typeface="Times New Roman"/>
                <a:cs typeface="Times New Roman"/>
              </a:rPr>
              <a:t>r</a:t>
            </a:r>
            <a:r>
              <a:rPr sz="2250" spc="130" dirty="0">
                <a:latin typeface="Times New Roman"/>
                <a:cs typeface="Times New Roman"/>
              </a:rPr>
              <a:t>)</a:t>
            </a:r>
            <a:r>
              <a:rPr sz="2250" i="1" spc="130" dirty="0">
                <a:latin typeface="Times New Roman"/>
                <a:cs typeface="Times New Roman"/>
              </a:rPr>
              <a:t>dr</a:t>
            </a:r>
            <a:r>
              <a:rPr sz="2250" i="1" spc="80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Symbol"/>
                <a:cs typeface="Symbol"/>
              </a:rPr>
              <a:t>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spc="114" dirty="0">
                <a:latin typeface="Times New Roman"/>
                <a:cs typeface="Times New Roman"/>
              </a:rPr>
              <a:t>1</a:t>
            </a:r>
            <a:r>
              <a:rPr sz="2250" spc="-325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Symbol"/>
                <a:cs typeface="Symbol"/>
              </a:rPr>
              <a:t>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exp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3375" spc="-585" baseline="-20987" dirty="0">
                <a:latin typeface="Symbol"/>
                <a:cs typeface="Symbol"/>
              </a:rPr>
              <a:t></a:t>
            </a:r>
            <a:r>
              <a:rPr sz="3375" spc="-585" baseline="1234" dirty="0">
                <a:latin typeface="Symbol"/>
                <a:cs typeface="Symbol"/>
              </a:rPr>
              <a:t></a:t>
            </a:r>
            <a:r>
              <a:rPr sz="3375" spc="-450" baseline="1234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Symbol"/>
                <a:cs typeface="Symbol"/>
              </a:rPr>
              <a:t>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1594" y="2973450"/>
            <a:ext cx="6414770" cy="2374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4765" indent="-228600">
              <a:lnSpc>
                <a:spcPts val="287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336600"/>
                </a:solidFill>
                <a:latin typeface="Symbol"/>
                <a:cs typeface="Symbol"/>
              </a:rPr>
              <a:t>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 - </a:t>
            </a:r>
            <a:r>
              <a:rPr sz="2400" spc="-10" dirty="0">
                <a:solidFill>
                  <a:srgbClr val="336600"/>
                </a:solidFill>
                <a:latin typeface="Times New Roman"/>
                <a:cs typeface="Times New Roman"/>
              </a:rPr>
              <a:t>rms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value of the received voltage signal</a:t>
            </a:r>
            <a:r>
              <a:rPr sz="2400" spc="-16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before  envelope</a:t>
            </a:r>
            <a:r>
              <a:rPr sz="2400" spc="-12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336600"/>
                </a:solidFill>
                <a:latin typeface="Symbol"/>
                <a:cs typeface="Symbol"/>
              </a:rPr>
              <a:t></a:t>
            </a:r>
            <a:r>
              <a:rPr sz="2400" spc="-7" baseline="24305" dirty="0">
                <a:solidFill>
                  <a:srgbClr val="33660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- </a:t>
            </a:r>
            <a:r>
              <a:rPr sz="2400" spc="-5" dirty="0">
                <a:solidFill>
                  <a:srgbClr val="336600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average power before envelope</a:t>
            </a:r>
            <a:r>
              <a:rPr sz="2400" spc="5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  <a:p>
            <a:pPr marL="241300" marR="219075" indent="-228600">
              <a:lnSpc>
                <a:spcPct val="100000"/>
              </a:lnSpc>
              <a:spcBef>
                <a:spcPts val="56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The probability that the received signal</a:t>
            </a:r>
            <a:r>
              <a:rPr sz="2400" spc="-22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envelope  does not exceed R </a:t>
            </a:r>
            <a:r>
              <a:rPr sz="2400" spc="-5" dirty="0">
                <a:solidFill>
                  <a:srgbClr val="3366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given</a:t>
            </a:r>
            <a:r>
              <a:rPr sz="2400" spc="-1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00"/>
                </a:solidFill>
                <a:latin typeface="Times New Roman"/>
                <a:cs typeface="Times New Roman"/>
              </a:rPr>
              <a:t>by:</a:t>
            </a:r>
            <a:endParaRPr sz="2400">
              <a:latin typeface="Times New Roman"/>
              <a:cs typeface="Times New Roman"/>
            </a:endParaRPr>
          </a:p>
          <a:p>
            <a:pPr marL="1734185">
              <a:lnSpc>
                <a:spcPct val="100000"/>
              </a:lnSpc>
              <a:spcBef>
                <a:spcPts val="1590"/>
              </a:spcBef>
            </a:pPr>
            <a:r>
              <a:rPr sz="1300" i="1" spc="8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930275">
              <a:lnSpc>
                <a:spcPct val="100000"/>
              </a:lnSpc>
            </a:pPr>
            <a:r>
              <a:rPr spc="-5" dirty="0"/>
              <a:t>Rayleigh Fading</a:t>
            </a:r>
            <a:r>
              <a:rPr spc="-60" dirty="0"/>
              <a:t> </a:t>
            </a:r>
            <a:r>
              <a:rPr spc="-5" dirty="0"/>
              <a:t>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14346"/>
            <a:ext cx="721360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The median value of </a:t>
            </a:r>
            <a:r>
              <a:rPr sz="3200" i="1" dirty="0">
                <a:solidFill>
                  <a:srgbClr val="000066"/>
                </a:solidFill>
                <a:latin typeface="Times New Roman"/>
                <a:cs typeface="Times New Roman"/>
              </a:rPr>
              <a:t>r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is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found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by</a:t>
            </a:r>
            <a:r>
              <a:rPr sz="3200" spc="-1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solving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2785" y="3469621"/>
            <a:ext cx="229235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25" dirty="0">
                <a:latin typeface="Times New Roman"/>
                <a:cs typeface="Times New Roman"/>
              </a:rPr>
              <a:t>2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8660" y="3767059"/>
            <a:ext cx="14414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352" y="2910532"/>
            <a:ext cx="584200" cy="73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u="heavy" spc="25" dirty="0">
                <a:latin typeface="Times New Roman"/>
                <a:cs typeface="Times New Roman"/>
              </a:rPr>
              <a:t>1</a:t>
            </a:r>
            <a:r>
              <a:rPr sz="3150" u="heavy" spc="150" dirty="0">
                <a:latin typeface="Times New Roman"/>
                <a:cs typeface="Times New Roman"/>
              </a:rPr>
              <a:t> </a:t>
            </a:r>
            <a:r>
              <a:rPr sz="4725" spc="37" baseline="-34391" dirty="0">
                <a:latin typeface="Symbol"/>
                <a:cs typeface="Symbol"/>
              </a:rPr>
              <a:t></a:t>
            </a:r>
            <a:endParaRPr sz="4725" baseline="-34391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4082989"/>
            <a:ext cx="6911975" cy="135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2289">
              <a:lnSpc>
                <a:spcPct val="100000"/>
              </a:lnSpc>
            </a:pPr>
            <a:r>
              <a:rPr sz="3150" i="1" spc="5" dirty="0">
                <a:latin typeface="Times New Roman"/>
                <a:cs typeface="Times New Roman"/>
              </a:rPr>
              <a:t>r</a:t>
            </a:r>
            <a:r>
              <a:rPr sz="2700" i="1" spc="7" baseline="-24691" dirty="0">
                <a:latin typeface="Times New Roman"/>
                <a:cs typeface="Times New Roman"/>
              </a:rPr>
              <a:t>median  </a:t>
            </a:r>
            <a:r>
              <a:rPr sz="3150" spc="25" dirty="0">
                <a:latin typeface="Symbol"/>
                <a:cs typeface="Symbol"/>
              </a:rPr>
              <a:t></a:t>
            </a:r>
            <a:r>
              <a:rPr sz="3150" spc="-445" dirty="0">
                <a:latin typeface="Times New Roman"/>
                <a:cs typeface="Times New Roman"/>
              </a:rPr>
              <a:t> </a:t>
            </a:r>
            <a:r>
              <a:rPr sz="3150" spc="-35" dirty="0">
                <a:latin typeface="Times New Roman"/>
                <a:cs typeface="Times New Roman"/>
              </a:rPr>
              <a:t>1.77</a:t>
            </a:r>
            <a:r>
              <a:rPr sz="3300" i="1" spc="-35" dirty="0">
                <a:latin typeface="Symbol"/>
                <a:cs typeface="Symbol"/>
              </a:rPr>
              <a:t></a:t>
            </a:r>
            <a:endParaRPr sz="330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279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Mean and median differ by only</a:t>
            </a:r>
            <a:r>
              <a:rPr sz="32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0.55dB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2506" y="2905731"/>
            <a:ext cx="1566545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2700" i="1" spc="-37" baseline="13888" dirty="0">
                <a:latin typeface="Times New Roman"/>
                <a:cs typeface="Times New Roman"/>
              </a:rPr>
              <a:t>r</a:t>
            </a:r>
            <a:r>
              <a:rPr sz="1300" i="1" spc="-25" dirty="0">
                <a:latin typeface="Times New Roman"/>
                <a:cs typeface="Times New Roman"/>
              </a:rPr>
              <a:t>med</a:t>
            </a:r>
            <a:r>
              <a:rPr sz="1300" i="1" spc="-245" dirty="0">
                <a:latin typeface="Times New Roman"/>
                <a:cs typeface="Times New Roman"/>
              </a:rPr>
              <a:t> </a:t>
            </a:r>
            <a:r>
              <a:rPr sz="1300" i="1" spc="-40" dirty="0">
                <a:latin typeface="Times New Roman"/>
                <a:cs typeface="Times New Roman"/>
              </a:rPr>
              <a:t>ia</a:t>
            </a:r>
            <a:r>
              <a:rPr sz="1300" i="1" spc="-245" dirty="0">
                <a:latin typeface="Times New Roman"/>
                <a:cs typeface="Times New Roman"/>
              </a:rPr>
              <a:t> </a:t>
            </a:r>
            <a:r>
              <a:rPr sz="1300" i="1" spc="1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 marL="221615">
              <a:lnSpc>
                <a:spcPts val="4785"/>
              </a:lnSpc>
            </a:pPr>
            <a:r>
              <a:rPr sz="7050" spc="37" baseline="-13593" dirty="0">
                <a:latin typeface="Symbol"/>
                <a:cs typeface="Symbol"/>
              </a:rPr>
              <a:t></a:t>
            </a:r>
            <a:r>
              <a:rPr sz="7050" spc="-540" baseline="-13593" dirty="0">
                <a:latin typeface="Times New Roman"/>
                <a:cs typeface="Times New Roman"/>
              </a:rPr>
              <a:t> </a:t>
            </a:r>
            <a:r>
              <a:rPr sz="3150" i="1" spc="90" dirty="0">
                <a:latin typeface="Times New Roman"/>
                <a:cs typeface="Times New Roman"/>
              </a:rPr>
              <a:t>p</a:t>
            </a:r>
            <a:r>
              <a:rPr sz="3150" spc="90" dirty="0">
                <a:latin typeface="Times New Roman"/>
                <a:cs typeface="Times New Roman"/>
              </a:rPr>
              <a:t>(</a:t>
            </a:r>
            <a:r>
              <a:rPr sz="3150" i="1" spc="90" dirty="0">
                <a:latin typeface="Times New Roman"/>
                <a:cs typeface="Times New Roman"/>
              </a:rPr>
              <a:t>r</a:t>
            </a:r>
            <a:r>
              <a:rPr sz="3150" spc="90" dirty="0">
                <a:latin typeface="Times New Roman"/>
                <a:cs typeface="Times New Roman"/>
              </a:rPr>
              <a:t>)</a:t>
            </a:r>
            <a:r>
              <a:rPr sz="3150" i="1" spc="90" dirty="0">
                <a:latin typeface="Times New Roman"/>
                <a:cs typeface="Times New Roman"/>
              </a:rPr>
              <a:t>dr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126490">
              <a:lnSpc>
                <a:spcPct val="100000"/>
              </a:lnSpc>
            </a:pPr>
            <a:r>
              <a:rPr spc="-5" dirty="0"/>
              <a:t>Ricean Fading</a:t>
            </a:r>
            <a:r>
              <a:rPr spc="-55" dirty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2014346"/>
            <a:ext cx="7330440" cy="254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When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there is a dominant stationary</a:t>
            </a:r>
            <a:r>
              <a:rPr sz="3200" spc="-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signal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component</a:t>
            </a:r>
            <a:endParaRPr sz="3200">
              <a:latin typeface="Times New Roman"/>
              <a:cs typeface="Times New Roman"/>
            </a:endParaRPr>
          </a:p>
          <a:p>
            <a:pPr marL="355600" marR="636905" indent="-342900" algn="just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At the output of an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envelope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detector -  adding a DC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component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ot the</a:t>
            </a:r>
            <a:r>
              <a:rPr sz="3200" spc="-15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random 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multi-path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1721" y="5332303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>
                <a:moveTo>
                  <a:pt x="0" y="0"/>
                </a:moveTo>
                <a:lnTo>
                  <a:pt x="381056" y="0"/>
                </a:lnTo>
              </a:path>
            </a:pathLst>
          </a:custGeom>
          <a:ln w="12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4644" y="5106678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538" y="0"/>
                </a:lnTo>
              </a:path>
            </a:pathLst>
          </a:custGeom>
          <a:ln w="6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7233" y="5332303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532" y="0"/>
                </a:lnTo>
              </a:path>
            </a:pathLst>
          </a:custGeom>
          <a:ln w="12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99350" y="5102343"/>
            <a:ext cx="933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3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44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0877" y="5099447"/>
            <a:ext cx="22987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75" spc="-75" baseline="-4535" dirty="0">
                <a:latin typeface="Symbol"/>
                <a:cs typeface="Symbol"/>
              </a:rPr>
              <a:t></a:t>
            </a:r>
            <a:r>
              <a:rPr sz="2450" spc="30" dirty="0">
                <a:latin typeface="Times New Roman"/>
                <a:cs typeface="Times New Roman"/>
              </a:rPr>
              <a:t>;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6702" y="4973881"/>
            <a:ext cx="129539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latin typeface="Symbol"/>
                <a:cs typeface="Symbol"/>
              </a:rPr>
              <a:t>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4166" y="5099447"/>
            <a:ext cx="237172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8500" algn="l"/>
              </a:tabLst>
            </a:pPr>
            <a:r>
              <a:rPr sz="2450" i="1" dirty="0">
                <a:latin typeface="Times New Roman"/>
                <a:cs typeface="Times New Roman"/>
              </a:rPr>
              <a:t>for	</a:t>
            </a:r>
            <a:r>
              <a:rPr sz="2450" spc="35" dirty="0">
                <a:latin typeface="Times New Roman"/>
                <a:cs typeface="Times New Roman"/>
              </a:rPr>
              <a:t>(</a:t>
            </a:r>
            <a:r>
              <a:rPr sz="2450" spc="-385" dirty="0">
                <a:latin typeface="Times New Roman"/>
                <a:cs typeface="Times New Roman"/>
              </a:rPr>
              <a:t> </a:t>
            </a:r>
            <a:r>
              <a:rPr sz="2450" i="1" spc="65" dirty="0">
                <a:latin typeface="Times New Roman"/>
                <a:cs typeface="Times New Roman"/>
              </a:rPr>
              <a:t>A</a:t>
            </a:r>
            <a:r>
              <a:rPr sz="2450" i="1" spc="-19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Symbol"/>
                <a:cs typeface="Symbol"/>
              </a:rPr>
              <a:t></a:t>
            </a:r>
            <a:r>
              <a:rPr sz="2450" spc="-12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0,</a:t>
            </a:r>
            <a:r>
              <a:rPr sz="2450" spc="-100" dirty="0">
                <a:latin typeface="Times New Roman"/>
                <a:cs typeface="Times New Roman"/>
              </a:rPr>
              <a:t> </a:t>
            </a:r>
            <a:r>
              <a:rPr sz="2450" i="1" spc="40" dirty="0">
                <a:latin typeface="Times New Roman"/>
                <a:cs typeface="Times New Roman"/>
              </a:rPr>
              <a:t>r</a:t>
            </a:r>
            <a:r>
              <a:rPr sz="2450" i="1" spc="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Symbol"/>
                <a:cs typeface="Symbol"/>
              </a:rPr>
              <a:t></a:t>
            </a:r>
            <a:r>
              <a:rPr sz="2450" spc="-120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Times New Roman"/>
                <a:cs typeface="Times New Roman"/>
              </a:rPr>
              <a:t>0)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0331" y="4902787"/>
            <a:ext cx="751205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75" spc="60" baseline="-4535" dirty="0">
                <a:latin typeface="Symbol"/>
                <a:cs typeface="Symbol"/>
              </a:rPr>
              <a:t></a:t>
            </a:r>
            <a:r>
              <a:rPr sz="3675" spc="60" baseline="-453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Ar</a:t>
            </a:r>
            <a:r>
              <a:rPr sz="2450" i="1" spc="-75" dirty="0">
                <a:latin typeface="Times New Roman"/>
                <a:cs typeface="Times New Roman"/>
              </a:rPr>
              <a:t> </a:t>
            </a:r>
            <a:r>
              <a:rPr sz="3675" spc="60" baseline="-4535" dirty="0">
                <a:latin typeface="Symbol"/>
                <a:cs typeface="Symbol"/>
              </a:rPr>
              <a:t></a:t>
            </a:r>
            <a:endParaRPr sz="3675" baseline="-453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1232" y="5099447"/>
            <a:ext cx="3994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1620" algn="l"/>
              </a:tabLst>
            </a:pPr>
            <a:r>
              <a:rPr sz="2450" i="1" spc="35" dirty="0">
                <a:latin typeface="Times New Roman"/>
                <a:cs typeface="Times New Roman"/>
              </a:rPr>
              <a:t>I	</a:t>
            </a:r>
            <a:r>
              <a:rPr sz="3675" spc="60" baseline="-4535" dirty="0">
                <a:latin typeface="Symbol"/>
                <a:cs typeface="Symbol"/>
              </a:rPr>
              <a:t></a:t>
            </a:r>
            <a:endParaRPr sz="3675" baseline="-4535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2621" y="4902787"/>
            <a:ext cx="152400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40" dirty="0">
                <a:latin typeface="Times New Roman"/>
                <a:cs typeface="Times New Roman"/>
              </a:rPr>
              <a:t>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8416" y="5099447"/>
            <a:ext cx="146113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3655" algn="l"/>
              </a:tabLst>
            </a:pPr>
            <a:r>
              <a:rPr sz="2450" i="1" spc="100" dirty="0">
                <a:latin typeface="Times New Roman"/>
                <a:cs typeface="Times New Roman"/>
              </a:rPr>
              <a:t>p</a:t>
            </a:r>
            <a:r>
              <a:rPr sz="2450" spc="75" dirty="0">
                <a:latin typeface="Times New Roman"/>
                <a:cs typeface="Times New Roman"/>
              </a:rPr>
              <a:t>(</a:t>
            </a:r>
            <a:r>
              <a:rPr sz="2450" i="1" spc="175" dirty="0">
                <a:latin typeface="Times New Roman"/>
                <a:cs typeface="Times New Roman"/>
              </a:rPr>
              <a:t>r</a:t>
            </a:r>
            <a:r>
              <a:rPr sz="2450" spc="35" dirty="0">
                <a:latin typeface="Times New Roman"/>
                <a:cs typeface="Times New Roman"/>
              </a:rPr>
              <a:t>)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Symbol"/>
                <a:cs typeface="Symbol"/>
              </a:rPr>
              <a:t>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i="1" spc="45" dirty="0"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0935" y="4860424"/>
            <a:ext cx="70485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85" dirty="0">
                <a:latin typeface="Times New Roman"/>
                <a:cs typeface="Times New Roman"/>
              </a:rPr>
              <a:t>(</a:t>
            </a:r>
            <a:r>
              <a:rPr sz="1400" i="1" spc="85" dirty="0">
                <a:latin typeface="Times New Roman"/>
                <a:cs typeface="Times New Roman"/>
              </a:rPr>
              <a:t>r</a:t>
            </a:r>
            <a:r>
              <a:rPr sz="1400" i="1" spc="-215" dirty="0">
                <a:latin typeface="Times New Roman"/>
                <a:cs typeface="Times New Roman"/>
              </a:rPr>
              <a:t> </a:t>
            </a:r>
            <a:r>
              <a:rPr sz="1500" spc="44" baseline="36111" dirty="0">
                <a:latin typeface="Times New Roman"/>
                <a:cs typeface="Times New Roman"/>
              </a:rPr>
              <a:t>2</a:t>
            </a:r>
            <a:r>
              <a:rPr sz="1500" spc="-67" baseline="36111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Symbol"/>
                <a:cs typeface="Symbol"/>
              </a:rPr>
              <a:t>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i="1" spc="55" dirty="0">
                <a:latin typeface="Times New Roman"/>
                <a:cs typeface="Times New Roman"/>
              </a:rPr>
              <a:t>A</a:t>
            </a:r>
            <a:r>
              <a:rPr sz="1500" spc="82" baseline="36111" dirty="0">
                <a:latin typeface="Times New Roman"/>
                <a:cs typeface="Times New Roman"/>
              </a:rPr>
              <a:t>2</a:t>
            </a:r>
            <a:r>
              <a:rPr sz="1500" spc="-52" baseline="36111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7390" y="5310485"/>
            <a:ext cx="873760" cy="44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400" spc="4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35255">
              <a:lnSpc>
                <a:spcPts val="2475"/>
              </a:lnSpc>
            </a:pPr>
            <a:r>
              <a:rPr sz="2450" spc="40" dirty="0">
                <a:latin typeface="Symbol"/>
                <a:cs typeface="Symbol"/>
              </a:rPr>
              <a:t>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3900" i="1" spc="-37" baseline="6410" dirty="0">
                <a:latin typeface="Symbol"/>
                <a:cs typeface="Symbol"/>
              </a:rPr>
              <a:t></a:t>
            </a:r>
            <a:r>
              <a:rPr sz="3900" i="1" spc="-517" baseline="6410" dirty="0">
                <a:latin typeface="Times New Roman"/>
                <a:cs typeface="Times New Roman"/>
              </a:rPr>
              <a:t> </a:t>
            </a:r>
            <a:r>
              <a:rPr sz="2100" spc="67" baseline="55555" dirty="0">
                <a:latin typeface="Times New Roman"/>
                <a:cs typeface="Times New Roman"/>
              </a:rPr>
              <a:t>2 </a:t>
            </a:r>
            <a:r>
              <a:rPr sz="2450" spc="40" dirty="0">
                <a:latin typeface="Symbol"/>
                <a:cs typeface="Symbol"/>
              </a:rPr>
              <a:t>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5805" y="5183989"/>
            <a:ext cx="362585" cy="54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i="1" spc="172" baseline="-23504" dirty="0">
                <a:latin typeface="Symbol"/>
                <a:cs typeface="Symbol"/>
              </a:rPr>
              <a:t></a:t>
            </a:r>
            <a:r>
              <a:rPr sz="3900" i="1" spc="-457" baseline="-23504" dirty="0">
                <a:latin typeface="Times New Roman"/>
                <a:cs typeface="Times New Roman"/>
              </a:rPr>
              <a:t> </a:t>
            </a:r>
            <a:r>
              <a:rPr sz="1400" i="1" spc="4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6658" y="5120224"/>
            <a:ext cx="23114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Times New Roman"/>
                <a:cs typeface="Times New Roman"/>
              </a:rPr>
              <a:t>2</a:t>
            </a:r>
            <a:r>
              <a:rPr sz="1500" i="1" spc="80" dirty="0">
                <a:latin typeface="Symbol"/>
                <a:cs typeface="Symbol"/>
              </a:rPr>
              <a:t></a:t>
            </a:r>
            <a:endParaRPr sz="15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126490">
              <a:lnSpc>
                <a:spcPct val="100000"/>
              </a:lnSpc>
            </a:pPr>
            <a:r>
              <a:rPr spc="-5" dirty="0"/>
              <a:t>Ricean Fading</a:t>
            </a:r>
            <a:r>
              <a:rPr spc="-5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/>
          <p:nvPr/>
        </p:nvSpPr>
        <p:spPr>
          <a:xfrm>
            <a:off x="685800" y="1981200"/>
            <a:ext cx="7772400" cy="4114800"/>
          </a:xfrm>
          <a:custGeom>
            <a:avLst/>
            <a:gdLst/>
            <a:ahLst/>
            <a:cxnLst/>
            <a:rect l="l" t="t" r="r" b="b"/>
            <a:pathLst>
              <a:path w="7772400" h="4114800">
                <a:moveTo>
                  <a:pt x="0" y="4114800"/>
                </a:moveTo>
                <a:lnTo>
                  <a:pt x="7772400" y="4114800"/>
                </a:lnTo>
                <a:lnTo>
                  <a:pt x="77724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2014346"/>
            <a:ext cx="7247890" cy="2157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FF330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-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peak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amplitude of the dominant</a:t>
            </a:r>
            <a:r>
              <a:rPr sz="32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signal</a:t>
            </a:r>
            <a:endParaRPr sz="3200">
              <a:latin typeface="Times New Roman"/>
              <a:cs typeface="Times New Roman"/>
            </a:endParaRPr>
          </a:p>
          <a:p>
            <a:pPr marL="355600" marR="19050" indent="-342900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spc="5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3150" spc="7" baseline="-21164" dirty="0">
                <a:solidFill>
                  <a:srgbClr val="FF3300"/>
                </a:solidFill>
                <a:latin typeface="Times New Roman"/>
                <a:cs typeface="Times New Roman"/>
              </a:rPr>
              <a:t>0 </a:t>
            </a:r>
            <a:r>
              <a:rPr sz="3200" dirty="0">
                <a:solidFill>
                  <a:srgbClr val="FF3300"/>
                </a:solidFill>
                <a:latin typeface="Times New Roman"/>
                <a:cs typeface="Times New Roman"/>
              </a:rPr>
              <a:t>()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- modified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Bessel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function of the first  kind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zero</a:t>
            </a:r>
            <a:r>
              <a:rPr sz="3200" spc="-10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order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Described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in terms of a Ricean factor,</a:t>
            </a:r>
            <a:r>
              <a:rPr sz="3200" spc="-1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0539" y="5050116"/>
            <a:ext cx="847090" cy="0"/>
          </a:xfrm>
          <a:custGeom>
            <a:avLst/>
            <a:gdLst/>
            <a:ahLst/>
            <a:cxnLst/>
            <a:rect l="l" t="t" r="r" b="b"/>
            <a:pathLst>
              <a:path w="847089">
                <a:moveTo>
                  <a:pt x="0" y="0"/>
                </a:moveTo>
                <a:lnTo>
                  <a:pt x="846770" y="0"/>
                </a:lnTo>
              </a:path>
            </a:pathLst>
          </a:custGeom>
          <a:ln w="158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5211" y="4411604"/>
            <a:ext cx="14033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45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2254" y="4674907"/>
            <a:ext cx="972819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140" dirty="0">
                <a:latin typeface="Times New Roman"/>
                <a:cs typeface="Times New Roman"/>
              </a:rPr>
              <a:t>(</a:t>
            </a:r>
            <a:r>
              <a:rPr sz="3950" i="1" spc="45" dirty="0">
                <a:latin typeface="Times New Roman"/>
                <a:cs typeface="Times New Roman"/>
              </a:rPr>
              <a:t>d</a:t>
            </a:r>
            <a:r>
              <a:rPr sz="3950" i="1" spc="185" dirty="0">
                <a:latin typeface="Times New Roman"/>
                <a:cs typeface="Times New Roman"/>
              </a:rPr>
              <a:t>B</a:t>
            </a:r>
            <a:r>
              <a:rPr sz="3950" spc="55" dirty="0"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8794" y="4359514"/>
            <a:ext cx="345440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i="1" spc="105" dirty="0"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2025" y="5034551"/>
            <a:ext cx="7804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-5" dirty="0">
                <a:latin typeface="Times New Roman"/>
                <a:cs typeface="Times New Roman"/>
              </a:rPr>
              <a:t>2</a:t>
            </a:r>
            <a:r>
              <a:rPr sz="4200" i="1" spc="-5" dirty="0">
                <a:latin typeface="Symbol"/>
                <a:cs typeface="Symbol"/>
              </a:rPr>
              <a:t></a:t>
            </a:r>
            <a:r>
              <a:rPr sz="4200" i="1" spc="-5" dirty="0">
                <a:latin typeface="Times New Roman"/>
                <a:cs typeface="Times New Roman"/>
              </a:rPr>
              <a:t> </a:t>
            </a:r>
            <a:r>
              <a:rPr sz="2625" spc="37" baseline="57142" dirty="0">
                <a:latin typeface="Times New Roman"/>
                <a:cs typeface="Times New Roman"/>
              </a:rPr>
              <a:t>2</a:t>
            </a:r>
            <a:endParaRPr sz="2625" baseline="5714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0497" y="4674907"/>
            <a:ext cx="301053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i="1" spc="110" dirty="0">
                <a:latin typeface="Times New Roman"/>
                <a:cs typeface="Times New Roman"/>
              </a:rPr>
              <a:t>K</a:t>
            </a:r>
            <a:r>
              <a:rPr sz="3950" i="1" spc="-595" dirty="0">
                <a:latin typeface="Times New Roman"/>
                <a:cs typeface="Times New Roman"/>
              </a:rPr>
              <a:t> </a:t>
            </a:r>
            <a:r>
              <a:rPr sz="3950" spc="105" dirty="0">
                <a:latin typeface="Times New Roman"/>
                <a:cs typeface="Times New Roman"/>
              </a:rPr>
              <a:t>(</a:t>
            </a:r>
            <a:r>
              <a:rPr sz="3950" i="1" spc="105" dirty="0">
                <a:latin typeface="Times New Roman"/>
                <a:cs typeface="Times New Roman"/>
              </a:rPr>
              <a:t>dB</a:t>
            </a:r>
            <a:r>
              <a:rPr sz="3950" spc="105" dirty="0">
                <a:latin typeface="Times New Roman"/>
                <a:cs typeface="Times New Roman"/>
              </a:rPr>
              <a:t>)</a:t>
            </a:r>
            <a:r>
              <a:rPr sz="3950" spc="-120" dirty="0">
                <a:latin typeface="Times New Roman"/>
                <a:cs typeface="Times New Roman"/>
              </a:rPr>
              <a:t> </a:t>
            </a:r>
            <a:r>
              <a:rPr sz="3950" spc="95" dirty="0">
                <a:latin typeface="Symbol"/>
                <a:cs typeface="Symbol"/>
              </a:rPr>
              <a:t></a:t>
            </a:r>
            <a:r>
              <a:rPr sz="3950" spc="-550" dirty="0">
                <a:latin typeface="Times New Roman"/>
                <a:cs typeface="Times New Roman"/>
              </a:rPr>
              <a:t> </a:t>
            </a:r>
            <a:r>
              <a:rPr sz="3950" spc="45" dirty="0">
                <a:latin typeface="Times New Roman"/>
                <a:cs typeface="Times New Roman"/>
              </a:rPr>
              <a:t>10log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608455">
              <a:lnSpc>
                <a:spcPct val="100000"/>
              </a:lnSpc>
            </a:pPr>
            <a:r>
              <a:rPr spc="-5" dirty="0"/>
              <a:t>Ricean</a:t>
            </a:r>
            <a:r>
              <a:rPr spc="-85" dirty="0"/>
              <a:t> </a:t>
            </a:r>
            <a:r>
              <a:rPr spc="-5" dirty="0"/>
              <a:t>PDF</a:t>
            </a:r>
          </a:p>
        </p:txBody>
      </p:sp>
      <p:sp>
        <p:nvSpPr>
          <p:cNvPr id="5" name="object 5"/>
          <p:cNvSpPr/>
          <p:nvPr/>
        </p:nvSpPr>
        <p:spPr>
          <a:xfrm>
            <a:off x="2878201" y="3166929"/>
            <a:ext cx="3113405" cy="1850389"/>
          </a:xfrm>
          <a:custGeom>
            <a:avLst/>
            <a:gdLst/>
            <a:ahLst/>
            <a:cxnLst/>
            <a:rect l="l" t="t" r="r" b="b"/>
            <a:pathLst>
              <a:path w="3113404" h="1850389">
                <a:moveTo>
                  <a:pt x="0" y="1838394"/>
                </a:moveTo>
                <a:lnTo>
                  <a:pt x="16857" y="1814345"/>
                </a:lnTo>
                <a:lnTo>
                  <a:pt x="40846" y="1780307"/>
                </a:lnTo>
                <a:lnTo>
                  <a:pt x="67812" y="1740007"/>
                </a:lnTo>
                <a:lnTo>
                  <a:pt x="93599" y="1697170"/>
                </a:lnTo>
                <a:lnTo>
                  <a:pt x="115956" y="1656705"/>
                </a:lnTo>
                <a:lnTo>
                  <a:pt x="137874" y="1615191"/>
                </a:lnTo>
                <a:lnTo>
                  <a:pt x="163054" y="1563868"/>
                </a:lnTo>
                <a:lnTo>
                  <a:pt x="195199" y="1493970"/>
                </a:lnTo>
                <a:lnTo>
                  <a:pt x="211180" y="1457834"/>
                </a:lnTo>
                <a:lnTo>
                  <a:pt x="229214" y="1416063"/>
                </a:lnTo>
                <a:lnTo>
                  <a:pt x="248788" y="1369972"/>
                </a:lnTo>
                <a:lnTo>
                  <a:pt x="269387" y="1320874"/>
                </a:lnTo>
                <a:lnTo>
                  <a:pt x="290496" y="1270085"/>
                </a:lnTo>
                <a:lnTo>
                  <a:pt x="311602" y="1218918"/>
                </a:lnTo>
                <a:lnTo>
                  <a:pt x="332189" y="1168689"/>
                </a:lnTo>
                <a:lnTo>
                  <a:pt x="351744" y="1120712"/>
                </a:lnTo>
                <a:lnTo>
                  <a:pt x="369752" y="1076301"/>
                </a:lnTo>
                <a:lnTo>
                  <a:pt x="385699" y="1036770"/>
                </a:lnTo>
                <a:lnTo>
                  <a:pt x="408244" y="979341"/>
                </a:lnTo>
                <a:lnTo>
                  <a:pt x="427251" y="928321"/>
                </a:lnTo>
                <a:lnTo>
                  <a:pt x="443690" y="882163"/>
                </a:lnTo>
                <a:lnTo>
                  <a:pt x="458531" y="839318"/>
                </a:lnTo>
                <a:lnTo>
                  <a:pt x="472743" y="798236"/>
                </a:lnTo>
                <a:lnTo>
                  <a:pt x="487299" y="757370"/>
                </a:lnTo>
                <a:lnTo>
                  <a:pt x="503636" y="711593"/>
                </a:lnTo>
                <a:lnTo>
                  <a:pt x="517596" y="670839"/>
                </a:lnTo>
                <a:lnTo>
                  <a:pt x="531007" y="631384"/>
                </a:lnTo>
                <a:lnTo>
                  <a:pt x="545698" y="589502"/>
                </a:lnTo>
                <a:lnTo>
                  <a:pt x="563499" y="541470"/>
                </a:lnTo>
                <a:lnTo>
                  <a:pt x="579304" y="500986"/>
                </a:lnTo>
                <a:lnTo>
                  <a:pt x="597463" y="455873"/>
                </a:lnTo>
                <a:lnTo>
                  <a:pt x="617030" y="408295"/>
                </a:lnTo>
                <a:lnTo>
                  <a:pt x="637061" y="360421"/>
                </a:lnTo>
                <a:lnTo>
                  <a:pt x="656612" y="314414"/>
                </a:lnTo>
                <a:lnTo>
                  <a:pt x="674739" y="272442"/>
                </a:lnTo>
                <a:lnTo>
                  <a:pt x="690499" y="236670"/>
                </a:lnTo>
                <a:lnTo>
                  <a:pt x="712710" y="188464"/>
                </a:lnTo>
                <a:lnTo>
                  <a:pt x="731027" y="152485"/>
                </a:lnTo>
                <a:lnTo>
                  <a:pt x="766699" y="96970"/>
                </a:lnTo>
                <a:lnTo>
                  <a:pt x="810006" y="50488"/>
                </a:lnTo>
                <a:lnTo>
                  <a:pt x="855599" y="20770"/>
                </a:lnTo>
                <a:lnTo>
                  <a:pt x="898286" y="1895"/>
                </a:lnTo>
                <a:lnTo>
                  <a:pt x="920124" y="0"/>
                </a:lnTo>
                <a:lnTo>
                  <a:pt x="944499" y="8070"/>
                </a:lnTo>
                <a:lnTo>
                  <a:pt x="1003855" y="53091"/>
                </a:lnTo>
                <a:lnTo>
                  <a:pt x="1037171" y="89080"/>
                </a:lnTo>
                <a:lnTo>
                  <a:pt x="1071499" y="135070"/>
                </a:lnTo>
                <a:lnTo>
                  <a:pt x="1095701" y="172938"/>
                </a:lnTo>
                <a:lnTo>
                  <a:pt x="1121565" y="216990"/>
                </a:lnTo>
                <a:lnTo>
                  <a:pt x="1148127" y="265197"/>
                </a:lnTo>
                <a:lnTo>
                  <a:pt x="1174425" y="315532"/>
                </a:lnTo>
                <a:lnTo>
                  <a:pt x="1199495" y="365966"/>
                </a:lnTo>
                <a:lnTo>
                  <a:pt x="1222375" y="414470"/>
                </a:lnTo>
                <a:lnTo>
                  <a:pt x="1242571" y="461164"/>
                </a:lnTo>
                <a:lnTo>
                  <a:pt x="1260799" y="507735"/>
                </a:lnTo>
                <a:lnTo>
                  <a:pt x="1277715" y="554313"/>
                </a:lnTo>
                <a:lnTo>
                  <a:pt x="1293974" y="601028"/>
                </a:lnTo>
                <a:lnTo>
                  <a:pt x="1310234" y="648012"/>
                </a:lnTo>
                <a:lnTo>
                  <a:pt x="1327150" y="695394"/>
                </a:lnTo>
                <a:lnTo>
                  <a:pt x="1345075" y="744144"/>
                </a:lnTo>
                <a:lnTo>
                  <a:pt x="1363660" y="794350"/>
                </a:lnTo>
                <a:lnTo>
                  <a:pt x="1382506" y="844825"/>
                </a:lnTo>
                <a:lnTo>
                  <a:pt x="1401214" y="894379"/>
                </a:lnTo>
                <a:lnTo>
                  <a:pt x="1419386" y="941824"/>
                </a:lnTo>
                <a:lnTo>
                  <a:pt x="1436624" y="985970"/>
                </a:lnTo>
                <a:lnTo>
                  <a:pt x="1455977" y="1034002"/>
                </a:lnTo>
                <a:lnTo>
                  <a:pt x="1474319" y="1078170"/>
                </a:lnTo>
                <a:lnTo>
                  <a:pt x="1492192" y="1119911"/>
                </a:lnTo>
                <a:lnTo>
                  <a:pt x="1510137" y="1160665"/>
                </a:lnTo>
                <a:lnTo>
                  <a:pt x="1528699" y="1201870"/>
                </a:lnTo>
                <a:lnTo>
                  <a:pt x="1552396" y="1253480"/>
                </a:lnTo>
                <a:lnTo>
                  <a:pt x="1576546" y="1304041"/>
                </a:lnTo>
                <a:lnTo>
                  <a:pt x="1602172" y="1354318"/>
                </a:lnTo>
                <a:lnTo>
                  <a:pt x="1630299" y="1405070"/>
                </a:lnTo>
                <a:lnTo>
                  <a:pt x="1654605" y="1446905"/>
                </a:lnTo>
                <a:lnTo>
                  <a:pt x="1680186" y="1489599"/>
                </a:lnTo>
                <a:lnTo>
                  <a:pt x="1707584" y="1531696"/>
                </a:lnTo>
                <a:lnTo>
                  <a:pt x="1737340" y="1571739"/>
                </a:lnTo>
                <a:lnTo>
                  <a:pt x="1769999" y="1608270"/>
                </a:lnTo>
                <a:lnTo>
                  <a:pt x="1805311" y="1641087"/>
                </a:lnTo>
                <a:lnTo>
                  <a:pt x="1842915" y="1671160"/>
                </a:lnTo>
                <a:lnTo>
                  <a:pt x="1883183" y="1698796"/>
                </a:lnTo>
                <a:lnTo>
                  <a:pt x="1926487" y="1724297"/>
                </a:lnTo>
                <a:lnTo>
                  <a:pt x="1973199" y="1747970"/>
                </a:lnTo>
                <a:lnTo>
                  <a:pt x="2013743" y="1766454"/>
                </a:lnTo>
                <a:lnTo>
                  <a:pt x="2055325" y="1783657"/>
                </a:lnTo>
                <a:lnTo>
                  <a:pt x="2099214" y="1799357"/>
                </a:lnTo>
                <a:lnTo>
                  <a:pt x="2146680" y="1813333"/>
                </a:lnTo>
                <a:lnTo>
                  <a:pt x="2198994" y="1825361"/>
                </a:lnTo>
                <a:lnTo>
                  <a:pt x="2257425" y="1835219"/>
                </a:lnTo>
                <a:lnTo>
                  <a:pt x="2301117" y="1840273"/>
                </a:lnTo>
                <a:lnTo>
                  <a:pt x="2348983" y="1843908"/>
                </a:lnTo>
                <a:lnTo>
                  <a:pt x="2400031" y="1846362"/>
                </a:lnTo>
                <a:lnTo>
                  <a:pt x="2453272" y="1847872"/>
                </a:lnTo>
                <a:lnTo>
                  <a:pt x="2507714" y="1848676"/>
                </a:lnTo>
                <a:lnTo>
                  <a:pt x="2562366" y="1849010"/>
                </a:lnTo>
                <a:lnTo>
                  <a:pt x="2616237" y="1849112"/>
                </a:lnTo>
                <a:lnTo>
                  <a:pt x="2668336" y="1849220"/>
                </a:lnTo>
                <a:lnTo>
                  <a:pt x="2717673" y="1849570"/>
                </a:lnTo>
                <a:lnTo>
                  <a:pt x="2772295" y="1850008"/>
                </a:lnTo>
                <a:lnTo>
                  <a:pt x="2828113" y="1850213"/>
                </a:lnTo>
                <a:lnTo>
                  <a:pt x="2883785" y="1850240"/>
                </a:lnTo>
                <a:lnTo>
                  <a:pt x="2937970" y="1850141"/>
                </a:lnTo>
                <a:lnTo>
                  <a:pt x="2989327" y="1849972"/>
                </a:lnTo>
                <a:lnTo>
                  <a:pt x="3036516" y="1849784"/>
                </a:lnTo>
                <a:lnTo>
                  <a:pt x="3078195" y="1849632"/>
                </a:lnTo>
                <a:lnTo>
                  <a:pt x="3113024" y="184957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1851" y="2414016"/>
            <a:ext cx="3416300" cy="2602865"/>
          </a:xfrm>
          <a:custGeom>
            <a:avLst/>
            <a:gdLst/>
            <a:ahLst/>
            <a:cxnLst/>
            <a:rect l="l" t="t" r="r" b="b"/>
            <a:pathLst>
              <a:path w="3416300" h="2602865">
                <a:moveTo>
                  <a:pt x="0" y="2602484"/>
                </a:moveTo>
                <a:lnTo>
                  <a:pt x="6112" y="2543216"/>
                </a:lnTo>
                <a:lnTo>
                  <a:pt x="14180" y="2465976"/>
                </a:lnTo>
                <a:lnTo>
                  <a:pt x="18832" y="2421697"/>
                </a:lnTo>
                <a:lnTo>
                  <a:pt x="23836" y="2374220"/>
                </a:lnTo>
                <a:lnTo>
                  <a:pt x="29144" y="2323979"/>
                </a:lnTo>
                <a:lnTo>
                  <a:pt x="34712" y="2271405"/>
                </a:lnTo>
                <a:lnTo>
                  <a:pt x="40493" y="2216930"/>
                </a:lnTo>
                <a:lnTo>
                  <a:pt x="46442" y="2160986"/>
                </a:lnTo>
                <a:lnTo>
                  <a:pt x="52512" y="2104005"/>
                </a:lnTo>
                <a:lnTo>
                  <a:pt x="58658" y="2046420"/>
                </a:lnTo>
                <a:lnTo>
                  <a:pt x="64834" y="1988662"/>
                </a:lnTo>
                <a:lnTo>
                  <a:pt x="70994" y="1931163"/>
                </a:lnTo>
                <a:lnTo>
                  <a:pt x="77092" y="1874356"/>
                </a:lnTo>
                <a:lnTo>
                  <a:pt x="83083" y="1818673"/>
                </a:lnTo>
                <a:lnTo>
                  <a:pt x="88920" y="1764545"/>
                </a:lnTo>
                <a:lnTo>
                  <a:pt x="94557" y="1712404"/>
                </a:lnTo>
                <a:lnTo>
                  <a:pt x="99949" y="1662684"/>
                </a:lnTo>
                <a:lnTo>
                  <a:pt x="105529" y="1611196"/>
                </a:lnTo>
                <a:lnTo>
                  <a:pt x="111134" y="1558994"/>
                </a:lnTo>
                <a:lnTo>
                  <a:pt x="116761" y="1506241"/>
                </a:lnTo>
                <a:lnTo>
                  <a:pt x="122407" y="1453104"/>
                </a:lnTo>
                <a:lnTo>
                  <a:pt x="128067" y="1399745"/>
                </a:lnTo>
                <a:lnTo>
                  <a:pt x="133740" y="1346331"/>
                </a:lnTo>
                <a:lnTo>
                  <a:pt x="139421" y="1293026"/>
                </a:lnTo>
                <a:lnTo>
                  <a:pt x="145108" y="1239995"/>
                </a:lnTo>
                <a:lnTo>
                  <a:pt x="150796" y="1187402"/>
                </a:lnTo>
                <a:lnTo>
                  <a:pt x="156484" y="1135412"/>
                </a:lnTo>
                <a:lnTo>
                  <a:pt x="162167" y="1084191"/>
                </a:lnTo>
                <a:lnTo>
                  <a:pt x="167842" y="1033902"/>
                </a:lnTo>
                <a:lnTo>
                  <a:pt x="173506" y="984710"/>
                </a:lnTo>
                <a:lnTo>
                  <a:pt x="179156" y="936781"/>
                </a:lnTo>
                <a:lnTo>
                  <a:pt x="184789" y="890279"/>
                </a:lnTo>
                <a:lnTo>
                  <a:pt x="190400" y="845369"/>
                </a:lnTo>
                <a:lnTo>
                  <a:pt x="195988" y="802216"/>
                </a:lnTo>
                <a:lnTo>
                  <a:pt x="201549" y="760984"/>
                </a:lnTo>
                <a:lnTo>
                  <a:pt x="210765" y="696630"/>
                </a:lnTo>
                <a:lnTo>
                  <a:pt x="220157" y="635195"/>
                </a:lnTo>
                <a:lnTo>
                  <a:pt x="229668" y="576685"/>
                </a:lnTo>
                <a:lnTo>
                  <a:pt x="239239" y="521108"/>
                </a:lnTo>
                <a:lnTo>
                  <a:pt x="248815" y="468473"/>
                </a:lnTo>
                <a:lnTo>
                  <a:pt x="258338" y="418788"/>
                </a:lnTo>
                <a:lnTo>
                  <a:pt x="267750" y="372060"/>
                </a:lnTo>
                <a:lnTo>
                  <a:pt x="276994" y="328297"/>
                </a:lnTo>
                <a:lnTo>
                  <a:pt x="286014" y="287508"/>
                </a:lnTo>
                <a:lnTo>
                  <a:pt x="294751" y="249701"/>
                </a:lnTo>
                <a:lnTo>
                  <a:pt x="323342" y="138041"/>
                </a:lnTo>
                <a:lnTo>
                  <a:pt x="340677" y="85725"/>
                </a:lnTo>
                <a:lnTo>
                  <a:pt x="358298" y="50363"/>
                </a:lnTo>
                <a:lnTo>
                  <a:pt x="406138" y="6310"/>
                </a:lnTo>
                <a:lnTo>
                  <a:pt x="436499" y="0"/>
                </a:lnTo>
                <a:lnTo>
                  <a:pt x="466859" y="5881"/>
                </a:lnTo>
                <a:lnTo>
                  <a:pt x="514484" y="55276"/>
                </a:lnTo>
                <a:lnTo>
                  <a:pt x="531749" y="98647"/>
                </a:lnTo>
                <a:lnTo>
                  <a:pt x="549013" y="155686"/>
                </a:lnTo>
                <a:lnTo>
                  <a:pt x="569849" y="227584"/>
                </a:lnTo>
                <a:lnTo>
                  <a:pt x="580512" y="263907"/>
                </a:lnTo>
                <a:lnTo>
                  <a:pt x="591414" y="302264"/>
                </a:lnTo>
                <a:lnTo>
                  <a:pt x="602671" y="343031"/>
                </a:lnTo>
                <a:lnTo>
                  <a:pt x="614398" y="386586"/>
                </a:lnTo>
                <a:lnTo>
                  <a:pt x="626711" y="433306"/>
                </a:lnTo>
                <a:lnTo>
                  <a:pt x="639727" y="483568"/>
                </a:lnTo>
                <a:lnTo>
                  <a:pt x="653561" y="537751"/>
                </a:lnTo>
                <a:lnTo>
                  <a:pt x="668329" y="596230"/>
                </a:lnTo>
                <a:lnTo>
                  <a:pt x="684149" y="659384"/>
                </a:lnTo>
                <a:lnTo>
                  <a:pt x="694446" y="700914"/>
                </a:lnTo>
                <a:lnTo>
                  <a:pt x="705538" y="746348"/>
                </a:lnTo>
                <a:lnTo>
                  <a:pt x="717294" y="795064"/>
                </a:lnTo>
                <a:lnTo>
                  <a:pt x="729582" y="846438"/>
                </a:lnTo>
                <a:lnTo>
                  <a:pt x="742267" y="899846"/>
                </a:lnTo>
                <a:lnTo>
                  <a:pt x="755220" y="954666"/>
                </a:lnTo>
                <a:lnTo>
                  <a:pt x="768306" y="1010273"/>
                </a:lnTo>
                <a:lnTo>
                  <a:pt x="781394" y="1066044"/>
                </a:lnTo>
                <a:lnTo>
                  <a:pt x="794352" y="1121357"/>
                </a:lnTo>
                <a:lnTo>
                  <a:pt x="807047" y="1175587"/>
                </a:lnTo>
                <a:lnTo>
                  <a:pt x="819347" y="1228111"/>
                </a:lnTo>
                <a:lnTo>
                  <a:pt x="831119" y="1278306"/>
                </a:lnTo>
                <a:lnTo>
                  <a:pt x="842232" y="1325549"/>
                </a:lnTo>
                <a:lnTo>
                  <a:pt x="852552" y="1369216"/>
                </a:lnTo>
                <a:lnTo>
                  <a:pt x="861949" y="1408684"/>
                </a:lnTo>
                <a:lnTo>
                  <a:pt x="876515" y="1471827"/>
                </a:lnTo>
                <a:lnTo>
                  <a:pt x="887680" y="1524023"/>
                </a:lnTo>
                <a:lnTo>
                  <a:pt x="896651" y="1568302"/>
                </a:lnTo>
                <a:lnTo>
                  <a:pt x="904636" y="1607693"/>
                </a:lnTo>
                <a:lnTo>
                  <a:pt x="912842" y="1645226"/>
                </a:lnTo>
                <a:lnTo>
                  <a:pt x="922474" y="1683932"/>
                </a:lnTo>
                <a:lnTo>
                  <a:pt x="934741" y="1726841"/>
                </a:lnTo>
                <a:lnTo>
                  <a:pt x="950849" y="1776984"/>
                </a:lnTo>
                <a:lnTo>
                  <a:pt x="964970" y="1818906"/>
                </a:lnTo>
                <a:lnTo>
                  <a:pt x="980367" y="1864404"/>
                </a:lnTo>
                <a:lnTo>
                  <a:pt x="996905" y="1912570"/>
                </a:lnTo>
                <a:lnTo>
                  <a:pt x="1014448" y="1962496"/>
                </a:lnTo>
                <a:lnTo>
                  <a:pt x="1032861" y="2013274"/>
                </a:lnTo>
                <a:lnTo>
                  <a:pt x="1052010" y="2063996"/>
                </a:lnTo>
                <a:lnTo>
                  <a:pt x="1071758" y="2113754"/>
                </a:lnTo>
                <a:lnTo>
                  <a:pt x="1091971" y="2161639"/>
                </a:lnTo>
                <a:lnTo>
                  <a:pt x="1112514" y="2206745"/>
                </a:lnTo>
                <a:lnTo>
                  <a:pt x="1133251" y="2248162"/>
                </a:lnTo>
                <a:lnTo>
                  <a:pt x="1154049" y="2284984"/>
                </a:lnTo>
                <a:lnTo>
                  <a:pt x="1187779" y="2335153"/>
                </a:lnTo>
                <a:lnTo>
                  <a:pt x="1223288" y="2378752"/>
                </a:lnTo>
                <a:lnTo>
                  <a:pt x="1260018" y="2416585"/>
                </a:lnTo>
                <a:lnTo>
                  <a:pt x="1297414" y="2449453"/>
                </a:lnTo>
                <a:lnTo>
                  <a:pt x="1334922" y="2478157"/>
                </a:lnTo>
                <a:lnTo>
                  <a:pt x="1371985" y="2503500"/>
                </a:lnTo>
                <a:lnTo>
                  <a:pt x="1408049" y="2526284"/>
                </a:lnTo>
                <a:lnTo>
                  <a:pt x="1452956" y="2551176"/>
                </a:lnTo>
                <a:lnTo>
                  <a:pt x="1492986" y="2566924"/>
                </a:lnTo>
                <a:lnTo>
                  <a:pt x="1534693" y="2576576"/>
                </a:lnTo>
                <a:lnTo>
                  <a:pt x="1584629" y="2583180"/>
                </a:lnTo>
                <a:lnTo>
                  <a:pt x="1649349" y="2589784"/>
                </a:lnTo>
                <a:lnTo>
                  <a:pt x="1723294" y="2595333"/>
                </a:lnTo>
                <a:lnTo>
                  <a:pt x="1761532" y="2596797"/>
                </a:lnTo>
                <a:lnTo>
                  <a:pt x="1801970" y="2597603"/>
                </a:lnTo>
                <a:lnTo>
                  <a:pt x="1845627" y="2597912"/>
                </a:lnTo>
                <a:lnTo>
                  <a:pt x="1893521" y="2597885"/>
                </a:lnTo>
                <a:lnTo>
                  <a:pt x="1946669" y="2597685"/>
                </a:lnTo>
                <a:lnTo>
                  <a:pt x="2006090" y="2597473"/>
                </a:lnTo>
                <a:lnTo>
                  <a:pt x="2072803" y="2597410"/>
                </a:lnTo>
                <a:lnTo>
                  <a:pt x="2147824" y="2597658"/>
                </a:lnTo>
                <a:lnTo>
                  <a:pt x="2186087" y="2597892"/>
                </a:lnTo>
                <a:lnTo>
                  <a:pt x="2228273" y="2598142"/>
                </a:lnTo>
                <a:lnTo>
                  <a:pt x="2273956" y="2598406"/>
                </a:lnTo>
                <a:lnTo>
                  <a:pt x="2322711" y="2598681"/>
                </a:lnTo>
                <a:lnTo>
                  <a:pt x="2374110" y="2598964"/>
                </a:lnTo>
                <a:lnTo>
                  <a:pt x="2427729" y="2599253"/>
                </a:lnTo>
                <a:lnTo>
                  <a:pt x="2483141" y="2599545"/>
                </a:lnTo>
                <a:lnTo>
                  <a:pt x="2539922" y="2599837"/>
                </a:lnTo>
                <a:lnTo>
                  <a:pt x="2597644" y="2600127"/>
                </a:lnTo>
                <a:lnTo>
                  <a:pt x="2655883" y="2600412"/>
                </a:lnTo>
                <a:lnTo>
                  <a:pt x="2714212" y="2600690"/>
                </a:lnTo>
                <a:lnTo>
                  <a:pt x="2772205" y="2600957"/>
                </a:lnTo>
                <a:lnTo>
                  <a:pt x="2829438" y="2601211"/>
                </a:lnTo>
                <a:lnTo>
                  <a:pt x="2885484" y="2601450"/>
                </a:lnTo>
                <a:lnTo>
                  <a:pt x="2939917" y="2601671"/>
                </a:lnTo>
                <a:lnTo>
                  <a:pt x="2992311" y="2601870"/>
                </a:lnTo>
                <a:lnTo>
                  <a:pt x="3042241" y="2602047"/>
                </a:lnTo>
                <a:lnTo>
                  <a:pt x="3089281" y="2602197"/>
                </a:lnTo>
                <a:lnTo>
                  <a:pt x="3133005" y="2602318"/>
                </a:lnTo>
                <a:lnTo>
                  <a:pt x="3172987" y="2602408"/>
                </a:lnTo>
                <a:lnTo>
                  <a:pt x="3240024" y="2602484"/>
                </a:lnTo>
                <a:lnTo>
                  <a:pt x="3323875" y="2602484"/>
                </a:lnTo>
                <a:lnTo>
                  <a:pt x="3371464" y="2602484"/>
                </a:lnTo>
                <a:lnTo>
                  <a:pt x="3393646" y="2602484"/>
                </a:lnTo>
                <a:lnTo>
                  <a:pt x="3401276" y="2602484"/>
                </a:lnTo>
                <a:lnTo>
                  <a:pt x="3405209" y="2602484"/>
                </a:lnTo>
                <a:lnTo>
                  <a:pt x="3416300" y="2602484"/>
                </a:lnTo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0448" y="2082800"/>
            <a:ext cx="76200" cy="2933700"/>
          </a:xfrm>
          <a:custGeom>
            <a:avLst/>
            <a:gdLst/>
            <a:ahLst/>
            <a:cxnLst/>
            <a:rect l="l" t="t" r="r" b="b"/>
            <a:pathLst>
              <a:path w="76200" h="2933700">
                <a:moveTo>
                  <a:pt x="50800" y="63500"/>
                </a:moveTo>
                <a:lnTo>
                  <a:pt x="25400" y="63500"/>
                </a:lnTo>
                <a:lnTo>
                  <a:pt x="25400" y="2933700"/>
                </a:lnTo>
                <a:lnTo>
                  <a:pt x="50800" y="2933700"/>
                </a:lnTo>
                <a:lnTo>
                  <a:pt x="50800" y="63500"/>
                </a:lnTo>
                <a:close/>
              </a:path>
              <a:path w="76200" h="293370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933700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0200" y="4978400"/>
            <a:ext cx="4305300" cy="76200"/>
          </a:xfrm>
          <a:custGeom>
            <a:avLst/>
            <a:gdLst/>
            <a:ahLst/>
            <a:cxnLst/>
            <a:rect l="l" t="t" r="r" b="b"/>
            <a:pathLst>
              <a:path w="4305300" h="76200">
                <a:moveTo>
                  <a:pt x="4229100" y="0"/>
                </a:moveTo>
                <a:lnTo>
                  <a:pt x="4229100" y="76200"/>
                </a:lnTo>
                <a:lnTo>
                  <a:pt x="4279900" y="50800"/>
                </a:lnTo>
                <a:lnTo>
                  <a:pt x="4241800" y="50800"/>
                </a:lnTo>
                <a:lnTo>
                  <a:pt x="4241800" y="25400"/>
                </a:lnTo>
                <a:lnTo>
                  <a:pt x="4279900" y="25400"/>
                </a:lnTo>
                <a:lnTo>
                  <a:pt x="4229100" y="0"/>
                </a:lnTo>
                <a:close/>
              </a:path>
              <a:path w="4305300" h="76200">
                <a:moveTo>
                  <a:pt x="4229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229100" y="50800"/>
                </a:lnTo>
                <a:lnTo>
                  <a:pt x="4229100" y="25400"/>
                </a:lnTo>
                <a:close/>
              </a:path>
              <a:path w="4305300" h="76200">
                <a:moveTo>
                  <a:pt x="4279900" y="25400"/>
                </a:moveTo>
                <a:lnTo>
                  <a:pt x="4241800" y="25400"/>
                </a:lnTo>
                <a:lnTo>
                  <a:pt x="4241800" y="50800"/>
                </a:lnTo>
                <a:lnTo>
                  <a:pt x="4279900" y="50800"/>
                </a:lnTo>
                <a:lnTo>
                  <a:pt x="4305300" y="38100"/>
                </a:lnTo>
                <a:lnTo>
                  <a:pt x="42799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62148" y="5231383"/>
            <a:ext cx="3764279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20" dirty="0">
                <a:latin typeface="Arial"/>
                <a:cs typeface="Arial"/>
              </a:rPr>
              <a:t>Received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signal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</a:rPr>
              <a:t>envelope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voltage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r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35" dirty="0">
                <a:latin typeface="Arial"/>
                <a:cs typeface="Arial"/>
              </a:rPr>
              <a:t>(V)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46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2770" y="1959377"/>
            <a:ext cx="3237230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3320">
              <a:lnSpc>
                <a:spcPts val="2350"/>
              </a:lnSpc>
            </a:pPr>
            <a:r>
              <a:rPr sz="2100" i="1" spc="490" dirty="0">
                <a:latin typeface="Times New Roman"/>
                <a:cs typeface="Times New Roman"/>
              </a:rPr>
              <a:t>K</a:t>
            </a:r>
            <a:r>
              <a:rPr sz="2100" i="1" spc="260" dirty="0">
                <a:latin typeface="Times New Roman"/>
                <a:cs typeface="Times New Roman"/>
              </a:rPr>
              <a:t> </a:t>
            </a:r>
            <a:r>
              <a:rPr sz="2100" spc="400" dirty="0">
                <a:latin typeface="Symbol"/>
                <a:cs typeface="Symbol"/>
              </a:rPr>
              <a:t>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480" dirty="0">
                <a:latin typeface="Symbol"/>
                <a:cs typeface="Symbol"/>
              </a:rPr>
              <a:t>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i="1" spc="345" dirty="0">
                <a:latin typeface="Times New Roman"/>
                <a:cs typeface="Times New Roman"/>
              </a:rPr>
              <a:t>dB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sz="2100" i="1" spc="325" dirty="0">
                <a:latin typeface="Times New Roman"/>
                <a:cs typeface="Times New Roman"/>
              </a:rPr>
              <a:t>p</a:t>
            </a:r>
            <a:r>
              <a:rPr sz="2100" spc="325" dirty="0">
                <a:latin typeface="Times New Roman"/>
                <a:cs typeface="Times New Roman"/>
              </a:rPr>
              <a:t>(</a:t>
            </a:r>
            <a:r>
              <a:rPr sz="2100" i="1" spc="325" dirty="0">
                <a:latin typeface="Times New Roman"/>
                <a:cs typeface="Times New Roman"/>
              </a:rPr>
              <a:t>r</a:t>
            </a:r>
            <a:r>
              <a:rPr sz="2100" spc="32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003425">
              <a:lnSpc>
                <a:spcPct val="100000"/>
              </a:lnSpc>
              <a:spcBef>
                <a:spcPts val="1435"/>
              </a:spcBef>
            </a:pPr>
            <a:r>
              <a:rPr sz="2150" i="1" spc="204" dirty="0">
                <a:latin typeface="Times New Roman"/>
                <a:cs typeface="Times New Roman"/>
              </a:rPr>
              <a:t>K</a:t>
            </a:r>
            <a:r>
              <a:rPr sz="2150" i="1" spc="135" dirty="0">
                <a:latin typeface="Times New Roman"/>
                <a:cs typeface="Times New Roman"/>
              </a:rPr>
              <a:t> </a:t>
            </a:r>
            <a:r>
              <a:rPr sz="2150" spc="170" dirty="0">
                <a:latin typeface="Symbol"/>
                <a:cs typeface="Symbol"/>
              </a:rPr>
              <a:t>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130" dirty="0">
                <a:latin typeface="Symbol"/>
                <a:cs typeface="Symbol"/>
              </a:rPr>
              <a:t></a:t>
            </a:r>
            <a:r>
              <a:rPr sz="2150" spc="130" dirty="0">
                <a:latin typeface="Times New Roman"/>
                <a:cs typeface="Times New Roman"/>
              </a:rPr>
              <a:t>6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i="1" spc="120" dirty="0">
                <a:latin typeface="Times New Roman"/>
                <a:cs typeface="Times New Roman"/>
              </a:rPr>
              <a:t>dB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219" y="862329"/>
            <a:ext cx="6826884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Clarks Model for Flat Fading</a:t>
            </a:r>
            <a:r>
              <a:rPr dirty="0"/>
              <a:t> </a:t>
            </a:r>
            <a:r>
              <a:rPr spc="-5"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14854"/>
            <a:ext cx="7287259" cy="385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Statistical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Characteristics of the EM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fields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of the  received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at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MS are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obtained from  scattering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Assumes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Fixed transmitter &amp; vertically polarized</a:t>
            </a:r>
            <a:r>
              <a:rPr sz="2400" spc="-19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antenna</a:t>
            </a:r>
            <a:endParaRPr sz="2400">
              <a:latin typeface="Times New Roman"/>
              <a:cs typeface="Times New Roman"/>
            </a:endParaRPr>
          </a:p>
          <a:p>
            <a:pPr marL="756285" marR="9525" lvl="1" indent="-286385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Fields incident on the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mobile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antenna comprises of</a:t>
            </a:r>
            <a:r>
              <a:rPr sz="2400" spc="-14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N 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waves in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azimuth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plane with arbitrary carrier phases  and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azimuth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angels of</a:t>
            </a:r>
            <a:r>
              <a:rPr sz="2400" spc="-7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arrival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equal average signal</a:t>
            </a:r>
            <a:r>
              <a:rPr sz="2400" spc="-14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amplitude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219" y="862329"/>
            <a:ext cx="6826884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Clarks Model for Flat Fading</a:t>
            </a:r>
            <a:r>
              <a:rPr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2014346"/>
            <a:ext cx="7374890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model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shows that the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random</a:t>
            </a:r>
            <a:r>
              <a:rPr sz="3200" spc="-13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received  signal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envelope </a:t>
            </a:r>
            <a:r>
              <a:rPr sz="3200" i="1" dirty="0">
                <a:solidFill>
                  <a:srgbClr val="000066"/>
                </a:solidFill>
                <a:latin typeface="Times New Roman"/>
                <a:cs typeface="Times New Roman"/>
              </a:rPr>
              <a:t>r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has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 Rayleigh  distribution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is given</a:t>
            </a:r>
            <a:r>
              <a:rPr sz="3200" spc="-13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by: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74656" y="4559759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0" y="0"/>
                </a:moveTo>
                <a:lnTo>
                  <a:pt x="487152" y="0"/>
                </a:lnTo>
              </a:path>
            </a:pathLst>
          </a:custGeom>
          <a:ln w="16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8045" y="4559759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>
                <a:moveTo>
                  <a:pt x="0" y="0"/>
                </a:moveTo>
                <a:lnTo>
                  <a:pt x="690446" y="0"/>
                </a:lnTo>
              </a:path>
            </a:pathLst>
          </a:custGeom>
          <a:ln w="16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5104" y="4418267"/>
            <a:ext cx="2540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-1175" dirty="0">
                <a:latin typeface="Symbol"/>
                <a:cs typeface="Symbol"/>
              </a:rPr>
              <a:t>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48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5104" y="4251824"/>
            <a:ext cx="18034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45" dirty="0">
                <a:latin typeface="Symbol"/>
                <a:cs typeface="Symbol"/>
              </a:rPr>
              <a:t>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5104" y="4665626"/>
            <a:ext cx="18034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45" dirty="0">
                <a:latin typeface="Symbol"/>
                <a:cs typeface="Symbol"/>
              </a:rPr>
              <a:t>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5104" y="4005214"/>
            <a:ext cx="18034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45" dirty="0">
                <a:latin typeface="Symbol"/>
                <a:cs typeface="Symbol"/>
              </a:rPr>
              <a:t>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8192" y="4418267"/>
            <a:ext cx="2540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-1175" dirty="0">
                <a:latin typeface="Symbol"/>
                <a:cs typeface="Symbol"/>
              </a:rPr>
              <a:t>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8192" y="4251824"/>
            <a:ext cx="18034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45" dirty="0">
                <a:latin typeface="Symbol"/>
                <a:cs typeface="Symbol"/>
              </a:rPr>
              <a:t>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8192" y="4665626"/>
            <a:ext cx="18034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45" dirty="0">
                <a:latin typeface="Symbol"/>
                <a:cs typeface="Symbol"/>
              </a:rPr>
              <a:t>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8192" y="4005214"/>
            <a:ext cx="18034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45" dirty="0">
                <a:latin typeface="Symbol"/>
                <a:cs typeface="Symbol"/>
              </a:rPr>
              <a:t>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207" y="4025827"/>
            <a:ext cx="18224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spc="45" dirty="0">
                <a:latin typeface="Times New Roman"/>
                <a:cs typeface="Times New Roman"/>
              </a:rPr>
              <a:t>r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05461" y="4268615"/>
            <a:ext cx="1459230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60" dirty="0">
                <a:latin typeface="Times New Roman"/>
                <a:cs typeface="Times New Roman"/>
              </a:rPr>
              <a:t>0</a:t>
            </a:r>
            <a:r>
              <a:rPr sz="3050" spc="-190" dirty="0">
                <a:latin typeface="Times New Roman"/>
                <a:cs typeface="Times New Roman"/>
              </a:rPr>
              <a:t> </a:t>
            </a:r>
            <a:r>
              <a:rPr sz="3050" spc="65" dirty="0">
                <a:latin typeface="Symbol"/>
                <a:cs typeface="Symbol"/>
              </a:rPr>
              <a:t></a:t>
            </a:r>
            <a:r>
              <a:rPr sz="3050" spc="-100" dirty="0">
                <a:latin typeface="Times New Roman"/>
                <a:cs typeface="Times New Roman"/>
              </a:rPr>
              <a:t> </a:t>
            </a:r>
            <a:r>
              <a:rPr sz="3050" i="1" spc="45" dirty="0">
                <a:latin typeface="Times New Roman"/>
                <a:cs typeface="Times New Roman"/>
              </a:rPr>
              <a:t>r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spc="65" dirty="0">
                <a:latin typeface="Symbol"/>
                <a:cs typeface="Symbol"/>
              </a:rPr>
              <a:t></a:t>
            </a:r>
            <a:r>
              <a:rPr sz="3050" spc="-150" dirty="0">
                <a:latin typeface="Times New Roman"/>
                <a:cs typeface="Times New Roman"/>
              </a:rPr>
              <a:t> </a:t>
            </a:r>
            <a:r>
              <a:rPr sz="3050" spc="85" dirty="0">
                <a:latin typeface="Symbol"/>
                <a:cs typeface="Symbol"/>
              </a:rPr>
              <a:t>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7165" y="4268615"/>
            <a:ext cx="13779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30" dirty="0">
                <a:latin typeface="Times New Roman"/>
                <a:cs typeface="Times New Roman"/>
              </a:rPr>
              <a:t>;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0506" y="4268615"/>
            <a:ext cx="101155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7240" algn="l"/>
              </a:tabLst>
            </a:pPr>
            <a:r>
              <a:rPr sz="3050" spc="-65" dirty="0">
                <a:latin typeface="Times New Roman"/>
                <a:cs typeface="Times New Roman"/>
              </a:rPr>
              <a:t>e</a:t>
            </a:r>
            <a:r>
              <a:rPr sz="3050" spc="-235" dirty="0">
                <a:latin typeface="Times New Roman"/>
                <a:cs typeface="Times New Roman"/>
              </a:rPr>
              <a:t>x</a:t>
            </a:r>
            <a:r>
              <a:rPr sz="3050" spc="60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65" dirty="0">
                <a:latin typeface="Symbol"/>
                <a:cs typeface="Symbol"/>
              </a:rPr>
              <a:t>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5158" y="4268615"/>
            <a:ext cx="99885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spc="120" dirty="0">
                <a:latin typeface="Times New Roman"/>
                <a:cs typeface="Times New Roman"/>
              </a:rPr>
              <a:t>p</a:t>
            </a:r>
            <a:r>
              <a:rPr sz="3050" spc="120" dirty="0">
                <a:latin typeface="Times New Roman"/>
                <a:cs typeface="Times New Roman"/>
              </a:rPr>
              <a:t>(</a:t>
            </a:r>
            <a:r>
              <a:rPr sz="3050" i="1" spc="120" dirty="0">
                <a:latin typeface="Times New Roman"/>
                <a:cs typeface="Times New Roman"/>
              </a:rPr>
              <a:t>r</a:t>
            </a:r>
            <a:r>
              <a:rPr sz="3050" spc="120" dirty="0">
                <a:latin typeface="Times New Roman"/>
                <a:cs typeface="Times New Roman"/>
              </a:rPr>
              <a:t>)</a:t>
            </a:r>
            <a:r>
              <a:rPr sz="3050" spc="-175" dirty="0">
                <a:latin typeface="Times New Roman"/>
                <a:cs typeface="Times New Roman"/>
              </a:rPr>
              <a:t> </a:t>
            </a:r>
            <a:r>
              <a:rPr sz="3050" spc="65" dirty="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2053" y="4562753"/>
            <a:ext cx="1428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9965" y="3853276"/>
            <a:ext cx="337185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75" i="1" spc="67" baseline="-24590" dirty="0">
                <a:latin typeface="Times New Roman"/>
                <a:cs typeface="Times New Roman"/>
              </a:rPr>
              <a:t>r</a:t>
            </a:r>
            <a:r>
              <a:rPr sz="4575" i="1" spc="-847" baseline="-24590" dirty="0">
                <a:latin typeface="Times New Roman"/>
                <a:cs typeface="Times New Roman"/>
              </a:rPr>
              <a:t> </a:t>
            </a:r>
            <a:r>
              <a:rPr sz="1750" spc="4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5306" y="4562753"/>
            <a:ext cx="1428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4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1667" y="4551140"/>
            <a:ext cx="441325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65" dirty="0">
                <a:latin typeface="Times New Roman"/>
                <a:cs typeface="Times New Roman"/>
              </a:rPr>
              <a:t>2</a:t>
            </a:r>
            <a:r>
              <a:rPr sz="3200" i="1" spc="170" dirty="0">
                <a:latin typeface="Symbol"/>
                <a:cs typeface="Symbol"/>
              </a:rPr>
              <a:t>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7972" y="4551140"/>
            <a:ext cx="26860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170" dirty="0">
                <a:latin typeface="Symbol"/>
                <a:cs typeface="Symbol"/>
              </a:rPr>
              <a:t>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95580">
              <a:lnSpc>
                <a:spcPct val="100000"/>
              </a:lnSpc>
            </a:pPr>
            <a:r>
              <a:rPr spc="-5" dirty="0"/>
              <a:t>Effect of Doppler</a:t>
            </a:r>
            <a:r>
              <a:rPr spc="-30" dirty="0"/>
              <a:t> </a:t>
            </a:r>
            <a:r>
              <a:rPr spc="-5" dirty="0"/>
              <a:t>Spread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14854"/>
            <a:ext cx="7344409" cy="389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860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It can be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shown that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if the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angle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received 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signals, </a:t>
            </a:r>
            <a:r>
              <a:rPr sz="2800" spc="-5" dirty="0">
                <a:solidFill>
                  <a:srgbClr val="000066"/>
                </a:solidFill>
                <a:latin typeface="Symbol"/>
                <a:cs typeface="Symbol"/>
              </a:rPr>
              <a:t></a:t>
            </a:r>
            <a:r>
              <a:rPr sz="2775" spc="-7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i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uniformly distributed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 Doppler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frequency has a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random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cosine 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distribution.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7900"/>
              </a:lnSpc>
              <a:spcBef>
                <a:spcPts val="74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Then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Doppler power spectral density </a:t>
            </a:r>
            <a:r>
              <a:rPr sz="2800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S(f)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can 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computed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equating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incident received  power in an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angle </a:t>
            </a:r>
            <a:r>
              <a:rPr sz="2800" i="1" spc="-5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950" i="1" spc="-50" dirty="0">
                <a:solidFill>
                  <a:srgbClr val="000066"/>
                </a:solidFill>
                <a:latin typeface="Symbol"/>
                <a:cs typeface="Symbol"/>
              </a:rPr>
              <a:t></a:t>
            </a:r>
            <a:r>
              <a:rPr sz="2950" i="1" spc="-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with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Doppler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power</a:t>
            </a:r>
            <a:r>
              <a:rPr sz="2800" spc="-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S(f)df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94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–	</a:t>
            </a:r>
            <a:r>
              <a:rPr sz="2400" i="1" dirty="0">
                <a:solidFill>
                  <a:srgbClr val="660066"/>
                </a:solidFill>
                <a:latin typeface="Times New Roman"/>
                <a:cs typeface="Times New Roman"/>
              </a:rPr>
              <a:t>df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found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by differentiating the Doppler term</a:t>
            </a:r>
            <a:r>
              <a:rPr sz="2400" spc="-13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660066"/>
                </a:solidFill>
                <a:latin typeface="Times New Roman"/>
                <a:cs typeface="Times New Roman"/>
              </a:rPr>
              <a:t>f</a:t>
            </a:r>
            <a:r>
              <a:rPr sz="2400" i="1" spc="-22" baseline="-20833" dirty="0">
                <a:solidFill>
                  <a:srgbClr val="660066"/>
                </a:solidFill>
                <a:latin typeface="Times New Roman"/>
                <a:cs typeface="Times New Roman"/>
              </a:rPr>
              <a:t>m</a:t>
            </a:r>
            <a:r>
              <a:rPr sz="2400" i="1" spc="-15" dirty="0">
                <a:solidFill>
                  <a:srgbClr val="660066"/>
                </a:solidFill>
                <a:latin typeface="Times New Roman"/>
                <a:cs typeface="Times New Roman"/>
              </a:rPr>
              <a:t>cos</a:t>
            </a:r>
            <a:r>
              <a:rPr sz="2500" i="1" spc="-15" dirty="0">
                <a:solidFill>
                  <a:srgbClr val="660066"/>
                </a:solidFill>
                <a:latin typeface="Symbol"/>
                <a:cs typeface="Symbol"/>
              </a:rPr>
              <a:t></a:t>
            </a:r>
            <a:endParaRPr sz="2500">
              <a:latin typeface="Symbol"/>
              <a:cs typeface="Symbol"/>
            </a:endParaRPr>
          </a:p>
          <a:p>
            <a:pPr marL="756285">
              <a:lnSpc>
                <a:spcPts val="2940"/>
              </a:lnSpc>
            </a:pP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wrt</a:t>
            </a:r>
            <a:r>
              <a:rPr sz="2400" spc="-9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500" i="1" spc="-35" dirty="0">
                <a:solidFill>
                  <a:srgbClr val="660066"/>
                </a:solidFill>
                <a:latin typeface="Symbol"/>
                <a:cs typeface="Symbol"/>
              </a:rPr>
              <a:t></a:t>
            </a:r>
            <a:r>
              <a:rPr sz="2400" spc="-35" dirty="0">
                <a:solidFill>
                  <a:srgbClr val="660066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139053" y="3975100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9053" y="3975100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8682" y="4306823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8682" y="4306823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6789" y="4368800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53" y="282575"/>
                </a:lnTo>
                <a:lnTo>
                  <a:pt x="96353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0725" y="40449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0725" y="40449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1680" y="4146550"/>
            <a:ext cx="13335" cy="504825"/>
          </a:xfrm>
          <a:custGeom>
            <a:avLst/>
            <a:gdLst/>
            <a:ahLst/>
            <a:cxnLst/>
            <a:rect l="l" t="t" r="r" b="b"/>
            <a:pathLst>
              <a:path w="13335" h="504825">
                <a:moveTo>
                  <a:pt x="0" y="504825"/>
                </a:moveTo>
                <a:lnTo>
                  <a:pt x="13335" y="504825"/>
                </a:lnTo>
                <a:lnTo>
                  <a:pt x="13335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8661" y="4146550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8926" y="1952625"/>
            <a:ext cx="95250" cy="676275"/>
          </a:xfrm>
          <a:custGeom>
            <a:avLst/>
            <a:gdLst/>
            <a:ahLst/>
            <a:cxnLst/>
            <a:rect l="l" t="t" r="r" b="b"/>
            <a:pathLst>
              <a:path w="95250" h="676275">
                <a:moveTo>
                  <a:pt x="0" y="676275"/>
                </a:moveTo>
                <a:lnTo>
                  <a:pt x="95250" y="676275"/>
                </a:lnTo>
                <a:lnTo>
                  <a:pt x="95250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38926" y="1952625"/>
            <a:ext cx="95250" cy="676275"/>
          </a:xfrm>
          <a:custGeom>
            <a:avLst/>
            <a:gdLst/>
            <a:ahLst/>
            <a:cxnLst/>
            <a:rect l="l" t="t" r="r" b="b"/>
            <a:pathLst>
              <a:path w="95250" h="676275">
                <a:moveTo>
                  <a:pt x="0" y="676275"/>
                </a:moveTo>
                <a:lnTo>
                  <a:pt x="95250" y="676275"/>
                </a:lnTo>
                <a:lnTo>
                  <a:pt x="95250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8175" y="2284476"/>
            <a:ext cx="97155" cy="342900"/>
          </a:xfrm>
          <a:custGeom>
            <a:avLst/>
            <a:gdLst/>
            <a:ahLst/>
            <a:cxnLst/>
            <a:rect l="l" t="t" r="r" b="b"/>
            <a:pathLst>
              <a:path w="97154" h="342900">
                <a:moveTo>
                  <a:pt x="0" y="342900"/>
                </a:moveTo>
                <a:lnTo>
                  <a:pt x="96837" y="342900"/>
                </a:lnTo>
                <a:lnTo>
                  <a:pt x="96837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8175" y="2284476"/>
            <a:ext cx="97155" cy="342900"/>
          </a:xfrm>
          <a:custGeom>
            <a:avLst/>
            <a:gdLst/>
            <a:ahLst/>
            <a:cxnLst/>
            <a:rect l="l" t="t" r="r" b="b"/>
            <a:pathLst>
              <a:path w="97154" h="342900">
                <a:moveTo>
                  <a:pt x="0" y="342900"/>
                </a:moveTo>
                <a:lnTo>
                  <a:pt x="96837" y="342900"/>
                </a:lnTo>
                <a:lnTo>
                  <a:pt x="96837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5900" y="2346325"/>
            <a:ext cx="97155" cy="282575"/>
          </a:xfrm>
          <a:custGeom>
            <a:avLst/>
            <a:gdLst/>
            <a:ahLst/>
            <a:cxnLst/>
            <a:rect l="l" t="t" r="r" b="b"/>
            <a:pathLst>
              <a:path w="97154" h="282575">
                <a:moveTo>
                  <a:pt x="0" y="282575"/>
                </a:moveTo>
                <a:lnTo>
                  <a:pt x="96837" y="282575"/>
                </a:lnTo>
                <a:lnTo>
                  <a:pt x="96837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65900" y="2346325"/>
            <a:ext cx="97155" cy="282575"/>
          </a:xfrm>
          <a:custGeom>
            <a:avLst/>
            <a:gdLst/>
            <a:ahLst/>
            <a:cxnLst/>
            <a:rect l="l" t="t" r="r" b="b"/>
            <a:pathLst>
              <a:path w="97154" h="282575">
                <a:moveTo>
                  <a:pt x="0" y="282575"/>
                </a:moveTo>
                <a:lnTo>
                  <a:pt x="96837" y="282575"/>
                </a:lnTo>
                <a:lnTo>
                  <a:pt x="96837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0725" y="2022475"/>
            <a:ext cx="111125" cy="609600"/>
          </a:xfrm>
          <a:custGeom>
            <a:avLst/>
            <a:gdLst/>
            <a:ahLst/>
            <a:cxnLst/>
            <a:rect l="l" t="t" r="r" b="b"/>
            <a:pathLst>
              <a:path w="111125" h="609600">
                <a:moveTo>
                  <a:pt x="0" y="609600"/>
                </a:moveTo>
                <a:lnTo>
                  <a:pt x="111125" y="609600"/>
                </a:lnTo>
                <a:lnTo>
                  <a:pt x="11112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90725" y="2022475"/>
            <a:ext cx="111125" cy="609600"/>
          </a:xfrm>
          <a:custGeom>
            <a:avLst/>
            <a:gdLst/>
            <a:ahLst/>
            <a:cxnLst/>
            <a:rect l="l" t="t" r="r" b="b"/>
            <a:pathLst>
              <a:path w="111125" h="609600">
                <a:moveTo>
                  <a:pt x="0" y="609600"/>
                </a:moveTo>
                <a:lnTo>
                  <a:pt x="111125" y="609600"/>
                </a:lnTo>
                <a:lnTo>
                  <a:pt x="11112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5742" y="1705864"/>
            <a:ext cx="106743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r</a:t>
            </a:r>
            <a:r>
              <a:rPr sz="1400" b="1" spc="5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nsm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35" dirty="0">
                <a:latin typeface="Arial"/>
                <a:cs typeface="Arial"/>
              </a:rPr>
              <a:t>t</a:t>
            </a:r>
            <a:r>
              <a:rPr sz="1400" b="1" spc="20" dirty="0">
                <a:latin typeface="Arial"/>
                <a:cs typeface="Arial"/>
              </a:rPr>
              <a:t>t</a:t>
            </a:r>
            <a:r>
              <a:rPr sz="1400" b="1" spc="55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Symbol of  </a:t>
            </a:r>
            <a:r>
              <a:rPr sz="1400" b="1" spc="30" dirty="0">
                <a:latin typeface="Arial"/>
                <a:cs typeface="Arial"/>
              </a:rPr>
              <a:t>Interest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57900" y="2124075"/>
            <a:ext cx="97155" cy="504825"/>
          </a:xfrm>
          <a:custGeom>
            <a:avLst/>
            <a:gdLst/>
            <a:ahLst/>
            <a:cxnLst/>
            <a:rect l="l" t="t" r="r" b="b"/>
            <a:pathLst>
              <a:path w="97154" h="504825">
                <a:moveTo>
                  <a:pt x="0" y="504825"/>
                </a:moveTo>
                <a:lnTo>
                  <a:pt x="96836" y="504825"/>
                </a:lnTo>
                <a:lnTo>
                  <a:pt x="96836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57900" y="2124075"/>
            <a:ext cx="97155" cy="504825"/>
          </a:xfrm>
          <a:custGeom>
            <a:avLst/>
            <a:gdLst/>
            <a:ahLst/>
            <a:cxnLst/>
            <a:rect l="l" t="t" r="r" b="b"/>
            <a:pathLst>
              <a:path w="97154" h="504825">
                <a:moveTo>
                  <a:pt x="0" y="504825"/>
                </a:moveTo>
                <a:lnTo>
                  <a:pt x="96836" y="504825"/>
                </a:lnTo>
                <a:lnTo>
                  <a:pt x="96836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99463" y="646303"/>
            <a:ext cx="6010910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Intersymbol</a:t>
            </a: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Interference</a:t>
            </a:r>
            <a:endParaRPr sz="4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40"/>
              </a:spcBef>
            </a:pPr>
            <a:r>
              <a:rPr sz="1400" b="1" spc="-35" dirty="0">
                <a:latin typeface="Arial"/>
                <a:cs typeface="Arial"/>
              </a:rPr>
              <a:t>R</a:t>
            </a:r>
            <a:r>
              <a:rPr sz="1400" b="1" spc="70" dirty="0">
                <a:latin typeface="Arial"/>
                <a:cs typeface="Arial"/>
              </a:rPr>
              <a:t>ec</a:t>
            </a:r>
            <a:r>
              <a:rPr sz="1400" b="1" spc="5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55" dirty="0">
                <a:latin typeface="Arial"/>
                <a:cs typeface="Arial"/>
              </a:rPr>
              <a:t>e</a:t>
            </a:r>
            <a:r>
              <a:rPr sz="1400" b="1" spc="2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45377" y="1792096"/>
            <a:ext cx="8769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Symbol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  </a:t>
            </a:r>
            <a:r>
              <a:rPr sz="1400" b="1" spc="30" dirty="0">
                <a:latin typeface="Arial"/>
                <a:cs typeface="Arial"/>
              </a:rPr>
              <a:t>Interest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52625" y="1473200"/>
            <a:ext cx="76200" cy="1162050"/>
          </a:xfrm>
          <a:custGeom>
            <a:avLst/>
            <a:gdLst/>
            <a:ahLst/>
            <a:cxnLst/>
            <a:rect l="l" t="t" r="r" b="b"/>
            <a:pathLst>
              <a:path w="76200" h="1162050">
                <a:moveTo>
                  <a:pt x="44450" y="63500"/>
                </a:moveTo>
                <a:lnTo>
                  <a:pt x="31623" y="63500"/>
                </a:lnTo>
                <a:lnTo>
                  <a:pt x="31623" y="1162050"/>
                </a:lnTo>
                <a:lnTo>
                  <a:pt x="44450" y="1162050"/>
                </a:lnTo>
                <a:lnTo>
                  <a:pt x="44450" y="63500"/>
                </a:lnTo>
                <a:close/>
              </a:path>
              <a:path w="76200" h="1162050">
                <a:moveTo>
                  <a:pt x="38100" y="0"/>
                </a:moveTo>
                <a:lnTo>
                  <a:pt x="0" y="76200"/>
                </a:lnTo>
                <a:lnTo>
                  <a:pt x="31623" y="76200"/>
                </a:lnTo>
                <a:lnTo>
                  <a:pt x="3162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620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90725" y="2597150"/>
            <a:ext cx="6548755" cy="76200"/>
          </a:xfrm>
          <a:custGeom>
            <a:avLst/>
            <a:gdLst/>
            <a:ahLst/>
            <a:cxnLst/>
            <a:rect l="l" t="t" r="r" b="b"/>
            <a:pathLst>
              <a:path w="6548755" h="76200">
                <a:moveTo>
                  <a:pt x="6472174" y="0"/>
                </a:moveTo>
                <a:lnTo>
                  <a:pt x="6472174" y="76200"/>
                </a:lnTo>
                <a:lnTo>
                  <a:pt x="6535674" y="44450"/>
                </a:lnTo>
                <a:lnTo>
                  <a:pt x="6484874" y="44450"/>
                </a:lnTo>
                <a:lnTo>
                  <a:pt x="6484874" y="31750"/>
                </a:lnTo>
                <a:lnTo>
                  <a:pt x="6535674" y="31750"/>
                </a:lnTo>
                <a:lnTo>
                  <a:pt x="6472174" y="0"/>
                </a:lnTo>
                <a:close/>
              </a:path>
              <a:path w="6548755" h="76200">
                <a:moveTo>
                  <a:pt x="64721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472174" y="44450"/>
                </a:lnTo>
                <a:lnTo>
                  <a:pt x="6472174" y="31750"/>
                </a:lnTo>
                <a:close/>
              </a:path>
              <a:path w="6548755" h="76200">
                <a:moveTo>
                  <a:pt x="6535674" y="31750"/>
                </a:moveTo>
                <a:lnTo>
                  <a:pt x="6484874" y="31750"/>
                </a:lnTo>
                <a:lnTo>
                  <a:pt x="6484874" y="44450"/>
                </a:lnTo>
                <a:lnTo>
                  <a:pt x="6535674" y="44450"/>
                </a:lnTo>
                <a:lnTo>
                  <a:pt x="6548374" y="38100"/>
                </a:lnTo>
                <a:lnTo>
                  <a:pt x="653567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37754" y="2353564"/>
            <a:ext cx="889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04507" y="3461766"/>
            <a:ext cx="833119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</a:pPr>
            <a:r>
              <a:rPr sz="1400" b="1" spc="-35" dirty="0">
                <a:latin typeface="Arial"/>
                <a:cs typeface="Arial"/>
              </a:rPr>
              <a:t>R</a:t>
            </a:r>
            <a:r>
              <a:rPr sz="1400" b="1" spc="70" dirty="0">
                <a:latin typeface="Arial"/>
                <a:cs typeface="Arial"/>
              </a:rPr>
              <a:t>ec</a:t>
            </a:r>
            <a:r>
              <a:rPr sz="1400" b="1" spc="5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55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Symbols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12214" y="3523742"/>
            <a:ext cx="10674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 marR="5080" indent="-15113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r</a:t>
            </a:r>
            <a:r>
              <a:rPr sz="1400" b="1" spc="5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nsm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35" dirty="0">
                <a:latin typeface="Arial"/>
                <a:cs typeface="Arial"/>
              </a:rPr>
              <a:t>t</a:t>
            </a:r>
            <a:r>
              <a:rPr sz="1400" b="1" spc="20" dirty="0">
                <a:latin typeface="Arial"/>
                <a:cs typeface="Arial"/>
              </a:rPr>
              <a:t>t</a:t>
            </a:r>
            <a:r>
              <a:rPr sz="1400" b="1" spc="55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Symbols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1978" y="4390897"/>
            <a:ext cx="889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52625" y="3495675"/>
            <a:ext cx="76200" cy="2186305"/>
          </a:xfrm>
          <a:custGeom>
            <a:avLst/>
            <a:gdLst/>
            <a:ahLst/>
            <a:cxnLst/>
            <a:rect l="l" t="t" r="r" b="b"/>
            <a:pathLst>
              <a:path w="76200" h="2186304">
                <a:moveTo>
                  <a:pt x="44450" y="63500"/>
                </a:moveTo>
                <a:lnTo>
                  <a:pt x="31623" y="63500"/>
                </a:lnTo>
                <a:lnTo>
                  <a:pt x="31623" y="2185987"/>
                </a:lnTo>
                <a:lnTo>
                  <a:pt x="44450" y="2185987"/>
                </a:lnTo>
                <a:lnTo>
                  <a:pt x="44450" y="63500"/>
                </a:lnTo>
                <a:close/>
              </a:path>
              <a:path w="76200" h="2186304">
                <a:moveTo>
                  <a:pt x="38100" y="0"/>
                </a:moveTo>
                <a:lnTo>
                  <a:pt x="0" y="76200"/>
                </a:lnTo>
                <a:lnTo>
                  <a:pt x="31623" y="76200"/>
                </a:lnTo>
                <a:lnTo>
                  <a:pt x="3162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1863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0725" y="4619625"/>
            <a:ext cx="6521450" cy="76200"/>
          </a:xfrm>
          <a:custGeom>
            <a:avLst/>
            <a:gdLst/>
            <a:ahLst/>
            <a:cxnLst/>
            <a:rect l="l" t="t" r="r" b="b"/>
            <a:pathLst>
              <a:path w="6521450" h="76200">
                <a:moveTo>
                  <a:pt x="6445123" y="0"/>
                </a:moveTo>
                <a:lnTo>
                  <a:pt x="6445123" y="76200"/>
                </a:lnTo>
                <a:lnTo>
                  <a:pt x="6508623" y="44450"/>
                </a:lnTo>
                <a:lnTo>
                  <a:pt x="6457950" y="44450"/>
                </a:lnTo>
                <a:lnTo>
                  <a:pt x="6457950" y="31750"/>
                </a:lnTo>
                <a:lnTo>
                  <a:pt x="6508623" y="31750"/>
                </a:lnTo>
                <a:lnTo>
                  <a:pt x="6445123" y="0"/>
                </a:lnTo>
                <a:close/>
              </a:path>
              <a:path w="6521450" h="76200">
                <a:moveTo>
                  <a:pt x="644512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445123" y="44450"/>
                </a:lnTo>
                <a:lnTo>
                  <a:pt x="6445123" y="31750"/>
                </a:lnTo>
                <a:close/>
              </a:path>
              <a:path w="6521450" h="76200">
                <a:moveTo>
                  <a:pt x="6508623" y="31750"/>
                </a:moveTo>
                <a:lnTo>
                  <a:pt x="6457950" y="31750"/>
                </a:lnTo>
                <a:lnTo>
                  <a:pt x="6457950" y="44450"/>
                </a:lnTo>
                <a:lnTo>
                  <a:pt x="6508623" y="44450"/>
                </a:lnTo>
                <a:lnTo>
                  <a:pt x="6521323" y="38100"/>
                </a:lnTo>
                <a:lnTo>
                  <a:pt x="650862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43778" y="4662525"/>
            <a:ext cx="96520" cy="670560"/>
          </a:xfrm>
          <a:custGeom>
            <a:avLst/>
            <a:gdLst/>
            <a:ahLst/>
            <a:cxnLst/>
            <a:rect l="l" t="t" r="r" b="b"/>
            <a:pathLst>
              <a:path w="96520" h="670560">
                <a:moveTo>
                  <a:pt x="0" y="669950"/>
                </a:moveTo>
                <a:lnTo>
                  <a:pt x="96353" y="669950"/>
                </a:lnTo>
                <a:lnTo>
                  <a:pt x="96353" y="0"/>
                </a:lnTo>
                <a:lnTo>
                  <a:pt x="0" y="0"/>
                </a:lnTo>
                <a:lnTo>
                  <a:pt x="0" y="66995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43778" y="4662525"/>
            <a:ext cx="96520" cy="670560"/>
          </a:xfrm>
          <a:custGeom>
            <a:avLst/>
            <a:gdLst/>
            <a:ahLst/>
            <a:cxnLst/>
            <a:rect l="l" t="t" r="r" b="b"/>
            <a:pathLst>
              <a:path w="96520" h="670560">
                <a:moveTo>
                  <a:pt x="0" y="669950"/>
                </a:moveTo>
                <a:lnTo>
                  <a:pt x="96353" y="669950"/>
                </a:lnTo>
                <a:lnTo>
                  <a:pt x="96353" y="0"/>
                </a:lnTo>
                <a:lnTo>
                  <a:pt x="0" y="0"/>
                </a:lnTo>
                <a:lnTo>
                  <a:pt x="0" y="669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93407" y="4663973"/>
            <a:ext cx="96520" cy="339725"/>
          </a:xfrm>
          <a:custGeom>
            <a:avLst/>
            <a:gdLst/>
            <a:ahLst/>
            <a:cxnLst/>
            <a:rect l="l" t="t" r="r" b="b"/>
            <a:pathLst>
              <a:path w="96520" h="339725">
                <a:moveTo>
                  <a:pt x="0" y="339699"/>
                </a:moveTo>
                <a:lnTo>
                  <a:pt x="96353" y="339699"/>
                </a:lnTo>
                <a:lnTo>
                  <a:pt x="96353" y="0"/>
                </a:lnTo>
                <a:lnTo>
                  <a:pt x="0" y="0"/>
                </a:lnTo>
                <a:lnTo>
                  <a:pt x="0" y="339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71514" y="4662398"/>
            <a:ext cx="96520" cy="280035"/>
          </a:xfrm>
          <a:custGeom>
            <a:avLst/>
            <a:gdLst/>
            <a:ahLst/>
            <a:cxnLst/>
            <a:rect l="l" t="t" r="r" b="b"/>
            <a:pathLst>
              <a:path w="96520" h="280035">
                <a:moveTo>
                  <a:pt x="0" y="279933"/>
                </a:moveTo>
                <a:lnTo>
                  <a:pt x="96353" y="279933"/>
                </a:lnTo>
                <a:lnTo>
                  <a:pt x="96353" y="0"/>
                </a:lnTo>
                <a:lnTo>
                  <a:pt x="0" y="0"/>
                </a:lnTo>
                <a:lnTo>
                  <a:pt x="0" y="2799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5387" y="4659363"/>
            <a:ext cx="96520" cy="603885"/>
          </a:xfrm>
          <a:custGeom>
            <a:avLst/>
            <a:gdLst/>
            <a:ahLst/>
            <a:cxnLst/>
            <a:rect l="l" t="t" r="r" b="b"/>
            <a:pathLst>
              <a:path w="96519" h="603885">
                <a:moveTo>
                  <a:pt x="0" y="603897"/>
                </a:moveTo>
                <a:lnTo>
                  <a:pt x="96353" y="603897"/>
                </a:lnTo>
                <a:lnTo>
                  <a:pt x="96353" y="0"/>
                </a:lnTo>
                <a:lnTo>
                  <a:pt x="0" y="0"/>
                </a:lnTo>
                <a:lnTo>
                  <a:pt x="0" y="603897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5387" y="4659363"/>
            <a:ext cx="96520" cy="603885"/>
          </a:xfrm>
          <a:custGeom>
            <a:avLst/>
            <a:gdLst/>
            <a:ahLst/>
            <a:cxnLst/>
            <a:rect l="l" t="t" r="r" b="b"/>
            <a:pathLst>
              <a:path w="96519" h="603885">
                <a:moveTo>
                  <a:pt x="0" y="603897"/>
                </a:moveTo>
                <a:lnTo>
                  <a:pt x="96353" y="603897"/>
                </a:lnTo>
                <a:lnTo>
                  <a:pt x="96353" y="0"/>
                </a:lnTo>
                <a:lnTo>
                  <a:pt x="0" y="0"/>
                </a:lnTo>
                <a:lnTo>
                  <a:pt x="0" y="6038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63386" y="4662436"/>
            <a:ext cx="96520" cy="500380"/>
          </a:xfrm>
          <a:custGeom>
            <a:avLst/>
            <a:gdLst/>
            <a:ahLst/>
            <a:cxnLst/>
            <a:rect l="l" t="t" r="r" b="b"/>
            <a:pathLst>
              <a:path w="96520" h="500379">
                <a:moveTo>
                  <a:pt x="0" y="500113"/>
                </a:moveTo>
                <a:lnTo>
                  <a:pt x="96353" y="500113"/>
                </a:lnTo>
                <a:lnTo>
                  <a:pt x="96353" y="0"/>
                </a:lnTo>
                <a:lnTo>
                  <a:pt x="0" y="0"/>
                </a:lnTo>
                <a:lnTo>
                  <a:pt x="0" y="500113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63386" y="4662436"/>
            <a:ext cx="96520" cy="500380"/>
          </a:xfrm>
          <a:custGeom>
            <a:avLst/>
            <a:gdLst/>
            <a:ahLst/>
            <a:cxnLst/>
            <a:rect l="l" t="t" r="r" b="b"/>
            <a:pathLst>
              <a:path w="96520" h="500379">
                <a:moveTo>
                  <a:pt x="0" y="500113"/>
                </a:moveTo>
                <a:lnTo>
                  <a:pt x="96353" y="500113"/>
                </a:lnTo>
                <a:lnTo>
                  <a:pt x="96353" y="0"/>
                </a:lnTo>
                <a:lnTo>
                  <a:pt x="0" y="0"/>
                </a:lnTo>
                <a:lnTo>
                  <a:pt x="0" y="5001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3727" y="4664049"/>
            <a:ext cx="96520" cy="670560"/>
          </a:xfrm>
          <a:custGeom>
            <a:avLst/>
            <a:gdLst/>
            <a:ahLst/>
            <a:cxnLst/>
            <a:rect l="l" t="t" r="r" b="b"/>
            <a:pathLst>
              <a:path w="96520" h="670560">
                <a:moveTo>
                  <a:pt x="0" y="669950"/>
                </a:moveTo>
                <a:lnTo>
                  <a:pt x="96353" y="669950"/>
                </a:lnTo>
                <a:lnTo>
                  <a:pt x="96353" y="0"/>
                </a:lnTo>
                <a:lnTo>
                  <a:pt x="0" y="0"/>
                </a:lnTo>
                <a:lnTo>
                  <a:pt x="0" y="66995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3727" y="4664049"/>
            <a:ext cx="96520" cy="670560"/>
          </a:xfrm>
          <a:custGeom>
            <a:avLst/>
            <a:gdLst/>
            <a:ahLst/>
            <a:cxnLst/>
            <a:rect l="l" t="t" r="r" b="b"/>
            <a:pathLst>
              <a:path w="96520" h="670560">
                <a:moveTo>
                  <a:pt x="0" y="669950"/>
                </a:moveTo>
                <a:lnTo>
                  <a:pt x="96353" y="669950"/>
                </a:lnTo>
                <a:lnTo>
                  <a:pt x="96353" y="0"/>
                </a:lnTo>
                <a:lnTo>
                  <a:pt x="0" y="0"/>
                </a:lnTo>
                <a:lnTo>
                  <a:pt x="0" y="669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5481" y="4665624"/>
            <a:ext cx="54610" cy="339725"/>
          </a:xfrm>
          <a:custGeom>
            <a:avLst/>
            <a:gdLst/>
            <a:ahLst/>
            <a:cxnLst/>
            <a:rect l="l" t="t" r="r" b="b"/>
            <a:pathLst>
              <a:path w="54609" h="339725">
                <a:moveTo>
                  <a:pt x="0" y="339699"/>
                </a:moveTo>
                <a:lnTo>
                  <a:pt x="54228" y="339699"/>
                </a:lnTo>
                <a:lnTo>
                  <a:pt x="54228" y="0"/>
                </a:lnTo>
                <a:lnTo>
                  <a:pt x="0" y="0"/>
                </a:lnTo>
                <a:lnTo>
                  <a:pt x="0" y="339699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93356" y="4665624"/>
            <a:ext cx="96520" cy="339725"/>
          </a:xfrm>
          <a:custGeom>
            <a:avLst/>
            <a:gdLst/>
            <a:ahLst/>
            <a:cxnLst/>
            <a:rect l="l" t="t" r="r" b="b"/>
            <a:pathLst>
              <a:path w="96520" h="339725">
                <a:moveTo>
                  <a:pt x="0" y="339699"/>
                </a:moveTo>
                <a:lnTo>
                  <a:pt x="96353" y="339699"/>
                </a:lnTo>
                <a:lnTo>
                  <a:pt x="96353" y="0"/>
                </a:lnTo>
                <a:lnTo>
                  <a:pt x="0" y="0"/>
                </a:lnTo>
                <a:lnTo>
                  <a:pt x="0" y="339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6955" y="4664049"/>
            <a:ext cx="31115" cy="280035"/>
          </a:xfrm>
          <a:custGeom>
            <a:avLst/>
            <a:gdLst/>
            <a:ahLst/>
            <a:cxnLst/>
            <a:rect l="l" t="t" r="r" b="b"/>
            <a:pathLst>
              <a:path w="31114" h="280035">
                <a:moveTo>
                  <a:pt x="0" y="279933"/>
                </a:moveTo>
                <a:lnTo>
                  <a:pt x="30861" y="279933"/>
                </a:lnTo>
                <a:lnTo>
                  <a:pt x="30861" y="0"/>
                </a:lnTo>
                <a:lnTo>
                  <a:pt x="0" y="0"/>
                </a:lnTo>
                <a:lnTo>
                  <a:pt x="0" y="279933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71463" y="4664049"/>
            <a:ext cx="96520" cy="280035"/>
          </a:xfrm>
          <a:custGeom>
            <a:avLst/>
            <a:gdLst/>
            <a:ahLst/>
            <a:cxnLst/>
            <a:rect l="l" t="t" r="r" b="b"/>
            <a:pathLst>
              <a:path w="96520" h="280035">
                <a:moveTo>
                  <a:pt x="0" y="279933"/>
                </a:moveTo>
                <a:lnTo>
                  <a:pt x="96353" y="279933"/>
                </a:lnTo>
                <a:lnTo>
                  <a:pt x="96353" y="0"/>
                </a:lnTo>
                <a:lnTo>
                  <a:pt x="0" y="0"/>
                </a:lnTo>
                <a:lnTo>
                  <a:pt x="0" y="2799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95400" y="4660887"/>
            <a:ext cx="96520" cy="604520"/>
          </a:xfrm>
          <a:custGeom>
            <a:avLst/>
            <a:gdLst/>
            <a:ahLst/>
            <a:cxnLst/>
            <a:rect l="l" t="t" r="r" b="b"/>
            <a:pathLst>
              <a:path w="96519" h="604520">
                <a:moveTo>
                  <a:pt x="0" y="603897"/>
                </a:moveTo>
                <a:lnTo>
                  <a:pt x="96353" y="603897"/>
                </a:lnTo>
                <a:lnTo>
                  <a:pt x="96353" y="0"/>
                </a:lnTo>
                <a:lnTo>
                  <a:pt x="0" y="0"/>
                </a:lnTo>
                <a:lnTo>
                  <a:pt x="0" y="603897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95400" y="4660887"/>
            <a:ext cx="96520" cy="604520"/>
          </a:xfrm>
          <a:custGeom>
            <a:avLst/>
            <a:gdLst/>
            <a:ahLst/>
            <a:cxnLst/>
            <a:rect l="l" t="t" r="r" b="b"/>
            <a:pathLst>
              <a:path w="96519" h="604520">
                <a:moveTo>
                  <a:pt x="0" y="603897"/>
                </a:moveTo>
                <a:lnTo>
                  <a:pt x="96353" y="603897"/>
                </a:lnTo>
                <a:lnTo>
                  <a:pt x="96353" y="0"/>
                </a:lnTo>
                <a:lnTo>
                  <a:pt x="0" y="0"/>
                </a:lnTo>
                <a:lnTo>
                  <a:pt x="0" y="6038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3463" y="4664100"/>
            <a:ext cx="96520" cy="500380"/>
          </a:xfrm>
          <a:custGeom>
            <a:avLst/>
            <a:gdLst/>
            <a:ahLst/>
            <a:cxnLst/>
            <a:rect l="l" t="t" r="r" b="b"/>
            <a:pathLst>
              <a:path w="96520" h="500379">
                <a:moveTo>
                  <a:pt x="0" y="500100"/>
                </a:moveTo>
                <a:lnTo>
                  <a:pt x="96353" y="500100"/>
                </a:lnTo>
                <a:lnTo>
                  <a:pt x="96353" y="0"/>
                </a:lnTo>
                <a:lnTo>
                  <a:pt x="0" y="0"/>
                </a:lnTo>
                <a:lnTo>
                  <a:pt x="0" y="50010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63463" y="4664100"/>
            <a:ext cx="96520" cy="500380"/>
          </a:xfrm>
          <a:custGeom>
            <a:avLst/>
            <a:gdLst/>
            <a:ahLst/>
            <a:cxnLst/>
            <a:rect l="l" t="t" r="r" b="b"/>
            <a:pathLst>
              <a:path w="96520" h="500379">
                <a:moveTo>
                  <a:pt x="0" y="500100"/>
                </a:moveTo>
                <a:lnTo>
                  <a:pt x="96353" y="500100"/>
                </a:lnTo>
                <a:lnTo>
                  <a:pt x="96353" y="0"/>
                </a:lnTo>
                <a:lnTo>
                  <a:pt x="0" y="0"/>
                </a:lnTo>
                <a:lnTo>
                  <a:pt x="0" y="500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45327" y="3975125"/>
            <a:ext cx="96520" cy="682625"/>
          </a:xfrm>
          <a:custGeom>
            <a:avLst/>
            <a:gdLst/>
            <a:ahLst/>
            <a:cxnLst/>
            <a:rect l="l" t="t" r="r" b="b"/>
            <a:pathLst>
              <a:path w="96520" h="682625">
                <a:moveTo>
                  <a:pt x="0" y="682599"/>
                </a:moveTo>
                <a:lnTo>
                  <a:pt x="96353" y="682599"/>
                </a:lnTo>
                <a:lnTo>
                  <a:pt x="96353" y="0"/>
                </a:lnTo>
                <a:lnTo>
                  <a:pt x="0" y="0"/>
                </a:lnTo>
                <a:lnTo>
                  <a:pt x="0" y="682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45327" y="3975125"/>
            <a:ext cx="96520" cy="682625"/>
          </a:xfrm>
          <a:custGeom>
            <a:avLst/>
            <a:gdLst/>
            <a:ahLst/>
            <a:cxnLst/>
            <a:rect l="l" t="t" r="r" b="b"/>
            <a:pathLst>
              <a:path w="96520" h="682625">
                <a:moveTo>
                  <a:pt x="0" y="682599"/>
                </a:moveTo>
                <a:lnTo>
                  <a:pt x="96353" y="682599"/>
                </a:lnTo>
                <a:lnTo>
                  <a:pt x="96353" y="0"/>
                </a:lnTo>
                <a:lnTo>
                  <a:pt x="0" y="0"/>
                </a:lnTo>
                <a:lnTo>
                  <a:pt x="0" y="682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94956" y="4309973"/>
            <a:ext cx="96520" cy="346710"/>
          </a:xfrm>
          <a:custGeom>
            <a:avLst/>
            <a:gdLst/>
            <a:ahLst/>
            <a:cxnLst/>
            <a:rect l="l" t="t" r="r" b="b"/>
            <a:pathLst>
              <a:path w="96520" h="346710">
                <a:moveTo>
                  <a:pt x="0" y="346100"/>
                </a:moveTo>
                <a:lnTo>
                  <a:pt x="96353" y="346100"/>
                </a:lnTo>
                <a:lnTo>
                  <a:pt x="96353" y="0"/>
                </a:lnTo>
                <a:lnTo>
                  <a:pt x="0" y="0"/>
                </a:lnTo>
                <a:lnTo>
                  <a:pt x="0" y="3461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94956" y="4309973"/>
            <a:ext cx="96520" cy="346710"/>
          </a:xfrm>
          <a:custGeom>
            <a:avLst/>
            <a:gdLst/>
            <a:ahLst/>
            <a:cxnLst/>
            <a:rect l="l" t="t" r="r" b="b"/>
            <a:pathLst>
              <a:path w="96520" h="346710">
                <a:moveTo>
                  <a:pt x="0" y="346100"/>
                </a:moveTo>
                <a:lnTo>
                  <a:pt x="96353" y="346100"/>
                </a:lnTo>
                <a:lnTo>
                  <a:pt x="96353" y="0"/>
                </a:lnTo>
                <a:lnTo>
                  <a:pt x="0" y="0"/>
                </a:lnTo>
                <a:lnTo>
                  <a:pt x="0" y="346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73063" y="4372508"/>
            <a:ext cx="96520" cy="285750"/>
          </a:xfrm>
          <a:custGeom>
            <a:avLst/>
            <a:gdLst/>
            <a:ahLst/>
            <a:cxnLst/>
            <a:rect l="l" t="t" r="r" b="b"/>
            <a:pathLst>
              <a:path w="96520" h="285750">
                <a:moveTo>
                  <a:pt x="0" y="285216"/>
                </a:moveTo>
                <a:lnTo>
                  <a:pt x="96353" y="285216"/>
                </a:lnTo>
                <a:lnTo>
                  <a:pt x="96353" y="0"/>
                </a:lnTo>
                <a:lnTo>
                  <a:pt x="0" y="0"/>
                </a:lnTo>
                <a:lnTo>
                  <a:pt x="0" y="2852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73063" y="4372508"/>
            <a:ext cx="96520" cy="285750"/>
          </a:xfrm>
          <a:custGeom>
            <a:avLst/>
            <a:gdLst/>
            <a:ahLst/>
            <a:cxnLst/>
            <a:rect l="l" t="t" r="r" b="b"/>
            <a:pathLst>
              <a:path w="96520" h="285750">
                <a:moveTo>
                  <a:pt x="0" y="285216"/>
                </a:moveTo>
                <a:lnTo>
                  <a:pt x="96353" y="285216"/>
                </a:lnTo>
                <a:lnTo>
                  <a:pt x="96353" y="0"/>
                </a:lnTo>
                <a:lnTo>
                  <a:pt x="0" y="0"/>
                </a:lnTo>
                <a:lnTo>
                  <a:pt x="0" y="2852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97000" y="4045597"/>
            <a:ext cx="96520" cy="615315"/>
          </a:xfrm>
          <a:custGeom>
            <a:avLst/>
            <a:gdLst/>
            <a:ahLst/>
            <a:cxnLst/>
            <a:rect l="l" t="t" r="r" b="b"/>
            <a:pathLst>
              <a:path w="96519" h="615314">
                <a:moveTo>
                  <a:pt x="0" y="615302"/>
                </a:moveTo>
                <a:lnTo>
                  <a:pt x="96353" y="615302"/>
                </a:lnTo>
                <a:lnTo>
                  <a:pt x="96353" y="0"/>
                </a:lnTo>
                <a:lnTo>
                  <a:pt x="0" y="0"/>
                </a:lnTo>
                <a:lnTo>
                  <a:pt x="0" y="61530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97000" y="4045597"/>
            <a:ext cx="96520" cy="615315"/>
          </a:xfrm>
          <a:custGeom>
            <a:avLst/>
            <a:gdLst/>
            <a:ahLst/>
            <a:cxnLst/>
            <a:rect l="l" t="t" r="r" b="b"/>
            <a:pathLst>
              <a:path w="96519" h="615314">
                <a:moveTo>
                  <a:pt x="0" y="615302"/>
                </a:moveTo>
                <a:lnTo>
                  <a:pt x="96353" y="615302"/>
                </a:lnTo>
                <a:lnTo>
                  <a:pt x="96353" y="0"/>
                </a:lnTo>
                <a:lnTo>
                  <a:pt x="0" y="0"/>
                </a:lnTo>
                <a:lnTo>
                  <a:pt x="0" y="6153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65063" y="4148188"/>
            <a:ext cx="96520" cy="509905"/>
          </a:xfrm>
          <a:custGeom>
            <a:avLst/>
            <a:gdLst/>
            <a:ahLst/>
            <a:cxnLst/>
            <a:rect l="l" t="t" r="r" b="b"/>
            <a:pathLst>
              <a:path w="96520" h="509904">
                <a:moveTo>
                  <a:pt x="0" y="509536"/>
                </a:moveTo>
                <a:lnTo>
                  <a:pt x="96353" y="509536"/>
                </a:lnTo>
                <a:lnTo>
                  <a:pt x="96353" y="0"/>
                </a:lnTo>
                <a:lnTo>
                  <a:pt x="0" y="0"/>
                </a:lnTo>
                <a:lnTo>
                  <a:pt x="0" y="5095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65063" y="4148188"/>
            <a:ext cx="96520" cy="509905"/>
          </a:xfrm>
          <a:custGeom>
            <a:avLst/>
            <a:gdLst/>
            <a:ahLst/>
            <a:cxnLst/>
            <a:rect l="l" t="t" r="r" b="b"/>
            <a:pathLst>
              <a:path w="96520" h="509904">
                <a:moveTo>
                  <a:pt x="0" y="509536"/>
                </a:moveTo>
                <a:lnTo>
                  <a:pt x="96353" y="509536"/>
                </a:lnTo>
                <a:lnTo>
                  <a:pt x="96353" y="0"/>
                </a:lnTo>
                <a:lnTo>
                  <a:pt x="0" y="0"/>
                </a:lnTo>
                <a:lnTo>
                  <a:pt x="0" y="5095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34303" y="3975100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34303" y="3975100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83932" y="4306823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83932" y="4306823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35405" y="4368800"/>
            <a:ext cx="23495" cy="282575"/>
          </a:xfrm>
          <a:custGeom>
            <a:avLst/>
            <a:gdLst/>
            <a:ahLst/>
            <a:cxnLst/>
            <a:rect l="l" t="t" r="r" b="b"/>
            <a:pathLst>
              <a:path w="23495" h="282575">
                <a:moveTo>
                  <a:pt x="0" y="282575"/>
                </a:moveTo>
                <a:lnTo>
                  <a:pt x="22987" y="282575"/>
                </a:lnTo>
                <a:lnTo>
                  <a:pt x="22987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2039" y="4368800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53" y="282575"/>
                </a:lnTo>
                <a:lnTo>
                  <a:pt x="96353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85975" y="40449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85975" y="40449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53911" y="4146550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53911" y="4146550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40602" y="4657725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40602" y="4657725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90231" y="4659248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90231" y="4659248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35481" y="4657725"/>
            <a:ext cx="29209" cy="282575"/>
          </a:xfrm>
          <a:custGeom>
            <a:avLst/>
            <a:gdLst/>
            <a:ahLst/>
            <a:cxnLst/>
            <a:rect l="l" t="t" r="r" b="b"/>
            <a:pathLst>
              <a:path w="29209" h="282575">
                <a:moveTo>
                  <a:pt x="0" y="282575"/>
                </a:moveTo>
                <a:lnTo>
                  <a:pt x="29211" y="282575"/>
                </a:lnTo>
                <a:lnTo>
                  <a:pt x="29211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68338" y="4657725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54" y="282575"/>
                </a:lnTo>
                <a:lnTo>
                  <a:pt x="96354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92275" y="46545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92275" y="46545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60338" y="4657725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60338" y="4657725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42202" y="3975100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42202" y="3975100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91831" y="4306823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91831" y="4306823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69938" y="4368800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54" y="282575"/>
                </a:lnTo>
                <a:lnTo>
                  <a:pt x="96354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69938" y="4368800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54" y="282575"/>
                </a:lnTo>
                <a:lnTo>
                  <a:pt x="96354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93875" y="40449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93875" y="40449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61938" y="4146550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61938" y="4146550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40881" y="3975100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25" y="676275"/>
                </a:lnTo>
                <a:lnTo>
                  <a:pt x="96325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40881" y="3975100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25" y="676275"/>
                </a:lnTo>
                <a:lnTo>
                  <a:pt x="96325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90383" y="4306823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25" y="342900"/>
                </a:lnTo>
                <a:lnTo>
                  <a:pt x="9632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90383" y="4306823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25" y="342900"/>
                </a:lnTo>
                <a:lnTo>
                  <a:pt x="96325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68490" y="4368800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25" y="282575"/>
                </a:lnTo>
                <a:lnTo>
                  <a:pt x="96325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68490" y="4368800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25" y="282575"/>
                </a:lnTo>
                <a:lnTo>
                  <a:pt x="96325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93951" y="40449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25" y="609600"/>
                </a:lnTo>
                <a:lnTo>
                  <a:pt x="9632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93951" y="40449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25" y="609600"/>
                </a:lnTo>
                <a:lnTo>
                  <a:pt x="9632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60616" y="4146550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25" y="504825"/>
                </a:lnTo>
                <a:lnTo>
                  <a:pt x="96325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60616" y="4146550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25" y="504825"/>
                </a:lnTo>
                <a:lnTo>
                  <a:pt x="96325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39052" y="3975100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39052" y="3975100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88681" y="4306823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488681" y="4306823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66788" y="4368800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54" y="282575"/>
                </a:lnTo>
                <a:lnTo>
                  <a:pt x="96354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66788" y="4368800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54" y="282575"/>
                </a:lnTo>
                <a:lnTo>
                  <a:pt x="96354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90725" y="40449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90725" y="4044950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58788" y="4146550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58788" y="4146550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39128" y="4657699"/>
            <a:ext cx="96520" cy="670560"/>
          </a:xfrm>
          <a:custGeom>
            <a:avLst/>
            <a:gdLst/>
            <a:ahLst/>
            <a:cxnLst/>
            <a:rect l="l" t="t" r="r" b="b"/>
            <a:pathLst>
              <a:path w="96520" h="670560">
                <a:moveTo>
                  <a:pt x="0" y="669950"/>
                </a:moveTo>
                <a:lnTo>
                  <a:pt x="96353" y="669950"/>
                </a:lnTo>
                <a:lnTo>
                  <a:pt x="96353" y="0"/>
                </a:lnTo>
                <a:lnTo>
                  <a:pt x="0" y="0"/>
                </a:lnTo>
                <a:lnTo>
                  <a:pt x="0" y="66995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39128" y="4657699"/>
            <a:ext cx="96520" cy="670560"/>
          </a:xfrm>
          <a:custGeom>
            <a:avLst/>
            <a:gdLst/>
            <a:ahLst/>
            <a:cxnLst/>
            <a:rect l="l" t="t" r="r" b="b"/>
            <a:pathLst>
              <a:path w="96520" h="670560">
                <a:moveTo>
                  <a:pt x="0" y="669950"/>
                </a:moveTo>
                <a:lnTo>
                  <a:pt x="96353" y="669950"/>
                </a:lnTo>
                <a:lnTo>
                  <a:pt x="96353" y="0"/>
                </a:lnTo>
                <a:lnTo>
                  <a:pt x="0" y="0"/>
                </a:lnTo>
                <a:lnTo>
                  <a:pt x="0" y="669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88757" y="4659274"/>
            <a:ext cx="96520" cy="339725"/>
          </a:xfrm>
          <a:custGeom>
            <a:avLst/>
            <a:gdLst/>
            <a:ahLst/>
            <a:cxnLst/>
            <a:rect l="l" t="t" r="r" b="b"/>
            <a:pathLst>
              <a:path w="96520" h="339725">
                <a:moveTo>
                  <a:pt x="0" y="339699"/>
                </a:moveTo>
                <a:lnTo>
                  <a:pt x="96353" y="339699"/>
                </a:lnTo>
                <a:lnTo>
                  <a:pt x="96353" y="0"/>
                </a:lnTo>
                <a:lnTo>
                  <a:pt x="0" y="0"/>
                </a:lnTo>
                <a:lnTo>
                  <a:pt x="0" y="339699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88757" y="4659274"/>
            <a:ext cx="96520" cy="339725"/>
          </a:xfrm>
          <a:custGeom>
            <a:avLst/>
            <a:gdLst/>
            <a:ahLst/>
            <a:cxnLst/>
            <a:rect l="l" t="t" r="r" b="b"/>
            <a:pathLst>
              <a:path w="96520" h="339725">
                <a:moveTo>
                  <a:pt x="0" y="339699"/>
                </a:moveTo>
                <a:lnTo>
                  <a:pt x="96353" y="339699"/>
                </a:lnTo>
                <a:lnTo>
                  <a:pt x="96353" y="0"/>
                </a:lnTo>
                <a:lnTo>
                  <a:pt x="0" y="0"/>
                </a:lnTo>
                <a:lnTo>
                  <a:pt x="0" y="339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66864" y="4657699"/>
            <a:ext cx="96520" cy="280035"/>
          </a:xfrm>
          <a:custGeom>
            <a:avLst/>
            <a:gdLst/>
            <a:ahLst/>
            <a:cxnLst/>
            <a:rect l="l" t="t" r="r" b="b"/>
            <a:pathLst>
              <a:path w="96520" h="280035">
                <a:moveTo>
                  <a:pt x="0" y="279933"/>
                </a:moveTo>
                <a:lnTo>
                  <a:pt x="96353" y="279933"/>
                </a:lnTo>
                <a:lnTo>
                  <a:pt x="96353" y="0"/>
                </a:lnTo>
                <a:lnTo>
                  <a:pt x="0" y="0"/>
                </a:lnTo>
                <a:lnTo>
                  <a:pt x="0" y="279933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66864" y="4657699"/>
            <a:ext cx="96520" cy="280035"/>
          </a:xfrm>
          <a:custGeom>
            <a:avLst/>
            <a:gdLst/>
            <a:ahLst/>
            <a:cxnLst/>
            <a:rect l="l" t="t" r="r" b="b"/>
            <a:pathLst>
              <a:path w="96520" h="280035">
                <a:moveTo>
                  <a:pt x="0" y="279933"/>
                </a:moveTo>
                <a:lnTo>
                  <a:pt x="96353" y="279933"/>
                </a:lnTo>
                <a:lnTo>
                  <a:pt x="96353" y="0"/>
                </a:lnTo>
                <a:lnTo>
                  <a:pt x="0" y="0"/>
                </a:lnTo>
                <a:lnTo>
                  <a:pt x="0" y="2799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90801" y="4654537"/>
            <a:ext cx="96520" cy="604520"/>
          </a:xfrm>
          <a:custGeom>
            <a:avLst/>
            <a:gdLst/>
            <a:ahLst/>
            <a:cxnLst/>
            <a:rect l="l" t="t" r="r" b="b"/>
            <a:pathLst>
              <a:path w="96519" h="604520">
                <a:moveTo>
                  <a:pt x="0" y="603897"/>
                </a:moveTo>
                <a:lnTo>
                  <a:pt x="96353" y="603897"/>
                </a:lnTo>
                <a:lnTo>
                  <a:pt x="96353" y="0"/>
                </a:lnTo>
                <a:lnTo>
                  <a:pt x="0" y="0"/>
                </a:lnTo>
                <a:lnTo>
                  <a:pt x="0" y="603897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90801" y="4654537"/>
            <a:ext cx="96520" cy="604520"/>
          </a:xfrm>
          <a:custGeom>
            <a:avLst/>
            <a:gdLst/>
            <a:ahLst/>
            <a:cxnLst/>
            <a:rect l="l" t="t" r="r" b="b"/>
            <a:pathLst>
              <a:path w="96519" h="604520">
                <a:moveTo>
                  <a:pt x="0" y="603897"/>
                </a:moveTo>
                <a:lnTo>
                  <a:pt x="96353" y="603897"/>
                </a:lnTo>
                <a:lnTo>
                  <a:pt x="96353" y="0"/>
                </a:lnTo>
                <a:lnTo>
                  <a:pt x="0" y="0"/>
                </a:lnTo>
                <a:lnTo>
                  <a:pt x="0" y="6038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58736" y="4657750"/>
            <a:ext cx="96520" cy="500380"/>
          </a:xfrm>
          <a:custGeom>
            <a:avLst/>
            <a:gdLst/>
            <a:ahLst/>
            <a:cxnLst/>
            <a:rect l="l" t="t" r="r" b="b"/>
            <a:pathLst>
              <a:path w="96520" h="500379">
                <a:moveTo>
                  <a:pt x="0" y="500100"/>
                </a:moveTo>
                <a:lnTo>
                  <a:pt x="96353" y="500100"/>
                </a:lnTo>
                <a:lnTo>
                  <a:pt x="96353" y="0"/>
                </a:lnTo>
                <a:lnTo>
                  <a:pt x="0" y="0"/>
                </a:lnTo>
                <a:lnTo>
                  <a:pt x="0" y="50010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58736" y="4657750"/>
            <a:ext cx="96520" cy="500380"/>
          </a:xfrm>
          <a:custGeom>
            <a:avLst/>
            <a:gdLst/>
            <a:ahLst/>
            <a:cxnLst/>
            <a:rect l="l" t="t" r="r" b="b"/>
            <a:pathLst>
              <a:path w="96520" h="500379">
                <a:moveTo>
                  <a:pt x="0" y="500100"/>
                </a:moveTo>
                <a:lnTo>
                  <a:pt x="96353" y="500100"/>
                </a:lnTo>
                <a:lnTo>
                  <a:pt x="96353" y="0"/>
                </a:lnTo>
                <a:lnTo>
                  <a:pt x="0" y="0"/>
                </a:lnTo>
                <a:lnTo>
                  <a:pt x="0" y="500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748528" y="3979798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748528" y="3979798"/>
            <a:ext cx="96520" cy="676275"/>
          </a:xfrm>
          <a:custGeom>
            <a:avLst/>
            <a:gdLst/>
            <a:ahLst/>
            <a:cxnLst/>
            <a:rect l="l" t="t" r="r" b="b"/>
            <a:pathLst>
              <a:path w="96520" h="676275">
                <a:moveTo>
                  <a:pt x="0" y="676275"/>
                </a:moveTo>
                <a:lnTo>
                  <a:pt x="96353" y="676275"/>
                </a:lnTo>
                <a:lnTo>
                  <a:pt x="96353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98157" y="4311650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98157" y="4311650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0" y="342900"/>
                </a:moveTo>
                <a:lnTo>
                  <a:pt x="96353" y="342900"/>
                </a:lnTo>
                <a:lnTo>
                  <a:pt x="9635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76264" y="4373498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53" y="282575"/>
                </a:lnTo>
                <a:lnTo>
                  <a:pt x="96353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76264" y="4373498"/>
            <a:ext cx="96520" cy="282575"/>
          </a:xfrm>
          <a:custGeom>
            <a:avLst/>
            <a:gdLst/>
            <a:ahLst/>
            <a:cxnLst/>
            <a:rect l="l" t="t" r="r" b="b"/>
            <a:pathLst>
              <a:path w="96520" h="282575">
                <a:moveTo>
                  <a:pt x="0" y="282575"/>
                </a:moveTo>
                <a:lnTo>
                  <a:pt x="96353" y="282575"/>
                </a:lnTo>
                <a:lnTo>
                  <a:pt x="96353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00137" y="4049648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00137" y="4049648"/>
            <a:ext cx="96520" cy="609600"/>
          </a:xfrm>
          <a:custGeom>
            <a:avLst/>
            <a:gdLst/>
            <a:ahLst/>
            <a:cxnLst/>
            <a:rect l="l" t="t" r="r" b="b"/>
            <a:pathLst>
              <a:path w="96519" h="609600">
                <a:moveTo>
                  <a:pt x="0" y="609600"/>
                </a:moveTo>
                <a:lnTo>
                  <a:pt x="96353" y="609600"/>
                </a:lnTo>
                <a:lnTo>
                  <a:pt x="96353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68136" y="4151248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68136" y="4151248"/>
            <a:ext cx="96520" cy="504825"/>
          </a:xfrm>
          <a:custGeom>
            <a:avLst/>
            <a:gdLst/>
            <a:ahLst/>
            <a:cxnLst/>
            <a:rect l="l" t="t" r="r" b="b"/>
            <a:pathLst>
              <a:path w="96520" h="504825">
                <a:moveTo>
                  <a:pt x="0" y="504825"/>
                </a:moveTo>
                <a:lnTo>
                  <a:pt x="96353" y="504825"/>
                </a:lnTo>
                <a:lnTo>
                  <a:pt x="96353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33" name="object 1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5</a:t>
            </a:fld>
            <a:endParaRPr dirty="0"/>
          </a:p>
        </p:txBody>
      </p:sp>
      <p:sp>
        <p:nvSpPr>
          <p:cNvPr id="135" name="object 135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3147" y="557529"/>
            <a:ext cx="569849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Function of One</a:t>
            </a:r>
            <a:r>
              <a:rPr spc="-30" dirty="0"/>
              <a:t> </a:t>
            </a:r>
            <a:r>
              <a:rPr spc="-5" dirty="0"/>
              <a:t>Random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Variable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341" y="2072004"/>
            <a:ext cx="157416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0" dirty="0">
                <a:latin typeface="Arial"/>
                <a:cs typeface="Arial"/>
              </a:rPr>
              <a:t>x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110" dirty="0"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5556" y="2030099"/>
            <a:ext cx="140779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720"/>
              </a:lnSpc>
            </a:pPr>
            <a:r>
              <a:rPr sz="900" i="1" spc="114" dirty="0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2460"/>
              </a:lnSpc>
              <a:tabLst>
                <a:tab pos="1106170" algn="l"/>
              </a:tabLst>
            </a:pPr>
            <a:r>
              <a:rPr sz="3525" spc="232" baseline="-13002" dirty="0">
                <a:latin typeface="Symbol"/>
                <a:cs typeface="Symbol"/>
              </a:rPr>
              <a:t></a:t>
            </a:r>
            <a:r>
              <a:rPr sz="3525" spc="232" baseline="-13002" dirty="0">
                <a:latin typeface="Times New Roman"/>
                <a:cs typeface="Times New Roman"/>
              </a:rPr>
              <a:t>  </a:t>
            </a:r>
            <a:r>
              <a:rPr sz="1550" i="1" spc="204" dirty="0">
                <a:latin typeface="Times New Roman"/>
                <a:cs typeface="Times New Roman"/>
              </a:rPr>
              <a:t>f</a:t>
            </a:r>
            <a:r>
              <a:rPr sz="1350" b="1" spc="307" baseline="-24691" dirty="0">
                <a:latin typeface="Times New Roman"/>
                <a:cs typeface="Times New Roman"/>
              </a:rPr>
              <a:t>X</a:t>
            </a:r>
            <a:r>
              <a:rPr sz="1350" b="1" spc="-52" baseline="-24691" dirty="0">
                <a:latin typeface="Times New Roman"/>
                <a:cs typeface="Times New Roman"/>
              </a:rPr>
              <a:t> </a:t>
            </a:r>
            <a:r>
              <a:rPr sz="1550" spc="200" dirty="0">
                <a:latin typeface="Times New Roman"/>
                <a:cs typeface="Times New Roman"/>
              </a:rPr>
              <a:t>(</a:t>
            </a:r>
            <a:r>
              <a:rPr sz="1550" i="1" spc="200" dirty="0">
                <a:latin typeface="Times New Roman"/>
                <a:cs typeface="Times New Roman"/>
              </a:rPr>
              <a:t>x</a:t>
            </a:r>
            <a:r>
              <a:rPr sz="1550" spc="200" dirty="0">
                <a:latin typeface="Times New Roman"/>
                <a:cs typeface="Times New Roman"/>
              </a:rPr>
              <a:t>)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i="1" spc="180" dirty="0">
                <a:latin typeface="Times New Roman"/>
                <a:cs typeface="Times New Roman"/>
              </a:rPr>
              <a:t>dx	</a:t>
            </a:r>
            <a:r>
              <a:rPr sz="1550" spc="220" dirty="0">
                <a:latin typeface="Symbol"/>
                <a:cs typeface="Symbol"/>
              </a:rPr>
              <a:t></a:t>
            </a:r>
            <a:r>
              <a:rPr sz="1550" spc="-265" dirty="0">
                <a:latin typeface="Times New Roman"/>
                <a:cs typeface="Times New Roman"/>
              </a:rPr>
              <a:t> </a:t>
            </a:r>
            <a:r>
              <a:rPr sz="1550" spc="20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340"/>
              </a:spcBef>
            </a:pPr>
            <a:r>
              <a:rPr sz="900" i="1" spc="114" dirty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2141" y="4714367"/>
            <a:ext cx="157988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100" dirty="0"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random  </a:t>
            </a:r>
            <a:r>
              <a:rPr sz="2400" spc="110" dirty="0"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6800" y="4642311"/>
            <a:ext cx="1513205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755"/>
              </a:lnSpc>
            </a:pPr>
            <a:r>
              <a:rPr sz="900" i="1" spc="114" dirty="0">
                <a:latin typeface="Times New Roman"/>
                <a:cs typeface="Times New Roman"/>
              </a:rPr>
              <a:t>g</a:t>
            </a:r>
            <a:r>
              <a:rPr sz="900" i="1" spc="-175" dirty="0">
                <a:latin typeface="Times New Roman"/>
                <a:cs typeface="Times New Roman"/>
              </a:rPr>
              <a:t> </a:t>
            </a:r>
            <a:r>
              <a:rPr sz="900" spc="130" dirty="0">
                <a:latin typeface="Times New Roman"/>
                <a:cs typeface="Times New Roman"/>
              </a:rPr>
              <a:t>(</a:t>
            </a:r>
            <a:r>
              <a:rPr sz="900" i="1" spc="130" dirty="0">
                <a:latin typeface="Times New Roman"/>
                <a:cs typeface="Times New Roman"/>
              </a:rPr>
              <a:t>b</a:t>
            </a:r>
            <a:r>
              <a:rPr sz="900" spc="13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 marL="99060">
              <a:lnSpc>
                <a:spcPts val="2495"/>
              </a:lnSpc>
              <a:tabLst>
                <a:tab pos="1211580" algn="l"/>
              </a:tabLst>
            </a:pPr>
            <a:r>
              <a:rPr sz="3525" spc="232" baseline="-13002" dirty="0">
                <a:latin typeface="Symbol"/>
                <a:cs typeface="Symbol"/>
              </a:rPr>
              <a:t></a:t>
            </a:r>
            <a:r>
              <a:rPr sz="3525" spc="232" baseline="-13002" dirty="0">
                <a:latin typeface="Times New Roman"/>
                <a:cs typeface="Times New Roman"/>
              </a:rPr>
              <a:t> </a:t>
            </a:r>
            <a:r>
              <a:rPr sz="1550" i="1" spc="195" dirty="0">
                <a:latin typeface="Times New Roman"/>
                <a:cs typeface="Times New Roman"/>
              </a:rPr>
              <a:t>f</a:t>
            </a:r>
            <a:r>
              <a:rPr sz="1350" b="1" spc="292" baseline="-24691" dirty="0">
                <a:latin typeface="Times New Roman"/>
                <a:cs typeface="Times New Roman"/>
              </a:rPr>
              <a:t>Y </a:t>
            </a:r>
            <a:r>
              <a:rPr sz="1550" spc="130" dirty="0">
                <a:latin typeface="Times New Roman"/>
                <a:cs typeface="Times New Roman"/>
              </a:rPr>
              <a:t>(</a:t>
            </a:r>
            <a:r>
              <a:rPr sz="1550" spc="430" dirty="0">
                <a:latin typeface="Times New Roman"/>
                <a:cs typeface="Times New Roman"/>
              </a:rPr>
              <a:t> </a:t>
            </a:r>
            <a:r>
              <a:rPr sz="1550" i="1" spc="185" dirty="0">
                <a:latin typeface="Times New Roman"/>
                <a:cs typeface="Times New Roman"/>
              </a:rPr>
              <a:t>y</a:t>
            </a:r>
            <a:r>
              <a:rPr sz="1550" spc="185" dirty="0">
                <a:latin typeface="Times New Roman"/>
                <a:cs typeface="Times New Roman"/>
              </a:rPr>
              <a:t>)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i="1" spc="180" dirty="0">
                <a:latin typeface="Times New Roman"/>
                <a:cs typeface="Times New Roman"/>
              </a:rPr>
              <a:t>dy	</a:t>
            </a:r>
            <a:r>
              <a:rPr sz="1550" spc="220" dirty="0">
                <a:latin typeface="Symbol"/>
                <a:cs typeface="Symbol"/>
              </a:rPr>
              <a:t></a:t>
            </a:r>
            <a:r>
              <a:rPr sz="1550" spc="-265" dirty="0">
                <a:latin typeface="Times New Roman"/>
                <a:cs typeface="Times New Roman"/>
              </a:rPr>
              <a:t> </a:t>
            </a:r>
            <a:r>
              <a:rPr sz="1550" spc="20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i="1" spc="114" dirty="0">
                <a:latin typeface="Times New Roman"/>
                <a:cs typeface="Times New Roman"/>
              </a:rPr>
              <a:t>g</a:t>
            </a:r>
            <a:r>
              <a:rPr sz="900" i="1" spc="-170" dirty="0">
                <a:latin typeface="Times New Roman"/>
                <a:cs typeface="Times New Roman"/>
              </a:rPr>
              <a:t> </a:t>
            </a:r>
            <a:r>
              <a:rPr sz="900" spc="145" dirty="0">
                <a:latin typeface="Times New Roman"/>
                <a:cs typeface="Times New Roman"/>
              </a:rPr>
              <a:t>(</a:t>
            </a:r>
            <a:r>
              <a:rPr sz="900" i="1" spc="145" dirty="0">
                <a:latin typeface="Times New Roman"/>
                <a:cs typeface="Times New Roman"/>
              </a:rPr>
              <a:t>a</a:t>
            </a:r>
            <a:r>
              <a:rPr sz="900" spc="14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743" y="3393313"/>
            <a:ext cx="110363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>
                <a:latin typeface="Arial"/>
                <a:cs typeface="Arial"/>
              </a:rPr>
              <a:t>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=g(x);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1173" y="3393313"/>
            <a:ext cx="1866264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40" dirty="0">
                <a:latin typeface="Arial"/>
                <a:cs typeface="Arial"/>
              </a:rPr>
              <a:t>function </a:t>
            </a:r>
            <a:r>
              <a:rPr sz="2400" spc="120" dirty="0">
                <a:latin typeface="Arial"/>
                <a:cs typeface="Arial"/>
              </a:rPr>
              <a:t>of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7700" y="4680411"/>
            <a:ext cx="1513205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755"/>
              </a:lnSpc>
            </a:pPr>
            <a:r>
              <a:rPr sz="900" i="1" spc="114" dirty="0">
                <a:latin typeface="Times New Roman"/>
                <a:cs typeface="Times New Roman"/>
              </a:rPr>
              <a:t>g</a:t>
            </a:r>
            <a:r>
              <a:rPr sz="900" i="1" spc="-175" dirty="0">
                <a:latin typeface="Times New Roman"/>
                <a:cs typeface="Times New Roman"/>
              </a:rPr>
              <a:t> </a:t>
            </a:r>
            <a:r>
              <a:rPr sz="900" spc="130" dirty="0">
                <a:latin typeface="Times New Roman"/>
                <a:cs typeface="Times New Roman"/>
              </a:rPr>
              <a:t>(</a:t>
            </a:r>
            <a:r>
              <a:rPr sz="900" i="1" spc="130" dirty="0">
                <a:latin typeface="Times New Roman"/>
                <a:cs typeface="Times New Roman"/>
              </a:rPr>
              <a:t>b</a:t>
            </a:r>
            <a:r>
              <a:rPr sz="900" spc="13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 marL="99060">
              <a:lnSpc>
                <a:spcPts val="2495"/>
              </a:lnSpc>
              <a:tabLst>
                <a:tab pos="1211580" algn="l"/>
              </a:tabLst>
            </a:pPr>
            <a:r>
              <a:rPr sz="3525" spc="232" baseline="-13002" dirty="0">
                <a:latin typeface="Symbol"/>
                <a:cs typeface="Symbol"/>
              </a:rPr>
              <a:t></a:t>
            </a:r>
            <a:r>
              <a:rPr sz="3525" spc="232" baseline="-13002" dirty="0">
                <a:latin typeface="Times New Roman"/>
                <a:cs typeface="Times New Roman"/>
              </a:rPr>
              <a:t> </a:t>
            </a:r>
            <a:r>
              <a:rPr sz="1550" i="1" spc="195" dirty="0">
                <a:latin typeface="Times New Roman"/>
                <a:cs typeface="Times New Roman"/>
              </a:rPr>
              <a:t>f</a:t>
            </a:r>
            <a:r>
              <a:rPr sz="1350" b="1" spc="292" baseline="-24691" dirty="0">
                <a:latin typeface="Times New Roman"/>
                <a:cs typeface="Times New Roman"/>
              </a:rPr>
              <a:t>Y </a:t>
            </a:r>
            <a:r>
              <a:rPr sz="1550" spc="130" dirty="0">
                <a:latin typeface="Times New Roman"/>
                <a:cs typeface="Times New Roman"/>
              </a:rPr>
              <a:t>(</a:t>
            </a:r>
            <a:r>
              <a:rPr sz="1550" spc="430" dirty="0">
                <a:latin typeface="Times New Roman"/>
                <a:cs typeface="Times New Roman"/>
              </a:rPr>
              <a:t> </a:t>
            </a:r>
            <a:r>
              <a:rPr sz="1550" i="1" spc="185" dirty="0">
                <a:latin typeface="Times New Roman"/>
                <a:cs typeface="Times New Roman"/>
              </a:rPr>
              <a:t>y</a:t>
            </a:r>
            <a:r>
              <a:rPr sz="1550" spc="185" dirty="0">
                <a:latin typeface="Times New Roman"/>
                <a:cs typeface="Times New Roman"/>
              </a:rPr>
              <a:t>)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i="1" spc="180" dirty="0">
                <a:latin typeface="Times New Roman"/>
                <a:cs typeface="Times New Roman"/>
              </a:rPr>
              <a:t>dy	</a:t>
            </a:r>
            <a:r>
              <a:rPr sz="1550" spc="220" dirty="0">
                <a:latin typeface="Symbol"/>
                <a:cs typeface="Symbol"/>
              </a:rPr>
              <a:t></a:t>
            </a:r>
            <a:r>
              <a:rPr sz="1550" spc="-265" dirty="0">
                <a:latin typeface="Times New Roman"/>
                <a:cs typeface="Times New Roman"/>
              </a:rPr>
              <a:t> </a:t>
            </a:r>
            <a:r>
              <a:rPr sz="1550" spc="20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i="1" spc="114" dirty="0">
                <a:latin typeface="Times New Roman"/>
                <a:cs typeface="Times New Roman"/>
              </a:rPr>
              <a:t>g</a:t>
            </a:r>
            <a:r>
              <a:rPr sz="900" i="1" spc="-170" dirty="0">
                <a:latin typeface="Times New Roman"/>
                <a:cs typeface="Times New Roman"/>
              </a:rPr>
              <a:t> </a:t>
            </a:r>
            <a:r>
              <a:rPr sz="900" spc="145" dirty="0">
                <a:latin typeface="Times New Roman"/>
                <a:cs typeface="Times New Roman"/>
              </a:rPr>
              <a:t>(</a:t>
            </a:r>
            <a:r>
              <a:rPr sz="900" i="1" spc="145" dirty="0">
                <a:latin typeface="Times New Roman"/>
                <a:cs typeface="Times New Roman"/>
              </a:rPr>
              <a:t>a</a:t>
            </a:r>
            <a:r>
              <a:rPr sz="900" spc="14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89598" y="2705100"/>
            <a:ext cx="76200" cy="1425575"/>
          </a:xfrm>
          <a:custGeom>
            <a:avLst/>
            <a:gdLst/>
            <a:ahLst/>
            <a:cxnLst/>
            <a:rect l="l" t="t" r="r" b="b"/>
            <a:pathLst>
              <a:path w="76200" h="1425575">
                <a:moveTo>
                  <a:pt x="50800" y="63500"/>
                </a:moveTo>
                <a:lnTo>
                  <a:pt x="25400" y="63500"/>
                </a:lnTo>
                <a:lnTo>
                  <a:pt x="25400" y="1425575"/>
                </a:lnTo>
                <a:lnTo>
                  <a:pt x="50800" y="1425575"/>
                </a:lnTo>
                <a:lnTo>
                  <a:pt x="50800" y="63500"/>
                </a:lnTo>
                <a:close/>
              </a:path>
              <a:path w="76200" h="1425575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25575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2050" y="4041775"/>
            <a:ext cx="1631950" cy="152400"/>
          </a:xfrm>
          <a:custGeom>
            <a:avLst/>
            <a:gdLst/>
            <a:ahLst/>
            <a:cxnLst/>
            <a:rect l="l" t="t" r="r" b="b"/>
            <a:pathLst>
              <a:path w="1631950" h="152400">
                <a:moveTo>
                  <a:pt x="1479550" y="0"/>
                </a:moveTo>
                <a:lnTo>
                  <a:pt x="1479550" y="152400"/>
                </a:lnTo>
                <a:lnTo>
                  <a:pt x="1581150" y="101600"/>
                </a:lnTo>
                <a:lnTo>
                  <a:pt x="1504950" y="101600"/>
                </a:lnTo>
                <a:lnTo>
                  <a:pt x="1504950" y="50800"/>
                </a:lnTo>
                <a:lnTo>
                  <a:pt x="1581150" y="50800"/>
                </a:lnTo>
                <a:lnTo>
                  <a:pt x="1479550" y="0"/>
                </a:lnTo>
                <a:close/>
              </a:path>
              <a:path w="1631950" h="152400">
                <a:moveTo>
                  <a:pt x="147955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1479550" y="101600"/>
                </a:lnTo>
                <a:lnTo>
                  <a:pt x="1479550" y="50800"/>
                </a:lnTo>
                <a:close/>
              </a:path>
              <a:path w="1631950" h="152400">
                <a:moveTo>
                  <a:pt x="1581150" y="50800"/>
                </a:moveTo>
                <a:lnTo>
                  <a:pt x="1504950" y="50800"/>
                </a:lnTo>
                <a:lnTo>
                  <a:pt x="1504950" y="101600"/>
                </a:lnTo>
                <a:lnTo>
                  <a:pt x="1581150" y="101600"/>
                </a:lnTo>
                <a:lnTo>
                  <a:pt x="1631950" y="76200"/>
                </a:lnTo>
                <a:lnTo>
                  <a:pt x="158115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58906" y="2723170"/>
            <a:ext cx="927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1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2784" y="3762860"/>
            <a:ext cx="109220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10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8200" y="3124200"/>
            <a:ext cx="1943100" cy="1460500"/>
          </a:xfrm>
          <a:custGeom>
            <a:avLst/>
            <a:gdLst/>
            <a:ahLst/>
            <a:cxnLst/>
            <a:rect l="l" t="t" r="r" b="b"/>
            <a:pathLst>
              <a:path w="1943100" h="1460500">
                <a:moveTo>
                  <a:pt x="0" y="1460500"/>
                </a:moveTo>
                <a:lnTo>
                  <a:pt x="19510" y="1438136"/>
                </a:lnTo>
                <a:lnTo>
                  <a:pt x="44516" y="1409762"/>
                </a:lnTo>
                <a:lnTo>
                  <a:pt x="74141" y="1376301"/>
                </a:lnTo>
                <a:lnTo>
                  <a:pt x="107510" y="1338678"/>
                </a:lnTo>
                <a:lnTo>
                  <a:pt x="143747" y="1297816"/>
                </a:lnTo>
                <a:lnTo>
                  <a:pt x="181976" y="1254639"/>
                </a:lnTo>
                <a:lnTo>
                  <a:pt x="221322" y="1210071"/>
                </a:lnTo>
                <a:lnTo>
                  <a:pt x="260908" y="1165036"/>
                </a:lnTo>
                <a:lnTo>
                  <a:pt x="299860" y="1120459"/>
                </a:lnTo>
                <a:lnTo>
                  <a:pt x="337300" y="1077262"/>
                </a:lnTo>
                <a:lnTo>
                  <a:pt x="372354" y="1036371"/>
                </a:lnTo>
                <a:lnTo>
                  <a:pt x="404146" y="998709"/>
                </a:lnTo>
                <a:lnTo>
                  <a:pt x="431800" y="965200"/>
                </a:lnTo>
                <a:lnTo>
                  <a:pt x="469079" y="917157"/>
                </a:lnTo>
                <a:lnTo>
                  <a:pt x="500076" y="873585"/>
                </a:lnTo>
                <a:lnTo>
                  <a:pt x="526689" y="833442"/>
                </a:lnTo>
                <a:lnTo>
                  <a:pt x="550814" y="795686"/>
                </a:lnTo>
                <a:lnTo>
                  <a:pt x="574351" y="759276"/>
                </a:lnTo>
                <a:lnTo>
                  <a:pt x="599195" y="723169"/>
                </a:lnTo>
                <a:lnTo>
                  <a:pt x="627246" y="686324"/>
                </a:lnTo>
                <a:lnTo>
                  <a:pt x="660400" y="647700"/>
                </a:lnTo>
                <a:lnTo>
                  <a:pt x="694265" y="611081"/>
                </a:lnTo>
                <a:lnTo>
                  <a:pt x="730944" y="572759"/>
                </a:lnTo>
                <a:lnTo>
                  <a:pt x="769836" y="533606"/>
                </a:lnTo>
                <a:lnTo>
                  <a:pt x="810340" y="494498"/>
                </a:lnTo>
                <a:lnTo>
                  <a:pt x="851854" y="456308"/>
                </a:lnTo>
                <a:lnTo>
                  <a:pt x="893778" y="419909"/>
                </a:lnTo>
                <a:lnTo>
                  <a:pt x="935511" y="386175"/>
                </a:lnTo>
                <a:lnTo>
                  <a:pt x="976452" y="355981"/>
                </a:lnTo>
                <a:lnTo>
                  <a:pt x="1016000" y="330200"/>
                </a:lnTo>
                <a:lnTo>
                  <a:pt x="1066378" y="304244"/>
                </a:lnTo>
                <a:lnTo>
                  <a:pt x="1117681" y="285065"/>
                </a:lnTo>
                <a:lnTo>
                  <a:pt x="1169075" y="270883"/>
                </a:lnTo>
                <a:lnTo>
                  <a:pt x="1219727" y="259924"/>
                </a:lnTo>
                <a:lnTo>
                  <a:pt x="1268804" y="250408"/>
                </a:lnTo>
                <a:lnTo>
                  <a:pt x="1315472" y="240559"/>
                </a:lnTo>
                <a:lnTo>
                  <a:pt x="1358900" y="228600"/>
                </a:lnTo>
                <a:lnTo>
                  <a:pt x="1411853" y="210820"/>
                </a:lnTo>
                <a:lnTo>
                  <a:pt x="1457736" y="194564"/>
                </a:lnTo>
                <a:lnTo>
                  <a:pt x="1501272" y="178308"/>
                </a:lnTo>
                <a:lnTo>
                  <a:pt x="1547185" y="160528"/>
                </a:lnTo>
                <a:lnTo>
                  <a:pt x="1600200" y="139700"/>
                </a:lnTo>
                <a:lnTo>
                  <a:pt x="1645913" y="121464"/>
                </a:lnTo>
                <a:lnTo>
                  <a:pt x="1697993" y="100341"/>
                </a:lnTo>
                <a:lnTo>
                  <a:pt x="1753275" y="77718"/>
                </a:lnTo>
                <a:lnTo>
                  <a:pt x="1808592" y="54983"/>
                </a:lnTo>
                <a:lnTo>
                  <a:pt x="1860779" y="33527"/>
                </a:lnTo>
                <a:lnTo>
                  <a:pt x="1906670" y="14736"/>
                </a:lnTo>
                <a:lnTo>
                  <a:pt x="1943100" y="0"/>
                </a:lnTo>
              </a:path>
            </a:pathLst>
          </a:custGeom>
          <a:ln w="25400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0200" y="3848100"/>
            <a:ext cx="800100" cy="266700"/>
          </a:xfrm>
          <a:custGeom>
            <a:avLst/>
            <a:gdLst/>
            <a:ahLst/>
            <a:cxnLst/>
            <a:rect l="l" t="t" r="r" b="b"/>
            <a:pathLst>
              <a:path w="800100" h="266700">
                <a:moveTo>
                  <a:pt x="0" y="254000"/>
                </a:moveTo>
                <a:lnTo>
                  <a:pt x="0" y="0"/>
                </a:lnTo>
                <a:lnTo>
                  <a:pt x="800100" y="0"/>
                </a:lnTo>
                <a:lnTo>
                  <a:pt x="800100" y="26670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79258" y="4227375"/>
            <a:ext cx="1270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20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3314" y="4246600"/>
            <a:ext cx="12128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3375" y="3663950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18097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0300" y="3286125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56197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6650" y="3279775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604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32525" y="3663950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59183" y="2865942"/>
            <a:ext cx="5384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25" dirty="0">
                <a:latin typeface="Times New Roman"/>
                <a:cs typeface="Times New Roman"/>
              </a:rPr>
              <a:t>y </a:t>
            </a:r>
            <a:r>
              <a:rPr sz="1200" spc="30" dirty="0">
                <a:latin typeface="Symbol"/>
                <a:cs typeface="Symbol"/>
              </a:rPr>
              <a:t>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Times New Roman"/>
                <a:cs typeface="Times New Roman"/>
              </a:rPr>
              <a:t>g</a:t>
            </a:r>
            <a:r>
              <a:rPr sz="1200" spc="55" dirty="0">
                <a:latin typeface="Times New Roman"/>
                <a:cs typeface="Times New Roman"/>
              </a:rPr>
              <a:t>(</a:t>
            </a:r>
            <a:r>
              <a:rPr sz="1200" i="1" spc="55" dirty="0">
                <a:latin typeface="Times New Roman"/>
                <a:cs typeface="Times New Roman"/>
              </a:rPr>
              <a:t>x</a:t>
            </a:r>
            <a:r>
              <a:rPr sz="1200" spc="5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32525" y="3272831"/>
            <a:ext cx="206375" cy="396875"/>
          </a:xfrm>
          <a:custGeom>
            <a:avLst/>
            <a:gdLst/>
            <a:ahLst/>
            <a:cxnLst/>
            <a:rect l="l" t="t" r="r" b="b"/>
            <a:pathLst>
              <a:path w="206375" h="396875">
                <a:moveTo>
                  <a:pt x="0" y="3768"/>
                </a:moveTo>
                <a:lnTo>
                  <a:pt x="36724" y="1718"/>
                </a:lnTo>
                <a:lnTo>
                  <a:pt x="71389" y="418"/>
                </a:lnTo>
                <a:lnTo>
                  <a:pt x="101316" y="0"/>
                </a:lnTo>
                <a:lnTo>
                  <a:pt x="123825" y="593"/>
                </a:lnTo>
                <a:lnTo>
                  <a:pt x="135878" y="2877"/>
                </a:lnTo>
                <a:lnTo>
                  <a:pt x="139477" y="6768"/>
                </a:lnTo>
                <a:lnTo>
                  <a:pt x="139219" y="11541"/>
                </a:lnTo>
                <a:lnTo>
                  <a:pt x="139700" y="16468"/>
                </a:lnTo>
                <a:lnTo>
                  <a:pt x="140592" y="20437"/>
                </a:lnTo>
                <a:lnTo>
                  <a:pt x="139700" y="24405"/>
                </a:lnTo>
                <a:lnTo>
                  <a:pt x="138807" y="30755"/>
                </a:lnTo>
                <a:lnTo>
                  <a:pt x="147018" y="83540"/>
                </a:lnTo>
                <a:lnTo>
                  <a:pt x="155575" y="127593"/>
                </a:lnTo>
                <a:lnTo>
                  <a:pt x="164272" y="166883"/>
                </a:lnTo>
                <a:lnTo>
                  <a:pt x="182562" y="201189"/>
                </a:lnTo>
                <a:lnTo>
                  <a:pt x="190599" y="212076"/>
                </a:lnTo>
                <a:lnTo>
                  <a:pt x="196850" y="222843"/>
                </a:lnTo>
                <a:lnTo>
                  <a:pt x="201017" y="233160"/>
                </a:lnTo>
                <a:lnTo>
                  <a:pt x="203993" y="243655"/>
                </a:lnTo>
                <a:lnTo>
                  <a:pt x="205779" y="255651"/>
                </a:lnTo>
                <a:lnTo>
                  <a:pt x="206375" y="270468"/>
                </a:lnTo>
                <a:lnTo>
                  <a:pt x="205829" y="290327"/>
                </a:lnTo>
                <a:lnTo>
                  <a:pt x="204390" y="313902"/>
                </a:lnTo>
                <a:lnTo>
                  <a:pt x="202356" y="337190"/>
                </a:lnTo>
                <a:lnTo>
                  <a:pt x="200025" y="356193"/>
                </a:lnTo>
                <a:lnTo>
                  <a:pt x="200322" y="369933"/>
                </a:lnTo>
                <a:lnTo>
                  <a:pt x="202406" y="380577"/>
                </a:lnTo>
                <a:lnTo>
                  <a:pt x="200917" y="388554"/>
                </a:lnTo>
                <a:lnTo>
                  <a:pt x="190500" y="394293"/>
                </a:lnTo>
                <a:lnTo>
                  <a:pt x="165512" y="396476"/>
                </a:lnTo>
                <a:lnTo>
                  <a:pt x="129952" y="395087"/>
                </a:lnTo>
                <a:lnTo>
                  <a:pt x="92916" y="392507"/>
                </a:lnTo>
                <a:lnTo>
                  <a:pt x="63500" y="391118"/>
                </a:lnTo>
                <a:lnTo>
                  <a:pt x="44150" y="391118"/>
                </a:lnTo>
                <a:lnTo>
                  <a:pt x="30337" y="391118"/>
                </a:lnTo>
                <a:lnTo>
                  <a:pt x="20405" y="391118"/>
                </a:lnTo>
                <a:lnTo>
                  <a:pt x="12700" y="391118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85241" y="3610741"/>
            <a:ext cx="38417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15" dirty="0">
                <a:latin typeface="Times New Roman"/>
                <a:cs typeface="Times New Roman"/>
              </a:rPr>
              <a:t>f 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(</a:t>
            </a:r>
            <a:r>
              <a:rPr sz="1300" i="1" spc="55" dirty="0">
                <a:latin typeface="Times New Roman"/>
                <a:cs typeface="Times New Roman"/>
              </a:rPr>
              <a:t>x</a:t>
            </a:r>
            <a:r>
              <a:rPr sz="1300" spc="55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4684" y="3721977"/>
            <a:ext cx="9906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35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58573" y="3299401"/>
            <a:ext cx="34544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60" dirty="0">
                <a:latin typeface="Times New Roman"/>
                <a:cs typeface="Times New Roman"/>
              </a:rPr>
              <a:t>f</a:t>
            </a:r>
            <a:r>
              <a:rPr sz="975" b="1" spc="89" baseline="-25641" dirty="0">
                <a:latin typeface="Times New Roman"/>
                <a:cs typeface="Times New Roman"/>
              </a:rPr>
              <a:t>Y</a:t>
            </a:r>
            <a:r>
              <a:rPr sz="975" b="1" spc="-112" baseline="-25641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(</a:t>
            </a:r>
            <a:r>
              <a:rPr sz="1100" spc="-190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03390" y="4107736"/>
            <a:ext cx="990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20" dirty="0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51650" y="3514725"/>
            <a:ext cx="0" cy="596900"/>
          </a:xfrm>
          <a:custGeom>
            <a:avLst/>
            <a:gdLst/>
            <a:ahLst/>
            <a:cxnLst/>
            <a:rect l="l" t="t" r="r" b="b"/>
            <a:pathLst>
              <a:path h="596900">
                <a:moveTo>
                  <a:pt x="0" y="596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5700" y="351472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72224" y="3141185"/>
            <a:ext cx="35687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ct val="100000"/>
              </a:lnSpc>
            </a:pPr>
            <a:r>
              <a:rPr sz="1250" i="1" spc="125" dirty="0">
                <a:latin typeface="Times New Roman"/>
                <a:cs typeface="Times New Roman"/>
              </a:rPr>
              <a:t>g</a:t>
            </a:r>
            <a:r>
              <a:rPr sz="1250" spc="5" dirty="0">
                <a:latin typeface="Times New Roman"/>
                <a:cs typeface="Times New Roman"/>
              </a:rPr>
              <a:t>(</a:t>
            </a:r>
            <a:r>
              <a:rPr sz="1250" i="1" spc="45" dirty="0">
                <a:latin typeface="Times New Roman"/>
                <a:cs typeface="Times New Roman"/>
              </a:rPr>
              <a:t>b</a:t>
            </a:r>
            <a:r>
              <a:rPr sz="1250" spc="25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52705" algn="ctr">
              <a:lnSpc>
                <a:spcPct val="100000"/>
              </a:lnSpc>
              <a:spcBef>
                <a:spcPts val="560"/>
              </a:spcBef>
            </a:pPr>
            <a:r>
              <a:rPr sz="1000" i="1" spc="50" dirty="0">
                <a:latin typeface="Times New Roman"/>
                <a:cs typeface="Times New Roman"/>
              </a:rPr>
              <a:t>g</a:t>
            </a:r>
            <a:r>
              <a:rPr sz="1000" spc="50" dirty="0">
                <a:latin typeface="Times New Roman"/>
                <a:cs typeface="Times New Roman"/>
              </a:rPr>
              <a:t>(</a:t>
            </a:r>
            <a:r>
              <a:rPr sz="1000" i="1" spc="50" dirty="0">
                <a:latin typeface="Times New Roman"/>
                <a:cs typeface="Times New Roman"/>
              </a:rPr>
              <a:t>x</a:t>
            </a:r>
            <a:r>
              <a:rPr sz="1000" spc="5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R="1270" algn="ctr">
              <a:lnSpc>
                <a:spcPct val="100000"/>
              </a:lnSpc>
              <a:spcBef>
                <a:spcPts val="120"/>
              </a:spcBef>
            </a:pPr>
            <a:r>
              <a:rPr sz="1350" i="1" spc="125" dirty="0">
                <a:latin typeface="Times New Roman"/>
                <a:cs typeface="Times New Roman"/>
              </a:rPr>
              <a:t>g</a:t>
            </a:r>
            <a:r>
              <a:rPr sz="1350" spc="50" dirty="0">
                <a:latin typeface="Times New Roman"/>
                <a:cs typeface="Times New Roman"/>
              </a:rPr>
              <a:t>(</a:t>
            </a:r>
            <a:r>
              <a:rPr sz="1350" i="1" spc="6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86550" y="3863975"/>
            <a:ext cx="165100" cy="234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2050" y="3517900"/>
            <a:ext cx="184150" cy="136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3619" y="5977061"/>
            <a:ext cx="161607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5"/>
              </a:lnSpc>
            </a:pPr>
            <a:r>
              <a:rPr sz="1200" i="1" spc="45" dirty="0">
                <a:latin typeface="Times New Roman"/>
                <a:cs typeface="Times New Roman"/>
              </a:rPr>
              <a:t>f</a:t>
            </a:r>
            <a:r>
              <a:rPr sz="1050" b="1" spc="67" baseline="-23809" dirty="0">
                <a:latin typeface="Times New Roman"/>
                <a:cs typeface="Times New Roman"/>
              </a:rPr>
              <a:t>Y</a:t>
            </a:r>
            <a:r>
              <a:rPr sz="1050" b="1" spc="-82" baseline="-23809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(</a:t>
            </a:r>
            <a:r>
              <a:rPr sz="1200" spc="-190" dirty="0">
                <a:latin typeface="Times New Roman"/>
                <a:cs typeface="Times New Roman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)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dy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Symbol"/>
                <a:cs typeface="Symbol"/>
              </a:rPr>
              <a:t>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Times New Roman"/>
                <a:cs typeface="Times New Roman"/>
              </a:rPr>
              <a:t>f</a:t>
            </a:r>
            <a:r>
              <a:rPr sz="1050" b="1" spc="82" baseline="-23809" dirty="0">
                <a:latin typeface="Times New Roman"/>
                <a:cs typeface="Times New Roman"/>
              </a:rPr>
              <a:t>X</a:t>
            </a:r>
            <a:r>
              <a:rPr sz="1050" b="1" spc="-97" baseline="-23809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40" dirty="0">
                <a:latin typeface="Times New Roman"/>
                <a:cs typeface="Times New Roman"/>
              </a:rPr>
              <a:t>)</a:t>
            </a:r>
            <a:r>
              <a:rPr sz="1200" spc="-16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dx</a:t>
            </a:r>
            <a:endParaRPr sz="1200">
              <a:latin typeface="Times New Roman"/>
              <a:cs typeface="Times New Roman"/>
            </a:endParaRPr>
          </a:p>
          <a:p>
            <a:pPr marL="293370" marR="5080">
              <a:lnSpc>
                <a:spcPct val="100000"/>
              </a:lnSpc>
              <a:spcBef>
                <a:spcPts val="1235"/>
              </a:spcBef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  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3147" y="557529"/>
            <a:ext cx="569849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Function of One</a:t>
            </a:r>
            <a:r>
              <a:rPr spc="-30" dirty="0"/>
              <a:t> </a:t>
            </a:r>
            <a:r>
              <a:rPr spc="-5" dirty="0"/>
              <a:t>Random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Variable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34341" y="1914275"/>
            <a:ext cx="9779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114" dirty="0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091" y="2074036"/>
            <a:ext cx="1909445" cy="115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1400" spc="30" dirty="0">
                <a:latin typeface="Arial"/>
                <a:cs typeface="Arial"/>
              </a:rPr>
              <a:t>x </a:t>
            </a:r>
            <a:r>
              <a:rPr sz="1400" dirty="0">
                <a:latin typeface="Arial"/>
                <a:cs typeface="Arial"/>
              </a:rPr>
              <a:t>- </a:t>
            </a:r>
            <a:r>
              <a:rPr sz="1400" spc="80" dirty="0">
                <a:latin typeface="Arial"/>
                <a:cs typeface="Arial"/>
              </a:rPr>
              <a:t>random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variable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806450" algn="l"/>
              </a:tabLst>
            </a:pPr>
            <a:r>
              <a:rPr sz="1400" spc="60" dirty="0">
                <a:latin typeface="Arial"/>
                <a:cs typeface="Arial"/>
              </a:rPr>
              <a:t>y 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=g(x);	</a:t>
            </a:r>
            <a:r>
              <a:rPr sz="1400" spc="80" dirty="0">
                <a:latin typeface="Arial"/>
                <a:cs typeface="Arial"/>
              </a:rPr>
              <a:t>function </a:t>
            </a:r>
            <a:r>
              <a:rPr sz="1400" spc="75" dirty="0">
                <a:latin typeface="Arial"/>
                <a:cs typeface="Arial"/>
              </a:rPr>
              <a:t>of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9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</a:pPr>
            <a:r>
              <a:rPr sz="1400" spc="60" dirty="0">
                <a:latin typeface="Arial"/>
                <a:cs typeface="Arial"/>
              </a:rPr>
              <a:t>y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random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variable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60036" y="2359025"/>
            <a:ext cx="76200" cy="2691130"/>
          </a:xfrm>
          <a:custGeom>
            <a:avLst/>
            <a:gdLst/>
            <a:ahLst/>
            <a:cxnLst/>
            <a:rect l="l" t="t" r="r" b="b"/>
            <a:pathLst>
              <a:path w="76200" h="2691129">
                <a:moveTo>
                  <a:pt x="50800" y="63500"/>
                </a:moveTo>
                <a:lnTo>
                  <a:pt x="25400" y="63500"/>
                </a:lnTo>
                <a:lnTo>
                  <a:pt x="25400" y="2691003"/>
                </a:lnTo>
                <a:lnTo>
                  <a:pt x="50800" y="2691003"/>
                </a:lnTo>
                <a:lnTo>
                  <a:pt x="50800" y="63500"/>
                </a:lnTo>
                <a:close/>
              </a:path>
              <a:path w="76200" h="2691129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91129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7854" y="4949825"/>
            <a:ext cx="3383915" cy="152400"/>
          </a:xfrm>
          <a:custGeom>
            <a:avLst/>
            <a:gdLst/>
            <a:ahLst/>
            <a:cxnLst/>
            <a:rect l="l" t="t" r="r" b="b"/>
            <a:pathLst>
              <a:path w="3383915" h="152400">
                <a:moveTo>
                  <a:pt x="3231515" y="0"/>
                </a:moveTo>
                <a:lnTo>
                  <a:pt x="3231515" y="152400"/>
                </a:lnTo>
                <a:lnTo>
                  <a:pt x="3333115" y="101600"/>
                </a:lnTo>
                <a:lnTo>
                  <a:pt x="3256915" y="101600"/>
                </a:lnTo>
                <a:lnTo>
                  <a:pt x="3256915" y="50800"/>
                </a:lnTo>
                <a:lnTo>
                  <a:pt x="3333115" y="50800"/>
                </a:lnTo>
                <a:lnTo>
                  <a:pt x="3231515" y="0"/>
                </a:lnTo>
                <a:close/>
              </a:path>
              <a:path w="3383915" h="152400">
                <a:moveTo>
                  <a:pt x="3231515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3231515" y="101600"/>
                </a:lnTo>
                <a:lnTo>
                  <a:pt x="3231515" y="50800"/>
                </a:lnTo>
                <a:close/>
              </a:path>
              <a:path w="3383915" h="152400">
                <a:moveTo>
                  <a:pt x="3333115" y="50800"/>
                </a:moveTo>
                <a:lnTo>
                  <a:pt x="3256915" y="50800"/>
                </a:lnTo>
                <a:lnTo>
                  <a:pt x="3256915" y="101600"/>
                </a:lnTo>
                <a:lnTo>
                  <a:pt x="3333115" y="101600"/>
                </a:lnTo>
                <a:lnTo>
                  <a:pt x="3383915" y="76200"/>
                </a:lnTo>
                <a:lnTo>
                  <a:pt x="3333115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22081" y="1960060"/>
            <a:ext cx="1426210" cy="78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495" algn="r">
              <a:lnSpc>
                <a:spcPct val="100000"/>
              </a:lnSpc>
              <a:tabLst>
                <a:tab pos="1093470" algn="l"/>
              </a:tabLst>
            </a:pPr>
            <a:r>
              <a:rPr sz="3525" spc="232" baseline="-13002" dirty="0">
                <a:latin typeface="Symbol"/>
                <a:cs typeface="Symbol"/>
              </a:rPr>
              <a:t></a:t>
            </a:r>
            <a:r>
              <a:rPr sz="3525" spc="232" baseline="-13002" dirty="0">
                <a:latin typeface="Times New Roman"/>
                <a:cs typeface="Times New Roman"/>
              </a:rPr>
              <a:t>  </a:t>
            </a:r>
            <a:r>
              <a:rPr sz="1550" i="1" spc="204" dirty="0">
                <a:latin typeface="Times New Roman"/>
                <a:cs typeface="Times New Roman"/>
              </a:rPr>
              <a:t>f</a:t>
            </a:r>
            <a:r>
              <a:rPr sz="1350" b="1" spc="307" baseline="-24691" dirty="0">
                <a:latin typeface="Times New Roman"/>
                <a:cs typeface="Times New Roman"/>
              </a:rPr>
              <a:t>X</a:t>
            </a:r>
            <a:r>
              <a:rPr sz="1350" b="1" spc="-52" baseline="-24691" dirty="0">
                <a:latin typeface="Times New Roman"/>
                <a:cs typeface="Times New Roman"/>
              </a:rPr>
              <a:t> </a:t>
            </a:r>
            <a:r>
              <a:rPr sz="1550" spc="200" dirty="0">
                <a:latin typeface="Times New Roman"/>
                <a:cs typeface="Times New Roman"/>
              </a:rPr>
              <a:t>(</a:t>
            </a:r>
            <a:r>
              <a:rPr sz="1550" i="1" spc="200" dirty="0">
                <a:latin typeface="Times New Roman"/>
                <a:cs typeface="Times New Roman"/>
              </a:rPr>
              <a:t>x</a:t>
            </a:r>
            <a:r>
              <a:rPr sz="1550" spc="200" dirty="0">
                <a:latin typeface="Times New Roman"/>
                <a:cs typeface="Times New Roman"/>
              </a:rPr>
              <a:t>)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i="1" spc="180" dirty="0">
                <a:latin typeface="Times New Roman"/>
                <a:cs typeface="Times New Roman"/>
              </a:rPr>
              <a:t>dx	</a:t>
            </a:r>
            <a:r>
              <a:rPr sz="1550" spc="220" dirty="0">
                <a:latin typeface="Symbol"/>
                <a:cs typeface="Symbol"/>
              </a:rPr>
              <a:t></a:t>
            </a:r>
            <a:r>
              <a:rPr sz="1550" spc="-265" dirty="0">
                <a:latin typeface="Times New Roman"/>
                <a:cs typeface="Times New Roman"/>
              </a:rPr>
              <a:t> </a:t>
            </a:r>
            <a:r>
              <a:rPr sz="1550" spc="20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26034">
              <a:lnSpc>
                <a:spcPts val="670"/>
              </a:lnSpc>
              <a:spcBef>
                <a:spcPts val="340"/>
              </a:spcBef>
            </a:pPr>
            <a:r>
              <a:rPr sz="900" i="1" spc="114" dirty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ts val="2290"/>
              </a:lnSpc>
            </a:pPr>
            <a:r>
              <a:rPr sz="2250" i="1" spc="95" dirty="0">
                <a:latin typeface="Times New Roman"/>
                <a:cs typeface="Times New Roman"/>
              </a:rPr>
              <a:t>y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1087" y="4360443"/>
            <a:ext cx="198120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i="1" spc="15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6278" y="3150107"/>
            <a:ext cx="4029075" cy="2757170"/>
          </a:xfrm>
          <a:custGeom>
            <a:avLst/>
            <a:gdLst/>
            <a:ahLst/>
            <a:cxnLst/>
            <a:rect l="l" t="t" r="r" b="b"/>
            <a:pathLst>
              <a:path w="4029075" h="2757170">
                <a:moveTo>
                  <a:pt x="0" y="2756979"/>
                </a:moveTo>
                <a:lnTo>
                  <a:pt x="42343" y="2712829"/>
                </a:lnTo>
                <a:lnTo>
                  <a:pt x="96932" y="2656486"/>
                </a:lnTo>
                <a:lnTo>
                  <a:pt x="128180" y="2624355"/>
                </a:lnTo>
                <a:lnTo>
                  <a:pt x="161723" y="2589911"/>
                </a:lnTo>
                <a:lnTo>
                  <a:pt x="197306" y="2553399"/>
                </a:lnTo>
                <a:lnTo>
                  <a:pt x="234672" y="2515064"/>
                </a:lnTo>
                <a:lnTo>
                  <a:pt x="273568" y="2475152"/>
                </a:lnTo>
                <a:lnTo>
                  <a:pt x="313736" y="2433907"/>
                </a:lnTo>
                <a:lnTo>
                  <a:pt x="354923" y="2391576"/>
                </a:lnTo>
                <a:lnTo>
                  <a:pt x="396871" y="2348402"/>
                </a:lnTo>
                <a:lnTo>
                  <a:pt x="439327" y="2304631"/>
                </a:lnTo>
                <a:lnTo>
                  <a:pt x="482034" y="2260509"/>
                </a:lnTo>
                <a:lnTo>
                  <a:pt x="524737" y="2216281"/>
                </a:lnTo>
                <a:lnTo>
                  <a:pt x="567181" y="2172190"/>
                </a:lnTo>
                <a:lnTo>
                  <a:pt x="609109" y="2128484"/>
                </a:lnTo>
                <a:lnTo>
                  <a:pt x="650268" y="2085407"/>
                </a:lnTo>
                <a:lnTo>
                  <a:pt x="690400" y="2043203"/>
                </a:lnTo>
                <a:lnTo>
                  <a:pt x="729252" y="2002119"/>
                </a:lnTo>
                <a:lnTo>
                  <a:pt x="766566" y="1962400"/>
                </a:lnTo>
                <a:lnTo>
                  <a:pt x="802089" y="1924290"/>
                </a:lnTo>
                <a:lnTo>
                  <a:pt x="835564" y="1888034"/>
                </a:lnTo>
                <a:lnTo>
                  <a:pt x="866736" y="1853879"/>
                </a:lnTo>
                <a:lnTo>
                  <a:pt x="895350" y="1822068"/>
                </a:lnTo>
                <a:lnTo>
                  <a:pt x="938473" y="1772545"/>
                </a:lnTo>
                <a:lnTo>
                  <a:pt x="977362" y="1725679"/>
                </a:lnTo>
                <a:lnTo>
                  <a:pt x="1012612" y="1681174"/>
                </a:lnTo>
                <a:lnTo>
                  <a:pt x="1044822" y="1638730"/>
                </a:lnTo>
                <a:lnTo>
                  <a:pt x="1074589" y="1598050"/>
                </a:lnTo>
                <a:lnTo>
                  <a:pt x="1102510" y="1558835"/>
                </a:lnTo>
                <a:lnTo>
                  <a:pt x="1129183" y="1520787"/>
                </a:lnTo>
                <a:lnTo>
                  <a:pt x="1155204" y="1483608"/>
                </a:lnTo>
                <a:lnTo>
                  <a:pt x="1181173" y="1447000"/>
                </a:lnTo>
                <a:lnTo>
                  <a:pt x="1207685" y="1410664"/>
                </a:lnTo>
                <a:lnTo>
                  <a:pt x="1235338" y="1374302"/>
                </a:lnTo>
                <a:lnTo>
                  <a:pt x="1264731" y="1337615"/>
                </a:lnTo>
                <a:lnTo>
                  <a:pt x="1296459" y="1300307"/>
                </a:lnTo>
                <a:lnTo>
                  <a:pt x="1331121" y="1262077"/>
                </a:lnTo>
                <a:lnTo>
                  <a:pt x="1369314" y="1222628"/>
                </a:lnTo>
                <a:lnTo>
                  <a:pt x="1401806" y="1190407"/>
                </a:lnTo>
                <a:lnTo>
                  <a:pt x="1435750" y="1157265"/>
                </a:lnTo>
                <a:lnTo>
                  <a:pt x="1471012" y="1123379"/>
                </a:lnTo>
                <a:lnTo>
                  <a:pt x="1507461" y="1088925"/>
                </a:lnTo>
                <a:lnTo>
                  <a:pt x="1544964" y="1054078"/>
                </a:lnTo>
                <a:lnTo>
                  <a:pt x="1583390" y="1019013"/>
                </a:lnTo>
                <a:lnTo>
                  <a:pt x="1622605" y="983907"/>
                </a:lnTo>
                <a:lnTo>
                  <a:pt x="1662478" y="948935"/>
                </a:lnTo>
                <a:lnTo>
                  <a:pt x="1702876" y="914272"/>
                </a:lnTo>
                <a:lnTo>
                  <a:pt x="1743667" y="880095"/>
                </a:lnTo>
                <a:lnTo>
                  <a:pt x="1784720" y="846578"/>
                </a:lnTo>
                <a:lnTo>
                  <a:pt x="1825902" y="813898"/>
                </a:lnTo>
                <a:lnTo>
                  <a:pt x="1867080" y="782230"/>
                </a:lnTo>
                <a:lnTo>
                  <a:pt x="1908122" y="751750"/>
                </a:lnTo>
                <a:lnTo>
                  <a:pt x="1948897" y="722634"/>
                </a:lnTo>
                <a:lnTo>
                  <a:pt x="1989272" y="695057"/>
                </a:lnTo>
                <a:lnTo>
                  <a:pt x="2029115" y="669194"/>
                </a:lnTo>
                <a:lnTo>
                  <a:pt x="2068294" y="645222"/>
                </a:lnTo>
                <a:lnTo>
                  <a:pt x="2106676" y="623315"/>
                </a:lnTo>
                <a:lnTo>
                  <a:pt x="2155121" y="598651"/>
                </a:lnTo>
                <a:lnTo>
                  <a:pt x="2204178" y="577161"/>
                </a:lnTo>
                <a:lnTo>
                  <a:pt x="2253669" y="558505"/>
                </a:lnTo>
                <a:lnTo>
                  <a:pt x="2303421" y="542341"/>
                </a:lnTo>
                <a:lnTo>
                  <a:pt x="2353258" y="528329"/>
                </a:lnTo>
                <a:lnTo>
                  <a:pt x="2403004" y="516127"/>
                </a:lnTo>
                <a:lnTo>
                  <a:pt x="2452485" y="505396"/>
                </a:lnTo>
                <a:lnTo>
                  <a:pt x="2501525" y="495793"/>
                </a:lnTo>
                <a:lnTo>
                  <a:pt x="2549949" y="486978"/>
                </a:lnTo>
                <a:lnTo>
                  <a:pt x="2597582" y="478611"/>
                </a:lnTo>
                <a:lnTo>
                  <a:pt x="2644249" y="470349"/>
                </a:lnTo>
                <a:lnTo>
                  <a:pt x="2689774" y="461853"/>
                </a:lnTo>
                <a:lnTo>
                  <a:pt x="2733983" y="452781"/>
                </a:lnTo>
                <a:lnTo>
                  <a:pt x="2776699" y="442792"/>
                </a:lnTo>
                <a:lnTo>
                  <a:pt x="2817749" y="431545"/>
                </a:lnTo>
                <a:lnTo>
                  <a:pt x="2875129" y="414222"/>
                </a:lnTo>
                <a:lnTo>
                  <a:pt x="2927615" y="397980"/>
                </a:lnTo>
                <a:lnTo>
                  <a:pt x="2976429" y="382458"/>
                </a:lnTo>
                <a:lnTo>
                  <a:pt x="3022796" y="367298"/>
                </a:lnTo>
                <a:lnTo>
                  <a:pt x="3067939" y="352139"/>
                </a:lnTo>
                <a:lnTo>
                  <a:pt x="3113081" y="336622"/>
                </a:lnTo>
                <a:lnTo>
                  <a:pt x="3159448" y="320387"/>
                </a:lnTo>
                <a:lnTo>
                  <a:pt x="3208262" y="303074"/>
                </a:lnTo>
                <a:lnTo>
                  <a:pt x="3260748" y="284325"/>
                </a:lnTo>
                <a:lnTo>
                  <a:pt x="3318129" y="263778"/>
                </a:lnTo>
                <a:lnTo>
                  <a:pt x="3360325" y="248544"/>
                </a:lnTo>
                <a:lnTo>
                  <a:pt x="3406156" y="231821"/>
                </a:lnTo>
                <a:lnTo>
                  <a:pt x="3454953" y="213876"/>
                </a:lnTo>
                <a:lnTo>
                  <a:pt x="3506050" y="194974"/>
                </a:lnTo>
                <a:lnTo>
                  <a:pt x="3558779" y="175382"/>
                </a:lnTo>
                <a:lnTo>
                  <a:pt x="3612474" y="155365"/>
                </a:lnTo>
                <a:lnTo>
                  <a:pt x="3666466" y="135190"/>
                </a:lnTo>
                <a:lnTo>
                  <a:pt x="3720090" y="115122"/>
                </a:lnTo>
                <a:lnTo>
                  <a:pt x="3772677" y="95428"/>
                </a:lnTo>
                <a:lnTo>
                  <a:pt x="3823560" y="76374"/>
                </a:lnTo>
                <a:lnTo>
                  <a:pt x="3872073" y="58224"/>
                </a:lnTo>
                <a:lnTo>
                  <a:pt x="3917548" y="41246"/>
                </a:lnTo>
                <a:lnTo>
                  <a:pt x="3959318" y="25705"/>
                </a:lnTo>
                <a:lnTo>
                  <a:pt x="3996716" y="11868"/>
                </a:lnTo>
                <a:lnTo>
                  <a:pt x="4029075" y="0"/>
                </a:lnTo>
              </a:path>
            </a:pathLst>
          </a:custGeom>
          <a:ln w="25400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6285" y="4516628"/>
            <a:ext cx="1659255" cy="503555"/>
          </a:xfrm>
          <a:custGeom>
            <a:avLst/>
            <a:gdLst/>
            <a:ahLst/>
            <a:cxnLst/>
            <a:rect l="l" t="t" r="r" b="b"/>
            <a:pathLst>
              <a:path w="1659254" h="503554">
                <a:moveTo>
                  <a:pt x="0" y="479425"/>
                </a:moveTo>
                <a:lnTo>
                  <a:pt x="0" y="0"/>
                </a:lnTo>
                <a:lnTo>
                  <a:pt x="1659128" y="0"/>
                </a:lnTo>
                <a:lnTo>
                  <a:pt x="1659128" y="503428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40776" y="5229421"/>
            <a:ext cx="2362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i="1" spc="180" dirty="0">
                <a:latin typeface="Times New Roman"/>
                <a:cs typeface="Times New Roman"/>
              </a:rPr>
              <a:t>a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0386" y="5266343"/>
            <a:ext cx="224790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i="1" spc="140" dirty="0"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2890" y="4169028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34163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5414" y="3455796"/>
            <a:ext cx="0" cy="1061085"/>
          </a:xfrm>
          <a:custGeom>
            <a:avLst/>
            <a:gdLst/>
            <a:ahLst/>
            <a:cxnLst/>
            <a:rect l="l" t="t" r="r" b="b"/>
            <a:pathLst>
              <a:path h="1061085">
                <a:moveTo>
                  <a:pt x="0" y="106083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5150" y="3443859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59">
                <a:moveTo>
                  <a:pt x="0" y="0"/>
                </a:moveTo>
                <a:lnTo>
                  <a:pt x="2613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8042" y="4169028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1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87346" y="2663648"/>
            <a:ext cx="108966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160" dirty="0">
                <a:latin typeface="Times New Roman"/>
                <a:cs typeface="Times New Roman"/>
              </a:rPr>
              <a:t>y </a:t>
            </a:r>
            <a:r>
              <a:rPr sz="2250" spc="195" dirty="0">
                <a:latin typeface="Symbol"/>
                <a:cs typeface="Symbol"/>
              </a:rPr>
              <a:t>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i="1" spc="220" dirty="0">
                <a:latin typeface="Times New Roman"/>
                <a:cs typeface="Times New Roman"/>
              </a:rPr>
              <a:t>g</a:t>
            </a:r>
            <a:r>
              <a:rPr sz="2250" spc="220" dirty="0">
                <a:latin typeface="Times New Roman"/>
                <a:cs typeface="Times New Roman"/>
              </a:rPr>
              <a:t>(</a:t>
            </a:r>
            <a:r>
              <a:rPr sz="2250" i="1" spc="220" dirty="0">
                <a:latin typeface="Times New Roman"/>
                <a:cs typeface="Times New Roman"/>
              </a:rPr>
              <a:t>x</a:t>
            </a:r>
            <a:r>
              <a:rPr sz="2250" spc="22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08042" y="3430721"/>
            <a:ext cx="427990" cy="748665"/>
          </a:xfrm>
          <a:custGeom>
            <a:avLst/>
            <a:gdLst/>
            <a:ahLst/>
            <a:cxnLst/>
            <a:rect l="l" t="t" r="r" b="b"/>
            <a:pathLst>
              <a:path w="427989" h="748664">
                <a:moveTo>
                  <a:pt x="0" y="7168"/>
                </a:moveTo>
                <a:lnTo>
                  <a:pt x="61173" y="3913"/>
                </a:lnTo>
                <a:lnTo>
                  <a:pt x="120274" y="1548"/>
                </a:lnTo>
                <a:lnTo>
                  <a:pt x="174467" y="201"/>
                </a:lnTo>
                <a:lnTo>
                  <a:pt x="220919" y="0"/>
                </a:lnTo>
                <a:lnTo>
                  <a:pt x="256794" y="1072"/>
                </a:lnTo>
                <a:lnTo>
                  <a:pt x="281846" y="5363"/>
                </a:lnTo>
                <a:lnTo>
                  <a:pt x="289290" y="12725"/>
                </a:lnTo>
                <a:lnTo>
                  <a:pt x="288708" y="21754"/>
                </a:lnTo>
                <a:lnTo>
                  <a:pt x="289687" y="31044"/>
                </a:lnTo>
                <a:lnTo>
                  <a:pt x="291544" y="38581"/>
                </a:lnTo>
                <a:lnTo>
                  <a:pt x="289687" y="46094"/>
                </a:lnTo>
                <a:lnTo>
                  <a:pt x="287829" y="58083"/>
                </a:lnTo>
                <a:lnTo>
                  <a:pt x="296219" y="113600"/>
                </a:lnTo>
                <a:lnTo>
                  <a:pt x="304895" y="157711"/>
                </a:lnTo>
                <a:lnTo>
                  <a:pt x="314190" y="202941"/>
                </a:lnTo>
                <a:lnTo>
                  <a:pt x="322580" y="240848"/>
                </a:lnTo>
                <a:lnTo>
                  <a:pt x="334549" y="293268"/>
                </a:lnTo>
                <a:lnTo>
                  <a:pt x="348996" y="336733"/>
                </a:lnTo>
                <a:lnTo>
                  <a:pt x="378539" y="379802"/>
                </a:lnTo>
                <a:lnTo>
                  <a:pt x="395198" y="400366"/>
                </a:lnTo>
                <a:lnTo>
                  <a:pt x="408178" y="420680"/>
                </a:lnTo>
                <a:lnTo>
                  <a:pt x="416845" y="440177"/>
                </a:lnTo>
                <a:lnTo>
                  <a:pt x="423037" y="459971"/>
                </a:lnTo>
                <a:lnTo>
                  <a:pt x="426751" y="482599"/>
                </a:lnTo>
                <a:lnTo>
                  <a:pt x="427990" y="510596"/>
                </a:lnTo>
                <a:lnTo>
                  <a:pt x="426854" y="548075"/>
                </a:lnTo>
                <a:lnTo>
                  <a:pt x="423862" y="592591"/>
                </a:lnTo>
                <a:lnTo>
                  <a:pt x="419631" y="636559"/>
                </a:lnTo>
                <a:lnTo>
                  <a:pt x="414782" y="672394"/>
                </a:lnTo>
                <a:lnTo>
                  <a:pt x="415383" y="698396"/>
                </a:lnTo>
                <a:lnTo>
                  <a:pt x="419687" y="718480"/>
                </a:lnTo>
                <a:lnTo>
                  <a:pt x="416585" y="733491"/>
                </a:lnTo>
                <a:lnTo>
                  <a:pt x="394970" y="744276"/>
                </a:lnTo>
                <a:lnTo>
                  <a:pt x="355934" y="748240"/>
                </a:lnTo>
                <a:lnTo>
                  <a:pt x="300433" y="747333"/>
                </a:lnTo>
                <a:lnTo>
                  <a:pt x="238122" y="743847"/>
                </a:lnTo>
                <a:lnTo>
                  <a:pt x="178659" y="740074"/>
                </a:lnTo>
                <a:lnTo>
                  <a:pt x="131699" y="738307"/>
                </a:lnTo>
                <a:lnTo>
                  <a:pt x="91600" y="738307"/>
                </a:lnTo>
                <a:lnTo>
                  <a:pt x="62944" y="738307"/>
                </a:lnTo>
                <a:lnTo>
                  <a:pt x="42312" y="738307"/>
                </a:lnTo>
                <a:lnTo>
                  <a:pt x="26289" y="738307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89898" y="4068638"/>
            <a:ext cx="76771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235" dirty="0">
                <a:latin typeface="Times New Roman"/>
                <a:cs typeface="Times New Roman"/>
              </a:rPr>
              <a:t>f</a:t>
            </a:r>
            <a:r>
              <a:rPr sz="2100" b="1" spc="352" baseline="-23809" dirty="0">
                <a:latin typeface="Times New Roman"/>
                <a:cs typeface="Times New Roman"/>
              </a:rPr>
              <a:t>X</a:t>
            </a:r>
            <a:r>
              <a:rPr sz="2100" b="1" spc="-209" baseline="-23809" dirty="0">
                <a:latin typeface="Times New Roman"/>
                <a:cs typeface="Times New Roman"/>
              </a:rPr>
              <a:t> </a:t>
            </a:r>
            <a:r>
              <a:rPr sz="2450" spc="215" dirty="0">
                <a:latin typeface="Times New Roman"/>
                <a:cs typeface="Times New Roman"/>
              </a:rPr>
              <a:t>(</a:t>
            </a:r>
            <a:r>
              <a:rPr sz="2450" i="1" spc="215" dirty="0">
                <a:latin typeface="Times New Roman"/>
                <a:cs typeface="Times New Roman"/>
              </a:rPr>
              <a:t>x</a:t>
            </a:r>
            <a:r>
              <a:rPr sz="2450" spc="215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3076" y="3478342"/>
            <a:ext cx="68834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i="1" spc="185" dirty="0">
                <a:latin typeface="Times New Roman"/>
                <a:cs typeface="Times New Roman"/>
              </a:rPr>
              <a:t>f</a:t>
            </a:r>
            <a:r>
              <a:rPr sz="1875" b="1" spc="277" baseline="-24444" dirty="0">
                <a:latin typeface="Times New Roman"/>
                <a:cs typeface="Times New Roman"/>
              </a:rPr>
              <a:t>Y</a:t>
            </a:r>
            <a:r>
              <a:rPr sz="1875" b="1" spc="-120" baseline="-24444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(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i="1" spc="170" dirty="0">
                <a:latin typeface="Times New Roman"/>
                <a:cs typeface="Times New Roman"/>
              </a:rPr>
              <a:t>y</a:t>
            </a:r>
            <a:r>
              <a:rPr sz="2100" spc="17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5752" y="5002343"/>
            <a:ext cx="1778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13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91885" y="3887342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11267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4646" y="3887342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2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74681" y="3177266"/>
            <a:ext cx="711835" cy="121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 algn="ctr">
              <a:lnSpc>
                <a:spcPct val="100000"/>
              </a:lnSpc>
            </a:pPr>
            <a:r>
              <a:rPr sz="2400" i="1" spc="370" dirty="0">
                <a:latin typeface="Times New Roman"/>
                <a:cs typeface="Times New Roman"/>
              </a:rPr>
              <a:t>g</a:t>
            </a:r>
            <a:r>
              <a:rPr sz="2400" spc="90" dirty="0">
                <a:latin typeface="Times New Roman"/>
                <a:cs typeface="Times New Roman"/>
              </a:rPr>
              <a:t>(</a:t>
            </a:r>
            <a:r>
              <a:rPr sz="2400" i="1" spc="200" dirty="0">
                <a:latin typeface="Times New Roman"/>
                <a:cs typeface="Times New Roman"/>
              </a:rPr>
              <a:t>b</a:t>
            </a:r>
            <a:r>
              <a:rPr sz="2400" spc="12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10489" algn="ctr">
              <a:lnSpc>
                <a:spcPct val="100000"/>
              </a:lnSpc>
              <a:spcBef>
                <a:spcPts val="1090"/>
              </a:spcBef>
            </a:pPr>
            <a:r>
              <a:rPr sz="1850" i="1" spc="200" dirty="0">
                <a:latin typeface="Times New Roman"/>
                <a:cs typeface="Times New Roman"/>
              </a:rPr>
              <a:t>g</a:t>
            </a:r>
            <a:r>
              <a:rPr sz="1850" spc="200" dirty="0">
                <a:latin typeface="Times New Roman"/>
                <a:cs typeface="Times New Roman"/>
              </a:rPr>
              <a:t>(</a:t>
            </a:r>
            <a:r>
              <a:rPr sz="1850" i="1" spc="200" dirty="0">
                <a:latin typeface="Times New Roman"/>
                <a:cs typeface="Times New Roman"/>
              </a:rPr>
              <a:t>x</a:t>
            </a:r>
            <a:r>
              <a:rPr sz="1850" spc="20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R="10795" algn="ctr">
              <a:lnSpc>
                <a:spcPct val="100000"/>
              </a:lnSpc>
              <a:spcBef>
                <a:spcPts val="225"/>
              </a:spcBef>
            </a:pPr>
            <a:r>
              <a:rPr sz="2550" i="1" spc="400" dirty="0">
                <a:latin typeface="Times New Roman"/>
                <a:cs typeface="Times New Roman"/>
              </a:rPr>
              <a:t>g</a:t>
            </a:r>
            <a:r>
              <a:rPr sz="2550" spc="190" dirty="0">
                <a:latin typeface="Times New Roman"/>
                <a:cs typeface="Times New Roman"/>
              </a:rPr>
              <a:t>(</a:t>
            </a:r>
            <a:r>
              <a:rPr sz="2550" i="1" spc="270" dirty="0">
                <a:latin typeface="Times New Roman"/>
                <a:cs typeface="Times New Roman"/>
              </a:rPr>
              <a:t>a</a:t>
            </a:r>
            <a:r>
              <a:rPr sz="2550" spc="135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9494" y="4546574"/>
            <a:ext cx="342341" cy="4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7854" y="3893286"/>
            <a:ext cx="381838" cy="257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3619" y="5977061"/>
            <a:ext cx="161607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5"/>
              </a:lnSpc>
            </a:pPr>
            <a:r>
              <a:rPr sz="1200" i="1" spc="45" dirty="0">
                <a:latin typeface="Times New Roman"/>
                <a:cs typeface="Times New Roman"/>
              </a:rPr>
              <a:t>f</a:t>
            </a:r>
            <a:r>
              <a:rPr sz="1050" b="1" spc="67" baseline="-23809" dirty="0">
                <a:latin typeface="Times New Roman"/>
                <a:cs typeface="Times New Roman"/>
              </a:rPr>
              <a:t>Y</a:t>
            </a:r>
            <a:r>
              <a:rPr sz="1050" b="1" spc="-82" baseline="-23809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(</a:t>
            </a:r>
            <a:r>
              <a:rPr sz="1200" spc="-190" dirty="0">
                <a:latin typeface="Times New Roman"/>
                <a:cs typeface="Times New Roman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)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dy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Symbol"/>
                <a:cs typeface="Symbol"/>
              </a:rPr>
              <a:t>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Times New Roman"/>
                <a:cs typeface="Times New Roman"/>
              </a:rPr>
              <a:t>f</a:t>
            </a:r>
            <a:r>
              <a:rPr sz="1050" b="1" spc="82" baseline="-23809" dirty="0">
                <a:latin typeface="Times New Roman"/>
                <a:cs typeface="Times New Roman"/>
              </a:rPr>
              <a:t>X</a:t>
            </a:r>
            <a:r>
              <a:rPr sz="1050" b="1" spc="-97" baseline="-23809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40" dirty="0">
                <a:latin typeface="Times New Roman"/>
                <a:cs typeface="Times New Roman"/>
              </a:rPr>
              <a:t>)</a:t>
            </a:r>
            <a:r>
              <a:rPr sz="1200" spc="-16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dx</a:t>
            </a:r>
            <a:endParaRPr sz="1200">
              <a:latin typeface="Times New Roman"/>
              <a:cs typeface="Times New Roman"/>
            </a:endParaRPr>
          </a:p>
          <a:p>
            <a:pPr marL="293370" marR="5080">
              <a:lnSpc>
                <a:spcPct val="100000"/>
              </a:lnSpc>
              <a:spcBef>
                <a:spcPts val="1235"/>
              </a:spcBef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  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3147" y="557529"/>
            <a:ext cx="569849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Function of One</a:t>
            </a:r>
            <a:r>
              <a:rPr spc="-30" dirty="0"/>
              <a:t> </a:t>
            </a:r>
            <a:r>
              <a:rPr spc="-5" dirty="0"/>
              <a:t>Random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Variable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2466" y="2129282"/>
            <a:ext cx="157988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466" y="2495041"/>
            <a:ext cx="120967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5" dirty="0">
                <a:latin typeface="Arial"/>
                <a:cs typeface="Arial"/>
              </a:rPr>
              <a:t>v</a:t>
            </a:r>
            <a:r>
              <a:rPr sz="2400" spc="204" dirty="0">
                <a:latin typeface="Arial"/>
                <a:cs typeface="Arial"/>
              </a:rPr>
              <a:t>a</a:t>
            </a:r>
            <a:r>
              <a:rPr sz="2400" spc="125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i</a:t>
            </a:r>
            <a:r>
              <a:rPr sz="2400" spc="105" dirty="0">
                <a:latin typeface="Arial"/>
                <a:cs typeface="Arial"/>
              </a:rPr>
              <a:t>a</a:t>
            </a:r>
            <a:r>
              <a:rPr sz="2400" spc="125" dirty="0">
                <a:latin typeface="Arial"/>
                <a:cs typeface="Arial"/>
              </a:rPr>
              <a:t>b</a:t>
            </a:r>
            <a:r>
              <a:rPr sz="2400" spc="100" dirty="0"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764" y="1871603"/>
            <a:ext cx="2131060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1080"/>
              </a:lnSpc>
            </a:pPr>
            <a:r>
              <a:rPr sz="1300" i="1" spc="150" dirty="0">
                <a:latin typeface="Times New Roman"/>
                <a:cs typeface="Times New Roman"/>
              </a:rPr>
              <a:t>g</a:t>
            </a:r>
            <a:r>
              <a:rPr sz="1300" i="1" spc="-210" dirty="0">
                <a:latin typeface="Times New Roman"/>
                <a:cs typeface="Times New Roman"/>
              </a:rPr>
              <a:t> </a:t>
            </a:r>
            <a:r>
              <a:rPr sz="1300" spc="175" dirty="0">
                <a:latin typeface="Times New Roman"/>
                <a:cs typeface="Times New Roman"/>
              </a:rPr>
              <a:t>(</a:t>
            </a:r>
            <a:r>
              <a:rPr sz="1300" i="1" spc="175" dirty="0">
                <a:latin typeface="Times New Roman"/>
                <a:cs typeface="Times New Roman"/>
              </a:rPr>
              <a:t>b</a:t>
            </a:r>
            <a:r>
              <a:rPr sz="1300" spc="175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135255">
              <a:lnSpc>
                <a:spcPts val="3540"/>
              </a:lnSpc>
              <a:tabLst>
                <a:tab pos="1709420" algn="l"/>
              </a:tabLst>
            </a:pPr>
            <a:r>
              <a:rPr sz="5025" spc="322" baseline="-13266" dirty="0">
                <a:latin typeface="Symbol"/>
                <a:cs typeface="Symbol"/>
              </a:rPr>
              <a:t></a:t>
            </a:r>
            <a:r>
              <a:rPr sz="5025" spc="322" baseline="-13266" dirty="0">
                <a:latin typeface="Times New Roman"/>
                <a:cs typeface="Times New Roman"/>
              </a:rPr>
              <a:t> </a:t>
            </a:r>
            <a:r>
              <a:rPr sz="2200" i="1" spc="265" dirty="0">
                <a:latin typeface="Times New Roman"/>
                <a:cs typeface="Times New Roman"/>
              </a:rPr>
              <a:t>f</a:t>
            </a:r>
            <a:r>
              <a:rPr sz="1950" b="1" spc="397" baseline="-23504" dirty="0">
                <a:latin typeface="Times New Roman"/>
                <a:cs typeface="Times New Roman"/>
              </a:rPr>
              <a:t>Y </a:t>
            </a:r>
            <a:r>
              <a:rPr sz="2200" spc="185" dirty="0">
                <a:latin typeface="Times New Roman"/>
                <a:cs typeface="Times New Roman"/>
              </a:rPr>
              <a:t>(</a:t>
            </a:r>
            <a:r>
              <a:rPr sz="2200" spc="605" dirty="0">
                <a:latin typeface="Times New Roman"/>
                <a:cs typeface="Times New Roman"/>
              </a:rPr>
              <a:t> </a:t>
            </a:r>
            <a:r>
              <a:rPr sz="2200" i="1" spc="260" dirty="0">
                <a:latin typeface="Times New Roman"/>
                <a:cs typeface="Times New Roman"/>
              </a:rPr>
              <a:t>y</a:t>
            </a:r>
            <a:r>
              <a:rPr sz="2200" spc="260" dirty="0">
                <a:latin typeface="Times New Roman"/>
                <a:cs typeface="Times New Roman"/>
              </a:rPr>
              <a:t>)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i="1" spc="254" dirty="0">
                <a:latin typeface="Times New Roman"/>
                <a:cs typeface="Times New Roman"/>
              </a:rPr>
              <a:t>dy	</a:t>
            </a:r>
            <a:r>
              <a:rPr sz="2200" spc="305" dirty="0">
                <a:latin typeface="Symbol"/>
                <a:cs typeface="Symbol"/>
              </a:rPr>
              <a:t></a:t>
            </a:r>
            <a:r>
              <a:rPr sz="2200" spc="-335" dirty="0">
                <a:latin typeface="Times New Roman"/>
                <a:cs typeface="Times New Roman"/>
              </a:rPr>
              <a:t> </a:t>
            </a:r>
            <a:r>
              <a:rPr sz="2200" spc="28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300" i="1" spc="150" dirty="0">
                <a:latin typeface="Times New Roman"/>
                <a:cs typeface="Times New Roman"/>
              </a:rPr>
              <a:t>g</a:t>
            </a:r>
            <a:r>
              <a:rPr sz="1300" i="1" spc="-210" dirty="0">
                <a:latin typeface="Times New Roman"/>
                <a:cs typeface="Times New Roman"/>
              </a:rPr>
              <a:t> </a:t>
            </a:r>
            <a:r>
              <a:rPr sz="1300" spc="200" dirty="0">
                <a:latin typeface="Times New Roman"/>
                <a:cs typeface="Times New Roman"/>
              </a:rPr>
              <a:t>(</a:t>
            </a:r>
            <a:r>
              <a:rPr sz="1300" i="1" spc="200" dirty="0">
                <a:latin typeface="Times New Roman"/>
                <a:cs typeface="Times New Roman"/>
              </a:rPr>
              <a:t>a</a:t>
            </a:r>
            <a:r>
              <a:rPr sz="1300" spc="20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044" y="2696209"/>
            <a:ext cx="110363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>
                <a:latin typeface="Arial"/>
                <a:cs typeface="Arial"/>
              </a:rPr>
              <a:t>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=g(x);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4474" y="2696209"/>
            <a:ext cx="1866264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140" dirty="0">
                <a:latin typeface="Arial"/>
                <a:cs typeface="Arial"/>
              </a:rPr>
              <a:t>function </a:t>
            </a:r>
            <a:r>
              <a:rPr sz="2400" spc="120" dirty="0">
                <a:latin typeface="Arial"/>
                <a:cs typeface="Arial"/>
              </a:rPr>
              <a:t>of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62230" algn="ctr">
              <a:lnSpc>
                <a:spcPct val="100000"/>
              </a:lnSpc>
              <a:spcBef>
                <a:spcPts val="1630"/>
              </a:spcBef>
            </a:pPr>
            <a:r>
              <a:rPr sz="2400" spc="130" dirty="0">
                <a:latin typeface="Arial"/>
                <a:cs typeface="Arial"/>
              </a:rPr>
              <a:t>substitution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1241" y="3269234"/>
            <a:ext cx="110363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100" dirty="0">
                <a:latin typeface="Arial"/>
                <a:cs typeface="Arial"/>
              </a:rPr>
              <a:t>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=g(x);  </a:t>
            </a:r>
            <a:r>
              <a:rPr sz="2400" spc="114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8621" y="3659433"/>
            <a:ext cx="46037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175" dirty="0">
                <a:latin typeface="Times New Roman"/>
                <a:cs typeface="Times New Roman"/>
              </a:rPr>
              <a:t>g</a:t>
            </a:r>
            <a:r>
              <a:rPr sz="1400" i="1" spc="-220" dirty="0">
                <a:latin typeface="Times New Roman"/>
                <a:cs typeface="Times New Roman"/>
              </a:rPr>
              <a:t> </a:t>
            </a:r>
            <a:r>
              <a:rPr sz="1400" spc="225" dirty="0">
                <a:latin typeface="Times New Roman"/>
                <a:cs typeface="Times New Roman"/>
              </a:rPr>
              <a:t>(</a:t>
            </a:r>
            <a:r>
              <a:rPr sz="1400" i="1" spc="225" dirty="0">
                <a:latin typeface="Times New Roman"/>
                <a:cs typeface="Times New Roman"/>
              </a:rPr>
              <a:t>a</a:t>
            </a:r>
            <a:r>
              <a:rPr sz="1400" spc="22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3922" y="2956602"/>
            <a:ext cx="2315845" cy="75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sz="1400" i="1" spc="175" dirty="0">
                <a:latin typeface="Times New Roman"/>
                <a:cs typeface="Times New Roman"/>
              </a:rPr>
              <a:t>g</a:t>
            </a:r>
            <a:r>
              <a:rPr sz="1400" i="1" spc="-225" dirty="0">
                <a:latin typeface="Times New Roman"/>
                <a:cs typeface="Times New Roman"/>
              </a:rPr>
              <a:t> </a:t>
            </a:r>
            <a:r>
              <a:rPr sz="1400" spc="200" dirty="0">
                <a:latin typeface="Times New Roman"/>
                <a:cs typeface="Times New Roman"/>
              </a:rPr>
              <a:t>(</a:t>
            </a:r>
            <a:r>
              <a:rPr sz="1400" i="1" spc="200" dirty="0">
                <a:latin typeface="Times New Roman"/>
                <a:cs typeface="Times New Roman"/>
              </a:rPr>
              <a:t>b</a:t>
            </a:r>
            <a:r>
              <a:rPr sz="1400" spc="2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40970">
              <a:lnSpc>
                <a:spcPts val="3860"/>
              </a:lnSpc>
              <a:tabLst>
                <a:tab pos="1858010" algn="l"/>
              </a:tabLst>
            </a:pPr>
            <a:r>
              <a:rPr sz="5475" spc="352" baseline="-12937" dirty="0">
                <a:latin typeface="Symbol"/>
                <a:cs typeface="Symbol"/>
              </a:rPr>
              <a:t></a:t>
            </a:r>
            <a:r>
              <a:rPr sz="5475" spc="352" baseline="-12937" dirty="0">
                <a:latin typeface="Times New Roman"/>
                <a:cs typeface="Times New Roman"/>
              </a:rPr>
              <a:t> </a:t>
            </a:r>
            <a:r>
              <a:rPr sz="2450" i="1" spc="290" dirty="0">
                <a:latin typeface="Times New Roman"/>
                <a:cs typeface="Times New Roman"/>
              </a:rPr>
              <a:t>f</a:t>
            </a:r>
            <a:r>
              <a:rPr sz="2100" b="1" spc="434" baseline="-23809" dirty="0">
                <a:latin typeface="Times New Roman"/>
                <a:cs typeface="Times New Roman"/>
              </a:rPr>
              <a:t>Y </a:t>
            </a:r>
            <a:r>
              <a:rPr sz="2450" spc="185" dirty="0">
                <a:latin typeface="Times New Roman"/>
                <a:cs typeface="Times New Roman"/>
              </a:rPr>
              <a:t>(</a:t>
            </a:r>
            <a:r>
              <a:rPr sz="2450" spc="645" dirty="0">
                <a:latin typeface="Times New Roman"/>
                <a:cs typeface="Times New Roman"/>
              </a:rPr>
              <a:t> </a:t>
            </a:r>
            <a:r>
              <a:rPr sz="2450" i="1" spc="265" dirty="0">
                <a:latin typeface="Times New Roman"/>
                <a:cs typeface="Times New Roman"/>
              </a:rPr>
              <a:t>y</a:t>
            </a:r>
            <a:r>
              <a:rPr sz="2450" spc="265" dirty="0">
                <a:latin typeface="Times New Roman"/>
                <a:cs typeface="Times New Roman"/>
              </a:rPr>
              <a:t>)</a:t>
            </a:r>
            <a:r>
              <a:rPr sz="2450" spc="85" dirty="0">
                <a:latin typeface="Times New Roman"/>
                <a:cs typeface="Times New Roman"/>
              </a:rPr>
              <a:t> </a:t>
            </a:r>
            <a:r>
              <a:rPr sz="2450" i="1" spc="254" dirty="0">
                <a:latin typeface="Times New Roman"/>
                <a:cs typeface="Times New Roman"/>
              </a:rPr>
              <a:t>dy	</a:t>
            </a:r>
            <a:r>
              <a:rPr sz="2450" spc="305" dirty="0">
                <a:latin typeface="Symbol"/>
                <a:cs typeface="Symbol"/>
              </a:rPr>
              <a:t>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spc="28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437" y="4146298"/>
            <a:ext cx="909319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254" dirty="0">
                <a:latin typeface="Times New Roman"/>
                <a:cs typeface="Times New Roman"/>
              </a:rPr>
              <a:t>f</a:t>
            </a:r>
            <a:r>
              <a:rPr sz="1725" b="1" spc="382" baseline="-24154" dirty="0">
                <a:latin typeface="Times New Roman"/>
                <a:cs typeface="Times New Roman"/>
              </a:rPr>
              <a:t>Y</a:t>
            </a:r>
            <a:r>
              <a:rPr sz="1725" b="1" spc="-89" baseline="-24154" dirty="0">
                <a:latin typeface="Times New Roman"/>
                <a:cs typeface="Times New Roman"/>
              </a:rPr>
              <a:t> </a:t>
            </a:r>
            <a:r>
              <a:rPr sz="1950" spc="190" dirty="0">
                <a:latin typeface="Times New Roman"/>
                <a:cs typeface="Times New Roman"/>
              </a:rPr>
              <a:t>(</a:t>
            </a:r>
            <a:r>
              <a:rPr sz="1950" spc="-265" dirty="0">
                <a:latin typeface="Times New Roman"/>
                <a:cs typeface="Times New Roman"/>
              </a:rPr>
              <a:t> </a:t>
            </a:r>
            <a:r>
              <a:rPr sz="1950" i="1" spc="250" dirty="0">
                <a:latin typeface="Times New Roman"/>
                <a:cs typeface="Times New Roman"/>
              </a:rPr>
              <a:t>y</a:t>
            </a:r>
            <a:r>
              <a:rPr sz="1950" spc="250" dirty="0">
                <a:latin typeface="Times New Roman"/>
                <a:cs typeface="Times New Roman"/>
              </a:rPr>
              <a:t>)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spc="32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0157" y="4045820"/>
            <a:ext cx="2284730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i="1" spc="320" dirty="0">
                <a:latin typeface="Times New Roman"/>
                <a:cs typeface="Times New Roman"/>
              </a:rPr>
              <a:t>dy</a:t>
            </a:r>
            <a:r>
              <a:rPr sz="2650" i="1" spc="90" dirty="0">
                <a:latin typeface="Times New Roman"/>
                <a:cs typeface="Times New Roman"/>
              </a:rPr>
              <a:t> </a:t>
            </a:r>
            <a:r>
              <a:rPr sz="2650" spc="420" dirty="0">
                <a:latin typeface="Symbol"/>
                <a:cs typeface="Symbol"/>
              </a:rPr>
              <a:t></a:t>
            </a:r>
            <a:r>
              <a:rPr sz="2650" spc="125" dirty="0">
                <a:latin typeface="Times New Roman"/>
                <a:cs typeface="Times New Roman"/>
              </a:rPr>
              <a:t> </a:t>
            </a:r>
            <a:r>
              <a:rPr sz="2650" i="1" spc="395" dirty="0">
                <a:latin typeface="Times New Roman"/>
                <a:cs typeface="Times New Roman"/>
              </a:rPr>
              <a:t>g</a:t>
            </a:r>
            <a:r>
              <a:rPr sz="2650" spc="395" dirty="0">
                <a:latin typeface="Times New Roman"/>
                <a:cs typeface="Times New Roman"/>
              </a:rPr>
              <a:t>'(</a:t>
            </a:r>
            <a:r>
              <a:rPr sz="2650" i="1" spc="395" dirty="0">
                <a:latin typeface="Times New Roman"/>
                <a:cs typeface="Times New Roman"/>
              </a:rPr>
              <a:t>x</a:t>
            </a:r>
            <a:r>
              <a:rPr sz="2650" spc="395" dirty="0">
                <a:latin typeface="Times New Roman"/>
                <a:cs typeface="Times New Roman"/>
              </a:rPr>
              <a:t>)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254" dirty="0">
                <a:latin typeface="Times New Roman"/>
                <a:cs typeface="Times New Roman"/>
              </a:rPr>
              <a:t>dx</a:t>
            </a:r>
            <a:r>
              <a:rPr sz="2650" spc="254" dirty="0">
                <a:latin typeface="Times New Roman"/>
                <a:cs typeface="Times New Roman"/>
              </a:rPr>
              <a:t>;</a:t>
            </a:r>
            <a:endParaRPr sz="2650">
              <a:latin typeface="Times New Roman"/>
              <a:cs typeface="Times New Roman"/>
            </a:endParaRPr>
          </a:p>
          <a:p>
            <a:pPr marL="657225" algn="ctr">
              <a:lnSpc>
                <a:spcPct val="100000"/>
              </a:lnSpc>
              <a:spcBef>
                <a:spcPts val="2100"/>
              </a:spcBef>
            </a:pPr>
            <a:r>
              <a:rPr sz="1100" i="1" spc="135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6124" y="5252778"/>
            <a:ext cx="11303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135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6060" y="4146298"/>
            <a:ext cx="1192530" cy="75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254" dirty="0">
                <a:latin typeface="Times New Roman"/>
                <a:cs typeface="Times New Roman"/>
              </a:rPr>
              <a:t>f</a:t>
            </a:r>
            <a:r>
              <a:rPr sz="1725" b="1" spc="382" baseline="-24154" dirty="0">
                <a:latin typeface="Times New Roman"/>
                <a:cs typeface="Times New Roman"/>
              </a:rPr>
              <a:t>Y</a:t>
            </a:r>
            <a:r>
              <a:rPr sz="1725" b="1" spc="-127" baseline="-24154" dirty="0">
                <a:latin typeface="Times New Roman"/>
                <a:cs typeface="Times New Roman"/>
              </a:rPr>
              <a:t> </a:t>
            </a:r>
            <a:r>
              <a:rPr sz="1950" spc="285" dirty="0">
                <a:latin typeface="Times New Roman"/>
                <a:cs typeface="Times New Roman"/>
              </a:rPr>
              <a:t>(</a:t>
            </a:r>
            <a:r>
              <a:rPr sz="1950" i="1" spc="285" dirty="0">
                <a:latin typeface="Times New Roman"/>
                <a:cs typeface="Times New Roman"/>
              </a:rPr>
              <a:t>g</a:t>
            </a:r>
            <a:r>
              <a:rPr sz="1950" spc="285" dirty="0">
                <a:latin typeface="Times New Roman"/>
                <a:cs typeface="Times New Roman"/>
              </a:rPr>
              <a:t>(</a:t>
            </a:r>
            <a:r>
              <a:rPr sz="1950" i="1" spc="285" dirty="0">
                <a:latin typeface="Times New Roman"/>
                <a:cs typeface="Times New Roman"/>
              </a:rPr>
              <a:t>x</a:t>
            </a:r>
            <a:r>
              <a:rPr sz="1950" spc="285" dirty="0">
                <a:latin typeface="Times New Roman"/>
                <a:cs typeface="Times New Roman"/>
              </a:rPr>
              <a:t>));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85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</a:pPr>
            <a:r>
              <a:rPr sz="1100" i="1" spc="135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5830" y="4769860"/>
            <a:ext cx="1884680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24000" algn="l"/>
              </a:tabLst>
            </a:pPr>
            <a:r>
              <a:rPr sz="1900" spc="254" dirty="0">
                <a:latin typeface="Symbol"/>
                <a:cs typeface="Symbol"/>
              </a:rPr>
              <a:t></a:t>
            </a:r>
            <a:r>
              <a:rPr sz="4275" spc="382" baseline="-13645" dirty="0">
                <a:latin typeface="Symbol"/>
                <a:cs typeface="Symbol"/>
              </a:rPr>
              <a:t></a:t>
            </a:r>
            <a:r>
              <a:rPr sz="4275" spc="382" baseline="-13645" dirty="0">
                <a:latin typeface="Times New Roman"/>
                <a:cs typeface="Times New Roman"/>
              </a:rPr>
              <a:t> </a:t>
            </a:r>
            <a:r>
              <a:rPr sz="4275" spc="705" baseline="-13645" dirty="0">
                <a:latin typeface="Times New Roman"/>
                <a:cs typeface="Times New Roman"/>
              </a:rPr>
              <a:t> </a:t>
            </a:r>
            <a:r>
              <a:rPr sz="1900" i="1" spc="235" dirty="0">
                <a:latin typeface="Times New Roman"/>
                <a:cs typeface="Times New Roman"/>
              </a:rPr>
              <a:t>f</a:t>
            </a:r>
            <a:r>
              <a:rPr sz="1650" b="1" spc="352" baseline="-25252" dirty="0">
                <a:latin typeface="Times New Roman"/>
                <a:cs typeface="Times New Roman"/>
              </a:rPr>
              <a:t>X</a:t>
            </a:r>
            <a:r>
              <a:rPr sz="1650" b="1" spc="660" baseline="-25252" dirty="0">
                <a:latin typeface="Times New Roman"/>
                <a:cs typeface="Times New Roman"/>
              </a:rPr>
              <a:t> </a:t>
            </a:r>
            <a:r>
              <a:rPr sz="1900" spc="190" dirty="0">
                <a:latin typeface="Times New Roman"/>
                <a:cs typeface="Times New Roman"/>
              </a:rPr>
              <a:t>(</a:t>
            </a:r>
            <a:r>
              <a:rPr sz="1900" i="1" spc="190" dirty="0">
                <a:latin typeface="Times New Roman"/>
                <a:cs typeface="Times New Roman"/>
              </a:rPr>
              <a:t>x</a:t>
            </a:r>
            <a:r>
              <a:rPr sz="1900" spc="190" dirty="0">
                <a:latin typeface="Times New Roman"/>
                <a:cs typeface="Times New Roman"/>
              </a:rPr>
              <a:t>)</a:t>
            </a:r>
            <a:r>
              <a:rPr sz="1900" i="1" spc="190" dirty="0">
                <a:latin typeface="Times New Roman"/>
                <a:cs typeface="Times New Roman"/>
              </a:rPr>
              <a:t>dx	</a:t>
            </a:r>
            <a:r>
              <a:rPr sz="1900" spc="250" dirty="0">
                <a:latin typeface="Symbol"/>
                <a:cs typeface="Symbol"/>
              </a:rPr>
              <a:t></a:t>
            </a:r>
            <a:r>
              <a:rPr sz="1900" spc="-310" dirty="0">
                <a:latin typeface="Times New Roman"/>
                <a:cs typeface="Times New Roman"/>
              </a:rPr>
              <a:t> </a:t>
            </a:r>
            <a:r>
              <a:rPr sz="1900" spc="22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9855" y="4769860"/>
            <a:ext cx="2167890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75" spc="277" baseline="-13645" dirty="0">
                <a:latin typeface="Symbol"/>
                <a:cs typeface="Symbol"/>
              </a:rPr>
              <a:t></a:t>
            </a:r>
            <a:r>
              <a:rPr sz="4275" spc="37" baseline="-13645" dirty="0">
                <a:latin typeface="Times New Roman"/>
                <a:cs typeface="Times New Roman"/>
              </a:rPr>
              <a:t> </a:t>
            </a:r>
            <a:r>
              <a:rPr sz="1900" i="1" spc="225" dirty="0">
                <a:latin typeface="Times New Roman"/>
                <a:cs typeface="Times New Roman"/>
              </a:rPr>
              <a:t>f</a:t>
            </a:r>
            <a:r>
              <a:rPr sz="1650" b="1" spc="337" baseline="-25252" dirty="0">
                <a:latin typeface="Times New Roman"/>
                <a:cs typeface="Times New Roman"/>
              </a:rPr>
              <a:t>Y</a:t>
            </a:r>
            <a:r>
              <a:rPr sz="1650" b="1" spc="-22" baseline="-25252" dirty="0">
                <a:latin typeface="Times New Roman"/>
                <a:cs typeface="Times New Roman"/>
              </a:rPr>
              <a:t> </a:t>
            </a:r>
            <a:r>
              <a:rPr sz="1900" spc="254" dirty="0">
                <a:latin typeface="Times New Roman"/>
                <a:cs typeface="Times New Roman"/>
              </a:rPr>
              <a:t>(</a:t>
            </a:r>
            <a:r>
              <a:rPr sz="1900" i="1" spc="254" dirty="0">
                <a:latin typeface="Times New Roman"/>
                <a:cs typeface="Times New Roman"/>
              </a:rPr>
              <a:t>g</a:t>
            </a:r>
            <a:r>
              <a:rPr sz="1900" spc="254" dirty="0">
                <a:latin typeface="Times New Roman"/>
                <a:cs typeface="Times New Roman"/>
              </a:rPr>
              <a:t>(</a:t>
            </a:r>
            <a:r>
              <a:rPr sz="1900" i="1" spc="254" dirty="0">
                <a:latin typeface="Times New Roman"/>
                <a:cs typeface="Times New Roman"/>
              </a:rPr>
              <a:t>x</a:t>
            </a:r>
            <a:r>
              <a:rPr sz="1900" spc="254" dirty="0">
                <a:latin typeface="Times New Roman"/>
                <a:cs typeface="Times New Roman"/>
              </a:rPr>
              <a:t>))</a:t>
            </a:r>
            <a:r>
              <a:rPr sz="1900" i="1" spc="254" dirty="0">
                <a:latin typeface="Times New Roman"/>
                <a:cs typeface="Times New Roman"/>
              </a:rPr>
              <a:t>g</a:t>
            </a:r>
            <a:r>
              <a:rPr sz="1900" spc="254" dirty="0">
                <a:latin typeface="Times New Roman"/>
                <a:cs typeface="Times New Roman"/>
              </a:rPr>
              <a:t>'(</a:t>
            </a:r>
            <a:r>
              <a:rPr sz="1900" i="1" spc="254" dirty="0">
                <a:latin typeface="Times New Roman"/>
                <a:cs typeface="Times New Roman"/>
              </a:rPr>
              <a:t>x</a:t>
            </a:r>
            <a:r>
              <a:rPr sz="1900" spc="254" dirty="0">
                <a:latin typeface="Times New Roman"/>
                <a:cs typeface="Times New Roman"/>
              </a:rPr>
              <a:t>)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i="1" spc="190" dirty="0">
                <a:latin typeface="Times New Roman"/>
                <a:cs typeface="Times New Roman"/>
              </a:rPr>
              <a:t>dx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5861" y="5252778"/>
            <a:ext cx="41783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135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55"/>
              </a:spcBef>
            </a:pPr>
            <a:r>
              <a:rPr sz="1100" i="1" spc="150" dirty="0">
                <a:latin typeface="Times New Roman"/>
                <a:cs typeface="Times New Roman"/>
              </a:rPr>
              <a:t>g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(</a:t>
            </a:r>
            <a:r>
              <a:rPr sz="1100" spc="-160" dirty="0">
                <a:latin typeface="Times New Roman"/>
                <a:cs typeface="Times New Roman"/>
              </a:rPr>
              <a:t> </a:t>
            </a:r>
            <a:r>
              <a:rPr sz="1100" i="1" spc="165" dirty="0">
                <a:latin typeface="Times New Roman"/>
                <a:cs typeface="Times New Roman"/>
              </a:rPr>
              <a:t>x</a:t>
            </a:r>
            <a:r>
              <a:rPr sz="1100" spc="16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80075" y="5438057"/>
            <a:ext cx="3681729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26794" algn="r">
              <a:lnSpc>
                <a:spcPts val="869"/>
              </a:lnSpc>
            </a:pPr>
            <a:r>
              <a:rPr sz="1100" i="1" spc="135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3030"/>
              </a:lnSpc>
              <a:tabLst>
                <a:tab pos="2362835" algn="l"/>
              </a:tabLst>
            </a:pPr>
            <a:r>
              <a:rPr sz="4350" spc="292" baseline="-13409" dirty="0">
                <a:latin typeface="Symbol"/>
                <a:cs typeface="Symbol"/>
              </a:rPr>
              <a:t></a:t>
            </a:r>
            <a:r>
              <a:rPr sz="4350" spc="292" baseline="-13409" dirty="0">
                <a:latin typeface="Times New Roman"/>
                <a:cs typeface="Times New Roman"/>
              </a:rPr>
              <a:t>  </a:t>
            </a:r>
            <a:r>
              <a:rPr sz="1950" i="1" spc="240" dirty="0">
                <a:latin typeface="Times New Roman"/>
                <a:cs typeface="Times New Roman"/>
              </a:rPr>
              <a:t>f</a:t>
            </a:r>
            <a:r>
              <a:rPr sz="1650" b="1" spc="359" baseline="-25252" dirty="0">
                <a:latin typeface="Times New Roman"/>
                <a:cs typeface="Times New Roman"/>
              </a:rPr>
              <a:t>Y</a:t>
            </a:r>
            <a:r>
              <a:rPr sz="1650" b="1" spc="-67" baseline="-25252" dirty="0">
                <a:latin typeface="Times New Roman"/>
                <a:cs typeface="Times New Roman"/>
              </a:rPr>
              <a:t> </a:t>
            </a:r>
            <a:r>
              <a:rPr sz="1950" spc="260" dirty="0">
                <a:latin typeface="Times New Roman"/>
                <a:cs typeface="Times New Roman"/>
              </a:rPr>
              <a:t>(</a:t>
            </a:r>
            <a:r>
              <a:rPr sz="1950" i="1" spc="260" dirty="0">
                <a:latin typeface="Times New Roman"/>
                <a:cs typeface="Times New Roman"/>
              </a:rPr>
              <a:t>g</a:t>
            </a:r>
            <a:r>
              <a:rPr sz="1950" spc="260" dirty="0">
                <a:latin typeface="Times New Roman"/>
                <a:cs typeface="Times New Roman"/>
              </a:rPr>
              <a:t>(</a:t>
            </a:r>
            <a:r>
              <a:rPr sz="1950" i="1" spc="260" dirty="0">
                <a:latin typeface="Times New Roman"/>
                <a:cs typeface="Times New Roman"/>
              </a:rPr>
              <a:t>x</a:t>
            </a:r>
            <a:r>
              <a:rPr sz="1950" spc="260" dirty="0">
                <a:latin typeface="Times New Roman"/>
                <a:cs typeface="Times New Roman"/>
              </a:rPr>
              <a:t>))</a:t>
            </a:r>
            <a:r>
              <a:rPr sz="1950" i="1" spc="260" dirty="0">
                <a:latin typeface="Times New Roman"/>
                <a:cs typeface="Times New Roman"/>
              </a:rPr>
              <a:t>g</a:t>
            </a:r>
            <a:r>
              <a:rPr sz="1950" spc="260" dirty="0">
                <a:latin typeface="Times New Roman"/>
                <a:cs typeface="Times New Roman"/>
              </a:rPr>
              <a:t>'(</a:t>
            </a:r>
            <a:r>
              <a:rPr sz="1950" i="1" spc="260" dirty="0">
                <a:latin typeface="Times New Roman"/>
                <a:cs typeface="Times New Roman"/>
              </a:rPr>
              <a:t>x</a:t>
            </a:r>
            <a:r>
              <a:rPr sz="1950" spc="260" dirty="0">
                <a:latin typeface="Times New Roman"/>
                <a:cs typeface="Times New Roman"/>
              </a:rPr>
              <a:t>)</a:t>
            </a:r>
            <a:r>
              <a:rPr sz="1950" spc="85" dirty="0">
                <a:latin typeface="Times New Roman"/>
                <a:cs typeface="Times New Roman"/>
              </a:rPr>
              <a:t> </a:t>
            </a:r>
            <a:r>
              <a:rPr sz="1950" i="1" spc="204" dirty="0">
                <a:latin typeface="Times New Roman"/>
                <a:cs typeface="Times New Roman"/>
              </a:rPr>
              <a:t>dx	</a:t>
            </a:r>
            <a:r>
              <a:rPr sz="1950" spc="265" dirty="0">
                <a:latin typeface="Symbol"/>
                <a:cs typeface="Symbol"/>
              </a:rPr>
              <a:t></a:t>
            </a:r>
            <a:r>
              <a:rPr sz="4350" spc="397" baseline="-13409" dirty="0">
                <a:latin typeface="Symbol"/>
                <a:cs typeface="Symbol"/>
              </a:rPr>
              <a:t></a:t>
            </a:r>
            <a:r>
              <a:rPr sz="4350" spc="-397" baseline="-13409" dirty="0">
                <a:latin typeface="Times New Roman"/>
                <a:cs typeface="Times New Roman"/>
              </a:rPr>
              <a:t> </a:t>
            </a:r>
            <a:r>
              <a:rPr sz="1950" i="1" spc="250" dirty="0">
                <a:latin typeface="Times New Roman"/>
                <a:cs typeface="Times New Roman"/>
              </a:rPr>
              <a:t>f</a:t>
            </a:r>
            <a:r>
              <a:rPr sz="1650" b="1" spc="375" baseline="-25252" dirty="0">
                <a:latin typeface="Times New Roman"/>
                <a:cs typeface="Times New Roman"/>
              </a:rPr>
              <a:t>X </a:t>
            </a:r>
            <a:r>
              <a:rPr sz="1950" spc="185" dirty="0">
                <a:latin typeface="Times New Roman"/>
                <a:cs typeface="Times New Roman"/>
              </a:rPr>
              <a:t>(</a:t>
            </a:r>
            <a:r>
              <a:rPr sz="1950" i="1" spc="185" dirty="0">
                <a:latin typeface="Times New Roman"/>
                <a:cs typeface="Times New Roman"/>
              </a:rPr>
              <a:t>x</a:t>
            </a:r>
            <a:r>
              <a:rPr sz="1950" spc="185" dirty="0">
                <a:latin typeface="Times New Roman"/>
                <a:cs typeface="Times New Roman"/>
              </a:rPr>
              <a:t>)</a:t>
            </a:r>
            <a:r>
              <a:rPr sz="1950" i="1" spc="185" dirty="0">
                <a:latin typeface="Times New Roman"/>
                <a:cs typeface="Times New Roman"/>
              </a:rPr>
              <a:t>dx</a:t>
            </a:r>
            <a:endParaRPr sz="1950">
              <a:latin typeface="Times New Roman"/>
              <a:cs typeface="Times New Roman"/>
            </a:endParaRPr>
          </a:p>
          <a:p>
            <a:pPr marR="1026160" algn="r">
              <a:lnSpc>
                <a:spcPct val="100000"/>
              </a:lnSpc>
              <a:spcBef>
                <a:spcPts val="420"/>
              </a:spcBef>
              <a:tabLst>
                <a:tab pos="2529205" algn="l"/>
              </a:tabLst>
            </a:pPr>
            <a:r>
              <a:rPr sz="1100" i="1" spc="150" dirty="0">
                <a:latin typeface="Times New Roman"/>
                <a:cs typeface="Times New Roman"/>
              </a:rPr>
              <a:t>a	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66264" y="4099239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86"/>
                </a:lnTo>
              </a:path>
            </a:pathLst>
          </a:custGeom>
          <a:ln w="17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4042" y="4099239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86"/>
                </a:lnTo>
              </a:path>
            </a:pathLst>
          </a:custGeom>
          <a:ln w="17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06842" y="4000186"/>
            <a:ext cx="14922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295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0230" y="4052766"/>
            <a:ext cx="943610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350" spc="975" dirty="0">
                <a:latin typeface="Symbol"/>
                <a:cs typeface="Symbol"/>
              </a:rPr>
              <a:t></a:t>
            </a:r>
            <a:r>
              <a:rPr sz="2350" spc="150" dirty="0">
                <a:latin typeface="Times New Roman"/>
                <a:cs typeface="Times New Roman"/>
              </a:rPr>
              <a:t> </a:t>
            </a:r>
            <a:r>
              <a:rPr sz="2350" i="1" spc="440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  <a:p>
            <a:pPr marR="5080" algn="r">
              <a:lnSpc>
                <a:spcPts val="1170"/>
              </a:lnSpc>
            </a:pPr>
            <a:r>
              <a:rPr sz="1350" i="1" spc="295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17244" y="4000186"/>
            <a:ext cx="492759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295" dirty="0">
                <a:latin typeface="Times New Roman"/>
                <a:cs typeface="Times New Roman"/>
              </a:rPr>
              <a:t>g</a:t>
            </a:r>
            <a:r>
              <a:rPr sz="1350" i="1" spc="-200" dirty="0">
                <a:latin typeface="Times New Roman"/>
                <a:cs typeface="Times New Roman"/>
              </a:rPr>
              <a:t> </a:t>
            </a:r>
            <a:r>
              <a:rPr sz="1350" spc="295" dirty="0">
                <a:latin typeface="Times New Roman"/>
                <a:cs typeface="Times New Roman"/>
              </a:rPr>
              <a:t>(</a:t>
            </a:r>
            <a:r>
              <a:rPr sz="1350" i="1" spc="295" dirty="0">
                <a:latin typeface="Times New Roman"/>
                <a:cs typeface="Times New Roman"/>
              </a:rPr>
              <a:t>b</a:t>
            </a:r>
            <a:r>
              <a:rPr sz="1350" spc="29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1064" y="4052766"/>
            <a:ext cx="789305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350" i="1" spc="440" dirty="0">
                <a:latin typeface="Times New Roman"/>
                <a:cs typeface="Times New Roman"/>
              </a:rPr>
              <a:t>y</a:t>
            </a:r>
            <a:endParaRPr sz="2350">
              <a:latin typeface="Times New Roman"/>
              <a:cs typeface="Times New Roman"/>
            </a:endParaRPr>
          </a:p>
          <a:p>
            <a:pPr marL="298450">
              <a:lnSpc>
                <a:spcPts val="1170"/>
              </a:lnSpc>
            </a:pPr>
            <a:r>
              <a:rPr sz="1350" i="1" spc="295" dirty="0">
                <a:latin typeface="Times New Roman"/>
                <a:cs typeface="Times New Roman"/>
              </a:rPr>
              <a:t>g</a:t>
            </a:r>
            <a:r>
              <a:rPr sz="1350" i="1" spc="-150" dirty="0">
                <a:latin typeface="Times New Roman"/>
                <a:cs typeface="Times New Roman"/>
              </a:rPr>
              <a:t> </a:t>
            </a:r>
            <a:r>
              <a:rPr sz="1350" spc="195" dirty="0">
                <a:latin typeface="Times New Roman"/>
                <a:cs typeface="Times New Roman"/>
              </a:rPr>
              <a:t>(</a:t>
            </a:r>
            <a:r>
              <a:rPr sz="1350" spc="-220" dirty="0">
                <a:latin typeface="Times New Roman"/>
                <a:cs typeface="Times New Roman"/>
              </a:rPr>
              <a:t> </a:t>
            </a:r>
            <a:r>
              <a:rPr sz="1350" i="1" spc="295" dirty="0">
                <a:latin typeface="Times New Roman"/>
                <a:cs typeface="Times New Roman"/>
              </a:rPr>
              <a:t>a</a:t>
            </a:r>
            <a:r>
              <a:rPr sz="1350" i="1" spc="-225" dirty="0">
                <a:latin typeface="Times New Roman"/>
                <a:cs typeface="Times New Roman"/>
              </a:rPr>
              <a:t> </a:t>
            </a:r>
            <a:r>
              <a:rPr sz="1350" spc="19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8855" y="214661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86"/>
                </a:lnTo>
              </a:path>
            </a:pathLst>
          </a:custGeom>
          <a:ln w="1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20281" y="2047561"/>
            <a:ext cx="50165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280" dirty="0">
                <a:latin typeface="Times New Roman"/>
                <a:cs typeface="Times New Roman"/>
              </a:rPr>
              <a:t>g</a:t>
            </a:r>
            <a:r>
              <a:rPr sz="1350" i="1" spc="-190" dirty="0">
                <a:latin typeface="Times New Roman"/>
                <a:cs typeface="Times New Roman"/>
              </a:rPr>
              <a:t> </a:t>
            </a:r>
            <a:r>
              <a:rPr sz="1350" spc="290" dirty="0">
                <a:latin typeface="Times New Roman"/>
                <a:cs typeface="Times New Roman"/>
              </a:rPr>
              <a:t>(</a:t>
            </a:r>
            <a:r>
              <a:rPr sz="1350" i="1" spc="290" dirty="0">
                <a:latin typeface="Times New Roman"/>
                <a:cs typeface="Times New Roman"/>
              </a:rPr>
              <a:t>b</a:t>
            </a:r>
            <a:r>
              <a:rPr sz="1350" spc="290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350" i="1" spc="280" dirty="0">
                <a:latin typeface="Times New Roman"/>
                <a:cs typeface="Times New Roman"/>
              </a:rPr>
              <a:t>g</a:t>
            </a:r>
            <a:r>
              <a:rPr sz="1350" i="1" spc="-135" dirty="0">
                <a:latin typeface="Times New Roman"/>
                <a:cs typeface="Times New Roman"/>
              </a:rPr>
              <a:t> </a:t>
            </a:r>
            <a:r>
              <a:rPr sz="1350" spc="185" dirty="0">
                <a:latin typeface="Times New Roman"/>
                <a:cs typeface="Times New Roman"/>
              </a:rPr>
              <a:t>(</a:t>
            </a:r>
            <a:r>
              <a:rPr sz="1350" spc="-220" dirty="0">
                <a:latin typeface="Times New Roman"/>
                <a:cs typeface="Times New Roman"/>
              </a:rPr>
              <a:t> </a:t>
            </a:r>
            <a:r>
              <a:rPr sz="1350" i="1" spc="280" dirty="0">
                <a:latin typeface="Times New Roman"/>
                <a:cs typeface="Times New Roman"/>
              </a:rPr>
              <a:t>a</a:t>
            </a:r>
            <a:r>
              <a:rPr sz="1350" i="1" spc="-204" dirty="0">
                <a:latin typeface="Times New Roman"/>
                <a:cs typeface="Times New Roman"/>
              </a:rPr>
              <a:t> </a:t>
            </a:r>
            <a:r>
              <a:rPr sz="1350" spc="18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52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33741" y="2100141"/>
            <a:ext cx="21082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409" dirty="0">
                <a:latin typeface="Times New Roman"/>
                <a:cs typeface="Times New Roman"/>
              </a:rPr>
              <a:t>y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3147" y="557529"/>
            <a:ext cx="569849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Function of One</a:t>
            </a:r>
            <a:r>
              <a:rPr spc="-30" dirty="0"/>
              <a:t> </a:t>
            </a:r>
            <a:r>
              <a:rPr spc="-5" dirty="0"/>
              <a:t>Random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Variable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54302" y="2531711"/>
            <a:ext cx="27940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685" algn="l"/>
              </a:tabLst>
            </a:pPr>
            <a:r>
              <a:rPr sz="1200" i="1" spc="140" dirty="0">
                <a:latin typeface="Times New Roman"/>
                <a:cs typeface="Times New Roman"/>
              </a:rPr>
              <a:t>a	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030" y="1952029"/>
            <a:ext cx="140589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969"/>
              </a:lnSpc>
            </a:pPr>
            <a:r>
              <a:rPr sz="1200" i="1" spc="125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050" spc="285" dirty="0">
                <a:latin typeface="Symbol"/>
                <a:cs typeface="Symbol"/>
              </a:rPr>
              <a:t></a:t>
            </a:r>
            <a:r>
              <a:rPr sz="4575" spc="427" baseline="-13661" dirty="0">
                <a:latin typeface="Symbol"/>
                <a:cs typeface="Symbol"/>
              </a:rPr>
              <a:t></a:t>
            </a:r>
            <a:r>
              <a:rPr sz="4575" spc="-397" baseline="-13661" dirty="0">
                <a:latin typeface="Times New Roman"/>
                <a:cs typeface="Times New Roman"/>
              </a:rPr>
              <a:t> </a:t>
            </a:r>
            <a:r>
              <a:rPr sz="2050" i="1" spc="250" dirty="0">
                <a:latin typeface="Times New Roman"/>
                <a:cs typeface="Times New Roman"/>
              </a:rPr>
              <a:t>f</a:t>
            </a:r>
            <a:r>
              <a:rPr sz="1800" b="1" spc="375" baseline="-23148" dirty="0">
                <a:latin typeface="Times New Roman"/>
                <a:cs typeface="Times New Roman"/>
              </a:rPr>
              <a:t>X </a:t>
            </a:r>
            <a:r>
              <a:rPr sz="2050" spc="204" dirty="0">
                <a:latin typeface="Times New Roman"/>
                <a:cs typeface="Times New Roman"/>
              </a:rPr>
              <a:t>(</a:t>
            </a:r>
            <a:r>
              <a:rPr sz="2050" i="1" spc="204" dirty="0">
                <a:latin typeface="Times New Roman"/>
                <a:cs typeface="Times New Roman"/>
              </a:rPr>
              <a:t>x</a:t>
            </a:r>
            <a:r>
              <a:rPr sz="2050" spc="204" dirty="0">
                <a:latin typeface="Times New Roman"/>
                <a:cs typeface="Times New Roman"/>
              </a:rPr>
              <a:t>)</a:t>
            </a:r>
            <a:r>
              <a:rPr sz="2050" i="1" spc="204" dirty="0">
                <a:latin typeface="Times New Roman"/>
                <a:cs typeface="Times New Roman"/>
              </a:rPr>
              <a:t>dx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6047" y="1940697"/>
            <a:ext cx="2454275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1200" i="1" spc="140" dirty="0">
                <a:latin typeface="Times New Roman"/>
                <a:cs typeface="Times New Roman"/>
              </a:rPr>
              <a:t>g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(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spc="160" dirty="0">
                <a:latin typeface="Times New Roman"/>
                <a:cs typeface="Times New Roman"/>
              </a:rPr>
              <a:t>x</a:t>
            </a:r>
            <a:r>
              <a:rPr sz="1200" spc="16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3189">
              <a:lnSpc>
                <a:spcPts val="3229"/>
              </a:lnSpc>
            </a:pPr>
            <a:r>
              <a:rPr sz="4575" spc="315" baseline="-13661" dirty="0">
                <a:latin typeface="Symbol"/>
                <a:cs typeface="Symbol"/>
              </a:rPr>
              <a:t></a:t>
            </a:r>
            <a:r>
              <a:rPr sz="4575" spc="82" baseline="-13661" dirty="0">
                <a:latin typeface="Times New Roman"/>
                <a:cs typeface="Times New Roman"/>
              </a:rPr>
              <a:t> </a:t>
            </a:r>
            <a:r>
              <a:rPr sz="2050" i="1" spc="240" dirty="0">
                <a:latin typeface="Times New Roman"/>
                <a:cs typeface="Times New Roman"/>
              </a:rPr>
              <a:t>f</a:t>
            </a:r>
            <a:r>
              <a:rPr sz="1800" b="1" spc="359" baseline="-23148" dirty="0">
                <a:latin typeface="Times New Roman"/>
                <a:cs typeface="Times New Roman"/>
              </a:rPr>
              <a:t>Y</a:t>
            </a:r>
            <a:r>
              <a:rPr sz="1800" b="1" spc="-7" baseline="-23148" dirty="0">
                <a:latin typeface="Times New Roman"/>
                <a:cs typeface="Times New Roman"/>
              </a:rPr>
              <a:t> </a:t>
            </a:r>
            <a:r>
              <a:rPr sz="2050" spc="275" dirty="0">
                <a:latin typeface="Times New Roman"/>
                <a:cs typeface="Times New Roman"/>
              </a:rPr>
              <a:t>(</a:t>
            </a:r>
            <a:r>
              <a:rPr sz="2050" i="1" spc="275" dirty="0">
                <a:latin typeface="Times New Roman"/>
                <a:cs typeface="Times New Roman"/>
              </a:rPr>
              <a:t>g</a:t>
            </a:r>
            <a:r>
              <a:rPr sz="2050" spc="275" dirty="0">
                <a:latin typeface="Times New Roman"/>
                <a:cs typeface="Times New Roman"/>
              </a:rPr>
              <a:t>(</a:t>
            </a:r>
            <a:r>
              <a:rPr sz="2050" i="1" spc="275" dirty="0">
                <a:latin typeface="Times New Roman"/>
                <a:cs typeface="Times New Roman"/>
              </a:rPr>
              <a:t>x</a:t>
            </a:r>
            <a:r>
              <a:rPr sz="2050" spc="275" dirty="0">
                <a:latin typeface="Times New Roman"/>
                <a:cs typeface="Times New Roman"/>
              </a:rPr>
              <a:t>))</a:t>
            </a:r>
            <a:r>
              <a:rPr sz="2050" i="1" spc="275" dirty="0">
                <a:latin typeface="Times New Roman"/>
                <a:cs typeface="Times New Roman"/>
              </a:rPr>
              <a:t>g</a:t>
            </a:r>
            <a:r>
              <a:rPr sz="2050" spc="275" dirty="0">
                <a:latin typeface="Times New Roman"/>
                <a:cs typeface="Times New Roman"/>
              </a:rPr>
              <a:t>'(</a:t>
            </a:r>
            <a:r>
              <a:rPr sz="2050" i="1" spc="275" dirty="0">
                <a:latin typeface="Times New Roman"/>
                <a:cs typeface="Times New Roman"/>
              </a:rPr>
              <a:t>x</a:t>
            </a:r>
            <a:r>
              <a:rPr sz="2050" spc="275" dirty="0">
                <a:latin typeface="Times New Roman"/>
                <a:cs typeface="Times New Roman"/>
              </a:rPr>
              <a:t>)</a:t>
            </a:r>
            <a:r>
              <a:rPr sz="2050" spc="-204" dirty="0">
                <a:latin typeface="Times New Roman"/>
                <a:cs typeface="Times New Roman"/>
              </a:rPr>
              <a:t> </a:t>
            </a:r>
            <a:r>
              <a:rPr sz="2050" i="1" spc="210" dirty="0">
                <a:latin typeface="Times New Roman"/>
                <a:cs typeface="Times New Roman"/>
              </a:rPr>
              <a:t>dx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1417" y="2882342"/>
            <a:ext cx="3302000" cy="113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494280" algn="l"/>
              </a:tabLst>
            </a:pPr>
            <a:r>
              <a:rPr sz="2350" i="1" spc="305" dirty="0">
                <a:latin typeface="Times New Roman"/>
                <a:cs typeface="Times New Roman"/>
              </a:rPr>
              <a:t>f</a:t>
            </a:r>
            <a:r>
              <a:rPr sz="2100" b="1" spc="457" baseline="-23809" dirty="0">
                <a:latin typeface="Times New Roman"/>
                <a:cs typeface="Times New Roman"/>
              </a:rPr>
              <a:t>Y</a:t>
            </a:r>
            <a:r>
              <a:rPr sz="2100" b="1" spc="397" baseline="-23809" dirty="0">
                <a:latin typeface="Times New Roman"/>
                <a:cs typeface="Times New Roman"/>
              </a:rPr>
              <a:t> </a:t>
            </a:r>
            <a:r>
              <a:rPr sz="2350" spc="340" dirty="0">
                <a:latin typeface="Times New Roman"/>
                <a:cs typeface="Times New Roman"/>
              </a:rPr>
              <a:t>(</a:t>
            </a:r>
            <a:r>
              <a:rPr sz="2350" i="1" spc="340" dirty="0">
                <a:latin typeface="Times New Roman"/>
                <a:cs typeface="Times New Roman"/>
              </a:rPr>
              <a:t>g</a:t>
            </a:r>
            <a:r>
              <a:rPr sz="2350" spc="340" dirty="0">
                <a:latin typeface="Times New Roman"/>
                <a:cs typeface="Times New Roman"/>
              </a:rPr>
              <a:t>(</a:t>
            </a:r>
            <a:r>
              <a:rPr sz="2350" i="1" spc="340" dirty="0">
                <a:latin typeface="Times New Roman"/>
                <a:cs typeface="Times New Roman"/>
              </a:rPr>
              <a:t>x</a:t>
            </a:r>
            <a:r>
              <a:rPr sz="2350" spc="340" dirty="0">
                <a:latin typeface="Times New Roman"/>
                <a:cs typeface="Times New Roman"/>
              </a:rPr>
              <a:t>))</a:t>
            </a:r>
            <a:r>
              <a:rPr sz="2350" i="1" spc="340" dirty="0">
                <a:latin typeface="Times New Roman"/>
                <a:cs typeface="Times New Roman"/>
              </a:rPr>
              <a:t>g</a:t>
            </a:r>
            <a:r>
              <a:rPr sz="2350" spc="340" dirty="0">
                <a:latin typeface="Times New Roman"/>
                <a:cs typeface="Times New Roman"/>
              </a:rPr>
              <a:t>'(</a:t>
            </a:r>
            <a:r>
              <a:rPr sz="2350" i="1" spc="340" dirty="0">
                <a:latin typeface="Times New Roman"/>
                <a:cs typeface="Times New Roman"/>
              </a:rPr>
              <a:t>x</a:t>
            </a:r>
            <a:r>
              <a:rPr sz="2350" spc="340" dirty="0">
                <a:latin typeface="Times New Roman"/>
                <a:cs typeface="Times New Roman"/>
              </a:rPr>
              <a:t>)</a:t>
            </a:r>
            <a:r>
              <a:rPr sz="2350" spc="1185" dirty="0">
                <a:latin typeface="Times New Roman"/>
                <a:cs typeface="Times New Roman"/>
              </a:rPr>
              <a:t> </a:t>
            </a:r>
            <a:r>
              <a:rPr sz="2350" spc="380" dirty="0">
                <a:latin typeface="Symbol"/>
                <a:cs typeface="Symbol"/>
              </a:rPr>
              <a:t></a:t>
            </a:r>
            <a:r>
              <a:rPr sz="2350" spc="380" dirty="0">
                <a:latin typeface="Times New Roman"/>
                <a:cs typeface="Times New Roman"/>
              </a:rPr>
              <a:t>	</a:t>
            </a:r>
            <a:r>
              <a:rPr sz="2350" i="1" spc="315" dirty="0">
                <a:latin typeface="Times New Roman"/>
                <a:cs typeface="Times New Roman"/>
              </a:rPr>
              <a:t>f</a:t>
            </a:r>
            <a:r>
              <a:rPr sz="2100" b="1" spc="472" baseline="-23809" dirty="0">
                <a:latin typeface="Times New Roman"/>
                <a:cs typeface="Times New Roman"/>
              </a:rPr>
              <a:t>X</a:t>
            </a:r>
            <a:r>
              <a:rPr sz="2100" b="1" spc="-225" baseline="-23809" dirty="0">
                <a:latin typeface="Times New Roman"/>
                <a:cs typeface="Times New Roman"/>
              </a:rPr>
              <a:t> </a:t>
            </a:r>
            <a:r>
              <a:rPr sz="2350" spc="315" dirty="0">
                <a:latin typeface="Times New Roman"/>
                <a:cs typeface="Times New Roman"/>
              </a:rPr>
              <a:t>(</a:t>
            </a:r>
            <a:r>
              <a:rPr sz="2350" i="1" spc="315" dirty="0">
                <a:latin typeface="Times New Roman"/>
                <a:cs typeface="Times New Roman"/>
              </a:rPr>
              <a:t>x</a:t>
            </a:r>
            <a:r>
              <a:rPr sz="2350" spc="31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75565" algn="ctr">
              <a:lnSpc>
                <a:spcPct val="100000"/>
              </a:lnSpc>
              <a:spcBef>
                <a:spcPts val="2480"/>
              </a:spcBef>
              <a:tabLst>
                <a:tab pos="2311400" algn="l"/>
              </a:tabLst>
            </a:pPr>
            <a:r>
              <a:rPr sz="2600" i="1" spc="345" dirty="0">
                <a:latin typeface="Times New Roman"/>
                <a:cs typeface="Times New Roman"/>
              </a:rPr>
              <a:t>f</a:t>
            </a:r>
            <a:r>
              <a:rPr sz="2250" b="1" spc="517" baseline="-24074" dirty="0">
                <a:latin typeface="Times New Roman"/>
                <a:cs typeface="Times New Roman"/>
              </a:rPr>
              <a:t>Y </a:t>
            </a:r>
            <a:r>
              <a:rPr sz="2600" spc="245" dirty="0">
                <a:latin typeface="Times New Roman"/>
                <a:cs typeface="Times New Roman"/>
              </a:rPr>
              <a:t>(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i="1" spc="360" dirty="0">
                <a:latin typeface="Times New Roman"/>
                <a:cs typeface="Times New Roman"/>
              </a:rPr>
              <a:t>y</a:t>
            </a:r>
            <a:r>
              <a:rPr sz="2600" spc="360" dirty="0">
                <a:latin typeface="Times New Roman"/>
                <a:cs typeface="Times New Roman"/>
              </a:rPr>
              <a:t>)</a:t>
            </a:r>
            <a:r>
              <a:rPr sz="2600" i="1" spc="360" dirty="0">
                <a:latin typeface="Times New Roman"/>
                <a:cs typeface="Times New Roman"/>
              </a:rPr>
              <a:t>g</a:t>
            </a:r>
            <a:r>
              <a:rPr sz="2600" spc="360" dirty="0">
                <a:latin typeface="Times New Roman"/>
                <a:cs typeface="Times New Roman"/>
              </a:rPr>
              <a:t>'(</a:t>
            </a:r>
            <a:r>
              <a:rPr sz="2600" i="1" spc="360" dirty="0">
                <a:latin typeface="Times New Roman"/>
                <a:cs typeface="Times New Roman"/>
              </a:rPr>
              <a:t>x</a:t>
            </a:r>
            <a:r>
              <a:rPr sz="2600" spc="360" dirty="0">
                <a:latin typeface="Times New Roman"/>
                <a:cs typeface="Times New Roman"/>
              </a:rPr>
              <a:t>)</a:t>
            </a:r>
            <a:r>
              <a:rPr sz="2600" spc="1095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Symbol"/>
                <a:cs typeface="Symbol"/>
              </a:rPr>
              <a:t></a:t>
            </a:r>
            <a:r>
              <a:rPr sz="2600" spc="409" dirty="0">
                <a:latin typeface="Times New Roman"/>
                <a:cs typeface="Times New Roman"/>
              </a:rPr>
              <a:t>	</a:t>
            </a:r>
            <a:r>
              <a:rPr sz="2600" i="1" spc="355" dirty="0">
                <a:latin typeface="Times New Roman"/>
                <a:cs typeface="Times New Roman"/>
              </a:rPr>
              <a:t>f</a:t>
            </a:r>
            <a:r>
              <a:rPr sz="2250" b="1" spc="532" baseline="-24074" dirty="0">
                <a:latin typeface="Times New Roman"/>
                <a:cs typeface="Times New Roman"/>
              </a:rPr>
              <a:t>X</a:t>
            </a:r>
            <a:r>
              <a:rPr sz="2250" b="1" spc="-225" baseline="-24074" dirty="0">
                <a:latin typeface="Times New Roman"/>
                <a:cs typeface="Times New Roman"/>
              </a:rPr>
              <a:t> </a:t>
            </a:r>
            <a:r>
              <a:rPr sz="2600" spc="340" dirty="0">
                <a:latin typeface="Times New Roman"/>
                <a:cs typeface="Times New Roman"/>
              </a:rPr>
              <a:t>(</a:t>
            </a:r>
            <a:r>
              <a:rPr sz="2600" i="1" spc="340" dirty="0">
                <a:latin typeface="Times New Roman"/>
                <a:cs typeface="Times New Roman"/>
              </a:rPr>
              <a:t>x</a:t>
            </a:r>
            <a:r>
              <a:rPr sz="2600" spc="34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9836" y="4919337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4">
                <a:moveTo>
                  <a:pt x="0" y="0"/>
                </a:moveTo>
                <a:lnTo>
                  <a:pt x="0" y="458847"/>
                </a:lnTo>
              </a:path>
            </a:pathLst>
          </a:custGeom>
          <a:ln w="19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18831" y="4919337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4">
                <a:moveTo>
                  <a:pt x="0" y="0"/>
                </a:moveTo>
                <a:lnTo>
                  <a:pt x="0" y="458847"/>
                </a:lnTo>
              </a:path>
            </a:pathLst>
          </a:custGeom>
          <a:ln w="19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1084" y="4849681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0" y="0"/>
                </a:moveTo>
                <a:lnTo>
                  <a:pt x="1256833" y="0"/>
                </a:lnTo>
              </a:path>
            </a:pathLst>
          </a:custGeom>
          <a:ln w="15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41140" y="4239324"/>
            <a:ext cx="1051560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65405">
              <a:lnSpc>
                <a:spcPct val="118200"/>
              </a:lnSpc>
            </a:pPr>
            <a:r>
              <a:rPr sz="3000" i="1" spc="375" dirty="0">
                <a:latin typeface="Times New Roman"/>
                <a:cs typeface="Times New Roman"/>
              </a:rPr>
              <a:t>f</a:t>
            </a:r>
            <a:r>
              <a:rPr sz="2625" b="1" spc="562" baseline="-23809" dirty="0">
                <a:latin typeface="Times New Roman"/>
                <a:cs typeface="Times New Roman"/>
              </a:rPr>
              <a:t>X</a:t>
            </a:r>
            <a:r>
              <a:rPr sz="2625" b="1" spc="-135" baseline="-23809" dirty="0">
                <a:latin typeface="Times New Roman"/>
                <a:cs typeface="Times New Roman"/>
              </a:rPr>
              <a:t> </a:t>
            </a:r>
            <a:r>
              <a:rPr sz="3000" spc="375" dirty="0">
                <a:latin typeface="Times New Roman"/>
                <a:cs typeface="Times New Roman"/>
              </a:rPr>
              <a:t>(</a:t>
            </a:r>
            <a:r>
              <a:rPr sz="3000" i="1" spc="375" dirty="0">
                <a:latin typeface="Times New Roman"/>
                <a:cs typeface="Times New Roman"/>
              </a:rPr>
              <a:t>x</a:t>
            </a:r>
            <a:r>
              <a:rPr sz="3000" spc="375" dirty="0">
                <a:latin typeface="Times New Roman"/>
                <a:cs typeface="Times New Roman"/>
              </a:rPr>
              <a:t>)  </a:t>
            </a:r>
            <a:r>
              <a:rPr sz="3000" i="1" spc="434" dirty="0">
                <a:latin typeface="Times New Roman"/>
                <a:cs typeface="Times New Roman"/>
              </a:rPr>
              <a:t>g</a:t>
            </a:r>
            <a:r>
              <a:rPr sz="3000" spc="434" dirty="0">
                <a:latin typeface="Times New Roman"/>
                <a:cs typeface="Times New Roman"/>
              </a:rPr>
              <a:t>'(</a:t>
            </a:r>
            <a:r>
              <a:rPr sz="3000" i="1" spc="434" dirty="0">
                <a:latin typeface="Times New Roman"/>
                <a:cs typeface="Times New Roman"/>
              </a:rPr>
              <a:t>x</a:t>
            </a:r>
            <a:r>
              <a:rPr sz="3000" spc="434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5484" y="4819001"/>
            <a:ext cx="200025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750" b="1" spc="305" dirty="0">
                <a:latin typeface="Times New Roman"/>
                <a:cs typeface="Times New Roman"/>
              </a:rPr>
              <a:t>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6036" y="4564093"/>
            <a:ext cx="142494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90"/>
              </a:lnSpc>
              <a:tabLst>
                <a:tab pos="417195" algn="l"/>
                <a:tab pos="1163320" algn="l"/>
              </a:tabLst>
            </a:pPr>
            <a:r>
              <a:rPr sz="3000" i="1" spc="200" dirty="0">
                <a:latin typeface="Times New Roman"/>
                <a:cs typeface="Times New Roman"/>
              </a:rPr>
              <a:t>f	</a:t>
            </a:r>
            <a:r>
              <a:rPr sz="3000" spc="245" dirty="0">
                <a:latin typeface="Times New Roman"/>
                <a:cs typeface="Times New Roman"/>
              </a:rPr>
              <a:t>(</a:t>
            </a:r>
            <a:r>
              <a:rPr sz="3000" spc="-330" dirty="0">
                <a:latin typeface="Times New Roman"/>
                <a:cs typeface="Times New Roman"/>
              </a:rPr>
              <a:t> </a:t>
            </a:r>
            <a:r>
              <a:rPr sz="3000" i="1" spc="450" dirty="0">
                <a:latin typeface="Times New Roman"/>
                <a:cs typeface="Times New Roman"/>
              </a:rPr>
              <a:t>y</a:t>
            </a:r>
            <a:r>
              <a:rPr sz="3000" spc="245" dirty="0">
                <a:latin typeface="Times New Roman"/>
                <a:cs typeface="Times New Roman"/>
              </a:rPr>
              <a:t>)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405" dirty="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7525" y="4338701"/>
            <a:ext cx="2922905" cy="1117600"/>
          </a:xfrm>
          <a:custGeom>
            <a:avLst/>
            <a:gdLst/>
            <a:ahLst/>
            <a:cxnLst/>
            <a:rect l="l" t="t" r="r" b="b"/>
            <a:pathLst>
              <a:path w="2922904" h="1117600">
                <a:moveTo>
                  <a:pt x="0" y="1117600"/>
                </a:moveTo>
                <a:lnTo>
                  <a:pt x="2922651" y="1117600"/>
                </a:lnTo>
                <a:lnTo>
                  <a:pt x="2922651" y="0"/>
                </a:lnTo>
                <a:lnTo>
                  <a:pt x="0" y="0"/>
                </a:lnTo>
                <a:lnTo>
                  <a:pt x="0" y="1117600"/>
                </a:lnTo>
                <a:close/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53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507490">
              <a:lnSpc>
                <a:spcPct val="100000"/>
              </a:lnSpc>
            </a:pPr>
            <a:r>
              <a:rPr spc="-5" dirty="0"/>
              <a:t>Doppler</a:t>
            </a:r>
            <a:r>
              <a:rPr spc="-75" dirty="0"/>
              <a:t> </a:t>
            </a:r>
            <a:r>
              <a:rPr spc="-5" dirty="0"/>
              <a:t>Shift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2019934"/>
            <a:ext cx="353441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18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f</a:t>
            </a:r>
            <a:r>
              <a:rPr sz="1800" b="1" spc="-7" baseline="-20833" dirty="0">
                <a:solidFill>
                  <a:srgbClr val="FF9900"/>
                </a:solidFill>
                <a:latin typeface="Times New Roman"/>
                <a:cs typeface="Times New Roman"/>
              </a:rPr>
              <a:t>c </a:t>
            </a:r>
            <a:r>
              <a:rPr sz="1800" b="1" dirty="0">
                <a:solidFill>
                  <a:srgbClr val="FF9900"/>
                </a:solidFill>
                <a:latin typeface="Times New Roman"/>
                <a:cs typeface="Times New Roman"/>
              </a:rPr>
              <a:t>broadening from </a:t>
            </a:r>
            <a:r>
              <a:rPr sz="18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f</a:t>
            </a:r>
            <a:r>
              <a:rPr sz="1800" b="1" spc="-7" baseline="-20833" dirty="0">
                <a:solidFill>
                  <a:srgbClr val="FF9900"/>
                </a:solidFill>
                <a:latin typeface="Times New Roman"/>
                <a:cs typeface="Times New Roman"/>
              </a:rPr>
              <a:t>c  </a:t>
            </a:r>
            <a:r>
              <a:rPr sz="1800" b="1" dirty="0">
                <a:solidFill>
                  <a:srgbClr val="FF9900"/>
                </a:solidFill>
                <a:latin typeface="Times New Roman"/>
                <a:cs typeface="Times New Roman"/>
              </a:rPr>
              <a:t>to (f</a:t>
            </a:r>
            <a:r>
              <a:rPr sz="1800" b="1" baseline="-20833" dirty="0">
                <a:solidFill>
                  <a:srgbClr val="FF9900"/>
                </a:solidFill>
                <a:latin typeface="Times New Roman"/>
                <a:cs typeface="Times New Roman"/>
              </a:rPr>
              <a:t>c </a:t>
            </a:r>
            <a:r>
              <a:rPr sz="1800" b="1" dirty="0">
                <a:solidFill>
                  <a:srgbClr val="FF9900"/>
                </a:solidFill>
                <a:latin typeface="Times New Roman"/>
                <a:cs typeface="Times New Roman"/>
              </a:rPr>
              <a:t>+ </a:t>
            </a:r>
            <a:r>
              <a:rPr sz="18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f</a:t>
            </a:r>
            <a:r>
              <a:rPr sz="1800" b="1" spc="-7" baseline="-20833" dirty="0">
                <a:solidFill>
                  <a:srgbClr val="FF9900"/>
                </a:solidFill>
                <a:latin typeface="Times New Roman"/>
                <a:cs typeface="Times New Roman"/>
              </a:rPr>
              <a:t>m</a:t>
            </a:r>
            <a:r>
              <a:rPr sz="1800" b="1" spc="322" baseline="-20833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99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8025" y="3311525"/>
            <a:ext cx="4772025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8025" y="3311525"/>
            <a:ext cx="4772025" cy="1924050"/>
          </a:xfrm>
          <a:custGeom>
            <a:avLst/>
            <a:gdLst/>
            <a:ahLst/>
            <a:cxnLst/>
            <a:rect l="l" t="t" r="r" b="b"/>
            <a:pathLst>
              <a:path w="4772025" h="1924050">
                <a:moveTo>
                  <a:pt x="1066800" y="0"/>
                </a:moveTo>
                <a:lnTo>
                  <a:pt x="4219575" y="9525"/>
                </a:lnTo>
                <a:lnTo>
                  <a:pt x="4772025" y="942975"/>
                </a:lnTo>
                <a:lnTo>
                  <a:pt x="3705225" y="1924050"/>
                </a:lnTo>
                <a:lnTo>
                  <a:pt x="552450" y="1924050"/>
                </a:lnTo>
                <a:lnTo>
                  <a:pt x="0" y="990600"/>
                </a:lnTo>
                <a:lnTo>
                  <a:pt x="10668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6525" y="3103498"/>
            <a:ext cx="172720" cy="1046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6525" y="3103498"/>
            <a:ext cx="172720" cy="1046480"/>
          </a:xfrm>
          <a:custGeom>
            <a:avLst/>
            <a:gdLst/>
            <a:ahLst/>
            <a:cxnLst/>
            <a:rect l="l" t="t" r="r" b="b"/>
            <a:pathLst>
              <a:path w="172720" h="1046479">
                <a:moveTo>
                  <a:pt x="0" y="1046226"/>
                </a:moveTo>
                <a:lnTo>
                  <a:pt x="86360" y="0"/>
                </a:lnTo>
                <a:lnTo>
                  <a:pt x="172720" y="1046226"/>
                </a:lnTo>
                <a:lnTo>
                  <a:pt x="0" y="1046226"/>
                </a:lnTo>
                <a:close/>
              </a:path>
            </a:pathLst>
          </a:custGeom>
          <a:ln w="317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834" y="3128264"/>
            <a:ext cx="175513" cy="976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5834" y="3128264"/>
            <a:ext cx="175895" cy="976630"/>
          </a:xfrm>
          <a:custGeom>
            <a:avLst/>
            <a:gdLst/>
            <a:ahLst/>
            <a:cxnLst/>
            <a:rect l="l" t="t" r="r" b="b"/>
            <a:pathLst>
              <a:path w="175895" h="976629">
                <a:moveTo>
                  <a:pt x="137413" y="976503"/>
                </a:moveTo>
                <a:lnTo>
                  <a:pt x="175513" y="739267"/>
                </a:lnTo>
                <a:lnTo>
                  <a:pt x="0" y="0"/>
                </a:lnTo>
                <a:lnTo>
                  <a:pt x="137413" y="976503"/>
                </a:lnTo>
                <a:close/>
              </a:path>
            </a:pathLst>
          </a:custGeom>
          <a:ln w="317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644" y="286388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5">
                <a:moveTo>
                  <a:pt x="0" y="0"/>
                </a:moveTo>
                <a:lnTo>
                  <a:pt x="0" y="236689"/>
                </a:lnTo>
              </a:path>
            </a:pathLst>
          </a:custGeom>
          <a:ln w="3864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8322" y="2863888"/>
            <a:ext cx="38735" cy="236854"/>
          </a:xfrm>
          <a:custGeom>
            <a:avLst/>
            <a:gdLst/>
            <a:ahLst/>
            <a:cxnLst/>
            <a:rect l="l" t="t" r="r" b="b"/>
            <a:pathLst>
              <a:path w="38735" h="236855">
                <a:moveTo>
                  <a:pt x="0" y="236689"/>
                </a:moveTo>
                <a:lnTo>
                  <a:pt x="38643" y="236689"/>
                </a:lnTo>
                <a:lnTo>
                  <a:pt x="38643" y="0"/>
                </a:lnTo>
                <a:lnTo>
                  <a:pt x="0" y="0"/>
                </a:lnTo>
                <a:lnTo>
                  <a:pt x="0" y="236689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6600" y="2959011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5">
                <a:moveTo>
                  <a:pt x="0" y="0"/>
                </a:moveTo>
                <a:lnTo>
                  <a:pt x="0" y="236689"/>
                </a:lnTo>
              </a:path>
            </a:pathLst>
          </a:custGeom>
          <a:ln w="3864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7278" y="2959011"/>
            <a:ext cx="38735" cy="236854"/>
          </a:xfrm>
          <a:custGeom>
            <a:avLst/>
            <a:gdLst/>
            <a:ahLst/>
            <a:cxnLst/>
            <a:rect l="l" t="t" r="r" b="b"/>
            <a:pathLst>
              <a:path w="38735" h="236855">
                <a:moveTo>
                  <a:pt x="0" y="236689"/>
                </a:moveTo>
                <a:lnTo>
                  <a:pt x="38643" y="236689"/>
                </a:lnTo>
                <a:lnTo>
                  <a:pt x="38643" y="0"/>
                </a:lnTo>
                <a:lnTo>
                  <a:pt x="0" y="0"/>
                </a:lnTo>
                <a:lnTo>
                  <a:pt x="0" y="236689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1823" y="2907690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432"/>
                </a:lnTo>
              </a:path>
            </a:pathLst>
          </a:custGeom>
          <a:ln w="3542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4111" y="2907690"/>
            <a:ext cx="35560" cy="235585"/>
          </a:xfrm>
          <a:custGeom>
            <a:avLst/>
            <a:gdLst/>
            <a:ahLst/>
            <a:cxnLst/>
            <a:rect l="l" t="t" r="r" b="b"/>
            <a:pathLst>
              <a:path w="35560" h="235585">
                <a:moveTo>
                  <a:pt x="0" y="235432"/>
                </a:moveTo>
                <a:lnTo>
                  <a:pt x="35422" y="235432"/>
                </a:lnTo>
                <a:lnTo>
                  <a:pt x="35422" y="0"/>
                </a:lnTo>
                <a:lnTo>
                  <a:pt x="0" y="0"/>
                </a:lnTo>
                <a:lnTo>
                  <a:pt x="0" y="23543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76316" y="2996310"/>
            <a:ext cx="361950" cy="165735"/>
          </a:xfrm>
          <a:custGeom>
            <a:avLst/>
            <a:gdLst/>
            <a:ahLst/>
            <a:cxnLst/>
            <a:rect l="l" t="t" r="r" b="b"/>
            <a:pathLst>
              <a:path w="361950" h="165735">
                <a:moveTo>
                  <a:pt x="325628" y="0"/>
                </a:moveTo>
                <a:lnTo>
                  <a:pt x="0" y="116839"/>
                </a:lnTo>
                <a:lnTo>
                  <a:pt x="361696" y="165353"/>
                </a:lnTo>
                <a:lnTo>
                  <a:pt x="32562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6316" y="2996310"/>
            <a:ext cx="361950" cy="165735"/>
          </a:xfrm>
          <a:custGeom>
            <a:avLst/>
            <a:gdLst/>
            <a:ahLst/>
            <a:cxnLst/>
            <a:rect l="l" t="t" r="r" b="b"/>
            <a:pathLst>
              <a:path w="361950" h="165735">
                <a:moveTo>
                  <a:pt x="0" y="116839"/>
                </a:moveTo>
                <a:lnTo>
                  <a:pt x="325628" y="0"/>
                </a:lnTo>
                <a:lnTo>
                  <a:pt x="361696" y="165353"/>
                </a:lnTo>
                <a:lnTo>
                  <a:pt x="0" y="11683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3405" y="305413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689"/>
                </a:lnTo>
              </a:path>
            </a:pathLst>
          </a:custGeom>
          <a:ln w="3864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44084" y="3054134"/>
            <a:ext cx="38735" cy="236854"/>
          </a:xfrm>
          <a:custGeom>
            <a:avLst/>
            <a:gdLst/>
            <a:ahLst/>
            <a:cxnLst/>
            <a:rect l="l" t="t" r="r" b="b"/>
            <a:pathLst>
              <a:path w="38735" h="236854">
                <a:moveTo>
                  <a:pt x="0" y="236689"/>
                </a:moveTo>
                <a:lnTo>
                  <a:pt x="38643" y="236689"/>
                </a:lnTo>
                <a:lnTo>
                  <a:pt x="38643" y="0"/>
                </a:lnTo>
                <a:lnTo>
                  <a:pt x="0" y="0"/>
                </a:lnTo>
                <a:lnTo>
                  <a:pt x="0" y="236689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0832" y="300408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432"/>
                </a:lnTo>
              </a:path>
            </a:pathLst>
          </a:custGeom>
          <a:ln w="4186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9901" y="3004083"/>
            <a:ext cx="41910" cy="235585"/>
          </a:xfrm>
          <a:custGeom>
            <a:avLst/>
            <a:gdLst/>
            <a:ahLst/>
            <a:cxnLst/>
            <a:rect l="l" t="t" r="r" b="b"/>
            <a:pathLst>
              <a:path w="41910" h="235585">
                <a:moveTo>
                  <a:pt x="0" y="235432"/>
                </a:moveTo>
                <a:lnTo>
                  <a:pt x="41863" y="235432"/>
                </a:lnTo>
                <a:lnTo>
                  <a:pt x="41863" y="0"/>
                </a:lnTo>
                <a:lnTo>
                  <a:pt x="0" y="0"/>
                </a:lnTo>
                <a:lnTo>
                  <a:pt x="0" y="23543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3196" y="305413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689"/>
                </a:lnTo>
              </a:path>
            </a:pathLst>
          </a:custGeom>
          <a:ln w="4186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2265" y="3054134"/>
            <a:ext cx="41910" cy="236854"/>
          </a:xfrm>
          <a:custGeom>
            <a:avLst/>
            <a:gdLst/>
            <a:ahLst/>
            <a:cxnLst/>
            <a:rect l="l" t="t" r="r" b="b"/>
            <a:pathLst>
              <a:path w="41910" h="236854">
                <a:moveTo>
                  <a:pt x="0" y="236689"/>
                </a:moveTo>
                <a:lnTo>
                  <a:pt x="41863" y="236689"/>
                </a:lnTo>
                <a:lnTo>
                  <a:pt x="41863" y="0"/>
                </a:lnTo>
                <a:lnTo>
                  <a:pt x="0" y="0"/>
                </a:lnTo>
                <a:lnTo>
                  <a:pt x="0" y="23668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75809" y="2747898"/>
            <a:ext cx="109855" cy="208915"/>
          </a:xfrm>
          <a:custGeom>
            <a:avLst/>
            <a:gdLst/>
            <a:ahLst/>
            <a:cxnLst/>
            <a:rect l="l" t="t" r="r" b="b"/>
            <a:pathLst>
              <a:path w="109854" h="208914">
                <a:moveTo>
                  <a:pt x="14731" y="60578"/>
                </a:moveTo>
                <a:lnTo>
                  <a:pt x="9143" y="62356"/>
                </a:lnTo>
                <a:lnTo>
                  <a:pt x="5968" y="66675"/>
                </a:lnTo>
                <a:lnTo>
                  <a:pt x="2793" y="70865"/>
                </a:lnTo>
                <a:lnTo>
                  <a:pt x="2539" y="76708"/>
                </a:lnTo>
                <a:lnTo>
                  <a:pt x="5461" y="81279"/>
                </a:lnTo>
                <a:lnTo>
                  <a:pt x="88264" y="208661"/>
                </a:lnTo>
                <a:lnTo>
                  <a:pt x="109600" y="194817"/>
                </a:lnTo>
                <a:lnTo>
                  <a:pt x="45906" y="96833"/>
                </a:lnTo>
                <a:lnTo>
                  <a:pt x="12318" y="86487"/>
                </a:lnTo>
                <a:lnTo>
                  <a:pt x="24343" y="70665"/>
                </a:lnTo>
                <a:lnTo>
                  <a:pt x="21581" y="62647"/>
                </a:lnTo>
                <a:lnTo>
                  <a:pt x="14731" y="60578"/>
                </a:lnTo>
                <a:close/>
              </a:path>
              <a:path w="109854" h="208914">
                <a:moveTo>
                  <a:pt x="27671" y="64524"/>
                </a:moveTo>
                <a:lnTo>
                  <a:pt x="27203" y="68062"/>
                </a:lnTo>
                <a:lnTo>
                  <a:pt x="45906" y="96833"/>
                </a:lnTo>
                <a:lnTo>
                  <a:pt x="65912" y="102997"/>
                </a:lnTo>
                <a:lnTo>
                  <a:pt x="71119" y="104521"/>
                </a:lnTo>
                <a:lnTo>
                  <a:pt x="76962" y="102615"/>
                </a:lnTo>
                <a:lnTo>
                  <a:pt x="79671" y="98551"/>
                </a:lnTo>
                <a:lnTo>
                  <a:pt x="59562" y="98551"/>
                </a:lnTo>
                <a:lnTo>
                  <a:pt x="35203" y="66844"/>
                </a:lnTo>
                <a:lnTo>
                  <a:pt x="27671" y="64524"/>
                </a:lnTo>
                <a:close/>
              </a:path>
              <a:path w="109854" h="208914">
                <a:moveTo>
                  <a:pt x="35203" y="66844"/>
                </a:moveTo>
                <a:lnTo>
                  <a:pt x="59562" y="98551"/>
                </a:lnTo>
                <a:lnTo>
                  <a:pt x="73405" y="78612"/>
                </a:lnTo>
                <a:lnTo>
                  <a:pt x="35203" y="66844"/>
                </a:lnTo>
                <a:close/>
              </a:path>
              <a:path w="109854" h="208914">
                <a:moveTo>
                  <a:pt x="30915" y="40393"/>
                </a:moveTo>
                <a:lnTo>
                  <a:pt x="28515" y="58138"/>
                </a:lnTo>
                <a:lnTo>
                  <a:pt x="35203" y="66844"/>
                </a:lnTo>
                <a:lnTo>
                  <a:pt x="73405" y="78612"/>
                </a:lnTo>
                <a:lnTo>
                  <a:pt x="59562" y="98551"/>
                </a:lnTo>
                <a:lnTo>
                  <a:pt x="79671" y="98551"/>
                </a:lnTo>
                <a:lnTo>
                  <a:pt x="83185" y="93472"/>
                </a:lnTo>
                <a:lnTo>
                  <a:pt x="83057" y="87502"/>
                </a:lnTo>
                <a:lnTo>
                  <a:pt x="79755" y="83058"/>
                </a:lnTo>
                <a:lnTo>
                  <a:pt x="48786" y="42746"/>
                </a:lnTo>
                <a:lnTo>
                  <a:pt x="30915" y="40393"/>
                </a:lnTo>
                <a:close/>
              </a:path>
              <a:path w="109854" h="208914">
                <a:moveTo>
                  <a:pt x="24343" y="70665"/>
                </a:moveTo>
                <a:lnTo>
                  <a:pt x="12318" y="86487"/>
                </a:lnTo>
                <a:lnTo>
                  <a:pt x="45906" y="96833"/>
                </a:lnTo>
                <a:lnTo>
                  <a:pt x="32328" y="75946"/>
                </a:lnTo>
                <a:lnTo>
                  <a:pt x="26162" y="75946"/>
                </a:lnTo>
                <a:lnTo>
                  <a:pt x="24343" y="70665"/>
                </a:lnTo>
                <a:close/>
              </a:path>
              <a:path w="109854" h="208914">
                <a:moveTo>
                  <a:pt x="26796" y="67437"/>
                </a:moveTo>
                <a:lnTo>
                  <a:pt x="24343" y="70665"/>
                </a:lnTo>
                <a:lnTo>
                  <a:pt x="26162" y="75946"/>
                </a:lnTo>
                <a:lnTo>
                  <a:pt x="27203" y="68062"/>
                </a:lnTo>
                <a:lnTo>
                  <a:pt x="26796" y="67437"/>
                </a:lnTo>
                <a:close/>
              </a:path>
              <a:path w="109854" h="208914">
                <a:moveTo>
                  <a:pt x="27203" y="68062"/>
                </a:moveTo>
                <a:lnTo>
                  <a:pt x="26162" y="75946"/>
                </a:lnTo>
                <a:lnTo>
                  <a:pt x="32328" y="75946"/>
                </a:lnTo>
                <a:lnTo>
                  <a:pt x="27203" y="68062"/>
                </a:lnTo>
                <a:close/>
              </a:path>
              <a:path w="109854" h="208914">
                <a:moveTo>
                  <a:pt x="21581" y="62647"/>
                </a:moveTo>
                <a:lnTo>
                  <a:pt x="24343" y="70665"/>
                </a:lnTo>
                <a:lnTo>
                  <a:pt x="26796" y="67437"/>
                </a:lnTo>
                <a:lnTo>
                  <a:pt x="27286" y="67437"/>
                </a:lnTo>
                <a:lnTo>
                  <a:pt x="27671" y="64524"/>
                </a:lnTo>
                <a:lnTo>
                  <a:pt x="21581" y="62647"/>
                </a:lnTo>
                <a:close/>
              </a:path>
              <a:path w="109854" h="208914">
                <a:moveTo>
                  <a:pt x="27286" y="67437"/>
                </a:moveTo>
                <a:lnTo>
                  <a:pt x="26796" y="67437"/>
                </a:lnTo>
                <a:lnTo>
                  <a:pt x="27203" y="68062"/>
                </a:lnTo>
                <a:lnTo>
                  <a:pt x="27286" y="67437"/>
                </a:lnTo>
                <a:close/>
              </a:path>
              <a:path w="109854" h="208914">
                <a:moveTo>
                  <a:pt x="0" y="0"/>
                </a:moveTo>
                <a:lnTo>
                  <a:pt x="21581" y="62647"/>
                </a:lnTo>
                <a:lnTo>
                  <a:pt x="27671" y="64524"/>
                </a:lnTo>
                <a:lnTo>
                  <a:pt x="28515" y="58138"/>
                </a:lnTo>
                <a:lnTo>
                  <a:pt x="20827" y="48133"/>
                </a:lnTo>
                <a:lnTo>
                  <a:pt x="41020" y="32638"/>
                </a:lnTo>
                <a:lnTo>
                  <a:pt x="48177" y="32638"/>
                </a:lnTo>
                <a:lnTo>
                  <a:pt x="0" y="0"/>
                </a:lnTo>
                <a:close/>
              </a:path>
              <a:path w="109854" h="208914">
                <a:moveTo>
                  <a:pt x="30853" y="40440"/>
                </a:moveTo>
                <a:lnTo>
                  <a:pt x="20827" y="48133"/>
                </a:lnTo>
                <a:lnTo>
                  <a:pt x="28515" y="58138"/>
                </a:lnTo>
                <a:lnTo>
                  <a:pt x="30853" y="40440"/>
                </a:lnTo>
                <a:close/>
              </a:path>
              <a:path w="109854" h="208914">
                <a:moveTo>
                  <a:pt x="48177" y="32638"/>
                </a:moveTo>
                <a:lnTo>
                  <a:pt x="41020" y="32638"/>
                </a:lnTo>
                <a:lnTo>
                  <a:pt x="48786" y="42746"/>
                </a:lnTo>
                <a:lnTo>
                  <a:pt x="66548" y="45085"/>
                </a:lnTo>
                <a:lnTo>
                  <a:pt x="48177" y="32638"/>
                </a:lnTo>
                <a:close/>
              </a:path>
              <a:path w="109854" h="208914">
                <a:moveTo>
                  <a:pt x="41020" y="32638"/>
                </a:moveTo>
                <a:lnTo>
                  <a:pt x="30915" y="40393"/>
                </a:lnTo>
                <a:lnTo>
                  <a:pt x="48786" y="42746"/>
                </a:lnTo>
                <a:lnTo>
                  <a:pt x="41020" y="3263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5414" y="5007483"/>
            <a:ext cx="1074801" cy="577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60523" y="3205860"/>
            <a:ext cx="2793365" cy="1585595"/>
          </a:xfrm>
          <a:custGeom>
            <a:avLst/>
            <a:gdLst/>
            <a:ahLst/>
            <a:cxnLst/>
            <a:rect l="l" t="t" r="r" b="b"/>
            <a:pathLst>
              <a:path w="2793365" h="1585595">
                <a:moveTo>
                  <a:pt x="53467" y="1525270"/>
                </a:moveTo>
                <a:lnTo>
                  <a:pt x="0" y="1585214"/>
                </a:lnTo>
                <a:lnTo>
                  <a:pt x="70551" y="1570989"/>
                </a:lnTo>
                <a:lnTo>
                  <a:pt x="50418" y="1570989"/>
                </a:lnTo>
                <a:lnTo>
                  <a:pt x="37845" y="1548891"/>
                </a:lnTo>
                <a:lnTo>
                  <a:pt x="48761" y="1542627"/>
                </a:lnTo>
                <a:lnTo>
                  <a:pt x="53467" y="1525270"/>
                </a:lnTo>
                <a:close/>
              </a:path>
              <a:path w="2793365" h="1585595">
                <a:moveTo>
                  <a:pt x="44144" y="1559961"/>
                </a:moveTo>
                <a:lnTo>
                  <a:pt x="50418" y="1570989"/>
                </a:lnTo>
                <a:lnTo>
                  <a:pt x="61458" y="1564654"/>
                </a:lnTo>
                <a:lnTo>
                  <a:pt x="44144" y="1559961"/>
                </a:lnTo>
                <a:close/>
              </a:path>
              <a:path w="2793365" h="1585595">
                <a:moveTo>
                  <a:pt x="61458" y="1564654"/>
                </a:moveTo>
                <a:lnTo>
                  <a:pt x="50418" y="1570989"/>
                </a:lnTo>
                <a:lnTo>
                  <a:pt x="70551" y="1570989"/>
                </a:lnTo>
                <a:lnTo>
                  <a:pt x="78739" y="1569339"/>
                </a:lnTo>
                <a:lnTo>
                  <a:pt x="61458" y="1564654"/>
                </a:lnTo>
                <a:close/>
              </a:path>
              <a:path w="2793365" h="1585595">
                <a:moveTo>
                  <a:pt x="1771650" y="553974"/>
                </a:moveTo>
                <a:lnTo>
                  <a:pt x="48761" y="1542627"/>
                </a:lnTo>
                <a:lnTo>
                  <a:pt x="44089" y="1559865"/>
                </a:lnTo>
                <a:lnTo>
                  <a:pt x="61458" y="1564654"/>
                </a:lnTo>
                <a:lnTo>
                  <a:pt x="1748529" y="596472"/>
                </a:lnTo>
                <a:lnTo>
                  <a:pt x="1761489" y="562990"/>
                </a:lnTo>
                <a:lnTo>
                  <a:pt x="1786026" y="562990"/>
                </a:lnTo>
                <a:lnTo>
                  <a:pt x="1785620" y="561466"/>
                </a:lnTo>
                <a:lnTo>
                  <a:pt x="1781555" y="558038"/>
                </a:lnTo>
                <a:lnTo>
                  <a:pt x="1777491" y="554482"/>
                </a:lnTo>
                <a:lnTo>
                  <a:pt x="1771650" y="553974"/>
                </a:lnTo>
                <a:close/>
              </a:path>
              <a:path w="2793365" h="1585595">
                <a:moveTo>
                  <a:pt x="48761" y="1542627"/>
                </a:moveTo>
                <a:lnTo>
                  <a:pt x="37845" y="1548891"/>
                </a:lnTo>
                <a:lnTo>
                  <a:pt x="44089" y="1559865"/>
                </a:lnTo>
                <a:lnTo>
                  <a:pt x="48761" y="1542627"/>
                </a:lnTo>
                <a:close/>
              </a:path>
              <a:path w="2793365" h="1585595">
                <a:moveTo>
                  <a:pt x="1786026" y="562990"/>
                </a:moveTo>
                <a:lnTo>
                  <a:pt x="1761489" y="562990"/>
                </a:lnTo>
                <a:lnTo>
                  <a:pt x="1779651" y="578612"/>
                </a:lnTo>
                <a:lnTo>
                  <a:pt x="1748529" y="596472"/>
                </a:lnTo>
                <a:lnTo>
                  <a:pt x="1685289" y="759840"/>
                </a:lnTo>
                <a:lnTo>
                  <a:pt x="1683258" y="765047"/>
                </a:lnTo>
                <a:lnTo>
                  <a:pt x="1684909" y="771016"/>
                </a:lnTo>
                <a:lnTo>
                  <a:pt x="1689227" y="774445"/>
                </a:lnTo>
                <a:lnTo>
                  <a:pt x="1693672" y="777875"/>
                </a:lnTo>
                <a:lnTo>
                  <a:pt x="1699767" y="778128"/>
                </a:lnTo>
                <a:lnTo>
                  <a:pt x="1712789" y="769112"/>
                </a:lnTo>
                <a:lnTo>
                  <a:pt x="1708912" y="769112"/>
                </a:lnTo>
                <a:lnTo>
                  <a:pt x="1689862" y="753999"/>
                </a:lnTo>
                <a:lnTo>
                  <a:pt x="1723879" y="730446"/>
                </a:lnTo>
                <a:lnTo>
                  <a:pt x="1785112" y="572262"/>
                </a:lnTo>
                <a:lnTo>
                  <a:pt x="1787143" y="567182"/>
                </a:lnTo>
                <a:lnTo>
                  <a:pt x="1786026" y="562990"/>
                </a:lnTo>
                <a:close/>
              </a:path>
              <a:path w="2793365" h="1585595">
                <a:moveTo>
                  <a:pt x="1723879" y="730446"/>
                </a:moveTo>
                <a:lnTo>
                  <a:pt x="1689862" y="753999"/>
                </a:lnTo>
                <a:lnTo>
                  <a:pt x="1708912" y="769112"/>
                </a:lnTo>
                <a:lnTo>
                  <a:pt x="1723879" y="730446"/>
                </a:lnTo>
                <a:close/>
              </a:path>
              <a:path w="2793365" h="1585595">
                <a:moveTo>
                  <a:pt x="2778887" y="0"/>
                </a:moveTo>
                <a:lnTo>
                  <a:pt x="1723879" y="730446"/>
                </a:lnTo>
                <a:lnTo>
                  <a:pt x="1708912" y="769112"/>
                </a:lnTo>
                <a:lnTo>
                  <a:pt x="1712789" y="769112"/>
                </a:lnTo>
                <a:lnTo>
                  <a:pt x="2793365" y="20827"/>
                </a:lnTo>
                <a:lnTo>
                  <a:pt x="2778887" y="0"/>
                </a:lnTo>
                <a:close/>
              </a:path>
              <a:path w="2793365" h="1585595">
                <a:moveTo>
                  <a:pt x="1761489" y="562990"/>
                </a:moveTo>
                <a:lnTo>
                  <a:pt x="1748529" y="596472"/>
                </a:lnTo>
                <a:lnTo>
                  <a:pt x="1779651" y="578612"/>
                </a:lnTo>
                <a:lnTo>
                  <a:pt x="1761489" y="56299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4152" y="4275073"/>
            <a:ext cx="1323975" cy="691515"/>
          </a:xfrm>
          <a:custGeom>
            <a:avLst/>
            <a:gdLst/>
            <a:ahLst/>
            <a:cxnLst/>
            <a:rect l="l" t="t" r="r" b="b"/>
            <a:pathLst>
              <a:path w="1323975" h="691514">
                <a:moveTo>
                  <a:pt x="1253263" y="29602"/>
                </a:moveTo>
                <a:lnTo>
                  <a:pt x="0" y="680212"/>
                </a:lnTo>
                <a:lnTo>
                  <a:pt x="5969" y="691514"/>
                </a:lnTo>
                <a:lnTo>
                  <a:pt x="1259071" y="40797"/>
                </a:lnTo>
                <a:lnTo>
                  <a:pt x="1253263" y="29602"/>
                </a:lnTo>
                <a:close/>
              </a:path>
              <a:path w="1323975" h="691514">
                <a:moveTo>
                  <a:pt x="1306488" y="23749"/>
                </a:moveTo>
                <a:lnTo>
                  <a:pt x="1264539" y="23749"/>
                </a:lnTo>
                <a:lnTo>
                  <a:pt x="1270381" y="34925"/>
                </a:lnTo>
                <a:lnTo>
                  <a:pt x="1259071" y="40797"/>
                </a:lnTo>
                <a:lnTo>
                  <a:pt x="1273683" y="68961"/>
                </a:lnTo>
                <a:lnTo>
                  <a:pt x="1306488" y="23749"/>
                </a:lnTo>
                <a:close/>
              </a:path>
              <a:path w="1323975" h="691514">
                <a:moveTo>
                  <a:pt x="1264539" y="23749"/>
                </a:moveTo>
                <a:lnTo>
                  <a:pt x="1253263" y="29602"/>
                </a:lnTo>
                <a:lnTo>
                  <a:pt x="1259071" y="40797"/>
                </a:lnTo>
                <a:lnTo>
                  <a:pt x="1270381" y="34925"/>
                </a:lnTo>
                <a:lnTo>
                  <a:pt x="1264539" y="23749"/>
                </a:lnTo>
                <a:close/>
              </a:path>
              <a:path w="1323975" h="691514">
                <a:moveTo>
                  <a:pt x="1323721" y="0"/>
                </a:moveTo>
                <a:lnTo>
                  <a:pt x="1238631" y="1396"/>
                </a:lnTo>
                <a:lnTo>
                  <a:pt x="1253263" y="29602"/>
                </a:lnTo>
                <a:lnTo>
                  <a:pt x="1264539" y="23749"/>
                </a:lnTo>
                <a:lnTo>
                  <a:pt x="1306488" y="23749"/>
                </a:lnTo>
                <a:lnTo>
                  <a:pt x="1323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89283" y="269331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249" y="0"/>
                </a:lnTo>
              </a:path>
            </a:pathLst>
          </a:custGeom>
          <a:ln w="8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60763" y="2714496"/>
            <a:ext cx="9779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145" dirty="0">
                <a:latin typeface="Times New Roman"/>
                <a:cs typeface="Times New Roman"/>
              </a:rPr>
              <a:t>c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7327" y="2714496"/>
            <a:ext cx="14287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235" dirty="0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26704" y="2246925"/>
            <a:ext cx="352425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" marR="5080" indent="-161925">
              <a:lnSpc>
                <a:spcPct val="118200"/>
              </a:lnSpc>
            </a:pPr>
            <a:r>
              <a:rPr sz="3300" spc="270" baseline="-35353" dirty="0">
                <a:latin typeface="Symbol"/>
                <a:cs typeface="Symbol"/>
              </a:rPr>
              <a:t></a:t>
            </a:r>
            <a:r>
              <a:rPr sz="3300" spc="-157" baseline="-35353" dirty="0">
                <a:latin typeface="Times New Roman"/>
                <a:cs typeface="Times New Roman"/>
              </a:rPr>
              <a:t> </a:t>
            </a:r>
            <a:r>
              <a:rPr sz="2200" i="1" spc="320" dirty="0">
                <a:latin typeface="Times New Roman"/>
                <a:cs typeface="Times New Roman"/>
              </a:rPr>
              <a:t>v  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1234" y="2484832"/>
            <a:ext cx="8559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1635" algn="l"/>
                <a:tab pos="739140" algn="l"/>
              </a:tabLst>
            </a:pPr>
            <a:r>
              <a:rPr sz="2200" i="1" spc="200" dirty="0">
                <a:latin typeface="Times New Roman"/>
                <a:cs typeface="Times New Roman"/>
              </a:rPr>
              <a:t>f	</a:t>
            </a:r>
            <a:r>
              <a:rPr sz="2200" spc="395" dirty="0">
                <a:latin typeface="Symbol"/>
                <a:cs typeface="Symbol"/>
              </a:rPr>
              <a:t></a:t>
            </a:r>
            <a:r>
              <a:rPr sz="2200" spc="395" dirty="0">
                <a:latin typeface="Times New Roman"/>
                <a:cs typeface="Times New Roman"/>
              </a:rPr>
              <a:t>	</a:t>
            </a:r>
            <a:r>
              <a:rPr sz="2200" i="1" spc="200" dirty="0">
                <a:latin typeface="Times New Roman"/>
                <a:cs typeface="Times New Roman"/>
              </a:rPr>
              <a:t>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48225" y="2206625"/>
            <a:ext cx="914400" cy="376555"/>
          </a:xfrm>
          <a:custGeom>
            <a:avLst/>
            <a:gdLst/>
            <a:ahLst/>
            <a:cxnLst/>
            <a:rect l="l" t="t" r="r" b="b"/>
            <a:pathLst>
              <a:path w="914400" h="376555">
                <a:moveTo>
                  <a:pt x="457200" y="0"/>
                </a:moveTo>
                <a:lnTo>
                  <a:pt x="389644" y="2039"/>
                </a:lnTo>
                <a:lnTo>
                  <a:pt x="325165" y="7962"/>
                </a:lnTo>
                <a:lnTo>
                  <a:pt x="264468" y="17479"/>
                </a:lnTo>
                <a:lnTo>
                  <a:pt x="208262" y="30299"/>
                </a:lnTo>
                <a:lnTo>
                  <a:pt x="157254" y="46131"/>
                </a:lnTo>
                <a:lnTo>
                  <a:pt x="112153" y="64684"/>
                </a:lnTo>
                <a:lnTo>
                  <a:pt x="73664" y="85667"/>
                </a:lnTo>
                <a:lnTo>
                  <a:pt x="42497" y="108790"/>
                </a:lnTo>
                <a:lnTo>
                  <a:pt x="4957" y="160290"/>
                </a:lnTo>
                <a:lnTo>
                  <a:pt x="0" y="188087"/>
                </a:lnTo>
                <a:lnTo>
                  <a:pt x="4957" y="215885"/>
                </a:lnTo>
                <a:lnTo>
                  <a:pt x="42497" y="267406"/>
                </a:lnTo>
                <a:lnTo>
                  <a:pt x="73664" y="290544"/>
                </a:lnTo>
                <a:lnTo>
                  <a:pt x="112153" y="311544"/>
                </a:lnTo>
                <a:lnTo>
                  <a:pt x="157254" y="330114"/>
                </a:lnTo>
                <a:lnTo>
                  <a:pt x="208262" y="345962"/>
                </a:lnTo>
                <a:lnTo>
                  <a:pt x="264468" y="358797"/>
                </a:lnTo>
                <a:lnTo>
                  <a:pt x="325165" y="368327"/>
                </a:lnTo>
                <a:lnTo>
                  <a:pt x="389644" y="374258"/>
                </a:lnTo>
                <a:lnTo>
                  <a:pt x="457200" y="376300"/>
                </a:lnTo>
                <a:lnTo>
                  <a:pt x="524755" y="374258"/>
                </a:lnTo>
                <a:lnTo>
                  <a:pt x="589234" y="368327"/>
                </a:lnTo>
                <a:lnTo>
                  <a:pt x="649931" y="358797"/>
                </a:lnTo>
                <a:lnTo>
                  <a:pt x="706137" y="345962"/>
                </a:lnTo>
                <a:lnTo>
                  <a:pt x="757145" y="330114"/>
                </a:lnTo>
                <a:lnTo>
                  <a:pt x="802246" y="311544"/>
                </a:lnTo>
                <a:lnTo>
                  <a:pt x="840735" y="290544"/>
                </a:lnTo>
                <a:lnTo>
                  <a:pt x="871902" y="267406"/>
                </a:lnTo>
                <a:lnTo>
                  <a:pt x="909442" y="215885"/>
                </a:lnTo>
                <a:lnTo>
                  <a:pt x="914400" y="188087"/>
                </a:lnTo>
                <a:lnTo>
                  <a:pt x="909442" y="160290"/>
                </a:lnTo>
                <a:lnTo>
                  <a:pt x="871902" y="108790"/>
                </a:lnTo>
                <a:lnTo>
                  <a:pt x="840735" y="85667"/>
                </a:lnTo>
                <a:lnTo>
                  <a:pt x="802246" y="64684"/>
                </a:lnTo>
                <a:lnTo>
                  <a:pt x="757145" y="46131"/>
                </a:lnTo>
                <a:lnTo>
                  <a:pt x="706137" y="30299"/>
                </a:lnTo>
                <a:lnTo>
                  <a:pt x="649931" y="17479"/>
                </a:lnTo>
                <a:lnTo>
                  <a:pt x="589234" y="7962"/>
                </a:lnTo>
                <a:lnTo>
                  <a:pt x="524755" y="2039"/>
                </a:lnTo>
                <a:lnTo>
                  <a:pt x="457200" y="0"/>
                </a:lnTo>
                <a:close/>
              </a:path>
            </a:pathLst>
          </a:custGeom>
          <a:solidFill>
            <a:srgbClr val="99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48225" y="2206625"/>
            <a:ext cx="914400" cy="376555"/>
          </a:xfrm>
          <a:custGeom>
            <a:avLst/>
            <a:gdLst/>
            <a:ahLst/>
            <a:cxnLst/>
            <a:rect l="l" t="t" r="r" b="b"/>
            <a:pathLst>
              <a:path w="914400" h="376555">
                <a:moveTo>
                  <a:pt x="0" y="188087"/>
                </a:moveTo>
                <a:lnTo>
                  <a:pt x="19359" y="133761"/>
                </a:lnTo>
                <a:lnTo>
                  <a:pt x="73664" y="85667"/>
                </a:lnTo>
                <a:lnTo>
                  <a:pt x="112153" y="64684"/>
                </a:lnTo>
                <a:lnTo>
                  <a:pt x="157254" y="46131"/>
                </a:lnTo>
                <a:lnTo>
                  <a:pt x="208262" y="30299"/>
                </a:lnTo>
                <a:lnTo>
                  <a:pt x="264468" y="17479"/>
                </a:lnTo>
                <a:lnTo>
                  <a:pt x="325165" y="7962"/>
                </a:lnTo>
                <a:lnTo>
                  <a:pt x="389644" y="2039"/>
                </a:lnTo>
                <a:lnTo>
                  <a:pt x="457200" y="0"/>
                </a:lnTo>
                <a:lnTo>
                  <a:pt x="524755" y="2039"/>
                </a:lnTo>
                <a:lnTo>
                  <a:pt x="589234" y="7962"/>
                </a:lnTo>
                <a:lnTo>
                  <a:pt x="649931" y="17479"/>
                </a:lnTo>
                <a:lnTo>
                  <a:pt x="706137" y="30299"/>
                </a:lnTo>
                <a:lnTo>
                  <a:pt x="757145" y="46131"/>
                </a:lnTo>
                <a:lnTo>
                  <a:pt x="802246" y="64684"/>
                </a:lnTo>
                <a:lnTo>
                  <a:pt x="840735" y="85667"/>
                </a:lnTo>
                <a:lnTo>
                  <a:pt x="871902" y="108790"/>
                </a:lnTo>
                <a:lnTo>
                  <a:pt x="909442" y="160290"/>
                </a:lnTo>
                <a:lnTo>
                  <a:pt x="914400" y="188087"/>
                </a:lnTo>
                <a:lnTo>
                  <a:pt x="909442" y="215885"/>
                </a:lnTo>
                <a:lnTo>
                  <a:pt x="895040" y="242423"/>
                </a:lnTo>
                <a:lnTo>
                  <a:pt x="840735" y="290544"/>
                </a:lnTo>
                <a:lnTo>
                  <a:pt x="802246" y="311544"/>
                </a:lnTo>
                <a:lnTo>
                  <a:pt x="757145" y="330114"/>
                </a:lnTo>
                <a:lnTo>
                  <a:pt x="706137" y="345962"/>
                </a:lnTo>
                <a:lnTo>
                  <a:pt x="649931" y="358797"/>
                </a:lnTo>
                <a:lnTo>
                  <a:pt x="589234" y="368327"/>
                </a:lnTo>
                <a:lnTo>
                  <a:pt x="524755" y="374258"/>
                </a:lnTo>
                <a:lnTo>
                  <a:pt x="457200" y="376300"/>
                </a:lnTo>
                <a:lnTo>
                  <a:pt x="389644" y="374258"/>
                </a:lnTo>
                <a:lnTo>
                  <a:pt x="325165" y="368327"/>
                </a:lnTo>
                <a:lnTo>
                  <a:pt x="264468" y="358797"/>
                </a:lnTo>
                <a:lnTo>
                  <a:pt x="208262" y="345962"/>
                </a:lnTo>
                <a:lnTo>
                  <a:pt x="157254" y="330114"/>
                </a:lnTo>
                <a:lnTo>
                  <a:pt x="112153" y="311544"/>
                </a:lnTo>
                <a:lnTo>
                  <a:pt x="73664" y="290544"/>
                </a:lnTo>
                <a:lnTo>
                  <a:pt x="42497" y="267406"/>
                </a:lnTo>
                <a:lnTo>
                  <a:pt x="4957" y="215885"/>
                </a:lnTo>
                <a:lnTo>
                  <a:pt x="0" y="188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76975" y="1865376"/>
            <a:ext cx="319405" cy="914400"/>
          </a:xfrm>
          <a:custGeom>
            <a:avLst/>
            <a:gdLst/>
            <a:ahLst/>
            <a:cxnLst/>
            <a:rect l="l" t="t" r="r" b="b"/>
            <a:pathLst>
              <a:path w="319404" h="914400">
                <a:moveTo>
                  <a:pt x="159512" y="0"/>
                </a:moveTo>
                <a:lnTo>
                  <a:pt x="113427" y="19349"/>
                </a:lnTo>
                <a:lnTo>
                  <a:pt x="72637" y="73632"/>
                </a:lnTo>
                <a:lnTo>
                  <a:pt x="54843" y="112110"/>
                </a:lnTo>
                <a:lnTo>
                  <a:pt x="39111" y="157203"/>
                </a:lnTo>
                <a:lnTo>
                  <a:pt x="25687" y="208206"/>
                </a:lnTo>
                <a:lnTo>
                  <a:pt x="14818" y="264413"/>
                </a:lnTo>
                <a:lnTo>
                  <a:pt x="6750" y="325118"/>
                </a:lnTo>
                <a:lnTo>
                  <a:pt x="1728" y="389616"/>
                </a:lnTo>
                <a:lnTo>
                  <a:pt x="0" y="457200"/>
                </a:lnTo>
                <a:lnTo>
                  <a:pt x="1728" y="524755"/>
                </a:lnTo>
                <a:lnTo>
                  <a:pt x="6751" y="589234"/>
                </a:lnTo>
                <a:lnTo>
                  <a:pt x="14822" y="649931"/>
                </a:lnTo>
                <a:lnTo>
                  <a:pt x="25696" y="706137"/>
                </a:lnTo>
                <a:lnTo>
                  <a:pt x="39126" y="757145"/>
                </a:lnTo>
                <a:lnTo>
                  <a:pt x="54867" y="802246"/>
                </a:lnTo>
                <a:lnTo>
                  <a:pt x="72672" y="840735"/>
                </a:lnTo>
                <a:lnTo>
                  <a:pt x="113427" y="894993"/>
                </a:lnTo>
                <a:lnTo>
                  <a:pt x="159512" y="914400"/>
                </a:lnTo>
                <a:lnTo>
                  <a:pt x="183095" y="909442"/>
                </a:lnTo>
                <a:lnTo>
                  <a:pt x="226834" y="871847"/>
                </a:lnTo>
                <a:lnTo>
                  <a:pt x="264253" y="802195"/>
                </a:lnTo>
                <a:lnTo>
                  <a:pt x="279996" y="757102"/>
                </a:lnTo>
                <a:lnTo>
                  <a:pt x="293431" y="706105"/>
                </a:lnTo>
                <a:lnTo>
                  <a:pt x="304311" y="649911"/>
                </a:lnTo>
                <a:lnTo>
                  <a:pt x="312390" y="589224"/>
                </a:lnTo>
                <a:lnTo>
                  <a:pt x="317419" y="524752"/>
                </a:lnTo>
                <a:lnTo>
                  <a:pt x="319150" y="457200"/>
                </a:lnTo>
                <a:lnTo>
                  <a:pt x="317419" y="389616"/>
                </a:lnTo>
                <a:lnTo>
                  <a:pt x="312389" y="325118"/>
                </a:lnTo>
                <a:lnTo>
                  <a:pt x="304309" y="264413"/>
                </a:lnTo>
                <a:lnTo>
                  <a:pt x="293425" y="208206"/>
                </a:lnTo>
                <a:lnTo>
                  <a:pt x="279984" y="157203"/>
                </a:lnTo>
                <a:lnTo>
                  <a:pt x="264235" y="112110"/>
                </a:lnTo>
                <a:lnTo>
                  <a:pt x="246424" y="73632"/>
                </a:lnTo>
                <a:lnTo>
                  <a:pt x="205607" y="19349"/>
                </a:lnTo>
                <a:lnTo>
                  <a:pt x="159512" y="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76975" y="1865376"/>
            <a:ext cx="319405" cy="914400"/>
          </a:xfrm>
          <a:custGeom>
            <a:avLst/>
            <a:gdLst/>
            <a:ahLst/>
            <a:cxnLst/>
            <a:rect l="l" t="t" r="r" b="b"/>
            <a:pathLst>
              <a:path w="319404" h="914400">
                <a:moveTo>
                  <a:pt x="0" y="457200"/>
                </a:moveTo>
                <a:lnTo>
                  <a:pt x="1728" y="389616"/>
                </a:lnTo>
                <a:lnTo>
                  <a:pt x="6750" y="325118"/>
                </a:lnTo>
                <a:lnTo>
                  <a:pt x="14818" y="264413"/>
                </a:lnTo>
                <a:lnTo>
                  <a:pt x="25687" y="208206"/>
                </a:lnTo>
                <a:lnTo>
                  <a:pt x="39111" y="157203"/>
                </a:lnTo>
                <a:lnTo>
                  <a:pt x="54843" y="112110"/>
                </a:lnTo>
                <a:lnTo>
                  <a:pt x="72637" y="73632"/>
                </a:lnTo>
                <a:lnTo>
                  <a:pt x="113427" y="19349"/>
                </a:lnTo>
                <a:lnTo>
                  <a:pt x="159512" y="0"/>
                </a:lnTo>
                <a:lnTo>
                  <a:pt x="183095" y="4955"/>
                </a:lnTo>
                <a:lnTo>
                  <a:pt x="205607" y="19349"/>
                </a:lnTo>
                <a:lnTo>
                  <a:pt x="246424" y="73632"/>
                </a:lnTo>
                <a:lnTo>
                  <a:pt x="264235" y="112110"/>
                </a:lnTo>
                <a:lnTo>
                  <a:pt x="279984" y="157203"/>
                </a:lnTo>
                <a:lnTo>
                  <a:pt x="293425" y="208206"/>
                </a:lnTo>
                <a:lnTo>
                  <a:pt x="304309" y="264413"/>
                </a:lnTo>
                <a:lnTo>
                  <a:pt x="312389" y="325118"/>
                </a:lnTo>
                <a:lnTo>
                  <a:pt x="317419" y="389616"/>
                </a:lnTo>
                <a:lnTo>
                  <a:pt x="319150" y="457200"/>
                </a:lnTo>
                <a:lnTo>
                  <a:pt x="317419" y="524755"/>
                </a:lnTo>
                <a:lnTo>
                  <a:pt x="312389" y="589234"/>
                </a:lnTo>
                <a:lnTo>
                  <a:pt x="304309" y="649931"/>
                </a:lnTo>
                <a:lnTo>
                  <a:pt x="293425" y="706137"/>
                </a:lnTo>
                <a:lnTo>
                  <a:pt x="279984" y="757145"/>
                </a:lnTo>
                <a:lnTo>
                  <a:pt x="264235" y="802246"/>
                </a:lnTo>
                <a:lnTo>
                  <a:pt x="246424" y="840735"/>
                </a:lnTo>
                <a:lnTo>
                  <a:pt x="205607" y="895040"/>
                </a:lnTo>
                <a:lnTo>
                  <a:pt x="159512" y="914400"/>
                </a:lnTo>
                <a:lnTo>
                  <a:pt x="135931" y="909413"/>
                </a:lnTo>
                <a:lnTo>
                  <a:pt x="113427" y="894993"/>
                </a:lnTo>
                <a:lnTo>
                  <a:pt x="72637" y="840678"/>
                </a:lnTo>
                <a:lnTo>
                  <a:pt x="54843" y="802195"/>
                </a:lnTo>
                <a:lnTo>
                  <a:pt x="39111" y="757102"/>
                </a:lnTo>
                <a:lnTo>
                  <a:pt x="25687" y="706105"/>
                </a:lnTo>
                <a:lnTo>
                  <a:pt x="14818" y="649911"/>
                </a:lnTo>
                <a:lnTo>
                  <a:pt x="6750" y="589224"/>
                </a:lnTo>
                <a:lnTo>
                  <a:pt x="1728" y="524752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0" y="2686050"/>
            <a:ext cx="508000" cy="697230"/>
          </a:xfrm>
          <a:custGeom>
            <a:avLst/>
            <a:gdLst/>
            <a:ahLst/>
            <a:cxnLst/>
            <a:rect l="l" t="t" r="r" b="b"/>
            <a:pathLst>
              <a:path w="508000" h="697229">
                <a:moveTo>
                  <a:pt x="254000" y="0"/>
                </a:moveTo>
                <a:lnTo>
                  <a:pt x="212786" y="4559"/>
                </a:lnTo>
                <a:lnTo>
                  <a:pt x="173695" y="17759"/>
                </a:lnTo>
                <a:lnTo>
                  <a:pt x="137248" y="38884"/>
                </a:lnTo>
                <a:lnTo>
                  <a:pt x="103967" y="67218"/>
                </a:lnTo>
                <a:lnTo>
                  <a:pt x="74374" y="102044"/>
                </a:lnTo>
                <a:lnTo>
                  <a:pt x="48991" y="142646"/>
                </a:lnTo>
                <a:lnTo>
                  <a:pt x="28340" y="188307"/>
                </a:lnTo>
                <a:lnTo>
                  <a:pt x="12943" y="238312"/>
                </a:lnTo>
                <a:lnTo>
                  <a:pt x="3322" y="291945"/>
                </a:lnTo>
                <a:lnTo>
                  <a:pt x="0" y="348488"/>
                </a:lnTo>
                <a:lnTo>
                  <a:pt x="3322" y="405000"/>
                </a:lnTo>
                <a:lnTo>
                  <a:pt x="12943" y="458614"/>
                </a:lnTo>
                <a:lnTo>
                  <a:pt x="28340" y="508612"/>
                </a:lnTo>
                <a:lnTo>
                  <a:pt x="48991" y="554274"/>
                </a:lnTo>
                <a:lnTo>
                  <a:pt x="74374" y="594883"/>
                </a:lnTo>
                <a:lnTo>
                  <a:pt x="103967" y="629720"/>
                </a:lnTo>
                <a:lnTo>
                  <a:pt x="137248" y="658067"/>
                </a:lnTo>
                <a:lnTo>
                  <a:pt x="173695" y="679204"/>
                </a:lnTo>
                <a:lnTo>
                  <a:pt x="212786" y="692413"/>
                </a:lnTo>
                <a:lnTo>
                  <a:pt x="254000" y="696976"/>
                </a:lnTo>
                <a:lnTo>
                  <a:pt x="295213" y="692413"/>
                </a:lnTo>
                <a:lnTo>
                  <a:pt x="334304" y="679204"/>
                </a:lnTo>
                <a:lnTo>
                  <a:pt x="370751" y="658067"/>
                </a:lnTo>
                <a:lnTo>
                  <a:pt x="404032" y="629720"/>
                </a:lnTo>
                <a:lnTo>
                  <a:pt x="433625" y="594883"/>
                </a:lnTo>
                <a:lnTo>
                  <a:pt x="459008" y="554274"/>
                </a:lnTo>
                <a:lnTo>
                  <a:pt x="479659" y="508612"/>
                </a:lnTo>
                <a:lnTo>
                  <a:pt x="495056" y="458614"/>
                </a:lnTo>
                <a:lnTo>
                  <a:pt x="504677" y="405000"/>
                </a:lnTo>
                <a:lnTo>
                  <a:pt x="508000" y="348488"/>
                </a:lnTo>
                <a:lnTo>
                  <a:pt x="504677" y="291945"/>
                </a:lnTo>
                <a:lnTo>
                  <a:pt x="495056" y="238312"/>
                </a:lnTo>
                <a:lnTo>
                  <a:pt x="479659" y="188307"/>
                </a:lnTo>
                <a:lnTo>
                  <a:pt x="459008" y="142646"/>
                </a:lnTo>
                <a:lnTo>
                  <a:pt x="433625" y="102044"/>
                </a:lnTo>
                <a:lnTo>
                  <a:pt x="404032" y="67218"/>
                </a:lnTo>
                <a:lnTo>
                  <a:pt x="370751" y="38884"/>
                </a:lnTo>
                <a:lnTo>
                  <a:pt x="334304" y="17759"/>
                </a:lnTo>
                <a:lnTo>
                  <a:pt x="295213" y="4559"/>
                </a:lnTo>
                <a:lnTo>
                  <a:pt x="254000" y="0"/>
                </a:lnTo>
                <a:close/>
              </a:path>
            </a:pathLst>
          </a:custGeom>
          <a:solidFill>
            <a:srgbClr val="33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29600" y="2686050"/>
            <a:ext cx="508000" cy="697230"/>
          </a:xfrm>
          <a:custGeom>
            <a:avLst/>
            <a:gdLst/>
            <a:ahLst/>
            <a:cxnLst/>
            <a:rect l="l" t="t" r="r" b="b"/>
            <a:pathLst>
              <a:path w="508000" h="697229">
                <a:moveTo>
                  <a:pt x="0" y="348488"/>
                </a:moveTo>
                <a:lnTo>
                  <a:pt x="3322" y="291945"/>
                </a:lnTo>
                <a:lnTo>
                  <a:pt x="12943" y="238312"/>
                </a:lnTo>
                <a:lnTo>
                  <a:pt x="28340" y="188307"/>
                </a:lnTo>
                <a:lnTo>
                  <a:pt x="48991" y="142646"/>
                </a:lnTo>
                <a:lnTo>
                  <a:pt x="74374" y="102044"/>
                </a:lnTo>
                <a:lnTo>
                  <a:pt x="103967" y="67218"/>
                </a:lnTo>
                <a:lnTo>
                  <a:pt x="137248" y="38884"/>
                </a:lnTo>
                <a:lnTo>
                  <a:pt x="173695" y="17759"/>
                </a:lnTo>
                <a:lnTo>
                  <a:pt x="212786" y="4559"/>
                </a:lnTo>
                <a:lnTo>
                  <a:pt x="254000" y="0"/>
                </a:lnTo>
                <a:lnTo>
                  <a:pt x="295213" y="4559"/>
                </a:lnTo>
                <a:lnTo>
                  <a:pt x="334304" y="17759"/>
                </a:lnTo>
                <a:lnTo>
                  <a:pt x="370751" y="38884"/>
                </a:lnTo>
                <a:lnTo>
                  <a:pt x="404032" y="67218"/>
                </a:lnTo>
                <a:lnTo>
                  <a:pt x="433625" y="102044"/>
                </a:lnTo>
                <a:lnTo>
                  <a:pt x="459008" y="142646"/>
                </a:lnTo>
                <a:lnTo>
                  <a:pt x="479659" y="188307"/>
                </a:lnTo>
                <a:lnTo>
                  <a:pt x="495056" y="238312"/>
                </a:lnTo>
                <a:lnTo>
                  <a:pt x="504677" y="291945"/>
                </a:lnTo>
                <a:lnTo>
                  <a:pt x="508000" y="348488"/>
                </a:lnTo>
                <a:lnTo>
                  <a:pt x="504677" y="405000"/>
                </a:lnTo>
                <a:lnTo>
                  <a:pt x="495056" y="458614"/>
                </a:lnTo>
                <a:lnTo>
                  <a:pt x="479659" y="508612"/>
                </a:lnTo>
                <a:lnTo>
                  <a:pt x="459008" y="554274"/>
                </a:lnTo>
                <a:lnTo>
                  <a:pt x="433625" y="594883"/>
                </a:lnTo>
                <a:lnTo>
                  <a:pt x="404032" y="629720"/>
                </a:lnTo>
                <a:lnTo>
                  <a:pt x="370751" y="658067"/>
                </a:lnTo>
                <a:lnTo>
                  <a:pt x="334304" y="679204"/>
                </a:lnTo>
                <a:lnTo>
                  <a:pt x="295213" y="692413"/>
                </a:lnTo>
                <a:lnTo>
                  <a:pt x="254000" y="696976"/>
                </a:lnTo>
                <a:lnTo>
                  <a:pt x="212786" y="692413"/>
                </a:lnTo>
                <a:lnTo>
                  <a:pt x="173695" y="679204"/>
                </a:lnTo>
                <a:lnTo>
                  <a:pt x="137248" y="658067"/>
                </a:lnTo>
                <a:lnTo>
                  <a:pt x="103967" y="629720"/>
                </a:lnTo>
                <a:lnTo>
                  <a:pt x="74374" y="594883"/>
                </a:lnTo>
                <a:lnTo>
                  <a:pt x="48991" y="554274"/>
                </a:lnTo>
                <a:lnTo>
                  <a:pt x="28340" y="508612"/>
                </a:lnTo>
                <a:lnTo>
                  <a:pt x="12943" y="458614"/>
                </a:lnTo>
                <a:lnTo>
                  <a:pt x="3322" y="405000"/>
                </a:lnTo>
                <a:lnTo>
                  <a:pt x="0" y="3484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8001" y="2954401"/>
            <a:ext cx="494030" cy="434975"/>
          </a:xfrm>
          <a:custGeom>
            <a:avLst/>
            <a:gdLst/>
            <a:ahLst/>
            <a:cxnLst/>
            <a:rect l="l" t="t" r="r" b="b"/>
            <a:pathLst>
              <a:path w="494029" h="434975">
                <a:moveTo>
                  <a:pt x="246760" y="0"/>
                </a:moveTo>
                <a:lnTo>
                  <a:pt x="197033" y="4414"/>
                </a:lnTo>
                <a:lnTo>
                  <a:pt x="150715" y="17077"/>
                </a:lnTo>
                <a:lnTo>
                  <a:pt x="108799" y="37116"/>
                </a:lnTo>
                <a:lnTo>
                  <a:pt x="72278" y="63658"/>
                </a:lnTo>
                <a:lnTo>
                  <a:pt x="42145" y="95832"/>
                </a:lnTo>
                <a:lnTo>
                  <a:pt x="19393" y="132766"/>
                </a:lnTo>
                <a:lnTo>
                  <a:pt x="5013" y="173587"/>
                </a:lnTo>
                <a:lnTo>
                  <a:pt x="0" y="217424"/>
                </a:lnTo>
                <a:lnTo>
                  <a:pt x="5013" y="261265"/>
                </a:lnTo>
                <a:lnTo>
                  <a:pt x="19393" y="302101"/>
                </a:lnTo>
                <a:lnTo>
                  <a:pt x="42145" y="339055"/>
                </a:lnTo>
                <a:lnTo>
                  <a:pt x="72278" y="371252"/>
                </a:lnTo>
                <a:lnTo>
                  <a:pt x="108799" y="397818"/>
                </a:lnTo>
                <a:lnTo>
                  <a:pt x="150715" y="417877"/>
                </a:lnTo>
                <a:lnTo>
                  <a:pt x="197033" y="430554"/>
                </a:lnTo>
                <a:lnTo>
                  <a:pt x="246760" y="434975"/>
                </a:lnTo>
                <a:lnTo>
                  <a:pt x="296530" y="430554"/>
                </a:lnTo>
                <a:lnTo>
                  <a:pt x="342880" y="417877"/>
                </a:lnTo>
                <a:lnTo>
                  <a:pt x="384818" y="397818"/>
                </a:lnTo>
                <a:lnTo>
                  <a:pt x="421354" y="371252"/>
                </a:lnTo>
                <a:lnTo>
                  <a:pt x="451496" y="339055"/>
                </a:lnTo>
                <a:lnTo>
                  <a:pt x="474253" y="302101"/>
                </a:lnTo>
                <a:lnTo>
                  <a:pt x="488634" y="261265"/>
                </a:lnTo>
                <a:lnTo>
                  <a:pt x="493649" y="217424"/>
                </a:lnTo>
                <a:lnTo>
                  <a:pt x="488634" y="173587"/>
                </a:lnTo>
                <a:lnTo>
                  <a:pt x="474253" y="132766"/>
                </a:lnTo>
                <a:lnTo>
                  <a:pt x="451496" y="95832"/>
                </a:lnTo>
                <a:lnTo>
                  <a:pt x="421354" y="63658"/>
                </a:lnTo>
                <a:lnTo>
                  <a:pt x="384818" y="37116"/>
                </a:lnTo>
                <a:lnTo>
                  <a:pt x="342880" y="17077"/>
                </a:lnTo>
                <a:lnTo>
                  <a:pt x="296530" y="4414"/>
                </a:lnTo>
                <a:lnTo>
                  <a:pt x="24676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58001" y="2954401"/>
            <a:ext cx="494030" cy="434975"/>
          </a:xfrm>
          <a:custGeom>
            <a:avLst/>
            <a:gdLst/>
            <a:ahLst/>
            <a:cxnLst/>
            <a:rect l="l" t="t" r="r" b="b"/>
            <a:pathLst>
              <a:path w="494029" h="434975">
                <a:moveTo>
                  <a:pt x="0" y="217424"/>
                </a:moveTo>
                <a:lnTo>
                  <a:pt x="5013" y="173587"/>
                </a:lnTo>
                <a:lnTo>
                  <a:pt x="19393" y="132766"/>
                </a:lnTo>
                <a:lnTo>
                  <a:pt x="42145" y="95832"/>
                </a:lnTo>
                <a:lnTo>
                  <a:pt x="72278" y="63658"/>
                </a:lnTo>
                <a:lnTo>
                  <a:pt x="108799" y="37116"/>
                </a:lnTo>
                <a:lnTo>
                  <a:pt x="150715" y="17077"/>
                </a:lnTo>
                <a:lnTo>
                  <a:pt x="197033" y="4414"/>
                </a:lnTo>
                <a:lnTo>
                  <a:pt x="246760" y="0"/>
                </a:lnTo>
                <a:lnTo>
                  <a:pt x="296530" y="4414"/>
                </a:lnTo>
                <a:lnTo>
                  <a:pt x="342880" y="17077"/>
                </a:lnTo>
                <a:lnTo>
                  <a:pt x="384818" y="37116"/>
                </a:lnTo>
                <a:lnTo>
                  <a:pt x="421354" y="63658"/>
                </a:lnTo>
                <a:lnTo>
                  <a:pt x="451496" y="95832"/>
                </a:lnTo>
                <a:lnTo>
                  <a:pt x="474253" y="132766"/>
                </a:lnTo>
                <a:lnTo>
                  <a:pt x="488634" y="173587"/>
                </a:lnTo>
                <a:lnTo>
                  <a:pt x="493649" y="217424"/>
                </a:lnTo>
                <a:lnTo>
                  <a:pt x="488634" y="261265"/>
                </a:lnTo>
                <a:lnTo>
                  <a:pt x="474253" y="302101"/>
                </a:lnTo>
                <a:lnTo>
                  <a:pt x="451496" y="339055"/>
                </a:lnTo>
                <a:lnTo>
                  <a:pt x="421354" y="371252"/>
                </a:lnTo>
                <a:lnTo>
                  <a:pt x="384818" y="397818"/>
                </a:lnTo>
                <a:lnTo>
                  <a:pt x="342880" y="417877"/>
                </a:lnTo>
                <a:lnTo>
                  <a:pt x="296530" y="430554"/>
                </a:lnTo>
                <a:lnTo>
                  <a:pt x="246760" y="434975"/>
                </a:lnTo>
                <a:lnTo>
                  <a:pt x="197033" y="430554"/>
                </a:lnTo>
                <a:lnTo>
                  <a:pt x="150715" y="417877"/>
                </a:lnTo>
                <a:lnTo>
                  <a:pt x="108799" y="397818"/>
                </a:lnTo>
                <a:lnTo>
                  <a:pt x="72278" y="371252"/>
                </a:lnTo>
                <a:lnTo>
                  <a:pt x="42145" y="339055"/>
                </a:lnTo>
                <a:lnTo>
                  <a:pt x="19393" y="302101"/>
                </a:lnTo>
                <a:lnTo>
                  <a:pt x="5013" y="261265"/>
                </a:lnTo>
                <a:lnTo>
                  <a:pt x="0" y="2174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43425" y="4984750"/>
            <a:ext cx="652780" cy="624205"/>
          </a:xfrm>
          <a:custGeom>
            <a:avLst/>
            <a:gdLst/>
            <a:ahLst/>
            <a:cxnLst/>
            <a:rect l="l" t="t" r="r" b="b"/>
            <a:pathLst>
              <a:path w="652779" h="624204">
                <a:moveTo>
                  <a:pt x="326263" y="0"/>
                </a:moveTo>
                <a:lnTo>
                  <a:pt x="278045" y="3383"/>
                </a:lnTo>
                <a:lnTo>
                  <a:pt x="232025" y="13210"/>
                </a:lnTo>
                <a:lnTo>
                  <a:pt x="188708" y="28998"/>
                </a:lnTo>
                <a:lnTo>
                  <a:pt x="148599" y="50264"/>
                </a:lnTo>
                <a:lnTo>
                  <a:pt x="112201" y="76524"/>
                </a:lnTo>
                <a:lnTo>
                  <a:pt x="80019" y="107296"/>
                </a:lnTo>
                <a:lnTo>
                  <a:pt x="52557" y="142095"/>
                </a:lnTo>
                <a:lnTo>
                  <a:pt x="30319" y="180440"/>
                </a:lnTo>
                <a:lnTo>
                  <a:pt x="13811" y="221846"/>
                </a:lnTo>
                <a:lnTo>
                  <a:pt x="3537" y="265831"/>
                </a:lnTo>
                <a:lnTo>
                  <a:pt x="0" y="311912"/>
                </a:lnTo>
                <a:lnTo>
                  <a:pt x="3537" y="358022"/>
                </a:lnTo>
                <a:lnTo>
                  <a:pt x="13811" y="402029"/>
                </a:lnTo>
                <a:lnTo>
                  <a:pt x="30319" y="443450"/>
                </a:lnTo>
                <a:lnTo>
                  <a:pt x="52557" y="481803"/>
                </a:lnTo>
                <a:lnTo>
                  <a:pt x="80019" y="516606"/>
                </a:lnTo>
                <a:lnTo>
                  <a:pt x="112201" y="547378"/>
                </a:lnTo>
                <a:lnTo>
                  <a:pt x="148599" y="573636"/>
                </a:lnTo>
                <a:lnTo>
                  <a:pt x="188708" y="594898"/>
                </a:lnTo>
                <a:lnTo>
                  <a:pt x="232025" y="610681"/>
                </a:lnTo>
                <a:lnTo>
                  <a:pt x="278045" y="620505"/>
                </a:lnTo>
                <a:lnTo>
                  <a:pt x="326263" y="623887"/>
                </a:lnTo>
                <a:lnTo>
                  <a:pt x="374452" y="620505"/>
                </a:lnTo>
                <a:lnTo>
                  <a:pt x="420454" y="610681"/>
                </a:lnTo>
                <a:lnTo>
                  <a:pt x="463762" y="594898"/>
                </a:lnTo>
                <a:lnTo>
                  <a:pt x="503870" y="573636"/>
                </a:lnTo>
                <a:lnTo>
                  <a:pt x="540273" y="547378"/>
                </a:lnTo>
                <a:lnTo>
                  <a:pt x="572463" y="516606"/>
                </a:lnTo>
                <a:lnTo>
                  <a:pt x="599936" y="481803"/>
                </a:lnTo>
                <a:lnTo>
                  <a:pt x="622185" y="443450"/>
                </a:lnTo>
                <a:lnTo>
                  <a:pt x="638703" y="402029"/>
                </a:lnTo>
                <a:lnTo>
                  <a:pt x="648986" y="358022"/>
                </a:lnTo>
                <a:lnTo>
                  <a:pt x="652526" y="311912"/>
                </a:lnTo>
                <a:lnTo>
                  <a:pt x="648986" y="265831"/>
                </a:lnTo>
                <a:lnTo>
                  <a:pt x="638703" y="221846"/>
                </a:lnTo>
                <a:lnTo>
                  <a:pt x="622185" y="180440"/>
                </a:lnTo>
                <a:lnTo>
                  <a:pt x="599936" y="142095"/>
                </a:lnTo>
                <a:lnTo>
                  <a:pt x="572463" y="107296"/>
                </a:lnTo>
                <a:lnTo>
                  <a:pt x="540273" y="76524"/>
                </a:lnTo>
                <a:lnTo>
                  <a:pt x="503870" y="50264"/>
                </a:lnTo>
                <a:lnTo>
                  <a:pt x="463762" y="28998"/>
                </a:lnTo>
                <a:lnTo>
                  <a:pt x="420454" y="13210"/>
                </a:lnTo>
                <a:lnTo>
                  <a:pt x="374452" y="3383"/>
                </a:lnTo>
                <a:lnTo>
                  <a:pt x="326263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43425" y="4984750"/>
            <a:ext cx="652780" cy="624205"/>
          </a:xfrm>
          <a:custGeom>
            <a:avLst/>
            <a:gdLst/>
            <a:ahLst/>
            <a:cxnLst/>
            <a:rect l="l" t="t" r="r" b="b"/>
            <a:pathLst>
              <a:path w="652779" h="624204">
                <a:moveTo>
                  <a:pt x="0" y="311912"/>
                </a:moveTo>
                <a:lnTo>
                  <a:pt x="3537" y="265831"/>
                </a:lnTo>
                <a:lnTo>
                  <a:pt x="13811" y="221846"/>
                </a:lnTo>
                <a:lnTo>
                  <a:pt x="30319" y="180440"/>
                </a:lnTo>
                <a:lnTo>
                  <a:pt x="52557" y="142095"/>
                </a:lnTo>
                <a:lnTo>
                  <a:pt x="80019" y="107296"/>
                </a:lnTo>
                <a:lnTo>
                  <a:pt x="112201" y="76524"/>
                </a:lnTo>
                <a:lnTo>
                  <a:pt x="148599" y="50264"/>
                </a:lnTo>
                <a:lnTo>
                  <a:pt x="188708" y="28998"/>
                </a:lnTo>
                <a:lnTo>
                  <a:pt x="232025" y="13210"/>
                </a:lnTo>
                <a:lnTo>
                  <a:pt x="278045" y="3383"/>
                </a:lnTo>
                <a:lnTo>
                  <a:pt x="326263" y="0"/>
                </a:lnTo>
                <a:lnTo>
                  <a:pt x="374452" y="3383"/>
                </a:lnTo>
                <a:lnTo>
                  <a:pt x="420454" y="13210"/>
                </a:lnTo>
                <a:lnTo>
                  <a:pt x="463762" y="28998"/>
                </a:lnTo>
                <a:lnTo>
                  <a:pt x="503870" y="50264"/>
                </a:lnTo>
                <a:lnTo>
                  <a:pt x="540273" y="76524"/>
                </a:lnTo>
                <a:lnTo>
                  <a:pt x="572463" y="107296"/>
                </a:lnTo>
                <a:lnTo>
                  <a:pt x="599936" y="142095"/>
                </a:lnTo>
                <a:lnTo>
                  <a:pt x="622185" y="180440"/>
                </a:lnTo>
                <a:lnTo>
                  <a:pt x="638703" y="221846"/>
                </a:lnTo>
                <a:lnTo>
                  <a:pt x="648986" y="265831"/>
                </a:lnTo>
                <a:lnTo>
                  <a:pt x="652526" y="311912"/>
                </a:lnTo>
                <a:lnTo>
                  <a:pt x="648986" y="358022"/>
                </a:lnTo>
                <a:lnTo>
                  <a:pt x="638703" y="402029"/>
                </a:lnTo>
                <a:lnTo>
                  <a:pt x="622185" y="443450"/>
                </a:lnTo>
                <a:lnTo>
                  <a:pt x="599936" y="481803"/>
                </a:lnTo>
                <a:lnTo>
                  <a:pt x="572463" y="516606"/>
                </a:lnTo>
                <a:lnTo>
                  <a:pt x="540273" y="547378"/>
                </a:lnTo>
                <a:lnTo>
                  <a:pt x="503870" y="573636"/>
                </a:lnTo>
                <a:lnTo>
                  <a:pt x="463762" y="594898"/>
                </a:lnTo>
                <a:lnTo>
                  <a:pt x="420454" y="610681"/>
                </a:lnTo>
                <a:lnTo>
                  <a:pt x="374452" y="620505"/>
                </a:lnTo>
                <a:lnTo>
                  <a:pt x="326263" y="623887"/>
                </a:lnTo>
                <a:lnTo>
                  <a:pt x="278045" y="620505"/>
                </a:lnTo>
                <a:lnTo>
                  <a:pt x="232025" y="610681"/>
                </a:lnTo>
                <a:lnTo>
                  <a:pt x="188708" y="594898"/>
                </a:lnTo>
                <a:lnTo>
                  <a:pt x="148599" y="573636"/>
                </a:lnTo>
                <a:lnTo>
                  <a:pt x="112201" y="547378"/>
                </a:lnTo>
                <a:lnTo>
                  <a:pt x="80019" y="516606"/>
                </a:lnTo>
                <a:lnTo>
                  <a:pt x="52557" y="481803"/>
                </a:lnTo>
                <a:lnTo>
                  <a:pt x="30319" y="443450"/>
                </a:lnTo>
                <a:lnTo>
                  <a:pt x="13811" y="402029"/>
                </a:lnTo>
                <a:lnTo>
                  <a:pt x="3537" y="358022"/>
                </a:lnTo>
                <a:lnTo>
                  <a:pt x="0" y="3119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96176" y="3956050"/>
            <a:ext cx="522605" cy="406400"/>
          </a:xfrm>
          <a:custGeom>
            <a:avLst/>
            <a:gdLst/>
            <a:ahLst/>
            <a:cxnLst/>
            <a:rect l="l" t="t" r="r" b="b"/>
            <a:pathLst>
              <a:path w="522604" h="406400">
                <a:moveTo>
                  <a:pt x="261112" y="0"/>
                </a:moveTo>
                <a:lnTo>
                  <a:pt x="208470" y="4126"/>
                </a:lnTo>
                <a:lnTo>
                  <a:pt x="159448" y="15962"/>
                </a:lnTo>
                <a:lnTo>
                  <a:pt x="115093" y="34691"/>
                </a:lnTo>
                <a:lnTo>
                  <a:pt x="76453" y="59499"/>
                </a:lnTo>
                <a:lnTo>
                  <a:pt x="44576" y="89569"/>
                </a:lnTo>
                <a:lnTo>
                  <a:pt x="20510" y="124086"/>
                </a:lnTo>
                <a:lnTo>
                  <a:pt x="5302" y="162235"/>
                </a:lnTo>
                <a:lnTo>
                  <a:pt x="0" y="203200"/>
                </a:lnTo>
                <a:lnTo>
                  <a:pt x="5302" y="244164"/>
                </a:lnTo>
                <a:lnTo>
                  <a:pt x="20510" y="282313"/>
                </a:lnTo>
                <a:lnTo>
                  <a:pt x="44576" y="316830"/>
                </a:lnTo>
                <a:lnTo>
                  <a:pt x="76453" y="346900"/>
                </a:lnTo>
                <a:lnTo>
                  <a:pt x="115093" y="371708"/>
                </a:lnTo>
                <a:lnTo>
                  <a:pt x="159448" y="390437"/>
                </a:lnTo>
                <a:lnTo>
                  <a:pt x="208470" y="402273"/>
                </a:lnTo>
                <a:lnTo>
                  <a:pt x="261112" y="406400"/>
                </a:lnTo>
                <a:lnTo>
                  <a:pt x="313717" y="402273"/>
                </a:lnTo>
                <a:lnTo>
                  <a:pt x="362721" y="390437"/>
                </a:lnTo>
                <a:lnTo>
                  <a:pt x="407074" y="371708"/>
                </a:lnTo>
                <a:lnTo>
                  <a:pt x="445722" y="346900"/>
                </a:lnTo>
                <a:lnTo>
                  <a:pt x="477613" y="316830"/>
                </a:lnTo>
                <a:lnTo>
                  <a:pt x="501695" y="282313"/>
                </a:lnTo>
                <a:lnTo>
                  <a:pt x="516916" y="244164"/>
                </a:lnTo>
                <a:lnTo>
                  <a:pt x="522224" y="203200"/>
                </a:lnTo>
                <a:lnTo>
                  <a:pt x="516916" y="162235"/>
                </a:lnTo>
                <a:lnTo>
                  <a:pt x="501695" y="124086"/>
                </a:lnTo>
                <a:lnTo>
                  <a:pt x="477613" y="89569"/>
                </a:lnTo>
                <a:lnTo>
                  <a:pt x="445722" y="59499"/>
                </a:lnTo>
                <a:lnTo>
                  <a:pt x="407074" y="34691"/>
                </a:lnTo>
                <a:lnTo>
                  <a:pt x="362721" y="15962"/>
                </a:lnTo>
                <a:lnTo>
                  <a:pt x="313717" y="4126"/>
                </a:lnTo>
                <a:lnTo>
                  <a:pt x="261112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96176" y="3956050"/>
            <a:ext cx="522605" cy="406400"/>
          </a:xfrm>
          <a:custGeom>
            <a:avLst/>
            <a:gdLst/>
            <a:ahLst/>
            <a:cxnLst/>
            <a:rect l="l" t="t" r="r" b="b"/>
            <a:pathLst>
              <a:path w="522604" h="406400">
                <a:moveTo>
                  <a:pt x="0" y="203200"/>
                </a:moveTo>
                <a:lnTo>
                  <a:pt x="5302" y="162235"/>
                </a:lnTo>
                <a:lnTo>
                  <a:pt x="20510" y="124086"/>
                </a:lnTo>
                <a:lnTo>
                  <a:pt x="44576" y="89569"/>
                </a:lnTo>
                <a:lnTo>
                  <a:pt x="76453" y="59499"/>
                </a:lnTo>
                <a:lnTo>
                  <a:pt x="115093" y="34691"/>
                </a:lnTo>
                <a:lnTo>
                  <a:pt x="159448" y="15962"/>
                </a:lnTo>
                <a:lnTo>
                  <a:pt x="208470" y="4126"/>
                </a:lnTo>
                <a:lnTo>
                  <a:pt x="261112" y="0"/>
                </a:lnTo>
                <a:lnTo>
                  <a:pt x="313717" y="4126"/>
                </a:lnTo>
                <a:lnTo>
                  <a:pt x="362721" y="15962"/>
                </a:lnTo>
                <a:lnTo>
                  <a:pt x="407074" y="34691"/>
                </a:lnTo>
                <a:lnTo>
                  <a:pt x="445722" y="59499"/>
                </a:lnTo>
                <a:lnTo>
                  <a:pt x="477613" y="89569"/>
                </a:lnTo>
                <a:lnTo>
                  <a:pt x="501695" y="124086"/>
                </a:lnTo>
                <a:lnTo>
                  <a:pt x="516916" y="162235"/>
                </a:lnTo>
                <a:lnTo>
                  <a:pt x="522224" y="203200"/>
                </a:lnTo>
                <a:lnTo>
                  <a:pt x="516916" y="244164"/>
                </a:lnTo>
                <a:lnTo>
                  <a:pt x="501695" y="282313"/>
                </a:lnTo>
                <a:lnTo>
                  <a:pt x="477613" y="316830"/>
                </a:lnTo>
                <a:lnTo>
                  <a:pt x="445722" y="346900"/>
                </a:lnTo>
                <a:lnTo>
                  <a:pt x="407074" y="371708"/>
                </a:lnTo>
                <a:lnTo>
                  <a:pt x="362721" y="390437"/>
                </a:lnTo>
                <a:lnTo>
                  <a:pt x="313717" y="402273"/>
                </a:lnTo>
                <a:lnTo>
                  <a:pt x="261112" y="406400"/>
                </a:lnTo>
                <a:lnTo>
                  <a:pt x="208470" y="402273"/>
                </a:lnTo>
                <a:lnTo>
                  <a:pt x="159448" y="390437"/>
                </a:lnTo>
                <a:lnTo>
                  <a:pt x="115093" y="371708"/>
                </a:lnTo>
                <a:lnTo>
                  <a:pt x="76453" y="346900"/>
                </a:lnTo>
                <a:lnTo>
                  <a:pt x="44576" y="316830"/>
                </a:lnTo>
                <a:lnTo>
                  <a:pt x="20510" y="282313"/>
                </a:lnTo>
                <a:lnTo>
                  <a:pt x="5302" y="244164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78375" y="3368675"/>
            <a:ext cx="351790" cy="1590675"/>
          </a:xfrm>
          <a:custGeom>
            <a:avLst/>
            <a:gdLst/>
            <a:ahLst/>
            <a:cxnLst/>
            <a:rect l="l" t="t" r="r" b="b"/>
            <a:pathLst>
              <a:path w="351789" h="1590675">
                <a:moveTo>
                  <a:pt x="0" y="1511681"/>
                </a:moveTo>
                <a:lnTo>
                  <a:pt x="14224" y="1590675"/>
                </a:lnTo>
                <a:lnTo>
                  <a:pt x="38566" y="1542161"/>
                </a:lnTo>
                <a:lnTo>
                  <a:pt x="34036" y="1542161"/>
                </a:lnTo>
                <a:lnTo>
                  <a:pt x="8889" y="1538605"/>
                </a:lnTo>
                <a:lnTo>
                  <a:pt x="10699" y="1525989"/>
                </a:lnTo>
                <a:lnTo>
                  <a:pt x="0" y="1511681"/>
                </a:lnTo>
                <a:close/>
              </a:path>
              <a:path w="351789" h="1590675">
                <a:moveTo>
                  <a:pt x="35834" y="1529619"/>
                </a:moveTo>
                <a:lnTo>
                  <a:pt x="21462" y="1540383"/>
                </a:lnTo>
                <a:lnTo>
                  <a:pt x="34036" y="1542161"/>
                </a:lnTo>
                <a:lnTo>
                  <a:pt x="35834" y="1529619"/>
                </a:lnTo>
                <a:close/>
              </a:path>
              <a:path w="351789" h="1590675">
                <a:moveTo>
                  <a:pt x="50291" y="1518793"/>
                </a:moveTo>
                <a:lnTo>
                  <a:pt x="35834" y="1529619"/>
                </a:lnTo>
                <a:lnTo>
                  <a:pt x="34036" y="1542161"/>
                </a:lnTo>
                <a:lnTo>
                  <a:pt x="38566" y="1542161"/>
                </a:lnTo>
                <a:lnTo>
                  <a:pt x="50291" y="1518793"/>
                </a:lnTo>
                <a:close/>
              </a:path>
              <a:path w="351789" h="1590675">
                <a:moveTo>
                  <a:pt x="10699" y="1525989"/>
                </a:moveTo>
                <a:lnTo>
                  <a:pt x="8889" y="1538605"/>
                </a:lnTo>
                <a:lnTo>
                  <a:pt x="21462" y="1540383"/>
                </a:lnTo>
                <a:lnTo>
                  <a:pt x="10699" y="1525989"/>
                </a:lnTo>
                <a:close/>
              </a:path>
              <a:path w="351789" h="1590675">
                <a:moveTo>
                  <a:pt x="132461" y="754761"/>
                </a:moveTo>
                <a:lnTo>
                  <a:pt x="128015" y="756412"/>
                </a:lnTo>
                <a:lnTo>
                  <a:pt x="123571" y="757936"/>
                </a:lnTo>
                <a:lnTo>
                  <a:pt x="120269" y="761873"/>
                </a:lnTo>
                <a:lnTo>
                  <a:pt x="119634" y="766572"/>
                </a:lnTo>
                <a:lnTo>
                  <a:pt x="10699" y="1525989"/>
                </a:lnTo>
                <a:lnTo>
                  <a:pt x="21462" y="1540383"/>
                </a:lnTo>
                <a:lnTo>
                  <a:pt x="35834" y="1529619"/>
                </a:lnTo>
                <a:lnTo>
                  <a:pt x="141284" y="794498"/>
                </a:lnTo>
                <a:lnTo>
                  <a:pt x="123444" y="777620"/>
                </a:lnTo>
                <a:lnTo>
                  <a:pt x="144779" y="770127"/>
                </a:lnTo>
                <a:lnTo>
                  <a:pt x="152624" y="770127"/>
                </a:lnTo>
                <a:lnTo>
                  <a:pt x="140970" y="759079"/>
                </a:lnTo>
                <a:lnTo>
                  <a:pt x="137540" y="755904"/>
                </a:lnTo>
                <a:lnTo>
                  <a:pt x="132461" y="754761"/>
                </a:lnTo>
                <a:close/>
              </a:path>
              <a:path w="351789" h="1590675">
                <a:moveTo>
                  <a:pt x="152624" y="770127"/>
                </a:moveTo>
                <a:lnTo>
                  <a:pt x="144779" y="770127"/>
                </a:lnTo>
                <a:lnTo>
                  <a:pt x="141284" y="794498"/>
                </a:lnTo>
                <a:lnTo>
                  <a:pt x="245872" y="893444"/>
                </a:lnTo>
                <a:lnTo>
                  <a:pt x="249427" y="896874"/>
                </a:lnTo>
                <a:lnTo>
                  <a:pt x="254635" y="897889"/>
                </a:lnTo>
                <a:lnTo>
                  <a:pt x="263778" y="894333"/>
                </a:lnTo>
                <a:lnTo>
                  <a:pt x="266826" y="890016"/>
                </a:lnTo>
                <a:lnTo>
                  <a:pt x="267347" y="883285"/>
                </a:lnTo>
                <a:lnTo>
                  <a:pt x="241935" y="883285"/>
                </a:lnTo>
                <a:lnTo>
                  <a:pt x="243876" y="856642"/>
                </a:lnTo>
                <a:lnTo>
                  <a:pt x="152624" y="770127"/>
                </a:lnTo>
                <a:close/>
              </a:path>
              <a:path w="351789" h="1590675">
                <a:moveTo>
                  <a:pt x="243876" y="856642"/>
                </a:moveTo>
                <a:lnTo>
                  <a:pt x="241935" y="883285"/>
                </a:lnTo>
                <a:lnTo>
                  <a:pt x="263271" y="875030"/>
                </a:lnTo>
                <a:lnTo>
                  <a:pt x="243876" y="856642"/>
                </a:lnTo>
                <a:close/>
              </a:path>
              <a:path w="351789" h="1590675">
                <a:moveTo>
                  <a:pt x="300823" y="75093"/>
                </a:moveTo>
                <a:lnTo>
                  <a:pt x="243876" y="856642"/>
                </a:lnTo>
                <a:lnTo>
                  <a:pt x="263271" y="875030"/>
                </a:lnTo>
                <a:lnTo>
                  <a:pt x="241935" y="883285"/>
                </a:lnTo>
                <a:lnTo>
                  <a:pt x="267347" y="883285"/>
                </a:lnTo>
                <a:lnTo>
                  <a:pt x="326227" y="76920"/>
                </a:lnTo>
                <a:lnTo>
                  <a:pt x="300823" y="75093"/>
                </a:lnTo>
                <a:close/>
              </a:path>
              <a:path w="351789" h="1590675">
                <a:moveTo>
                  <a:pt x="144779" y="770127"/>
                </a:moveTo>
                <a:lnTo>
                  <a:pt x="123444" y="777620"/>
                </a:lnTo>
                <a:lnTo>
                  <a:pt x="141284" y="794498"/>
                </a:lnTo>
                <a:lnTo>
                  <a:pt x="144779" y="770127"/>
                </a:lnTo>
                <a:close/>
              </a:path>
              <a:path w="351789" h="1590675">
                <a:moveTo>
                  <a:pt x="344771" y="62357"/>
                </a:moveTo>
                <a:lnTo>
                  <a:pt x="301751" y="62357"/>
                </a:lnTo>
                <a:lnTo>
                  <a:pt x="327151" y="64262"/>
                </a:lnTo>
                <a:lnTo>
                  <a:pt x="326227" y="76920"/>
                </a:lnTo>
                <a:lnTo>
                  <a:pt x="351536" y="78739"/>
                </a:lnTo>
                <a:lnTo>
                  <a:pt x="344771" y="62357"/>
                </a:lnTo>
                <a:close/>
              </a:path>
              <a:path w="351789" h="1590675">
                <a:moveTo>
                  <a:pt x="301751" y="62357"/>
                </a:moveTo>
                <a:lnTo>
                  <a:pt x="300823" y="75093"/>
                </a:lnTo>
                <a:lnTo>
                  <a:pt x="326227" y="76920"/>
                </a:lnTo>
                <a:lnTo>
                  <a:pt x="327151" y="64262"/>
                </a:lnTo>
                <a:lnTo>
                  <a:pt x="301751" y="62357"/>
                </a:lnTo>
                <a:close/>
              </a:path>
              <a:path w="351789" h="1590675">
                <a:moveTo>
                  <a:pt x="319024" y="0"/>
                </a:moveTo>
                <a:lnTo>
                  <a:pt x="275589" y="73278"/>
                </a:lnTo>
                <a:lnTo>
                  <a:pt x="300823" y="75093"/>
                </a:lnTo>
                <a:lnTo>
                  <a:pt x="301751" y="62357"/>
                </a:lnTo>
                <a:lnTo>
                  <a:pt x="344771" y="62357"/>
                </a:lnTo>
                <a:lnTo>
                  <a:pt x="31902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78450" y="3213100"/>
            <a:ext cx="1625600" cy="849630"/>
          </a:xfrm>
          <a:custGeom>
            <a:avLst/>
            <a:gdLst/>
            <a:ahLst/>
            <a:cxnLst/>
            <a:rect l="l" t="t" r="r" b="b"/>
            <a:pathLst>
              <a:path w="1625600" h="849629">
                <a:moveTo>
                  <a:pt x="1554540" y="819019"/>
                </a:moveTo>
                <a:lnTo>
                  <a:pt x="1540891" y="840358"/>
                </a:lnTo>
                <a:lnTo>
                  <a:pt x="1625600" y="849249"/>
                </a:lnTo>
                <a:lnTo>
                  <a:pt x="1611619" y="825881"/>
                </a:lnTo>
                <a:lnTo>
                  <a:pt x="1565275" y="825881"/>
                </a:lnTo>
                <a:lnTo>
                  <a:pt x="1554540" y="819019"/>
                </a:lnTo>
                <a:close/>
              </a:path>
              <a:path w="1625600" h="849629">
                <a:moveTo>
                  <a:pt x="1568263" y="797563"/>
                </a:moveTo>
                <a:lnTo>
                  <a:pt x="1554540" y="819019"/>
                </a:lnTo>
                <a:lnTo>
                  <a:pt x="1565275" y="825881"/>
                </a:lnTo>
                <a:lnTo>
                  <a:pt x="1578991" y="804418"/>
                </a:lnTo>
                <a:lnTo>
                  <a:pt x="1568263" y="797563"/>
                </a:lnTo>
                <a:close/>
              </a:path>
              <a:path w="1625600" h="849629">
                <a:moveTo>
                  <a:pt x="1581911" y="776224"/>
                </a:moveTo>
                <a:lnTo>
                  <a:pt x="1568263" y="797563"/>
                </a:lnTo>
                <a:lnTo>
                  <a:pt x="1578991" y="804418"/>
                </a:lnTo>
                <a:lnTo>
                  <a:pt x="1565275" y="825881"/>
                </a:lnTo>
                <a:lnTo>
                  <a:pt x="1611619" y="825881"/>
                </a:lnTo>
                <a:lnTo>
                  <a:pt x="1581911" y="776224"/>
                </a:lnTo>
                <a:close/>
              </a:path>
              <a:path w="1625600" h="849629">
                <a:moveTo>
                  <a:pt x="894223" y="366902"/>
                </a:moveTo>
                <a:lnTo>
                  <a:pt x="889762" y="366902"/>
                </a:lnTo>
                <a:lnTo>
                  <a:pt x="903942" y="403140"/>
                </a:lnTo>
                <a:lnTo>
                  <a:pt x="1554540" y="819019"/>
                </a:lnTo>
                <a:lnTo>
                  <a:pt x="1568263" y="797563"/>
                </a:lnTo>
                <a:lnTo>
                  <a:pt x="894223" y="366902"/>
                </a:lnTo>
                <a:close/>
              </a:path>
              <a:path w="1625600" h="849629">
                <a:moveTo>
                  <a:pt x="61767" y="19671"/>
                </a:moveTo>
                <a:lnTo>
                  <a:pt x="44450" y="24637"/>
                </a:lnTo>
                <a:lnTo>
                  <a:pt x="49366" y="41782"/>
                </a:lnTo>
                <a:lnTo>
                  <a:pt x="928877" y="528574"/>
                </a:lnTo>
                <a:lnTo>
                  <a:pt x="933576" y="531241"/>
                </a:lnTo>
                <a:lnTo>
                  <a:pt x="939419" y="530606"/>
                </a:lnTo>
                <a:lnTo>
                  <a:pt x="943355" y="527050"/>
                </a:lnTo>
                <a:lnTo>
                  <a:pt x="947420" y="523494"/>
                </a:lnTo>
                <a:lnTo>
                  <a:pt x="947769" y="522097"/>
                </a:lnTo>
                <a:lnTo>
                  <a:pt x="923163" y="522097"/>
                </a:lnTo>
                <a:lnTo>
                  <a:pt x="910312" y="489257"/>
                </a:lnTo>
                <a:lnTo>
                  <a:pt x="61767" y="19671"/>
                </a:lnTo>
                <a:close/>
              </a:path>
              <a:path w="1625600" h="849629">
                <a:moveTo>
                  <a:pt x="910312" y="489257"/>
                </a:moveTo>
                <a:lnTo>
                  <a:pt x="923163" y="522097"/>
                </a:lnTo>
                <a:lnTo>
                  <a:pt x="941197" y="506349"/>
                </a:lnTo>
                <a:lnTo>
                  <a:pt x="910312" y="489257"/>
                </a:lnTo>
                <a:close/>
              </a:path>
              <a:path w="1625600" h="849629">
                <a:moveTo>
                  <a:pt x="880110" y="357759"/>
                </a:moveTo>
                <a:lnTo>
                  <a:pt x="874013" y="358139"/>
                </a:lnTo>
                <a:lnTo>
                  <a:pt x="869823" y="361696"/>
                </a:lnTo>
                <a:lnTo>
                  <a:pt x="865632" y="365125"/>
                </a:lnTo>
                <a:lnTo>
                  <a:pt x="864108" y="370966"/>
                </a:lnTo>
                <a:lnTo>
                  <a:pt x="866013" y="376047"/>
                </a:lnTo>
                <a:lnTo>
                  <a:pt x="910312" y="489257"/>
                </a:lnTo>
                <a:lnTo>
                  <a:pt x="941197" y="506349"/>
                </a:lnTo>
                <a:lnTo>
                  <a:pt x="923163" y="522097"/>
                </a:lnTo>
                <a:lnTo>
                  <a:pt x="947769" y="522097"/>
                </a:lnTo>
                <a:lnTo>
                  <a:pt x="948816" y="517906"/>
                </a:lnTo>
                <a:lnTo>
                  <a:pt x="946912" y="512952"/>
                </a:lnTo>
                <a:lnTo>
                  <a:pt x="903942" y="403140"/>
                </a:lnTo>
                <a:lnTo>
                  <a:pt x="871092" y="382142"/>
                </a:lnTo>
                <a:lnTo>
                  <a:pt x="889762" y="366902"/>
                </a:lnTo>
                <a:lnTo>
                  <a:pt x="894223" y="366902"/>
                </a:lnTo>
                <a:lnTo>
                  <a:pt x="884682" y="360807"/>
                </a:lnTo>
                <a:lnTo>
                  <a:pt x="880110" y="357759"/>
                </a:lnTo>
                <a:close/>
              </a:path>
              <a:path w="1625600" h="849629">
                <a:moveTo>
                  <a:pt x="889762" y="366902"/>
                </a:moveTo>
                <a:lnTo>
                  <a:pt x="871092" y="382142"/>
                </a:lnTo>
                <a:lnTo>
                  <a:pt x="903942" y="403140"/>
                </a:lnTo>
                <a:lnTo>
                  <a:pt x="889762" y="366902"/>
                </a:lnTo>
                <a:close/>
              </a:path>
              <a:path w="1625600" h="849629">
                <a:moveTo>
                  <a:pt x="0" y="0"/>
                </a:moveTo>
                <a:lnTo>
                  <a:pt x="54355" y="59182"/>
                </a:lnTo>
                <a:lnTo>
                  <a:pt x="49366" y="41782"/>
                </a:lnTo>
                <a:lnTo>
                  <a:pt x="38353" y="35687"/>
                </a:lnTo>
                <a:lnTo>
                  <a:pt x="50546" y="13462"/>
                </a:lnTo>
                <a:lnTo>
                  <a:pt x="72184" y="13462"/>
                </a:lnTo>
                <a:lnTo>
                  <a:pt x="0" y="0"/>
                </a:lnTo>
                <a:close/>
              </a:path>
              <a:path w="1625600" h="849629">
                <a:moveTo>
                  <a:pt x="50546" y="13462"/>
                </a:moveTo>
                <a:lnTo>
                  <a:pt x="38353" y="35687"/>
                </a:lnTo>
                <a:lnTo>
                  <a:pt x="49366" y="41782"/>
                </a:lnTo>
                <a:lnTo>
                  <a:pt x="44450" y="24637"/>
                </a:lnTo>
                <a:lnTo>
                  <a:pt x="61767" y="19671"/>
                </a:lnTo>
                <a:lnTo>
                  <a:pt x="50546" y="13462"/>
                </a:lnTo>
                <a:close/>
              </a:path>
              <a:path w="1625600" h="849629">
                <a:moveTo>
                  <a:pt x="72184" y="13462"/>
                </a:moveTo>
                <a:lnTo>
                  <a:pt x="50546" y="13462"/>
                </a:lnTo>
                <a:lnTo>
                  <a:pt x="61767" y="19671"/>
                </a:lnTo>
                <a:lnTo>
                  <a:pt x="78994" y="14732"/>
                </a:lnTo>
                <a:lnTo>
                  <a:pt x="72184" y="1346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948" y="3088385"/>
            <a:ext cx="2740025" cy="201295"/>
          </a:xfrm>
          <a:custGeom>
            <a:avLst/>
            <a:gdLst/>
            <a:ahLst/>
            <a:cxnLst/>
            <a:rect l="l" t="t" r="r" b="b"/>
            <a:pathLst>
              <a:path w="2740025" h="201295">
                <a:moveTo>
                  <a:pt x="64052" y="93101"/>
                </a:moveTo>
                <a:lnTo>
                  <a:pt x="50803" y="105032"/>
                </a:lnTo>
                <a:lnTo>
                  <a:pt x="62813" y="118377"/>
                </a:lnTo>
                <a:lnTo>
                  <a:pt x="1672590" y="200913"/>
                </a:lnTo>
                <a:lnTo>
                  <a:pt x="1676653" y="201040"/>
                </a:lnTo>
                <a:lnTo>
                  <a:pt x="1680464" y="199389"/>
                </a:lnTo>
                <a:lnTo>
                  <a:pt x="1683130" y="196341"/>
                </a:lnTo>
                <a:lnTo>
                  <a:pt x="1685671" y="193166"/>
                </a:lnTo>
                <a:lnTo>
                  <a:pt x="1686087" y="191262"/>
                </a:lnTo>
                <a:lnTo>
                  <a:pt x="1660905" y="191262"/>
                </a:lnTo>
                <a:lnTo>
                  <a:pt x="1656797" y="174634"/>
                </a:lnTo>
                <a:lnTo>
                  <a:pt x="64052" y="93101"/>
                </a:lnTo>
                <a:close/>
              </a:path>
              <a:path w="2740025" h="201295">
                <a:moveTo>
                  <a:pt x="1656797" y="174634"/>
                </a:moveTo>
                <a:lnTo>
                  <a:pt x="1660905" y="191262"/>
                </a:lnTo>
                <a:lnTo>
                  <a:pt x="1673986" y="175513"/>
                </a:lnTo>
                <a:lnTo>
                  <a:pt x="1656797" y="174634"/>
                </a:lnTo>
                <a:close/>
              </a:path>
              <a:path w="2740025" h="201295">
                <a:moveTo>
                  <a:pt x="2663782" y="25382"/>
                </a:moveTo>
                <a:lnTo>
                  <a:pt x="1638300" y="34162"/>
                </a:lnTo>
                <a:lnTo>
                  <a:pt x="1625092" y="46227"/>
                </a:lnTo>
                <a:lnTo>
                  <a:pt x="1626196" y="50781"/>
                </a:lnTo>
                <a:lnTo>
                  <a:pt x="1656797" y="174634"/>
                </a:lnTo>
                <a:lnTo>
                  <a:pt x="1673986" y="175513"/>
                </a:lnTo>
                <a:lnTo>
                  <a:pt x="1660905" y="191262"/>
                </a:lnTo>
                <a:lnTo>
                  <a:pt x="1686087" y="191262"/>
                </a:lnTo>
                <a:lnTo>
                  <a:pt x="1686559" y="189102"/>
                </a:lnTo>
                <a:lnTo>
                  <a:pt x="1685671" y="185165"/>
                </a:lnTo>
                <a:lnTo>
                  <a:pt x="1654637" y="59562"/>
                </a:lnTo>
                <a:lnTo>
                  <a:pt x="1638427" y="59562"/>
                </a:lnTo>
                <a:lnTo>
                  <a:pt x="1650746" y="43814"/>
                </a:lnTo>
                <a:lnTo>
                  <a:pt x="2663936" y="43814"/>
                </a:lnTo>
                <a:lnTo>
                  <a:pt x="2663782" y="25382"/>
                </a:lnTo>
                <a:close/>
              </a:path>
              <a:path w="2740025" h="201295">
                <a:moveTo>
                  <a:pt x="77470" y="81025"/>
                </a:moveTo>
                <a:lnTo>
                  <a:pt x="0" y="102488"/>
                </a:lnTo>
                <a:lnTo>
                  <a:pt x="74802" y="131699"/>
                </a:lnTo>
                <a:lnTo>
                  <a:pt x="62813" y="118377"/>
                </a:lnTo>
                <a:lnTo>
                  <a:pt x="50164" y="117728"/>
                </a:lnTo>
                <a:lnTo>
                  <a:pt x="51435" y="92455"/>
                </a:lnTo>
                <a:lnTo>
                  <a:pt x="64770" y="92455"/>
                </a:lnTo>
                <a:lnTo>
                  <a:pt x="77470" y="81025"/>
                </a:lnTo>
                <a:close/>
              </a:path>
              <a:path w="2740025" h="201295">
                <a:moveTo>
                  <a:pt x="50803" y="105032"/>
                </a:moveTo>
                <a:lnTo>
                  <a:pt x="50164" y="117728"/>
                </a:lnTo>
                <a:lnTo>
                  <a:pt x="62813" y="118377"/>
                </a:lnTo>
                <a:lnTo>
                  <a:pt x="50803" y="105032"/>
                </a:lnTo>
                <a:close/>
              </a:path>
              <a:path w="2740025" h="201295">
                <a:moveTo>
                  <a:pt x="51435" y="92455"/>
                </a:moveTo>
                <a:lnTo>
                  <a:pt x="50803" y="105025"/>
                </a:lnTo>
                <a:lnTo>
                  <a:pt x="64052" y="93101"/>
                </a:lnTo>
                <a:lnTo>
                  <a:pt x="51435" y="92455"/>
                </a:lnTo>
                <a:close/>
              </a:path>
              <a:path w="2740025" h="201295">
                <a:moveTo>
                  <a:pt x="64770" y="92455"/>
                </a:moveTo>
                <a:lnTo>
                  <a:pt x="51435" y="92455"/>
                </a:lnTo>
                <a:lnTo>
                  <a:pt x="64052" y="93101"/>
                </a:lnTo>
                <a:lnTo>
                  <a:pt x="64770" y="92455"/>
                </a:lnTo>
                <a:close/>
              </a:path>
              <a:path w="2740025" h="201295">
                <a:moveTo>
                  <a:pt x="2715320" y="25273"/>
                </a:moveTo>
                <a:lnTo>
                  <a:pt x="2676525" y="25273"/>
                </a:lnTo>
                <a:lnTo>
                  <a:pt x="2676652" y="50673"/>
                </a:lnTo>
                <a:lnTo>
                  <a:pt x="2663994" y="50781"/>
                </a:lnTo>
                <a:lnTo>
                  <a:pt x="2664205" y="76200"/>
                </a:lnTo>
                <a:lnTo>
                  <a:pt x="2740025" y="37337"/>
                </a:lnTo>
                <a:lnTo>
                  <a:pt x="2715320" y="25273"/>
                </a:lnTo>
                <a:close/>
              </a:path>
              <a:path w="2740025" h="201295">
                <a:moveTo>
                  <a:pt x="1650746" y="43814"/>
                </a:moveTo>
                <a:lnTo>
                  <a:pt x="1638427" y="59562"/>
                </a:lnTo>
                <a:lnTo>
                  <a:pt x="1654602" y="59424"/>
                </a:lnTo>
                <a:lnTo>
                  <a:pt x="1650746" y="43814"/>
                </a:lnTo>
                <a:close/>
              </a:path>
              <a:path w="2740025" h="201295">
                <a:moveTo>
                  <a:pt x="1654602" y="59424"/>
                </a:moveTo>
                <a:lnTo>
                  <a:pt x="1638427" y="59562"/>
                </a:lnTo>
                <a:lnTo>
                  <a:pt x="1654637" y="59562"/>
                </a:lnTo>
                <a:lnTo>
                  <a:pt x="1654602" y="59424"/>
                </a:lnTo>
                <a:close/>
              </a:path>
              <a:path w="2740025" h="201295">
                <a:moveTo>
                  <a:pt x="2663936" y="43814"/>
                </a:moveTo>
                <a:lnTo>
                  <a:pt x="1650746" y="43814"/>
                </a:lnTo>
                <a:lnTo>
                  <a:pt x="1654602" y="59424"/>
                </a:lnTo>
                <a:lnTo>
                  <a:pt x="2663994" y="50781"/>
                </a:lnTo>
                <a:lnTo>
                  <a:pt x="2663936" y="43814"/>
                </a:lnTo>
                <a:close/>
              </a:path>
              <a:path w="2740025" h="201295">
                <a:moveTo>
                  <a:pt x="2676525" y="25273"/>
                </a:moveTo>
                <a:lnTo>
                  <a:pt x="2663782" y="25382"/>
                </a:lnTo>
                <a:lnTo>
                  <a:pt x="2663994" y="50781"/>
                </a:lnTo>
                <a:lnTo>
                  <a:pt x="2676652" y="50673"/>
                </a:lnTo>
                <a:lnTo>
                  <a:pt x="2676525" y="25273"/>
                </a:lnTo>
                <a:close/>
              </a:path>
              <a:path w="2740025" h="201295">
                <a:moveTo>
                  <a:pt x="2663571" y="0"/>
                </a:moveTo>
                <a:lnTo>
                  <a:pt x="2663782" y="25382"/>
                </a:lnTo>
                <a:lnTo>
                  <a:pt x="2715320" y="25273"/>
                </a:lnTo>
                <a:lnTo>
                  <a:pt x="2663571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3357" y="2521585"/>
            <a:ext cx="666115" cy="441959"/>
          </a:xfrm>
          <a:custGeom>
            <a:avLst/>
            <a:gdLst/>
            <a:ahLst/>
            <a:cxnLst/>
            <a:rect l="l" t="t" r="r" b="b"/>
            <a:pathLst>
              <a:path w="666114" h="441960">
                <a:moveTo>
                  <a:pt x="33273" y="363219"/>
                </a:moveTo>
                <a:lnTo>
                  <a:pt x="0" y="441705"/>
                </a:lnTo>
                <a:lnTo>
                  <a:pt x="82676" y="421259"/>
                </a:lnTo>
                <a:lnTo>
                  <a:pt x="73163" y="410082"/>
                </a:lnTo>
                <a:lnTo>
                  <a:pt x="56514" y="410082"/>
                </a:lnTo>
                <a:lnTo>
                  <a:pt x="40004" y="390778"/>
                </a:lnTo>
                <a:lnTo>
                  <a:pt x="49699" y="382516"/>
                </a:lnTo>
                <a:lnTo>
                  <a:pt x="33273" y="363219"/>
                </a:lnTo>
                <a:close/>
              </a:path>
              <a:path w="666114" h="441960">
                <a:moveTo>
                  <a:pt x="49699" y="382516"/>
                </a:moveTo>
                <a:lnTo>
                  <a:pt x="40004" y="390778"/>
                </a:lnTo>
                <a:lnTo>
                  <a:pt x="56514" y="410082"/>
                </a:lnTo>
                <a:lnTo>
                  <a:pt x="66164" y="401859"/>
                </a:lnTo>
                <a:lnTo>
                  <a:pt x="49699" y="382516"/>
                </a:lnTo>
                <a:close/>
              </a:path>
              <a:path w="666114" h="441960">
                <a:moveTo>
                  <a:pt x="66164" y="401859"/>
                </a:moveTo>
                <a:lnTo>
                  <a:pt x="56514" y="410082"/>
                </a:lnTo>
                <a:lnTo>
                  <a:pt x="73163" y="410082"/>
                </a:lnTo>
                <a:lnTo>
                  <a:pt x="66164" y="401859"/>
                </a:lnTo>
                <a:close/>
              </a:path>
              <a:path w="666114" h="441960">
                <a:moveTo>
                  <a:pt x="255523" y="209803"/>
                </a:moveTo>
                <a:lnTo>
                  <a:pt x="251205" y="210819"/>
                </a:lnTo>
                <a:lnTo>
                  <a:pt x="248030" y="213487"/>
                </a:lnTo>
                <a:lnTo>
                  <a:pt x="49699" y="382516"/>
                </a:lnTo>
                <a:lnTo>
                  <a:pt x="66164" y="401859"/>
                </a:lnTo>
                <a:lnTo>
                  <a:pt x="250158" y="245048"/>
                </a:lnTo>
                <a:lnTo>
                  <a:pt x="244220" y="227202"/>
                </a:lnTo>
                <a:lnTo>
                  <a:pt x="271018" y="227202"/>
                </a:lnTo>
                <a:lnTo>
                  <a:pt x="268350" y="219201"/>
                </a:lnTo>
                <a:lnTo>
                  <a:pt x="266953" y="215137"/>
                </a:lnTo>
                <a:lnTo>
                  <a:pt x="263778" y="212089"/>
                </a:lnTo>
                <a:lnTo>
                  <a:pt x="255523" y="209803"/>
                </a:lnTo>
                <a:close/>
              </a:path>
              <a:path w="666114" h="441960">
                <a:moveTo>
                  <a:pt x="271018" y="227202"/>
                </a:moveTo>
                <a:lnTo>
                  <a:pt x="244220" y="227202"/>
                </a:lnTo>
                <a:lnTo>
                  <a:pt x="264540" y="232790"/>
                </a:lnTo>
                <a:lnTo>
                  <a:pt x="250158" y="245048"/>
                </a:lnTo>
                <a:lnTo>
                  <a:pt x="268096" y="298957"/>
                </a:lnTo>
                <a:lnTo>
                  <a:pt x="280415" y="308228"/>
                </a:lnTo>
                <a:lnTo>
                  <a:pt x="284606" y="307466"/>
                </a:lnTo>
                <a:lnTo>
                  <a:pt x="287908" y="305053"/>
                </a:lnTo>
                <a:lnTo>
                  <a:pt x="306502" y="290829"/>
                </a:lnTo>
                <a:lnTo>
                  <a:pt x="292226" y="290829"/>
                </a:lnTo>
                <a:lnTo>
                  <a:pt x="272541" y="284861"/>
                </a:lnTo>
                <a:lnTo>
                  <a:pt x="286641" y="274074"/>
                </a:lnTo>
                <a:lnTo>
                  <a:pt x="271018" y="227202"/>
                </a:lnTo>
                <a:close/>
              </a:path>
              <a:path w="666114" h="441960">
                <a:moveTo>
                  <a:pt x="286641" y="274074"/>
                </a:moveTo>
                <a:lnTo>
                  <a:pt x="272541" y="284861"/>
                </a:lnTo>
                <a:lnTo>
                  <a:pt x="292226" y="290829"/>
                </a:lnTo>
                <a:lnTo>
                  <a:pt x="286641" y="274074"/>
                </a:lnTo>
                <a:close/>
              </a:path>
              <a:path w="666114" h="441960">
                <a:moveTo>
                  <a:pt x="607723" y="28451"/>
                </a:moveTo>
                <a:lnTo>
                  <a:pt x="286641" y="274074"/>
                </a:lnTo>
                <a:lnTo>
                  <a:pt x="292226" y="290829"/>
                </a:lnTo>
                <a:lnTo>
                  <a:pt x="306502" y="290829"/>
                </a:lnTo>
                <a:lnTo>
                  <a:pt x="623128" y="48615"/>
                </a:lnTo>
                <a:lnTo>
                  <a:pt x="625475" y="30861"/>
                </a:lnTo>
                <a:lnTo>
                  <a:pt x="607723" y="28451"/>
                </a:lnTo>
                <a:close/>
              </a:path>
              <a:path w="666114" h="441960">
                <a:moveTo>
                  <a:pt x="244220" y="227202"/>
                </a:moveTo>
                <a:lnTo>
                  <a:pt x="250158" y="245048"/>
                </a:lnTo>
                <a:lnTo>
                  <a:pt x="264540" y="232790"/>
                </a:lnTo>
                <a:lnTo>
                  <a:pt x="244220" y="227202"/>
                </a:lnTo>
                <a:close/>
              </a:path>
              <a:path w="666114" h="441960">
                <a:moveTo>
                  <a:pt x="651809" y="20700"/>
                </a:moveTo>
                <a:lnTo>
                  <a:pt x="617854" y="20700"/>
                </a:lnTo>
                <a:lnTo>
                  <a:pt x="633221" y="40893"/>
                </a:lnTo>
                <a:lnTo>
                  <a:pt x="623128" y="48615"/>
                </a:lnTo>
                <a:lnTo>
                  <a:pt x="620776" y="66420"/>
                </a:lnTo>
                <a:lnTo>
                  <a:pt x="651809" y="20700"/>
                </a:lnTo>
                <a:close/>
              </a:path>
              <a:path w="666114" h="441960">
                <a:moveTo>
                  <a:pt x="617854" y="20700"/>
                </a:moveTo>
                <a:lnTo>
                  <a:pt x="607723" y="28451"/>
                </a:lnTo>
                <a:lnTo>
                  <a:pt x="625475" y="30861"/>
                </a:lnTo>
                <a:lnTo>
                  <a:pt x="623128" y="48615"/>
                </a:lnTo>
                <a:lnTo>
                  <a:pt x="633221" y="40893"/>
                </a:lnTo>
                <a:lnTo>
                  <a:pt x="617854" y="20700"/>
                </a:lnTo>
                <a:close/>
              </a:path>
              <a:path w="666114" h="441960">
                <a:moveTo>
                  <a:pt x="665860" y="0"/>
                </a:moveTo>
                <a:lnTo>
                  <a:pt x="589914" y="26035"/>
                </a:lnTo>
                <a:lnTo>
                  <a:pt x="607723" y="28451"/>
                </a:lnTo>
                <a:lnTo>
                  <a:pt x="617854" y="20700"/>
                </a:lnTo>
                <a:lnTo>
                  <a:pt x="651809" y="20700"/>
                </a:lnTo>
                <a:lnTo>
                  <a:pt x="66586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82996" y="2539110"/>
            <a:ext cx="61594" cy="313055"/>
          </a:xfrm>
          <a:custGeom>
            <a:avLst/>
            <a:gdLst/>
            <a:ahLst/>
            <a:cxnLst/>
            <a:rect l="l" t="t" r="r" b="b"/>
            <a:pathLst>
              <a:path w="61595" h="313055">
                <a:moveTo>
                  <a:pt x="17017" y="114173"/>
                </a:moveTo>
                <a:lnTo>
                  <a:pt x="10540" y="115697"/>
                </a:lnTo>
                <a:lnTo>
                  <a:pt x="4190" y="117093"/>
                </a:lnTo>
                <a:lnTo>
                  <a:pt x="0" y="123316"/>
                </a:lnTo>
                <a:lnTo>
                  <a:pt x="26162" y="313054"/>
                </a:lnTo>
                <a:lnTo>
                  <a:pt x="51307" y="309499"/>
                </a:lnTo>
                <a:lnTo>
                  <a:pt x="42281" y="244046"/>
                </a:lnTo>
                <a:lnTo>
                  <a:pt x="37973" y="241680"/>
                </a:lnTo>
                <a:lnTo>
                  <a:pt x="1397" y="132079"/>
                </a:lnTo>
                <a:lnTo>
                  <a:pt x="24180" y="126677"/>
                </a:lnTo>
                <a:lnTo>
                  <a:pt x="23223" y="117647"/>
                </a:lnTo>
                <a:lnTo>
                  <a:pt x="17017" y="114173"/>
                </a:lnTo>
                <a:close/>
              </a:path>
              <a:path w="61595" h="313055">
                <a:moveTo>
                  <a:pt x="28905" y="50608"/>
                </a:moveTo>
                <a:lnTo>
                  <a:pt x="28766" y="50622"/>
                </a:lnTo>
                <a:lnTo>
                  <a:pt x="17581" y="64446"/>
                </a:lnTo>
                <a:lnTo>
                  <a:pt x="23223" y="117647"/>
                </a:lnTo>
                <a:lnTo>
                  <a:pt x="23367" y="117728"/>
                </a:lnTo>
                <a:lnTo>
                  <a:pt x="25526" y="123951"/>
                </a:lnTo>
                <a:lnTo>
                  <a:pt x="60070" y="227456"/>
                </a:lnTo>
                <a:lnTo>
                  <a:pt x="40575" y="231677"/>
                </a:lnTo>
                <a:lnTo>
                  <a:pt x="42281" y="244046"/>
                </a:lnTo>
                <a:lnTo>
                  <a:pt x="44450" y="245237"/>
                </a:lnTo>
                <a:lnTo>
                  <a:pt x="50673" y="243966"/>
                </a:lnTo>
                <a:lnTo>
                  <a:pt x="57023" y="242569"/>
                </a:lnTo>
                <a:lnTo>
                  <a:pt x="61340" y="236600"/>
                </a:lnTo>
                <a:lnTo>
                  <a:pt x="60705" y="230124"/>
                </a:lnTo>
                <a:lnTo>
                  <a:pt x="42868" y="61904"/>
                </a:lnTo>
                <a:lnTo>
                  <a:pt x="28905" y="50608"/>
                </a:lnTo>
                <a:close/>
              </a:path>
              <a:path w="61595" h="313055">
                <a:moveTo>
                  <a:pt x="24180" y="126677"/>
                </a:moveTo>
                <a:lnTo>
                  <a:pt x="1397" y="132079"/>
                </a:lnTo>
                <a:lnTo>
                  <a:pt x="37973" y="241680"/>
                </a:lnTo>
                <a:lnTo>
                  <a:pt x="42281" y="244046"/>
                </a:lnTo>
                <a:lnTo>
                  <a:pt x="40729" y="232790"/>
                </a:lnTo>
                <a:lnTo>
                  <a:pt x="35432" y="232790"/>
                </a:lnTo>
                <a:lnTo>
                  <a:pt x="24180" y="126677"/>
                </a:lnTo>
                <a:close/>
              </a:path>
              <a:path w="61595" h="313055">
                <a:moveTo>
                  <a:pt x="26035" y="126237"/>
                </a:moveTo>
                <a:lnTo>
                  <a:pt x="24180" y="126677"/>
                </a:lnTo>
                <a:lnTo>
                  <a:pt x="35432" y="232790"/>
                </a:lnTo>
                <a:lnTo>
                  <a:pt x="40575" y="231677"/>
                </a:lnTo>
                <a:lnTo>
                  <a:pt x="26035" y="126237"/>
                </a:lnTo>
                <a:close/>
              </a:path>
              <a:path w="61595" h="313055">
                <a:moveTo>
                  <a:pt x="40575" y="231677"/>
                </a:moveTo>
                <a:lnTo>
                  <a:pt x="35432" y="232790"/>
                </a:lnTo>
                <a:lnTo>
                  <a:pt x="40729" y="232790"/>
                </a:lnTo>
                <a:lnTo>
                  <a:pt x="40575" y="231677"/>
                </a:lnTo>
                <a:close/>
              </a:path>
              <a:path w="61595" h="313055">
                <a:moveTo>
                  <a:pt x="26289" y="126237"/>
                </a:moveTo>
                <a:lnTo>
                  <a:pt x="26035" y="126237"/>
                </a:lnTo>
                <a:lnTo>
                  <a:pt x="40575" y="231677"/>
                </a:lnTo>
                <a:lnTo>
                  <a:pt x="60070" y="227456"/>
                </a:lnTo>
                <a:lnTo>
                  <a:pt x="26289" y="126237"/>
                </a:lnTo>
                <a:close/>
              </a:path>
              <a:path w="61595" h="313055">
                <a:moveTo>
                  <a:pt x="23223" y="117647"/>
                </a:moveTo>
                <a:lnTo>
                  <a:pt x="24180" y="126677"/>
                </a:lnTo>
                <a:lnTo>
                  <a:pt x="26035" y="126237"/>
                </a:lnTo>
                <a:lnTo>
                  <a:pt x="26289" y="126237"/>
                </a:lnTo>
                <a:lnTo>
                  <a:pt x="25526" y="123951"/>
                </a:lnTo>
                <a:lnTo>
                  <a:pt x="23367" y="117728"/>
                </a:lnTo>
                <a:lnTo>
                  <a:pt x="23223" y="117647"/>
                </a:lnTo>
                <a:close/>
              </a:path>
              <a:path w="61595" h="313055">
                <a:moveTo>
                  <a:pt x="23494" y="0"/>
                </a:moveTo>
                <a:lnTo>
                  <a:pt x="6223" y="78486"/>
                </a:lnTo>
                <a:lnTo>
                  <a:pt x="17581" y="64446"/>
                </a:lnTo>
                <a:lnTo>
                  <a:pt x="16255" y="51942"/>
                </a:lnTo>
                <a:lnTo>
                  <a:pt x="28766" y="50622"/>
                </a:lnTo>
                <a:lnTo>
                  <a:pt x="29494" y="50546"/>
                </a:lnTo>
                <a:lnTo>
                  <a:pt x="41528" y="49275"/>
                </a:lnTo>
                <a:lnTo>
                  <a:pt x="45908" y="49275"/>
                </a:lnTo>
                <a:lnTo>
                  <a:pt x="23494" y="0"/>
                </a:lnTo>
                <a:close/>
              </a:path>
              <a:path w="61595" h="313055">
                <a:moveTo>
                  <a:pt x="45908" y="49275"/>
                </a:moveTo>
                <a:lnTo>
                  <a:pt x="41528" y="49275"/>
                </a:lnTo>
                <a:lnTo>
                  <a:pt x="42868" y="61904"/>
                </a:lnTo>
                <a:lnTo>
                  <a:pt x="56768" y="73151"/>
                </a:lnTo>
                <a:lnTo>
                  <a:pt x="45908" y="49275"/>
                </a:lnTo>
                <a:close/>
              </a:path>
              <a:path w="61595" h="313055">
                <a:moveTo>
                  <a:pt x="28766" y="50622"/>
                </a:moveTo>
                <a:lnTo>
                  <a:pt x="16255" y="51942"/>
                </a:lnTo>
                <a:lnTo>
                  <a:pt x="17581" y="64446"/>
                </a:lnTo>
                <a:lnTo>
                  <a:pt x="28766" y="50622"/>
                </a:lnTo>
                <a:close/>
              </a:path>
              <a:path w="61595" h="313055">
                <a:moveTo>
                  <a:pt x="41528" y="49275"/>
                </a:moveTo>
                <a:lnTo>
                  <a:pt x="28905" y="50608"/>
                </a:lnTo>
                <a:lnTo>
                  <a:pt x="42868" y="61904"/>
                </a:lnTo>
                <a:lnTo>
                  <a:pt x="41528" y="49275"/>
                </a:lnTo>
                <a:close/>
              </a:path>
              <a:path w="61595" h="313055">
                <a:moveTo>
                  <a:pt x="29494" y="50546"/>
                </a:moveTo>
                <a:lnTo>
                  <a:pt x="28828" y="50546"/>
                </a:lnTo>
                <a:lnTo>
                  <a:pt x="29494" y="5054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8109" y="3844416"/>
            <a:ext cx="967740" cy="659765"/>
          </a:xfrm>
          <a:custGeom>
            <a:avLst/>
            <a:gdLst/>
            <a:ahLst/>
            <a:cxnLst/>
            <a:rect l="l" t="t" r="r" b="b"/>
            <a:pathLst>
              <a:path w="967739" h="659764">
                <a:moveTo>
                  <a:pt x="928344" y="569848"/>
                </a:moveTo>
                <a:lnTo>
                  <a:pt x="856361" y="569848"/>
                </a:lnTo>
                <a:lnTo>
                  <a:pt x="856488" y="614298"/>
                </a:lnTo>
                <a:lnTo>
                  <a:pt x="835117" y="614421"/>
                </a:lnTo>
                <a:lnTo>
                  <a:pt x="837056" y="659637"/>
                </a:lnTo>
                <a:lnTo>
                  <a:pt x="967486" y="587374"/>
                </a:lnTo>
                <a:lnTo>
                  <a:pt x="928344" y="569848"/>
                </a:lnTo>
                <a:close/>
              </a:path>
              <a:path w="967739" h="659764">
                <a:moveTo>
                  <a:pt x="81437" y="111371"/>
                </a:moveTo>
                <a:lnTo>
                  <a:pt x="41106" y="129992"/>
                </a:lnTo>
                <a:lnTo>
                  <a:pt x="52324" y="152018"/>
                </a:lnTo>
                <a:lnTo>
                  <a:pt x="72770" y="185419"/>
                </a:lnTo>
                <a:lnTo>
                  <a:pt x="94614" y="217804"/>
                </a:lnTo>
                <a:lnTo>
                  <a:pt x="117475" y="249046"/>
                </a:lnTo>
                <a:lnTo>
                  <a:pt x="141731" y="279399"/>
                </a:lnTo>
                <a:lnTo>
                  <a:pt x="167131" y="308609"/>
                </a:lnTo>
                <a:lnTo>
                  <a:pt x="193675" y="336549"/>
                </a:lnTo>
                <a:lnTo>
                  <a:pt x="221234" y="363473"/>
                </a:lnTo>
                <a:lnTo>
                  <a:pt x="249681" y="388873"/>
                </a:lnTo>
                <a:lnTo>
                  <a:pt x="279273" y="413511"/>
                </a:lnTo>
                <a:lnTo>
                  <a:pt x="309879" y="436498"/>
                </a:lnTo>
                <a:lnTo>
                  <a:pt x="341249" y="458342"/>
                </a:lnTo>
                <a:lnTo>
                  <a:pt x="373379" y="478916"/>
                </a:lnTo>
                <a:lnTo>
                  <a:pt x="406526" y="498220"/>
                </a:lnTo>
                <a:lnTo>
                  <a:pt x="440309" y="516127"/>
                </a:lnTo>
                <a:lnTo>
                  <a:pt x="474852" y="532510"/>
                </a:lnTo>
                <a:lnTo>
                  <a:pt x="510159" y="547623"/>
                </a:lnTo>
                <a:lnTo>
                  <a:pt x="545973" y="561339"/>
                </a:lnTo>
                <a:lnTo>
                  <a:pt x="582422" y="573531"/>
                </a:lnTo>
                <a:lnTo>
                  <a:pt x="619378" y="584199"/>
                </a:lnTo>
                <a:lnTo>
                  <a:pt x="656970" y="593470"/>
                </a:lnTo>
                <a:lnTo>
                  <a:pt x="695070" y="601090"/>
                </a:lnTo>
                <a:lnTo>
                  <a:pt x="733425" y="607186"/>
                </a:lnTo>
                <a:lnTo>
                  <a:pt x="772287" y="611631"/>
                </a:lnTo>
                <a:lnTo>
                  <a:pt x="812164" y="614552"/>
                </a:lnTo>
                <a:lnTo>
                  <a:pt x="835117" y="614421"/>
                </a:lnTo>
                <a:lnTo>
                  <a:pt x="833216" y="570102"/>
                </a:lnTo>
                <a:lnTo>
                  <a:pt x="812038" y="570102"/>
                </a:lnTo>
                <a:lnTo>
                  <a:pt x="775588" y="567308"/>
                </a:lnTo>
                <a:lnTo>
                  <a:pt x="702055" y="557275"/>
                </a:lnTo>
                <a:lnTo>
                  <a:pt x="630047" y="541019"/>
                </a:lnTo>
                <a:lnTo>
                  <a:pt x="560069" y="519175"/>
                </a:lnTo>
                <a:lnTo>
                  <a:pt x="492505" y="491743"/>
                </a:lnTo>
                <a:lnTo>
                  <a:pt x="427354" y="458977"/>
                </a:lnTo>
                <a:lnTo>
                  <a:pt x="365125" y="420877"/>
                </a:lnTo>
                <a:lnTo>
                  <a:pt x="306069" y="377951"/>
                </a:lnTo>
                <a:lnTo>
                  <a:pt x="250825" y="330326"/>
                </a:lnTo>
                <a:lnTo>
                  <a:pt x="199389" y="278002"/>
                </a:lnTo>
                <a:lnTo>
                  <a:pt x="152273" y="221360"/>
                </a:lnTo>
                <a:lnTo>
                  <a:pt x="109727" y="160654"/>
                </a:lnTo>
                <a:lnTo>
                  <a:pt x="90169" y="128777"/>
                </a:lnTo>
                <a:lnTo>
                  <a:pt x="81437" y="111371"/>
                </a:lnTo>
                <a:close/>
              </a:path>
              <a:path w="967739" h="659764">
                <a:moveTo>
                  <a:pt x="856361" y="569848"/>
                </a:moveTo>
                <a:lnTo>
                  <a:pt x="833210" y="569981"/>
                </a:lnTo>
                <a:lnTo>
                  <a:pt x="835117" y="614421"/>
                </a:lnTo>
                <a:lnTo>
                  <a:pt x="856488" y="614298"/>
                </a:lnTo>
                <a:lnTo>
                  <a:pt x="856361" y="569848"/>
                </a:lnTo>
                <a:close/>
              </a:path>
              <a:path w="967739" h="659764">
                <a:moveTo>
                  <a:pt x="833210" y="569981"/>
                </a:moveTo>
                <a:lnTo>
                  <a:pt x="812038" y="570102"/>
                </a:lnTo>
                <a:lnTo>
                  <a:pt x="833216" y="570102"/>
                </a:lnTo>
                <a:close/>
              </a:path>
              <a:path w="967739" h="659764">
                <a:moveTo>
                  <a:pt x="831341" y="526414"/>
                </a:moveTo>
                <a:lnTo>
                  <a:pt x="833210" y="569981"/>
                </a:lnTo>
                <a:lnTo>
                  <a:pt x="928344" y="569848"/>
                </a:lnTo>
                <a:lnTo>
                  <a:pt x="831341" y="526414"/>
                </a:lnTo>
                <a:close/>
              </a:path>
              <a:path w="967739" h="659764">
                <a:moveTo>
                  <a:pt x="4699" y="0"/>
                </a:moveTo>
                <a:lnTo>
                  <a:pt x="0" y="148970"/>
                </a:lnTo>
                <a:lnTo>
                  <a:pt x="41106" y="129992"/>
                </a:lnTo>
                <a:lnTo>
                  <a:pt x="31368" y="110870"/>
                </a:lnTo>
                <a:lnTo>
                  <a:pt x="71119" y="90804"/>
                </a:lnTo>
                <a:lnTo>
                  <a:pt x="118174" y="90804"/>
                </a:lnTo>
                <a:lnTo>
                  <a:pt x="4699" y="0"/>
                </a:lnTo>
                <a:close/>
              </a:path>
              <a:path w="967739" h="659764">
                <a:moveTo>
                  <a:pt x="71119" y="90804"/>
                </a:moveTo>
                <a:lnTo>
                  <a:pt x="31368" y="110870"/>
                </a:lnTo>
                <a:lnTo>
                  <a:pt x="41106" y="129992"/>
                </a:lnTo>
                <a:lnTo>
                  <a:pt x="81437" y="111371"/>
                </a:lnTo>
                <a:lnTo>
                  <a:pt x="71119" y="90804"/>
                </a:lnTo>
                <a:close/>
              </a:path>
              <a:path w="967739" h="659764">
                <a:moveTo>
                  <a:pt x="118174" y="90804"/>
                </a:moveTo>
                <a:lnTo>
                  <a:pt x="71119" y="90804"/>
                </a:lnTo>
                <a:lnTo>
                  <a:pt x="81437" y="111371"/>
                </a:lnTo>
                <a:lnTo>
                  <a:pt x="121030" y="93090"/>
                </a:lnTo>
                <a:lnTo>
                  <a:pt x="118174" y="90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114548" y="3640059"/>
            <a:ext cx="1637030" cy="137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700" i="1" spc="455" dirty="0">
                <a:latin typeface="Symbol"/>
                <a:cs typeface="Symbol"/>
              </a:rPr>
              <a:t></a:t>
            </a:r>
            <a:endParaRPr sz="37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245"/>
              </a:spcBef>
            </a:pPr>
            <a:r>
              <a:rPr sz="2500" i="1" spc="-50" dirty="0">
                <a:latin typeface="Comic Sans MS"/>
                <a:cs typeface="Comic Sans MS"/>
              </a:rPr>
              <a:t>v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96950" y="3162300"/>
            <a:ext cx="2492375" cy="508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ts val="3200"/>
              </a:lnSpc>
              <a:tabLst>
                <a:tab pos="638175" algn="l"/>
                <a:tab pos="1064895" algn="l"/>
              </a:tabLst>
            </a:pPr>
            <a:r>
              <a:rPr sz="2650" i="1" spc="445" dirty="0">
                <a:latin typeface="Times New Roman"/>
                <a:cs typeface="Times New Roman"/>
              </a:rPr>
              <a:t>f</a:t>
            </a:r>
            <a:r>
              <a:rPr sz="2325" i="1" spc="667" baseline="-23297" dirty="0">
                <a:latin typeface="Times New Roman"/>
                <a:cs typeface="Times New Roman"/>
              </a:rPr>
              <a:t>D	</a:t>
            </a:r>
            <a:r>
              <a:rPr sz="2650" spc="525" dirty="0">
                <a:latin typeface="Symbol"/>
                <a:cs typeface="Symbol"/>
              </a:rPr>
              <a:t></a:t>
            </a:r>
            <a:r>
              <a:rPr sz="2650" spc="525" dirty="0">
                <a:latin typeface="Times New Roman"/>
                <a:cs typeface="Times New Roman"/>
              </a:rPr>
              <a:t>	</a:t>
            </a:r>
            <a:r>
              <a:rPr sz="2650" i="1" spc="420" dirty="0">
                <a:latin typeface="Times New Roman"/>
                <a:cs typeface="Times New Roman"/>
              </a:rPr>
              <a:t>f</a:t>
            </a:r>
            <a:r>
              <a:rPr sz="2325" i="1" spc="630" baseline="-23297" dirty="0">
                <a:latin typeface="Times New Roman"/>
                <a:cs typeface="Times New Roman"/>
              </a:rPr>
              <a:t>m</a:t>
            </a:r>
            <a:r>
              <a:rPr sz="2325" i="1" spc="397" baseline="-23297" dirty="0">
                <a:latin typeface="Times New Roman"/>
                <a:cs typeface="Times New Roman"/>
              </a:rPr>
              <a:t> </a:t>
            </a:r>
            <a:r>
              <a:rPr sz="2650" spc="415" dirty="0">
                <a:latin typeface="Times New Roman"/>
                <a:cs typeface="Times New Roman"/>
              </a:rPr>
              <a:t>cos</a:t>
            </a:r>
            <a:r>
              <a:rPr sz="2900" i="1" spc="415" dirty="0">
                <a:latin typeface="Symbol"/>
                <a:cs typeface="Symbol"/>
              </a:rPr>
              <a:t>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12923" y="4920615"/>
            <a:ext cx="2393950" cy="137160"/>
          </a:xfrm>
          <a:custGeom>
            <a:avLst/>
            <a:gdLst/>
            <a:ahLst/>
            <a:cxnLst/>
            <a:rect l="l" t="t" r="r" b="b"/>
            <a:pathLst>
              <a:path w="2393950" h="137160">
                <a:moveTo>
                  <a:pt x="2319401" y="61087"/>
                </a:moveTo>
                <a:lnTo>
                  <a:pt x="2318383" y="86479"/>
                </a:lnTo>
                <a:lnTo>
                  <a:pt x="2331085" y="86995"/>
                </a:lnTo>
                <a:lnTo>
                  <a:pt x="2330068" y="112395"/>
                </a:lnTo>
                <a:lnTo>
                  <a:pt x="2317345" y="112395"/>
                </a:lnTo>
                <a:lnTo>
                  <a:pt x="2316353" y="137160"/>
                </a:lnTo>
                <a:lnTo>
                  <a:pt x="2371376" y="112395"/>
                </a:lnTo>
                <a:lnTo>
                  <a:pt x="2330068" y="112395"/>
                </a:lnTo>
                <a:lnTo>
                  <a:pt x="2317365" y="111879"/>
                </a:lnTo>
                <a:lnTo>
                  <a:pt x="2372522" y="111879"/>
                </a:lnTo>
                <a:lnTo>
                  <a:pt x="2393950" y="102235"/>
                </a:lnTo>
                <a:lnTo>
                  <a:pt x="2319401" y="61087"/>
                </a:lnTo>
                <a:close/>
              </a:path>
              <a:path w="2393950" h="137160">
                <a:moveTo>
                  <a:pt x="2318383" y="86479"/>
                </a:moveTo>
                <a:lnTo>
                  <a:pt x="2317365" y="111879"/>
                </a:lnTo>
                <a:lnTo>
                  <a:pt x="2330068" y="112395"/>
                </a:lnTo>
                <a:lnTo>
                  <a:pt x="2331085" y="86995"/>
                </a:lnTo>
                <a:lnTo>
                  <a:pt x="2318383" y="86479"/>
                </a:lnTo>
                <a:close/>
              </a:path>
              <a:path w="2393950" h="137160">
                <a:moveTo>
                  <a:pt x="1461848" y="51689"/>
                </a:moveTo>
                <a:lnTo>
                  <a:pt x="1460118" y="51689"/>
                </a:lnTo>
                <a:lnTo>
                  <a:pt x="1532254" y="62611"/>
                </a:lnTo>
                <a:lnTo>
                  <a:pt x="1536953" y="68580"/>
                </a:lnTo>
                <a:lnTo>
                  <a:pt x="1536318" y="75311"/>
                </a:lnTo>
                <a:lnTo>
                  <a:pt x="1535954" y="80140"/>
                </a:lnTo>
                <a:lnTo>
                  <a:pt x="2317365" y="111879"/>
                </a:lnTo>
                <a:lnTo>
                  <a:pt x="2318383" y="86479"/>
                </a:lnTo>
                <a:lnTo>
                  <a:pt x="1461848" y="51689"/>
                </a:lnTo>
                <a:close/>
              </a:path>
              <a:path w="2393950" h="137160">
                <a:moveTo>
                  <a:pt x="63963" y="12237"/>
                </a:moveTo>
                <a:lnTo>
                  <a:pt x="50865" y="24449"/>
                </a:lnTo>
                <a:lnTo>
                  <a:pt x="63037" y="37636"/>
                </a:lnTo>
                <a:lnTo>
                  <a:pt x="1529968" y="87122"/>
                </a:lnTo>
                <a:lnTo>
                  <a:pt x="1530407" y="86741"/>
                </a:lnTo>
                <a:lnTo>
                  <a:pt x="1521840" y="86741"/>
                </a:lnTo>
                <a:lnTo>
                  <a:pt x="1449704" y="75818"/>
                </a:lnTo>
                <a:lnTo>
                  <a:pt x="1445005" y="69723"/>
                </a:lnTo>
                <a:lnTo>
                  <a:pt x="1446033" y="58835"/>
                </a:lnTo>
                <a:lnTo>
                  <a:pt x="63963" y="12237"/>
                </a:lnTo>
                <a:close/>
              </a:path>
              <a:path w="2393950" h="137160">
                <a:moveTo>
                  <a:pt x="1446033" y="58835"/>
                </a:moveTo>
                <a:lnTo>
                  <a:pt x="1445005" y="69723"/>
                </a:lnTo>
                <a:lnTo>
                  <a:pt x="1449704" y="75818"/>
                </a:lnTo>
                <a:lnTo>
                  <a:pt x="1521840" y="86741"/>
                </a:lnTo>
                <a:lnTo>
                  <a:pt x="1522487" y="79593"/>
                </a:lnTo>
                <a:lnTo>
                  <a:pt x="1457705" y="76962"/>
                </a:lnTo>
                <a:lnTo>
                  <a:pt x="1459393" y="59285"/>
                </a:lnTo>
                <a:lnTo>
                  <a:pt x="1446033" y="58835"/>
                </a:lnTo>
                <a:close/>
              </a:path>
              <a:path w="2393950" h="137160">
                <a:moveTo>
                  <a:pt x="1522487" y="79593"/>
                </a:moveTo>
                <a:lnTo>
                  <a:pt x="1521840" y="86741"/>
                </a:lnTo>
                <a:lnTo>
                  <a:pt x="1530407" y="86741"/>
                </a:lnTo>
                <a:lnTo>
                  <a:pt x="1535811" y="82042"/>
                </a:lnTo>
                <a:lnTo>
                  <a:pt x="1535954" y="80140"/>
                </a:lnTo>
                <a:lnTo>
                  <a:pt x="1522487" y="79593"/>
                </a:lnTo>
                <a:close/>
              </a:path>
              <a:path w="2393950" h="137160">
                <a:moveTo>
                  <a:pt x="1460118" y="51689"/>
                </a:moveTo>
                <a:lnTo>
                  <a:pt x="1459393" y="59285"/>
                </a:lnTo>
                <a:lnTo>
                  <a:pt x="1524127" y="61468"/>
                </a:lnTo>
                <a:lnTo>
                  <a:pt x="1522487" y="79593"/>
                </a:lnTo>
                <a:lnTo>
                  <a:pt x="1535954" y="80140"/>
                </a:lnTo>
                <a:lnTo>
                  <a:pt x="1536318" y="75311"/>
                </a:lnTo>
                <a:lnTo>
                  <a:pt x="1536953" y="68580"/>
                </a:lnTo>
                <a:lnTo>
                  <a:pt x="1532254" y="62611"/>
                </a:lnTo>
                <a:lnTo>
                  <a:pt x="1460118" y="51689"/>
                </a:lnTo>
                <a:close/>
              </a:path>
              <a:path w="2393950" h="137160">
                <a:moveTo>
                  <a:pt x="1459393" y="59285"/>
                </a:moveTo>
                <a:lnTo>
                  <a:pt x="1457705" y="76962"/>
                </a:lnTo>
                <a:lnTo>
                  <a:pt x="1522487" y="79593"/>
                </a:lnTo>
                <a:lnTo>
                  <a:pt x="1524127" y="61468"/>
                </a:lnTo>
                <a:lnTo>
                  <a:pt x="1459393" y="59285"/>
                </a:lnTo>
                <a:close/>
              </a:path>
              <a:path w="2393950" h="137160">
                <a:moveTo>
                  <a:pt x="1451990" y="51308"/>
                </a:moveTo>
                <a:lnTo>
                  <a:pt x="1446276" y="56261"/>
                </a:lnTo>
                <a:lnTo>
                  <a:pt x="1446033" y="58835"/>
                </a:lnTo>
                <a:lnTo>
                  <a:pt x="1459393" y="59285"/>
                </a:lnTo>
                <a:lnTo>
                  <a:pt x="1460118" y="51689"/>
                </a:lnTo>
                <a:lnTo>
                  <a:pt x="1461848" y="51689"/>
                </a:lnTo>
                <a:lnTo>
                  <a:pt x="1451990" y="51308"/>
                </a:lnTo>
                <a:close/>
              </a:path>
              <a:path w="2393950" h="137160">
                <a:moveTo>
                  <a:pt x="77088" y="0"/>
                </a:moveTo>
                <a:lnTo>
                  <a:pt x="0" y="22860"/>
                </a:lnTo>
                <a:lnTo>
                  <a:pt x="75311" y="50800"/>
                </a:lnTo>
                <a:lnTo>
                  <a:pt x="63037" y="37636"/>
                </a:lnTo>
                <a:lnTo>
                  <a:pt x="50418" y="37211"/>
                </a:lnTo>
                <a:lnTo>
                  <a:pt x="51307" y="11811"/>
                </a:lnTo>
                <a:lnTo>
                  <a:pt x="64421" y="11811"/>
                </a:lnTo>
                <a:lnTo>
                  <a:pt x="77088" y="0"/>
                </a:lnTo>
                <a:close/>
              </a:path>
              <a:path w="2393950" h="137160">
                <a:moveTo>
                  <a:pt x="50861" y="24576"/>
                </a:moveTo>
                <a:lnTo>
                  <a:pt x="50418" y="37211"/>
                </a:lnTo>
                <a:lnTo>
                  <a:pt x="63037" y="37636"/>
                </a:lnTo>
                <a:lnTo>
                  <a:pt x="50861" y="24576"/>
                </a:lnTo>
                <a:close/>
              </a:path>
              <a:path w="2393950" h="137160">
                <a:moveTo>
                  <a:pt x="51307" y="11811"/>
                </a:moveTo>
                <a:lnTo>
                  <a:pt x="50865" y="24449"/>
                </a:lnTo>
                <a:lnTo>
                  <a:pt x="63963" y="12237"/>
                </a:lnTo>
                <a:lnTo>
                  <a:pt x="51307" y="11811"/>
                </a:lnTo>
                <a:close/>
              </a:path>
              <a:path w="2393950" h="137160">
                <a:moveTo>
                  <a:pt x="64421" y="11811"/>
                </a:moveTo>
                <a:lnTo>
                  <a:pt x="51307" y="11811"/>
                </a:lnTo>
                <a:lnTo>
                  <a:pt x="63963" y="12237"/>
                </a:lnTo>
                <a:lnTo>
                  <a:pt x="64421" y="1181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54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195580">
              <a:lnSpc>
                <a:spcPct val="100000"/>
              </a:lnSpc>
            </a:pPr>
            <a:r>
              <a:rPr spc="-5" dirty="0"/>
              <a:t>Effect of Doppler</a:t>
            </a:r>
            <a:r>
              <a:rPr spc="-30" dirty="0"/>
              <a:t> </a:t>
            </a:r>
            <a:r>
              <a:rPr spc="-5" dirty="0"/>
              <a:t>Spread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0404" y="1944116"/>
            <a:ext cx="186880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9880" algn="l"/>
                <a:tab pos="703580" algn="l"/>
              </a:tabLst>
            </a:pPr>
            <a:r>
              <a:rPr sz="2600" i="1" spc="200" dirty="0">
                <a:latin typeface="Times New Roman"/>
                <a:cs typeface="Times New Roman"/>
              </a:rPr>
              <a:t>f	</a:t>
            </a:r>
            <a:r>
              <a:rPr sz="2600" spc="395" dirty="0">
                <a:latin typeface="Symbol"/>
                <a:cs typeface="Symbol"/>
              </a:rPr>
              <a:t></a:t>
            </a:r>
            <a:r>
              <a:rPr sz="2600" spc="395" dirty="0">
                <a:latin typeface="Times New Roman"/>
                <a:cs typeface="Times New Roman"/>
              </a:rPr>
              <a:t>	</a:t>
            </a:r>
            <a:r>
              <a:rPr sz="2600" i="1" spc="365" dirty="0">
                <a:latin typeface="Times New Roman"/>
                <a:cs typeface="Times New Roman"/>
              </a:rPr>
              <a:t>f</a:t>
            </a:r>
            <a:r>
              <a:rPr sz="2250" i="1" spc="585" baseline="-24074" dirty="0">
                <a:latin typeface="Times New Roman"/>
                <a:cs typeface="Times New Roman"/>
              </a:rPr>
              <a:t>m</a:t>
            </a:r>
            <a:r>
              <a:rPr sz="2600" spc="180" dirty="0">
                <a:latin typeface="Times New Roman"/>
                <a:cs typeface="Times New Roman"/>
              </a:rPr>
              <a:t>c</a:t>
            </a:r>
            <a:r>
              <a:rPr sz="2600" spc="295" dirty="0">
                <a:latin typeface="Times New Roman"/>
                <a:cs typeface="Times New Roman"/>
              </a:rPr>
              <a:t>o</a:t>
            </a:r>
            <a:r>
              <a:rPr sz="2600" spc="455" dirty="0">
                <a:latin typeface="Times New Roman"/>
                <a:cs typeface="Times New Roman"/>
              </a:rPr>
              <a:t>s</a:t>
            </a:r>
            <a:r>
              <a:rPr sz="2850" i="1" spc="295" dirty="0">
                <a:latin typeface="Symbol"/>
                <a:cs typeface="Symbol"/>
              </a:rPr>
              <a:t>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5026" y="1969008"/>
            <a:ext cx="453580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Symbol"/>
                <a:cs typeface="Symbol"/>
              </a:rPr>
              <a:t>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125" dirty="0">
                <a:latin typeface="Arial"/>
                <a:cs typeface="Arial"/>
              </a:rPr>
              <a:t>uniformly </a:t>
            </a:r>
            <a:r>
              <a:rPr sz="2400" spc="145" dirty="0">
                <a:latin typeface="Arial"/>
                <a:cs typeface="Arial"/>
              </a:rPr>
              <a:t>distributed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(0,2</a:t>
            </a:r>
            <a:r>
              <a:rPr sz="2400" spc="60" dirty="0">
                <a:latin typeface="Symbol"/>
                <a:cs typeface="Symbol"/>
              </a:rPr>
              <a:t></a:t>
            </a:r>
            <a:r>
              <a:rPr sz="2400" spc="6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4688" y="3089604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536"/>
                </a:lnTo>
              </a:path>
            </a:pathLst>
          </a:custGeom>
          <a:ln w="17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0173" y="3089604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536"/>
                </a:lnTo>
              </a:path>
            </a:pathLst>
          </a:custGeom>
          <a:ln w="17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2246" y="3048118"/>
            <a:ext cx="1748789" cy="0"/>
          </a:xfrm>
          <a:custGeom>
            <a:avLst/>
            <a:gdLst/>
            <a:ahLst/>
            <a:cxnLst/>
            <a:rect l="l" t="t" r="r" b="b"/>
            <a:pathLst>
              <a:path w="1748789">
                <a:moveTo>
                  <a:pt x="0" y="0"/>
                </a:moveTo>
                <a:lnTo>
                  <a:pt x="1748489" y="0"/>
                </a:lnTo>
              </a:path>
            </a:pathLst>
          </a:custGeom>
          <a:ln w="13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48121" y="3330246"/>
            <a:ext cx="19875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280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9966" y="2565492"/>
            <a:ext cx="969644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300" dirty="0">
                <a:latin typeface="Times New Roman"/>
                <a:cs typeface="Times New Roman"/>
              </a:rPr>
              <a:t>S</a:t>
            </a:r>
            <a:r>
              <a:rPr sz="2250" b="1" spc="450" baseline="-24074" dirty="0">
                <a:latin typeface="Times New Roman"/>
                <a:cs typeface="Times New Roman"/>
              </a:rPr>
              <a:t>α</a:t>
            </a:r>
            <a:r>
              <a:rPr sz="2250" b="1" spc="-30" baseline="-24074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(</a:t>
            </a:r>
            <a:r>
              <a:rPr sz="2800" i="1" spc="130" dirty="0">
                <a:latin typeface="Symbol"/>
                <a:cs typeface="Symbol"/>
              </a:rPr>
              <a:t></a:t>
            </a:r>
            <a:r>
              <a:rPr sz="2800" i="1" spc="-440" dirty="0">
                <a:latin typeface="Times New Roman"/>
                <a:cs typeface="Times New Roman"/>
              </a:rPr>
              <a:t> </a:t>
            </a:r>
            <a:r>
              <a:rPr sz="2600" spc="2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8927" y="3023510"/>
            <a:ext cx="10541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25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4346" y="2800864"/>
            <a:ext cx="128333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3540" algn="l"/>
              </a:tabLst>
            </a:pPr>
            <a:r>
              <a:rPr sz="2600" i="1" spc="320" dirty="0">
                <a:latin typeface="Times New Roman"/>
                <a:cs typeface="Times New Roman"/>
              </a:rPr>
              <a:t>S	</a:t>
            </a:r>
            <a:r>
              <a:rPr sz="2600" spc="210" dirty="0">
                <a:latin typeface="Times New Roman"/>
                <a:cs typeface="Times New Roman"/>
              </a:rPr>
              <a:t>( </a:t>
            </a:r>
            <a:r>
              <a:rPr sz="2600" i="1" spc="175" dirty="0">
                <a:latin typeface="Times New Roman"/>
                <a:cs typeface="Times New Roman"/>
              </a:rPr>
              <a:t>f </a:t>
            </a:r>
            <a:r>
              <a:rPr sz="2600" spc="210" dirty="0">
                <a:latin typeface="Times New Roman"/>
                <a:cs typeface="Times New Roman"/>
              </a:rPr>
              <a:t>)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35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59935" y="4037620"/>
            <a:ext cx="1644650" cy="0"/>
          </a:xfrm>
          <a:custGeom>
            <a:avLst/>
            <a:gdLst/>
            <a:ahLst/>
            <a:cxnLst/>
            <a:rect l="l" t="t" r="r" b="b"/>
            <a:pathLst>
              <a:path w="1644650">
                <a:moveTo>
                  <a:pt x="0" y="0"/>
                </a:moveTo>
                <a:lnTo>
                  <a:pt x="1644198" y="0"/>
                </a:lnTo>
              </a:path>
            </a:pathLst>
          </a:custGeom>
          <a:ln w="13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6243" y="2999658"/>
            <a:ext cx="1586230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2925" algn="l"/>
              </a:tabLst>
            </a:pPr>
            <a:r>
              <a:rPr sz="3450" spc="-85" dirty="0">
                <a:latin typeface="Symbol"/>
                <a:cs typeface="Symbol"/>
              </a:rPr>
              <a:t></a:t>
            </a:r>
            <a:r>
              <a:rPr sz="3450" spc="-85" dirty="0">
                <a:latin typeface="Times New Roman"/>
                <a:cs typeface="Times New Roman"/>
              </a:rPr>
              <a:t> </a:t>
            </a:r>
            <a:r>
              <a:rPr sz="3450" spc="560" dirty="0">
                <a:latin typeface="Times New Roman"/>
                <a:cs typeface="Times New Roman"/>
              </a:rPr>
              <a:t> </a:t>
            </a:r>
            <a:r>
              <a:rPr sz="2600" i="1" spc="175" dirty="0">
                <a:latin typeface="Times New Roman"/>
                <a:cs typeface="Times New Roman"/>
              </a:rPr>
              <a:t>f	</a:t>
            </a:r>
            <a:r>
              <a:rPr sz="2600" spc="300" dirty="0">
                <a:latin typeface="Times New Roman"/>
                <a:cs typeface="Times New Roman"/>
              </a:rPr>
              <a:t>cos</a:t>
            </a:r>
            <a:r>
              <a:rPr sz="2800" i="1" spc="300" dirty="0">
                <a:latin typeface="Symbol"/>
                <a:cs typeface="Symbol"/>
              </a:rPr>
              <a:t></a:t>
            </a:r>
            <a:r>
              <a:rPr sz="2800" i="1" spc="-390" dirty="0">
                <a:latin typeface="Times New Roman"/>
                <a:cs typeface="Times New Roman"/>
              </a:rPr>
              <a:t> </a:t>
            </a:r>
            <a:r>
              <a:rPr sz="3450" spc="-80" dirty="0">
                <a:latin typeface="Symbol"/>
                <a:cs typeface="Symbol"/>
              </a:rPr>
              <a:t></a:t>
            </a:r>
            <a:r>
              <a:rPr sz="2250" spc="-120" baseline="50000" dirty="0">
                <a:latin typeface="Times New Roman"/>
                <a:cs typeface="Times New Roman"/>
              </a:rPr>
              <a:t>'</a:t>
            </a:r>
            <a:endParaRPr sz="2250" baseline="50000">
              <a:latin typeface="Times New Roman"/>
              <a:cs typeface="Times New Roman"/>
            </a:endParaRPr>
          </a:p>
          <a:p>
            <a:pPr marL="873760">
              <a:lnSpc>
                <a:spcPct val="100000"/>
              </a:lnSpc>
              <a:spcBef>
                <a:spcPts val="434"/>
              </a:spcBef>
            </a:pPr>
            <a:r>
              <a:rPr sz="2600" spc="32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1743" y="3790085"/>
            <a:ext cx="128460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3540" algn="l"/>
              </a:tabLst>
            </a:pPr>
            <a:r>
              <a:rPr sz="2600" i="1" spc="325" dirty="0">
                <a:latin typeface="Times New Roman"/>
                <a:cs typeface="Times New Roman"/>
              </a:rPr>
              <a:t>S	</a:t>
            </a:r>
            <a:r>
              <a:rPr sz="2600" spc="215" dirty="0">
                <a:latin typeface="Times New Roman"/>
                <a:cs typeface="Times New Roman"/>
              </a:rPr>
              <a:t>( </a:t>
            </a:r>
            <a:r>
              <a:rPr sz="2600" i="1" spc="180" dirty="0">
                <a:latin typeface="Times New Roman"/>
                <a:cs typeface="Times New Roman"/>
              </a:rPr>
              <a:t>f </a:t>
            </a:r>
            <a:r>
              <a:rPr sz="2600" spc="215" dirty="0">
                <a:latin typeface="Times New Roman"/>
                <a:cs typeface="Times New Roman"/>
              </a:rPr>
              <a:t>)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36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6238" y="4013096"/>
            <a:ext cx="1060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30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91384" y="3222546"/>
            <a:ext cx="38100" cy="24130"/>
          </a:xfrm>
          <a:custGeom>
            <a:avLst/>
            <a:gdLst/>
            <a:ahLst/>
            <a:cxnLst/>
            <a:rect l="l" t="t" r="r" b="b"/>
            <a:pathLst>
              <a:path w="38100" h="24130">
                <a:moveTo>
                  <a:pt x="0" y="23832"/>
                </a:moveTo>
                <a:lnTo>
                  <a:pt x="37725" y="0"/>
                </a:lnTo>
              </a:path>
            </a:pathLst>
          </a:custGeom>
          <a:ln w="13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29109" y="3229633"/>
            <a:ext cx="54610" cy="129539"/>
          </a:xfrm>
          <a:custGeom>
            <a:avLst/>
            <a:gdLst/>
            <a:ahLst/>
            <a:cxnLst/>
            <a:rect l="l" t="t" r="r" b="b"/>
            <a:pathLst>
              <a:path w="54609" h="129539">
                <a:moveTo>
                  <a:pt x="0" y="0"/>
                </a:moveTo>
                <a:lnTo>
                  <a:pt x="54210" y="129475"/>
                </a:lnTo>
              </a:path>
            </a:pathLst>
          </a:custGeom>
          <a:ln w="25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89209" y="2981000"/>
            <a:ext cx="72390" cy="378460"/>
          </a:xfrm>
          <a:custGeom>
            <a:avLst/>
            <a:gdLst/>
            <a:ahLst/>
            <a:cxnLst/>
            <a:rect l="l" t="t" r="r" b="b"/>
            <a:pathLst>
              <a:path w="72390" h="378460">
                <a:moveTo>
                  <a:pt x="0" y="378107"/>
                </a:moveTo>
                <a:lnTo>
                  <a:pt x="71902" y="0"/>
                </a:lnTo>
              </a:path>
            </a:pathLst>
          </a:custGeom>
          <a:ln w="12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1111" y="2981000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952" y="0"/>
                </a:lnTo>
              </a:path>
            </a:pathLst>
          </a:custGeom>
          <a:ln w="13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37631" y="2990532"/>
            <a:ext cx="222377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sz="2600" spc="-105" dirty="0">
                <a:latin typeface="Times New Roman"/>
                <a:cs typeface="Times New Roman"/>
              </a:rPr>
              <a:t>sin </a:t>
            </a:r>
            <a:r>
              <a:rPr sz="2600" spc="190" dirty="0">
                <a:latin typeface="Times New Roman"/>
                <a:cs typeface="Times New Roman"/>
              </a:rPr>
              <a:t> </a:t>
            </a:r>
            <a:r>
              <a:rPr sz="2750" i="1" spc="-225" dirty="0">
                <a:latin typeface="Symbol"/>
                <a:cs typeface="Symbol"/>
              </a:rPr>
              <a:t></a:t>
            </a:r>
            <a:r>
              <a:rPr sz="2750" i="1" spc="-225" dirty="0">
                <a:latin typeface="Times New Roman"/>
                <a:cs typeface="Times New Roman"/>
              </a:rPr>
              <a:t>  </a:t>
            </a:r>
            <a:r>
              <a:rPr sz="2750" i="1" spc="2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Symbol"/>
                <a:cs typeface="Symbol"/>
              </a:rPr>
              <a:t></a:t>
            </a:r>
            <a:r>
              <a:rPr sz="2600" spc="-114" dirty="0">
                <a:latin typeface="Times New Roman"/>
                <a:cs typeface="Times New Roman"/>
              </a:rPr>
              <a:t>	</a:t>
            </a:r>
            <a:r>
              <a:rPr sz="2600" spc="-45" dirty="0">
                <a:latin typeface="Times New Roman"/>
                <a:cs typeface="Times New Roman"/>
              </a:rPr>
              <a:t>1</a:t>
            </a:r>
            <a:r>
              <a:rPr sz="2600" spc="-45" dirty="0">
                <a:latin typeface="Symbol"/>
                <a:cs typeface="Symbol"/>
              </a:rPr>
              <a:t></a:t>
            </a:r>
            <a:r>
              <a:rPr sz="2600" spc="-42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cos</a:t>
            </a:r>
            <a:r>
              <a:rPr sz="2250" spc="-127" baseline="42592" dirty="0">
                <a:latin typeface="Times New Roman"/>
                <a:cs typeface="Times New Roman"/>
              </a:rPr>
              <a:t>2 </a:t>
            </a:r>
            <a:r>
              <a:rPr sz="2750" i="1" spc="-225" dirty="0">
                <a:latin typeface="Symbol"/>
                <a:cs typeface="Symbol"/>
              </a:rPr>
              <a:t>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35512" y="3989995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356" y="0"/>
                </a:lnTo>
              </a:path>
            </a:pathLst>
          </a:custGeom>
          <a:ln w="13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26549" y="4002249"/>
            <a:ext cx="33718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365" dirty="0">
                <a:latin typeface="Times New Roman"/>
                <a:cs typeface="Times New Roman"/>
              </a:rPr>
              <a:t>f</a:t>
            </a:r>
            <a:r>
              <a:rPr sz="2250" i="1" spc="419" baseline="-24074" dirty="0">
                <a:latin typeface="Times New Roman"/>
                <a:cs typeface="Times New Roman"/>
              </a:rPr>
              <a:t>m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01107" y="3533199"/>
            <a:ext cx="139700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175" dirty="0"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52825" y="3717060"/>
            <a:ext cx="11969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95" dirty="0">
                <a:latin typeface="Times New Roman"/>
                <a:cs typeface="Times New Roman"/>
              </a:rPr>
              <a:t>cos</a:t>
            </a:r>
            <a:r>
              <a:rPr sz="2800" i="1" spc="295" dirty="0">
                <a:latin typeface="Symbol"/>
                <a:cs typeface="Symbol"/>
              </a:rPr>
              <a:t></a:t>
            </a:r>
            <a:r>
              <a:rPr sz="2800" i="1" spc="225" dirty="0">
                <a:latin typeface="Times New Roman"/>
                <a:cs typeface="Times New Roman"/>
              </a:rPr>
              <a:t> </a:t>
            </a:r>
            <a:r>
              <a:rPr sz="2600" spc="34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59152" y="5676243"/>
            <a:ext cx="507365" cy="0"/>
          </a:xfrm>
          <a:custGeom>
            <a:avLst/>
            <a:gdLst/>
            <a:ahLst/>
            <a:cxnLst/>
            <a:rect l="l" t="t" r="r" b="b"/>
            <a:pathLst>
              <a:path w="507364">
                <a:moveTo>
                  <a:pt x="0" y="0"/>
                </a:moveTo>
                <a:lnTo>
                  <a:pt x="507099" y="0"/>
                </a:lnTo>
              </a:path>
            </a:pathLst>
          </a:custGeom>
          <a:ln w="6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10573" y="5763751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0" y="24543"/>
                </a:moveTo>
                <a:lnTo>
                  <a:pt x="52261" y="0"/>
                </a:lnTo>
              </a:path>
            </a:pathLst>
          </a:custGeom>
          <a:ln w="14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62835" y="5770390"/>
            <a:ext cx="75565" cy="342900"/>
          </a:xfrm>
          <a:custGeom>
            <a:avLst/>
            <a:gdLst/>
            <a:ahLst/>
            <a:cxnLst/>
            <a:rect l="l" t="t" r="r" b="b"/>
            <a:pathLst>
              <a:path w="75564" h="342900">
                <a:moveTo>
                  <a:pt x="0" y="0"/>
                </a:moveTo>
                <a:lnTo>
                  <a:pt x="75098" y="342848"/>
                </a:lnTo>
              </a:path>
            </a:pathLst>
          </a:custGeom>
          <a:ln w="33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6092" y="5196772"/>
            <a:ext cx="99695" cy="916940"/>
          </a:xfrm>
          <a:custGeom>
            <a:avLst/>
            <a:gdLst/>
            <a:ahLst/>
            <a:cxnLst/>
            <a:rect l="l" t="t" r="r" b="b"/>
            <a:pathLst>
              <a:path w="99695" h="916939">
                <a:moveTo>
                  <a:pt x="0" y="916467"/>
                </a:moveTo>
                <a:lnTo>
                  <a:pt x="99607" y="0"/>
                </a:lnTo>
              </a:path>
            </a:pathLst>
          </a:custGeom>
          <a:ln w="17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5700" y="5196772"/>
            <a:ext cx="1054735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57" y="0"/>
                </a:lnTo>
              </a:path>
            </a:pathLst>
          </a:custGeom>
          <a:ln w="13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4049" y="5148365"/>
            <a:ext cx="2129790" cy="0"/>
          </a:xfrm>
          <a:custGeom>
            <a:avLst/>
            <a:gdLst/>
            <a:ahLst/>
            <a:cxnLst/>
            <a:rect l="l" t="t" r="r" b="b"/>
            <a:pathLst>
              <a:path w="2129790">
                <a:moveTo>
                  <a:pt x="0" y="0"/>
                </a:moveTo>
                <a:lnTo>
                  <a:pt x="2129745" y="0"/>
                </a:lnTo>
              </a:path>
            </a:pathLst>
          </a:custGeom>
          <a:ln w="13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75435" y="5216498"/>
            <a:ext cx="14478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8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55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4160" y="4024474"/>
            <a:ext cx="1590675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40" dirty="0">
                <a:latin typeface="Times New Roman"/>
                <a:cs typeface="Times New Roman"/>
              </a:rPr>
              <a:t>2</a:t>
            </a:r>
            <a:r>
              <a:rPr sz="2800" i="1" spc="240" dirty="0">
                <a:latin typeface="Symbol"/>
                <a:cs typeface="Symbol"/>
              </a:rPr>
              <a:t></a:t>
            </a:r>
            <a:r>
              <a:rPr sz="2600" i="1" spc="240" dirty="0">
                <a:latin typeface="Times New Roman"/>
                <a:cs typeface="Times New Roman"/>
              </a:rPr>
              <a:t>f</a:t>
            </a:r>
            <a:r>
              <a:rPr sz="2250" i="1" spc="359" baseline="-24074" dirty="0">
                <a:latin typeface="Times New Roman"/>
                <a:cs typeface="Times New Roman"/>
              </a:rPr>
              <a:t>m</a:t>
            </a:r>
            <a:r>
              <a:rPr sz="2250" i="1" spc="277" baseline="-24074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Times New Roman"/>
                <a:cs typeface="Times New Roman"/>
              </a:rPr>
              <a:t>sin</a:t>
            </a:r>
            <a:r>
              <a:rPr sz="2800" i="1" spc="310" dirty="0">
                <a:latin typeface="Symbol"/>
                <a:cs typeface="Symbol"/>
              </a:rPr>
              <a:t></a:t>
            </a:r>
            <a:endParaRPr sz="2800">
              <a:latin typeface="Symbol"/>
              <a:cs typeface="Symbol"/>
            </a:endParaRPr>
          </a:p>
          <a:p>
            <a:pPr marL="200025" algn="ctr">
              <a:lnSpc>
                <a:spcPct val="100000"/>
              </a:lnSpc>
              <a:spcBef>
                <a:spcPts val="1889"/>
              </a:spcBef>
            </a:pPr>
            <a:r>
              <a:rPr sz="2600" spc="3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88099" y="5674718"/>
            <a:ext cx="23241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" algn="ctr">
              <a:lnSpc>
                <a:spcPct val="100000"/>
              </a:lnSpc>
            </a:pPr>
            <a:r>
              <a:rPr sz="1500" spc="18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R="26670" algn="ctr">
              <a:lnSpc>
                <a:spcPct val="100000"/>
              </a:lnSpc>
              <a:spcBef>
                <a:spcPts val="20"/>
              </a:spcBef>
            </a:pPr>
            <a:r>
              <a:rPr sz="1500" i="1" spc="270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50139" y="5225338"/>
            <a:ext cx="13906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170" dirty="0"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37882" y="4901074"/>
            <a:ext cx="1280160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sz="2600" i="1" spc="310" dirty="0">
                <a:latin typeface="Times New Roman"/>
                <a:cs typeface="Times New Roman"/>
              </a:rPr>
              <a:t>S	</a:t>
            </a:r>
            <a:r>
              <a:rPr sz="2600" spc="204" dirty="0">
                <a:latin typeface="Times New Roman"/>
                <a:cs typeface="Times New Roman"/>
              </a:rPr>
              <a:t>( </a:t>
            </a:r>
            <a:r>
              <a:rPr sz="2600" i="1" spc="170" dirty="0">
                <a:latin typeface="Times New Roman"/>
                <a:cs typeface="Times New Roman"/>
              </a:rPr>
              <a:t>f </a:t>
            </a:r>
            <a:r>
              <a:rPr sz="2600" spc="204" dirty="0">
                <a:latin typeface="Times New Roman"/>
                <a:cs typeface="Times New Roman"/>
              </a:rPr>
              <a:t>)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34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19101" y="5404178"/>
            <a:ext cx="1770380" cy="68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  <a:tabLst>
                <a:tab pos="1006475" algn="l"/>
              </a:tabLst>
            </a:pPr>
            <a:r>
              <a:rPr sz="2600" spc="235" dirty="0">
                <a:latin typeface="Times New Roman"/>
                <a:cs typeface="Times New Roman"/>
              </a:rPr>
              <a:t>2</a:t>
            </a:r>
            <a:r>
              <a:rPr sz="2800" i="1" spc="235" dirty="0">
                <a:latin typeface="Symbol"/>
                <a:cs typeface="Symbol"/>
              </a:rPr>
              <a:t></a:t>
            </a:r>
            <a:r>
              <a:rPr sz="2600" i="1" spc="235" dirty="0">
                <a:latin typeface="Times New Roman"/>
                <a:cs typeface="Times New Roman"/>
              </a:rPr>
              <a:t>f</a:t>
            </a:r>
            <a:r>
              <a:rPr sz="2250" i="1" spc="352" baseline="-24074" dirty="0">
                <a:latin typeface="Times New Roman"/>
                <a:cs typeface="Times New Roman"/>
              </a:rPr>
              <a:t>m	</a:t>
            </a:r>
            <a:r>
              <a:rPr sz="2600" spc="445" dirty="0">
                <a:latin typeface="Times New Roman"/>
                <a:cs typeface="Times New Roman"/>
              </a:rPr>
              <a:t>1</a:t>
            </a:r>
            <a:r>
              <a:rPr sz="2600" spc="445" dirty="0">
                <a:latin typeface="Symbol"/>
                <a:cs typeface="Symbol"/>
              </a:rPr>
              <a:t></a:t>
            </a:r>
            <a:endParaRPr sz="2600">
              <a:latin typeface="Symbol"/>
              <a:cs typeface="Symbol"/>
            </a:endParaRPr>
          </a:p>
          <a:p>
            <a:pPr marR="5080" algn="r">
              <a:lnSpc>
                <a:spcPts val="2540"/>
              </a:lnSpc>
            </a:pPr>
            <a:r>
              <a:rPr sz="2600" i="1" spc="170" dirty="0"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52575" y="5123657"/>
            <a:ext cx="10477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25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930275">
              <a:lnSpc>
                <a:spcPct val="100000"/>
              </a:lnSpc>
            </a:pPr>
            <a:r>
              <a:rPr spc="-5" dirty="0"/>
              <a:t>Doppler</a:t>
            </a:r>
            <a:r>
              <a:rPr spc="-65" dirty="0"/>
              <a:t> </a:t>
            </a:r>
            <a:r>
              <a:rPr spc="-5" dirty="0"/>
              <a:t>Spectrum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2640" y="1787905"/>
            <a:ext cx="6909434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ctr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66"/>
                </a:solidFill>
                <a:latin typeface="Times New Roman"/>
                <a:cs typeface="Times New Roman"/>
              </a:rPr>
              <a:t>the incident received power at the </a:t>
            </a:r>
            <a:r>
              <a:rPr sz="2400" spc="-5" dirty="0">
                <a:solidFill>
                  <a:srgbClr val="000066"/>
                </a:solidFill>
                <a:latin typeface="Times New Roman"/>
                <a:cs typeface="Times New Roman"/>
              </a:rPr>
              <a:t>MS </a:t>
            </a:r>
            <a:r>
              <a:rPr sz="2400" dirty="0">
                <a:solidFill>
                  <a:srgbClr val="000066"/>
                </a:solidFill>
                <a:latin typeface="Times New Roman"/>
                <a:cs typeface="Times New Roman"/>
              </a:rPr>
              <a:t>depends on</a:t>
            </a:r>
            <a:r>
              <a:rPr sz="2400" spc="-13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97155" algn="ctr">
              <a:lnSpc>
                <a:spcPct val="100000"/>
              </a:lnSpc>
            </a:pPr>
            <a:r>
              <a:rPr sz="2400" dirty="0">
                <a:solidFill>
                  <a:srgbClr val="000066"/>
                </a:solidFill>
                <a:latin typeface="Times New Roman"/>
                <a:cs typeface="Times New Roman"/>
              </a:rPr>
              <a:t>power gain of the antenna and the polarization</a:t>
            </a:r>
            <a:r>
              <a:rPr sz="2400" spc="-1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6"/>
                </a:solidFill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0884" y="4412782"/>
            <a:ext cx="52069" cy="29209"/>
          </a:xfrm>
          <a:custGeom>
            <a:avLst/>
            <a:gdLst/>
            <a:ahLst/>
            <a:cxnLst/>
            <a:rect l="l" t="t" r="r" b="b"/>
            <a:pathLst>
              <a:path w="52069" h="29210">
                <a:moveTo>
                  <a:pt x="0" y="28951"/>
                </a:moveTo>
                <a:lnTo>
                  <a:pt x="51558" y="0"/>
                </a:lnTo>
              </a:path>
            </a:pathLst>
          </a:custGeom>
          <a:ln w="16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2442" y="4420607"/>
            <a:ext cx="75565" cy="191770"/>
          </a:xfrm>
          <a:custGeom>
            <a:avLst/>
            <a:gdLst/>
            <a:ahLst/>
            <a:cxnLst/>
            <a:rect l="l" t="t" r="r" b="b"/>
            <a:pathLst>
              <a:path w="75564" h="191770">
                <a:moveTo>
                  <a:pt x="0" y="0"/>
                </a:moveTo>
                <a:lnTo>
                  <a:pt x="75292" y="191714"/>
                </a:lnTo>
              </a:path>
            </a:pathLst>
          </a:custGeom>
          <a:ln w="333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6752" y="4068476"/>
            <a:ext cx="99060" cy="544195"/>
          </a:xfrm>
          <a:custGeom>
            <a:avLst/>
            <a:gdLst/>
            <a:ahLst/>
            <a:cxnLst/>
            <a:rect l="l" t="t" r="r" b="b"/>
            <a:pathLst>
              <a:path w="99060" h="544195">
                <a:moveTo>
                  <a:pt x="0" y="543845"/>
                </a:moveTo>
                <a:lnTo>
                  <a:pt x="99026" y="0"/>
                </a:lnTo>
              </a:path>
            </a:pathLst>
          </a:custGeom>
          <a:ln w="17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5779" y="4068476"/>
            <a:ext cx="1959610" cy="0"/>
          </a:xfrm>
          <a:custGeom>
            <a:avLst/>
            <a:gdLst/>
            <a:ahLst/>
            <a:cxnLst/>
            <a:rect l="l" t="t" r="r" b="b"/>
            <a:pathLst>
              <a:path w="1959610">
                <a:moveTo>
                  <a:pt x="0" y="0"/>
                </a:moveTo>
                <a:lnTo>
                  <a:pt x="1959280" y="0"/>
                </a:lnTo>
              </a:path>
            </a:pathLst>
          </a:custGeom>
          <a:ln w="16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8310" y="4019190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60">
                <a:moveTo>
                  <a:pt x="0" y="0"/>
                </a:moveTo>
                <a:lnTo>
                  <a:pt x="2270272" y="0"/>
                </a:lnTo>
              </a:path>
            </a:pathLst>
          </a:custGeom>
          <a:ln w="16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80070" y="2743200"/>
            <a:ext cx="5022850" cy="327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spc="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4217" y="3477600"/>
            <a:ext cx="27813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i="1" spc="90" dirty="0">
                <a:latin typeface="Times New Roman"/>
                <a:cs typeface="Times New Roman"/>
              </a:rPr>
              <a:t>A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9167" y="4101244"/>
            <a:ext cx="181356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1560" algn="l"/>
              </a:tabLst>
            </a:pPr>
            <a:r>
              <a:rPr sz="3100" spc="75" dirty="0">
                <a:latin typeface="Times New Roman"/>
                <a:cs typeface="Times New Roman"/>
              </a:rPr>
              <a:t>1 </a:t>
            </a:r>
            <a:r>
              <a:rPr sz="3100" spc="8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spc="50" dirty="0">
                <a:latin typeface="Times New Roman"/>
                <a:cs typeface="Times New Roman"/>
              </a:rPr>
              <a:t>(</a:t>
            </a:r>
            <a:r>
              <a:rPr sz="3100" spc="495" dirty="0">
                <a:latin typeface="Times New Roman"/>
                <a:cs typeface="Times New Roman"/>
              </a:rPr>
              <a:t> </a:t>
            </a:r>
            <a:r>
              <a:rPr sz="3100" i="1" spc="40" dirty="0">
                <a:latin typeface="Times New Roman"/>
                <a:cs typeface="Times New Roman"/>
              </a:rPr>
              <a:t>f	</a:t>
            </a:r>
            <a:r>
              <a:rPr sz="3100" spc="40" dirty="0">
                <a:latin typeface="Times New Roman"/>
                <a:cs typeface="Times New Roman"/>
              </a:rPr>
              <a:t>/ </a:t>
            </a:r>
            <a:r>
              <a:rPr sz="3100" i="1" spc="130" dirty="0">
                <a:latin typeface="Times New Roman"/>
                <a:cs typeface="Times New Roman"/>
              </a:rPr>
              <a:t>f</a:t>
            </a:r>
            <a:r>
              <a:rPr sz="2700" i="1" spc="195" baseline="-24691" dirty="0">
                <a:latin typeface="Times New Roman"/>
                <a:cs typeface="Times New Roman"/>
              </a:rPr>
              <a:t>m</a:t>
            </a:r>
            <a:r>
              <a:rPr sz="2700" i="1" spc="165" baseline="-24691" dirty="0">
                <a:latin typeface="Times New Roman"/>
                <a:cs typeface="Times New Roman"/>
              </a:rPr>
              <a:t> </a:t>
            </a:r>
            <a:r>
              <a:rPr sz="3100" spc="50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230" y="3724865"/>
            <a:ext cx="116459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i="1" spc="170" dirty="0">
                <a:latin typeface="Times New Roman"/>
                <a:cs typeface="Times New Roman"/>
              </a:rPr>
              <a:t>S</a:t>
            </a:r>
            <a:r>
              <a:rPr sz="3100" spc="170" dirty="0">
                <a:latin typeface="Times New Roman"/>
                <a:cs typeface="Times New Roman"/>
              </a:rPr>
              <a:t>( </a:t>
            </a:r>
            <a:r>
              <a:rPr sz="3100" i="1" spc="40" dirty="0">
                <a:latin typeface="Times New Roman"/>
                <a:cs typeface="Times New Roman"/>
              </a:rPr>
              <a:t>f </a:t>
            </a:r>
            <a:r>
              <a:rPr sz="3100" spc="50" dirty="0">
                <a:latin typeface="Times New Roman"/>
                <a:cs typeface="Times New Roman"/>
              </a:rPr>
              <a:t>)</a:t>
            </a:r>
            <a:r>
              <a:rPr sz="3100" spc="-375" dirty="0">
                <a:latin typeface="Times New Roman"/>
                <a:cs typeface="Times New Roman"/>
              </a:rPr>
              <a:t> </a:t>
            </a:r>
            <a:r>
              <a:rPr sz="3100" spc="8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49700" y="2743200"/>
            <a:ext cx="49530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56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7167" y="557529"/>
            <a:ext cx="566801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Two-ray Rayleigh</a:t>
            </a:r>
            <a:r>
              <a:rPr spc="-45" dirty="0"/>
              <a:t> </a:t>
            </a:r>
            <a:r>
              <a:rPr spc="-5" dirty="0"/>
              <a:t>Fading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14346"/>
            <a:ext cx="6987540" cy="263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Clarke’s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model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for flat</a:t>
            </a:r>
            <a:r>
              <a:rPr sz="3200" spc="-1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fading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It is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necessary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to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model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multi-path</a:t>
            </a:r>
            <a:r>
              <a:rPr sz="3200" spc="-1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delay  spread as</a:t>
            </a:r>
            <a:r>
              <a:rPr sz="3200" spc="-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well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Commonly used 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model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is the</a:t>
            </a:r>
            <a:r>
              <a:rPr sz="3200" spc="-1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two-ray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model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7167" y="557529"/>
            <a:ext cx="566801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Two-ray Rayleigh</a:t>
            </a:r>
            <a:r>
              <a:rPr sz="4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Fading</a:t>
            </a:r>
            <a:endParaRPr sz="4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2475" y="2186051"/>
            <a:ext cx="5529326" cy="3490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503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5" dirty="0"/>
              <a:t>Two-ray Rayleigh</a:t>
            </a:r>
            <a:r>
              <a:rPr spc="-45" dirty="0"/>
              <a:t> </a:t>
            </a:r>
            <a:r>
              <a:rPr spc="-5" dirty="0"/>
              <a:t>Fading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1167129"/>
            <a:ext cx="6732905" cy="4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2480">
              <a:lnSpc>
                <a:spcPts val="4245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4000">
              <a:latin typeface="Arial"/>
              <a:cs typeface="Arial"/>
            </a:endParaRPr>
          </a:p>
          <a:p>
            <a:pPr marL="299085" indent="-286385">
              <a:lnSpc>
                <a:spcPts val="2325"/>
              </a:lnSpc>
              <a:buFont typeface="Times New Roman"/>
              <a:buChar char="–"/>
              <a:tabLst>
                <a:tab pos="299720" algn="l"/>
              </a:tabLst>
            </a:pP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impulse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response of the</a:t>
            </a:r>
            <a:r>
              <a:rPr sz="2400" spc="-9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422909">
              <a:lnSpc>
                <a:spcPct val="100000"/>
              </a:lnSpc>
              <a:spcBef>
                <a:spcPts val="1490"/>
              </a:spcBef>
            </a:pPr>
            <a:r>
              <a:rPr sz="2400" i="1" spc="5" dirty="0">
                <a:latin typeface="Times New Roman"/>
                <a:cs typeface="Times New Roman"/>
              </a:rPr>
              <a:t>h</a:t>
            </a:r>
            <a:r>
              <a:rPr sz="2100" i="1" spc="7" baseline="-23809" dirty="0">
                <a:latin typeface="Times New Roman"/>
                <a:cs typeface="Times New Roman"/>
              </a:rPr>
              <a:t>b </a:t>
            </a:r>
            <a:r>
              <a:rPr sz="2100" i="1" spc="97" baseline="-23809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Symbol"/>
                <a:cs typeface="Symbol"/>
              </a:rPr>
              <a:t>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Symbol"/>
                <a:cs typeface="Symbol"/>
              </a:rPr>
              <a:t></a:t>
            </a:r>
            <a:r>
              <a:rPr sz="2100" baseline="-23809" dirty="0">
                <a:latin typeface="Times New Roman"/>
                <a:cs typeface="Times New Roman"/>
              </a:rPr>
              <a:t>1</a:t>
            </a:r>
            <a:r>
              <a:rPr sz="2100" spc="-7" baseline="-23809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exp(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j</a:t>
            </a:r>
            <a:r>
              <a:rPr sz="2550" i="1" spc="5" dirty="0">
                <a:latin typeface="Symbol"/>
                <a:cs typeface="Symbol"/>
              </a:rPr>
              <a:t></a:t>
            </a:r>
            <a:r>
              <a:rPr sz="2100" spc="7" baseline="-23809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550" i="1" spc="5" dirty="0">
                <a:latin typeface="Symbol"/>
                <a:cs typeface="Symbol"/>
              </a:rPr>
              <a:t></a:t>
            </a:r>
            <a:r>
              <a:rPr sz="2550" i="1" spc="-24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(</a:t>
            </a:r>
            <a:r>
              <a:rPr sz="2400" i="1" spc="110" dirty="0">
                <a:latin typeface="Times New Roman"/>
                <a:cs typeface="Times New Roman"/>
              </a:rPr>
              <a:t>t</a:t>
            </a:r>
            <a:r>
              <a:rPr sz="2400" spc="110" dirty="0">
                <a:latin typeface="Times New Roman"/>
                <a:cs typeface="Times New Roman"/>
              </a:rPr>
              <a:t>)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Symbol"/>
                <a:cs typeface="Symbol"/>
              </a:rPr>
              <a:t>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Symbol"/>
                <a:cs typeface="Symbol"/>
              </a:rPr>
              <a:t></a:t>
            </a:r>
            <a:r>
              <a:rPr sz="2100" baseline="-23809" dirty="0">
                <a:latin typeface="Times New Roman"/>
                <a:cs typeface="Times New Roman"/>
              </a:rPr>
              <a:t>1 </a:t>
            </a:r>
            <a:r>
              <a:rPr sz="2400" spc="30" dirty="0">
                <a:latin typeface="Times New Roman"/>
                <a:cs typeface="Times New Roman"/>
              </a:rPr>
              <a:t>exp(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spc="30" dirty="0">
                <a:latin typeface="Times New Roman"/>
                <a:cs typeface="Times New Roman"/>
              </a:rPr>
              <a:t>j</a:t>
            </a:r>
            <a:r>
              <a:rPr sz="2550" i="1" spc="30" dirty="0">
                <a:latin typeface="Symbol"/>
                <a:cs typeface="Symbol"/>
              </a:rPr>
              <a:t></a:t>
            </a:r>
            <a:r>
              <a:rPr sz="2100" spc="44" baseline="-23809" dirty="0">
                <a:latin typeface="Times New Roman"/>
                <a:cs typeface="Times New Roman"/>
              </a:rPr>
              <a:t>2</a:t>
            </a:r>
            <a:r>
              <a:rPr sz="2100" spc="-195" baseline="-2380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550" i="1" spc="-25" dirty="0">
                <a:latin typeface="Symbol"/>
                <a:cs typeface="Symbol"/>
              </a:rPr>
              <a:t></a:t>
            </a:r>
            <a:r>
              <a:rPr sz="2550" i="1" spc="-2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Symbol"/>
                <a:cs typeface="Symbol"/>
              </a:rPr>
              <a:t></a:t>
            </a:r>
            <a:r>
              <a:rPr sz="2550" i="1" spc="145" dirty="0">
                <a:latin typeface="Symbol"/>
                <a:cs typeface="Symbol"/>
              </a:rPr>
              <a:t></a:t>
            </a:r>
            <a:r>
              <a:rPr sz="2550" i="1" spc="-29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SzPct val="96000"/>
              <a:buFont typeface="Times New Roman"/>
              <a:buChar char="–"/>
              <a:tabLst>
                <a:tab pos="299720" algn="l"/>
              </a:tabLst>
            </a:pPr>
            <a:r>
              <a:rPr sz="2500" i="1" spc="-25" dirty="0">
                <a:solidFill>
                  <a:srgbClr val="660066"/>
                </a:solidFill>
                <a:latin typeface="Symbol"/>
                <a:cs typeface="Symbol"/>
              </a:rPr>
              <a:t></a:t>
            </a:r>
            <a:r>
              <a:rPr sz="2400" spc="-25" dirty="0">
                <a:solidFill>
                  <a:srgbClr val="660066"/>
                </a:solidFill>
                <a:latin typeface="Times New Roman"/>
                <a:cs typeface="Times New Roman"/>
              </a:rPr>
              <a:t>.</a:t>
            </a:r>
            <a:r>
              <a:rPr sz="2400" spc="-37" baseline="-20833" dirty="0">
                <a:solidFill>
                  <a:srgbClr val="660066"/>
                </a:solidFill>
                <a:latin typeface="Times New Roman"/>
                <a:cs typeface="Times New Roman"/>
              </a:rPr>
              <a:t>1 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and </a:t>
            </a:r>
            <a:r>
              <a:rPr sz="2500" i="1" spc="-25" dirty="0">
                <a:solidFill>
                  <a:srgbClr val="660066"/>
                </a:solidFill>
                <a:latin typeface="Symbol"/>
                <a:cs typeface="Symbol"/>
              </a:rPr>
              <a:t></a:t>
            </a:r>
            <a:r>
              <a:rPr sz="2400" spc="-25" dirty="0">
                <a:solidFill>
                  <a:srgbClr val="660066"/>
                </a:solidFill>
                <a:latin typeface="Times New Roman"/>
                <a:cs typeface="Times New Roman"/>
              </a:rPr>
              <a:t>.</a:t>
            </a:r>
            <a:r>
              <a:rPr sz="2400" spc="-37" baseline="-20833" dirty="0">
                <a:solidFill>
                  <a:srgbClr val="660066"/>
                </a:solidFill>
                <a:latin typeface="Times New Roman"/>
                <a:cs typeface="Times New Roman"/>
              </a:rPr>
              <a:t>2 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are independent and Rayleigh</a:t>
            </a:r>
            <a:r>
              <a:rPr sz="2400" spc="-40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distributed</a:t>
            </a:r>
            <a:endParaRPr sz="2400">
              <a:latin typeface="Times New Roman"/>
              <a:cs typeface="Times New Roman"/>
            </a:endParaRPr>
          </a:p>
          <a:p>
            <a:pPr marL="299085" marR="105410" indent="-286385">
              <a:lnSpc>
                <a:spcPct val="100000"/>
              </a:lnSpc>
              <a:spcBef>
                <a:spcPts val="555"/>
              </a:spcBef>
              <a:buFont typeface="Times New Roman"/>
              <a:buChar char="–"/>
              <a:tabLst>
                <a:tab pos="299720" algn="l"/>
              </a:tabLst>
            </a:pPr>
            <a:r>
              <a:rPr sz="2400" spc="-5" dirty="0">
                <a:solidFill>
                  <a:srgbClr val="660066"/>
                </a:solidFill>
                <a:latin typeface="Symbol"/>
                <a:cs typeface="Symbol"/>
              </a:rPr>
              <a:t></a:t>
            </a:r>
            <a:r>
              <a:rPr sz="2400" spc="-7" baseline="-20833" dirty="0">
                <a:solidFill>
                  <a:srgbClr val="660066"/>
                </a:solidFill>
                <a:latin typeface="Times New Roman"/>
                <a:cs typeface="Times New Roman"/>
              </a:rPr>
              <a:t>1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660066"/>
                </a:solidFill>
                <a:latin typeface="Symbol"/>
                <a:cs typeface="Symbol"/>
              </a:rPr>
              <a:t></a:t>
            </a:r>
            <a:r>
              <a:rPr sz="2400" spc="-7" baseline="-20833" dirty="0">
                <a:solidFill>
                  <a:srgbClr val="660066"/>
                </a:solidFill>
                <a:latin typeface="Times New Roman"/>
                <a:cs typeface="Times New Roman"/>
              </a:rPr>
              <a:t>1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are independent and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uniformly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distributed  over</a:t>
            </a:r>
            <a:r>
              <a:rPr sz="2400" spc="-11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[0,2</a:t>
            </a:r>
            <a:r>
              <a:rPr sz="2400" spc="-5" dirty="0">
                <a:solidFill>
                  <a:srgbClr val="660066"/>
                </a:solidFill>
                <a:latin typeface="Symbol"/>
                <a:cs typeface="Symbol"/>
              </a:rPr>
              <a:t>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299720" algn="l"/>
              </a:tabLst>
            </a:pPr>
            <a:r>
              <a:rPr sz="2400" dirty="0">
                <a:solidFill>
                  <a:srgbClr val="660066"/>
                </a:solidFill>
                <a:latin typeface="Symbol"/>
                <a:cs typeface="Symbol"/>
              </a:rPr>
              <a:t>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 -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delay between the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two</a:t>
            </a:r>
            <a:r>
              <a:rPr sz="2400" spc="-12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rays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ts val="2875"/>
              </a:lnSpc>
              <a:spcBef>
                <a:spcPts val="575"/>
              </a:spcBef>
              <a:buFont typeface="Times New Roman"/>
              <a:buChar char="–"/>
              <a:tabLst>
                <a:tab pos="299720" algn="l"/>
              </a:tabLst>
            </a:pP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By varying </a:t>
            </a:r>
            <a:r>
              <a:rPr sz="2400" dirty="0">
                <a:solidFill>
                  <a:srgbClr val="660066"/>
                </a:solidFill>
                <a:latin typeface="Symbol"/>
                <a:cs typeface="Symbol"/>
              </a:rPr>
              <a:t>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 it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possible to create a wide range</a:t>
            </a:r>
            <a:r>
              <a:rPr sz="2400" spc="-17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ts val="2875"/>
              </a:lnSpc>
            </a:pP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frequency selective fading</a:t>
            </a:r>
            <a:r>
              <a:rPr sz="2400" spc="-11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effects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422909">
              <a:lnSpc>
                <a:spcPct val="100000"/>
              </a:lnSpc>
            </a:pPr>
            <a:r>
              <a:rPr spc="-5" dirty="0"/>
              <a:t>Average Delay</a:t>
            </a:r>
            <a:r>
              <a:rPr spc="-45" dirty="0"/>
              <a:t> </a:t>
            </a:r>
            <a:r>
              <a:rPr spc="-5" dirty="0"/>
              <a:t>Spread</a:t>
            </a:r>
          </a:p>
        </p:txBody>
      </p:sp>
      <p:sp>
        <p:nvSpPr>
          <p:cNvPr id="5" name="object 5"/>
          <p:cNvSpPr/>
          <p:nvPr/>
        </p:nvSpPr>
        <p:spPr>
          <a:xfrm>
            <a:off x="4903851" y="2732023"/>
            <a:ext cx="3554729" cy="1247775"/>
          </a:xfrm>
          <a:custGeom>
            <a:avLst/>
            <a:gdLst/>
            <a:ahLst/>
            <a:cxnLst/>
            <a:rect l="l" t="t" r="r" b="b"/>
            <a:pathLst>
              <a:path w="3554729" h="1247775">
                <a:moveTo>
                  <a:pt x="0" y="1247775"/>
                </a:moveTo>
                <a:lnTo>
                  <a:pt x="3554349" y="1247775"/>
                </a:lnTo>
                <a:lnTo>
                  <a:pt x="3554349" y="0"/>
                </a:lnTo>
                <a:lnTo>
                  <a:pt x="0" y="0"/>
                </a:lnTo>
                <a:lnTo>
                  <a:pt x="0" y="12477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611" y="2837803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377"/>
                </a:lnTo>
              </a:path>
            </a:pathLst>
          </a:custGeom>
          <a:ln w="13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0577" y="2837803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377"/>
                </a:lnTo>
              </a:path>
            </a:pathLst>
          </a:custGeom>
          <a:ln w="13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1256" y="3442780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19829"/>
                </a:lnTo>
              </a:path>
            </a:pathLst>
          </a:custGeom>
          <a:ln w="13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3600" y="3442780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19829"/>
                </a:lnTo>
              </a:path>
            </a:pathLst>
          </a:custGeom>
          <a:ln w="13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22077" y="3336400"/>
            <a:ext cx="664845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4"/>
              </a:lnSpc>
            </a:pPr>
            <a:r>
              <a:rPr sz="3150" spc="420" dirty="0">
                <a:latin typeface="Symbol"/>
                <a:cs typeface="Symbol"/>
              </a:rPr>
              <a:t></a:t>
            </a:r>
            <a:r>
              <a:rPr sz="3150" spc="-240" dirty="0">
                <a:latin typeface="Times New Roman"/>
                <a:cs typeface="Times New Roman"/>
              </a:rPr>
              <a:t> </a:t>
            </a:r>
            <a:r>
              <a:rPr sz="3150" i="1" spc="247" baseline="14550" dirty="0">
                <a:latin typeface="Times New Roman"/>
                <a:cs typeface="Times New Roman"/>
              </a:rPr>
              <a:t>a</a:t>
            </a:r>
            <a:r>
              <a:rPr sz="1200" i="1" spc="165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  <a:p>
            <a:pPr marL="119380">
              <a:lnSpc>
                <a:spcPts val="1265"/>
              </a:lnSpc>
            </a:pPr>
            <a:r>
              <a:rPr sz="1200" i="1" spc="11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6374" y="2731423"/>
            <a:ext cx="118808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29"/>
              </a:lnSpc>
              <a:tabLst>
                <a:tab pos="281305" algn="l"/>
                <a:tab pos="521970" algn="l"/>
              </a:tabLst>
            </a:pPr>
            <a:r>
              <a:rPr sz="3150" u="heavy" spc="145" dirty="0">
                <a:latin typeface="Times New Roman"/>
                <a:cs typeface="Times New Roman"/>
              </a:rPr>
              <a:t> 	</a:t>
            </a:r>
            <a:r>
              <a:rPr sz="3150" spc="145" dirty="0">
                <a:latin typeface="Times New Roman"/>
                <a:cs typeface="Times New Roman"/>
              </a:rPr>
              <a:t>	</a:t>
            </a:r>
            <a:r>
              <a:rPr sz="3150" spc="420" dirty="0">
                <a:latin typeface="Symbol"/>
                <a:cs typeface="Symbol"/>
              </a:rPr>
              <a:t></a:t>
            </a:r>
            <a:r>
              <a:rPr sz="3150" spc="-235" dirty="0">
                <a:latin typeface="Times New Roman"/>
                <a:cs typeface="Times New Roman"/>
              </a:rPr>
              <a:t> </a:t>
            </a:r>
            <a:r>
              <a:rPr sz="3150" i="1" spc="247" baseline="14550" dirty="0">
                <a:latin typeface="Times New Roman"/>
                <a:cs typeface="Times New Roman"/>
              </a:rPr>
              <a:t>a</a:t>
            </a:r>
            <a:r>
              <a:rPr sz="1200" i="1" spc="165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4228" y="3231214"/>
            <a:ext cx="107505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725" spc="630" baseline="-8818" dirty="0">
                <a:latin typeface="Symbol"/>
                <a:cs typeface="Symbol"/>
              </a:rPr>
              <a:t></a:t>
            </a:r>
            <a:r>
              <a:rPr sz="4725" spc="-892" baseline="-8818" dirty="0">
                <a:latin typeface="Times New Roman"/>
                <a:cs typeface="Times New Roman"/>
              </a:rPr>
              <a:t> </a:t>
            </a:r>
            <a:r>
              <a:rPr sz="2100" i="1" spc="200" dirty="0">
                <a:latin typeface="Times New Roman"/>
                <a:cs typeface="Times New Roman"/>
              </a:rPr>
              <a:t>P</a:t>
            </a:r>
            <a:r>
              <a:rPr sz="2100" spc="200" dirty="0">
                <a:latin typeface="Times New Roman"/>
                <a:cs typeface="Times New Roman"/>
              </a:rPr>
              <a:t>(τ</a:t>
            </a:r>
            <a:r>
              <a:rPr sz="1800" i="1" spc="300" baseline="-25462" dirty="0">
                <a:latin typeface="Times New Roman"/>
                <a:cs typeface="Times New Roman"/>
              </a:rPr>
              <a:t>k </a:t>
            </a:r>
            <a:r>
              <a:rPr sz="2100" spc="13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  <a:spcBef>
                <a:spcPts val="180"/>
              </a:spcBef>
            </a:pPr>
            <a:r>
              <a:rPr sz="1200" i="1" spc="11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7139" y="2664688"/>
            <a:ext cx="19405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640715" algn="l"/>
              </a:tabLst>
            </a:pPr>
            <a:r>
              <a:rPr sz="2100" spc="200" dirty="0">
                <a:latin typeface="Times New Roman"/>
                <a:cs typeface="Times New Roman"/>
              </a:rPr>
              <a:t>τ</a:t>
            </a:r>
            <a:r>
              <a:rPr sz="1800" i="1" spc="300" baseline="-25462" dirty="0">
                <a:latin typeface="Times New Roman"/>
                <a:cs typeface="Times New Roman"/>
              </a:rPr>
              <a:t>k	</a:t>
            </a:r>
            <a:r>
              <a:rPr sz="4725" spc="630" baseline="-8818" dirty="0">
                <a:latin typeface="Symbol"/>
                <a:cs typeface="Symbol"/>
              </a:rPr>
              <a:t></a:t>
            </a:r>
            <a:r>
              <a:rPr sz="4725" spc="-885" baseline="-8818" dirty="0">
                <a:latin typeface="Times New Roman"/>
                <a:cs typeface="Times New Roman"/>
              </a:rPr>
              <a:t> </a:t>
            </a:r>
            <a:r>
              <a:rPr sz="2100" i="1" spc="200" dirty="0">
                <a:latin typeface="Times New Roman"/>
                <a:cs typeface="Times New Roman"/>
              </a:rPr>
              <a:t>P</a:t>
            </a:r>
            <a:r>
              <a:rPr sz="2100" spc="200" dirty="0">
                <a:latin typeface="Times New Roman"/>
                <a:cs typeface="Times New Roman"/>
              </a:rPr>
              <a:t>(τ</a:t>
            </a:r>
            <a:r>
              <a:rPr sz="1800" i="1" spc="300" baseline="-25462" dirty="0">
                <a:latin typeface="Times New Roman"/>
                <a:cs typeface="Times New Roman"/>
              </a:rPr>
              <a:t>k </a:t>
            </a:r>
            <a:r>
              <a:rPr sz="2100" spc="170" dirty="0">
                <a:latin typeface="Times New Roman"/>
                <a:cs typeface="Times New Roman"/>
              </a:rPr>
              <a:t>)τ</a:t>
            </a:r>
            <a:r>
              <a:rPr sz="1800" i="1" spc="254" baseline="-25462" dirty="0">
                <a:latin typeface="Times New Roman"/>
                <a:cs typeface="Times New Roman"/>
              </a:rPr>
              <a:t>k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3464" y="3355516"/>
            <a:ext cx="92710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1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0466" y="2751087"/>
            <a:ext cx="92710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1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2700" y="2964357"/>
            <a:ext cx="34264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712595" algn="l"/>
                <a:tab pos="3425825" algn="l"/>
              </a:tabLst>
            </a:pPr>
            <a:r>
              <a:rPr sz="4200" spc="315" baseline="-15873" dirty="0">
                <a:latin typeface="Times New Roman"/>
                <a:cs typeface="Times New Roman"/>
              </a:rPr>
              <a:t>τ</a:t>
            </a:r>
            <a:r>
              <a:rPr sz="4200" spc="-150" baseline="-15873" dirty="0">
                <a:latin typeface="Times New Roman"/>
                <a:cs typeface="Times New Roman"/>
              </a:rPr>
              <a:t> </a:t>
            </a:r>
            <a:r>
              <a:rPr sz="3150" spc="322" baseline="-21164" dirty="0">
                <a:latin typeface="Symbol"/>
                <a:cs typeface="Symbol"/>
              </a:rPr>
              <a:t></a:t>
            </a:r>
            <a:r>
              <a:rPr sz="3150" spc="322" baseline="-21164" dirty="0">
                <a:latin typeface="Times New Roman"/>
                <a:cs typeface="Times New Roman"/>
              </a:rPr>
              <a:t> </a:t>
            </a:r>
            <a:r>
              <a:rPr sz="3150" spc="615" baseline="-21164" dirty="0">
                <a:latin typeface="Times New Roman"/>
                <a:cs typeface="Times New Roman"/>
              </a:rPr>
              <a:t> </a:t>
            </a:r>
            <a:r>
              <a:rPr sz="1200" i="1" u="sng" spc="110" dirty="0">
                <a:latin typeface="Times New Roman"/>
                <a:cs typeface="Times New Roman"/>
              </a:rPr>
              <a:t>k	</a:t>
            </a:r>
            <a:r>
              <a:rPr sz="3150" spc="322" baseline="-21164" dirty="0">
                <a:latin typeface="Symbol"/>
                <a:cs typeface="Symbol"/>
              </a:rPr>
              <a:t></a:t>
            </a:r>
            <a:r>
              <a:rPr sz="3150" spc="322" baseline="-21164" dirty="0">
                <a:latin typeface="Times New Roman"/>
                <a:cs typeface="Times New Roman"/>
              </a:rPr>
              <a:t> </a:t>
            </a:r>
            <a:r>
              <a:rPr sz="3150" spc="615" baseline="-21164" dirty="0">
                <a:latin typeface="Times New Roman"/>
                <a:cs typeface="Times New Roman"/>
              </a:rPr>
              <a:t> </a:t>
            </a:r>
            <a:r>
              <a:rPr sz="1200" i="1" u="sng" spc="110" dirty="0">
                <a:latin typeface="Times New Roman"/>
                <a:cs typeface="Times New Roman"/>
              </a:rPr>
              <a:t>k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3851" y="2732023"/>
            <a:ext cx="3554729" cy="1247775"/>
          </a:xfrm>
          <a:custGeom>
            <a:avLst/>
            <a:gdLst/>
            <a:ahLst/>
            <a:cxnLst/>
            <a:rect l="l" t="t" r="r" b="b"/>
            <a:pathLst>
              <a:path w="3554729" h="1247775">
                <a:moveTo>
                  <a:pt x="0" y="1247775"/>
                </a:moveTo>
                <a:lnTo>
                  <a:pt x="3554349" y="1247775"/>
                </a:lnTo>
                <a:lnTo>
                  <a:pt x="3554349" y="0"/>
                </a:lnTo>
                <a:lnTo>
                  <a:pt x="0" y="0"/>
                </a:lnTo>
                <a:lnTo>
                  <a:pt x="0" y="1247775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9915" y="2107085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>
                <a:moveTo>
                  <a:pt x="0" y="0"/>
                </a:moveTo>
                <a:lnTo>
                  <a:pt x="309114" y="0"/>
                </a:lnTo>
              </a:path>
            </a:pathLst>
          </a:custGeom>
          <a:ln w="27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4540" y="1872869"/>
            <a:ext cx="448627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  <a:tab pos="417766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000066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3200" spc="1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lay</a:t>
            </a:r>
            <a:r>
              <a:rPr sz="3200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3200" spc="1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ad	</a:t>
            </a:r>
            <a:r>
              <a:rPr sz="4950" spc="335" dirty="0">
                <a:latin typeface="Times New Roman"/>
                <a:cs typeface="Times New Roman"/>
              </a:rPr>
              <a:t>τ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6375" y="5169661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376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1001" y="5169661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199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87550" y="5169661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6200" y="4146486"/>
            <a:ext cx="130175" cy="1519555"/>
          </a:xfrm>
          <a:custGeom>
            <a:avLst/>
            <a:gdLst/>
            <a:ahLst/>
            <a:cxnLst/>
            <a:rect l="l" t="t" r="r" b="b"/>
            <a:pathLst>
              <a:path w="130175" h="1519554">
                <a:moveTo>
                  <a:pt x="0" y="1519301"/>
                </a:moveTo>
                <a:lnTo>
                  <a:pt x="130175" y="1519301"/>
                </a:lnTo>
                <a:lnTo>
                  <a:pt x="130175" y="0"/>
                </a:lnTo>
                <a:lnTo>
                  <a:pt x="0" y="0"/>
                </a:lnTo>
                <a:lnTo>
                  <a:pt x="0" y="15193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6200" y="4146486"/>
            <a:ext cx="130175" cy="1519555"/>
          </a:xfrm>
          <a:custGeom>
            <a:avLst/>
            <a:gdLst/>
            <a:ahLst/>
            <a:cxnLst/>
            <a:rect l="l" t="t" r="r" b="b"/>
            <a:pathLst>
              <a:path w="130175" h="1519554">
                <a:moveTo>
                  <a:pt x="0" y="1519301"/>
                </a:moveTo>
                <a:lnTo>
                  <a:pt x="130175" y="1519301"/>
                </a:lnTo>
                <a:lnTo>
                  <a:pt x="130175" y="0"/>
                </a:lnTo>
                <a:lnTo>
                  <a:pt x="0" y="0"/>
                </a:lnTo>
                <a:lnTo>
                  <a:pt x="0" y="1519301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4600" y="5068887"/>
            <a:ext cx="132080" cy="593725"/>
          </a:xfrm>
          <a:custGeom>
            <a:avLst/>
            <a:gdLst/>
            <a:ahLst/>
            <a:cxnLst/>
            <a:rect l="l" t="t" r="r" b="b"/>
            <a:pathLst>
              <a:path w="132079" h="593725">
                <a:moveTo>
                  <a:pt x="0" y="593725"/>
                </a:moveTo>
                <a:lnTo>
                  <a:pt x="131762" y="593725"/>
                </a:lnTo>
                <a:lnTo>
                  <a:pt x="131762" y="0"/>
                </a:lnTo>
                <a:lnTo>
                  <a:pt x="0" y="0"/>
                </a:lnTo>
                <a:lnTo>
                  <a:pt x="0" y="593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4600" y="5068887"/>
            <a:ext cx="132080" cy="593725"/>
          </a:xfrm>
          <a:custGeom>
            <a:avLst/>
            <a:gdLst/>
            <a:ahLst/>
            <a:cxnLst/>
            <a:rect l="l" t="t" r="r" b="b"/>
            <a:pathLst>
              <a:path w="132079" h="593725">
                <a:moveTo>
                  <a:pt x="0" y="593725"/>
                </a:moveTo>
                <a:lnTo>
                  <a:pt x="131762" y="593725"/>
                </a:lnTo>
                <a:lnTo>
                  <a:pt x="131762" y="0"/>
                </a:lnTo>
                <a:lnTo>
                  <a:pt x="0" y="0"/>
                </a:lnTo>
                <a:lnTo>
                  <a:pt x="0" y="59372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3575" y="5176837"/>
            <a:ext cx="133350" cy="488950"/>
          </a:xfrm>
          <a:custGeom>
            <a:avLst/>
            <a:gdLst/>
            <a:ahLst/>
            <a:cxnLst/>
            <a:rect l="l" t="t" r="r" b="b"/>
            <a:pathLst>
              <a:path w="133350" h="488950">
                <a:moveTo>
                  <a:pt x="0" y="488950"/>
                </a:moveTo>
                <a:lnTo>
                  <a:pt x="133350" y="488950"/>
                </a:lnTo>
                <a:lnTo>
                  <a:pt x="133350" y="0"/>
                </a:lnTo>
                <a:lnTo>
                  <a:pt x="0" y="0"/>
                </a:lnTo>
                <a:lnTo>
                  <a:pt x="0" y="488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3575" y="5176837"/>
            <a:ext cx="133350" cy="488950"/>
          </a:xfrm>
          <a:custGeom>
            <a:avLst/>
            <a:gdLst/>
            <a:ahLst/>
            <a:cxnLst/>
            <a:rect l="l" t="t" r="r" b="b"/>
            <a:pathLst>
              <a:path w="133350" h="488950">
                <a:moveTo>
                  <a:pt x="0" y="488950"/>
                </a:moveTo>
                <a:lnTo>
                  <a:pt x="133350" y="488950"/>
                </a:lnTo>
                <a:lnTo>
                  <a:pt x="133350" y="0"/>
                </a:lnTo>
                <a:lnTo>
                  <a:pt x="0" y="0"/>
                </a:lnTo>
                <a:lnTo>
                  <a:pt x="0" y="48895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7651" y="4935537"/>
            <a:ext cx="133350" cy="730250"/>
          </a:xfrm>
          <a:custGeom>
            <a:avLst/>
            <a:gdLst/>
            <a:ahLst/>
            <a:cxnLst/>
            <a:rect l="l" t="t" r="r" b="b"/>
            <a:pathLst>
              <a:path w="133350" h="730250">
                <a:moveTo>
                  <a:pt x="0" y="730250"/>
                </a:moveTo>
                <a:lnTo>
                  <a:pt x="133350" y="730250"/>
                </a:lnTo>
                <a:lnTo>
                  <a:pt x="133350" y="0"/>
                </a:lnTo>
                <a:lnTo>
                  <a:pt x="0" y="0"/>
                </a:lnTo>
                <a:lnTo>
                  <a:pt x="0" y="730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7651" y="4935537"/>
            <a:ext cx="133350" cy="730250"/>
          </a:xfrm>
          <a:custGeom>
            <a:avLst/>
            <a:gdLst/>
            <a:ahLst/>
            <a:cxnLst/>
            <a:rect l="l" t="t" r="r" b="b"/>
            <a:pathLst>
              <a:path w="133350" h="730250">
                <a:moveTo>
                  <a:pt x="0" y="730250"/>
                </a:moveTo>
                <a:lnTo>
                  <a:pt x="133350" y="730250"/>
                </a:lnTo>
                <a:lnTo>
                  <a:pt x="133350" y="0"/>
                </a:lnTo>
                <a:lnTo>
                  <a:pt x="0" y="0"/>
                </a:lnTo>
                <a:lnTo>
                  <a:pt x="0" y="73025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41498" y="3607816"/>
            <a:ext cx="88773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ulti</a:t>
            </a:r>
            <a:r>
              <a:rPr sz="1400" b="1" spc="-15" dirty="0">
                <a:latin typeface="Arial"/>
                <a:cs typeface="Arial"/>
              </a:rPr>
              <a:t>-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35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Profile  </a:t>
            </a:r>
            <a:r>
              <a:rPr sz="1400" b="1" spc="35" dirty="0">
                <a:latin typeface="Arial"/>
                <a:cs typeface="Arial"/>
              </a:rPr>
              <a:t>(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s</a:t>
            </a:r>
            <a:r>
              <a:rPr sz="1400" b="1" spc="55" dirty="0">
                <a:latin typeface="Arial"/>
                <a:cs typeface="Arial"/>
              </a:rPr>
              <a:t>c</a:t>
            </a:r>
            <a:r>
              <a:rPr sz="1400" b="1" spc="30" dirty="0">
                <a:latin typeface="Arial"/>
                <a:cs typeface="Arial"/>
              </a:rPr>
              <a:t>r</a:t>
            </a:r>
            <a:r>
              <a:rPr sz="1400" b="1" spc="55" dirty="0">
                <a:latin typeface="Arial"/>
                <a:cs typeface="Arial"/>
              </a:rPr>
              <a:t>e</a:t>
            </a:r>
            <a:r>
              <a:rPr sz="1400" b="1" spc="20" dirty="0">
                <a:latin typeface="Arial"/>
                <a:cs typeface="Arial"/>
              </a:rPr>
              <a:t>t</a:t>
            </a:r>
            <a:r>
              <a:rPr sz="1400" b="1" spc="55" dirty="0">
                <a:latin typeface="Arial"/>
                <a:cs typeface="Arial"/>
              </a:rPr>
              <a:t>e</a:t>
            </a:r>
            <a:r>
              <a:rPr sz="1400" b="1" spc="3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54150" y="3654425"/>
            <a:ext cx="76200" cy="2011680"/>
          </a:xfrm>
          <a:custGeom>
            <a:avLst/>
            <a:gdLst/>
            <a:ahLst/>
            <a:cxnLst/>
            <a:rect l="l" t="t" r="r" b="b"/>
            <a:pathLst>
              <a:path w="76200" h="2011679">
                <a:moveTo>
                  <a:pt x="44450" y="63500"/>
                </a:moveTo>
                <a:lnTo>
                  <a:pt x="31750" y="63500"/>
                </a:lnTo>
                <a:lnTo>
                  <a:pt x="31750" y="2011362"/>
                </a:lnTo>
                <a:lnTo>
                  <a:pt x="44450" y="2011362"/>
                </a:lnTo>
                <a:lnTo>
                  <a:pt x="44450" y="63500"/>
                </a:lnTo>
                <a:close/>
              </a:path>
              <a:path w="76200" h="20116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0116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2250" y="5627687"/>
            <a:ext cx="3742054" cy="76200"/>
          </a:xfrm>
          <a:custGeom>
            <a:avLst/>
            <a:gdLst/>
            <a:ahLst/>
            <a:cxnLst/>
            <a:rect l="l" t="t" r="r" b="b"/>
            <a:pathLst>
              <a:path w="3742054" h="76200">
                <a:moveTo>
                  <a:pt x="3665474" y="0"/>
                </a:moveTo>
                <a:lnTo>
                  <a:pt x="3665474" y="76200"/>
                </a:lnTo>
                <a:lnTo>
                  <a:pt x="3728974" y="44450"/>
                </a:lnTo>
                <a:lnTo>
                  <a:pt x="3678301" y="44450"/>
                </a:lnTo>
                <a:lnTo>
                  <a:pt x="3678301" y="31750"/>
                </a:lnTo>
                <a:lnTo>
                  <a:pt x="3728974" y="31750"/>
                </a:lnTo>
                <a:lnTo>
                  <a:pt x="3665474" y="0"/>
                </a:lnTo>
                <a:close/>
              </a:path>
              <a:path w="3742054" h="76200">
                <a:moveTo>
                  <a:pt x="36654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65474" y="44450"/>
                </a:lnTo>
                <a:lnTo>
                  <a:pt x="3665474" y="31750"/>
                </a:lnTo>
                <a:close/>
              </a:path>
              <a:path w="3742054" h="76200">
                <a:moveTo>
                  <a:pt x="3728974" y="31750"/>
                </a:moveTo>
                <a:lnTo>
                  <a:pt x="3678301" y="31750"/>
                </a:lnTo>
                <a:lnTo>
                  <a:pt x="3678301" y="44450"/>
                </a:lnTo>
                <a:lnTo>
                  <a:pt x="3728974" y="44450"/>
                </a:lnTo>
                <a:lnTo>
                  <a:pt x="3741674" y="38100"/>
                </a:lnTo>
                <a:lnTo>
                  <a:pt x="372897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19371" y="5314950"/>
            <a:ext cx="889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03682" y="3537896"/>
            <a:ext cx="7137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i="1" spc="204" dirty="0">
                <a:latin typeface="Times New Roman"/>
                <a:cs typeface="Times New Roman"/>
              </a:rPr>
              <a:t>P</a:t>
            </a:r>
            <a:r>
              <a:rPr sz="2100" spc="204" dirty="0">
                <a:latin typeface="Times New Roman"/>
                <a:cs typeface="Times New Roman"/>
              </a:rPr>
              <a:t>(τ</a:t>
            </a:r>
            <a:r>
              <a:rPr sz="1800" i="1" spc="307" baseline="-25462" dirty="0">
                <a:latin typeface="Times New Roman"/>
                <a:cs typeface="Times New Roman"/>
              </a:rPr>
              <a:t>k</a:t>
            </a:r>
            <a:r>
              <a:rPr sz="1800" i="1" spc="-22" baseline="-25462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92250" y="4135373"/>
            <a:ext cx="1252855" cy="1905"/>
          </a:xfrm>
          <a:custGeom>
            <a:avLst/>
            <a:gdLst/>
            <a:ahLst/>
            <a:cxnLst/>
            <a:rect l="l" t="t" r="r" b="b"/>
            <a:pathLst>
              <a:path w="1252855" h="1904">
                <a:moveTo>
                  <a:pt x="0" y="1650"/>
                </a:moveTo>
                <a:lnTo>
                  <a:pt x="125260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89075" y="4925948"/>
            <a:ext cx="927100" cy="1905"/>
          </a:xfrm>
          <a:custGeom>
            <a:avLst/>
            <a:gdLst/>
            <a:ahLst/>
            <a:cxnLst/>
            <a:rect l="l" t="t" r="r" b="b"/>
            <a:pathLst>
              <a:path w="927100" h="1904">
                <a:moveTo>
                  <a:pt x="0" y="0"/>
                </a:moveTo>
                <a:lnTo>
                  <a:pt x="927100" y="165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35426" y="5731790"/>
            <a:ext cx="40005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45" dirty="0">
                <a:latin typeface="Times New Roman"/>
                <a:cs typeface="Times New Roman"/>
              </a:rPr>
              <a:t>τ</a:t>
            </a:r>
            <a:r>
              <a:rPr sz="1500" spc="-217" baseline="-25000" dirty="0">
                <a:latin typeface="Times New Roman"/>
                <a:cs typeface="Times New Roman"/>
              </a:rPr>
              <a:t>0   </a:t>
            </a:r>
            <a:r>
              <a:rPr sz="1700" spc="-260" dirty="0">
                <a:latin typeface="Symbol"/>
                <a:cs typeface="Symbol"/>
              </a:rPr>
              <a:t></a:t>
            </a:r>
            <a:r>
              <a:rPr sz="1700" spc="-260" dirty="0">
                <a:latin typeface="Times New Roman"/>
                <a:cs typeface="Times New Roman"/>
              </a:rPr>
              <a:t> </a:t>
            </a:r>
            <a:r>
              <a:rPr sz="1700" spc="-250" dirty="0">
                <a:latin typeface="Times New Roman"/>
                <a:cs typeface="Times New Roman"/>
              </a:rPr>
              <a:t> </a:t>
            </a:r>
            <a:r>
              <a:rPr sz="1700" spc="-23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49913" y="5740983"/>
            <a:ext cx="13081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204" dirty="0">
                <a:latin typeface="Times New Roman"/>
                <a:cs typeface="Times New Roman"/>
              </a:rPr>
              <a:t>τ</a:t>
            </a:r>
            <a:r>
              <a:rPr sz="1500" spc="-232" baseline="-25000" dirty="0">
                <a:latin typeface="Times New Roman"/>
                <a:cs typeface="Times New Roman"/>
              </a:rPr>
              <a:t>1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24721" y="5720305"/>
            <a:ext cx="14097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50" dirty="0">
                <a:latin typeface="Times New Roman"/>
                <a:cs typeface="Times New Roman"/>
              </a:rPr>
              <a:t>τ</a:t>
            </a:r>
            <a:r>
              <a:rPr sz="1500" spc="-232" baseline="-25000" dirty="0">
                <a:latin typeface="Times New Roman"/>
                <a:cs typeface="Times New Roman"/>
              </a:rPr>
              <a:t>2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77171" y="5703640"/>
            <a:ext cx="13589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30" dirty="0">
                <a:latin typeface="Times New Roman"/>
                <a:cs typeface="Times New Roman"/>
              </a:rPr>
              <a:t>τ</a:t>
            </a:r>
            <a:r>
              <a:rPr sz="1500" i="1" spc="-209" baseline="-25000" dirty="0">
                <a:latin typeface="Times New Roman"/>
                <a:cs typeface="Times New Roman"/>
              </a:rPr>
              <a:t>k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29000" y="545630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1462" y="0"/>
                </a:moveTo>
                <a:lnTo>
                  <a:pt x="13126" y="1672"/>
                </a:lnTo>
                <a:lnTo>
                  <a:pt x="6302" y="6238"/>
                </a:lnTo>
                <a:lnTo>
                  <a:pt x="1692" y="13019"/>
                </a:lnTo>
                <a:lnTo>
                  <a:pt x="0" y="21336"/>
                </a:lnTo>
                <a:lnTo>
                  <a:pt x="1692" y="29672"/>
                </a:lnTo>
                <a:lnTo>
                  <a:pt x="6302" y="36496"/>
                </a:lnTo>
                <a:lnTo>
                  <a:pt x="13126" y="41106"/>
                </a:lnTo>
                <a:lnTo>
                  <a:pt x="21462" y="42799"/>
                </a:lnTo>
                <a:lnTo>
                  <a:pt x="29799" y="41106"/>
                </a:lnTo>
                <a:lnTo>
                  <a:pt x="36623" y="36496"/>
                </a:lnTo>
                <a:lnTo>
                  <a:pt x="41233" y="29672"/>
                </a:lnTo>
                <a:lnTo>
                  <a:pt x="42925" y="21336"/>
                </a:lnTo>
                <a:lnTo>
                  <a:pt x="41233" y="13019"/>
                </a:lnTo>
                <a:lnTo>
                  <a:pt x="36623" y="6238"/>
                </a:lnTo>
                <a:lnTo>
                  <a:pt x="29799" y="1672"/>
                </a:lnTo>
                <a:lnTo>
                  <a:pt x="2146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29000" y="545630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21336"/>
                </a:moveTo>
                <a:lnTo>
                  <a:pt x="1692" y="13019"/>
                </a:lnTo>
                <a:lnTo>
                  <a:pt x="6302" y="6238"/>
                </a:lnTo>
                <a:lnTo>
                  <a:pt x="13126" y="1672"/>
                </a:lnTo>
                <a:lnTo>
                  <a:pt x="21462" y="0"/>
                </a:lnTo>
                <a:lnTo>
                  <a:pt x="29799" y="1672"/>
                </a:lnTo>
                <a:lnTo>
                  <a:pt x="36623" y="6238"/>
                </a:lnTo>
                <a:lnTo>
                  <a:pt x="41233" y="13019"/>
                </a:lnTo>
                <a:lnTo>
                  <a:pt x="42925" y="21336"/>
                </a:lnTo>
                <a:lnTo>
                  <a:pt x="41233" y="29672"/>
                </a:lnTo>
                <a:lnTo>
                  <a:pt x="36623" y="36496"/>
                </a:lnTo>
                <a:lnTo>
                  <a:pt x="29799" y="41106"/>
                </a:lnTo>
                <a:lnTo>
                  <a:pt x="21462" y="42799"/>
                </a:lnTo>
                <a:lnTo>
                  <a:pt x="13126" y="41106"/>
                </a:lnTo>
                <a:lnTo>
                  <a:pt x="6302" y="36496"/>
                </a:lnTo>
                <a:lnTo>
                  <a:pt x="1692" y="29672"/>
                </a:lnTo>
                <a:lnTo>
                  <a:pt x="0" y="213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51301" y="545782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1336" y="0"/>
                </a:moveTo>
                <a:lnTo>
                  <a:pt x="13019" y="1692"/>
                </a:lnTo>
                <a:lnTo>
                  <a:pt x="6238" y="6302"/>
                </a:lnTo>
                <a:lnTo>
                  <a:pt x="1672" y="13126"/>
                </a:lnTo>
                <a:lnTo>
                  <a:pt x="0" y="21462"/>
                </a:lnTo>
                <a:lnTo>
                  <a:pt x="1672" y="29799"/>
                </a:lnTo>
                <a:lnTo>
                  <a:pt x="6238" y="36623"/>
                </a:lnTo>
                <a:lnTo>
                  <a:pt x="13019" y="41233"/>
                </a:lnTo>
                <a:lnTo>
                  <a:pt x="21336" y="42925"/>
                </a:lnTo>
                <a:lnTo>
                  <a:pt x="29672" y="41233"/>
                </a:lnTo>
                <a:lnTo>
                  <a:pt x="36496" y="36623"/>
                </a:lnTo>
                <a:lnTo>
                  <a:pt x="41106" y="29799"/>
                </a:lnTo>
                <a:lnTo>
                  <a:pt x="42799" y="21462"/>
                </a:lnTo>
                <a:lnTo>
                  <a:pt x="41106" y="13126"/>
                </a:lnTo>
                <a:lnTo>
                  <a:pt x="36496" y="6302"/>
                </a:lnTo>
                <a:lnTo>
                  <a:pt x="29672" y="1692"/>
                </a:lnTo>
                <a:lnTo>
                  <a:pt x="2133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51301" y="545782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21462"/>
                </a:moveTo>
                <a:lnTo>
                  <a:pt x="1672" y="13126"/>
                </a:lnTo>
                <a:lnTo>
                  <a:pt x="6238" y="6302"/>
                </a:lnTo>
                <a:lnTo>
                  <a:pt x="13019" y="1692"/>
                </a:lnTo>
                <a:lnTo>
                  <a:pt x="21336" y="0"/>
                </a:lnTo>
                <a:lnTo>
                  <a:pt x="29672" y="1692"/>
                </a:lnTo>
                <a:lnTo>
                  <a:pt x="36496" y="6302"/>
                </a:lnTo>
                <a:lnTo>
                  <a:pt x="41106" y="13126"/>
                </a:lnTo>
                <a:lnTo>
                  <a:pt x="42799" y="21462"/>
                </a:lnTo>
                <a:lnTo>
                  <a:pt x="41106" y="29799"/>
                </a:lnTo>
                <a:lnTo>
                  <a:pt x="36496" y="36623"/>
                </a:lnTo>
                <a:lnTo>
                  <a:pt x="29672" y="41233"/>
                </a:lnTo>
                <a:lnTo>
                  <a:pt x="21336" y="42925"/>
                </a:lnTo>
                <a:lnTo>
                  <a:pt x="13019" y="41233"/>
                </a:lnTo>
                <a:lnTo>
                  <a:pt x="6238" y="36623"/>
                </a:lnTo>
                <a:lnTo>
                  <a:pt x="1672" y="29799"/>
                </a:lnTo>
                <a:lnTo>
                  <a:pt x="0" y="21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8776" y="545465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1336" y="0"/>
                </a:moveTo>
                <a:lnTo>
                  <a:pt x="13019" y="1692"/>
                </a:lnTo>
                <a:lnTo>
                  <a:pt x="6238" y="6302"/>
                </a:lnTo>
                <a:lnTo>
                  <a:pt x="1672" y="13126"/>
                </a:lnTo>
                <a:lnTo>
                  <a:pt x="0" y="21462"/>
                </a:lnTo>
                <a:lnTo>
                  <a:pt x="1672" y="29799"/>
                </a:lnTo>
                <a:lnTo>
                  <a:pt x="6238" y="36623"/>
                </a:lnTo>
                <a:lnTo>
                  <a:pt x="13019" y="41233"/>
                </a:lnTo>
                <a:lnTo>
                  <a:pt x="21336" y="42925"/>
                </a:lnTo>
                <a:lnTo>
                  <a:pt x="29672" y="41233"/>
                </a:lnTo>
                <a:lnTo>
                  <a:pt x="36496" y="36623"/>
                </a:lnTo>
                <a:lnTo>
                  <a:pt x="41106" y="29799"/>
                </a:lnTo>
                <a:lnTo>
                  <a:pt x="42799" y="21462"/>
                </a:lnTo>
                <a:lnTo>
                  <a:pt x="41106" y="13126"/>
                </a:lnTo>
                <a:lnTo>
                  <a:pt x="36496" y="6302"/>
                </a:lnTo>
                <a:lnTo>
                  <a:pt x="29672" y="1692"/>
                </a:lnTo>
                <a:lnTo>
                  <a:pt x="2133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8776" y="545465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21462"/>
                </a:moveTo>
                <a:lnTo>
                  <a:pt x="1672" y="13126"/>
                </a:lnTo>
                <a:lnTo>
                  <a:pt x="6238" y="6302"/>
                </a:lnTo>
                <a:lnTo>
                  <a:pt x="13019" y="1692"/>
                </a:lnTo>
                <a:lnTo>
                  <a:pt x="21336" y="0"/>
                </a:lnTo>
                <a:lnTo>
                  <a:pt x="29672" y="1692"/>
                </a:lnTo>
                <a:lnTo>
                  <a:pt x="36496" y="6302"/>
                </a:lnTo>
                <a:lnTo>
                  <a:pt x="41106" y="13126"/>
                </a:lnTo>
                <a:lnTo>
                  <a:pt x="42799" y="21462"/>
                </a:lnTo>
                <a:lnTo>
                  <a:pt x="41106" y="29799"/>
                </a:lnTo>
                <a:lnTo>
                  <a:pt x="36496" y="36623"/>
                </a:lnTo>
                <a:lnTo>
                  <a:pt x="29672" y="41233"/>
                </a:lnTo>
                <a:lnTo>
                  <a:pt x="21336" y="42925"/>
                </a:lnTo>
                <a:lnTo>
                  <a:pt x="13019" y="41233"/>
                </a:lnTo>
                <a:lnTo>
                  <a:pt x="6238" y="36623"/>
                </a:lnTo>
                <a:lnTo>
                  <a:pt x="1672" y="29799"/>
                </a:lnTo>
                <a:lnTo>
                  <a:pt x="0" y="21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6192" y="4000893"/>
            <a:ext cx="53657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295" dirty="0">
                <a:latin typeface="Times New Roman"/>
                <a:cs typeface="Times New Roman"/>
              </a:rPr>
              <a:t>P</a:t>
            </a:r>
            <a:r>
              <a:rPr sz="1550" spc="120" dirty="0">
                <a:latin typeface="Times New Roman"/>
                <a:cs typeface="Times New Roman"/>
              </a:rPr>
              <a:t>(</a:t>
            </a:r>
            <a:r>
              <a:rPr sz="1550" spc="145" dirty="0">
                <a:latin typeface="Times New Roman"/>
                <a:cs typeface="Times New Roman"/>
              </a:rPr>
              <a:t>τ</a:t>
            </a:r>
            <a:r>
              <a:rPr sz="1350" spc="195" baseline="-24691" dirty="0">
                <a:latin typeface="Times New Roman"/>
                <a:cs typeface="Times New Roman"/>
              </a:rPr>
              <a:t>1</a:t>
            </a:r>
            <a:r>
              <a:rPr sz="1350" spc="-165" baseline="-24691" dirty="0">
                <a:latin typeface="Times New Roman"/>
                <a:cs typeface="Times New Roman"/>
              </a:rPr>
              <a:t> </a:t>
            </a:r>
            <a:r>
              <a:rPr sz="1550" spc="145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6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4022" y="4759732"/>
            <a:ext cx="57340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220" dirty="0">
                <a:latin typeface="Times New Roman"/>
                <a:cs typeface="Times New Roman"/>
              </a:rPr>
              <a:t>P</a:t>
            </a:r>
            <a:r>
              <a:rPr sz="1500" spc="220" dirty="0">
                <a:latin typeface="Times New Roman"/>
                <a:cs typeface="Times New Roman"/>
              </a:rPr>
              <a:t>(τ</a:t>
            </a:r>
            <a:r>
              <a:rPr sz="1275" spc="330" baseline="-22875" dirty="0">
                <a:latin typeface="Times New Roman"/>
                <a:cs typeface="Times New Roman"/>
              </a:rPr>
              <a:t>0</a:t>
            </a:r>
            <a:r>
              <a:rPr sz="1275" spc="-142" baseline="-22875" dirty="0">
                <a:latin typeface="Times New Roman"/>
                <a:cs typeface="Times New Roman"/>
              </a:rPr>
              <a:t> </a:t>
            </a:r>
            <a:r>
              <a:rPr sz="1500" spc="16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530"/>
              </a:spcBef>
            </a:pPr>
            <a:r>
              <a:rPr sz="1500" i="1" spc="225" dirty="0">
                <a:latin typeface="Times New Roman"/>
                <a:cs typeface="Times New Roman"/>
              </a:rPr>
              <a:t>P</a:t>
            </a:r>
            <a:r>
              <a:rPr sz="1500" spc="225" dirty="0">
                <a:latin typeface="Times New Roman"/>
                <a:cs typeface="Times New Roman"/>
              </a:rPr>
              <a:t>(τ</a:t>
            </a:r>
            <a:r>
              <a:rPr sz="1275" spc="337" baseline="-26143" dirty="0">
                <a:latin typeface="Times New Roman"/>
                <a:cs typeface="Times New Roman"/>
              </a:rPr>
              <a:t>2</a:t>
            </a:r>
            <a:r>
              <a:rPr sz="1275" spc="-150" baseline="-26143" dirty="0">
                <a:latin typeface="Times New Roman"/>
                <a:cs typeface="Times New Roman"/>
              </a:rPr>
              <a:t> </a:t>
            </a:r>
            <a:r>
              <a:rPr sz="1500" spc="16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80484" y="4726458"/>
            <a:ext cx="56705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220" dirty="0">
                <a:latin typeface="Times New Roman"/>
                <a:cs typeface="Times New Roman"/>
              </a:rPr>
              <a:t>P</a:t>
            </a:r>
            <a:r>
              <a:rPr sz="1500" spc="220" dirty="0">
                <a:latin typeface="Times New Roman"/>
                <a:cs typeface="Times New Roman"/>
              </a:rPr>
              <a:t>(τ</a:t>
            </a:r>
            <a:r>
              <a:rPr sz="1275" i="1" spc="330" baseline="-22875" dirty="0">
                <a:latin typeface="Times New Roman"/>
                <a:cs typeface="Times New Roman"/>
              </a:rPr>
              <a:t>k</a:t>
            </a:r>
            <a:r>
              <a:rPr sz="1275" i="1" spc="7" baseline="-22875" dirty="0">
                <a:latin typeface="Times New Roman"/>
                <a:cs typeface="Times New Roman"/>
              </a:rPr>
              <a:t> </a:t>
            </a:r>
            <a:r>
              <a:rPr sz="1500" spc="16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863" y="557529"/>
            <a:ext cx="643128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Beyond Current</a:t>
            </a:r>
            <a:r>
              <a:rPr sz="4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Engineering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Practice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6437" y="1904936"/>
            <a:ext cx="3692525" cy="4119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1550" y="1885950"/>
            <a:ext cx="3960876" cy="407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60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82927" y="557529"/>
            <a:ext cx="4935855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Antenna Arrays</a:t>
            </a:r>
            <a:r>
              <a:rPr sz="4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Electromagnetic</a:t>
            </a:r>
            <a:r>
              <a:rPr sz="4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Eyes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1550" y="1885950"/>
            <a:ext cx="3960876" cy="40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737" y="1912937"/>
            <a:ext cx="3146425" cy="398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61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975475" y="1646301"/>
            <a:ext cx="116205" cy="182880"/>
          </a:xfrm>
          <a:custGeom>
            <a:avLst/>
            <a:gdLst/>
            <a:ahLst/>
            <a:cxnLst/>
            <a:rect l="l" t="t" r="r" b="b"/>
            <a:pathLst>
              <a:path w="116204" h="182880">
                <a:moveTo>
                  <a:pt x="0" y="0"/>
                </a:moveTo>
                <a:lnTo>
                  <a:pt x="15240" y="173862"/>
                </a:lnTo>
                <a:lnTo>
                  <a:pt x="115950" y="182499"/>
                </a:lnTo>
                <a:lnTo>
                  <a:pt x="108584" y="11684"/>
                </a:lnTo>
                <a:lnTo>
                  <a:pt x="0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676" y="1659001"/>
            <a:ext cx="79375" cy="132080"/>
          </a:xfrm>
          <a:custGeom>
            <a:avLst/>
            <a:gdLst/>
            <a:ahLst/>
            <a:cxnLst/>
            <a:rect l="l" t="t" r="r" b="b"/>
            <a:pathLst>
              <a:path w="79375" h="132080">
                <a:moveTo>
                  <a:pt x="62865" y="0"/>
                </a:moveTo>
                <a:lnTo>
                  <a:pt x="0" y="1524"/>
                </a:lnTo>
                <a:lnTo>
                  <a:pt x="0" y="125349"/>
                </a:lnTo>
                <a:lnTo>
                  <a:pt x="79375" y="131699"/>
                </a:lnTo>
                <a:lnTo>
                  <a:pt x="62865" y="0"/>
                </a:lnTo>
                <a:close/>
              </a:path>
            </a:pathLst>
          </a:custGeom>
          <a:solidFill>
            <a:srgbClr val="899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9651" y="1533525"/>
            <a:ext cx="241300" cy="154305"/>
          </a:xfrm>
          <a:custGeom>
            <a:avLst/>
            <a:gdLst/>
            <a:ahLst/>
            <a:cxnLst/>
            <a:rect l="l" t="t" r="r" b="b"/>
            <a:pathLst>
              <a:path w="241300" h="154305">
                <a:moveTo>
                  <a:pt x="194437" y="0"/>
                </a:moveTo>
                <a:lnTo>
                  <a:pt x="0" y="108712"/>
                </a:lnTo>
                <a:lnTo>
                  <a:pt x="30099" y="154050"/>
                </a:lnTo>
                <a:lnTo>
                  <a:pt x="218185" y="125475"/>
                </a:lnTo>
                <a:lnTo>
                  <a:pt x="241300" y="98425"/>
                </a:lnTo>
                <a:lnTo>
                  <a:pt x="194437" y="0"/>
                </a:lnTo>
                <a:close/>
              </a:path>
            </a:pathLst>
          </a:custGeom>
          <a:solidFill>
            <a:srgbClr val="788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4850" y="1533525"/>
            <a:ext cx="234950" cy="157480"/>
          </a:xfrm>
          <a:custGeom>
            <a:avLst/>
            <a:gdLst/>
            <a:ahLst/>
            <a:cxnLst/>
            <a:rect l="l" t="t" r="r" b="b"/>
            <a:pathLst>
              <a:path w="234950" h="157480">
                <a:moveTo>
                  <a:pt x="0" y="0"/>
                </a:moveTo>
                <a:lnTo>
                  <a:pt x="0" y="111887"/>
                </a:lnTo>
                <a:lnTo>
                  <a:pt x="221488" y="157225"/>
                </a:lnTo>
                <a:lnTo>
                  <a:pt x="234950" y="116712"/>
                </a:lnTo>
                <a:lnTo>
                  <a:pt x="0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9026" y="1643126"/>
            <a:ext cx="387350" cy="1050925"/>
          </a:xfrm>
          <a:custGeom>
            <a:avLst/>
            <a:gdLst/>
            <a:ahLst/>
            <a:cxnLst/>
            <a:rect l="l" t="t" r="r" b="b"/>
            <a:pathLst>
              <a:path w="387350" h="1050925">
                <a:moveTo>
                  <a:pt x="116331" y="0"/>
                </a:moveTo>
                <a:lnTo>
                  <a:pt x="116331" y="34798"/>
                </a:lnTo>
                <a:lnTo>
                  <a:pt x="163068" y="34798"/>
                </a:lnTo>
                <a:lnTo>
                  <a:pt x="163068" y="130048"/>
                </a:lnTo>
                <a:lnTo>
                  <a:pt x="109981" y="130048"/>
                </a:lnTo>
                <a:lnTo>
                  <a:pt x="0" y="252222"/>
                </a:lnTo>
                <a:lnTo>
                  <a:pt x="29209" y="1050925"/>
                </a:lnTo>
                <a:lnTo>
                  <a:pt x="387350" y="1050925"/>
                </a:lnTo>
                <a:lnTo>
                  <a:pt x="387350" y="126873"/>
                </a:lnTo>
                <a:lnTo>
                  <a:pt x="345313" y="126873"/>
                </a:lnTo>
                <a:lnTo>
                  <a:pt x="346837" y="14986"/>
                </a:lnTo>
                <a:lnTo>
                  <a:pt x="116331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1050" y="1779651"/>
            <a:ext cx="177800" cy="906780"/>
          </a:xfrm>
          <a:custGeom>
            <a:avLst/>
            <a:gdLst/>
            <a:ahLst/>
            <a:cxnLst/>
            <a:rect l="l" t="t" r="r" b="b"/>
            <a:pathLst>
              <a:path w="177800" h="906780">
                <a:moveTo>
                  <a:pt x="0" y="0"/>
                </a:moveTo>
                <a:lnTo>
                  <a:pt x="86486" y="53086"/>
                </a:lnTo>
                <a:lnTo>
                  <a:pt x="52831" y="61849"/>
                </a:lnTo>
                <a:lnTo>
                  <a:pt x="20827" y="115062"/>
                </a:lnTo>
                <a:lnTo>
                  <a:pt x="79248" y="234061"/>
                </a:lnTo>
                <a:lnTo>
                  <a:pt x="30479" y="284861"/>
                </a:lnTo>
                <a:lnTo>
                  <a:pt x="5588" y="780161"/>
                </a:lnTo>
                <a:lnTo>
                  <a:pt x="130555" y="846074"/>
                </a:lnTo>
                <a:lnTo>
                  <a:pt x="49656" y="862711"/>
                </a:lnTo>
                <a:lnTo>
                  <a:pt x="74422" y="906399"/>
                </a:lnTo>
                <a:lnTo>
                  <a:pt x="170560" y="897636"/>
                </a:lnTo>
                <a:lnTo>
                  <a:pt x="17780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4975" y="1644650"/>
            <a:ext cx="274955" cy="1049655"/>
          </a:xfrm>
          <a:custGeom>
            <a:avLst/>
            <a:gdLst/>
            <a:ahLst/>
            <a:cxnLst/>
            <a:rect l="l" t="t" r="r" b="b"/>
            <a:pathLst>
              <a:path w="274954" h="1049655">
                <a:moveTo>
                  <a:pt x="274700" y="0"/>
                </a:moveTo>
                <a:lnTo>
                  <a:pt x="76200" y="0"/>
                </a:lnTo>
                <a:lnTo>
                  <a:pt x="76200" y="49911"/>
                </a:lnTo>
                <a:lnTo>
                  <a:pt x="53213" y="49911"/>
                </a:lnTo>
                <a:lnTo>
                  <a:pt x="53213" y="125349"/>
                </a:lnTo>
                <a:lnTo>
                  <a:pt x="0" y="125349"/>
                </a:lnTo>
                <a:lnTo>
                  <a:pt x="0" y="612266"/>
                </a:lnTo>
                <a:lnTo>
                  <a:pt x="154050" y="1049401"/>
                </a:lnTo>
                <a:lnTo>
                  <a:pt x="273811" y="1049401"/>
                </a:lnTo>
                <a:lnTo>
                  <a:pt x="274700" y="123698"/>
                </a:lnTo>
                <a:lnTo>
                  <a:pt x="220725" y="123698"/>
                </a:lnTo>
                <a:lnTo>
                  <a:pt x="220725" y="33274"/>
                </a:lnTo>
                <a:lnTo>
                  <a:pt x="274700" y="33274"/>
                </a:lnTo>
                <a:lnTo>
                  <a:pt x="274700" y="0"/>
                </a:lnTo>
                <a:close/>
              </a:path>
            </a:pathLst>
          </a:custGeom>
          <a:solidFill>
            <a:srgbClr val="666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2026" y="1786001"/>
            <a:ext cx="180975" cy="720725"/>
          </a:xfrm>
          <a:custGeom>
            <a:avLst/>
            <a:gdLst/>
            <a:ahLst/>
            <a:cxnLst/>
            <a:rect l="l" t="t" r="r" b="b"/>
            <a:pathLst>
              <a:path w="180975" h="720725">
                <a:moveTo>
                  <a:pt x="10287" y="0"/>
                </a:moveTo>
                <a:lnTo>
                  <a:pt x="0" y="464312"/>
                </a:lnTo>
                <a:lnTo>
                  <a:pt x="156337" y="720725"/>
                </a:lnTo>
                <a:lnTo>
                  <a:pt x="164210" y="464312"/>
                </a:lnTo>
                <a:lnTo>
                  <a:pt x="108712" y="355600"/>
                </a:lnTo>
                <a:lnTo>
                  <a:pt x="180975" y="308737"/>
                </a:lnTo>
                <a:lnTo>
                  <a:pt x="108712" y="96774"/>
                </a:lnTo>
                <a:lnTo>
                  <a:pt x="78485" y="49911"/>
                </a:lnTo>
                <a:lnTo>
                  <a:pt x="155575" y="28575"/>
                </a:lnTo>
                <a:lnTo>
                  <a:pt x="10287" y="0"/>
                </a:lnTo>
                <a:close/>
              </a:path>
            </a:pathLst>
          </a:custGeom>
          <a:solidFill>
            <a:srgbClr val="899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7200" y="185816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38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07200" y="19010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38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07200" y="194475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8851" y="203365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7200" y="207724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38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8851" y="221535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6987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7200" y="226621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38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08851" y="23098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7200" y="23590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8851" y="240433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6987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7200" y="24542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07200" y="25487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3812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08851" y="259245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6626" y="2247900"/>
            <a:ext cx="205104" cy="446405"/>
          </a:xfrm>
          <a:custGeom>
            <a:avLst/>
            <a:gdLst/>
            <a:ahLst/>
            <a:cxnLst/>
            <a:rect l="l" t="t" r="r" b="b"/>
            <a:pathLst>
              <a:path w="205104" h="446405">
                <a:moveTo>
                  <a:pt x="121666" y="0"/>
                </a:moveTo>
                <a:lnTo>
                  <a:pt x="0" y="46736"/>
                </a:lnTo>
                <a:lnTo>
                  <a:pt x="21335" y="221869"/>
                </a:lnTo>
                <a:lnTo>
                  <a:pt x="150114" y="446150"/>
                </a:lnTo>
                <a:lnTo>
                  <a:pt x="204724" y="446150"/>
                </a:lnTo>
                <a:lnTo>
                  <a:pt x="204724" y="119634"/>
                </a:lnTo>
                <a:lnTo>
                  <a:pt x="147827" y="76835"/>
                </a:lnTo>
                <a:lnTo>
                  <a:pt x="147827" y="15112"/>
                </a:lnTo>
                <a:lnTo>
                  <a:pt x="121666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15125" y="2243201"/>
            <a:ext cx="252729" cy="450850"/>
          </a:xfrm>
          <a:custGeom>
            <a:avLst/>
            <a:gdLst/>
            <a:ahLst/>
            <a:cxnLst/>
            <a:rect l="l" t="t" r="r" b="b"/>
            <a:pathLst>
              <a:path w="252729" h="450850">
                <a:moveTo>
                  <a:pt x="187325" y="0"/>
                </a:moveTo>
                <a:lnTo>
                  <a:pt x="0" y="0"/>
                </a:lnTo>
                <a:lnTo>
                  <a:pt x="0" y="450850"/>
                </a:lnTo>
                <a:lnTo>
                  <a:pt x="252475" y="450850"/>
                </a:lnTo>
                <a:lnTo>
                  <a:pt x="249300" y="118999"/>
                </a:lnTo>
                <a:lnTo>
                  <a:pt x="214375" y="118999"/>
                </a:lnTo>
                <a:lnTo>
                  <a:pt x="214375" y="93599"/>
                </a:lnTo>
                <a:lnTo>
                  <a:pt x="187325" y="93599"/>
                </a:lnTo>
                <a:lnTo>
                  <a:pt x="187325" y="0"/>
                </a:lnTo>
                <a:close/>
              </a:path>
            </a:pathLst>
          </a:custGeom>
          <a:solidFill>
            <a:srgbClr val="666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6400" y="2275681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413" y="0"/>
                </a:lnTo>
              </a:path>
            </a:pathLst>
          </a:custGeom>
          <a:ln w="14287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58051" y="2327275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413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58051" y="2351151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16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58051" y="237893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87" y="0"/>
                </a:lnTo>
              </a:path>
            </a:pathLst>
          </a:custGeom>
          <a:ln w="14287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61226" y="2408301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1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61226" y="248926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587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61226" y="2517838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675" y="0"/>
                </a:lnTo>
              </a:path>
            </a:pathLst>
          </a:custGeom>
          <a:ln w="1587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58051" y="254403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87" y="0"/>
                </a:lnTo>
              </a:path>
            </a:pathLst>
          </a:custGeom>
          <a:ln w="14287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8051" y="2600388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87" y="0"/>
                </a:lnTo>
              </a:path>
            </a:pathLst>
          </a:custGeom>
          <a:ln w="1587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61226" y="2628963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12" y="0"/>
                </a:lnTo>
              </a:path>
            </a:pathLst>
          </a:custGeom>
          <a:ln w="1587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61226" y="2653506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12" y="0"/>
                </a:lnTo>
              </a:path>
            </a:pathLst>
          </a:custGeom>
          <a:ln w="14287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00158" y="1805051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17463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42957" y="1804987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5">
                <a:moveTo>
                  <a:pt x="0" y="0"/>
                </a:moveTo>
                <a:lnTo>
                  <a:pt x="0" y="877887"/>
                </a:lnTo>
              </a:path>
            </a:pathLst>
          </a:custGeom>
          <a:ln w="17463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85819" y="1804987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5">
                <a:moveTo>
                  <a:pt x="0" y="0"/>
                </a:moveTo>
                <a:lnTo>
                  <a:pt x="0" y="877887"/>
                </a:lnTo>
              </a:path>
            </a:pathLst>
          </a:custGeom>
          <a:ln w="14288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29475" y="1804987"/>
            <a:ext cx="0" cy="881380"/>
          </a:xfrm>
          <a:custGeom>
            <a:avLst/>
            <a:gdLst/>
            <a:ahLst/>
            <a:cxnLst/>
            <a:rect l="l" t="t" r="r" b="b"/>
            <a:pathLst>
              <a:path h="881380">
                <a:moveTo>
                  <a:pt x="0" y="0"/>
                </a:moveTo>
                <a:lnTo>
                  <a:pt x="0" y="881062"/>
                </a:lnTo>
              </a:path>
            </a:pathLst>
          </a:custGeom>
          <a:ln w="19050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73132" y="1808162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5">
                <a:moveTo>
                  <a:pt x="0" y="0"/>
                </a:moveTo>
                <a:lnTo>
                  <a:pt x="0" y="877887"/>
                </a:lnTo>
              </a:path>
            </a:pathLst>
          </a:custGeom>
          <a:ln w="17463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29450" y="1301750"/>
            <a:ext cx="24130" cy="15875"/>
          </a:xfrm>
          <a:custGeom>
            <a:avLst/>
            <a:gdLst/>
            <a:ahLst/>
            <a:cxnLst/>
            <a:rect l="l" t="t" r="r" b="b"/>
            <a:pathLst>
              <a:path w="24129" h="15875">
                <a:moveTo>
                  <a:pt x="9271" y="0"/>
                </a:moveTo>
                <a:lnTo>
                  <a:pt x="0" y="5334"/>
                </a:lnTo>
                <a:lnTo>
                  <a:pt x="7620" y="15875"/>
                </a:lnTo>
                <a:lnTo>
                  <a:pt x="23875" y="5334"/>
                </a:lnTo>
                <a:lnTo>
                  <a:pt x="9271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1" y="2440051"/>
            <a:ext cx="192405" cy="233679"/>
          </a:xfrm>
          <a:custGeom>
            <a:avLst/>
            <a:gdLst/>
            <a:ahLst/>
            <a:cxnLst/>
            <a:rect l="l" t="t" r="r" b="b"/>
            <a:pathLst>
              <a:path w="192404" h="233680">
                <a:moveTo>
                  <a:pt x="192024" y="0"/>
                </a:moveTo>
                <a:lnTo>
                  <a:pt x="9525" y="0"/>
                </a:lnTo>
                <a:lnTo>
                  <a:pt x="9525" y="147320"/>
                </a:lnTo>
                <a:lnTo>
                  <a:pt x="0" y="218186"/>
                </a:lnTo>
                <a:lnTo>
                  <a:pt x="192024" y="233299"/>
                </a:lnTo>
                <a:lnTo>
                  <a:pt x="192024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41495" y="2457450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39688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99375" y="245745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8100">
            <a:solidFill>
              <a:srgbClr val="2D3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0475" y="2595626"/>
            <a:ext cx="212725" cy="428625"/>
          </a:xfrm>
          <a:custGeom>
            <a:avLst/>
            <a:gdLst/>
            <a:ahLst/>
            <a:cxnLst/>
            <a:rect l="l" t="t" r="r" b="b"/>
            <a:pathLst>
              <a:path w="212725" h="428625">
                <a:moveTo>
                  <a:pt x="212725" y="0"/>
                </a:moveTo>
                <a:lnTo>
                  <a:pt x="17399" y="0"/>
                </a:lnTo>
                <a:lnTo>
                  <a:pt x="0" y="428498"/>
                </a:lnTo>
                <a:lnTo>
                  <a:pt x="212725" y="428498"/>
                </a:lnTo>
                <a:lnTo>
                  <a:pt x="212725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6825" y="2606675"/>
            <a:ext cx="182880" cy="57150"/>
          </a:xfrm>
          <a:custGeom>
            <a:avLst/>
            <a:gdLst/>
            <a:ahLst/>
            <a:cxnLst/>
            <a:rect l="l" t="t" r="r" b="b"/>
            <a:pathLst>
              <a:path w="182879" h="57150">
                <a:moveTo>
                  <a:pt x="6350" y="0"/>
                </a:moveTo>
                <a:lnTo>
                  <a:pt x="0" y="53975"/>
                </a:lnTo>
                <a:lnTo>
                  <a:pt x="182625" y="57150"/>
                </a:lnTo>
                <a:lnTo>
                  <a:pt x="178561" y="762"/>
                </a:lnTo>
                <a:lnTo>
                  <a:pt x="6350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78725" y="2592451"/>
            <a:ext cx="116205" cy="431800"/>
          </a:xfrm>
          <a:custGeom>
            <a:avLst/>
            <a:gdLst/>
            <a:ahLst/>
            <a:cxnLst/>
            <a:rect l="l" t="t" r="r" b="b"/>
            <a:pathLst>
              <a:path w="116204" h="431800">
                <a:moveTo>
                  <a:pt x="73786" y="0"/>
                </a:moveTo>
                <a:lnTo>
                  <a:pt x="0" y="115062"/>
                </a:lnTo>
                <a:lnTo>
                  <a:pt x="48386" y="431673"/>
                </a:lnTo>
                <a:lnTo>
                  <a:pt x="114300" y="431673"/>
                </a:lnTo>
                <a:lnTo>
                  <a:pt x="115950" y="6350"/>
                </a:lnTo>
                <a:lnTo>
                  <a:pt x="73786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02601" y="2568575"/>
            <a:ext cx="55880" cy="455930"/>
          </a:xfrm>
          <a:custGeom>
            <a:avLst/>
            <a:gdLst/>
            <a:ahLst/>
            <a:cxnLst/>
            <a:rect l="l" t="t" r="r" b="b"/>
            <a:pathLst>
              <a:path w="55879" h="455930">
                <a:moveTo>
                  <a:pt x="36449" y="0"/>
                </a:moveTo>
                <a:lnTo>
                  <a:pt x="16637" y="4825"/>
                </a:lnTo>
                <a:lnTo>
                  <a:pt x="0" y="455675"/>
                </a:lnTo>
                <a:lnTo>
                  <a:pt x="55499" y="455675"/>
                </a:lnTo>
                <a:lnTo>
                  <a:pt x="55499" y="11937"/>
                </a:lnTo>
                <a:lnTo>
                  <a:pt x="36449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99350" y="2568638"/>
            <a:ext cx="139700" cy="455930"/>
          </a:xfrm>
          <a:custGeom>
            <a:avLst/>
            <a:gdLst/>
            <a:ahLst/>
            <a:cxnLst/>
            <a:rect l="l" t="t" r="r" b="b"/>
            <a:pathLst>
              <a:path w="139700" h="455930">
                <a:moveTo>
                  <a:pt x="0" y="455612"/>
                </a:moveTo>
                <a:lnTo>
                  <a:pt x="139700" y="455612"/>
                </a:lnTo>
                <a:lnTo>
                  <a:pt x="139700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899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0220" y="2592323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450"/>
                </a:lnTo>
              </a:path>
            </a:pathLst>
          </a:custGeom>
          <a:ln w="20638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68470" y="2592323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450"/>
                </a:lnTo>
              </a:path>
            </a:pathLst>
          </a:custGeom>
          <a:ln w="20638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36720" y="2592323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450"/>
                </a:lnTo>
              </a:path>
            </a:pathLst>
          </a:custGeom>
          <a:ln w="20638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19925" y="2587625"/>
            <a:ext cx="203200" cy="652780"/>
          </a:xfrm>
          <a:custGeom>
            <a:avLst/>
            <a:gdLst/>
            <a:ahLst/>
            <a:cxnLst/>
            <a:rect l="l" t="t" r="r" b="b"/>
            <a:pathLst>
              <a:path w="203200" h="652780">
                <a:moveTo>
                  <a:pt x="191261" y="0"/>
                </a:moveTo>
                <a:lnTo>
                  <a:pt x="17652" y="0"/>
                </a:lnTo>
                <a:lnTo>
                  <a:pt x="0" y="652526"/>
                </a:lnTo>
                <a:lnTo>
                  <a:pt x="203200" y="652526"/>
                </a:lnTo>
                <a:lnTo>
                  <a:pt x="191261" y="0"/>
                </a:lnTo>
                <a:close/>
              </a:path>
            </a:pathLst>
          </a:custGeom>
          <a:solidFill>
            <a:srgbClr val="565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99250" y="2208276"/>
            <a:ext cx="316230" cy="130175"/>
          </a:xfrm>
          <a:custGeom>
            <a:avLst/>
            <a:gdLst/>
            <a:ahLst/>
            <a:cxnLst/>
            <a:rect l="l" t="t" r="r" b="b"/>
            <a:pathLst>
              <a:path w="316229" h="130175">
                <a:moveTo>
                  <a:pt x="205358" y="3175"/>
                </a:moveTo>
                <a:lnTo>
                  <a:pt x="99441" y="3175"/>
                </a:lnTo>
                <a:lnTo>
                  <a:pt x="93852" y="6350"/>
                </a:lnTo>
                <a:lnTo>
                  <a:pt x="85978" y="7874"/>
                </a:lnTo>
                <a:lnTo>
                  <a:pt x="78740" y="10287"/>
                </a:lnTo>
                <a:lnTo>
                  <a:pt x="72390" y="13462"/>
                </a:lnTo>
                <a:lnTo>
                  <a:pt x="67691" y="18287"/>
                </a:lnTo>
                <a:lnTo>
                  <a:pt x="55752" y="23875"/>
                </a:lnTo>
                <a:lnTo>
                  <a:pt x="46990" y="33527"/>
                </a:lnTo>
                <a:lnTo>
                  <a:pt x="35814" y="40639"/>
                </a:lnTo>
                <a:lnTo>
                  <a:pt x="30225" y="51815"/>
                </a:lnTo>
                <a:lnTo>
                  <a:pt x="20700" y="57403"/>
                </a:lnTo>
                <a:lnTo>
                  <a:pt x="15113" y="67056"/>
                </a:lnTo>
                <a:lnTo>
                  <a:pt x="10286" y="74168"/>
                </a:lnTo>
                <a:lnTo>
                  <a:pt x="5588" y="82169"/>
                </a:lnTo>
                <a:lnTo>
                  <a:pt x="0" y="92583"/>
                </a:lnTo>
                <a:lnTo>
                  <a:pt x="0" y="97409"/>
                </a:lnTo>
                <a:lnTo>
                  <a:pt x="93852" y="130175"/>
                </a:lnTo>
                <a:lnTo>
                  <a:pt x="315975" y="114173"/>
                </a:lnTo>
                <a:lnTo>
                  <a:pt x="315975" y="110998"/>
                </a:lnTo>
                <a:lnTo>
                  <a:pt x="312674" y="104521"/>
                </a:lnTo>
                <a:lnTo>
                  <a:pt x="308736" y="94234"/>
                </a:lnTo>
                <a:lnTo>
                  <a:pt x="304038" y="82169"/>
                </a:lnTo>
                <a:lnTo>
                  <a:pt x="300735" y="74168"/>
                </a:lnTo>
                <a:lnTo>
                  <a:pt x="297560" y="68579"/>
                </a:lnTo>
                <a:lnTo>
                  <a:pt x="293624" y="60578"/>
                </a:lnTo>
                <a:lnTo>
                  <a:pt x="290449" y="54228"/>
                </a:lnTo>
                <a:lnTo>
                  <a:pt x="279273" y="43814"/>
                </a:lnTo>
                <a:lnTo>
                  <a:pt x="270509" y="35051"/>
                </a:lnTo>
                <a:lnTo>
                  <a:pt x="263398" y="30225"/>
                </a:lnTo>
                <a:lnTo>
                  <a:pt x="257048" y="27050"/>
                </a:lnTo>
                <a:lnTo>
                  <a:pt x="250698" y="23113"/>
                </a:lnTo>
                <a:lnTo>
                  <a:pt x="245109" y="19938"/>
                </a:lnTo>
                <a:lnTo>
                  <a:pt x="237108" y="15112"/>
                </a:lnTo>
                <a:lnTo>
                  <a:pt x="231521" y="11937"/>
                </a:lnTo>
                <a:lnTo>
                  <a:pt x="223647" y="8762"/>
                </a:lnTo>
                <a:lnTo>
                  <a:pt x="216407" y="7874"/>
                </a:lnTo>
                <a:lnTo>
                  <a:pt x="205358" y="3175"/>
                </a:lnTo>
                <a:close/>
              </a:path>
              <a:path w="316229" h="130175">
                <a:moveTo>
                  <a:pt x="186181" y="0"/>
                </a:moveTo>
                <a:lnTo>
                  <a:pt x="128143" y="0"/>
                </a:lnTo>
                <a:lnTo>
                  <a:pt x="122554" y="1524"/>
                </a:lnTo>
                <a:lnTo>
                  <a:pt x="114553" y="1524"/>
                </a:lnTo>
                <a:lnTo>
                  <a:pt x="107442" y="3175"/>
                </a:lnTo>
                <a:lnTo>
                  <a:pt x="196596" y="3175"/>
                </a:lnTo>
                <a:lnTo>
                  <a:pt x="186181" y="0"/>
                </a:lnTo>
                <a:close/>
              </a:path>
            </a:pathLst>
          </a:custGeom>
          <a:solidFill>
            <a:srgbClr val="666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43776" y="2297176"/>
            <a:ext cx="231775" cy="196850"/>
          </a:xfrm>
          <a:custGeom>
            <a:avLst/>
            <a:gdLst/>
            <a:ahLst/>
            <a:cxnLst/>
            <a:rect l="l" t="t" r="r" b="b"/>
            <a:pathLst>
              <a:path w="231775" h="196850">
                <a:moveTo>
                  <a:pt x="60451" y="0"/>
                </a:moveTo>
                <a:lnTo>
                  <a:pt x="45339" y="7874"/>
                </a:lnTo>
                <a:lnTo>
                  <a:pt x="0" y="139446"/>
                </a:lnTo>
                <a:lnTo>
                  <a:pt x="42164" y="196850"/>
                </a:lnTo>
                <a:lnTo>
                  <a:pt x="231775" y="70865"/>
                </a:lnTo>
                <a:lnTo>
                  <a:pt x="231775" y="24637"/>
                </a:lnTo>
                <a:lnTo>
                  <a:pt x="60451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27901" y="2324100"/>
            <a:ext cx="346075" cy="916305"/>
          </a:xfrm>
          <a:custGeom>
            <a:avLst/>
            <a:gdLst/>
            <a:ahLst/>
            <a:cxnLst/>
            <a:rect l="l" t="t" r="r" b="b"/>
            <a:pathLst>
              <a:path w="346075" h="916305">
                <a:moveTo>
                  <a:pt x="126365" y="0"/>
                </a:moveTo>
                <a:lnTo>
                  <a:pt x="119252" y="15112"/>
                </a:lnTo>
                <a:lnTo>
                  <a:pt x="111378" y="69850"/>
                </a:lnTo>
                <a:lnTo>
                  <a:pt x="86105" y="81787"/>
                </a:lnTo>
                <a:lnTo>
                  <a:pt x="0" y="143637"/>
                </a:lnTo>
                <a:lnTo>
                  <a:pt x="12573" y="916051"/>
                </a:lnTo>
                <a:lnTo>
                  <a:pt x="346075" y="916051"/>
                </a:lnTo>
                <a:lnTo>
                  <a:pt x="346075" y="612775"/>
                </a:lnTo>
                <a:lnTo>
                  <a:pt x="330962" y="611251"/>
                </a:lnTo>
                <a:lnTo>
                  <a:pt x="330962" y="442087"/>
                </a:lnTo>
                <a:lnTo>
                  <a:pt x="293116" y="434975"/>
                </a:lnTo>
                <a:lnTo>
                  <a:pt x="293116" y="95250"/>
                </a:lnTo>
                <a:lnTo>
                  <a:pt x="259842" y="88137"/>
                </a:lnTo>
                <a:lnTo>
                  <a:pt x="259842" y="21462"/>
                </a:lnTo>
                <a:lnTo>
                  <a:pt x="126365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32575" y="2297176"/>
            <a:ext cx="273050" cy="138430"/>
          </a:xfrm>
          <a:custGeom>
            <a:avLst/>
            <a:gdLst/>
            <a:ahLst/>
            <a:cxnLst/>
            <a:rect l="l" t="t" r="r" b="b"/>
            <a:pathLst>
              <a:path w="273050" h="138430">
                <a:moveTo>
                  <a:pt x="273050" y="0"/>
                </a:moveTo>
                <a:lnTo>
                  <a:pt x="0" y="0"/>
                </a:lnTo>
                <a:lnTo>
                  <a:pt x="0" y="54990"/>
                </a:lnTo>
                <a:lnTo>
                  <a:pt x="132588" y="138049"/>
                </a:lnTo>
                <a:lnTo>
                  <a:pt x="273050" y="129286"/>
                </a:lnTo>
                <a:lnTo>
                  <a:pt x="273050" y="0"/>
                </a:lnTo>
                <a:close/>
              </a:path>
            </a:pathLst>
          </a:custGeom>
          <a:solidFill>
            <a:srgbClr val="899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8351" y="2324100"/>
            <a:ext cx="314325" cy="916305"/>
          </a:xfrm>
          <a:custGeom>
            <a:avLst/>
            <a:gdLst/>
            <a:ahLst/>
            <a:cxnLst/>
            <a:rect l="l" t="t" r="r" b="b"/>
            <a:pathLst>
              <a:path w="314325" h="916305">
                <a:moveTo>
                  <a:pt x="273684" y="0"/>
                </a:moveTo>
                <a:lnTo>
                  <a:pt x="31750" y="0"/>
                </a:lnTo>
                <a:lnTo>
                  <a:pt x="0" y="8000"/>
                </a:lnTo>
                <a:lnTo>
                  <a:pt x="13462" y="30225"/>
                </a:lnTo>
                <a:lnTo>
                  <a:pt x="57276" y="163575"/>
                </a:lnTo>
                <a:lnTo>
                  <a:pt x="276859" y="916051"/>
                </a:lnTo>
                <a:lnTo>
                  <a:pt x="314325" y="916051"/>
                </a:lnTo>
                <a:lnTo>
                  <a:pt x="314325" y="76962"/>
                </a:lnTo>
                <a:lnTo>
                  <a:pt x="273684" y="76962"/>
                </a:lnTo>
                <a:lnTo>
                  <a:pt x="273684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53200" y="2332101"/>
            <a:ext cx="365125" cy="908050"/>
          </a:xfrm>
          <a:custGeom>
            <a:avLst/>
            <a:gdLst/>
            <a:ahLst/>
            <a:cxnLst/>
            <a:rect l="l" t="t" r="r" b="b"/>
            <a:pathLst>
              <a:path w="365125" h="908050">
                <a:moveTo>
                  <a:pt x="314325" y="0"/>
                </a:moveTo>
                <a:lnTo>
                  <a:pt x="66675" y="0"/>
                </a:lnTo>
                <a:lnTo>
                  <a:pt x="66675" y="72136"/>
                </a:lnTo>
                <a:lnTo>
                  <a:pt x="0" y="72136"/>
                </a:lnTo>
                <a:lnTo>
                  <a:pt x="0" y="907923"/>
                </a:lnTo>
                <a:lnTo>
                  <a:pt x="365125" y="907923"/>
                </a:lnTo>
                <a:lnTo>
                  <a:pt x="363474" y="73787"/>
                </a:lnTo>
                <a:lnTo>
                  <a:pt x="314325" y="73787"/>
                </a:lnTo>
                <a:lnTo>
                  <a:pt x="314325" y="0"/>
                </a:lnTo>
                <a:close/>
              </a:path>
            </a:pathLst>
          </a:custGeom>
          <a:solidFill>
            <a:srgbClr val="666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64376" y="2417826"/>
            <a:ext cx="241300" cy="793750"/>
          </a:xfrm>
          <a:custGeom>
            <a:avLst/>
            <a:gdLst/>
            <a:ahLst/>
            <a:cxnLst/>
            <a:rect l="l" t="t" r="r" b="b"/>
            <a:pathLst>
              <a:path w="241300" h="793750">
                <a:moveTo>
                  <a:pt x="18160" y="0"/>
                </a:moveTo>
                <a:lnTo>
                  <a:pt x="0" y="788924"/>
                </a:lnTo>
                <a:lnTo>
                  <a:pt x="36322" y="793623"/>
                </a:lnTo>
                <a:lnTo>
                  <a:pt x="181101" y="647573"/>
                </a:lnTo>
                <a:lnTo>
                  <a:pt x="161290" y="399923"/>
                </a:lnTo>
                <a:lnTo>
                  <a:pt x="102743" y="307848"/>
                </a:lnTo>
                <a:lnTo>
                  <a:pt x="182752" y="304673"/>
                </a:lnTo>
                <a:lnTo>
                  <a:pt x="128143" y="207899"/>
                </a:lnTo>
                <a:lnTo>
                  <a:pt x="200151" y="205486"/>
                </a:lnTo>
                <a:lnTo>
                  <a:pt x="236700" y="34925"/>
                </a:lnTo>
                <a:lnTo>
                  <a:pt x="71120" y="34925"/>
                </a:lnTo>
                <a:lnTo>
                  <a:pt x="123317" y="6350"/>
                </a:lnTo>
                <a:lnTo>
                  <a:pt x="18160" y="0"/>
                </a:lnTo>
                <a:close/>
              </a:path>
              <a:path w="241300" h="793750">
                <a:moveTo>
                  <a:pt x="241300" y="13462"/>
                </a:moveTo>
                <a:lnTo>
                  <a:pt x="71120" y="34925"/>
                </a:lnTo>
                <a:lnTo>
                  <a:pt x="236700" y="34925"/>
                </a:lnTo>
                <a:lnTo>
                  <a:pt x="241300" y="13462"/>
                </a:lnTo>
                <a:close/>
              </a:path>
            </a:pathLst>
          </a:custGeom>
          <a:solidFill>
            <a:srgbClr val="899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67551" y="276059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70726" y="2784475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65900" y="280981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952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67551" y="283679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67551" y="2858293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70726" y="288448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952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70726" y="2908300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70726" y="2932048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67551" y="295744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70726" y="298211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70726" y="3006725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70726" y="303133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70726" y="305752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70726" y="308292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70726" y="310911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70726" y="313299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70726" y="315674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70726" y="318287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67551" y="2734468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137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67551" y="2678969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67551" y="2619438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137" y="0"/>
                </a:lnTo>
              </a:path>
            </a:pathLst>
          </a:custGeom>
          <a:ln w="952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70726" y="2590069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67551" y="2502693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137" y="0"/>
                </a:lnTo>
              </a:path>
            </a:pathLst>
          </a:custGeom>
          <a:ln w="1111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70726" y="247259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67551" y="2416175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1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26225" y="2393950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7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29400" y="2371788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7" y="0"/>
                </a:lnTo>
              </a:path>
            </a:pathLst>
          </a:custGeom>
          <a:ln w="952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32575" y="235115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62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80251" y="2752725"/>
            <a:ext cx="333375" cy="487680"/>
          </a:xfrm>
          <a:custGeom>
            <a:avLst/>
            <a:gdLst/>
            <a:ahLst/>
            <a:cxnLst/>
            <a:rect l="l" t="t" r="r" b="b"/>
            <a:pathLst>
              <a:path w="333375" h="487680">
                <a:moveTo>
                  <a:pt x="333375" y="0"/>
                </a:moveTo>
                <a:lnTo>
                  <a:pt x="111125" y="0"/>
                </a:lnTo>
                <a:lnTo>
                  <a:pt x="111125" y="127000"/>
                </a:lnTo>
                <a:lnTo>
                  <a:pt x="52324" y="127000"/>
                </a:lnTo>
                <a:lnTo>
                  <a:pt x="52324" y="274700"/>
                </a:lnTo>
                <a:lnTo>
                  <a:pt x="0" y="274700"/>
                </a:lnTo>
                <a:lnTo>
                  <a:pt x="0" y="487425"/>
                </a:lnTo>
                <a:lnTo>
                  <a:pt x="331724" y="487425"/>
                </a:lnTo>
                <a:lnTo>
                  <a:pt x="333375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18351" y="2789173"/>
            <a:ext cx="208279" cy="438150"/>
          </a:xfrm>
          <a:custGeom>
            <a:avLst/>
            <a:gdLst/>
            <a:ahLst/>
            <a:cxnLst/>
            <a:rect l="l" t="t" r="r" b="b"/>
            <a:pathLst>
              <a:path w="208279" h="438150">
                <a:moveTo>
                  <a:pt x="104775" y="0"/>
                </a:moveTo>
                <a:lnTo>
                  <a:pt x="82296" y="107061"/>
                </a:lnTo>
                <a:lnTo>
                  <a:pt x="45466" y="108585"/>
                </a:lnTo>
                <a:lnTo>
                  <a:pt x="45466" y="256031"/>
                </a:lnTo>
                <a:lnTo>
                  <a:pt x="4699" y="263143"/>
                </a:lnTo>
                <a:lnTo>
                  <a:pt x="0" y="433450"/>
                </a:lnTo>
                <a:lnTo>
                  <a:pt x="207899" y="438150"/>
                </a:lnTo>
                <a:lnTo>
                  <a:pt x="200659" y="364489"/>
                </a:lnTo>
                <a:lnTo>
                  <a:pt x="129540" y="260730"/>
                </a:lnTo>
                <a:lnTo>
                  <a:pt x="190246" y="254380"/>
                </a:lnTo>
                <a:lnTo>
                  <a:pt x="202310" y="164084"/>
                </a:lnTo>
                <a:lnTo>
                  <a:pt x="141477" y="87249"/>
                </a:lnTo>
                <a:lnTo>
                  <a:pt x="173481" y="79248"/>
                </a:lnTo>
                <a:lnTo>
                  <a:pt x="104775" y="0"/>
                </a:lnTo>
                <a:close/>
              </a:path>
            </a:pathLst>
          </a:custGeom>
          <a:solidFill>
            <a:srgbClr val="788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05600" y="276469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62" y="0"/>
                </a:lnTo>
              </a:path>
            </a:pathLst>
          </a:custGeom>
          <a:ln w="11113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05600" y="278447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6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04076" y="2829718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11113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04076" y="2854261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62" y="0"/>
                </a:lnTo>
              </a:path>
            </a:pathLst>
          </a:custGeom>
          <a:ln w="952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04076" y="2874898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6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42100" y="2897123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43751" y="297014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43751" y="2995612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9525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45275" y="301869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762" y="0"/>
                </a:lnTo>
              </a:path>
            </a:pathLst>
          </a:custGeom>
          <a:ln w="11113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88125" y="3067843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1113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89776" y="3119373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1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89776" y="3143250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12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88125" y="3194843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12" y="0"/>
                </a:lnTo>
              </a:path>
            </a:pathLst>
          </a:custGeom>
          <a:ln w="11113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88125" y="321945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2700">
            <a:solidFill>
              <a:srgbClr val="D3E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44583" y="2324163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962"/>
                </a:lnTo>
              </a:path>
            </a:pathLst>
          </a:custGeom>
          <a:ln w="23813">
            <a:solidFill>
              <a:srgbClr val="899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91350" y="2687701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34276" y="269074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2699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38975" y="2745581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43801" y="280120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37451" y="2655951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96176" y="289242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94525" y="29146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00875" y="297741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48500" y="2977419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638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37451" y="300440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59676" y="3071018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62851" y="3098006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42251" y="1174750"/>
            <a:ext cx="376555" cy="2065655"/>
          </a:xfrm>
          <a:custGeom>
            <a:avLst/>
            <a:gdLst/>
            <a:ahLst/>
            <a:cxnLst/>
            <a:rect l="l" t="t" r="r" b="b"/>
            <a:pathLst>
              <a:path w="376554" h="2065655">
                <a:moveTo>
                  <a:pt x="130682" y="0"/>
                </a:moveTo>
                <a:lnTo>
                  <a:pt x="53848" y="46862"/>
                </a:lnTo>
                <a:lnTo>
                  <a:pt x="0" y="1433576"/>
                </a:lnTo>
                <a:lnTo>
                  <a:pt x="245491" y="2065401"/>
                </a:lnTo>
                <a:lnTo>
                  <a:pt x="376174" y="2065401"/>
                </a:lnTo>
                <a:lnTo>
                  <a:pt x="374650" y="42037"/>
                </a:lnTo>
                <a:lnTo>
                  <a:pt x="130682" y="0"/>
                </a:lnTo>
                <a:close/>
              </a:path>
            </a:pathLst>
          </a:custGeom>
          <a:solidFill>
            <a:srgbClr val="404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35926" y="1224025"/>
            <a:ext cx="152400" cy="1998980"/>
          </a:xfrm>
          <a:custGeom>
            <a:avLst/>
            <a:gdLst/>
            <a:ahLst/>
            <a:cxnLst/>
            <a:rect l="l" t="t" r="r" b="b"/>
            <a:pathLst>
              <a:path w="152400" h="1998980">
                <a:moveTo>
                  <a:pt x="0" y="0"/>
                </a:moveTo>
                <a:lnTo>
                  <a:pt x="69723" y="170687"/>
                </a:lnTo>
                <a:lnTo>
                  <a:pt x="10414" y="221614"/>
                </a:lnTo>
                <a:lnTo>
                  <a:pt x="52070" y="1254252"/>
                </a:lnTo>
                <a:lnTo>
                  <a:pt x="21590" y="1297939"/>
                </a:lnTo>
                <a:lnTo>
                  <a:pt x="40894" y="1684782"/>
                </a:lnTo>
                <a:lnTo>
                  <a:pt x="40894" y="1977898"/>
                </a:lnTo>
                <a:lnTo>
                  <a:pt x="152400" y="1998599"/>
                </a:lnTo>
                <a:lnTo>
                  <a:pt x="152400" y="34925"/>
                </a:lnTo>
                <a:lnTo>
                  <a:pt x="0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65975" y="1166875"/>
            <a:ext cx="307975" cy="2073275"/>
          </a:xfrm>
          <a:custGeom>
            <a:avLst/>
            <a:gdLst/>
            <a:ahLst/>
            <a:cxnLst/>
            <a:rect l="l" t="t" r="r" b="b"/>
            <a:pathLst>
              <a:path w="307975" h="2073275">
                <a:moveTo>
                  <a:pt x="306450" y="0"/>
                </a:moveTo>
                <a:lnTo>
                  <a:pt x="0" y="28575"/>
                </a:lnTo>
                <a:lnTo>
                  <a:pt x="0" y="2073148"/>
                </a:lnTo>
                <a:lnTo>
                  <a:pt x="307975" y="2073148"/>
                </a:lnTo>
                <a:lnTo>
                  <a:pt x="306450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02551" y="1204975"/>
            <a:ext cx="211454" cy="2014855"/>
          </a:xfrm>
          <a:custGeom>
            <a:avLst/>
            <a:gdLst/>
            <a:ahLst/>
            <a:cxnLst/>
            <a:rect l="l" t="t" r="r" b="b"/>
            <a:pathLst>
              <a:path w="211454" h="2014855">
                <a:moveTo>
                  <a:pt x="211074" y="0"/>
                </a:moveTo>
                <a:lnTo>
                  <a:pt x="0" y="16637"/>
                </a:lnTo>
                <a:lnTo>
                  <a:pt x="10287" y="2014474"/>
                </a:lnTo>
                <a:lnTo>
                  <a:pt x="112649" y="2012061"/>
                </a:lnTo>
                <a:lnTo>
                  <a:pt x="194437" y="1372108"/>
                </a:lnTo>
                <a:lnTo>
                  <a:pt x="134112" y="1299845"/>
                </a:lnTo>
                <a:lnTo>
                  <a:pt x="162687" y="1097279"/>
                </a:lnTo>
                <a:lnTo>
                  <a:pt x="107060" y="547877"/>
                </a:lnTo>
                <a:lnTo>
                  <a:pt x="70612" y="535939"/>
                </a:lnTo>
                <a:lnTo>
                  <a:pt x="199135" y="42037"/>
                </a:lnTo>
                <a:lnTo>
                  <a:pt x="162687" y="30099"/>
                </a:lnTo>
                <a:lnTo>
                  <a:pt x="211074" y="0"/>
                </a:lnTo>
                <a:close/>
              </a:path>
            </a:pathLst>
          </a:custGeom>
          <a:solidFill>
            <a:srgbClr val="666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440676" y="2720975"/>
            <a:ext cx="240029" cy="519430"/>
          </a:xfrm>
          <a:custGeom>
            <a:avLst/>
            <a:gdLst/>
            <a:ahLst/>
            <a:cxnLst/>
            <a:rect l="l" t="t" r="r" b="b"/>
            <a:pathLst>
              <a:path w="240029" h="519430">
                <a:moveTo>
                  <a:pt x="153416" y="0"/>
                </a:moveTo>
                <a:lnTo>
                  <a:pt x="78231" y="0"/>
                </a:lnTo>
                <a:lnTo>
                  <a:pt x="78231" y="28575"/>
                </a:lnTo>
                <a:lnTo>
                  <a:pt x="3048" y="28575"/>
                </a:lnTo>
                <a:lnTo>
                  <a:pt x="0" y="519175"/>
                </a:lnTo>
                <a:lnTo>
                  <a:pt x="239649" y="517525"/>
                </a:lnTo>
                <a:lnTo>
                  <a:pt x="239649" y="27050"/>
                </a:lnTo>
                <a:lnTo>
                  <a:pt x="153416" y="27050"/>
                </a:lnTo>
                <a:lnTo>
                  <a:pt x="153416" y="0"/>
                </a:lnTo>
                <a:close/>
              </a:path>
            </a:pathLst>
          </a:custGeom>
          <a:solidFill>
            <a:srgbClr val="2D3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285101" y="2720975"/>
            <a:ext cx="158750" cy="519430"/>
          </a:xfrm>
          <a:custGeom>
            <a:avLst/>
            <a:gdLst/>
            <a:ahLst/>
            <a:cxnLst/>
            <a:rect l="l" t="t" r="r" b="b"/>
            <a:pathLst>
              <a:path w="158750" h="519430">
                <a:moveTo>
                  <a:pt x="110744" y="0"/>
                </a:moveTo>
                <a:lnTo>
                  <a:pt x="28955" y="0"/>
                </a:lnTo>
                <a:lnTo>
                  <a:pt x="28955" y="31750"/>
                </a:lnTo>
                <a:lnTo>
                  <a:pt x="0" y="31750"/>
                </a:lnTo>
                <a:lnTo>
                  <a:pt x="0" y="519175"/>
                </a:lnTo>
                <a:lnTo>
                  <a:pt x="158750" y="519175"/>
                </a:lnTo>
                <a:lnTo>
                  <a:pt x="157099" y="27050"/>
                </a:lnTo>
                <a:lnTo>
                  <a:pt x="110744" y="27050"/>
                </a:lnTo>
                <a:lnTo>
                  <a:pt x="110744" y="0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299325" y="2766948"/>
            <a:ext cx="90805" cy="468630"/>
          </a:xfrm>
          <a:custGeom>
            <a:avLst/>
            <a:gdLst/>
            <a:ahLst/>
            <a:cxnLst/>
            <a:rect l="l" t="t" r="r" b="b"/>
            <a:pathLst>
              <a:path w="90804" h="468630">
                <a:moveTo>
                  <a:pt x="19811" y="0"/>
                </a:moveTo>
                <a:lnTo>
                  <a:pt x="0" y="200533"/>
                </a:lnTo>
                <a:lnTo>
                  <a:pt x="16636" y="230631"/>
                </a:lnTo>
                <a:lnTo>
                  <a:pt x="1524" y="468375"/>
                </a:lnTo>
                <a:lnTo>
                  <a:pt x="81788" y="465200"/>
                </a:lnTo>
                <a:lnTo>
                  <a:pt x="81788" y="419226"/>
                </a:lnTo>
                <a:lnTo>
                  <a:pt x="53213" y="412876"/>
                </a:lnTo>
                <a:lnTo>
                  <a:pt x="84963" y="176784"/>
                </a:lnTo>
                <a:lnTo>
                  <a:pt x="46863" y="176784"/>
                </a:lnTo>
                <a:lnTo>
                  <a:pt x="88138" y="153797"/>
                </a:lnTo>
                <a:lnTo>
                  <a:pt x="81788" y="54737"/>
                </a:lnTo>
                <a:lnTo>
                  <a:pt x="63500" y="42037"/>
                </a:lnTo>
                <a:lnTo>
                  <a:pt x="90550" y="33400"/>
                </a:lnTo>
                <a:lnTo>
                  <a:pt x="19811" y="0"/>
                </a:lnTo>
                <a:close/>
              </a:path>
            </a:pathLst>
          </a:custGeom>
          <a:solidFill>
            <a:srgbClr val="788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304151" y="276853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72350" y="276853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04151" y="279711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372350" y="279711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304151" y="282568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04151" y="285584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372350" y="288283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304151" y="291385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72350" y="291385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304151" y="294316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70826" y="2943161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69175" y="297173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304151" y="30003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905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370826" y="300037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905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69175" y="302974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746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00976" y="305746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00976" y="30861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905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69175" y="30861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905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300976" y="311626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369175" y="311626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299325" y="314410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366000" y="3144107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300976" y="317268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69175" y="317268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300976" y="320284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7462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299325" y="323208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8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66000" y="323208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483475" y="278923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26401" y="279082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531100" y="284565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534275" y="289963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61326" y="289963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486650" y="299243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512050" y="299243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5875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496175" y="307743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875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540625" y="307743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529576" y="3104356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553325" y="317268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875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597775" y="317268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4287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586726" y="3198748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2700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07301" y="3071018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11113">
            <a:solidFill>
              <a:srgbClr val="E6F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196201" y="1852676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5">
                <a:moveTo>
                  <a:pt x="185674" y="0"/>
                </a:moveTo>
                <a:lnTo>
                  <a:pt x="0" y="16256"/>
                </a:lnTo>
                <a:lnTo>
                  <a:pt x="0" y="33274"/>
                </a:lnTo>
                <a:lnTo>
                  <a:pt x="185674" y="16256"/>
                </a:lnTo>
                <a:lnTo>
                  <a:pt x="185674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04075" y="1903476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5">
                <a:moveTo>
                  <a:pt x="185800" y="0"/>
                </a:moveTo>
                <a:lnTo>
                  <a:pt x="0" y="16637"/>
                </a:lnTo>
                <a:lnTo>
                  <a:pt x="0" y="33274"/>
                </a:lnTo>
                <a:lnTo>
                  <a:pt x="185800" y="16637"/>
                </a:lnTo>
                <a:lnTo>
                  <a:pt x="18580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48525" y="2068576"/>
            <a:ext cx="184150" cy="33655"/>
          </a:xfrm>
          <a:custGeom>
            <a:avLst/>
            <a:gdLst/>
            <a:ahLst/>
            <a:cxnLst/>
            <a:rect l="l" t="t" r="r" b="b"/>
            <a:pathLst>
              <a:path w="184150" h="33655">
                <a:moveTo>
                  <a:pt x="184150" y="0"/>
                </a:moveTo>
                <a:lnTo>
                  <a:pt x="0" y="18161"/>
                </a:lnTo>
                <a:lnTo>
                  <a:pt x="0" y="33274"/>
                </a:lnTo>
                <a:lnTo>
                  <a:pt x="184150" y="18161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248525" y="2217801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5">
                <a:moveTo>
                  <a:pt x="185800" y="0"/>
                </a:moveTo>
                <a:lnTo>
                  <a:pt x="0" y="16637"/>
                </a:lnTo>
                <a:lnTo>
                  <a:pt x="0" y="33274"/>
                </a:lnTo>
                <a:lnTo>
                  <a:pt x="185800" y="16637"/>
                </a:lnTo>
                <a:lnTo>
                  <a:pt x="18580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254875" y="2189226"/>
            <a:ext cx="184150" cy="33655"/>
          </a:xfrm>
          <a:custGeom>
            <a:avLst/>
            <a:gdLst/>
            <a:ahLst/>
            <a:cxnLst/>
            <a:rect l="l" t="t" r="r" b="b"/>
            <a:pathLst>
              <a:path w="184150" h="33655">
                <a:moveTo>
                  <a:pt x="184150" y="0"/>
                </a:moveTo>
                <a:lnTo>
                  <a:pt x="0" y="16637"/>
                </a:lnTo>
                <a:lnTo>
                  <a:pt x="0" y="33274"/>
                </a:lnTo>
                <a:lnTo>
                  <a:pt x="184150" y="16637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208901" y="2513076"/>
            <a:ext cx="184150" cy="33655"/>
          </a:xfrm>
          <a:custGeom>
            <a:avLst/>
            <a:gdLst/>
            <a:ahLst/>
            <a:cxnLst/>
            <a:rect l="l" t="t" r="r" b="b"/>
            <a:pathLst>
              <a:path w="184150" h="33655">
                <a:moveTo>
                  <a:pt x="184150" y="0"/>
                </a:moveTo>
                <a:lnTo>
                  <a:pt x="0" y="14986"/>
                </a:lnTo>
                <a:lnTo>
                  <a:pt x="0" y="33274"/>
                </a:lnTo>
                <a:lnTo>
                  <a:pt x="184150" y="14986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259701" y="1808226"/>
            <a:ext cx="184150" cy="36830"/>
          </a:xfrm>
          <a:custGeom>
            <a:avLst/>
            <a:gdLst/>
            <a:ahLst/>
            <a:cxnLst/>
            <a:rect l="l" t="t" r="r" b="b"/>
            <a:pathLst>
              <a:path w="184150" h="36830">
                <a:moveTo>
                  <a:pt x="184150" y="0"/>
                </a:moveTo>
                <a:lnTo>
                  <a:pt x="0" y="18161"/>
                </a:lnTo>
                <a:lnTo>
                  <a:pt x="0" y="36449"/>
                </a:lnTo>
                <a:lnTo>
                  <a:pt x="184150" y="18161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256526" y="1509775"/>
            <a:ext cx="184150" cy="33655"/>
          </a:xfrm>
          <a:custGeom>
            <a:avLst/>
            <a:gdLst/>
            <a:ahLst/>
            <a:cxnLst/>
            <a:rect l="l" t="t" r="r" b="b"/>
            <a:pathLst>
              <a:path w="184150" h="33655">
                <a:moveTo>
                  <a:pt x="184150" y="0"/>
                </a:moveTo>
                <a:lnTo>
                  <a:pt x="0" y="16637"/>
                </a:lnTo>
                <a:lnTo>
                  <a:pt x="0" y="33274"/>
                </a:lnTo>
                <a:lnTo>
                  <a:pt x="184150" y="16637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254875" y="1282700"/>
            <a:ext cx="184150" cy="31750"/>
          </a:xfrm>
          <a:custGeom>
            <a:avLst/>
            <a:gdLst/>
            <a:ahLst/>
            <a:cxnLst/>
            <a:rect l="l" t="t" r="r" b="b"/>
            <a:pathLst>
              <a:path w="184150" h="31750">
                <a:moveTo>
                  <a:pt x="184150" y="0"/>
                </a:moveTo>
                <a:lnTo>
                  <a:pt x="0" y="16637"/>
                </a:lnTo>
                <a:lnTo>
                  <a:pt x="0" y="31750"/>
                </a:lnTo>
                <a:lnTo>
                  <a:pt x="184150" y="16637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259701" y="1411350"/>
            <a:ext cx="184150" cy="34925"/>
          </a:xfrm>
          <a:custGeom>
            <a:avLst/>
            <a:gdLst/>
            <a:ahLst/>
            <a:cxnLst/>
            <a:rect l="l" t="t" r="r" b="b"/>
            <a:pathLst>
              <a:path w="184150" h="34925">
                <a:moveTo>
                  <a:pt x="184150" y="0"/>
                </a:moveTo>
                <a:lnTo>
                  <a:pt x="0" y="17779"/>
                </a:lnTo>
                <a:lnTo>
                  <a:pt x="0" y="34925"/>
                </a:lnTo>
                <a:lnTo>
                  <a:pt x="184150" y="17779"/>
                </a:lnTo>
                <a:lnTo>
                  <a:pt x="18415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499350" y="1890776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5">
                <a:moveTo>
                  <a:pt x="0" y="0"/>
                </a:moveTo>
                <a:lnTo>
                  <a:pt x="0" y="14986"/>
                </a:lnTo>
                <a:lnTo>
                  <a:pt x="185800" y="33274"/>
                </a:lnTo>
                <a:lnTo>
                  <a:pt x="185800" y="14986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489825" y="1925701"/>
            <a:ext cx="184150" cy="33655"/>
          </a:xfrm>
          <a:custGeom>
            <a:avLst/>
            <a:gdLst/>
            <a:ahLst/>
            <a:cxnLst/>
            <a:rect l="l" t="t" r="r" b="b"/>
            <a:pathLst>
              <a:path w="184150" h="33655">
                <a:moveTo>
                  <a:pt x="0" y="0"/>
                </a:moveTo>
                <a:lnTo>
                  <a:pt x="0" y="17018"/>
                </a:lnTo>
                <a:lnTo>
                  <a:pt x="184150" y="33274"/>
                </a:lnTo>
                <a:lnTo>
                  <a:pt x="184150" y="17018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12050" y="2009775"/>
            <a:ext cx="187325" cy="31750"/>
          </a:xfrm>
          <a:custGeom>
            <a:avLst/>
            <a:gdLst/>
            <a:ahLst/>
            <a:cxnLst/>
            <a:rect l="l" t="t" r="r" b="b"/>
            <a:pathLst>
              <a:path w="187325" h="31750">
                <a:moveTo>
                  <a:pt x="0" y="0"/>
                </a:moveTo>
                <a:lnTo>
                  <a:pt x="0" y="17399"/>
                </a:lnTo>
                <a:lnTo>
                  <a:pt x="187325" y="31750"/>
                </a:lnTo>
                <a:lnTo>
                  <a:pt x="187325" y="17399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4176" y="2233676"/>
            <a:ext cx="186055" cy="31750"/>
          </a:xfrm>
          <a:custGeom>
            <a:avLst/>
            <a:gdLst/>
            <a:ahLst/>
            <a:cxnLst/>
            <a:rect l="l" t="t" r="r" b="b"/>
            <a:pathLst>
              <a:path w="186054" h="31750">
                <a:moveTo>
                  <a:pt x="0" y="0"/>
                </a:moveTo>
                <a:lnTo>
                  <a:pt x="0" y="16637"/>
                </a:lnTo>
                <a:lnTo>
                  <a:pt x="185674" y="31750"/>
                </a:lnTo>
                <a:lnTo>
                  <a:pt x="185674" y="1663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86650" y="2149475"/>
            <a:ext cx="186055" cy="34925"/>
          </a:xfrm>
          <a:custGeom>
            <a:avLst/>
            <a:gdLst/>
            <a:ahLst/>
            <a:cxnLst/>
            <a:rect l="l" t="t" r="r" b="b"/>
            <a:pathLst>
              <a:path w="186054" h="34925">
                <a:moveTo>
                  <a:pt x="0" y="0"/>
                </a:moveTo>
                <a:lnTo>
                  <a:pt x="0" y="18287"/>
                </a:lnTo>
                <a:lnTo>
                  <a:pt x="185800" y="34925"/>
                </a:lnTo>
                <a:lnTo>
                  <a:pt x="185800" y="1828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99350" y="2635250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5">
                <a:moveTo>
                  <a:pt x="0" y="0"/>
                </a:moveTo>
                <a:lnTo>
                  <a:pt x="0" y="16637"/>
                </a:lnTo>
                <a:lnTo>
                  <a:pt x="185800" y="33400"/>
                </a:lnTo>
                <a:lnTo>
                  <a:pt x="185800" y="1663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96175" y="1717675"/>
            <a:ext cx="184150" cy="34925"/>
          </a:xfrm>
          <a:custGeom>
            <a:avLst/>
            <a:gdLst/>
            <a:ahLst/>
            <a:cxnLst/>
            <a:rect l="l" t="t" r="r" b="b"/>
            <a:pathLst>
              <a:path w="184150" h="34925">
                <a:moveTo>
                  <a:pt x="0" y="0"/>
                </a:moveTo>
                <a:lnTo>
                  <a:pt x="0" y="16637"/>
                </a:lnTo>
                <a:lnTo>
                  <a:pt x="184150" y="34925"/>
                </a:lnTo>
                <a:lnTo>
                  <a:pt x="184150" y="1663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493000" y="1679575"/>
            <a:ext cx="186055" cy="31750"/>
          </a:xfrm>
          <a:custGeom>
            <a:avLst/>
            <a:gdLst/>
            <a:ahLst/>
            <a:cxnLst/>
            <a:rect l="l" t="t" r="r" b="b"/>
            <a:pathLst>
              <a:path w="186054" h="31750">
                <a:moveTo>
                  <a:pt x="0" y="0"/>
                </a:moveTo>
                <a:lnTo>
                  <a:pt x="0" y="16637"/>
                </a:lnTo>
                <a:lnTo>
                  <a:pt x="185800" y="31750"/>
                </a:lnTo>
                <a:lnTo>
                  <a:pt x="185800" y="1663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507351" y="1325625"/>
            <a:ext cx="186055" cy="31750"/>
          </a:xfrm>
          <a:custGeom>
            <a:avLst/>
            <a:gdLst/>
            <a:ahLst/>
            <a:cxnLst/>
            <a:rect l="l" t="t" r="r" b="b"/>
            <a:pathLst>
              <a:path w="186054" h="31750">
                <a:moveTo>
                  <a:pt x="0" y="0"/>
                </a:moveTo>
                <a:lnTo>
                  <a:pt x="0" y="16637"/>
                </a:lnTo>
                <a:lnTo>
                  <a:pt x="185674" y="31750"/>
                </a:lnTo>
                <a:lnTo>
                  <a:pt x="185674" y="1663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499350" y="1522475"/>
            <a:ext cx="186055" cy="33655"/>
          </a:xfrm>
          <a:custGeom>
            <a:avLst/>
            <a:gdLst/>
            <a:ahLst/>
            <a:cxnLst/>
            <a:rect l="l" t="t" r="r" b="b"/>
            <a:pathLst>
              <a:path w="186054" h="33655">
                <a:moveTo>
                  <a:pt x="0" y="0"/>
                </a:moveTo>
                <a:lnTo>
                  <a:pt x="0" y="16637"/>
                </a:lnTo>
                <a:lnTo>
                  <a:pt x="185800" y="33274"/>
                </a:lnTo>
                <a:lnTo>
                  <a:pt x="185800" y="16637"/>
                </a:lnTo>
                <a:lnTo>
                  <a:pt x="0" y="0"/>
                </a:lnTo>
                <a:close/>
              </a:path>
            </a:pathLst>
          </a:custGeom>
          <a:solidFill>
            <a:srgbClr val="D3E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721600" y="263207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63" y="0"/>
                </a:lnTo>
              </a:path>
            </a:pathLst>
          </a:custGeom>
          <a:ln w="44450">
            <a:solidFill>
              <a:srgbClr val="899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577076" y="1576450"/>
            <a:ext cx="27305" cy="14604"/>
          </a:xfrm>
          <a:custGeom>
            <a:avLst/>
            <a:gdLst/>
            <a:ahLst/>
            <a:cxnLst/>
            <a:rect l="l" t="t" r="r" b="b"/>
            <a:pathLst>
              <a:path w="27304" h="14605">
                <a:moveTo>
                  <a:pt x="13462" y="0"/>
                </a:moveTo>
                <a:lnTo>
                  <a:pt x="0" y="5207"/>
                </a:lnTo>
                <a:lnTo>
                  <a:pt x="11810" y="14224"/>
                </a:lnTo>
                <a:lnTo>
                  <a:pt x="26924" y="5207"/>
                </a:lnTo>
                <a:lnTo>
                  <a:pt x="13462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99275" y="1941576"/>
            <a:ext cx="27305" cy="12700"/>
          </a:xfrm>
          <a:custGeom>
            <a:avLst/>
            <a:gdLst/>
            <a:ahLst/>
            <a:cxnLst/>
            <a:rect l="l" t="t" r="r" b="b"/>
            <a:pathLst>
              <a:path w="27304" h="12700">
                <a:moveTo>
                  <a:pt x="10286" y="0"/>
                </a:moveTo>
                <a:lnTo>
                  <a:pt x="0" y="5207"/>
                </a:lnTo>
                <a:lnTo>
                  <a:pt x="10286" y="12700"/>
                </a:lnTo>
                <a:lnTo>
                  <a:pt x="27050" y="5207"/>
                </a:lnTo>
                <a:lnTo>
                  <a:pt x="10286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007225" y="1665351"/>
            <a:ext cx="25400" cy="15875"/>
          </a:xfrm>
          <a:custGeom>
            <a:avLst/>
            <a:gdLst/>
            <a:ahLst/>
            <a:cxnLst/>
            <a:rect l="l" t="t" r="r" b="b"/>
            <a:pathLst>
              <a:path w="25400" h="15875">
                <a:moveTo>
                  <a:pt x="11938" y="0"/>
                </a:moveTo>
                <a:lnTo>
                  <a:pt x="0" y="8254"/>
                </a:lnTo>
                <a:lnTo>
                  <a:pt x="8763" y="15875"/>
                </a:lnTo>
                <a:lnTo>
                  <a:pt x="25400" y="8254"/>
                </a:lnTo>
                <a:lnTo>
                  <a:pt x="11938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792976" y="1301750"/>
            <a:ext cx="27305" cy="14604"/>
          </a:xfrm>
          <a:custGeom>
            <a:avLst/>
            <a:gdLst/>
            <a:ahLst/>
            <a:cxnLst/>
            <a:rect l="l" t="t" r="r" b="b"/>
            <a:pathLst>
              <a:path w="27304" h="14605">
                <a:moveTo>
                  <a:pt x="10287" y="0"/>
                </a:moveTo>
                <a:lnTo>
                  <a:pt x="0" y="5207"/>
                </a:lnTo>
                <a:lnTo>
                  <a:pt x="10287" y="14350"/>
                </a:lnTo>
                <a:lnTo>
                  <a:pt x="26924" y="5207"/>
                </a:lnTo>
                <a:lnTo>
                  <a:pt x="10287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34150" y="1636776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10286" y="0"/>
                </a:moveTo>
                <a:lnTo>
                  <a:pt x="0" y="5207"/>
                </a:lnTo>
                <a:lnTo>
                  <a:pt x="10286" y="15875"/>
                </a:lnTo>
                <a:lnTo>
                  <a:pt x="27050" y="5207"/>
                </a:lnTo>
                <a:lnTo>
                  <a:pt x="10286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>
            <a:spLocks noGrp="1"/>
          </p:cNvSpPr>
          <p:nvPr>
            <p:ph type="title"/>
          </p:nvPr>
        </p:nvSpPr>
        <p:spPr>
          <a:xfrm>
            <a:off x="904443" y="557529"/>
            <a:ext cx="6292215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Smart Antenna System</a:t>
            </a:r>
            <a:r>
              <a:rPr dirty="0"/>
              <a:t> </a:t>
            </a:r>
            <a:r>
              <a:rPr spc="-5" dirty="0"/>
              <a:t>with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Multi-path</a:t>
            </a:r>
          </a:p>
        </p:txBody>
      </p:sp>
      <p:sp>
        <p:nvSpPr>
          <p:cNvPr id="195" name="object 195"/>
          <p:cNvSpPr/>
          <p:nvPr/>
        </p:nvSpPr>
        <p:spPr>
          <a:xfrm>
            <a:off x="540905" y="3559175"/>
            <a:ext cx="4180319" cy="1475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40905" y="3559175"/>
            <a:ext cx="4180840" cy="1476375"/>
          </a:xfrm>
          <a:custGeom>
            <a:avLst/>
            <a:gdLst/>
            <a:ahLst/>
            <a:cxnLst/>
            <a:rect l="l" t="t" r="r" b="b"/>
            <a:pathLst>
              <a:path w="4180840" h="1476375">
                <a:moveTo>
                  <a:pt x="0" y="1475994"/>
                </a:moveTo>
                <a:lnTo>
                  <a:pt x="3116186" y="1475994"/>
                </a:lnTo>
                <a:lnTo>
                  <a:pt x="4180319" y="721106"/>
                </a:lnTo>
                <a:lnTo>
                  <a:pt x="363358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3565905"/>
            <a:ext cx="4180332" cy="1475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3565905"/>
            <a:ext cx="4180840" cy="1476375"/>
          </a:xfrm>
          <a:custGeom>
            <a:avLst/>
            <a:gdLst/>
            <a:ahLst/>
            <a:cxnLst/>
            <a:rect l="l" t="t" r="r" b="b"/>
            <a:pathLst>
              <a:path w="4180840" h="1476375">
                <a:moveTo>
                  <a:pt x="4180332" y="0"/>
                </a:moveTo>
                <a:lnTo>
                  <a:pt x="1064183" y="0"/>
                </a:lnTo>
                <a:lnTo>
                  <a:pt x="0" y="754888"/>
                </a:lnTo>
                <a:lnTo>
                  <a:pt x="546785" y="147599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111375" y="2132076"/>
            <a:ext cx="338455" cy="2052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111375" y="2132076"/>
            <a:ext cx="338455" cy="2052955"/>
          </a:xfrm>
          <a:custGeom>
            <a:avLst/>
            <a:gdLst/>
            <a:ahLst/>
            <a:cxnLst/>
            <a:rect l="l" t="t" r="r" b="b"/>
            <a:pathLst>
              <a:path w="338455" h="2052954">
                <a:moveTo>
                  <a:pt x="0" y="2052574"/>
                </a:moveTo>
                <a:lnTo>
                  <a:pt x="169291" y="0"/>
                </a:lnTo>
                <a:lnTo>
                  <a:pt x="338455" y="2052574"/>
                </a:lnTo>
                <a:lnTo>
                  <a:pt x="0" y="2052574"/>
                </a:lnTo>
                <a:close/>
              </a:path>
            </a:pathLst>
          </a:custGeom>
          <a:ln w="317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227452" y="2180589"/>
            <a:ext cx="344170" cy="1915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227452" y="2180589"/>
            <a:ext cx="344170" cy="1916430"/>
          </a:xfrm>
          <a:custGeom>
            <a:avLst/>
            <a:gdLst/>
            <a:ahLst/>
            <a:cxnLst/>
            <a:rect l="l" t="t" r="r" b="b"/>
            <a:pathLst>
              <a:path w="344169" h="1916429">
                <a:moveTo>
                  <a:pt x="269621" y="1915922"/>
                </a:moveTo>
                <a:lnTo>
                  <a:pt x="344170" y="1450340"/>
                </a:lnTo>
                <a:lnTo>
                  <a:pt x="0" y="0"/>
                </a:lnTo>
                <a:lnTo>
                  <a:pt x="269621" y="1915922"/>
                </a:lnTo>
                <a:close/>
              </a:path>
            </a:pathLst>
          </a:custGeom>
          <a:ln w="317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778000" y="1655813"/>
            <a:ext cx="5312283" cy="3714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64679" y="5124196"/>
            <a:ext cx="2013585" cy="729615"/>
          </a:xfrm>
          <a:custGeom>
            <a:avLst/>
            <a:gdLst/>
            <a:ahLst/>
            <a:cxnLst/>
            <a:rect l="l" t="t" r="r" b="b"/>
            <a:pathLst>
              <a:path w="2013585" h="729614">
                <a:moveTo>
                  <a:pt x="90411" y="576097"/>
                </a:moveTo>
                <a:lnTo>
                  <a:pt x="83464" y="600646"/>
                </a:lnTo>
                <a:lnTo>
                  <a:pt x="0" y="723379"/>
                </a:lnTo>
                <a:lnTo>
                  <a:pt x="2001862" y="729145"/>
                </a:lnTo>
                <a:lnTo>
                  <a:pt x="2013419" y="729145"/>
                </a:lnTo>
                <a:lnTo>
                  <a:pt x="1797095" y="619417"/>
                </a:lnTo>
                <a:lnTo>
                  <a:pt x="133299" y="619417"/>
                </a:lnTo>
                <a:lnTo>
                  <a:pt x="128337" y="604977"/>
                </a:lnTo>
                <a:lnTo>
                  <a:pt x="113601" y="604977"/>
                </a:lnTo>
                <a:lnTo>
                  <a:pt x="106641" y="591972"/>
                </a:lnTo>
                <a:lnTo>
                  <a:pt x="90411" y="576097"/>
                </a:lnTo>
                <a:close/>
              </a:path>
              <a:path w="2013585" h="729614">
                <a:moveTo>
                  <a:pt x="188937" y="509676"/>
                </a:moveTo>
                <a:lnTo>
                  <a:pt x="187782" y="521233"/>
                </a:lnTo>
                <a:lnTo>
                  <a:pt x="175031" y="551548"/>
                </a:lnTo>
                <a:lnTo>
                  <a:pt x="175031" y="560209"/>
                </a:lnTo>
                <a:lnTo>
                  <a:pt x="177355" y="578980"/>
                </a:lnTo>
                <a:lnTo>
                  <a:pt x="163436" y="578980"/>
                </a:lnTo>
                <a:lnTo>
                  <a:pt x="159969" y="599198"/>
                </a:lnTo>
                <a:lnTo>
                  <a:pt x="153009" y="599198"/>
                </a:lnTo>
                <a:lnTo>
                  <a:pt x="143738" y="619417"/>
                </a:lnTo>
                <a:lnTo>
                  <a:pt x="1797095" y="619417"/>
                </a:lnTo>
                <a:lnTo>
                  <a:pt x="1589284" y="514007"/>
                </a:lnTo>
                <a:lnTo>
                  <a:pt x="199377" y="514007"/>
                </a:lnTo>
                <a:lnTo>
                  <a:pt x="188937" y="509676"/>
                </a:lnTo>
                <a:close/>
              </a:path>
              <a:path w="2013585" h="729614">
                <a:moveTo>
                  <a:pt x="126352" y="599198"/>
                </a:moveTo>
                <a:lnTo>
                  <a:pt x="113601" y="604977"/>
                </a:lnTo>
                <a:lnTo>
                  <a:pt x="128337" y="604977"/>
                </a:lnTo>
                <a:lnTo>
                  <a:pt x="126352" y="599198"/>
                </a:lnTo>
                <a:close/>
              </a:path>
              <a:path w="2013585" h="729614">
                <a:moveTo>
                  <a:pt x="221449" y="509676"/>
                </a:moveTo>
                <a:lnTo>
                  <a:pt x="201688" y="509676"/>
                </a:lnTo>
                <a:lnTo>
                  <a:pt x="199377" y="514007"/>
                </a:lnTo>
                <a:lnTo>
                  <a:pt x="224878" y="514007"/>
                </a:lnTo>
                <a:lnTo>
                  <a:pt x="221449" y="509676"/>
                </a:lnTo>
                <a:close/>
              </a:path>
              <a:path w="2013585" h="729614">
                <a:moveTo>
                  <a:pt x="264248" y="488022"/>
                </a:moveTo>
                <a:lnTo>
                  <a:pt x="251548" y="495236"/>
                </a:lnTo>
                <a:lnTo>
                  <a:pt x="237578" y="509676"/>
                </a:lnTo>
                <a:lnTo>
                  <a:pt x="224878" y="514007"/>
                </a:lnTo>
                <a:lnTo>
                  <a:pt x="1589284" y="514007"/>
                </a:lnTo>
                <a:lnTo>
                  <a:pt x="1572208" y="505345"/>
                </a:lnTo>
                <a:lnTo>
                  <a:pt x="287489" y="505345"/>
                </a:lnTo>
                <a:lnTo>
                  <a:pt x="274662" y="501014"/>
                </a:lnTo>
                <a:lnTo>
                  <a:pt x="264248" y="488022"/>
                </a:lnTo>
                <a:close/>
              </a:path>
              <a:path w="2013585" h="729614">
                <a:moveTo>
                  <a:pt x="293204" y="496684"/>
                </a:moveTo>
                <a:lnTo>
                  <a:pt x="293204" y="505345"/>
                </a:lnTo>
                <a:lnTo>
                  <a:pt x="1572208" y="505345"/>
                </a:lnTo>
                <a:lnTo>
                  <a:pt x="1563670" y="501014"/>
                </a:lnTo>
                <a:lnTo>
                  <a:pt x="307174" y="501014"/>
                </a:lnTo>
                <a:lnTo>
                  <a:pt x="293204" y="496684"/>
                </a:lnTo>
                <a:close/>
              </a:path>
              <a:path w="2013585" h="729614">
                <a:moveTo>
                  <a:pt x="380199" y="451865"/>
                </a:moveTo>
                <a:lnTo>
                  <a:pt x="368642" y="464921"/>
                </a:lnTo>
                <a:lnTo>
                  <a:pt x="362800" y="480796"/>
                </a:lnTo>
                <a:lnTo>
                  <a:pt x="324573" y="501014"/>
                </a:lnTo>
                <a:lnTo>
                  <a:pt x="399884" y="501014"/>
                </a:lnTo>
                <a:lnTo>
                  <a:pt x="398741" y="460628"/>
                </a:lnTo>
                <a:lnTo>
                  <a:pt x="384771" y="460628"/>
                </a:lnTo>
                <a:lnTo>
                  <a:pt x="380199" y="451865"/>
                </a:lnTo>
                <a:close/>
              </a:path>
              <a:path w="2013585" h="729614">
                <a:moveTo>
                  <a:pt x="509993" y="349376"/>
                </a:moveTo>
                <a:lnTo>
                  <a:pt x="500722" y="358012"/>
                </a:lnTo>
                <a:lnTo>
                  <a:pt x="475195" y="358012"/>
                </a:lnTo>
                <a:lnTo>
                  <a:pt x="461352" y="381126"/>
                </a:lnTo>
                <a:lnTo>
                  <a:pt x="461352" y="411479"/>
                </a:lnTo>
                <a:lnTo>
                  <a:pt x="448525" y="472135"/>
                </a:lnTo>
                <a:lnTo>
                  <a:pt x="414997" y="482244"/>
                </a:lnTo>
                <a:lnTo>
                  <a:pt x="399884" y="501014"/>
                </a:lnTo>
                <a:lnTo>
                  <a:pt x="1563670" y="501014"/>
                </a:lnTo>
                <a:lnTo>
                  <a:pt x="1341587" y="388365"/>
                </a:lnTo>
                <a:lnTo>
                  <a:pt x="558761" y="388365"/>
                </a:lnTo>
                <a:lnTo>
                  <a:pt x="541362" y="385444"/>
                </a:lnTo>
                <a:lnTo>
                  <a:pt x="525106" y="385444"/>
                </a:lnTo>
                <a:lnTo>
                  <a:pt x="509993" y="349376"/>
                </a:lnTo>
                <a:close/>
              </a:path>
              <a:path w="2013585" h="729614">
                <a:moveTo>
                  <a:pt x="606259" y="358012"/>
                </a:moveTo>
                <a:lnTo>
                  <a:pt x="593432" y="369569"/>
                </a:lnTo>
                <a:lnTo>
                  <a:pt x="573747" y="371093"/>
                </a:lnTo>
                <a:lnTo>
                  <a:pt x="570318" y="371093"/>
                </a:lnTo>
                <a:lnTo>
                  <a:pt x="558761" y="388365"/>
                </a:lnTo>
                <a:lnTo>
                  <a:pt x="1341587" y="388365"/>
                </a:lnTo>
                <a:lnTo>
                  <a:pt x="1313044" y="373887"/>
                </a:lnTo>
                <a:lnTo>
                  <a:pt x="620102" y="373887"/>
                </a:lnTo>
                <a:lnTo>
                  <a:pt x="606259" y="358012"/>
                </a:lnTo>
                <a:close/>
              </a:path>
              <a:path w="2013585" h="729614">
                <a:moveTo>
                  <a:pt x="800950" y="196341"/>
                </a:moveTo>
                <a:lnTo>
                  <a:pt x="730211" y="271398"/>
                </a:lnTo>
                <a:lnTo>
                  <a:pt x="674585" y="314705"/>
                </a:lnTo>
                <a:lnTo>
                  <a:pt x="620102" y="373887"/>
                </a:lnTo>
                <a:lnTo>
                  <a:pt x="1313044" y="373887"/>
                </a:lnTo>
                <a:lnTo>
                  <a:pt x="1244942" y="339343"/>
                </a:lnTo>
                <a:lnTo>
                  <a:pt x="1234627" y="235330"/>
                </a:lnTo>
                <a:lnTo>
                  <a:pt x="882103" y="235330"/>
                </a:lnTo>
                <a:lnTo>
                  <a:pt x="848448" y="202183"/>
                </a:lnTo>
                <a:lnTo>
                  <a:pt x="821778" y="199262"/>
                </a:lnTo>
                <a:lnTo>
                  <a:pt x="800950" y="196341"/>
                </a:lnTo>
                <a:close/>
              </a:path>
              <a:path w="2013585" h="729614">
                <a:moveTo>
                  <a:pt x="1211287" y="0"/>
                </a:moveTo>
                <a:lnTo>
                  <a:pt x="968971" y="83692"/>
                </a:lnTo>
                <a:lnTo>
                  <a:pt x="949286" y="99567"/>
                </a:lnTo>
                <a:lnTo>
                  <a:pt x="940015" y="115442"/>
                </a:lnTo>
                <a:lnTo>
                  <a:pt x="928458" y="119887"/>
                </a:lnTo>
                <a:lnTo>
                  <a:pt x="913345" y="141477"/>
                </a:lnTo>
                <a:lnTo>
                  <a:pt x="882103" y="173227"/>
                </a:lnTo>
                <a:lnTo>
                  <a:pt x="882103" y="235330"/>
                </a:lnTo>
                <a:lnTo>
                  <a:pt x="1234627" y="235330"/>
                </a:lnTo>
                <a:lnTo>
                  <a:pt x="1211287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32599" y="4117790"/>
            <a:ext cx="6163017" cy="1860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71034" y="3665029"/>
            <a:ext cx="2520315" cy="186690"/>
          </a:xfrm>
          <a:custGeom>
            <a:avLst/>
            <a:gdLst/>
            <a:ahLst/>
            <a:cxnLst/>
            <a:rect l="l" t="t" r="r" b="b"/>
            <a:pathLst>
              <a:path w="2520315" h="186689">
                <a:moveTo>
                  <a:pt x="2117058" y="0"/>
                </a:moveTo>
                <a:lnTo>
                  <a:pt x="77790" y="161150"/>
                </a:lnTo>
                <a:lnTo>
                  <a:pt x="19237" y="167671"/>
                </a:lnTo>
                <a:lnTo>
                  <a:pt x="0" y="173163"/>
                </a:lnTo>
                <a:lnTo>
                  <a:pt x="8128" y="175450"/>
                </a:lnTo>
                <a:lnTo>
                  <a:pt x="73231" y="179276"/>
                </a:lnTo>
                <a:lnTo>
                  <a:pt x="194296" y="181804"/>
                </a:lnTo>
                <a:lnTo>
                  <a:pt x="1492066" y="186203"/>
                </a:lnTo>
                <a:lnTo>
                  <a:pt x="2152147" y="185111"/>
                </a:lnTo>
                <a:lnTo>
                  <a:pt x="2165667" y="184737"/>
                </a:lnTo>
                <a:lnTo>
                  <a:pt x="2168816" y="184077"/>
                </a:lnTo>
                <a:lnTo>
                  <a:pt x="2172551" y="182979"/>
                </a:lnTo>
                <a:lnTo>
                  <a:pt x="2187829" y="181292"/>
                </a:lnTo>
                <a:lnTo>
                  <a:pt x="2226929" y="177623"/>
                </a:lnTo>
                <a:lnTo>
                  <a:pt x="2268315" y="172799"/>
                </a:lnTo>
                <a:lnTo>
                  <a:pt x="2308987" y="166951"/>
                </a:lnTo>
                <a:lnTo>
                  <a:pt x="2378851" y="152177"/>
                </a:lnTo>
                <a:lnTo>
                  <a:pt x="2436044" y="132921"/>
                </a:lnTo>
                <a:lnTo>
                  <a:pt x="2481703" y="112454"/>
                </a:lnTo>
                <a:lnTo>
                  <a:pt x="2515493" y="90920"/>
                </a:lnTo>
                <a:lnTo>
                  <a:pt x="2520315" y="80200"/>
                </a:lnTo>
                <a:lnTo>
                  <a:pt x="2513854" y="69191"/>
                </a:lnTo>
                <a:lnTo>
                  <a:pt x="2476309" y="47124"/>
                </a:lnTo>
                <a:lnTo>
                  <a:pt x="2421134" y="28819"/>
                </a:lnTo>
                <a:lnTo>
                  <a:pt x="2348565" y="14559"/>
                </a:lnTo>
                <a:lnTo>
                  <a:pt x="2310638" y="9334"/>
                </a:lnTo>
                <a:lnTo>
                  <a:pt x="2271107" y="5653"/>
                </a:lnTo>
                <a:lnTo>
                  <a:pt x="2229278" y="3317"/>
                </a:lnTo>
                <a:lnTo>
                  <a:pt x="2188283" y="1958"/>
                </a:lnTo>
                <a:lnTo>
                  <a:pt x="2151253" y="1206"/>
                </a:lnTo>
                <a:lnTo>
                  <a:pt x="211705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71034" y="3665029"/>
            <a:ext cx="2520315" cy="186690"/>
          </a:xfrm>
          <a:custGeom>
            <a:avLst/>
            <a:gdLst/>
            <a:ahLst/>
            <a:cxnLst/>
            <a:rect l="l" t="t" r="r" b="b"/>
            <a:pathLst>
              <a:path w="2520315" h="186689">
                <a:moveTo>
                  <a:pt x="8128" y="175450"/>
                </a:moveTo>
                <a:lnTo>
                  <a:pt x="73231" y="179276"/>
                </a:lnTo>
                <a:lnTo>
                  <a:pt x="148680" y="181088"/>
                </a:lnTo>
                <a:lnTo>
                  <a:pt x="194296" y="181804"/>
                </a:lnTo>
                <a:lnTo>
                  <a:pt x="244407" y="182407"/>
                </a:lnTo>
                <a:lnTo>
                  <a:pt x="298439" y="182909"/>
                </a:lnTo>
                <a:lnTo>
                  <a:pt x="355816" y="183320"/>
                </a:lnTo>
                <a:lnTo>
                  <a:pt x="415966" y="183651"/>
                </a:lnTo>
                <a:lnTo>
                  <a:pt x="478314" y="183911"/>
                </a:lnTo>
                <a:lnTo>
                  <a:pt x="542284" y="184113"/>
                </a:lnTo>
                <a:lnTo>
                  <a:pt x="607303" y="184266"/>
                </a:lnTo>
                <a:lnTo>
                  <a:pt x="672797" y="184382"/>
                </a:lnTo>
                <a:lnTo>
                  <a:pt x="738191" y="184471"/>
                </a:lnTo>
                <a:lnTo>
                  <a:pt x="802911" y="184543"/>
                </a:lnTo>
                <a:lnTo>
                  <a:pt x="866382" y="184609"/>
                </a:lnTo>
                <a:lnTo>
                  <a:pt x="928030" y="184681"/>
                </a:lnTo>
                <a:lnTo>
                  <a:pt x="987281" y="184768"/>
                </a:lnTo>
                <a:lnTo>
                  <a:pt x="1043559" y="184881"/>
                </a:lnTo>
                <a:lnTo>
                  <a:pt x="1096292" y="185031"/>
                </a:lnTo>
                <a:lnTo>
                  <a:pt x="1144905" y="185229"/>
                </a:lnTo>
                <a:lnTo>
                  <a:pt x="1201998" y="185483"/>
                </a:lnTo>
                <a:lnTo>
                  <a:pt x="1259767" y="185698"/>
                </a:lnTo>
                <a:lnTo>
                  <a:pt x="1317935" y="185875"/>
                </a:lnTo>
                <a:lnTo>
                  <a:pt x="1376226" y="186016"/>
                </a:lnTo>
                <a:lnTo>
                  <a:pt x="1434362" y="186125"/>
                </a:lnTo>
                <a:lnTo>
                  <a:pt x="1492066" y="186203"/>
                </a:lnTo>
                <a:lnTo>
                  <a:pt x="1549063" y="186252"/>
                </a:lnTo>
                <a:lnTo>
                  <a:pt x="1605075" y="186276"/>
                </a:lnTo>
                <a:lnTo>
                  <a:pt x="1659826" y="186277"/>
                </a:lnTo>
                <a:lnTo>
                  <a:pt x="1713039" y="186256"/>
                </a:lnTo>
                <a:lnTo>
                  <a:pt x="1764437" y="186216"/>
                </a:lnTo>
                <a:lnTo>
                  <a:pt x="1813743" y="186160"/>
                </a:lnTo>
                <a:lnTo>
                  <a:pt x="1860681" y="186090"/>
                </a:lnTo>
                <a:lnTo>
                  <a:pt x="1904974" y="186008"/>
                </a:lnTo>
                <a:lnTo>
                  <a:pt x="1946345" y="185917"/>
                </a:lnTo>
                <a:lnTo>
                  <a:pt x="1984518" y="185819"/>
                </a:lnTo>
                <a:lnTo>
                  <a:pt x="2050161" y="185610"/>
                </a:lnTo>
                <a:lnTo>
                  <a:pt x="2117297" y="185352"/>
                </a:lnTo>
                <a:lnTo>
                  <a:pt x="2165667" y="184737"/>
                </a:lnTo>
                <a:lnTo>
                  <a:pt x="2172551" y="182979"/>
                </a:lnTo>
                <a:lnTo>
                  <a:pt x="2187829" y="181292"/>
                </a:lnTo>
                <a:lnTo>
                  <a:pt x="2226929" y="177623"/>
                </a:lnTo>
                <a:lnTo>
                  <a:pt x="2268315" y="172799"/>
                </a:lnTo>
                <a:lnTo>
                  <a:pt x="2308987" y="166951"/>
                </a:lnTo>
                <a:lnTo>
                  <a:pt x="2378851" y="152177"/>
                </a:lnTo>
                <a:lnTo>
                  <a:pt x="2436044" y="132921"/>
                </a:lnTo>
                <a:lnTo>
                  <a:pt x="2481703" y="112454"/>
                </a:lnTo>
                <a:lnTo>
                  <a:pt x="2515493" y="90920"/>
                </a:lnTo>
                <a:lnTo>
                  <a:pt x="2520315" y="80200"/>
                </a:lnTo>
                <a:lnTo>
                  <a:pt x="2513854" y="69191"/>
                </a:lnTo>
                <a:lnTo>
                  <a:pt x="2476309" y="47124"/>
                </a:lnTo>
                <a:lnTo>
                  <a:pt x="2421134" y="28819"/>
                </a:lnTo>
                <a:lnTo>
                  <a:pt x="2348565" y="14559"/>
                </a:lnTo>
                <a:lnTo>
                  <a:pt x="2310638" y="9334"/>
                </a:lnTo>
                <a:lnTo>
                  <a:pt x="2271107" y="5653"/>
                </a:lnTo>
                <a:lnTo>
                  <a:pt x="2229278" y="3317"/>
                </a:lnTo>
                <a:lnTo>
                  <a:pt x="2188283" y="1958"/>
                </a:lnTo>
                <a:lnTo>
                  <a:pt x="2151253" y="1206"/>
                </a:lnTo>
                <a:lnTo>
                  <a:pt x="2129286" y="412"/>
                </a:lnTo>
                <a:lnTo>
                  <a:pt x="2036953" y="5270"/>
                </a:lnTo>
                <a:lnTo>
                  <a:pt x="1963412" y="10865"/>
                </a:lnTo>
                <a:lnTo>
                  <a:pt x="1919796" y="14324"/>
                </a:lnTo>
                <a:lnTo>
                  <a:pt x="1871991" y="18179"/>
                </a:lnTo>
                <a:lnTo>
                  <a:pt x="1820275" y="22399"/>
                </a:lnTo>
                <a:lnTo>
                  <a:pt x="1764928" y="26950"/>
                </a:lnTo>
                <a:lnTo>
                  <a:pt x="1706230" y="31800"/>
                </a:lnTo>
                <a:lnTo>
                  <a:pt x="1644460" y="36916"/>
                </a:lnTo>
                <a:lnTo>
                  <a:pt x="1579898" y="42265"/>
                </a:lnTo>
                <a:lnTo>
                  <a:pt x="1512824" y="47815"/>
                </a:lnTo>
                <a:lnTo>
                  <a:pt x="1471295" y="51225"/>
                </a:lnTo>
                <a:lnTo>
                  <a:pt x="1427238" y="54850"/>
                </a:lnTo>
                <a:lnTo>
                  <a:pt x="1380962" y="58662"/>
                </a:lnTo>
                <a:lnTo>
                  <a:pt x="1332775" y="62638"/>
                </a:lnTo>
                <a:lnTo>
                  <a:pt x="1282988" y="66750"/>
                </a:lnTo>
                <a:lnTo>
                  <a:pt x="1231908" y="70974"/>
                </a:lnTo>
                <a:lnTo>
                  <a:pt x="1179845" y="75283"/>
                </a:lnTo>
                <a:lnTo>
                  <a:pt x="1127107" y="79652"/>
                </a:lnTo>
                <a:lnTo>
                  <a:pt x="1074004" y="84055"/>
                </a:lnTo>
                <a:lnTo>
                  <a:pt x="1020844" y="88466"/>
                </a:lnTo>
                <a:lnTo>
                  <a:pt x="967938" y="92860"/>
                </a:lnTo>
                <a:lnTo>
                  <a:pt x="915592" y="97210"/>
                </a:lnTo>
                <a:lnTo>
                  <a:pt x="864117" y="101491"/>
                </a:lnTo>
                <a:lnTo>
                  <a:pt x="813821" y="105678"/>
                </a:lnTo>
                <a:lnTo>
                  <a:pt x="765014" y="109744"/>
                </a:lnTo>
                <a:lnTo>
                  <a:pt x="718004" y="113663"/>
                </a:lnTo>
                <a:lnTo>
                  <a:pt x="673100" y="117411"/>
                </a:lnTo>
                <a:lnTo>
                  <a:pt x="623900" y="121350"/>
                </a:lnTo>
                <a:lnTo>
                  <a:pt x="570111" y="125385"/>
                </a:lnTo>
                <a:lnTo>
                  <a:pt x="512936" y="129486"/>
                </a:lnTo>
                <a:lnTo>
                  <a:pt x="453576" y="133623"/>
                </a:lnTo>
                <a:lnTo>
                  <a:pt x="393233" y="137769"/>
                </a:lnTo>
                <a:lnTo>
                  <a:pt x="333106" y="141892"/>
                </a:lnTo>
                <a:lnTo>
                  <a:pt x="274399" y="145964"/>
                </a:lnTo>
                <a:lnTo>
                  <a:pt x="218313" y="149955"/>
                </a:lnTo>
                <a:lnTo>
                  <a:pt x="166048" y="153836"/>
                </a:lnTo>
                <a:lnTo>
                  <a:pt x="118807" y="157577"/>
                </a:lnTo>
                <a:lnTo>
                  <a:pt x="77790" y="161150"/>
                </a:lnTo>
                <a:lnTo>
                  <a:pt x="19237" y="167671"/>
                </a:lnTo>
                <a:lnTo>
                  <a:pt x="0" y="173163"/>
                </a:lnTo>
                <a:lnTo>
                  <a:pt x="8128" y="17545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064247" y="2523210"/>
            <a:ext cx="633730" cy="1014730"/>
          </a:xfrm>
          <a:custGeom>
            <a:avLst/>
            <a:gdLst/>
            <a:ahLst/>
            <a:cxnLst/>
            <a:rect l="l" t="t" r="r" b="b"/>
            <a:pathLst>
              <a:path w="633729" h="1014729">
                <a:moveTo>
                  <a:pt x="3066" y="0"/>
                </a:moveTo>
                <a:lnTo>
                  <a:pt x="17502" y="48154"/>
                </a:lnTo>
                <a:lnTo>
                  <a:pt x="34641" y="84983"/>
                </a:lnTo>
                <a:lnTo>
                  <a:pt x="55975" y="129123"/>
                </a:lnTo>
                <a:lnTo>
                  <a:pt x="80457" y="178692"/>
                </a:lnTo>
                <a:lnTo>
                  <a:pt x="107040" y="231807"/>
                </a:lnTo>
                <a:lnTo>
                  <a:pt x="213441" y="442060"/>
                </a:lnTo>
                <a:lnTo>
                  <a:pt x="262026" y="539077"/>
                </a:lnTo>
                <a:lnTo>
                  <a:pt x="289736" y="594115"/>
                </a:lnTo>
                <a:lnTo>
                  <a:pt x="317259" y="648463"/>
                </a:lnTo>
                <a:lnTo>
                  <a:pt x="368963" y="749849"/>
                </a:lnTo>
                <a:lnTo>
                  <a:pt x="411575" y="832756"/>
                </a:lnTo>
                <a:lnTo>
                  <a:pt x="446787" y="900666"/>
                </a:lnTo>
                <a:lnTo>
                  <a:pt x="454935" y="913262"/>
                </a:lnTo>
                <a:lnTo>
                  <a:pt x="460628" y="919632"/>
                </a:lnTo>
                <a:lnTo>
                  <a:pt x="484600" y="949398"/>
                </a:lnTo>
                <a:lnTo>
                  <a:pt x="524869" y="985992"/>
                </a:lnTo>
                <a:lnTo>
                  <a:pt x="565784" y="1006119"/>
                </a:lnTo>
                <a:lnTo>
                  <a:pt x="603432" y="1014442"/>
                </a:lnTo>
                <a:lnTo>
                  <a:pt x="613155" y="1011453"/>
                </a:lnTo>
                <a:lnTo>
                  <a:pt x="632713" y="962304"/>
                </a:lnTo>
                <a:lnTo>
                  <a:pt x="633295" y="945802"/>
                </a:lnTo>
                <a:lnTo>
                  <a:pt x="632031" y="927538"/>
                </a:lnTo>
                <a:lnTo>
                  <a:pt x="619918" y="872031"/>
                </a:lnTo>
                <a:lnTo>
                  <a:pt x="605202" y="835646"/>
                </a:lnTo>
                <a:lnTo>
                  <a:pt x="597916" y="819810"/>
                </a:lnTo>
                <a:lnTo>
                  <a:pt x="593877" y="810160"/>
                </a:lnTo>
                <a:lnTo>
                  <a:pt x="570356" y="773709"/>
                </a:lnTo>
                <a:lnTo>
                  <a:pt x="188722" y="255295"/>
                </a:lnTo>
                <a:lnTo>
                  <a:pt x="160318" y="215919"/>
                </a:lnTo>
                <a:lnTo>
                  <a:pt x="128801" y="170983"/>
                </a:lnTo>
                <a:lnTo>
                  <a:pt x="65404" y="80099"/>
                </a:lnTo>
                <a:lnTo>
                  <a:pt x="38013" y="41985"/>
                </a:lnTo>
                <a:lnTo>
                  <a:pt x="16486" y="13979"/>
                </a:lnTo>
                <a:lnTo>
                  <a:pt x="3066" y="0"/>
                </a:lnTo>
                <a:close/>
              </a:path>
            </a:pathLst>
          </a:custGeom>
          <a:solidFill>
            <a:srgbClr val="FF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064247" y="2523210"/>
            <a:ext cx="633730" cy="1014730"/>
          </a:xfrm>
          <a:custGeom>
            <a:avLst/>
            <a:gdLst/>
            <a:ahLst/>
            <a:cxnLst/>
            <a:rect l="l" t="t" r="r" b="b"/>
            <a:pathLst>
              <a:path w="633729" h="1014729">
                <a:moveTo>
                  <a:pt x="0" y="3962"/>
                </a:moveTo>
                <a:lnTo>
                  <a:pt x="17502" y="48154"/>
                </a:lnTo>
                <a:lnTo>
                  <a:pt x="34641" y="84983"/>
                </a:lnTo>
                <a:lnTo>
                  <a:pt x="55975" y="129123"/>
                </a:lnTo>
                <a:lnTo>
                  <a:pt x="80457" y="178692"/>
                </a:lnTo>
                <a:lnTo>
                  <a:pt x="107040" y="231807"/>
                </a:lnTo>
                <a:lnTo>
                  <a:pt x="134677" y="286583"/>
                </a:lnTo>
                <a:lnTo>
                  <a:pt x="162321" y="341140"/>
                </a:lnTo>
                <a:lnTo>
                  <a:pt x="188924" y="393593"/>
                </a:lnTo>
                <a:lnTo>
                  <a:pt x="213441" y="442060"/>
                </a:lnTo>
                <a:lnTo>
                  <a:pt x="234823" y="484657"/>
                </a:lnTo>
                <a:lnTo>
                  <a:pt x="262026" y="539077"/>
                </a:lnTo>
                <a:lnTo>
                  <a:pt x="289736" y="594115"/>
                </a:lnTo>
                <a:lnTo>
                  <a:pt x="317259" y="648463"/>
                </a:lnTo>
                <a:lnTo>
                  <a:pt x="343900" y="700811"/>
                </a:lnTo>
                <a:lnTo>
                  <a:pt x="368963" y="749849"/>
                </a:lnTo>
                <a:lnTo>
                  <a:pt x="391753" y="794267"/>
                </a:lnTo>
                <a:lnTo>
                  <a:pt x="411575" y="832756"/>
                </a:lnTo>
                <a:lnTo>
                  <a:pt x="446787" y="900666"/>
                </a:lnTo>
                <a:lnTo>
                  <a:pt x="454935" y="913262"/>
                </a:lnTo>
                <a:lnTo>
                  <a:pt x="460628" y="919632"/>
                </a:lnTo>
                <a:lnTo>
                  <a:pt x="484600" y="949398"/>
                </a:lnTo>
                <a:lnTo>
                  <a:pt x="524869" y="985992"/>
                </a:lnTo>
                <a:lnTo>
                  <a:pt x="565784" y="1006119"/>
                </a:lnTo>
                <a:lnTo>
                  <a:pt x="603432" y="1014442"/>
                </a:lnTo>
                <a:lnTo>
                  <a:pt x="613155" y="1011453"/>
                </a:lnTo>
                <a:lnTo>
                  <a:pt x="632713" y="962304"/>
                </a:lnTo>
                <a:lnTo>
                  <a:pt x="633295" y="945802"/>
                </a:lnTo>
                <a:lnTo>
                  <a:pt x="632031" y="927538"/>
                </a:lnTo>
                <a:lnTo>
                  <a:pt x="619918" y="872031"/>
                </a:lnTo>
                <a:lnTo>
                  <a:pt x="605202" y="835646"/>
                </a:lnTo>
                <a:lnTo>
                  <a:pt x="597916" y="819810"/>
                </a:lnTo>
                <a:lnTo>
                  <a:pt x="593877" y="810160"/>
                </a:lnTo>
                <a:lnTo>
                  <a:pt x="570356" y="773709"/>
                </a:lnTo>
                <a:lnTo>
                  <a:pt x="524663" y="710721"/>
                </a:lnTo>
                <a:lnTo>
                  <a:pt x="494745" y="670007"/>
                </a:lnTo>
                <a:lnTo>
                  <a:pt x="461023" y="624227"/>
                </a:lnTo>
                <a:lnTo>
                  <a:pt x="424179" y="574192"/>
                </a:lnTo>
                <a:lnTo>
                  <a:pt x="398618" y="539518"/>
                </a:lnTo>
                <a:lnTo>
                  <a:pt x="370298" y="501112"/>
                </a:lnTo>
                <a:lnTo>
                  <a:pt x="340046" y="460098"/>
                </a:lnTo>
                <a:lnTo>
                  <a:pt x="308689" y="417601"/>
                </a:lnTo>
                <a:lnTo>
                  <a:pt x="277052" y="374748"/>
                </a:lnTo>
                <a:lnTo>
                  <a:pt x="245961" y="332662"/>
                </a:lnTo>
                <a:lnTo>
                  <a:pt x="216242" y="292470"/>
                </a:lnTo>
                <a:lnTo>
                  <a:pt x="188722" y="255295"/>
                </a:lnTo>
                <a:lnTo>
                  <a:pt x="160318" y="215919"/>
                </a:lnTo>
                <a:lnTo>
                  <a:pt x="128801" y="170983"/>
                </a:lnTo>
                <a:lnTo>
                  <a:pt x="96415" y="124404"/>
                </a:lnTo>
                <a:lnTo>
                  <a:pt x="65404" y="80099"/>
                </a:lnTo>
                <a:lnTo>
                  <a:pt x="38013" y="41985"/>
                </a:lnTo>
                <a:lnTo>
                  <a:pt x="16486" y="13979"/>
                </a:lnTo>
                <a:lnTo>
                  <a:pt x="3066" y="0"/>
                </a:lnTo>
                <a:lnTo>
                  <a:pt x="0" y="39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646926" y="5483225"/>
            <a:ext cx="2497455" cy="592455"/>
          </a:xfrm>
          <a:custGeom>
            <a:avLst/>
            <a:gdLst/>
            <a:ahLst/>
            <a:cxnLst/>
            <a:rect l="l" t="t" r="r" b="b"/>
            <a:pathLst>
              <a:path w="2497454" h="592454">
                <a:moveTo>
                  <a:pt x="0" y="592137"/>
                </a:moveTo>
                <a:lnTo>
                  <a:pt x="2497074" y="592137"/>
                </a:lnTo>
                <a:lnTo>
                  <a:pt x="2497074" y="0"/>
                </a:lnTo>
                <a:lnTo>
                  <a:pt x="0" y="0"/>
                </a:lnTo>
                <a:lnTo>
                  <a:pt x="0" y="592137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993519" y="4326890"/>
            <a:ext cx="7081520" cy="1663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0" dirty="0">
                <a:solidFill>
                  <a:srgbClr val="66FFFF"/>
                </a:solidFill>
                <a:latin typeface="Arial"/>
                <a:cs typeface="Arial"/>
              </a:rPr>
              <a:t>BS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7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3500" b="1" spc="615" dirty="0">
                <a:latin typeface="Times New Roman"/>
                <a:cs typeface="Times New Roman"/>
              </a:rPr>
              <a:t>y</a:t>
            </a:r>
            <a:r>
              <a:rPr sz="3500" b="1" spc="190" dirty="0">
                <a:latin typeface="Times New Roman"/>
                <a:cs typeface="Times New Roman"/>
              </a:rPr>
              <a:t> </a:t>
            </a:r>
            <a:r>
              <a:rPr sz="3500" spc="675" dirty="0">
                <a:latin typeface="Symbol"/>
                <a:cs typeface="Symbol"/>
              </a:rPr>
              <a:t></a:t>
            </a:r>
            <a:r>
              <a:rPr sz="3500" spc="-95" dirty="0">
                <a:latin typeface="Times New Roman"/>
                <a:cs typeface="Times New Roman"/>
              </a:rPr>
              <a:t> </a:t>
            </a:r>
            <a:r>
              <a:rPr sz="3500" b="1" spc="860" dirty="0">
                <a:latin typeface="Times New Roman"/>
                <a:cs typeface="Times New Roman"/>
              </a:rPr>
              <a:t>Sx</a:t>
            </a:r>
            <a:r>
              <a:rPr sz="3500" spc="860" dirty="0">
                <a:latin typeface="Symbol"/>
                <a:cs typeface="Symbol"/>
              </a:rPr>
              <a:t></a:t>
            </a:r>
            <a:r>
              <a:rPr sz="3500" spc="-295" dirty="0">
                <a:latin typeface="Times New Roman"/>
                <a:cs typeface="Times New Roman"/>
              </a:rPr>
              <a:t> </a:t>
            </a:r>
            <a:r>
              <a:rPr sz="3500" b="1" spc="680" dirty="0">
                <a:latin typeface="Times New Roman"/>
                <a:cs typeface="Times New Roman"/>
              </a:rPr>
              <a:t>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7342251" y="3600462"/>
            <a:ext cx="382465" cy="12572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129276" y="4957826"/>
            <a:ext cx="382524" cy="12572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15" name="object 2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16" name="object 2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62</a:t>
            </a:fld>
            <a:endParaRPr dirty="0"/>
          </a:p>
        </p:txBody>
      </p:sp>
      <p:sp>
        <p:nvSpPr>
          <p:cNvPr id="217" name="object 217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479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pc="-5" dirty="0"/>
              <a:t>Multi-user System</a:t>
            </a:r>
            <a:r>
              <a:rPr spc="-10" dirty="0"/>
              <a:t> </a:t>
            </a:r>
            <a:r>
              <a:rPr spc="-5" dirty="0"/>
              <a:t>Model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63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4437" y="2019300"/>
            <a:ext cx="2590800" cy="6858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4520"/>
              </a:lnSpc>
            </a:pPr>
            <a:r>
              <a:rPr sz="4050" b="1" spc="430" dirty="0">
                <a:latin typeface="Times New Roman"/>
                <a:cs typeface="Times New Roman"/>
              </a:rPr>
              <a:t>y</a:t>
            </a:r>
            <a:r>
              <a:rPr sz="4050" b="1" spc="95" dirty="0">
                <a:latin typeface="Times New Roman"/>
                <a:cs typeface="Times New Roman"/>
              </a:rPr>
              <a:t> </a:t>
            </a:r>
            <a:r>
              <a:rPr sz="4050" spc="470" dirty="0">
                <a:latin typeface="Symbol"/>
                <a:cs typeface="Symbol"/>
              </a:rPr>
              <a:t></a:t>
            </a:r>
            <a:r>
              <a:rPr sz="4050" spc="-200" dirty="0">
                <a:latin typeface="Times New Roman"/>
                <a:cs typeface="Times New Roman"/>
              </a:rPr>
              <a:t> </a:t>
            </a:r>
            <a:r>
              <a:rPr sz="4050" b="1" spc="670" dirty="0">
                <a:latin typeface="Times New Roman"/>
                <a:cs typeface="Times New Roman"/>
              </a:rPr>
              <a:t>Sx</a:t>
            </a:r>
            <a:r>
              <a:rPr sz="4050" spc="670" dirty="0">
                <a:latin typeface="Symbol"/>
                <a:cs typeface="Symbol"/>
              </a:rPr>
              <a:t></a:t>
            </a:r>
            <a:r>
              <a:rPr sz="4050" spc="-409" dirty="0">
                <a:latin typeface="Times New Roman"/>
                <a:cs typeface="Times New Roman"/>
              </a:rPr>
              <a:t> </a:t>
            </a:r>
            <a:r>
              <a:rPr sz="4050" b="1" spc="475" dirty="0">
                <a:latin typeface="Times New Roman"/>
                <a:cs typeface="Times New Roman"/>
              </a:rPr>
              <a:t>n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042" y="3476117"/>
            <a:ext cx="5781675" cy="199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00605" algn="l"/>
                <a:tab pos="3244215" algn="l"/>
              </a:tabLst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b="1" spc="-5" dirty="0">
                <a:latin typeface="Arial"/>
                <a:cs typeface="Arial"/>
              </a:rPr>
              <a:t>y 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received</a:t>
            </a:r>
            <a:r>
              <a:rPr sz="2000" spc="3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signal	(N</a:t>
            </a:r>
            <a:r>
              <a:rPr sz="2000" spc="5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5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	dimensional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b="1" spc="-5" dirty="0">
                <a:latin typeface="Arial"/>
                <a:cs typeface="Arial"/>
              </a:rPr>
              <a:t>S </a:t>
            </a:r>
            <a:r>
              <a:rPr sz="2000" dirty="0">
                <a:latin typeface="Arial"/>
                <a:cs typeface="Arial"/>
              </a:rPr>
              <a:t>- signature matrix (N X K) dimensional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b="1" spc="-5" dirty="0">
                <a:latin typeface="Arial"/>
                <a:cs typeface="Arial"/>
              </a:rPr>
              <a:t>x </a:t>
            </a:r>
            <a:r>
              <a:rPr sz="2000" dirty="0">
                <a:latin typeface="Arial"/>
                <a:cs typeface="Arial"/>
              </a:rPr>
              <a:t>- transmitted symbols (K X 1) dimensional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b="1" spc="-5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- Gaussian noise (N X 1) dimensional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•N </a:t>
            </a:r>
            <a:r>
              <a:rPr sz="2000" dirty="0">
                <a:latin typeface="Arial"/>
                <a:cs typeface="Arial"/>
              </a:rPr>
              <a:t>- Number of antenna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•K </a:t>
            </a:r>
            <a:r>
              <a:rPr sz="2000" dirty="0">
                <a:latin typeface="Arial"/>
                <a:cs typeface="Arial"/>
              </a:rPr>
              <a:t>- Number of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1027" y="1872913"/>
            <a:ext cx="232854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15" dirty="0">
                <a:latin typeface="Times New Roman"/>
                <a:cs typeface="Times New Roman"/>
              </a:rPr>
              <a:t>E{</a:t>
            </a:r>
            <a:r>
              <a:rPr sz="3400" b="1" spc="-15" dirty="0">
                <a:latin typeface="Times New Roman"/>
                <a:cs typeface="Times New Roman"/>
              </a:rPr>
              <a:t>nn</a:t>
            </a:r>
            <a:r>
              <a:rPr sz="3000" spc="-22" baseline="43055" dirty="0">
                <a:latin typeface="Times New Roman"/>
                <a:cs typeface="Times New Roman"/>
              </a:rPr>
              <a:t>H</a:t>
            </a:r>
            <a:r>
              <a:rPr sz="3400" spc="-15" dirty="0">
                <a:latin typeface="Times New Roman"/>
                <a:cs typeface="Times New Roman"/>
              </a:rPr>
              <a:t>} </a:t>
            </a:r>
            <a:r>
              <a:rPr sz="3400" spc="35" dirty="0">
                <a:latin typeface="Symbol"/>
                <a:cs typeface="Symbol"/>
              </a:rPr>
              <a:t></a:t>
            </a:r>
            <a:r>
              <a:rPr sz="3400" spc="-640" dirty="0">
                <a:latin typeface="Times New Roman"/>
                <a:cs typeface="Times New Roman"/>
              </a:rPr>
              <a:t> </a:t>
            </a:r>
            <a:r>
              <a:rPr sz="3400" spc="70" dirty="0">
                <a:latin typeface="Symbol"/>
                <a:cs typeface="Symbol"/>
              </a:rPr>
              <a:t></a:t>
            </a:r>
            <a:r>
              <a:rPr sz="3000" spc="104" baseline="43055" dirty="0">
                <a:latin typeface="Times New Roman"/>
                <a:cs typeface="Times New Roman"/>
              </a:rPr>
              <a:t>2</a:t>
            </a:r>
            <a:r>
              <a:rPr sz="3400" b="1" spc="70" dirty="0">
                <a:latin typeface="Times New Roman"/>
                <a:cs typeface="Times New Roman"/>
              </a:rPr>
              <a:t>I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5175" y="557529"/>
            <a:ext cx="6771005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Multi-user System</a:t>
            </a:r>
            <a:r>
              <a:rPr sz="40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Information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Capacity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0525" y="1985898"/>
            <a:ext cx="3649979" cy="1152525"/>
          </a:xfrm>
          <a:custGeom>
            <a:avLst/>
            <a:gdLst/>
            <a:ahLst/>
            <a:cxnLst/>
            <a:rect l="l" t="t" r="r" b="b"/>
            <a:pathLst>
              <a:path w="3649979" h="1152525">
                <a:moveTo>
                  <a:pt x="0" y="1152525"/>
                </a:moveTo>
                <a:lnTo>
                  <a:pt x="3649726" y="1152525"/>
                </a:lnTo>
                <a:lnTo>
                  <a:pt x="3649726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0970" y="2065344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3922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50250" y="2065344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3922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11708" y="2819444"/>
            <a:ext cx="13398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650" spc="229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4782" y="2534741"/>
            <a:ext cx="13398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650" spc="229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9185" y="2412625"/>
            <a:ext cx="407034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75" spc="900" baseline="-25341" dirty="0">
                <a:latin typeface="Times New Roman"/>
                <a:cs typeface="Times New Roman"/>
              </a:rPr>
              <a:t>σ</a:t>
            </a:r>
            <a:r>
              <a:rPr sz="1650" spc="229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9541" y="2062313"/>
            <a:ext cx="118491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10"/>
              </a:lnSpc>
            </a:pPr>
            <a:r>
              <a:rPr sz="2850" b="1" spc="480" dirty="0">
                <a:latin typeface="Times New Roman"/>
                <a:cs typeface="Times New Roman"/>
              </a:rPr>
              <a:t>S</a:t>
            </a:r>
            <a:r>
              <a:rPr sz="2850" spc="480" dirty="0">
                <a:latin typeface="Times New Roman"/>
                <a:cs typeface="Times New Roman"/>
              </a:rPr>
              <a:t>V</a:t>
            </a:r>
            <a:r>
              <a:rPr sz="2850" spc="180" dirty="0">
                <a:latin typeface="Times New Roman"/>
                <a:cs typeface="Times New Roman"/>
              </a:rPr>
              <a:t> </a:t>
            </a:r>
            <a:r>
              <a:rPr sz="2850" b="1" spc="470" dirty="0">
                <a:latin typeface="Times New Roman"/>
                <a:cs typeface="Times New Roman"/>
              </a:rPr>
              <a:t>S</a:t>
            </a:r>
            <a:r>
              <a:rPr sz="2475" spc="705" baseline="43771" dirty="0">
                <a:latin typeface="Times New Roman"/>
                <a:cs typeface="Times New Roman"/>
              </a:rPr>
              <a:t>H</a:t>
            </a:r>
            <a:endParaRPr sz="2475" baseline="4377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8220" y="2153137"/>
            <a:ext cx="183705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139825" algn="l"/>
                <a:tab pos="1836420" algn="l"/>
              </a:tabLst>
            </a:pPr>
            <a:r>
              <a:rPr sz="4275" spc="375" baseline="-21442" dirty="0">
                <a:latin typeface="Times New Roman"/>
                <a:cs typeface="Times New Roman"/>
              </a:rPr>
              <a:t>I </a:t>
            </a:r>
            <a:r>
              <a:rPr sz="4275" spc="1072" baseline="-21442" dirty="0">
                <a:latin typeface="Times New Roman"/>
                <a:cs typeface="Times New Roman"/>
              </a:rPr>
              <a:t> </a:t>
            </a:r>
            <a:r>
              <a:rPr sz="4275" spc="622" baseline="-21442" dirty="0">
                <a:latin typeface="Symbol"/>
                <a:cs typeface="Symbol"/>
              </a:rPr>
              <a:t></a:t>
            </a:r>
            <a:r>
              <a:rPr sz="1650" u="heavy" spc="415" dirty="0">
                <a:latin typeface="Times New Roman"/>
                <a:cs typeface="Times New Roman"/>
              </a:rPr>
              <a:t> 	</a:t>
            </a:r>
            <a:r>
              <a:rPr sz="1650" u="heavy" spc="229" dirty="0">
                <a:latin typeface="Times New Roman"/>
                <a:cs typeface="Times New Roman"/>
              </a:rPr>
              <a:t>x	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1384" y="2291517"/>
            <a:ext cx="131826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10"/>
              </a:lnSpc>
            </a:pPr>
            <a:r>
              <a:rPr sz="2850" spc="505" dirty="0">
                <a:latin typeface="Times New Roman"/>
                <a:cs typeface="Times New Roman"/>
              </a:rPr>
              <a:t>C</a:t>
            </a:r>
            <a:r>
              <a:rPr sz="2850" spc="-430" dirty="0">
                <a:latin typeface="Times New Roman"/>
                <a:cs typeface="Times New Roman"/>
              </a:rPr>
              <a:t> </a:t>
            </a:r>
            <a:r>
              <a:rPr sz="2850" spc="415" dirty="0">
                <a:latin typeface="Symbol"/>
                <a:cs typeface="Symbol"/>
              </a:rPr>
              <a:t></a:t>
            </a:r>
            <a:r>
              <a:rPr sz="2850" spc="415" dirty="0">
                <a:latin typeface="Times New Roman"/>
                <a:cs typeface="Times New Roman"/>
              </a:rPr>
              <a:t> </a:t>
            </a:r>
            <a:r>
              <a:rPr sz="2850" spc="275" dirty="0">
                <a:latin typeface="Times New Roman"/>
                <a:cs typeface="Times New Roman"/>
              </a:rPr>
              <a:t>log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2100" y="3495611"/>
            <a:ext cx="7221855" cy="601980"/>
          </a:xfrm>
          <a:custGeom>
            <a:avLst/>
            <a:gdLst/>
            <a:ahLst/>
            <a:cxnLst/>
            <a:rect l="l" t="t" r="r" b="b"/>
            <a:pathLst>
              <a:path w="7221855" h="601979">
                <a:moveTo>
                  <a:pt x="0" y="601662"/>
                </a:moveTo>
                <a:lnTo>
                  <a:pt x="7221601" y="601662"/>
                </a:lnTo>
                <a:lnTo>
                  <a:pt x="7221601" y="0"/>
                </a:lnTo>
                <a:lnTo>
                  <a:pt x="0" y="0"/>
                </a:lnTo>
                <a:lnTo>
                  <a:pt x="0" y="60166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1353" y="3795254"/>
            <a:ext cx="15938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spc="125" dirty="0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452" y="3288448"/>
            <a:ext cx="714248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050"/>
              </a:lnSpc>
              <a:tabLst>
                <a:tab pos="584200" algn="l"/>
                <a:tab pos="4675505" algn="l"/>
              </a:tabLst>
            </a:pPr>
            <a:r>
              <a:rPr sz="3150" b="1" spc="320" dirty="0">
                <a:latin typeface="Times New Roman"/>
                <a:cs typeface="Times New Roman"/>
              </a:rPr>
              <a:t>V	</a:t>
            </a:r>
            <a:r>
              <a:rPr sz="3150" spc="245" dirty="0">
                <a:latin typeface="Symbol"/>
                <a:cs typeface="Symbol"/>
              </a:rPr>
              <a:t></a:t>
            </a:r>
            <a:r>
              <a:rPr sz="3150" spc="245" dirty="0">
                <a:latin typeface="Times New Roman"/>
                <a:cs typeface="Times New Roman"/>
              </a:rPr>
              <a:t>  </a:t>
            </a:r>
            <a:r>
              <a:rPr sz="3150" i="1" spc="-100" dirty="0">
                <a:latin typeface="Times New Roman"/>
                <a:cs typeface="Times New Roman"/>
              </a:rPr>
              <a:t>E</a:t>
            </a:r>
            <a:r>
              <a:rPr sz="5050" spc="-100" dirty="0">
                <a:latin typeface="Symbol"/>
                <a:cs typeface="Symbol"/>
              </a:rPr>
              <a:t></a:t>
            </a:r>
            <a:r>
              <a:rPr sz="3150" b="1" spc="-100" dirty="0">
                <a:latin typeface="Times New Roman"/>
                <a:cs typeface="Times New Roman"/>
              </a:rPr>
              <a:t>xx</a:t>
            </a:r>
            <a:r>
              <a:rPr sz="2775" i="1" spc="-150" baseline="42042" dirty="0">
                <a:latin typeface="Times New Roman"/>
                <a:cs typeface="Times New Roman"/>
              </a:rPr>
              <a:t>H  </a:t>
            </a:r>
            <a:r>
              <a:rPr sz="5050" spc="-365" dirty="0">
                <a:latin typeface="Symbol"/>
                <a:cs typeface="Symbol"/>
              </a:rPr>
              <a:t></a:t>
            </a:r>
            <a:r>
              <a:rPr sz="3150" spc="-365" dirty="0">
                <a:latin typeface="Symbol"/>
                <a:cs typeface="Symbol"/>
              </a:rPr>
              <a:t></a:t>
            </a:r>
            <a:r>
              <a:rPr sz="3150" spc="-365" dirty="0">
                <a:latin typeface="Times New Roman"/>
                <a:cs typeface="Times New Roman"/>
              </a:rPr>
              <a:t>   </a:t>
            </a:r>
            <a:r>
              <a:rPr sz="3150" i="1" spc="165" dirty="0">
                <a:latin typeface="Times New Roman"/>
                <a:cs typeface="Times New Roman"/>
              </a:rPr>
              <a:t>P</a:t>
            </a:r>
            <a:r>
              <a:rPr sz="3150" b="1" spc="165" dirty="0">
                <a:latin typeface="Times New Roman"/>
                <a:cs typeface="Times New Roman"/>
              </a:rPr>
              <a:t>I</a:t>
            </a:r>
            <a:r>
              <a:rPr sz="3150" b="1" spc="-430" dirty="0">
                <a:latin typeface="Times New Roman"/>
                <a:cs typeface="Times New Roman"/>
              </a:rPr>
              <a:t> </a:t>
            </a:r>
            <a:r>
              <a:rPr sz="3150" spc="245" dirty="0">
                <a:latin typeface="Symbol"/>
                <a:cs typeface="Symbol"/>
              </a:rPr>
              <a:t></a:t>
            </a:r>
            <a:r>
              <a:rPr sz="3150" spc="-300" dirty="0">
                <a:latin typeface="Times New Roman"/>
                <a:cs typeface="Times New Roman"/>
              </a:rPr>
              <a:t> </a:t>
            </a:r>
            <a:r>
              <a:rPr sz="3150" spc="10" dirty="0">
                <a:latin typeface="Times New Roman"/>
                <a:cs typeface="Times New Roman"/>
              </a:rPr>
              <a:t>Signal	</a:t>
            </a:r>
            <a:r>
              <a:rPr sz="3150" spc="190" dirty="0">
                <a:latin typeface="Times New Roman"/>
                <a:cs typeface="Times New Roman"/>
              </a:rPr>
              <a:t>symbolpower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6237" y="4275137"/>
            <a:ext cx="5405755" cy="601980"/>
          </a:xfrm>
          <a:custGeom>
            <a:avLst/>
            <a:gdLst/>
            <a:ahLst/>
            <a:cxnLst/>
            <a:rect l="l" t="t" r="r" b="b"/>
            <a:pathLst>
              <a:path w="5405755" h="601979">
                <a:moveTo>
                  <a:pt x="0" y="601662"/>
                </a:moveTo>
                <a:lnTo>
                  <a:pt x="5405374" y="601662"/>
                </a:lnTo>
                <a:lnTo>
                  <a:pt x="5405374" y="0"/>
                </a:lnTo>
                <a:lnTo>
                  <a:pt x="0" y="0"/>
                </a:lnTo>
                <a:lnTo>
                  <a:pt x="0" y="601662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1892" y="4574653"/>
            <a:ext cx="14859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1850" b="1" spc="135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663" y="4309147"/>
            <a:ext cx="5350510" cy="47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70"/>
              </a:lnSpc>
            </a:pPr>
            <a:r>
              <a:rPr sz="3150" i="1" spc="215" dirty="0">
                <a:latin typeface="Times New Roman"/>
                <a:cs typeface="Times New Roman"/>
              </a:rPr>
              <a:t>σ </a:t>
            </a:r>
            <a:r>
              <a:rPr sz="2775" spc="179" baseline="42042" dirty="0">
                <a:latin typeface="Times New Roman"/>
                <a:cs typeface="Times New Roman"/>
              </a:rPr>
              <a:t>2 </a:t>
            </a:r>
            <a:r>
              <a:rPr sz="3150" spc="240" dirty="0">
                <a:latin typeface="Symbol"/>
                <a:cs typeface="Symbol"/>
              </a:rPr>
              <a:t></a:t>
            </a:r>
            <a:r>
              <a:rPr sz="3150" spc="-520" dirty="0">
                <a:latin typeface="Times New Roman"/>
                <a:cs typeface="Times New Roman"/>
              </a:rPr>
              <a:t> </a:t>
            </a:r>
            <a:r>
              <a:rPr sz="3150" spc="160" dirty="0">
                <a:latin typeface="Times New Roman"/>
                <a:cs typeface="Times New Roman"/>
              </a:rPr>
              <a:t>Noise </a:t>
            </a:r>
            <a:r>
              <a:rPr sz="3150" b="1" spc="245" dirty="0">
                <a:latin typeface="Times New Roman"/>
                <a:cs typeface="Times New Roman"/>
              </a:rPr>
              <a:t>n </a:t>
            </a:r>
            <a:r>
              <a:rPr sz="3150" spc="70" dirty="0">
                <a:latin typeface="Times New Roman"/>
                <a:cs typeface="Times New Roman"/>
              </a:rPr>
              <a:t>(variance) </a:t>
            </a:r>
            <a:r>
              <a:rPr sz="3150" spc="204" dirty="0">
                <a:latin typeface="Times New Roman"/>
                <a:cs typeface="Times New Roman"/>
              </a:rPr>
              <a:t>power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0912" y="2217673"/>
            <a:ext cx="2263775" cy="70485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4645"/>
              </a:lnSpc>
            </a:pPr>
            <a:r>
              <a:rPr sz="4150" b="1" spc="70" dirty="0">
                <a:latin typeface="Times New Roman"/>
                <a:cs typeface="Times New Roman"/>
              </a:rPr>
              <a:t>y</a:t>
            </a:r>
            <a:r>
              <a:rPr sz="4150" b="1" spc="-75" dirty="0">
                <a:latin typeface="Times New Roman"/>
                <a:cs typeface="Times New Roman"/>
              </a:rPr>
              <a:t> </a:t>
            </a:r>
            <a:r>
              <a:rPr sz="4150" spc="75" dirty="0">
                <a:latin typeface="Symbol"/>
                <a:cs typeface="Symbol"/>
              </a:rPr>
              <a:t></a:t>
            </a:r>
            <a:r>
              <a:rPr sz="4150" spc="-335" dirty="0">
                <a:latin typeface="Times New Roman"/>
                <a:cs typeface="Times New Roman"/>
              </a:rPr>
              <a:t> </a:t>
            </a:r>
            <a:r>
              <a:rPr sz="4150" b="1" spc="254" dirty="0">
                <a:latin typeface="Times New Roman"/>
                <a:cs typeface="Times New Roman"/>
              </a:rPr>
              <a:t>Sx</a:t>
            </a:r>
            <a:r>
              <a:rPr sz="4150" spc="254" dirty="0">
                <a:latin typeface="Symbol"/>
                <a:cs typeface="Symbol"/>
              </a:rPr>
              <a:t></a:t>
            </a:r>
            <a:r>
              <a:rPr sz="4150" spc="-515" dirty="0">
                <a:latin typeface="Times New Roman"/>
                <a:cs typeface="Times New Roman"/>
              </a:rPr>
              <a:t> </a:t>
            </a:r>
            <a:r>
              <a:rPr sz="4150" b="1" spc="75" dirty="0">
                <a:latin typeface="Times New Roman"/>
                <a:cs typeface="Times New Roman"/>
              </a:rPr>
              <a:t>n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6785" y="5632094"/>
            <a:ext cx="507365" cy="0"/>
          </a:xfrm>
          <a:custGeom>
            <a:avLst/>
            <a:gdLst/>
            <a:ahLst/>
            <a:cxnLst/>
            <a:rect l="l" t="t" r="r" b="b"/>
            <a:pathLst>
              <a:path w="507364">
                <a:moveTo>
                  <a:pt x="0" y="0"/>
                </a:moveTo>
                <a:lnTo>
                  <a:pt x="506965" y="0"/>
                </a:lnTo>
              </a:path>
            </a:pathLst>
          </a:custGeom>
          <a:ln w="15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79527" y="5738646"/>
            <a:ext cx="17589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5"/>
              </a:lnSpc>
            </a:pPr>
            <a:r>
              <a:rPr sz="2850" spc="290" dirty="0">
                <a:latin typeface="Symbol"/>
                <a:cs typeface="Symbol"/>
              </a:rPr>
              <a:t>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52450" y="5738646"/>
            <a:ext cx="44450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5"/>
              </a:lnSpc>
              <a:tabLst>
                <a:tab pos="267970" algn="l"/>
              </a:tabLst>
            </a:pPr>
            <a:r>
              <a:rPr sz="1650" spc="220" dirty="0">
                <a:latin typeface="Times New Roman"/>
                <a:cs typeface="Times New Roman"/>
              </a:rPr>
              <a:t>n	</a:t>
            </a:r>
            <a:r>
              <a:rPr sz="2850" spc="290" dirty="0">
                <a:latin typeface="Symbol"/>
                <a:cs typeface="Symbol"/>
              </a:rPr>
              <a:t>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04483" y="5342218"/>
            <a:ext cx="1692275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515745" algn="l"/>
              </a:tabLst>
            </a:pPr>
            <a:r>
              <a:rPr sz="2475" spc="330" baseline="-28619" dirty="0">
                <a:latin typeface="Times New Roman"/>
                <a:cs typeface="Times New Roman"/>
              </a:rPr>
              <a:t>2</a:t>
            </a:r>
            <a:r>
              <a:rPr sz="2475" spc="-127" baseline="-28619" dirty="0">
                <a:latin typeface="Times New Roman"/>
                <a:cs typeface="Times New Roman"/>
              </a:rPr>
              <a:t> </a:t>
            </a:r>
            <a:r>
              <a:rPr sz="4275" spc="-1642" baseline="-25341" dirty="0">
                <a:latin typeface="Symbol"/>
                <a:cs typeface="Symbol"/>
              </a:rPr>
              <a:t></a:t>
            </a:r>
            <a:r>
              <a:rPr sz="2850" spc="290" dirty="0">
                <a:latin typeface="Symbol"/>
                <a:cs typeface="Symbol"/>
              </a:rPr>
              <a:t>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4275" spc="-1642" baseline="-25341" dirty="0">
                <a:latin typeface="Symbol"/>
                <a:cs typeface="Symbol"/>
              </a:rPr>
              <a:t></a:t>
            </a:r>
            <a:r>
              <a:rPr sz="2850" spc="290" dirty="0">
                <a:latin typeface="Symbol"/>
                <a:cs typeface="Symbol"/>
              </a:rPr>
              <a:t>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80374" y="5482787"/>
            <a:ext cx="405765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75" spc="900" baseline="-25341" dirty="0">
                <a:latin typeface="Times New Roman"/>
                <a:cs typeface="Times New Roman"/>
              </a:rPr>
              <a:t>σ</a:t>
            </a:r>
            <a:r>
              <a:rPr sz="1650" spc="22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305" y="5109406"/>
            <a:ext cx="3045460" cy="68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7810">
              <a:lnSpc>
                <a:spcPts val="2700"/>
              </a:lnSpc>
              <a:tabLst>
                <a:tab pos="2427605" algn="l"/>
                <a:tab pos="2868930" algn="l"/>
              </a:tabLst>
            </a:pPr>
            <a:r>
              <a:rPr sz="2850" spc="290" dirty="0">
                <a:latin typeface="Symbol"/>
                <a:cs typeface="Symbol"/>
              </a:rPr>
              <a:t></a:t>
            </a:r>
            <a:r>
              <a:rPr sz="2850" spc="290" dirty="0">
                <a:latin typeface="Times New Roman"/>
                <a:cs typeface="Times New Roman"/>
              </a:rPr>
              <a:t>	</a:t>
            </a:r>
            <a:r>
              <a:rPr sz="4275" i="1" spc="690" baseline="-3898" dirty="0">
                <a:latin typeface="Times New Roman"/>
                <a:cs typeface="Times New Roman"/>
              </a:rPr>
              <a:t>P	</a:t>
            </a:r>
            <a:r>
              <a:rPr sz="2850" spc="290" dirty="0">
                <a:latin typeface="Symbol"/>
                <a:cs typeface="Symbol"/>
              </a:rPr>
              <a:t></a:t>
            </a:r>
            <a:endParaRPr sz="2850">
              <a:latin typeface="Symbol"/>
              <a:cs typeface="Symbol"/>
            </a:endParaRPr>
          </a:p>
          <a:p>
            <a:pPr>
              <a:lnSpc>
                <a:spcPts val="2690"/>
              </a:lnSpc>
              <a:tabLst>
                <a:tab pos="1704975" algn="l"/>
              </a:tabLst>
            </a:pPr>
            <a:r>
              <a:rPr sz="2850" spc="500" dirty="0">
                <a:latin typeface="Times New Roman"/>
                <a:cs typeface="Times New Roman"/>
              </a:rPr>
              <a:t>C</a:t>
            </a:r>
            <a:r>
              <a:rPr sz="2850" spc="965" dirty="0">
                <a:latin typeface="Times New Roman"/>
                <a:cs typeface="Times New Roman"/>
              </a:rPr>
              <a:t> </a:t>
            </a:r>
            <a:r>
              <a:rPr sz="2850" spc="415" dirty="0">
                <a:latin typeface="Symbol"/>
                <a:cs typeface="Symbol"/>
              </a:rPr>
              <a:t></a:t>
            </a:r>
            <a:r>
              <a:rPr sz="2850" spc="930" dirty="0">
                <a:latin typeface="Times New Roman"/>
                <a:cs typeface="Times New Roman"/>
              </a:rPr>
              <a:t> </a:t>
            </a:r>
            <a:r>
              <a:rPr sz="2850" spc="275" dirty="0">
                <a:latin typeface="Times New Roman"/>
                <a:cs typeface="Times New Roman"/>
              </a:rPr>
              <a:t>log	</a:t>
            </a:r>
            <a:r>
              <a:rPr sz="2850" spc="520" dirty="0">
                <a:latin typeface="Times New Roman"/>
                <a:cs typeface="Times New Roman"/>
              </a:rPr>
              <a:t>1</a:t>
            </a:r>
            <a:r>
              <a:rPr sz="2850" spc="520" dirty="0">
                <a:latin typeface="Symbol"/>
                <a:cs typeface="Symbol"/>
              </a:rPr>
              <a:t>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0537" y="5056187"/>
            <a:ext cx="3161030" cy="1152525"/>
          </a:xfrm>
          <a:custGeom>
            <a:avLst/>
            <a:gdLst/>
            <a:ahLst/>
            <a:cxnLst/>
            <a:rect l="l" t="t" r="r" b="b"/>
            <a:pathLst>
              <a:path w="3161029" h="1152525">
                <a:moveTo>
                  <a:pt x="0" y="1152525"/>
                </a:moveTo>
                <a:lnTo>
                  <a:pt x="3160649" y="1152525"/>
                </a:lnTo>
                <a:lnTo>
                  <a:pt x="3160649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64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463550">
              <a:lnSpc>
                <a:spcPct val="100000"/>
              </a:lnSpc>
            </a:pPr>
            <a:r>
              <a:rPr spc="-5" dirty="0"/>
              <a:t>Multiuser Spatial</a:t>
            </a:r>
            <a:r>
              <a:rPr spc="-20" dirty="0"/>
              <a:t> </a:t>
            </a:r>
            <a:r>
              <a:rPr spc="-5" dirty="0"/>
              <a:t>Filter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6325" y="2052637"/>
            <a:ext cx="1851025" cy="4368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2935"/>
              </a:lnSpc>
            </a:pPr>
            <a:r>
              <a:rPr sz="2900" b="1" spc="330" dirty="0">
                <a:latin typeface="Times New Roman"/>
                <a:cs typeface="Times New Roman"/>
              </a:rPr>
              <a:t>y</a:t>
            </a:r>
            <a:r>
              <a:rPr sz="2900" b="1" spc="90" dirty="0">
                <a:latin typeface="Times New Roman"/>
                <a:cs typeface="Times New Roman"/>
              </a:rPr>
              <a:t> </a:t>
            </a:r>
            <a:r>
              <a:rPr sz="2900" spc="360" dirty="0">
                <a:latin typeface="Symbol"/>
                <a:cs typeface="Symbol"/>
              </a:rPr>
              <a:t>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b="1" spc="320" dirty="0">
                <a:latin typeface="Times New Roman"/>
                <a:cs typeface="Times New Roman"/>
              </a:rPr>
              <a:t>Sx</a:t>
            </a:r>
            <a:r>
              <a:rPr sz="2900" b="1" spc="-170" dirty="0">
                <a:latin typeface="Times New Roman"/>
                <a:cs typeface="Times New Roman"/>
              </a:rPr>
              <a:t> </a:t>
            </a:r>
            <a:r>
              <a:rPr sz="2900" spc="360" dirty="0">
                <a:latin typeface="Symbol"/>
                <a:cs typeface="Symbol"/>
              </a:rPr>
              <a:t></a:t>
            </a:r>
            <a:r>
              <a:rPr sz="2900" spc="-235" dirty="0">
                <a:latin typeface="Times New Roman"/>
                <a:cs typeface="Times New Roman"/>
              </a:rPr>
              <a:t> </a:t>
            </a:r>
            <a:r>
              <a:rPr sz="2900" b="1" spc="365" dirty="0">
                <a:latin typeface="Times New Roman"/>
                <a:cs typeface="Times New Roman"/>
              </a:rPr>
              <a:t>n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5187" y="4029075"/>
            <a:ext cx="5356225" cy="1584325"/>
          </a:xfrm>
          <a:custGeom>
            <a:avLst/>
            <a:gdLst/>
            <a:ahLst/>
            <a:cxnLst/>
            <a:rect l="l" t="t" r="r" b="b"/>
            <a:pathLst>
              <a:path w="5356225" h="1584325">
                <a:moveTo>
                  <a:pt x="0" y="1584325"/>
                </a:moveTo>
                <a:lnTo>
                  <a:pt x="5356225" y="1584325"/>
                </a:lnTo>
                <a:lnTo>
                  <a:pt x="5356225" y="0"/>
                </a:lnTo>
                <a:lnTo>
                  <a:pt x="0" y="0"/>
                </a:lnTo>
                <a:lnTo>
                  <a:pt x="0" y="1584325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2757" y="4625337"/>
            <a:ext cx="222250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5"/>
              </a:lnSpc>
            </a:pPr>
            <a:r>
              <a:rPr sz="2650" b="1" spc="270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65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4175" y="4498975"/>
            <a:ext cx="1727200" cy="784225"/>
          </a:xfrm>
          <a:prstGeom prst="rect">
            <a:avLst/>
          </a:prstGeom>
          <a:solidFill>
            <a:srgbClr val="FFCCFF"/>
          </a:solidFill>
          <a:ln w="25400">
            <a:solidFill>
              <a:srgbClr val="FF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95"/>
              </a:spcBef>
            </a:pPr>
            <a:r>
              <a:rPr sz="2650" spc="275" dirty="0">
                <a:latin typeface="Times New Roman"/>
                <a:cs typeface="Times New Roman"/>
              </a:rPr>
              <a:t>(</a:t>
            </a:r>
            <a:r>
              <a:rPr sz="2650" b="1" spc="275" dirty="0">
                <a:latin typeface="Times New Roman"/>
                <a:cs typeface="Times New Roman"/>
              </a:rPr>
              <a:t>S</a:t>
            </a:r>
            <a:r>
              <a:rPr sz="2325" i="1" spc="412" baseline="43010" dirty="0">
                <a:latin typeface="Times New Roman"/>
                <a:cs typeface="Times New Roman"/>
              </a:rPr>
              <a:t>H</a:t>
            </a:r>
            <a:r>
              <a:rPr sz="2325" i="1" spc="-262" baseline="43010" dirty="0">
                <a:latin typeface="Times New Roman"/>
                <a:cs typeface="Times New Roman"/>
              </a:rPr>
              <a:t> </a:t>
            </a:r>
            <a:r>
              <a:rPr sz="2650" b="1" spc="275" dirty="0">
                <a:latin typeface="Times New Roman"/>
                <a:cs typeface="Times New Roman"/>
              </a:rPr>
              <a:t>S</a:t>
            </a:r>
            <a:r>
              <a:rPr sz="2650" spc="275" dirty="0">
                <a:latin typeface="Times New Roman"/>
                <a:cs typeface="Times New Roman"/>
              </a:rPr>
              <a:t>)</a:t>
            </a:r>
            <a:r>
              <a:rPr sz="2325" spc="412" baseline="43010" dirty="0">
                <a:latin typeface="Symbol"/>
                <a:cs typeface="Symbol"/>
              </a:rPr>
              <a:t></a:t>
            </a:r>
            <a:r>
              <a:rPr sz="2325" spc="412" baseline="43010" dirty="0">
                <a:latin typeface="Times New Roman"/>
                <a:cs typeface="Times New Roman"/>
              </a:rPr>
              <a:t>1</a:t>
            </a:r>
            <a:r>
              <a:rPr sz="2650" b="1" spc="275" dirty="0">
                <a:latin typeface="Times New Roman"/>
                <a:cs typeface="Times New Roman"/>
              </a:rPr>
              <a:t>S</a:t>
            </a:r>
            <a:r>
              <a:rPr sz="2325" i="1" spc="412" baseline="43010" dirty="0">
                <a:latin typeface="Times New Roman"/>
                <a:cs typeface="Times New Roman"/>
              </a:rPr>
              <a:t>H</a:t>
            </a:r>
            <a:endParaRPr sz="2325" baseline="4301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931" y="4073493"/>
            <a:ext cx="3263900" cy="152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50" b="1" spc="-459" dirty="0">
                <a:latin typeface="Times New Roman"/>
                <a:cs typeface="Times New Roman"/>
              </a:rPr>
              <a:t>x</a:t>
            </a:r>
            <a:r>
              <a:rPr sz="3975" spc="-690" baseline="3144" dirty="0">
                <a:latin typeface="Times New Roman"/>
                <a:cs typeface="Times New Roman"/>
              </a:rPr>
              <a:t>ˆ    </a:t>
            </a:r>
            <a:r>
              <a:rPr sz="2650" spc="270" dirty="0">
                <a:latin typeface="Symbol"/>
                <a:cs typeface="Symbol"/>
              </a:rPr>
              <a:t></a:t>
            </a:r>
            <a:r>
              <a:rPr sz="2650" spc="-450" dirty="0">
                <a:latin typeface="Times New Roman"/>
                <a:cs typeface="Times New Roman"/>
              </a:rPr>
              <a:t> </a:t>
            </a:r>
            <a:r>
              <a:rPr sz="2650" spc="275" dirty="0">
                <a:latin typeface="Times New Roman"/>
                <a:cs typeface="Times New Roman"/>
              </a:rPr>
              <a:t>(</a:t>
            </a:r>
            <a:r>
              <a:rPr sz="2650" b="1" spc="275" dirty="0">
                <a:latin typeface="Times New Roman"/>
                <a:cs typeface="Times New Roman"/>
              </a:rPr>
              <a:t>S</a:t>
            </a:r>
            <a:r>
              <a:rPr sz="2325" i="1" spc="412" baseline="43010" dirty="0">
                <a:latin typeface="Times New Roman"/>
                <a:cs typeface="Times New Roman"/>
              </a:rPr>
              <a:t>H </a:t>
            </a:r>
            <a:r>
              <a:rPr sz="2650" b="1" spc="290" dirty="0">
                <a:latin typeface="Times New Roman"/>
                <a:cs typeface="Times New Roman"/>
              </a:rPr>
              <a:t>S</a:t>
            </a:r>
            <a:r>
              <a:rPr sz="2650" spc="290" dirty="0">
                <a:latin typeface="Times New Roman"/>
                <a:cs typeface="Times New Roman"/>
              </a:rPr>
              <a:t>)</a:t>
            </a:r>
            <a:r>
              <a:rPr sz="2325" spc="434" baseline="43010" dirty="0">
                <a:latin typeface="Symbol"/>
                <a:cs typeface="Symbol"/>
              </a:rPr>
              <a:t></a:t>
            </a:r>
            <a:r>
              <a:rPr sz="2325" spc="434" baseline="43010" dirty="0">
                <a:latin typeface="Times New Roman"/>
                <a:cs typeface="Times New Roman"/>
              </a:rPr>
              <a:t>1</a:t>
            </a:r>
            <a:r>
              <a:rPr sz="2650" b="1" spc="290" dirty="0">
                <a:latin typeface="Times New Roman"/>
                <a:cs typeface="Times New Roman"/>
              </a:rPr>
              <a:t>S</a:t>
            </a:r>
            <a:r>
              <a:rPr sz="2325" i="1" spc="434" baseline="43010" dirty="0">
                <a:latin typeface="Times New Roman"/>
                <a:cs typeface="Times New Roman"/>
              </a:rPr>
              <a:t>H </a:t>
            </a:r>
            <a:r>
              <a:rPr sz="2650" spc="120" dirty="0">
                <a:latin typeface="Symbol"/>
                <a:cs typeface="Symbol"/>
              </a:rPr>
              <a:t></a:t>
            </a:r>
            <a:r>
              <a:rPr sz="2650" spc="120" dirty="0">
                <a:latin typeface="Times New Roman"/>
                <a:cs typeface="Times New Roman"/>
              </a:rPr>
              <a:t> </a:t>
            </a:r>
            <a:r>
              <a:rPr sz="2650" b="1" spc="245" dirty="0"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  <a:spcBef>
                <a:spcPts val="1165"/>
              </a:spcBef>
            </a:pPr>
            <a:r>
              <a:rPr sz="2650" spc="270" dirty="0">
                <a:latin typeface="Symbol"/>
                <a:cs typeface="Symbol"/>
              </a:rPr>
              <a:t></a:t>
            </a:r>
            <a:r>
              <a:rPr sz="2650" spc="-30" dirty="0">
                <a:latin typeface="Times New Roman"/>
                <a:cs typeface="Times New Roman"/>
              </a:rPr>
              <a:t> </a:t>
            </a:r>
            <a:r>
              <a:rPr sz="2650" spc="275" dirty="0">
                <a:latin typeface="Times New Roman"/>
                <a:cs typeface="Times New Roman"/>
              </a:rPr>
              <a:t>(</a:t>
            </a:r>
            <a:r>
              <a:rPr sz="2650" b="1" spc="275" dirty="0">
                <a:latin typeface="Times New Roman"/>
                <a:cs typeface="Times New Roman"/>
              </a:rPr>
              <a:t>S</a:t>
            </a:r>
            <a:r>
              <a:rPr sz="2325" i="1" spc="412" baseline="43010" dirty="0">
                <a:latin typeface="Times New Roman"/>
                <a:cs typeface="Times New Roman"/>
              </a:rPr>
              <a:t>H</a:t>
            </a:r>
            <a:r>
              <a:rPr sz="2325" i="1" spc="-165" baseline="43010" dirty="0">
                <a:latin typeface="Times New Roman"/>
                <a:cs typeface="Times New Roman"/>
              </a:rPr>
              <a:t> </a:t>
            </a:r>
            <a:r>
              <a:rPr sz="2650" b="1" spc="200" dirty="0">
                <a:latin typeface="Times New Roman"/>
                <a:cs typeface="Times New Roman"/>
              </a:rPr>
              <a:t>S</a:t>
            </a:r>
            <a:r>
              <a:rPr sz="2650" spc="200" dirty="0">
                <a:latin typeface="Times New Roman"/>
                <a:cs typeface="Times New Roman"/>
              </a:rPr>
              <a:t>)</a:t>
            </a:r>
            <a:r>
              <a:rPr sz="2325" spc="300" baseline="43010" dirty="0">
                <a:latin typeface="Symbol"/>
                <a:cs typeface="Symbol"/>
              </a:rPr>
              <a:t></a:t>
            </a:r>
            <a:r>
              <a:rPr sz="2325" spc="300" baseline="43010" dirty="0">
                <a:latin typeface="Times New Roman"/>
                <a:cs typeface="Times New Roman"/>
              </a:rPr>
              <a:t>1</a:t>
            </a:r>
            <a:r>
              <a:rPr sz="2325" spc="-367" baseline="43010" dirty="0">
                <a:latin typeface="Times New Roman"/>
                <a:cs typeface="Times New Roman"/>
              </a:rPr>
              <a:t> </a:t>
            </a:r>
            <a:r>
              <a:rPr sz="2650" b="1" spc="345" dirty="0">
                <a:latin typeface="Times New Roman"/>
                <a:cs typeface="Times New Roman"/>
              </a:rPr>
              <a:t>S</a:t>
            </a:r>
            <a:r>
              <a:rPr sz="2325" i="1" spc="517" baseline="43010" dirty="0">
                <a:latin typeface="Times New Roman"/>
                <a:cs typeface="Times New Roman"/>
              </a:rPr>
              <a:t>H</a:t>
            </a:r>
            <a:r>
              <a:rPr sz="2325" i="1" spc="750" baseline="43010" dirty="0">
                <a:latin typeface="Times New Roman"/>
                <a:cs typeface="Times New Roman"/>
              </a:rPr>
              <a:t> </a:t>
            </a:r>
            <a:r>
              <a:rPr sz="2650" spc="120" dirty="0">
                <a:latin typeface="Symbol"/>
                <a:cs typeface="Symbol"/>
              </a:rPr>
              <a:t>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b="1" spc="434" dirty="0">
                <a:latin typeface="Times New Roman"/>
                <a:cs typeface="Times New Roman"/>
              </a:rPr>
              <a:t>Sx</a:t>
            </a:r>
            <a:r>
              <a:rPr sz="2650" spc="434" dirty="0">
                <a:latin typeface="Symbol"/>
                <a:cs typeface="Symbol"/>
              </a:rPr>
              <a:t></a:t>
            </a:r>
            <a:endParaRPr sz="2650">
              <a:latin typeface="Symbol"/>
              <a:cs typeface="Symbol"/>
            </a:endParaRPr>
          </a:p>
          <a:p>
            <a:pPr marL="369570">
              <a:lnSpc>
                <a:spcPct val="100000"/>
              </a:lnSpc>
              <a:spcBef>
                <a:spcPts val="830"/>
              </a:spcBef>
              <a:tabLst>
                <a:tab pos="1983105" algn="l"/>
              </a:tabLst>
            </a:pPr>
            <a:r>
              <a:rPr sz="2650" spc="270" dirty="0">
                <a:latin typeface="Symbol"/>
                <a:cs typeface="Symbol"/>
              </a:rPr>
              <a:t></a:t>
            </a:r>
            <a:r>
              <a:rPr sz="2650" spc="270" dirty="0">
                <a:latin typeface="Times New Roman"/>
                <a:cs typeface="Times New Roman"/>
              </a:rPr>
              <a:t> </a:t>
            </a:r>
            <a:r>
              <a:rPr sz="2650" b="1" spc="245" dirty="0">
                <a:latin typeface="Times New Roman"/>
                <a:cs typeface="Times New Roman"/>
              </a:rPr>
              <a:t>x</a:t>
            </a:r>
            <a:r>
              <a:rPr sz="2650" b="1" spc="370" dirty="0">
                <a:latin typeface="Times New Roman"/>
                <a:cs typeface="Times New Roman"/>
              </a:rPr>
              <a:t> </a:t>
            </a:r>
            <a:r>
              <a:rPr sz="2650" spc="270" dirty="0">
                <a:latin typeface="Symbol"/>
                <a:cs typeface="Symbol"/>
              </a:rPr>
              <a:t></a:t>
            </a:r>
            <a:r>
              <a:rPr sz="2650" spc="165" dirty="0">
                <a:latin typeface="Times New Roman"/>
                <a:cs typeface="Times New Roman"/>
              </a:rPr>
              <a:t> </a:t>
            </a:r>
            <a:r>
              <a:rPr sz="2650" spc="200" dirty="0">
                <a:latin typeface="Times New Roman"/>
                <a:cs typeface="Times New Roman"/>
              </a:rPr>
              <a:t>0</a:t>
            </a:r>
            <a:r>
              <a:rPr sz="2325" i="1" spc="300" baseline="-23297" dirty="0">
                <a:latin typeface="Times New Roman"/>
                <a:cs typeface="Times New Roman"/>
              </a:rPr>
              <a:t>MAI	</a:t>
            </a:r>
            <a:r>
              <a:rPr sz="2650" spc="270" dirty="0">
                <a:latin typeface="Symbol"/>
                <a:cs typeface="Symbol"/>
              </a:rPr>
              <a:t></a:t>
            </a:r>
            <a:r>
              <a:rPr sz="2650" spc="-245" dirty="0">
                <a:latin typeface="Times New Roman"/>
                <a:cs typeface="Times New Roman"/>
              </a:rPr>
              <a:t> </a:t>
            </a:r>
            <a:r>
              <a:rPr sz="2650" b="1" spc="-585" dirty="0">
                <a:latin typeface="Times New Roman"/>
                <a:cs typeface="Times New Roman"/>
              </a:rPr>
              <a:t>n</a:t>
            </a:r>
            <a:r>
              <a:rPr sz="3975" spc="-877" baseline="23060" dirty="0">
                <a:latin typeface="Times New Roman"/>
                <a:cs typeface="Times New Roman"/>
              </a:rPr>
              <a:t>~</a:t>
            </a:r>
            <a:endParaRPr sz="3975" baseline="2306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125" y="2841625"/>
            <a:ext cx="1986280" cy="5746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365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265"/>
              </a:spcBef>
            </a:pPr>
            <a:r>
              <a:rPr sz="3000" b="1" spc="-175" dirty="0">
                <a:latin typeface="Times New Roman"/>
                <a:cs typeface="Times New Roman"/>
              </a:rPr>
              <a:t>β </a:t>
            </a:r>
            <a:r>
              <a:rPr sz="3000" spc="-180" dirty="0">
                <a:latin typeface="Symbol"/>
                <a:cs typeface="Symbol"/>
              </a:rPr>
              <a:t></a:t>
            </a:r>
            <a:r>
              <a:rPr sz="3000" spc="-440" dirty="0">
                <a:latin typeface="Times New Roman"/>
                <a:cs typeface="Times New Roman"/>
              </a:rPr>
              <a:t> </a:t>
            </a:r>
            <a:r>
              <a:rPr sz="3000" spc="-114" dirty="0">
                <a:latin typeface="Times New Roman"/>
                <a:cs typeface="Times New Roman"/>
              </a:rPr>
              <a:t>(</a:t>
            </a:r>
            <a:r>
              <a:rPr sz="3000" b="1" spc="-114" dirty="0">
                <a:latin typeface="Times New Roman"/>
                <a:cs typeface="Times New Roman"/>
              </a:rPr>
              <a:t>S</a:t>
            </a:r>
            <a:r>
              <a:rPr sz="2625" i="1" spc="-172" baseline="42857" dirty="0">
                <a:latin typeface="Times New Roman"/>
                <a:cs typeface="Times New Roman"/>
              </a:rPr>
              <a:t>H </a:t>
            </a:r>
            <a:r>
              <a:rPr sz="3000" b="1" spc="-90" dirty="0">
                <a:latin typeface="Times New Roman"/>
                <a:cs typeface="Times New Roman"/>
              </a:rPr>
              <a:t>S</a:t>
            </a:r>
            <a:r>
              <a:rPr sz="3000" spc="-90" dirty="0">
                <a:latin typeface="Times New Roman"/>
                <a:cs typeface="Times New Roman"/>
              </a:rPr>
              <a:t>)</a:t>
            </a:r>
            <a:r>
              <a:rPr sz="2625" spc="-135" baseline="42857" dirty="0">
                <a:latin typeface="Symbol"/>
                <a:cs typeface="Symbol"/>
              </a:rPr>
              <a:t></a:t>
            </a:r>
            <a:r>
              <a:rPr sz="2625" spc="-135" baseline="42857" dirty="0">
                <a:latin typeface="Times New Roman"/>
                <a:cs typeface="Times New Roman"/>
              </a:rPr>
              <a:t>1</a:t>
            </a:r>
            <a:r>
              <a:rPr sz="3000" b="1" spc="-90" dirty="0">
                <a:latin typeface="Times New Roman"/>
                <a:cs typeface="Times New Roman"/>
              </a:rPr>
              <a:t>S</a:t>
            </a:r>
            <a:r>
              <a:rPr sz="2625" i="1" spc="-135" baseline="42857" dirty="0">
                <a:latin typeface="Times New Roman"/>
                <a:cs typeface="Times New Roman"/>
              </a:rPr>
              <a:t>H</a:t>
            </a:r>
            <a:endParaRPr sz="2625" baseline="4285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9022" y="2710307"/>
            <a:ext cx="229806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80" dirty="0">
                <a:latin typeface="Arial"/>
                <a:cs typeface="Arial"/>
              </a:rPr>
              <a:t>Moore-Penrose  </a:t>
            </a:r>
            <a:r>
              <a:rPr sz="2400" spc="90" dirty="0">
                <a:latin typeface="Arial"/>
                <a:cs typeface="Arial"/>
              </a:rPr>
              <a:t>Pseudo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Inverse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8858" y="2573782"/>
            <a:ext cx="136652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105" dirty="0">
                <a:latin typeface="Arial"/>
                <a:cs typeface="Arial"/>
              </a:rPr>
              <a:t>Opti</a:t>
            </a:r>
            <a:r>
              <a:rPr sz="2400" spc="145" dirty="0">
                <a:latin typeface="Arial"/>
                <a:cs typeface="Arial"/>
              </a:rPr>
              <a:t>m</a:t>
            </a:r>
            <a:r>
              <a:rPr sz="2400" spc="95" dirty="0">
                <a:latin typeface="Arial"/>
                <a:cs typeface="Arial"/>
              </a:rPr>
              <a:t>um 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Spatial  </a:t>
            </a:r>
            <a:r>
              <a:rPr sz="2400" spc="114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03275" y="2401951"/>
            <a:ext cx="444500" cy="422275"/>
          </a:xfrm>
          <a:custGeom>
            <a:avLst/>
            <a:gdLst/>
            <a:ahLst/>
            <a:cxnLst/>
            <a:rect l="l" t="t" r="r" b="b"/>
            <a:pathLst>
              <a:path w="444500" h="422275">
                <a:moveTo>
                  <a:pt x="222250" y="0"/>
                </a:moveTo>
                <a:lnTo>
                  <a:pt x="171290" y="5573"/>
                </a:lnTo>
                <a:lnTo>
                  <a:pt x="124509" y="21451"/>
                </a:lnTo>
                <a:lnTo>
                  <a:pt x="83243" y="46366"/>
                </a:lnTo>
                <a:lnTo>
                  <a:pt x="48825" y="79052"/>
                </a:lnTo>
                <a:lnTo>
                  <a:pt x="22589" y="118243"/>
                </a:lnTo>
                <a:lnTo>
                  <a:pt x="5869" y="162672"/>
                </a:lnTo>
                <a:lnTo>
                  <a:pt x="0" y="211074"/>
                </a:lnTo>
                <a:lnTo>
                  <a:pt x="5869" y="259482"/>
                </a:lnTo>
                <a:lnTo>
                  <a:pt x="22589" y="303929"/>
                </a:lnTo>
                <a:lnTo>
                  <a:pt x="48825" y="343145"/>
                </a:lnTo>
                <a:lnTo>
                  <a:pt x="83243" y="375858"/>
                </a:lnTo>
                <a:lnTo>
                  <a:pt x="124509" y="400798"/>
                </a:lnTo>
                <a:lnTo>
                  <a:pt x="171290" y="416694"/>
                </a:lnTo>
                <a:lnTo>
                  <a:pt x="222250" y="422275"/>
                </a:lnTo>
                <a:lnTo>
                  <a:pt x="273209" y="416694"/>
                </a:lnTo>
                <a:lnTo>
                  <a:pt x="319990" y="400798"/>
                </a:lnTo>
                <a:lnTo>
                  <a:pt x="361256" y="375858"/>
                </a:lnTo>
                <a:lnTo>
                  <a:pt x="395674" y="343145"/>
                </a:lnTo>
                <a:lnTo>
                  <a:pt x="421910" y="303929"/>
                </a:lnTo>
                <a:lnTo>
                  <a:pt x="438630" y="259482"/>
                </a:lnTo>
                <a:lnTo>
                  <a:pt x="444500" y="211074"/>
                </a:lnTo>
                <a:lnTo>
                  <a:pt x="438630" y="162672"/>
                </a:lnTo>
                <a:lnTo>
                  <a:pt x="421910" y="118243"/>
                </a:lnTo>
                <a:lnTo>
                  <a:pt x="395674" y="79052"/>
                </a:lnTo>
                <a:lnTo>
                  <a:pt x="361256" y="46366"/>
                </a:lnTo>
                <a:lnTo>
                  <a:pt x="319990" y="21451"/>
                </a:lnTo>
                <a:lnTo>
                  <a:pt x="273209" y="5573"/>
                </a:lnTo>
                <a:lnTo>
                  <a:pt x="222250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275" y="2401951"/>
            <a:ext cx="444500" cy="422275"/>
          </a:xfrm>
          <a:custGeom>
            <a:avLst/>
            <a:gdLst/>
            <a:ahLst/>
            <a:cxnLst/>
            <a:rect l="l" t="t" r="r" b="b"/>
            <a:pathLst>
              <a:path w="444500" h="422275">
                <a:moveTo>
                  <a:pt x="0" y="211074"/>
                </a:moveTo>
                <a:lnTo>
                  <a:pt x="5869" y="162672"/>
                </a:lnTo>
                <a:lnTo>
                  <a:pt x="22589" y="118243"/>
                </a:lnTo>
                <a:lnTo>
                  <a:pt x="48825" y="79052"/>
                </a:lnTo>
                <a:lnTo>
                  <a:pt x="83243" y="46366"/>
                </a:lnTo>
                <a:lnTo>
                  <a:pt x="124509" y="21451"/>
                </a:lnTo>
                <a:lnTo>
                  <a:pt x="171290" y="5573"/>
                </a:lnTo>
                <a:lnTo>
                  <a:pt x="222250" y="0"/>
                </a:lnTo>
                <a:lnTo>
                  <a:pt x="273209" y="5573"/>
                </a:lnTo>
                <a:lnTo>
                  <a:pt x="319990" y="21451"/>
                </a:lnTo>
                <a:lnTo>
                  <a:pt x="361256" y="46366"/>
                </a:lnTo>
                <a:lnTo>
                  <a:pt x="395674" y="79052"/>
                </a:lnTo>
                <a:lnTo>
                  <a:pt x="421910" y="118243"/>
                </a:lnTo>
                <a:lnTo>
                  <a:pt x="438630" y="162672"/>
                </a:lnTo>
                <a:lnTo>
                  <a:pt x="444500" y="211074"/>
                </a:lnTo>
                <a:lnTo>
                  <a:pt x="438630" y="259482"/>
                </a:lnTo>
                <a:lnTo>
                  <a:pt x="421910" y="303929"/>
                </a:lnTo>
                <a:lnTo>
                  <a:pt x="395674" y="343145"/>
                </a:lnTo>
                <a:lnTo>
                  <a:pt x="361256" y="375858"/>
                </a:lnTo>
                <a:lnTo>
                  <a:pt x="319990" y="400798"/>
                </a:lnTo>
                <a:lnTo>
                  <a:pt x="273209" y="416694"/>
                </a:lnTo>
                <a:lnTo>
                  <a:pt x="222250" y="422275"/>
                </a:lnTo>
                <a:lnTo>
                  <a:pt x="171290" y="416694"/>
                </a:lnTo>
                <a:lnTo>
                  <a:pt x="124509" y="400798"/>
                </a:lnTo>
                <a:lnTo>
                  <a:pt x="83243" y="375858"/>
                </a:lnTo>
                <a:lnTo>
                  <a:pt x="48825" y="343145"/>
                </a:lnTo>
                <a:lnTo>
                  <a:pt x="22589" y="303929"/>
                </a:lnTo>
                <a:lnTo>
                  <a:pt x="5869" y="259482"/>
                </a:lnTo>
                <a:lnTo>
                  <a:pt x="0" y="21107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0" y="1936750"/>
            <a:ext cx="76200" cy="1339850"/>
          </a:xfrm>
          <a:custGeom>
            <a:avLst/>
            <a:gdLst/>
            <a:ahLst/>
            <a:cxnLst/>
            <a:rect l="l" t="t" r="r" b="b"/>
            <a:pathLst>
              <a:path w="76200" h="1339850">
                <a:moveTo>
                  <a:pt x="50800" y="63500"/>
                </a:moveTo>
                <a:lnTo>
                  <a:pt x="25400" y="63500"/>
                </a:lnTo>
                <a:lnTo>
                  <a:pt x="25400" y="1339850"/>
                </a:lnTo>
                <a:lnTo>
                  <a:pt x="50800" y="1339850"/>
                </a:lnTo>
                <a:lnTo>
                  <a:pt x="50800" y="63500"/>
                </a:lnTo>
                <a:close/>
              </a:path>
              <a:path w="76200" h="133985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339850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3005" y="573404"/>
            <a:ext cx="456755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Array of N</a:t>
            </a:r>
            <a:r>
              <a:rPr spc="-50" dirty="0"/>
              <a:t> </a:t>
            </a:r>
            <a:r>
              <a:rPr spc="-5" dirty="0"/>
              <a:t>Elements</a:t>
            </a:r>
          </a:p>
          <a:p>
            <a:pPr marL="1034415" marR="2460625" indent="386715">
              <a:lnSpc>
                <a:spcPct val="115900"/>
              </a:lnSpc>
              <a:spcBef>
                <a:spcPts val="780"/>
              </a:spcBef>
            </a:pPr>
            <a:r>
              <a:rPr sz="1800" b="1" dirty="0">
                <a:solidFill>
                  <a:srgbClr val="336600"/>
                </a:solidFill>
                <a:latin typeface="Arial"/>
                <a:cs typeface="Arial"/>
              </a:rPr>
              <a:t>z  </a:t>
            </a:r>
            <a:r>
              <a:rPr sz="1800" b="1" spc="-5" dirty="0">
                <a:solidFill>
                  <a:srgbClr val="336600"/>
                </a:solidFill>
                <a:latin typeface="Arial"/>
                <a:cs typeface="Arial"/>
              </a:rPr>
              <a:t>array</a:t>
            </a:r>
            <a:r>
              <a:rPr sz="1800" b="1" spc="-9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00"/>
                </a:solidFill>
                <a:latin typeface="Arial"/>
                <a:cs typeface="Arial"/>
              </a:rPr>
              <a:t>axis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67100" y="3816350"/>
            <a:ext cx="0" cy="2444750"/>
          </a:xfrm>
          <a:custGeom>
            <a:avLst/>
            <a:gdLst/>
            <a:ahLst/>
            <a:cxnLst/>
            <a:rect l="l" t="t" r="r" b="b"/>
            <a:pathLst>
              <a:path h="2444750">
                <a:moveTo>
                  <a:pt x="0" y="0"/>
                </a:moveTo>
                <a:lnTo>
                  <a:pt x="0" y="2444750"/>
                </a:lnTo>
              </a:path>
            </a:pathLst>
          </a:custGeom>
          <a:ln w="254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450" y="1984375"/>
            <a:ext cx="8143875" cy="410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76692" y="1653285"/>
            <a:ext cx="26289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sz="1800" b="1" spc="-7" baseline="-20833" dirty="0">
                <a:solidFill>
                  <a:srgbClr val="3366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4478" y="5621832"/>
            <a:ext cx="278320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336600"/>
                </a:solidFill>
                <a:latin typeface="Symbol"/>
                <a:cs typeface="Symbol"/>
              </a:rPr>
              <a:t></a:t>
            </a:r>
            <a:r>
              <a:rPr sz="2775" b="1" spc="15" baseline="-21021" dirty="0">
                <a:solidFill>
                  <a:srgbClr val="336600"/>
                </a:solidFill>
                <a:latin typeface="Verdana"/>
                <a:cs typeface="Verdana"/>
              </a:rPr>
              <a:t>1 </a:t>
            </a:r>
            <a:r>
              <a:rPr sz="2800" b="1" spc="-5" dirty="0">
                <a:solidFill>
                  <a:srgbClr val="336600"/>
                </a:solidFill>
                <a:latin typeface="Verdana"/>
                <a:cs typeface="Verdana"/>
              </a:rPr>
              <a:t>= </a:t>
            </a:r>
            <a:r>
              <a:rPr sz="2800" b="1" spc="25" dirty="0">
                <a:solidFill>
                  <a:srgbClr val="336600"/>
                </a:solidFill>
                <a:latin typeface="Batang"/>
                <a:cs typeface="Batang"/>
              </a:rPr>
              <a:t>| </a:t>
            </a:r>
            <a:r>
              <a:rPr sz="2800" b="1" spc="10" dirty="0">
                <a:solidFill>
                  <a:srgbClr val="336600"/>
                </a:solidFill>
                <a:latin typeface="Symbol"/>
                <a:cs typeface="Symbol"/>
              </a:rPr>
              <a:t></a:t>
            </a:r>
            <a:r>
              <a:rPr sz="2775" b="1" spc="15" baseline="-21021" dirty="0">
                <a:solidFill>
                  <a:srgbClr val="336600"/>
                </a:solidFill>
                <a:latin typeface="Verdana"/>
                <a:cs typeface="Verdana"/>
              </a:rPr>
              <a:t>1 </a:t>
            </a:r>
            <a:r>
              <a:rPr sz="2800" b="1" spc="25" dirty="0">
                <a:solidFill>
                  <a:srgbClr val="336600"/>
                </a:solidFill>
                <a:latin typeface="Batang"/>
                <a:cs typeface="Batang"/>
              </a:rPr>
              <a:t>| </a:t>
            </a:r>
            <a:r>
              <a:rPr sz="2800" b="1" i="1" spc="-5" dirty="0">
                <a:solidFill>
                  <a:srgbClr val="336600"/>
                </a:solidFill>
                <a:latin typeface="Verdana"/>
                <a:cs typeface="Verdana"/>
              </a:rPr>
              <a:t>e </a:t>
            </a:r>
            <a:r>
              <a:rPr sz="2775" b="1" spc="7" baseline="25525" dirty="0">
                <a:solidFill>
                  <a:srgbClr val="336600"/>
                </a:solidFill>
                <a:latin typeface="Verdana"/>
                <a:cs typeface="Verdana"/>
              </a:rPr>
              <a:t>j</a:t>
            </a:r>
            <a:r>
              <a:rPr sz="2775" b="1" spc="-262" baseline="25525" dirty="0">
                <a:solidFill>
                  <a:srgbClr val="336600"/>
                </a:solidFill>
                <a:latin typeface="Verdana"/>
                <a:cs typeface="Verdana"/>
              </a:rPr>
              <a:t> </a:t>
            </a:r>
            <a:r>
              <a:rPr sz="2775" b="1" spc="7" baseline="25525" dirty="0">
                <a:solidFill>
                  <a:srgbClr val="336600"/>
                </a:solidFill>
                <a:latin typeface="Symbol"/>
                <a:cs typeface="Symbol"/>
              </a:rPr>
              <a:t></a:t>
            </a:r>
            <a:r>
              <a:rPr sz="1800" b="1" spc="7" baseline="9259" dirty="0">
                <a:solidFill>
                  <a:srgbClr val="336600"/>
                </a:solidFill>
                <a:latin typeface="Verdana"/>
                <a:cs typeface="Verdana"/>
              </a:rPr>
              <a:t>1</a:t>
            </a:r>
            <a:endParaRPr sz="1800" baseline="9259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9484" y="4757292"/>
            <a:ext cx="16510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66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solidFill>
                  <a:srgbClr val="3366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9484" y="4185792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66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340" y="2435605"/>
            <a:ext cx="2995295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95"/>
              </a:spcBef>
            </a:pPr>
            <a:r>
              <a:rPr sz="1800" b="1" spc="-10" dirty="0">
                <a:solidFill>
                  <a:srgbClr val="3366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336600"/>
                </a:solidFill>
                <a:latin typeface="Arial"/>
                <a:cs typeface="Arial"/>
              </a:rPr>
              <a:t>-</a:t>
            </a:r>
            <a:r>
              <a:rPr sz="1800" b="1" spc="-5" dirty="0">
                <a:solidFill>
                  <a:srgbClr val="3366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264795" algn="ctr">
              <a:lnSpc>
                <a:spcPct val="100000"/>
              </a:lnSpc>
              <a:spcBef>
                <a:spcPts val="1525"/>
              </a:spcBef>
            </a:pPr>
            <a:r>
              <a:rPr sz="1800" b="1" spc="15" dirty="0">
                <a:solidFill>
                  <a:srgbClr val="336600"/>
                </a:solidFill>
                <a:latin typeface="Symbol"/>
                <a:cs typeface="Symbol"/>
              </a:rPr>
              <a:t></a:t>
            </a:r>
            <a:r>
              <a:rPr sz="1350" b="1" spc="22" baseline="-21604" dirty="0">
                <a:solidFill>
                  <a:srgbClr val="336600"/>
                </a:solidFill>
                <a:latin typeface="Batang"/>
                <a:cs typeface="Batang"/>
              </a:rPr>
              <a:t>2</a:t>
            </a:r>
            <a:endParaRPr sz="1350" baseline="-21604">
              <a:latin typeface="Batang"/>
              <a:cs typeface="Batang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9272" y="2119248"/>
            <a:ext cx="425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2700" b="1" spc="-7" baseline="10802" dirty="0">
                <a:solidFill>
                  <a:srgbClr val="336600"/>
                </a:solidFill>
                <a:latin typeface="Symbol"/>
                <a:cs typeface="Symbol"/>
              </a:rPr>
              <a:t></a:t>
            </a:r>
            <a:r>
              <a:rPr sz="2700" b="1" spc="-397" baseline="10802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900" b="1" spc="35" dirty="0">
                <a:solidFill>
                  <a:srgbClr val="336600"/>
                </a:solidFill>
                <a:latin typeface="Batang"/>
                <a:cs typeface="Batang"/>
              </a:rPr>
              <a:t>N-1</a:t>
            </a:r>
            <a:endParaRPr sz="900">
              <a:latin typeface="Batang"/>
              <a:cs typeface="Batang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4690" y="4073017"/>
            <a:ext cx="26289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sz="1800" b="1" spc="-7" baseline="-20833" dirty="0">
                <a:solidFill>
                  <a:srgbClr val="336600"/>
                </a:solidFill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0745" y="3904233"/>
            <a:ext cx="23241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336600"/>
                </a:solidFill>
                <a:latin typeface="Symbol"/>
                <a:cs typeface="Symbol"/>
              </a:rPr>
              <a:t></a:t>
            </a:r>
            <a:r>
              <a:rPr sz="1350" b="1" spc="22" baseline="-21604" dirty="0">
                <a:solidFill>
                  <a:srgbClr val="336600"/>
                </a:solidFill>
                <a:latin typeface="Batang"/>
                <a:cs typeface="Batang"/>
              </a:rPr>
              <a:t>1</a:t>
            </a:r>
            <a:endParaRPr sz="1350" baseline="-21604">
              <a:latin typeface="Batang"/>
              <a:cs typeface="Batang"/>
            </a:endParaRPr>
          </a:p>
          <a:p>
            <a:pPr marL="22225">
              <a:lnSpc>
                <a:spcPct val="100000"/>
              </a:lnSpc>
              <a:spcBef>
                <a:spcPts val="1664"/>
              </a:spcBef>
            </a:pPr>
            <a:r>
              <a:rPr sz="1800" b="1" spc="5" dirty="0">
                <a:solidFill>
                  <a:srgbClr val="336600"/>
                </a:solidFill>
                <a:latin typeface="Symbol"/>
                <a:cs typeface="Symbol"/>
              </a:rPr>
              <a:t></a:t>
            </a:r>
            <a:r>
              <a:rPr sz="1350" b="1" spc="44" baseline="-21604" dirty="0">
                <a:solidFill>
                  <a:srgbClr val="336600"/>
                </a:solidFill>
                <a:latin typeface="Batang"/>
                <a:cs typeface="Batang"/>
              </a:rPr>
              <a:t>0</a:t>
            </a:r>
            <a:endParaRPr sz="1350" baseline="-21604">
              <a:latin typeface="Batang"/>
              <a:cs typeface="Batang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437" y="256705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27148" y="3480"/>
                </a:lnTo>
                <a:lnTo>
                  <a:pt x="13019" y="12985"/>
                </a:lnTo>
                <a:lnTo>
                  <a:pt x="3493" y="27110"/>
                </a:lnTo>
                <a:lnTo>
                  <a:pt x="0" y="44450"/>
                </a:lnTo>
                <a:lnTo>
                  <a:pt x="3493" y="61735"/>
                </a:lnTo>
                <a:lnTo>
                  <a:pt x="13019" y="75866"/>
                </a:lnTo>
                <a:lnTo>
                  <a:pt x="27148" y="85401"/>
                </a:lnTo>
                <a:lnTo>
                  <a:pt x="44450" y="88900"/>
                </a:lnTo>
                <a:lnTo>
                  <a:pt x="61751" y="85401"/>
                </a:lnTo>
                <a:lnTo>
                  <a:pt x="75880" y="75866"/>
                </a:lnTo>
                <a:lnTo>
                  <a:pt x="85406" y="61735"/>
                </a:lnTo>
                <a:lnTo>
                  <a:pt x="88900" y="44450"/>
                </a:lnTo>
                <a:lnTo>
                  <a:pt x="85406" y="27110"/>
                </a:lnTo>
                <a:lnTo>
                  <a:pt x="75880" y="12985"/>
                </a:lnTo>
                <a:lnTo>
                  <a:pt x="61751" y="348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437" y="256705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450"/>
                </a:moveTo>
                <a:lnTo>
                  <a:pt x="3493" y="27110"/>
                </a:lnTo>
                <a:lnTo>
                  <a:pt x="13019" y="12985"/>
                </a:lnTo>
                <a:lnTo>
                  <a:pt x="27148" y="3480"/>
                </a:lnTo>
                <a:lnTo>
                  <a:pt x="44450" y="0"/>
                </a:lnTo>
                <a:lnTo>
                  <a:pt x="61751" y="3480"/>
                </a:lnTo>
                <a:lnTo>
                  <a:pt x="75880" y="12985"/>
                </a:lnTo>
                <a:lnTo>
                  <a:pt x="85406" y="27110"/>
                </a:lnTo>
                <a:lnTo>
                  <a:pt x="88900" y="44450"/>
                </a:lnTo>
                <a:lnTo>
                  <a:pt x="85406" y="61735"/>
                </a:lnTo>
                <a:lnTo>
                  <a:pt x="75880" y="75866"/>
                </a:lnTo>
                <a:lnTo>
                  <a:pt x="61751" y="85401"/>
                </a:lnTo>
                <a:lnTo>
                  <a:pt x="44450" y="88900"/>
                </a:lnTo>
                <a:lnTo>
                  <a:pt x="27148" y="85401"/>
                </a:lnTo>
                <a:lnTo>
                  <a:pt x="13019" y="75866"/>
                </a:lnTo>
                <a:lnTo>
                  <a:pt x="3493" y="61735"/>
                </a:lnTo>
                <a:lnTo>
                  <a:pt x="0" y="44450"/>
                </a:lnTo>
                <a:close/>
              </a:path>
            </a:pathLst>
          </a:custGeom>
          <a:ln w="127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7443" y="2154935"/>
            <a:ext cx="26289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sz="1800" b="1" spc="-7" baseline="-20833" dirty="0">
                <a:solidFill>
                  <a:srgbClr val="3366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401" y="2586227"/>
            <a:ext cx="247650" cy="50800"/>
          </a:xfrm>
          <a:custGeom>
            <a:avLst/>
            <a:gdLst/>
            <a:ahLst/>
            <a:cxnLst/>
            <a:rect l="l" t="t" r="r" b="b"/>
            <a:pathLst>
              <a:path w="247650" h="50800">
                <a:moveTo>
                  <a:pt x="76250" y="0"/>
                </a:moveTo>
                <a:lnTo>
                  <a:pt x="0" y="25273"/>
                </a:lnTo>
                <a:lnTo>
                  <a:pt x="76149" y="50800"/>
                </a:lnTo>
                <a:lnTo>
                  <a:pt x="76174" y="38146"/>
                </a:lnTo>
                <a:lnTo>
                  <a:pt x="63449" y="38100"/>
                </a:lnTo>
                <a:lnTo>
                  <a:pt x="63550" y="12700"/>
                </a:lnTo>
                <a:lnTo>
                  <a:pt x="76225" y="12700"/>
                </a:lnTo>
                <a:lnTo>
                  <a:pt x="76250" y="0"/>
                </a:lnTo>
                <a:close/>
              </a:path>
              <a:path w="247650" h="50800">
                <a:moveTo>
                  <a:pt x="76225" y="12746"/>
                </a:moveTo>
                <a:lnTo>
                  <a:pt x="76174" y="38146"/>
                </a:lnTo>
                <a:lnTo>
                  <a:pt x="98196" y="38226"/>
                </a:lnTo>
                <a:lnTo>
                  <a:pt x="105956" y="38354"/>
                </a:lnTo>
                <a:lnTo>
                  <a:pt x="118757" y="38354"/>
                </a:lnTo>
                <a:lnTo>
                  <a:pt x="129349" y="38608"/>
                </a:lnTo>
                <a:lnTo>
                  <a:pt x="128981" y="38608"/>
                </a:lnTo>
                <a:lnTo>
                  <a:pt x="132168" y="38862"/>
                </a:lnTo>
                <a:lnTo>
                  <a:pt x="139928" y="39116"/>
                </a:lnTo>
                <a:lnTo>
                  <a:pt x="247650" y="39497"/>
                </a:lnTo>
                <a:lnTo>
                  <a:pt x="247650" y="14097"/>
                </a:lnTo>
                <a:lnTo>
                  <a:pt x="140487" y="13716"/>
                </a:lnTo>
                <a:lnTo>
                  <a:pt x="131686" y="13462"/>
                </a:lnTo>
                <a:lnTo>
                  <a:pt x="129349" y="13208"/>
                </a:lnTo>
                <a:lnTo>
                  <a:pt x="127495" y="13208"/>
                </a:lnTo>
                <a:lnTo>
                  <a:pt x="76225" y="12746"/>
                </a:lnTo>
                <a:close/>
              </a:path>
              <a:path w="247650" h="50800">
                <a:moveTo>
                  <a:pt x="63550" y="12700"/>
                </a:moveTo>
                <a:lnTo>
                  <a:pt x="63449" y="38100"/>
                </a:lnTo>
                <a:lnTo>
                  <a:pt x="76174" y="38146"/>
                </a:lnTo>
                <a:lnTo>
                  <a:pt x="76225" y="12746"/>
                </a:lnTo>
                <a:lnTo>
                  <a:pt x="63550" y="12700"/>
                </a:lnTo>
                <a:close/>
              </a:path>
              <a:path w="247650" h="50800">
                <a:moveTo>
                  <a:pt x="76225" y="12700"/>
                </a:moveTo>
                <a:lnTo>
                  <a:pt x="63550" y="12700"/>
                </a:lnTo>
                <a:lnTo>
                  <a:pt x="76225" y="1274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29716" y="5446166"/>
            <a:ext cx="2032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66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544" y="5267197"/>
            <a:ext cx="26352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sz="1800" b="1" baseline="-20833" dirty="0">
                <a:solidFill>
                  <a:srgbClr val="336600"/>
                </a:solidFill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99817" y="5213299"/>
            <a:ext cx="448309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7" baseline="-16975" dirty="0">
                <a:solidFill>
                  <a:srgbClr val="FF9900"/>
                </a:solidFill>
                <a:latin typeface="Symbol"/>
                <a:cs typeface="Symbol"/>
              </a:rPr>
              <a:t></a:t>
            </a:r>
            <a:r>
              <a:rPr sz="24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3972" y="557529"/>
            <a:ext cx="4994275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821940" algn="l"/>
              </a:tabLst>
            </a:pPr>
            <a:r>
              <a:rPr spc="-5" dirty="0"/>
              <a:t>Capacity  </a:t>
            </a:r>
            <a:r>
              <a:rPr spc="35" dirty="0"/>
              <a:t> </a:t>
            </a:r>
            <a:r>
              <a:rPr spc="-5" dirty="0"/>
              <a:t>of	2G/3G</a:t>
            </a:r>
            <a:r>
              <a:rPr spc="-80" dirty="0"/>
              <a:t> </a:t>
            </a:r>
            <a:r>
              <a:rPr dirty="0"/>
              <a:t>vs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Achievable</a:t>
            </a:r>
            <a:r>
              <a:rPr spc="-60" dirty="0"/>
              <a:t> </a:t>
            </a:r>
            <a:r>
              <a:rPr spc="-5" dirty="0"/>
              <a:t>Capacity</a:t>
            </a:r>
          </a:p>
        </p:txBody>
      </p:sp>
      <p:sp>
        <p:nvSpPr>
          <p:cNvPr id="5" name="object 5"/>
          <p:cNvSpPr/>
          <p:nvPr/>
        </p:nvSpPr>
        <p:spPr>
          <a:xfrm>
            <a:off x="896937" y="1941512"/>
            <a:ext cx="5857875" cy="1236980"/>
          </a:xfrm>
          <a:custGeom>
            <a:avLst/>
            <a:gdLst/>
            <a:ahLst/>
            <a:cxnLst/>
            <a:rect l="l" t="t" r="r" b="b"/>
            <a:pathLst>
              <a:path w="5857875" h="1236980">
                <a:moveTo>
                  <a:pt x="0" y="1236662"/>
                </a:moveTo>
                <a:lnTo>
                  <a:pt x="5857875" y="1236662"/>
                </a:lnTo>
                <a:lnTo>
                  <a:pt x="5857875" y="0"/>
                </a:lnTo>
                <a:lnTo>
                  <a:pt x="0" y="0"/>
                </a:lnTo>
                <a:lnTo>
                  <a:pt x="0" y="123666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6512" y="2559430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0" y="0"/>
                </a:moveTo>
                <a:lnTo>
                  <a:pt x="487166" y="0"/>
                </a:lnTo>
              </a:path>
            </a:pathLst>
          </a:custGeom>
          <a:ln w="18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2202" y="2523430"/>
            <a:ext cx="115570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sz="2000" spc="-9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6787" y="2577466"/>
            <a:ext cx="66738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180" dirty="0">
                <a:latin typeface="Times New Roman"/>
                <a:cs typeface="Times New Roman"/>
              </a:rPr>
              <a:t>0</a:t>
            </a:r>
            <a:r>
              <a:rPr sz="3400" spc="-95" dirty="0">
                <a:latin typeface="Times New Roman"/>
                <a:cs typeface="Times New Roman"/>
              </a:rPr>
              <a:t>.</a:t>
            </a:r>
            <a:r>
              <a:rPr sz="3400" spc="70" dirty="0">
                <a:latin typeface="Times New Roman"/>
                <a:cs typeface="Times New Roman"/>
              </a:rPr>
              <a:t>1</a:t>
            </a:r>
            <a:r>
              <a:rPr sz="5100" spc="-172" baseline="-6535" dirty="0">
                <a:latin typeface="Symbol"/>
                <a:cs typeface="Symbol"/>
              </a:rPr>
              <a:t></a:t>
            </a:r>
            <a:endParaRPr sz="5100" baseline="-653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2087" y="2630034"/>
            <a:ext cx="15176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</a:pPr>
            <a:r>
              <a:rPr sz="3400" spc="-114" dirty="0">
                <a:latin typeface="Symbol"/>
                <a:cs typeface="Symbol"/>
              </a:rPr>
              <a:t>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2087" y="1994036"/>
            <a:ext cx="135191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  <a:tabLst>
                <a:tab pos="1199515" algn="l"/>
              </a:tabLst>
            </a:pPr>
            <a:r>
              <a:rPr sz="3400" spc="-114" dirty="0">
                <a:latin typeface="Symbol"/>
                <a:cs typeface="Symbol"/>
              </a:rPr>
              <a:t></a:t>
            </a:r>
            <a:r>
              <a:rPr sz="3400" spc="-114" dirty="0">
                <a:latin typeface="Times New Roman"/>
                <a:cs typeface="Times New Roman"/>
              </a:rPr>
              <a:t>	</a:t>
            </a:r>
            <a:r>
              <a:rPr sz="3400" spc="-114" dirty="0">
                <a:latin typeface="Symbol"/>
                <a:cs typeface="Symbol"/>
              </a:rPr>
              <a:t>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9248" y="2237072"/>
            <a:ext cx="5754370" cy="54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862455" algn="l"/>
                <a:tab pos="2673985" algn="l"/>
                <a:tab pos="3062605" algn="l"/>
              </a:tabLst>
            </a:pPr>
            <a:r>
              <a:rPr sz="3400" spc="-5" dirty="0">
                <a:latin typeface="Times New Roman"/>
                <a:cs typeface="Times New Roman"/>
              </a:rPr>
              <a:t>C</a:t>
            </a:r>
            <a:r>
              <a:rPr sz="3400" spc="-5" dirty="0">
                <a:latin typeface="Symbol"/>
                <a:cs typeface="Symbol"/>
              </a:rPr>
              <a:t></a:t>
            </a:r>
            <a:r>
              <a:rPr sz="3400" spc="385" dirty="0">
                <a:latin typeface="Times New Roman"/>
                <a:cs typeface="Times New Roman"/>
              </a:rPr>
              <a:t> </a:t>
            </a:r>
            <a:r>
              <a:rPr sz="3400" spc="-140" dirty="0">
                <a:latin typeface="Times New Roman"/>
                <a:cs typeface="Times New Roman"/>
              </a:rPr>
              <a:t>0.1 </a:t>
            </a:r>
            <a:r>
              <a:rPr sz="3400" spc="65" dirty="0">
                <a:latin typeface="Times New Roman"/>
                <a:cs typeface="Times New Roman"/>
              </a:rPr>
              <a:t> </a:t>
            </a:r>
            <a:r>
              <a:rPr sz="3400" spc="-170" dirty="0">
                <a:latin typeface="Times New Roman"/>
                <a:cs typeface="Times New Roman"/>
              </a:rPr>
              <a:t>log	</a:t>
            </a:r>
            <a:r>
              <a:rPr sz="5100" spc="-112" baseline="-4901" dirty="0">
                <a:latin typeface="Symbol"/>
                <a:cs typeface="Symbol"/>
              </a:rPr>
              <a:t></a:t>
            </a:r>
            <a:r>
              <a:rPr sz="3400" spc="-75" dirty="0">
                <a:latin typeface="Times New Roman"/>
                <a:cs typeface="Times New Roman"/>
              </a:rPr>
              <a:t>1</a:t>
            </a:r>
            <a:r>
              <a:rPr sz="3400" spc="-75" dirty="0">
                <a:latin typeface="Symbol"/>
                <a:cs typeface="Symbol"/>
              </a:rPr>
              <a:t></a:t>
            </a:r>
            <a:r>
              <a:rPr sz="3400" spc="-75" dirty="0">
                <a:latin typeface="Times New Roman"/>
                <a:cs typeface="Times New Roman"/>
              </a:rPr>
              <a:t>	</a:t>
            </a:r>
            <a:r>
              <a:rPr sz="5100" spc="-217" baseline="35130" dirty="0">
                <a:latin typeface="Times New Roman"/>
                <a:cs typeface="Times New Roman"/>
              </a:rPr>
              <a:t>1	</a:t>
            </a:r>
            <a:r>
              <a:rPr sz="5100" spc="-172" baseline="-4901" dirty="0">
                <a:latin typeface="Symbol"/>
                <a:cs typeface="Symbol"/>
              </a:rPr>
              <a:t></a:t>
            </a:r>
            <a:r>
              <a:rPr sz="5100" spc="-300" baseline="-4901" dirty="0">
                <a:latin typeface="Times New Roman"/>
                <a:cs typeface="Times New Roman"/>
              </a:rPr>
              <a:t> </a:t>
            </a:r>
            <a:r>
              <a:rPr sz="3400" spc="-160" dirty="0">
                <a:latin typeface="Symbol"/>
                <a:cs typeface="Symbol"/>
              </a:rPr>
              <a:t></a:t>
            </a:r>
            <a:r>
              <a:rPr sz="3400" spc="-240" dirty="0">
                <a:latin typeface="Times New Roman"/>
                <a:cs typeface="Times New Roman"/>
              </a:rPr>
              <a:t> </a:t>
            </a:r>
            <a:r>
              <a:rPr sz="3400" spc="-135" dirty="0">
                <a:latin typeface="Times New Roman"/>
                <a:cs typeface="Times New Roman"/>
              </a:rPr>
              <a:t>0.3</a:t>
            </a:r>
            <a:r>
              <a:rPr sz="3400" i="1" spc="-135" dirty="0">
                <a:latin typeface="Times New Roman"/>
                <a:cs typeface="Times New Roman"/>
              </a:rPr>
              <a:t>bits</a:t>
            </a:r>
            <a:r>
              <a:rPr sz="3400" i="1" spc="-180" dirty="0">
                <a:latin typeface="Times New Roman"/>
                <a:cs typeface="Times New Roman"/>
              </a:rPr>
              <a:t> </a:t>
            </a:r>
            <a:r>
              <a:rPr sz="3400" spc="-85" dirty="0">
                <a:latin typeface="Times New Roman"/>
                <a:cs typeface="Times New Roman"/>
              </a:rPr>
              <a:t>/</a:t>
            </a:r>
            <a:r>
              <a:rPr sz="3400" spc="-250" dirty="0">
                <a:latin typeface="Times New Roman"/>
                <a:cs typeface="Times New Roman"/>
              </a:rPr>
              <a:t> </a:t>
            </a:r>
            <a:r>
              <a:rPr sz="3400" i="1" spc="-150" dirty="0">
                <a:latin typeface="Times New Roman"/>
                <a:cs typeface="Times New Roman"/>
              </a:rPr>
              <a:t>Hz</a:t>
            </a:r>
            <a:r>
              <a:rPr sz="3400" i="1" spc="-405" dirty="0">
                <a:latin typeface="Times New Roman"/>
                <a:cs typeface="Times New Roman"/>
              </a:rPr>
              <a:t> </a:t>
            </a:r>
            <a:r>
              <a:rPr sz="3400" spc="-85" dirty="0">
                <a:latin typeface="Times New Roman"/>
                <a:cs typeface="Times New Roman"/>
              </a:rPr>
              <a:t>/</a:t>
            </a:r>
            <a:r>
              <a:rPr sz="3400" spc="-300" dirty="0">
                <a:latin typeface="Times New Roman"/>
                <a:cs typeface="Times New Roman"/>
              </a:rPr>
              <a:t> </a:t>
            </a:r>
            <a:r>
              <a:rPr sz="3400" i="1" spc="-114" dirty="0"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793" y="4795266"/>
            <a:ext cx="5739765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4360" algn="l"/>
                <a:tab pos="2303780" algn="l"/>
              </a:tabLst>
            </a:pPr>
            <a:r>
              <a:rPr sz="3200" b="1" spc="125" dirty="0">
                <a:solidFill>
                  <a:srgbClr val="CC0000"/>
                </a:solidFill>
                <a:latin typeface="Arial"/>
                <a:cs typeface="Arial"/>
              </a:rPr>
              <a:t>300</a:t>
            </a:r>
            <a:r>
              <a:rPr sz="3200" b="1" spc="6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3200" b="1" spc="7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200" b="1" spc="125" dirty="0">
                <a:solidFill>
                  <a:srgbClr val="CC0000"/>
                </a:solidFill>
                <a:latin typeface="Arial"/>
                <a:cs typeface="Arial"/>
              </a:rPr>
              <a:t>0.3	</a:t>
            </a:r>
            <a:r>
              <a:rPr sz="3200" b="1" spc="-5" dirty="0">
                <a:solidFill>
                  <a:srgbClr val="CC0000"/>
                </a:solidFill>
                <a:latin typeface="Arial"/>
                <a:cs typeface="Arial"/>
              </a:rPr>
              <a:t>=	</a:t>
            </a:r>
            <a:r>
              <a:rPr sz="3200" b="1" spc="120" dirty="0">
                <a:solidFill>
                  <a:srgbClr val="CC0000"/>
                </a:solidFill>
                <a:latin typeface="Arial"/>
                <a:cs typeface="Arial"/>
              </a:rPr>
              <a:t>1000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55" dirty="0">
                <a:solidFill>
                  <a:srgbClr val="CC0000"/>
                </a:solidFill>
                <a:latin typeface="Arial"/>
                <a:cs typeface="Arial"/>
              </a:rPr>
              <a:t>Capacity </a:t>
            </a:r>
            <a:r>
              <a:rPr sz="3200" b="1" spc="15" dirty="0">
                <a:solidFill>
                  <a:srgbClr val="CC0000"/>
                </a:solidFill>
                <a:latin typeface="Arial"/>
                <a:cs typeface="Arial"/>
              </a:rPr>
              <a:t>improvement</a:t>
            </a:r>
            <a:r>
              <a:rPr sz="3200" b="1" spc="-3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CC0000"/>
                </a:solidFill>
                <a:latin typeface="Arial"/>
                <a:cs typeface="Arial"/>
              </a:rPr>
              <a:t>factor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1700" y="3484562"/>
            <a:ext cx="5878830" cy="1179830"/>
          </a:xfrm>
          <a:custGeom>
            <a:avLst/>
            <a:gdLst/>
            <a:ahLst/>
            <a:cxnLst/>
            <a:rect l="l" t="t" r="r" b="b"/>
            <a:pathLst>
              <a:path w="5878830" h="1179829">
                <a:moveTo>
                  <a:pt x="0" y="1179512"/>
                </a:moveTo>
                <a:lnTo>
                  <a:pt x="5878576" y="1179512"/>
                </a:lnTo>
                <a:lnTo>
                  <a:pt x="5878576" y="0"/>
                </a:lnTo>
                <a:lnTo>
                  <a:pt x="0" y="0"/>
                </a:lnTo>
                <a:lnTo>
                  <a:pt x="0" y="117951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9914" y="4073924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8594" y="0"/>
                </a:lnTo>
              </a:path>
            </a:pathLst>
          </a:custGeom>
          <a:ln w="17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68842" y="3503334"/>
            <a:ext cx="185420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0"/>
              </a:lnSpc>
            </a:pPr>
            <a:r>
              <a:rPr sz="3250" spc="-170" dirty="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67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6931" y="4040550"/>
            <a:ext cx="10795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5"/>
              </a:lnSpc>
            </a:pPr>
            <a:r>
              <a:rPr sz="1900" spc="-105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3752" y="3765559"/>
            <a:ext cx="261683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75" spc="-195" baseline="-4273" dirty="0">
                <a:latin typeface="Symbol"/>
                <a:cs typeface="Symbol"/>
              </a:rPr>
              <a:t></a:t>
            </a:r>
            <a:r>
              <a:rPr sz="4875" spc="-322" baseline="-4273" dirty="0">
                <a:latin typeface="Times New Roman"/>
                <a:cs typeface="Times New Roman"/>
              </a:rPr>
              <a:t> </a:t>
            </a:r>
            <a:r>
              <a:rPr sz="3250" spc="-185" dirty="0">
                <a:latin typeface="Symbol"/>
                <a:cs typeface="Symbol"/>
              </a:rPr>
              <a:t></a:t>
            </a:r>
            <a:r>
              <a:rPr sz="3250" spc="-290" dirty="0">
                <a:latin typeface="Times New Roman"/>
                <a:cs typeface="Times New Roman"/>
              </a:rPr>
              <a:t> </a:t>
            </a:r>
            <a:r>
              <a:rPr sz="3250" spc="-150" dirty="0">
                <a:latin typeface="Times New Roman"/>
                <a:cs typeface="Times New Roman"/>
              </a:rPr>
              <a:t>300</a:t>
            </a:r>
            <a:r>
              <a:rPr sz="3250" i="1" spc="-150" dirty="0">
                <a:latin typeface="Times New Roman"/>
                <a:cs typeface="Times New Roman"/>
              </a:rPr>
              <a:t>bits</a:t>
            </a:r>
            <a:r>
              <a:rPr sz="3250" i="1" spc="-195" dirty="0">
                <a:latin typeface="Times New Roman"/>
                <a:cs typeface="Times New Roman"/>
              </a:rPr>
              <a:t> </a:t>
            </a:r>
            <a:r>
              <a:rPr sz="3250" spc="-95" dirty="0">
                <a:latin typeface="Times New Roman"/>
                <a:cs typeface="Times New Roman"/>
              </a:rPr>
              <a:t>/</a:t>
            </a:r>
            <a:r>
              <a:rPr sz="3250" spc="-254" dirty="0">
                <a:latin typeface="Times New Roman"/>
                <a:cs typeface="Times New Roman"/>
              </a:rPr>
              <a:t> </a:t>
            </a:r>
            <a:r>
              <a:rPr sz="3250" i="1" spc="-175" dirty="0">
                <a:latin typeface="Times New Roman"/>
                <a:cs typeface="Times New Roman"/>
              </a:rPr>
              <a:t>Hz</a:t>
            </a:r>
            <a:r>
              <a:rPr sz="3250" i="1" spc="-405" dirty="0">
                <a:latin typeface="Times New Roman"/>
                <a:cs typeface="Times New Roman"/>
              </a:rPr>
              <a:t> </a:t>
            </a:r>
            <a:r>
              <a:rPr sz="3250" spc="-95" dirty="0">
                <a:latin typeface="Times New Roman"/>
                <a:cs typeface="Times New Roman"/>
              </a:rPr>
              <a:t>/</a:t>
            </a:r>
            <a:r>
              <a:rPr sz="3250" spc="-305" dirty="0">
                <a:latin typeface="Times New Roman"/>
                <a:cs typeface="Times New Roman"/>
              </a:rPr>
              <a:t> </a:t>
            </a:r>
            <a:r>
              <a:rPr sz="3250" i="1" spc="-135" dirty="0">
                <a:latin typeface="Times New Roman"/>
                <a:cs typeface="Times New Roman"/>
              </a:rPr>
              <a:t>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8940" y="4090222"/>
            <a:ext cx="98742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50" spc="-200" dirty="0">
                <a:latin typeface="Times New Roman"/>
                <a:cs typeface="Times New Roman"/>
              </a:rPr>
              <a:t>0</a:t>
            </a:r>
            <a:r>
              <a:rPr sz="3250" spc="-100" dirty="0">
                <a:latin typeface="Times New Roman"/>
                <a:cs typeface="Times New Roman"/>
              </a:rPr>
              <a:t>.</a:t>
            </a:r>
            <a:r>
              <a:rPr sz="3250" spc="-200" dirty="0">
                <a:latin typeface="Times New Roman"/>
                <a:cs typeface="Times New Roman"/>
              </a:rPr>
              <a:t>00</a:t>
            </a:r>
            <a:r>
              <a:rPr sz="3250" spc="25" dirty="0">
                <a:latin typeface="Times New Roman"/>
                <a:cs typeface="Times New Roman"/>
              </a:rPr>
              <a:t>1</a:t>
            </a:r>
            <a:r>
              <a:rPr sz="4875" spc="-195" baseline="-6837" dirty="0">
                <a:latin typeface="Symbol"/>
                <a:cs typeface="Symbol"/>
              </a:rPr>
              <a:t></a:t>
            </a:r>
            <a:endParaRPr sz="4875" baseline="-6837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3752" y="3533755"/>
            <a:ext cx="14224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sz="3250" spc="-130" dirty="0">
                <a:latin typeface="Symbol"/>
                <a:cs typeface="Symbol"/>
              </a:rPr>
              <a:t>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7369" y="4140360"/>
            <a:ext cx="14224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sz="3250" spc="-130" dirty="0">
                <a:latin typeface="Symbol"/>
                <a:cs typeface="Symbol"/>
              </a:rPr>
              <a:t>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7369" y="3533755"/>
            <a:ext cx="14224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sz="3250" spc="-130" dirty="0">
                <a:latin typeface="Symbol"/>
                <a:cs typeface="Symbol"/>
              </a:rPr>
              <a:t>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0713" y="3765559"/>
            <a:ext cx="2231390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676400" algn="l"/>
              </a:tabLst>
            </a:pPr>
            <a:r>
              <a:rPr sz="3250" spc="105" dirty="0">
                <a:latin typeface="Times New Roman"/>
                <a:cs typeface="Times New Roman"/>
              </a:rPr>
              <a:t>C</a:t>
            </a:r>
            <a:r>
              <a:rPr sz="3250" spc="-185" dirty="0">
                <a:latin typeface="Symbol"/>
                <a:cs typeface="Symbol"/>
              </a:rPr>
              <a:t></a:t>
            </a:r>
            <a:r>
              <a:rPr sz="3250" spc="-280" dirty="0">
                <a:latin typeface="Times New Roman"/>
                <a:cs typeface="Times New Roman"/>
              </a:rPr>
              <a:t> </a:t>
            </a:r>
            <a:r>
              <a:rPr sz="3250" spc="-200" dirty="0">
                <a:latin typeface="Times New Roman"/>
                <a:cs typeface="Times New Roman"/>
              </a:rPr>
              <a:t>3</a:t>
            </a:r>
            <a:r>
              <a:rPr sz="3250" spc="-170" dirty="0">
                <a:latin typeface="Times New Roman"/>
                <a:cs typeface="Times New Roman"/>
              </a:rPr>
              <a:t>0</a:t>
            </a:r>
            <a:r>
              <a:rPr sz="3250" spc="175" dirty="0">
                <a:latin typeface="Times New Roman"/>
                <a:cs typeface="Times New Roman"/>
              </a:rPr>
              <a:t> </a:t>
            </a:r>
            <a:r>
              <a:rPr sz="3250" spc="-195" dirty="0">
                <a:latin typeface="Times New Roman"/>
                <a:cs typeface="Times New Roman"/>
              </a:rPr>
              <a:t>l</a:t>
            </a:r>
            <a:r>
              <a:rPr sz="3250" spc="-200" dirty="0">
                <a:latin typeface="Times New Roman"/>
                <a:cs typeface="Times New Roman"/>
              </a:rPr>
              <a:t>o</a:t>
            </a:r>
            <a:r>
              <a:rPr sz="3250" spc="-170" dirty="0">
                <a:latin typeface="Times New Roman"/>
                <a:cs typeface="Times New Roman"/>
              </a:rPr>
              <a:t>g</a:t>
            </a:r>
            <a:r>
              <a:rPr sz="3250" dirty="0">
                <a:latin typeface="Times New Roman"/>
                <a:cs typeface="Times New Roman"/>
              </a:rPr>
              <a:t>	</a:t>
            </a:r>
            <a:r>
              <a:rPr sz="4875" spc="-209" baseline="-4273" dirty="0">
                <a:latin typeface="Symbol"/>
                <a:cs typeface="Symbol"/>
              </a:rPr>
              <a:t></a:t>
            </a:r>
            <a:r>
              <a:rPr sz="3250" spc="25" dirty="0">
                <a:latin typeface="Times New Roman"/>
                <a:cs typeface="Times New Roman"/>
              </a:rPr>
              <a:t>1</a:t>
            </a:r>
            <a:r>
              <a:rPr sz="3250" spc="-185" dirty="0">
                <a:latin typeface="Symbol"/>
                <a:cs typeface="Symbol"/>
              </a:rPr>
              <a:t>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95184" y="2210942"/>
            <a:ext cx="126746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65" dirty="0">
                <a:solidFill>
                  <a:srgbClr val="3333CC"/>
                </a:solidFill>
                <a:latin typeface="Arial"/>
                <a:cs typeface="Arial"/>
              </a:rPr>
              <a:t>2G/3G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33284" y="3735196"/>
            <a:ext cx="826769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0" dirty="0">
                <a:solidFill>
                  <a:srgbClr val="3333CC"/>
                </a:solidFill>
                <a:latin typeface="Arial"/>
                <a:cs typeface="Arial"/>
              </a:rPr>
              <a:t>3G+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503" rIns="0" bIns="0" rtlCol="0">
            <a:spAutoFit/>
          </a:bodyPr>
          <a:lstStyle/>
          <a:p>
            <a:pPr marL="803910">
              <a:lnSpc>
                <a:spcPct val="100000"/>
              </a:lnSpc>
            </a:pPr>
            <a:r>
              <a:rPr spc="-10" dirty="0"/>
              <a:t>RMS </a:t>
            </a:r>
            <a:r>
              <a:rPr spc="-5" dirty="0"/>
              <a:t>Delay</a:t>
            </a:r>
            <a:r>
              <a:rPr spc="-40" dirty="0"/>
              <a:t> </a:t>
            </a:r>
            <a:r>
              <a:rPr spc="-5" dirty="0"/>
              <a:t>Spread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40" y="1167129"/>
            <a:ext cx="4474845" cy="130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870">
              <a:lnSpc>
                <a:spcPts val="476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(Discrete)</a:t>
            </a:r>
            <a:endParaRPr sz="4000">
              <a:latin typeface="Arial"/>
              <a:cs typeface="Arial"/>
            </a:endParaRPr>
          </a:p>
          <a:p>
            <a:pPr marL="355600" indent="-342900">
              <a:lnSpc>
                <a:spcPts val="5495"/>
              </a:lnSpc>
              <a:buFont typeface="Times New Roman"/>
              <a:buChar char="•"/>
              <a:tabLst>
                <a:tab pos="356235" algn="l"/>
                <a:tab pos="3584575" algn="l"/>
              </a:tabLst>
            </a:pP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RMS </a:t>
            </a:r>
            <a:r>
              <a:rPr sz="3200" spc="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delay </a:t>
            </a:r>
            <a:r>
              <a:rPr sz="3200" spc="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spread	</a:t>
            </a:r>
            <a:r>
              <a:rPr sz="4650" i="1" spc="-30" dirty="0">
                <a:latin typeface="Symbol"/>
                <a:cs typeface="Symbol"/>
              </a:rPr>
              <a:t></a:t>
            </a:r>
            <a:r>
              <a:rPr sz="2950" i="1" spc="-30" dirty="0">
                <a:latin typeface="Symbol"/>
                <a:cs typeface="Symbol"/>
              </a:rPr>
              <a:t>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0259" y="3007018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0" y="0"/>
                </a:moveTo>
                <a:lnTo>
                  <a:pt x="295385" y="0"/>
                </a:lnTo>
              </a:path>
            </a:pathLst>
          </a:custGeom>
          <a:ln w="17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4369" y="3193787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612" y="0"/>
                </a:lnTo>
              </a:path>
            </a:pathLst>
          </a:custGeom>
          <a:ln w="17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3359" y="3275982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4">
                <a:moveTo>
                  <a:pt x="0" y="30691"/>
                </a:moveTo>
                <a:lnTo>
                  <a:pt x="45498" y="0"/>
                </a:lnTo>
              </a:path>
            </a:pathLst>
          </a:custGeom>
          <a:ln w="16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8858" y="3285111"/>
            <a:ext cx="67310" cy="196850"/>
          </a:xfrm>
          <a:custGeom>
            <a:avLst/>
            <a:gdLst/>
            <a:ahLst/>
            <a:cxnLst/>
            <a:rect l="l" t="t" r="r" b="b"/>
            <a:pathLst>
              <a:path w="67310" h="196850">
                <a:moveTo>
                  <a:pt x="0" y="0"/>
                </a:moveTo>
                <a:lnTo>
                  <a:pt x="67153" y="196743"/>
                </a:lnTo>
              </a:path>
            </a:pathLst>
          </a:custGeom>
          <a:ln w="30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3229" y="2918181"/>
            <a:ext cx="88900" cy="563880"/>
          </a:xfrm>
          <a:custGeom>
            <a:avLst/>
            <a:gdLst/>
            <a:ahLst/>
            <a:cxnLst/>
            <a:rect l="l" t="t" r="r" b="b"/>
            <a:pathLst>
              <a:path w="88900" h="563879">
                <a:moveTo>
                  <a:pt x="0" y="563673"/>
                </a:moveTo>
                <a:lnTo>
                  <a:pt x="88837" y="0"/>
                </a:lnTo>
              </a:path>
            </a:pathLst>
          </a:custGeom>
          <a:ln w="15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2066" y="2918181"/>
            <a:ext cx="998855" cy="0"/>
          </a:xfrm>
          <a:custGeom>
            <a:avLst/>
            <a:gdLst/>
            <a:ahLst/>
            <a:cxnLst/>
            <a:rect l="l" t="t" r="r" b="b"/>
            <a:pathLst>
              <a:path w="998854">
                <a:moveTo>
                  <a:pt x="0" y="0"/>
                </a:moveTo>
                <a:lnTo>
                  <a:pt x="998866" y="0"/>
                </a:lnTo>
              </a:path>
            </a:pathLst>
          </a:custGeom>
          <a:ln w="17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16239" y="3019203"/>
            <a:ext cx="190690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825">
              <a:lnSpc>
                <a:spcPts val="1220"/>
              </a:lnSpc>
              <a:tabLst>
                <a:tab pos="1785620" algn="l"/>
              </a:tabLst>
            </a:pPr>
            <a:r>
              <a:rPr sz="1950" spc="-125" dirty="0">
                <a:latin typeface="Times New Roman"/>
                <a:cs typeface="Times New Roman"/>
              </a:rPr>
              <a:t>2	2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  <a:tabLst>
                <a:tab pos="973455" algn="l"/>
                <a:tab pos="1341755" algn="l"/>
              </a:tabLst>
            </a:pPr>
            <a:r>
              <a:rPr sz="3350" spc="-90" dirty="0">
                <a:latin typeface="Times New Roman"/>
                <a:cs typeface="Times New Roman"/>
              </a:rPr>
              <a:t>σ</a:t>
            </a:r>
            <a:r>
              <a:rPr sz="2925" spc="-135" baseline="-24216" dirty="0">
                <a:latin typeface="Times New Roman"/>
                <a:cs typeface="Times New Roman"/>
              </a:rPr>
              <a:t>τ       </a:t>
            </a:r>
            <a:r>
              <a:rPr sz="2925" spc="89" baseline="-24216" dirty="0">
                <a:latin typeface="Times New Roman"/>
                <a:cs typeface="Times New Roman"/>
              </a:rPr>
              <a:t> </a:t>
            </a:r>
            <a:r>
              <a:rPr sz="3350" spc="-240" dirty="0">
                <a:latin typeface="Symbol"/>
                <a:cs typeface="Symbol"/>
              </a:rPr>
              <a:t></a:t>
            </a:r>
            <a:r>
              <a:rPr sz="3350" spc="-240" dirty="0">
                <a:latin typeface="Times New Roman"/>
                <a:cs typeface="Times New Roman"/>
              </a:rPr>
              <a:t>	</a:t>
            </a:r>
            <a:r>
              <a:rPr sz="3350" spc="-175" dirty="0">
                <a:latin typeface="Times New Roman"/>
                <a:cs typeface="Times New Roman"/>
              </a:rPr>
              <a:t>τ	</a:t>
            </a:r>
            <a:r>
              <a:rPr sz="3350" spc="-240" dirty="0">
                <a:latin typeface="Symbol"/>
                <a:cs typeface="Symbol"/>
              </a:rPr>
              <a:t></a:t>
            </a:r>
            <a:r>
              <a:rPr sz="3350" spc="-409" dirty="0">
                <a:latin typeface="Times New Roman"/>
                <a:cs typeface="Times New Roman"/>
              </a:rPr>
              <a:t> </a:t>
            </a:r>
            <a:r>
              <a:rPr sz="3350" spc="-175" dirty="0">
                <a:latin typeface="Times New Roman"/>
                <a:cs typeface="Times New Roman"/>
              </a:rPr>
              <a:t>τ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4806" y="4286017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219"/>
                </a:lnTo>
              </a:path>
            </a:pathLst>
          </a:custGeom>
          <a:ln w="132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6993" y="4286017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219"/>
                </a:lnTo>
              </a:path>
            </a:pathLst>
          </a:custGeom>
          <a:ln w="132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7738" y="497567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595"/>
                </a:lnTo>
              </a:path>
            </a:pathLst>
          </a:custGeom>
          <a:ln w="132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79925" y="497567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595"/>
                </a:lnTo>
              </a:path>
            </a:pathLst>
          </a:custGeom>
          <a:ln w="132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77556" y="4442991"/>
            <a:ext cx="4883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2430" algn="l"/>
              </a:tabLst>
            </a:pPr>
            <a:r>
              <a:rPr sz="1400" i="1" spc="20" dirty="0">
                <a:latin typeface="Times New Roman"/>
                <a:cs typeface="Times New Roman"/>
              </a:rPr>
              <a:t>k	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7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4288" y="4530857"/>
            <a:ext cx="320294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7010" algn="l"/>
                <a:tab pos="3189605" algn="l"/>
              </a:tabLst>
            </a:pPr>
            <a:r>
              <a:rPr sz="3600" spc="75" baseline="-20833" dirty="0">
                <a:latin typeface="Symbol"/>
                <a:cs typeface="Symbol"/>
              </a:rPr>
              <a:t></a:t>
            </a:r>
            <a:r>
              <a:rPr sz="3600" spc="75" baseline="-20833" dirty="0">
                <a:latin typeface="Times New Roman"/>
                <a:cs typeface="Times New Roman"/>
              </a:rPr>
              <a:t> </a:t>
            </a:r>
            <a:r>
              <a:rPr sz="3600" spc="637" baseline="-20833" dirty="0">
                <a:latin typeface="Times New Roman"/>
                <a:cs typeface="Times New Roman"/>
              </a:rPr>
              <a:t> </a:t>
            </a:r>
            <a:r>
              <a:rPr sz="1400" i="1" u="heavy" spc="20" dirty="0">
                <a:latin typeface="Times New Roman"/>
                <a:cs typeface="Times New Roman"/>
              </a:rPr>
              <a:t>k	</a:t>
            </a:r>
            <a:r>
              <a:rPr sz="3600" spc="75" baseline="-20833" dirty="0">
                <a:latin typeface="Symbol"/>
                <a:cs typeface="Symbol"/>
              </a:rPr>
              <a:t></a:t>
            </a:r>
            <a:r>
              <a:rPr sz="3600" spc="75" baseline="-20833" dirty="0">
                <a:latin typeface="Times New Roman"/>
                <a:cs typeface="Times New Roman"/>
              </a:rPr>
              <a:t> </a:t>
            </a:r>
            <a:r>
              <a:rPr sz="3600" spc="637" baseline="-20833" dirty="0">
                <a:latin typeface="Times New Roman"/>
                <a:cs typeface="Times New Roman"/>
              </a:rPr>
              <a:t> </a:t>
            </a:r>
            <a:r>
              <a:rPr sz="1400" i="1" u="heavy" spc="20" dirty="0">
                <a:latin typeface="Times New Roman"/>
                <a:cs typeface="Times New Roman"/>
              </a:rPr>
              <a:t>k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36062" y="4853245"/>
            <a:ext cx="69024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100" dirty="0">
                <a:latin typeface="Symbol"/>
                <a:cs typeface="Symbol"/>
              </a:rPr>
              <a:t></a:t>
            </a:r>
            <a:r>
              <a:rPr sz="3600" spc="-340" dirty="0">
                <a:latin typeface="Times New Roman"/>
                <a:cs typeface="Times New Roman"/>
              </a:rPr>
              <a:t> </a:t>
            </a:r>
            <a:r>
              <a:rPr sz="3600" i="1" spc="60" baseline="13888" dirty="0">
                <a:latin typeface="Times New Roman"/>
                <a:cs typeface="Times New Roman"/>
              </a:rPr>
              <a:t>a</a:t>
            </a:r>
            <a:r>
              <a:rPr sz="1400" i="1" spc="40" dirty="0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  <a:p>
            <a:pPr marL="132715">
              <a:lnSpc>
                <a:spcPts val="1465"/>
              </a:lnSpc>
            </a:pPr>
            <a:r>
              <a:rPr sz="1400" i="1" spc="20" dirty="0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7483" y="4733336"/>
            <a:ext cx="1099820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150" baseline="-8487" dirty="0">
                <a:latin typeface="Symbol"/>
                <a:cs typeface="Symbol"/>
              </a:rPr>
              <a:t></a:t>
            </a:r>
            <a:r>
              <a:rPr sz="5400" spc="-944" baseline="-8487" dirty="0">
                <a:latin typeface="Times New Roman"/>
                <a:cs typeface="Times New Roman"/>
              </a:rPr>
              <a:t> </a:t>
            </a:r>
            <a:r>
              <a:rPr sz="2400" i="1" spc="75" dirty="0">
                <a:latin typeface="Times New Roman"/>
                <a:cs typeface="Times New Roman"/>
              </a:rPr>
              <a:t>P</a:t>
            </a:r>
            <a:r>
              <a:rPr sz="2400" spc="75" dirty="0">
                <a:latin typeface="Times New Roman"/>
                <a:cs typeface="Times New Roman"/>
              </a:rPr>
              <a:t>(τ</a:t>
            </a:r>
            <a:r>
              <a:rPr sz="2100" i="1" spc="112" baseline="-23809" dirty="0">
                <a:latin typeface="Times New Roman"/>
                <a:cs typeface="Times New Roman"/>
              </a:rPr>
              <a:t>k </a:t>
            </a:r>
            <a:r>
              <a:rPr sz="2400" spc="3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170"/>
              </a:spcBef>
            </a:pPr>
            <a:r>
              <a:rPr sz="1400" i="1" spc="20" dirty="0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29097" y="4239915"/>
            <a:ext cx="83693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3090" algn="l"/>
              </a:tabLst>
            </a:pPr>
            <a:r>
              <a:rPr sz="2400" i="1" spc="105" dirty="0">
                <a:latin typeface="Times New Roman"/>
                <a:cs typeface="Times New Roman"/>
              </a:rPr>
              <a:t>P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spc="35" dirty="0">
                <a:latin typeface="Times New Roman"/>
                <a:cs typeface="Times New Roman"/>
              </a:rPr>
              <a:t>τ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r>
              <a:rPr sz="2400" spc="35" dirty="0">
                <a:latin typeface="Times New Roman"/>
                <a:cs typeface="Times New Roman"/>
              </a:rPr>
              <a:t>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0749" y="4239915"/>
            <a:ext cx="1530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" dirty="0">
                <a:latin typeface="Times New Roman"/>
                <a:cs typeface="Times New Roman"/>
              </a:rPr>
              <a:t>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7879" y="4230573"/>
            <a:ext cx="11811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7718" y="4872123"/>
            <a:ext cx="11811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4624" y="4163591"/>
            <a:ext cx="2520950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  <a:tabLst>
                <a:tab pos="381000" algn="l"/>
                <a:tab pos="621030" algn="l"/>
                <a:tab pos="1673225" algn="l"/>
                <a:tab pos="2169160" algn="l"/>
              </a:tabLst>
            </a:pPr>
            <a:r>
              <a:rPr sz="3600" u="heavy" spc="35" dirty="0">
                <a:latin typeface="Times New Roman"/>
                <a:cs typeface="Times New Roman"/>
              </a:rPr>
              <a:t> 	</a:t>
            </a:r>
            <a:r>
              <a:rPr sz="3600" spc="35" dirty="0">
                <a:latin typeface="Times New Roman"/>
                <a:cs typeface="Times New Roman"/>
              </a:rPr>
              <a:t>	</a:t>
            </a:r>
            <a:r>
              <a:rPr sz="3600" spc="100" dirty="0">
                <a:latin typeface="Symbol"/>
                <a:cs typeface="Symbol"/>
              </a:rPr>
              <a:t></a:t>
            </a:r>
            <a:r>
              <a:rPr sz="3600" spc="-245" dirty="0">
                <a:latin typeface="Times New Roman"/>
                <a:cs typeface="Times New Roman"/>
              </a:rPr>
              <a:t> </a:t>
            </a:r>
            <a:r>
              <a:rPr sz="3600" i="1" spc="82" baseline="13888" dirty="0">
                <a:latin typeface="Times New Roman"/>
                <a:cs typeface="Times New Roman"/>
              </a:rPr>
              <a:t>a</a:t>
            </a:r>
            <a:r>
              <a:rPr sz="1400" i="1" spc="20" dirty="0">
                <a:latin typeface="Times New Roman"/>
                <a:cs typeface="Times New Roman"/>
              </a:rPr>
              <a:t>k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20" dirty="0">
                <a:latin typeface="Times New Roman"/>
                <a:cs typeface="Times New Roman"/>
              </a:rPr>
              <a:t>k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3600" spc="100" dirty="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  <a:p>
            <a:pPr marL="1673225">
              <a:lnSpc>
                <a:spcPts val="844"/>
              </a:lnSpc>
            </a:pPr>
            <a:r>
              <a:rPr sz="1400" spc="2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4761" y="4183094"/>
            <a:ext cx="11811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84624" y="4511401"/>
            <a:ext cx="26225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47" baseline="-24305" dirty="0">
                <a:latin typeface="Times New Roman"/>
                <a:cs typeface="Times New Roman"/>
              </a:rPr>
              <a:t>τ</a:t>
            </a:r>
            <a:r>
              <a:rPr sz="1400" spc="2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478790">
              <a:lnSpc>
                <a:spcPct val="100000"/>
              </a:lnSpc>
            </a:pPr>
            <a:r>
              <a:rPr spc="-5" dirty="0"/>
              <a:t>Coherence</a:t>
            </a:r>
            <a:r>
              <a:rPr spc="-65" dirty="0"/>
              <a:t> </a:t>
            </a:r>
            <a:r>
              <a:rPr spc="-5" dirty="0"/>
              <a:t>Bandwidth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941" y="2014854"/>
            <a:ext cx="7763509" cy="397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Coherence bandwidth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2775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c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is a range of</a:t>
            </a:r>
            <a:r>
              <a:rPr sz="2800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frequencies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over which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channel </a:t>
            </a:r>
            <a:r>
              <a:rPr sz="2800" spc="-10" dirty="0">
                <a:solidFill>
                  <a:srgbClr val="000066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considered</a:t>
            </a:r>
            <a:r>
              <a:rPr sz="2800" spc="-4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flat</a:t>
            </a:r>
            <a:endParaRPr sz="2800">
              <a:latin typeface="Times New Roman"/>
              <a:cs typeface="Times New Roman"/>
            </a:endParaRPr>
          </a:p>
          <a:p>
            <a:pPr marL="756285" marR="86995" indent="-28702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–	passes all spectral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components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with</a:t>
            </a:r>
            <a:r>
              <a:rPr sz="2400" spc="-7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Times New Roman"/>
                <a:cs typeface="Times New Roman"/>
              </a:rPr>
              <a:t>approximately</a:t>
            </a:r>
            <a:r>
              <a:rPr sz="2400" spc="-4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equal  gain and liner</a:t>
            </a:r>
            <a:r>
              <a:rPr sz="2400" spc="-14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66"/>
                </a:solidFill>
                <a:latin typeface="Times New Roman"/>
                <a:cs typeface="Times New Roman"/>
              </a:rPr>
              <a:t>phase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350"/>
              </a:lnSpc>
              <a:spcBef>
                <a:spcPts val="79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Bandwidth where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correlation function R</a:t>
            </a:r>
            <a:r>
              <a:rPr sz="2775" spc="-7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000066"/>
                </a:solidFill>
                <a:latin typeface="Symbol"/>
                <a:cs typeface="Symbol"/>
              </a:rPr>
              <a:t>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for  signal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envelopes is</a:t>
            </a:r>
            <a:r>
              <a:rPr sz="28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high</a:t>
            </a:r>
            <a:endParaRPr sz="2800">
              <a:latin typeface="Times New Roman"/>
              <a:cs typeface="Times New Roman"/>
            </a:endParaRPr>
          </a:p>
          <a:p>
            <a:pPr marL="355600" marR="173355" indent="-342900">
              <a:lnSpc>
                <a:spcPct val="100000"/>
              </a:lnSpc>
              <a:spcBef>
                <a:spcPts val="56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Therefore two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sinusoidal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signals with frequencies  that are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farther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apart than </a:t>
            </a:r>
            <a:r>
              <a:rPr sz="2800" dirty="0">
                <a:solidFill>
                  <a:srgbClr val="3366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coherence bandwidth  will fade</a:t>
            </a:r>
            <a:r>
              <a:rPr sz="2800" spc="-2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6600"/>
                </a:solidFill>
                <a:latin typeface="Times New Roman"/>
                <a:cs typeface="Times New Roman"/>
              </a:rPr>
              <a:t>independently.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303" rIns="0" bIns="0" rtlCol="0">
            <a:spAutoFit/>
          </a:bodyPr>
          <a:lstStyle/>
          <a:p>
            <a:pPr marL="478790">
              <a:lnSpc>
                <a:spcPct val="100000"/>
              </a:lnSpc>
            </a:pPr>
            <a:r>
              <a:rPr spc="-5" dirty="0"/>
              <a:t>Coherence</a:t>
            </a:r>
            <a:r>
              <a:rPr spc="-65" dirty="0"/>
              <a:t> </a:t>
            </a:r>
            <a:r>
              <a:rPr spc="-5" dirty="0"/>
              <a:t>Bandwidth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2016378"/>
            <a:ext cx="2380615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•	If </a:t>
            </a:r>
            <a:r>
              <a:rPr sz="2800" spc="-1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775" spc="-15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800" spc="-10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sz="2800" spc="-10" dirty="0">
                <a:solidFill>
                  <a:srgbClr val="000066"/>
                </a:solidFill>
                <a:latin typeface="Symbol"/>
                <a:cs typeface="Symbol"/>
              </a:rPr>
              <a:t></a:t>
            </a:r>
            <a:r>
              <a:rPr sz="2800" spc="-10" dirty="0">
                <a:solidFill>
                  <a:srgbClr val="000066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&gt;</a:t>
            </a:r>
            <a:r>
              <a:rPr sz="28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0.9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552825"/>
            <a:ext cx="238061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•	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If </a:t>
            </a:r>
            <a:r>
              <a:rPr sz="2800" spc="-1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775" spc="-15" baseline="-21021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800" spc="-10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sz="2800" spc="-10" dirty="0">
                <a:solidFill>
                  <a:srgbClr val="000066"/>
                </a:solidFill>
                <a:latin typeface="Symbol"/>
                <a:cs typeface="Symbol"/>
              </a:rPr>
              <a:t></a:t>
            </a:r>
            <a:r>
              <a:rPr sz="2800" spc="-10" dirty="0">
                <a:solidFill>
                  <a:srgbClr val="000066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&gt;</a:t>
            </a:r>
            <a:r>
              <a:rPr sz="2800" spc="-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5087873"/>
            <a:ext cx="620649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An exact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relationship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between</a:t>
            </a:r>
            <a:r>
              <a:rPr sz="2800" spc="-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coherence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bandwidth </a:t>
            </a:r>
            <a:r>
              <a:rPr sz="2800" spc="-5" dirty="0">
                <a:solidFill>
                  <a:srgbClr val="000066"/>
                </a:solidFill>
                <a:latin typeface="Times New Roman"/>
                <a:cs typeface="Times New Roman"/>
              </a:rPr>
              <a:t>&amp; delay spread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does not</a:t>
            </a:r>
            <a:r>
              <a:rPr sz="28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6"/>
                </a:solidFill>
                <a:latin typeface="Times New Roman"/>
                <a:cs typeface="Times New Roman"/>
              </a:rPr>
              <a:t>exist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50760" y="2897608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028" y="0"/>
                </a:lnTo>
              </a:path>
            </a:pathLst>
          </a:custGeom>
          <a:ln w="16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51915" y="2883289"/>
            <a:ext cx="78422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30" dirty="0">
                <a:latin typeface="Times New Roman"/>
                <a:cs typeface="Times New Roman"/>
              </a:rPr>
              <a:t>5</a:t>
            </a:r>
            <a:r>
              <a:rPr sz="3150" spc="-195" dirty="0">
                <a:latin typeface="Times New Roman"/>
                <a:cs typeface="Times New Roman"/>
              </a:rPr>
              <a:t>0</a:t>
            </a:r>
            <a:r>
              <a:rPr sz="3350" i="1" spc="120" dirty="0">
                <a:latin typeface="Symbol"/>
                <a:cs typeface="Symbol"/>
              </a:rPr>
              <a:t></a:t>
            </a:r>
            <a:r>
              <a:rPr sz="2925" i="1" spc="-37" baseline="-22792" dirty="0">
                <a:latin typeface="Symbol"/>
                <a:cs typeface="Symbol"/>
              </a:rPr>
              <a:t></a:t>
            </a:r>
            <a:endParaRPr sz="2925" baseline="-22792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7358" y="2347069"/>
            <a:ext cx="232410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50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8170" y="2863072"/>
            <a:ext cx="18669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30" dirty="0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5861" y="2597375"/>
            <a:ext cx="793115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2450" algn="l"/>
              </a:tabLst>
            </a:pPr>
            <a:r>
              <a:rPr sz="3150" i="1" spc="60" dirty="0">
                <a:latin typeface="Times New Roman"/>
                <a:cs typeface="Times New Roman"/>
              </a:rPr>
              <a:t>B	</a:t>
            </a:r>
            <a:r>
              <a:rPr sz="3150" spc="55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85942" y="4560640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530" y="0"/>
                </a:lnTo>
              </a:path>
            </a:pathLst>
          </a:custGeom>
          <a:ln w="18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89038" y="4543742"/>
            <a:ext cx="64706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70" dirty="0">
                <a:latin typeface="Times New Roman"/>
                <a:cs typeface="Times New Roman"/>
              </a:rPr>
              <a:t>5</a:t>
            </a:r>
            <a:r>
              <a:rPr sz="3750" i="1" spc="195" dirty="0">
                <a:latin typeface="Symbol"/>
                <a:cs typeface="Symbol"/>
              </a:rPr>
              <a:t></a:t>
            </a:r>
            <a:r>
              <a:rPr sz="3225" i="1" spc="7" baseline="-23255" dirty="0">
                <a:latin typeface="Symbol"/>
                <a:cs typeface="Symbol"/>
              </a:rPr>
              <a:t></a:t>
            </a:r>
            <a:endParaRPr sz="3225" baseline="-23255">
              <a:latin typeface="Symbol"/>
              <a:cs typeface="Symbo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endParaRPr spc="20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11-12; Fall - 2015</a:t>
            </a:r>
            <a:endParaRPr spc="4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764540" y="6324172"/>
            <a:ext cx="13347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Multi-Path</a:t>
            </a:r>
            <a:r>
              <a:rPr sz="1400" spc="-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Fading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Channel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6927" y="3948001"/>
            <a:ext cx="260985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0" dirty="0"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1904" y="4524210"/>
            <a:ext cx="20891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75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6134" y="4227664"/>
            <a:ext cx="902335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0555" algn="l"/>
              </a:tabLst>
            </a:pPr>
            <a:r>
              <a:rPr sz="3500" i="1" spc="125" dirty="0">
                <a:latin typeface="Times New Roman"/>
                <a:cs typeface="Times New Roman"/>
              </a:rPr>
              <a:t>B	</a:t>
            </a:r>
            <a:r>
              <a:rPr sz="3500" spc="114" dirty="0">
                <a:latin typeface="Symbol"/>
                <a:cs typeface="Symbol"/>
              </a:rPr>
              <a:t></a:t>
            </a:r>
            <a:endParaRPr sz="35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3146</Words>
  <Application>Microsoft Office PowerPoint</Application>
  <PresentationFormat>On-screen Show (4:3)</PresentationFormat>
  <Paragraphs>948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Batang</vt:lpstr>
      <vt:lpstr>Arial</vt:lpstr>
      <vt:lpstr>Calibri</vt:lpstr>
      <vt:lpstr>Comic Sans MS</vt:lpstr>
      <vt:lpstr>Symbol</vt:lpstr>
      <vt:lpstr>Times New Roman</vt:lpstr>
      <vt:lpstr>Verdana</vt:lpstr>
      <vt:lpstr>Wingdings</vt:lpstr>
      <vt:lpstr>Office Theme</vt:lpstr>
      <vt:lpstr>DEPARTMENT OF COMPUTER SYSTEMS ENGINEERING UET</vt:lpstr>
      <vt:lpstr>Mobile Channel Parameters</vt:lpstr>
      <vt:lpstr>Multi-path Propagation</vt:lpstr>
      <vt:lpstr>PowerPoint Presentation</vt:lpstr>
      <vt:lpstr>PowerPoint Presentation</vt:lpstr>
      <vt:lpstr>Average Delay Spread</vt:lpstr>
      <vt:lpstr>RMS Delay Spread</vt:lpstr>
      <vt:lpstr>Coherence Bandwidth</vt:lpstr>
      <vt:lpstr>Coherence Bandwidth</vt:lpstr>
      <vt:lpstr>Doppler Shift</vt:lpstr>
      <vt:lpstr>Relativistic Doppler Frequency</vt:lpstr>
      <vt:lpstr>Doppler Spread &amp; Coherence Time</vt:lpstr>
      <vt:lpstr>Coherence Time</vt:lpstr>
      <vt:lpstr>Coherence Time</vt:lpstr>
      <vt:lpstr>Inter-symbol Interference</vt:lpstr>
      <vt:lpstr>PowerPoint Presentation</vt:lpstr>
      <vt:lpstr>PowerPoint Presentation</vt:lpstr>
      <vt:lpstr>PowerPoint Presentation</vt:lpstr>
      <vt:lpstr>Flat Fading 1</vt:lpstr>
      <vt:lpstr>Flat Fading 2</vt:lpstr>
      <vt:lpstr>Frequency Selective Fading 1</vt:lpstr>
      <vt:lpstr>Frequency Selective Fading 2</vt:lpstr>
      <vt:lpstr>Fast Fading</vt:lpstr>
      <vt:lpstr>Slow Fading</vt:lpstr>
      <vt:lpstr>Summary</vt:lpstr>
      <vt:lpstr>PowerPoint Presentation</vt:lpstr>
      <vt:lpstr>Fading</vt:lpstr>
      <vt:lpstr>Fading (Continued)</vt:lpstr>
      <vt:lpstr>Fading (Continued)</vt:lpstr>
      <vt:lpstr>Fading (Continued)</vt:lpstr>
      <vt:lpstr>Fast Fading</vt:lpstr>
      <vt:lpstr>Doppler Spread</vt:lpstr>
      <vt:lpstr>Doppler Spread (Continued)</vt:lpstr>
      <vt:lpstr>Doppler Spread (Continued)</vt:lpstr>
      <vt:lpstr>Doppler Spread (Continued)</vt:lpstr>
      <vt:lpstr>PowerPoint Presentation</vt:lpstr>
      <vt:lpstr>Fading in Brief</vt:lpstr>
      <vt:lpstr>PowerPoint Presentation</vt:lpstr>
      <vt:lpstr>Rayleigh Fading 1</vt:lpstr>
      <vt:lpstr>PowerPoint Presentation</vt:lpstr>
      <vt:lpstr>PowerPoint Presentation</vt:lpstr>
      <vt:lpstr>Rayleigh Fading 3</vt:lpstr>
      <vt:lpstr>Rayleigh Fading 4</vt:lpstr>
      <vt:lpstr>Ricean Fading 1</vt:lpstr>
      <vt:lpstr>Ricean Fading 2</vt:lpstr>
      <vt:lpstr>Ricean PDF</vt:lpstr>
      <vt:lpstr>Clarks Model for Flat Fading 1</vt:lpstr>
      <vt:lpstr>Clarks Model for Flat Fading 2</vt:lpstr>
      <vt:lpstr>Effect of Doppler Spread</vt:lpstr>
      <vt:lpstr>Function of One Random Variable</vt:lpstr>
      <vt:lpstr>Function of One Random Variable</vt:lpstr>
      <vt:lpstr>Function of One Random Variable</vt:lpstr>
      <vt:lpstr>Function of One Random Variable</vt:lpstr>
      <vt:lpstr>Doppler Shift</vt:lpstr>
      <vt:lpstr>Effect of Doppler Spread</vt:lpstr>
      <vt:lpstr>Doppler Spectrum</vt:lpstr>
      <vt:lpstr>Two-ray Rayleigh Fading Model</vt:lpstr>
      <vt:lpstr>PowerPoint Presentation</vt:lpstr>
      <vt:lpstr>Two-ray Rayleigh Fading</vt:lpstr>
      <vt:lpstr>PowerPoint Presentation</vt:lpstr>
      <vt:lpstr>PowerPoint Presentation</vt:lpstr>
      <vt:lpstr>Smart Antenna System with Multi-path</vt:lpstr>
      <vt:lpstr>Multi-user System Model</vt:lpstr>
      <vt:lpstr>PowerPoint Presentation</vt:lpstr>
      <vt:lpstr>Multiuser Spatial Filter</vt:lpstr>
      <vt:lpstr>Array of N Elements z  array axis</vt:lpstr>
      <vt:lpstr>Capacity   of 2G/3G vs Achievable Capacity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Okumura Model 1</dc:title>
  <dc:creator>P. Rapajic</dc:creator>
  <cp:lastModifiedBy>khan</cp:lastModifiedBy>
  <cp:revision>5</cp:revision>
  <dcterms:created xsi:type="dcterms:W3CDTF">2015-11-16T06:40:32Z</dcterms:created>
  <dcterms:modified xsi:type="dcterms:W3CDTF">2015-12-22T16:54:35Z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2015-11-16T00:00:00Z</vt:filetime>
  </property>
</Properties>
</file>