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4" r:id="rId8"/>
    <p:sldId id="265" r:id="rId9"/>
    <p:sldId id="262" r:id="rId10"/>
    <p:sldId id="263" r:id="rId11"/>
    <p:sldId id="266" r:id="rId12"/>
    <p:sldId id="267" r:id="rId13"/>
    <p:sldId id="268" r:id="rId14"/>
    <p:sldId id="269" r:id="rId15"/>
    <p:sldId id="273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ias Neron" initials="AN" lastIdx="1" clrIdx="0">
    <p:extLst>
      <p:ext uri="{19B8F6BF-5375-455C-9EA6-DF929625EA0E}">
        <p15:presenceInfo xmlns:p15="http://schemas.microsoft.com/office/powerpoint/2012/main" userId="08608a1d7c6753e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53EA5-BD56-45D4-9E0A-91F013C59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8C4262-85FB-4F6F-B9AC-420F04F305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504C3-3A07-4690-8F4F-2F845C38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B963-3247-4458-931D-76A83B5CB5EF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6CE39-CF2F-4C36-A62B-DFCF820D0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0E0D3-18DE-4901-9FFF-BC0AF46D3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43A10-73A5-4108-AE1A-9B6F52611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86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70F55-41C7-4881-9B87-105F57580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2D7960-8E19-4F11-BD8C-2B267E39F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7DE0B-65D2-4C23-81A7-4572DBC8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B963-3247-4458-931D-76A83B5CB5EF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010C2-CF07-4717-AED7-692F3AB30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83CAF-53C7-4ADB-9CC3-1626B8167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43A10-73A5-4108-AE1A-9B6F52611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69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4370C0-6641-4212-A40D-05D2083F1E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19C0CE-7304-462F-A845-B962D7613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D5A64-133E-4F4C-B5AE-BC0EE30C0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B963-3247-4458-931D-76A83B5CB5EF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FA4D-998B-4B53-B6BC-FE8584558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C3894-CBBD-44E3-936B-67E19BDB6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43A10-73A5-4108-AE1A-9B6F52611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9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8256B-A6FA-49EF-8205-6BD024C03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EF112-FBDA-46C9-881E-A848D0E01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9CB23-96EE-49DC-BD0F-AC127EDE7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B963-3247-4458-931D-76A83B5CB5EF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A4367-3656-4FC4-B987-448006D78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D94CC-1A0C-4178-A795-3BE2EB619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43A10-73A5-4108-AE1A-9B6F52611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19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68FA8-2EB5-4F57-9ECF-78EED1C6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ED3F9-171B-4176-A4BA-0C55CC21A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B17FA-C2D4-4360-8F6A-283EEDE9B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B963-3247-4458-931D-76A83B5CB5EF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0769C-BC9C-45AA-A9EC-34AD65878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2BB9C-2695-48ED-BBF0-AA87841A9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43A10-73A5-4108-AE1A-9B6F52611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51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843C7-CF09-42DA-9958-AC354F36C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F847E-B2FD-4BC5-B15C-5AFE401BDC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E1341-E05B-4374-82D9-2AF02A902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DC2AF-3C07-477E-9A20-13704504B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B963-3247-4458-931D-76A83B5CB5EF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2DA7E-C826-4123-A715-FB82353B6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79909B-5D60-41D6-947C-F8ECD8AE7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43A10-73A5-4108-AE1A-9B6F52611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36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E8DC7-8332-4E62-B88E-70444FFE6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43E38-40ED-4D82-8678-D4BDEAD94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3DD495-2DA4-4CF8-81D2-CA1955D65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177CC3-044A-4C6E-BEFC-73B1D334BD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1B1DE6-CA7F-40D4-8AF4-33D6025328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CB5E2-9859-4E37-B1F5-16BC77E03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B963-3247-4458-931D-76A83B5CB5EF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5653D2-6D68-4E94-85FB-E2DBDC46E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6CE0EF-5094-42FB-87D3-7505537BA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43A10-73A5-4108-AE1A-9B6F52611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18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985BD-12C6-4C0E-8D3A-CBE103F8A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C2AFD6-D005-4C65-AB07-78A5AC4D3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B963-3247-4458-931D-76A83B5CB5EF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806918-7E66-4BCC-B4F4-BD244C772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48F90B-1B26-4593-A566-EC12A8754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43A10-73A5-4108-AE1A-9B6F52611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3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D16CD1-CACB-48D9-A54A-30695C058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B963-3247-4458-931D-76A83B5CB5EF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8DDA7C-51FB-4CB7-8D8D-E218EEAD9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563273-EFB3-4127-864E-A33A843F4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43A10-73A5-4108-AE1A-9B6F52611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235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0AC53-ABBC-4900-92B6-F60E73B11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F3BFC-023D-4720-B451-E6CFA9D7E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FF38D8-2A5E-4E1D-9D69-5DFE631A9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A4B3A-1B87-4FE4-8324-6496B22AD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B963-3247-4458-931D-76A83B5CB5EF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6B4F3C-C1CC-4997-92BF-B55D92C6B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7A2FB-33F0-4DFA-89B0-468569A6C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43A10-73A5-4108-AE1A-9B6F52611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93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4606D-EFBF-4B09-934D-02ECDD0F3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E9500A-C6CE-4053-BAD7-68F5B5645C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59F11C-E50A-43A3-9E7B-529DD70BB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999B1-7F40-4C83-89C9-C09AFC686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5B963-3247-4458-931D-76A83B5CB5EF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4603D-E6B4-4E2E-8590-E5B9ADC32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EA567-99B3-4A72-BED7-F12D54B5B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43A10-73A5-4108-AE1A-9B6F52611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62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FCCCF6-FD36-456D-9751-08B2AD6F8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28B7BE-AE00-4E31-ACE2-232EE0EFF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6BD05-8F97-4D7C-97DA-D8B792091E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5B963-3247-4458-931D-76A83B5CB5EF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F817F-0234-4623-922C-AAE44CA8E9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2E9A3-87C5-4F50-B9E2-2E98A3A99F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43A10-73A5-4108-AE1A-9B6F52611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15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java-if-else-statement-with-examples/" TargetMode="External"/><Relationship Id="rId7" Type="http://schemas.openxmlformats.org/officeDocument/2006/relationships/hyperlink" Target="https://chatgpt.com/" TargetMode="External"/><Relationship Id="rId2" Type="http://schemas.openxmlformats.org/officeDocument/2006/relationships/hyperlink" Target="https://kursi.startit.lv/system/lecture_literatures/files/000/000/011/original/7._Sazarojumi_un_nosaci&#772;jumi_(JAVA).pdf?158557916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java/java_conditions.asp" TargetMode="External"/><Relationship Id="rId5" Type="http://schemas.openxmlformats.org/officeDocument/2006/relationships/hyperlink" Target="https://www.w3schools.com/java/java_switch.asp" TargetMode="External"/><Relationship Id="rId4" Type="http://schemas.openxmlformats.org/officeDocument/2006/relationships/hyperlink" Target="https://www.geeksforgeeks.org/switch-statement-in-java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5A4A5-E44C-46F4-8002-0D14DBEDBC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485745" cy="2387600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Sazarojumu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konstrukcijas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Javā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D158E1-DE12-4EC4-BB31-F122010F4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66871" y="6372947"/>
            <a:ext cx="9144000" cy="1655762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Arnis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Šenbūns</a:t>
            </a:r>
            <a:r>
              <a:rPr lang="en-US" dirty="0">
                <a:solidFill>
                  <a:schemeClr val="bg1"/>
                </a:solidFill>
              </a:rPr>
              <a:t> 2PT</a:t>
            </a:r>
          </a:p>
        </p:txBody>
      </p:sp>
    </p:spTree>
    <p:extLst>
      <p:ext uri="{BB962C8B-B14F-4D97-AF65-F5344CB8AC3E}">
        <p14:creationId xmlns:p14="http://schemas.microsoft.com/office/powerpoint/2010/main" val="3792492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263E3-B34F-4CBC-88D4-B8629F9C7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133" y="275801"/>
            <a:ext cx="11133667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Kas </a:t>
            </a:r>
            <a:r>
              <a:rPr lang="en-US" dirty="0" err="1">
                <a:solidFill>
                  <a:schemeClr val="bg1"/>
                </a:solidFill>
              </a:rPr>
              <a:t>ir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jāatceras</a:t>
            </a:r>
            <a:r>
              <a:rPr lang="en-US" dirty="0">
                <a:solidFill>
                  <a:schemeClr val="bg1"/>
                </a:solidFill>
              </a:rPr>
              <a:t> par “switch-case” </a:t>
            </a:r>
            <a:r>
              <a:rPr lang="en-US" dirty="0" err="1">
                <a:solidFill>
                  <a:schemeClr val="bg1"/>
                </a:solidFill>
              </a:rPr>
              <a:t>konstrukcijām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C436F-6F1E-4CB2-8523-C83259E45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0" y="1825624"/>
            <a:ext cx="7162800" cy="4498975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Izmanto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vairākus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atslēgvārdus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switch</a:t>
            </a:r>
            <a:r>
              <a:rPr lang="en-US" dirty="0">
                <a:solidFill>
                  <a:schemeClr val="bg1"/>
                </a:solidFill>
              </a:rPr>
              <a:t> – </a:t>
            </a:r>
            <a:r>
              <a:rPr lang="en-US" dirty="0" err="1">
                <a:solidFill>
                  <a:schemeClr val="bg1"/>
                </a:solidFill>
              </a:rPr>
              <a:t>mainīgais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tiek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novertēts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ar</a:t>
            </a:r>
            <a:r>
              <a:rPr lang="en-US" dirty="0">
                <a:solidFill>
                  <a:schemeClr val="bg1"/>
                </a:solidFill>
              </a:rPr>
              <a:t> switch </a:t>
            </a:r>
            <a:r>
              <a:rPr lang="en-US" dirty="0" err="1">
                <a:solidFill>
                  <a:schemeClr val="bg1"/>
                </a:solidFill>
              </a:rPr>
              <a:t>vienu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reizi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case</a:t>
            </a:r>
            <a:r>
              <a:rPr lang="en-US" dirty="0">
                <a:solidFill>
                  <a:schemeClr val="bg1"/>
                </a:solidFill>
              </a:rPr>
              <a:t> – </a:t>
            </a:r>
            <a:r>
              <a:rPr lang="en-US" dirty="0" err="1">
                <a:solidFill>
                  <a:schemeClr val="bg1"/>
                </a:solidFill>
              </a:rPr>
              <a:t>mainīga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vērtība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tiek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salīdzināta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katru</a:t>
            </a:r>
            <a:r>
              <a:rPr lang="en-US" dirty="0">
                <a:solidFill>
                  <a:schemeClr val="bg1"/>
                </a:solidFill>
              </a:rPr>
              <a:t> case </a:t>
            </a:r>
            <a:r>
              <a:rPr lang="en-US" dirty="0" err="1">
                <a:solidFill>
                  <a:schemeClr val="bg1"/>
                </a:solidFill>
              </a:rPr>
              <a:t>vērtību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break</a:t>
            </a:r>
            <a:r>
              <a:rPr lang="en-US" dirty="0">
                <a:solidFill>
                  <a:schemeClr val="bg1"/>
                </a:solidFill>
              </a:rPr>
              <a:t> – </a:t>
            </a:r>
            <a:r>
              <a:rPr lang="en-US" dirty="0" err="1">
                <a:solidFill>
                  <a:schemeClr val="bg1"/>
                </a:solidFill>
              </a:rPr>
              <a:t>apturēs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papildus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koda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izpildes</a:t>
            </a:r>
            <a:r>
              <a:rPr lang="en-US" dirty="0">
                <a:solidFill>
                  <a:schemeClr val="bg1"/>
                </a:solidFill>
              </a:rPr>
              <a:t> switch </a:t>
            </a:r>
            <a:r>
              <a:rPr lang="en-US" dirty="0" err="1">
                <a:solidFill>
                  <a:schemeClr val="bg1"/>
                </a:solidFill>
              </a:rPr>
              <a:t>iedaļā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default</a:t>
            </a:r>
            <a:r>
              <a:rPr lang="en-US" dirty="0">
                <a:solidFill>
                  <a:schemeClr val="bg1"/>
                </a:solidFill>
              </a:rPr>
              <a:t> – </a:t>
            </a:r>
            <a:r>
              <a:rPr lang="en-US" dirty="0" err="1">
                <a:solidFill>
                  <a:schemeClr val="bg1"/>
                </a:solidFill>
              </a:rPr>
              <a:t>noklusējuma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opcija</a:t>
            </a:r>
            <a:r>
              <a:rPr lang="en-US" dirty="0">
                <a:solidFill>
                  <a:schemeClr val="bg1"/>
                </a:solidFill>
              </a:rPr>
              <a:t>, ja </a:t>
            </a:r>
            <a:r>
              <a:rPr lang="en-US" dirty="0" err="1">
                <a:solidFill>
                  <a:schemeClr val="bg1"/>
                </a:solidFill>
              </a:rPr>
              <a:t>neviens</a:t>
            </a:r>
            <a:r>
              <a:rPr lang="en-US" dirty="0">
                <a:solidFill>
                  <a:schemeClr val="bg1"/>
                </a:solidFill>
              </a:rPr>
              <a:t> case </a:t>
            </a:r>
            <a:r>
              <a:rPr lang="en-US" dirty="0" err="1">
                <a:solidFill>
                  <a:schemeClr val="bg1"/>
                </a:solidFill>
              </a:rPr>
              <a:t>neatbilst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mainīgā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vertībai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106768-690A-4207-8725-0D8E25F8D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8376" y="2471911"/>
            <a:ext cx="4167430" cy="225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719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73D06-DBD6-4B36-8D6D-7C4EC71F4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Trīskāršais</a:t>
            </a:r>
            <a:r>
              <a:rPr lang="en-US" dirty="0">
                <a:solidFill>
                  <a:schemeClr val="bg1"/>
                </a:solidFill>
              </a:rPr>
              <a:t>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9D204-D2E2-49D4-A718-4A0CFF8CA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lv-LV" dirty="0">
                <a:solidFill>
                  <a:schemeClr val="bg1"/>
                </a:solidFill>
              </a:rPr>
              <a:t>Pastāv arī saīsinātais </a:t>
            </a:r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lv-LV" dirty="0">
                <a:solidFill>
                  <a:schemeClr val="bg1"/>
                </a:solidFill>
              </a:rPr>
              <a:t>if</a:t>
            </a: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lv-LV" dirty="0">
                <a:solidFill>
                  <a:schemeClr val="bg1"/>
                </a:solidFill>
              </a:rPr>
              <a:t>else</a:t>
            </a:r>
            <a:r>
              <a:rPr lang="en-US" dirty="0">
                <a:solidFill>
                  <a:schemeClr val="bg1"/>
                </a:solidFill>
              </a:rPr>
              <a:t>”</a:t>
            </a:r>
            <a:r>
              <a:rPr lang="lv-LV" dirty="0">
                <a:solidFill>
                  <a:schemeClr val="bg1"/>
                </a:solidFill>
              </a:rPr>
              <a:t> operators, kas pazīstams </a:t>
            </a:r>
            <a:r>
              <a:rPr lang="lv-LV" b="1" dirty="0">
                <a:solidFill>
                  <a:schemeClr val="bg1"/>
                </a:solidFill>
              </a:rPr>
              <a:t>kā trīskāršais operators</a:t>
            </a:r>
            <a:r>
              <a:rPr lang="lv-LV" dirty="0">
                <a:solidFill>
                  <a:schemeClr val="bg1"/>
                </a:solidFill>
              </a:rPr>
              <a:t>, jo tas sastāv no </a:t>
            </a:r>
            <a:r>
              <a:rPr lang="lv-LV" b="1" dirty="0">
                <a:solidFill>
                  <a:schemeClr val="bg1"/>
                </a:solidFill>
              </a:rPr>
              <a:t>trim operandiem</a:t>
            </a:r>
            <a:endParaRPr lang="lv-LV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lv-LV" dirty="0">
                <a:solidFill>
                  <a:schemeClr val="bg1"/>
                </a:solidFill>
              </a:rPr>
              <a:t>o visbiežāk izmanto, lai </a:t>
            </a:r>
            <a:r>
              <a:rPr lang="lv-LV" b="1" dirty="0">
                <a:solidFill>
                  <a:schemeClr val="bg1"/>
                </a:solidFill>
              </a:rPr>
              <a:t>aizstātu vienkāršus if else priekšrakstus</a:t>
            </a:r>
            <a:r>
              <a:rPr lang="lv-LV" dirty="0">
                <a:solidFill>
                  <a:schemeClr val="bg1"/>
                </a:solidFill>
              </a:rPr>
              <a:t>: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E41F54-4045-4341-B550-AE46C46D6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559" y="3510757"/>
            <a:ext cx="6461506" cy="5109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D3683E-48AA-49E9-8890-AA05CA953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559" y="4243258"/>
            <a:ext cx="6411220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574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1862B-ABD5-42A9-A009-593AD41BD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Elektroniskais</a:t>
            </a:r>
            <a:r>
              <a:rPr lang="en-US" dirty="0">
                <a:solidFill>
                  <a:schemeClr val="bg1"/>
                </a:solidFill>
              </a:rPr>
              <a:t>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66D7F-CBB2-45F2-9112-8E0B1D3F7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Sagatavoju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elektronisku</a:t>
            </a:r>
            <a:r>
              <a:rPr lang="en-US" dirty="0">
                <a:solidFill>
                  <a:schemeClr val="bg1"/>
                </a:solidFill>
              </a:rPr>
              <a:t> GUI </a:t>
            </a:r>
            <a:r>
              <a:rPr lang="en-US" dirty="0" err="1">
                <a:solidFill>
                  <a:schemeClr val="bg1"/>
                </a:solidFill>
              </a:rPr>
              <a:t>testu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zināšanas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pārbaudei</a:t>
            </a:r>
            <a:r>
              <a:rPr lang="en-US" dirty="0">
                <a:solidFill>
                  <a:schemeClr val="bg1"/>
                </a:solidFill>
              </a:rPr>
              <a:t> par </a:t>
            </a:r>
            <a:r>
              <a:rPr lang="en-US" dirty="0" err="1">
                <a:solidFill>
                  <a:schemeClr val="bg1"/>
                </a:solidFill>
              </a:rPr>
              <a:t>vairāku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sazarojumu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konstrukcijām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Javā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135A8A-8F1A-402E-B75B-EDA2BBF8F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815" y="2793557"/>
            <a:ext cx="6946370" cy="389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675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492A8-7F1D-4917-BF25-5654CAEA0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12170"/>
            <a:ext cx="10515600" cy="1325563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Projekta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informācija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4D709-6552-4B10-915D-B8D9B3D61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337733"/>
            <a:ext cx="10955866" cy="48937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Tests </a:t>
            </a:r>
            <a:r>
              <a:rPr lang="en-US" sz="2400" dirty="0" err="1">
                <a:solidFill>
                  <a:schemeClr val="bg1"/>
                </a:solidFill>
              </a:rPr>
              <a:t>ir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paredzēts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lai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pārbaudītu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zināšanas</a:t>
            </a:r>
            <a:r>
              <a:rPr lang="en-US" sz="2400" dirty="0">
                <a:solidFill>
                  <a:schemeClr val="bg1"/>
                </a:solidFill>
              </a:rPr>
              <a:t> un </a:t>
            </a:r>
            <a:r>
              <a:rPr lang="en-US" sz="2400" dirty="0" err="1">
                <a:solidFill>
                  <a:schemeClr val="bg1"/>
                </a:solidFill>
              </a:rPr>
              <a:t>atkārtot</a:t>
            </a:r>
            <a:r>
              <a:rPr lang="en-US" sz="2400" dirty="0">
                <a:solidFill>
                  <a:schemeClr val="bg1"/>
                </a:solidFill>
              </a:rPr>
              <a:t> par </a:t>
            </a:r>
            <a:r>
              <a:rPr lang="en-US" sz="2400" dirty="0" err="1">
                <a:solidFill>
                  <a:schemeClr val="bg1"/>
                </a:solidFill>
              </a:rPr>
              <a:t>sazarojuma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konstrukcijām</a:t>
            </a:r>
            <a:r>
              <a:rPr lang="en-US" sz="2400" dirty="0">
                <a:solidFill>
                  <a:schemeClr val="bg1"/>
                </a:solidFill>
              </a:rPr>
              <a:t> if-else un switch </a:t>
            </a:r>
            <a:r>
              <a:rPr lang="en-US" sz="2400" dirty="0" err="1">
                <a:solidFill>
                  <a:schemeClr val="bg1"/>
                </a:solidFill>
              </a:rPr>
              <a:t>programmēšanas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valodā</a:t>
            </a:r>
            <a:r>
              <a:rPr lang="en-US" sz="2400" dirty="0">
                <a:solidFill>
                  <a:schemeClr val="bg1"/>
                </a:solidFill>
              </a:rPr>
              <a:t> Java</a:t>
            </a:r>
          </a:p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</a:rPr>
              <a:t>Projekta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realizēšanā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Eclipse IDE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Java Swing </a:t>
            </a:r>
            <a:r>
              <a:rPr lang="en-US" sz="2400" b="1" dirty="0" err="1">
                <a:solidFill>
                  <a:schemeClr val="bg1"/>
                </a:solidFill>
              </a:rPr>
              <a:t>JFrame</a:t>
            </a:r>
            <a:r>
              <a:rPr lang="en-US" sz="2400" b="1" dirty="0">
                <a:solidFill>
                  <a:schemeClr val="bg1"/>
                </a:solidFill>
              </a:rPr>
              <a:t> GUI </a:t>
            </a:r>
            <a:r>
              <a:rPr lang="en-US" sz="2400" b="1" dirty="0" err="1">
                <a:solidFill>
                  <a:schemeClr val="bg1"/>
                </a:solidFill>
              </a:rPr>
              <a:t>bibliotēka</a:t>
            </a:r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 err="1">
                <a:solidFill>
                  <a:schemeClr val="bg1"/>
                </a:solidFill>
              </a:rPr>
              <a:t>Sazarojumi</a:t>
            </a:r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 err="1">
                <a:solidFill>
                  <a:schemeClr val="bg1"/>
                </a:solidFill>
              </a:rPr>
              <a:t>Cikli</a:t>
            </a:r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 err="1">
                <a:solidFill>
                  <a:schemeClr val="bg1"/>
                </a:solidFill>
              </a:rPr>
              <a:t>Metodes</a:t>
            </a:r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 err="1">
                <a:solidFill>
                  <a:schemeClr val="bg1"/>
                </a:solidFill>
              </a:rPr>
              <a:t>Masīvi</a:t>
            </a:r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 err="1">
                <a:solidFill>
                  <a:schemeClr val="bg1"/>
                </a:solidFill>
              </a:rPr>
              <a:t>JOptionPane</a:t>
            </a:r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 err="1">
                <a:solidFill>
                  <a:schemeClr val="bg1"/>
                </a:solidFill>
              </a:rPr>
              <a:t>ChatGPT</a:t>
            </a:r>
            <a:r>
              <a:rPr lang="en-US" sz="2400" b="1" dirty="0">
                <a:solidFill>
                  <a:schemeClr val="bg1"/>
                </a:solidFill>
              </a:rPr>
              <a:t> (</a:t>
            </a:r>
            <a:r>
              <a:rPr lang="en-US" sz="2400" b="1" dirty="0" err="1">
                <a:solidFill>
                  <a:schemeClr val="bg1"/>
                </a:solidFill>
              </a:rPr>
              <a:t>Neliela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izmantošana</a:t>
            </a:r>
            <a:r>
              <a:rPr lang="en-US" sz="2400" b="1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3B75F2-A4DF-4A31-BF7E-1D6CB8D2D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788" y="2565552"/>
            <a:ext cx="2438095" cy="2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274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FF2FB-FD60-4205-8185-D4326F37B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Funkcionalitāte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7F075-8E0A-4CBA-A5A2-A66A5A50A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4692"/>
            <a:ext cx="10312400" cy="4016375"/>
          </a:xfrm>
        </p:spPr>
        <p:txBody>
          <a:bodyPr>
            <a:normAutofit/>
          </a:bodyPr>
          <a:lstStyle/>
          <a:p>
            <a:r>
              <a:rPr lang="lv-LV" sz="2400" dirty="0">
                <a:solidFill>
                  <a:schemeClr val="bg1"/>
                </a:solidFill>
              </a:rPr>
              <a:t>10 jautājumi par if, else, switch, loģiskajiem operatoriem un trīskāršo operatoru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lv-LV" sz="2400" dirty="0">
                <a:solidFill>
                  <a:schemeClr val="bg1"/>
                </a:solidFill>
              </a:rPr>
              <a:t>Katrs jautājums tiek parādīts ar četriem atbilžu variantiem (a, b, c, d)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lv-LV" sz="2400" dirty="0">
                <a:solidFill>
                  <a:schemeClr val="bg1"/>
                </a:solidFill>
              </a:rPr>
              <a:t>Tiek ieskaitīts rezultāts par pareizu pirmo mēģinājumu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lv-LV" sz="2400" dirty="0">
                <a:solidFill>
                  <a:schemeClr val="bg1"/>
                </a:solidFill>
              </a:rPr>
              <a:t>Nepareizās atbildes pazūd, atļaujot mēģināt vēlreiz, līdz tiek atrasta pareizā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lv-LV" sz="2400" dirty="0">
                <a:solidFill>
                  <a:schemeClr val="bg1"/>
                </a:solidFill>
              </a:rPr>
              <a:t>Beigās tiek rādīts gala rezultāts ar izvēli testu atkārtot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7FB5BD-7FA0-49F1-BBCD-34DCC45D5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42" y="4504267"/>
            <a:ext cx="2971089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70D3A1-E420-42D7-A4B4-A12310A400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0" y="4504267"/>
            <a:ext cx="2999958" cy="13255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01386C-FEC9-448D-845F-D7814CAAC1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102" y="4259948"/>
            <a:ext cx="2590800" cy="1790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83CE40-4251-434E-A676-162547100F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008" y="4580965"/>
            <a:ext cx="2876850" cy="124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715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86D82-3CE1-414A-A4D5-C01C3D6D0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11000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Testa </a:t>
            </a:r>
            <a:r>
              <a:rPr lang="en-US" dirty="0" err="1">
                <a:solidFill>
                  <a:schemeClr val="bg1"/>
                </a:solidFill>
              </a:rPr>
              <a:t>jautājumi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7337246-0D7D-4659-92AB-520B7D436E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9805" y="1037416"/>
            <a:ext cx="7828265" cy="4783168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15CE3FA-8A1C-4C2C-AB03-ADD2A2188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060" y="5867898"/>
            <a:ext cx="8059275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845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5D1B0-9A2C-44B7-966B-056AE7C03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Projekta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plāns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B0784-9BCD-4739-A03F-9F3A53A8D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599" y="1825625"/>
            <a:ext cx="11091333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5.06</a:t>
            </a:r>
            <a:r>
              <a:rPr lang="en-US" dirty="0">
                <a:solidFill>
                  <a:schemeClr val="bg1"/>
                </a:solidFill>
              </a:rPr>
              <a:t> – </a:t>
            </a:r>
            <a:r>
              <a:rPr lang="en-US" dirty="0" err="1">
                <a:solidFill>
                  <a:schemeClr val="bg1"/>
                </a:solidFill>
              </a:rPr>
              <a:t>Sagatavot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informāciju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6.06</a:t>
            </a:r>
            <a:r>
              <a:rPr lang="en-US" dirty="0">
                <a:solidFill>
                  <a:schemeClr val="bg1"/>
                </a:solidFill>
              </a:rPr>
              <a:t> – </a:t>
            </a:r>
            <a:r>
              <a:rPr lang="en-US" dirty="0" err="1">
                <a:solidFill>
                  <a:schemeClr val="bg1"/>
                </a:solidFill>
              </a:rPr>
              <a:t>Izstrādāt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mācību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materiālu</a:t>
            </a:r>
            <a:r>
              <a:rPr lang="en-US" dirty="0">
                <a:solidFill>
                  <a:schemeClr val="bg1"/>
                </a:solidFill>
              </a:rPr>
              <a:t> Word (</a:t>
            </a:r>
            <a:r>
              <a:rPr lang="en-US" dirty="0" err="1">
                <a:solidFill>
                  <a:schemeClr val="bg1"/>
                </a:solidFill>
              </a:rPr>
              <a:t>apmēram</a:t>
            </a:r>
            <a:r>
              <a:rPr lang="en-US" dirty="0">
                <a:solidFill>
                  <a:schemeClr val="bg1"/>
                </a:solidFill>
              </a:rPr>
              <a:t> 3 </a:t>
            </a:r>
            <a:r>
              <a:rPr lang="en-US" dirty="0" err="1">
                <a:solidFill>
                  <a:schemeClr val="bg1"/>
                </a:solidFill>
              </a:rPr>
              <a:t>stundas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7.06</a:t>
            </a:r>
            <a:r>
              <a:rPr lang="en-US" dirty="0">
                <a:solidFill>
                  <a:schemeClr val="bg1"/>
                </a:solidFill>
              </a:rPr>
              <a:t> – </a:t>
            </a:r>
            <a:r>
              <a:rPr lang="en-US" dirty="0" err="1">
                <a:solidFill>
                  <a:schemeClr val="bg1"/>
                </a:solidFill>
              </a:rPr>
              <a:t>Izstrādāt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elektronisko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testu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Javā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err="1">
                <a:solidFill>
                  <a:schemeClr val="bg1"/>
                </a:solidFill>
              </a:rPr>
              <a:t>apmēram</a:t>
            </a:r>
            <a:r>
              <a:rPr lang="en-US" dirty="0">
                <a:solidFill>
                  <a:schemeClr val="bg1"/>
                </a:solidFill>
              </a:rPr>
              <a:t> 3 </a:t>
            </a:r>
            <a:r>
              <a:rPr lang="en-US" dirty="0" err="1">
                <a:solidFill>
                  <a:schemeClr val="bg1"/>
                </a:solidFill>
              </a:rPr>
              <a:t>stundas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     - </a:t>
            </a:r>
            <a:r>
              <a:rPr lang="en-US" dirty="0" err="1">
                <a:solidFill>
                  <a:schemeClr val="bg1"/>
                </a:solidFill>
              </a:rPr>
              <a:t>Uztaisīt</a:t>
            </a:r>
            <a:r>
              <a:rPr lang="en-US" dirty="0">
                <a:solidFill>
                  <a:schemeClr val="bg1"/>
                </a:solidFill>
              </a:rPr>
              <a:t> README </a:t>
            </a:r>
            <a:r>
              <a:rPr lang="en-US" dirty="0" err="1">
                <a:solidFill>
                  <a:schemeClr val="bg1"/>
                </a:solidFill>
              </a:rPr>
              <a:t>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aprakstu</a:t>
            </a:r>
            <a:r>
              <a:rPr lang="en-US" dirty="0">
                <a:solidFill>
                  <a:schemeClr val="bg1"/>
                </a:solidFill>
              </a:rPr>
              <a:t> un </a:t>
            </a:r>
            <a:r>
              <a:rPr lang="en-US" dirty="0" err="1">
                <a:solidFill>
                  <a:schemeClr val="bg1"/>
                </a:solidFill>
              </a:rPr>
              <a:t>informāciju</a:t>
            </a:r>
            <a:r>
              <a:rPr lang="en-US" dirty="0">
                <a:solidFill>
                  <a:schemeClr val="bg1"/>
                </a:solidFill>
              </a:rPr>
              <a:t> par </a:t>
            </a:r>
            <a:r>
              <a:rPr lang="en-US" dirty="0" err="1">
                <a:solidFill>
                  <a:schemeClr val="bg1"/>
                </a:solidFill>
              </a:rPr>
              <a:t>projektu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 err="1">
                <a:solidFill>
                  <a:schemeClr val="bg1"/>
                </a:solidFill>
              </a:rPr>
              <a:t>Atlikušo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laiku</a:t>
            </a:r>
            <a:r>
              <a:rPr lang="en-US" dirty="0">
                <a:solidFill>
                  <a:schemeClr val="bg1"/>
                </a:solidFill>
              </a:rPr>
              <a:t> – </a:t>
            </a:r>
            <a:r>
              <a:rPr lang="en-US" dirty="0" err="1">
                <a:solidFill>
                  <a:schemeClr val="bg1"/>
                </a:solidFill>
              </a:rPr>
              <a:t>Pielabot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kodu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mācību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materiālu</a:t>
            </a:r>
            <a:r>
              <a:rPr lang="en-US" dirty="0">
                <a:solidFill>
                  <a:schemeClr val="bg1"/>
                </a:solidFill>
              </a:rPr>
              <a:t> un </a:t>
            </a:r>
            <a:r>
              <a:rPr lang="en-US" dirty="0" err="1">
                <a:solidFill>
                  <a:schemeClr val="bg1"/>
                </a:solidFill>
              </a:rPr>
              <a:t>izstrādāt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prezentāciju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862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86938-08D0-40B5-9D6A-C38774135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Projekta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šķēršļi</a:t>
            </a:r>
            <a:r>
              <a:rPr lang="en-US" dirty="0">
                <a:solidFill>
                  <a:schemeClr val="bg1"/>
                </a:solidFill>
              </a:rPr>
              <a:t> un </a:t>
            </a:r>
            <a:r>
              <a:rPr lang="en-US" dirty="0" err="1">
                <a:solidFill>
                  <a:schemeClr val="bg1"/>
                </a:solidFill>
              </a:rPr>
              <a:t>kods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DB3B6-1DB3-4537-A679-049FAE42E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459" y="2040778"/>
            <a:ext cx="10708341" cy="4351338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Grūtības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bija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sagatavot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mācību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materiālu</a:t>
            </a:r>
            <a:r>
              <a:rPr lang="en-US" dirty="0">
                <a:solidFill>
                  <a:schemeClr val="bg1"/>
                </a:solidFill>
              </a:rPr>
              <a:t> un </a:t>
            </a:r>
            <a:r>
              <a:rPr lang="en-US" dirty="0" err="1">
                <a:solidFill>
                  <a:schemeClr val="bg1"/>
                </a:solidFill>
              </a:rPr>
              <a:t>koncentrēties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izdomāt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jautājumus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testam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kā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arī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pārbaudīt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vai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lietotājam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pareiza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atbilde</a:t>
            </a:r>
            <a:r>
              <a:rPr lang="en-US" dirty="0">
                <a:solidFill>
                  <a:schemeClr val="bg1"/>
                </a:solidFill>
              </a:rPr>
              <a:t> un </a:t>
            </a:r>
            <a:r>
              <a:rPr lang="en-US" dirty="0" err="1">
                <a:solidFill>
                  <a:schemeClr val="bg1"/>
                </a:solidFill>
              </a:rPr>
              <a:t>turpināt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testu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Kodu </a:t>
            </a:r>
            <a:r>
              <a:rPr lang="en-US" dirty="0" err="1">
                <a:solidFill>
                  <a:schemeClr val="bg1"/>
                </a:solidFill>
              </a:rPr>
              <a:t>apjoms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apmēram</a:t>
            </a:r>
            <a:r>
              <a:rPr lang="en-US" dirty="0">
                <a:solidFill>
                  <a:schemeClr val="bg1"/>
                </a:solidFill>
              </a:rPr>
              <a:t> 194 </a:t>
            </a:r>
            <a:r>
              <a:rPr lang="en-US" dirty="0" err="1">
                <a:solidFill>
                  <a:schemeClr val="bg1"/>
                </a:solidFill>
              </a:rPr>
              <a:t>rindiņas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pielietojot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visu</a:t>
            </a:r>
            <a:r>
              <a:rPr lang="en-US" dirty="0">
                <a:solidFill>
                  <a:schemeClr val="bg1"/>
                </a:solidFill>
              </a:rPr>
              <a:t>, kas </a:t>
            </a:r>
            <a:r>
              <a:rPr lang="en-US" dirty="0" err="1">
                <a:solidFill>
                  <a:schemeClr val="bg1"/>
                </a:solidFill>
              </a:rPr>
              <a:t>ir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iemācīts</a:t>
            </a:r>
            <a:r>
              <a:rPr lang="en-US" dirty="0">
                <a:solidFill>
                  <a:schemeClr val="bg1"/>
                </a:solidFill>
              </a:rPr>
              <a:t> un </a:t>
            </a:r>
            <a:r>
              <a:rPr lang="en-US" dirty="0" err="1">
                <a:solidFill>
                  <a:schemeClr val="bg1"/>
                </a:solidFill>
              </a:rPr>
              <a:t>papildus</a:t>
            </a:r>
            <a:r>
              <a:rPr lang="en-US" dirty="0">
                <a:solidFill>
                  <a:schemeClr val="bg1"/>
                </a:solidFill>
              </a:rPr>
              <a:t> GUI </a:t>
            </a:r>
            <a:r>
              <a:rPr lang="en-US" dirty="0" err="1">
                <a:solidFill>
                  <a:schemeClr val="bg1"/>
                </a:solidFill>
              </a:rPr>
              <a:t>mācības</a:t>
            </a:r>
            <a:r>
              <a:rPr lang="en-US" dirty="0">
                <a:solidFill>
                  <a:schemeClr val="bg1"/>
                </a:solidFill>
              </a:rPr>
              <a:t> no </a:t>
            </a:r>
            <a:r>
              <a:rPr lang="en-US" dirty="0" err="1">
                <a:solidFill>
                  <a:schemeClr val="bg1"/>
                </a:solidFill>
              </a:rPr>
              <a:t>iepriekšējiem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projektiem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337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8F5FD-A04D-4DA9-B6B2-D244164ED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Informācijas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avoti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D6912-9F67-4F4A-A601-5804CE28D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lv-LV" sz="2400" dirty="0">
                <a:solidFill>
                  <a:schemeClr val="bg1"/>
                </a:solidFill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Start(IT):</a:t>
            </a:r>
            <a:r>
              <a:rPr lang="lv-LV" sz="2400" u="sng" dirty="0">
                <a:solidFill>
                  <a:srgbClr val="0000FF"/>
                </a:solidFill>
                <a:effectLst/>
                <a:ea typeface="MS Mincho" panose="02020609040205080304" pitchFamily="49" charset="-128"/>
                <a:cs typeface="Times New Roman" panose="02020603050405020304" pitchFamily="18" charset="0"/>
                <a:hlinkClick r:id="rId2"/>
              </a:rPr>
              <a:t>https://kursi.startit.lv/system/lecture_literatures/files/000/000/011/original/7._Sazarojumi_un_nosacījumi_(JAVA).pdf?1585579161</a:t>
            </a:r>
            <a:endParaRPr lang="en-US" sz="24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lv-LV" sz="2400" dirty="0">
                <a:solidFill>
                  <a:schemeClr val="bg1"/>
                </a:solidFill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GeeksforGeeks Java If-else Statement: </a:t>
            </a:r>
            <a:r>
              <a:rPr lang="lv-LV" sz="2400" u="sng" dirty="0">
                <a:solidFill>
                  <a:srgbClr val="0000FF"/>
                </a:solidFill>
                <a:effectLst/>
                <a:ea typeface="MS Mincho" panose="02020609040205080304" pitchFamily="49" charset="-128"/>
                <a:cs typeface="Times New Roman" panose="02020603050405020304" pitchFamily="18" charset="0"/>
                <a:hlinkClick r:id="rId3"/>
              </a:rPr>
              <a:t>https://www.geeksforgeeks.org/java-if-else-statement-with-examples/</a:t>
            </a:r>
            <a:endParaRPr lang="en-US" sz="2400" u="sng" dirty="0">
              <a:solidFill>
                <a:srgbClr val="0000FF"/>
              </a:solidFill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lv-LV" sz="2400" dirty="0">
                <a:solidFill>
                  <a:schemeClr val="bg1"/>
                </a:solidFill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GeeksforGeeks Java Switch statement: </a:t>
            </a:r>
            <a:r>
              <a:rPr lang="lv-LV" sz="2400" u="sng" dirty="0">
                <a:solidFill>
                  <a:srgbClr val="0000FF"/>
                </a:solidFill>
                <a:effectLst/>
                <a:ea typeface="MS Mincho" panose="02020609040205080304" pitchFamily="49" charset="-128"/>
                <a:cs typeface="Times New Roman" panose="02020603050405020304" pitchFamily="18" charset="0"/>
                <a:hlinkClick r:id="rId4"/>
              </a:rPr>
              <a:t>https://www.geeksforgeeks.org/switch-statement-in-java/</a:t>
            </a:r>
            <a:endParaRPr lang="en-US" sz="2400" dirty="0"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lv-LV" dirty="0">
                <a:solidFill>
                  <a:schemeClr val="bg1"/>
                </a:solidFill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W3Schools Java Switch: </a:t>
            </a:r>
            <a:r>
              <a:rPr lang="lv-LV" sz="2400" u="sng" dirty="0">
                <a:solidFill>
                  <a:srgbClr val="0000FF"/>
                </a:solidFill>
                <a:effectLst/>
                <a:ea typeface="MS Mincho" panose="02020609040205080304" pitchFamily="49" charset="-128"/>
                <a:cs typeface="Times New Roman" panose="02020603050405020304" pitchFamily="18" charset="0"/>
                <a:hlinkClick r:id="rId5"/>
              </a:rPr>
              <a:t>https://www.w3schools.com/java/java_switch.asp</a:t>
            </a:r>
            <a:endParaRPr lang="en-US" sz="2400" u="sng" dirty="0">
              <a:solidFill>
                <a:srgbClr val="0000FF"/>
              </a:solidFill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lv-LV" sz="2400" dirty="0">
                <a:solidFill>
                  <a:schemeClr val="bg1"/>
                </a:solidFill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W3Schools Java Conditions: </a:t>
            </a:r>
            <a:r>
              <a:rPr lang="lv-LV" sz="2400" u="sng" dirty="0">
                <a:solidFill>
                  <a:srgbClr val="0000FF"/>
                </a:solidFill>
                <a:effectLst/>
                <a:ea typeface="MS Mincho" panose="02020609040205080304" pitchFamily="49" charset="-128"/>
                <a:cs typeface="Times New Roman" panose="02020603050405020304" pitchFamily="18" charset="0"/>
                <a:hlinkClick r:id="rId6"/>
              </a:rPr>
              <a:t>https://www.w3schools.com/java/java_conditions.asp</a:t>
            </a:r>
            <a:endParaRPr lang="en-US" sz="2400" dirty="0">
              <a:solidFill>
                <a:schemeClr val="bg1"/>
              </a:solidFill>
              <a:effectLst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lv-LV" sz="2400" dirty="0">
                <a:solidFill>
                  <a:schemeClr val="bg1"/>
                </a:solidFill>
                <a:effectLst/>
                <a:ea typeface="MS Mincho" panose="02020609040205080304" pitchFamily="49" charset="-128"/>
                <a:cs typeface="Times New Roman" panose="02020603050405020304" pitchFamily="18" charset="0"/>
              </a:rPr>
              <a:t>ChatGPT: </a:t>
            </a:r>
            <a:r>
              <a:rPr lang="lv-LV" sz="2400" dirty="0">
                <a:solidFill>
                  <a:srgbClr val="0000FF"/>
                </a:solidFill>
                <a:effectLst/>
                <a:ea typeface="MS Mincho" panose="02020609040205080304" pitchFamily="49" charset="-128"/>
                <a:cs typeface="Times New Roman" panose="02020603050405020304" pitchFamily="18" charset="0"/>
                <a:hlinkClick r:id="rId7"/>
              </a:rPr>
              <a:t>https://chatgpt.com</a:t>
            </a:r>
            <a:endParaRPr lang="en-US" sz="2400" dirty="0">
              <a:solidFill>
                <a:srgbClr val="0000FF"/>
              </a:solidFill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40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44545-2C6E-4267-9878-B47EFC81A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Kas </a:t>
            </a:r>
            <a:r>
              <a:rPr lang="en-US" dirty="0" err="1">
                <a:solidFill>
                  <a:schemeClr val="bg1"/>
                </a:solidFill>
              </a:rPr>
              <a:t>ir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sazarojums</a:t>
            </a:r>
            <a:r>
              <a:rPr lang="en-US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496C5-4953-4313-8A9C-2B474DC38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21909"/>
            <a:ext cx="11218334" cy="4351338"/>
          </a:xfrm>
        </p:spPr>
        <p:txBody>
          <a:bodyPr/>
          <a:lstStyle/>
          <a:p>
            <a:r>
              <a:rPr lang="lv-LV" dirty="0">
                <a:solidFill>
                  <a:srgbClr val="FFFFFF"/>
                </a:solidFill>
              </a:rPr>
              <a:t>Sazarojumu</a:t>
            </a:r>
            <a:r>
              <a:rPr lang="lv-LV" dirty="0">
                <a:solidFill>
                  <a:schemeClr val="bg1"/>
                </a:solidFill>
              </a:rPr>
              <a:t> konstrukcijas ļauj programmai </a:t>
            </a:r>
            <a:r>
              <a:rPr lang="lv-LV" b="1" dirty="0">
                <a:solidFill>
                  <a:schemeClr val="bg1"/>
                </a:solidFill>
              </a:rPr>
              <a:t>pieņemt lēmumus </a:t>
            </a:r>
            <a:r>
              <a:rPr lang="lv-LV" dirty="0">
                <a:solidFill>
                  <a:schemeClr val="bg1"/>
                </a:solidFill>
              </a:rPr>
              <a:t>un izvēlēties </a:t>
            </a:r>
            <a:r>
              <a:rPr lang="en-US" dirty="0" err="1">
                <a:solidFill>
                  <a:schemeClr val="bg1"/>
                </a:solidFill>
              </a:rPr>
              <a:t>kādas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funkcijas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lv-LV" dirty="0">
                <a:solidFill>
                  <a:schemeClr val="bg1"/>
                </a:solidFill>
              </a:rPr>
              <a:t>izpild</a:t>
            </a:r>
            <a:r>
              <a:rPr lang="en-US" dirty="0" err="1">
                <a:solidFill>
                  <a:schemeClr val="bg1"/>
                </a:solidFill>
              </a:rPr>
              <a:t>īt</a:t>
            </a:r>
            <a:r>
              <a:rPr lang="lv-LV" dirty="0">
                <a:solidFill>
                  <a:schemeClr val="bg1"/>
                </a:solidFill>
              </a:rPr>
              <a:t> pamatojoties </a:t>
            </a:r>
            <a:r>
              <a:rPr lang="lv-LV" b="1" dirty="0">
                <a:solidFill>
                  <a:schemeClr val="bg1"/>
                </a:solidFill>
              </a:rPr>
              <a:t>uz</a:t>
            </a:r>
            <a:r>
              <a:rPr lang="lv-LV" dirty="0">
                <a:solidFill>
                  <a:schemeClr val="bg1"/>
                </a:solidFill>
              </a:rPr>
              <a:t> </a:t>
            </a:r>
            <a:r>
              <a:rPr lang="lv-LV" b="1" dirty="0">
                <a:solidFill>
                  <a:schemeClr val="bg1"/>
                </a:solidFill>
              </a:rPr>
              <a:t>noteiktiem nosacījumiem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lv-LV" dirty="0">
                <a:solidFill>
                  <a:schemeClr val="bg1"/>
                </a:solidFill>
              </a:rPr>
              <a:t>Tās ir </a:t>
            </a:r>
            <a:r>
              <a:rPr lang="lv-LV" b="1" dirty="0">
                <a:solidFill>
                  <a:schemeClr val="bg1"/>
                </a:solidFill>
              </a:rPr>
              <a:t>pamatelements</a:t>
            </a:r>
            <a:r>
              <a:rPr lang="lv-LV" dirty="0">
                <a:solidFill>
                  <a:schemeClr val="bg1"/>
                </a:solidFill>
              </a:rPr>
              <a:t> jebkurā programmēšanas valodā, kas </a:t>
            </a:r>
            <a:r>
              <a:rPr lang="lv-LV" b="1" dirty="0">
                <a:solidFill>
                  <a:schemeClr val="bg1"/>
                </a:solidFill>
              </a:rPr>
              <a:t>nodrošina loģisko kontroli</a:t>
            </a:r>
            <a:r>
              <a:rPr lang="lv-LV" dirty="0">
                <a:solidFill>
                  <a:schemeClr val="bg1"/>
                </a:solidFill>
              </a:rPr>
              <a:t> pār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lv-LV" dirty="0">
                <a:solidFill>
                  <a:schemeClr val="bg1"/>
                </a:solidFill>
              </a:rPr>
              <a:t> koda izpild</a:t>
            </a:r>
            <a:r>
              <a:rPr lang="en-US" dirty="0" err="1">
                <a:solidFill>
                  <a:schemeClr val="bg1"/>
                </a:solidFill>
              </a:rPr>
              <a:t>ei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519774-D1F2-4F06-91B8-7373BAE5E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3217333"/>
            <a:ext cx="251208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21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1D29C-0825-4F00-92EF-A92C72B6E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Kāda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veida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sazarojumi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pastāv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Javā</a:t>
            </a:r>
            <a:r>
              <a:rPr lang="en-US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6BF5A-D2C7-4A5A-8519-FDA272FC3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If</a:t>
            </a:r>
          </a:p>
          <a:p>
            <a:r>
              <a:rPr lang="en-US" b="1" dirty="0">
                <a:solidFill>
                  <a:schemeClr val="bg1"/>
                </a:solidFill>
              </a:rPr>
              <a:t>If-else</a:t>
            </a:r>
          </a:p>
          <a:p>
            <a:r>
              <a:rPr lang="en-US" b="1" dirty="0">
                <a:solidFill>
                  <a:schemeClr val="bg1"/>
                </a:solidFill>
              </a:rPr>
              <a:t>If-else </a:t>
            </a:r>
            <a:r>
              <a:rPr lang="en-US" b="1" dirty="0" err="1">
                <a:solidFill>
                  <a:schemeClr val="bg1"/>
                </a:solidFill>
              </a:rPr>
              <a:t>if-else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Switch-case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Trīskāršais</a:t>
            </a:r>
            <a:r>
              <a:rPr lang="en-US" b="1" dirty="0">
                <a:solidFill>
                  <a:schemeClr val="bg1"/>
                </a:solidFill>
              </a:rPr>
              <a:t> operators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A2B915-59CB-40AF-BFD5-88A37AF379A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78314" y="1630891"/>
            <a:ext cx="5975486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949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1D15-4E02-4C87-AF43-06D303A27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Kā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pieraksta</a:t>
            </a:r>
            <a:r>
              <a:rPr lang="en-US" dirty="0">
                <a:solidFill>
                  <a:schemeClr val="bg1"/>
                </a:solidFill>
              </a:rPr>
              <a:t> “if” un “if-else” </a:t>
            </a:r>
            <a:r>
              <a:rPr lang="en-US" dirty="0" err="1">
                <a:solidFill>
                  <a:schemeClr val="bg1"/>
                </a:solidFill>
              </a:rPr>
              <a:t>konstrukcijas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90370-7A69-4F87-82CD-9E60259F1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608733" cy="4351338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Sintaksē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jāņem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vēra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pierakstot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sazarojumus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ar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maziem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burtiem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nosacījumus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rakstot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iekavās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pēc</a:t>
            </a:r>
            <a:r>
              <a:rPr lang="en-US" dirty="0">
                <a:solidFill>
                  <a:schemeClr val="bg1"/>
                </a:solidFill>
              </a:rPr>
              <a:t> tam </a:t>
            </a:r>
            <a:r>
              <a:rPr lang="en-US" b="1" dirty="0" err="1">
                <a:solidFill>
                  <a:schemeClr val="bg1"/>
                </a:solidFill>
              </a:rPr>
              <a:t>kodu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figūriekavās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piemēram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			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D27FD1-AEF2-425E-9529-201086F58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574" y="2820650"/>
            <a:ext cx="6820852" cy="10574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72A33C-6978-4DA5-A2A4-D28201C29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3974" y="4174067"/>
            <a:ext cx="6812452" cy="160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563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CA56F-B302-4A50-A50E-2CEAD9BB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Javā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lietojamie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operatori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A5366-0CB1-4CF6-919F-03030BE11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528"/>
            <a:ext cx="11049000" cy="4351338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Javā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pieder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vairāki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operatori</a:t>
            </a:r>
            <a:r>
              <a:rPr lang="en-US" dirty="0">
                <a:solidFill>
                  <a:schemeClr val="bg1"/>
                </a:solidFill>
              </a:rPr>
              <a:t>, ko </a:t>
            </a:r>
            <a:r>
              <a:rPr lang="en-US" dirty="0" err="1">
                <a:solidFill>
                  <a:schemeClr val="bg1"/>
                </a:solidFill>
              </a:rPr>
              <a:t>mēs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ikdienā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lietojam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kā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salīdzināšanas</a:t>
            </a:r>
            <a:r>
              <a:rPr lang="en-US" b="1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loģiskie</a:t>
            </a:r>
            <a:r>
              <a:rPr lang="en-US" b="1" dirty="0">
                <a:solidFill>
                  <a:schemeClr val="bg1"/>
                </a:solidFill>
              </a:rPr>
              <a:t> un </a:t>
            </a:r>
            <a:r>
              <a:rPr lang="en-US" b="1" dirty="0" err="1">
                <a:solidFill>
                  <a:schemeClr val="bg1"/>
                </a:solidFill>
              </a:rPr>
              <a:t>matemātiskie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F403C0-8DB9-4326-B5A2-8EC02C73C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853" y="5030731"/>
            <a:ext cx="4839375" cy="1609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64D228-A191-46FB-98E4-EAA17B1E4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029" y="2644943"/>
            <a:ext cx="3646398" cy="22391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C0DFDE-A160-499C-8AE1-43200CEA47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4955" y="2642280"/>
            <a:ext cx="4842362" cy="224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329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F1EEE-4BC6-42DC-9A35-B4C2EF9A3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130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Kas </a:t>
            </a:r>
            <a:r>
              <a:rPr lang="en-US" dirty="0" err="1">
                <a:solidFill>
                  <a:schemeClr val="bg1"/>
                </a:solidFill>
              </a:rPr>
              <a:t>ir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jāatceras</a:t>
            </a:r>
            <a:r>
              <a:rPr lang="en-US" dirty="0">
                <a:solidFill>
                  <a:schemeClr val="bg1"/>
                </a:solidFill>
              </a:rPr>
              <a:t> par “if” </a:t>
            </a:r>
            <a:r>
              <a:rPr lang="en-US" dirty="0" err="1">
                <a:solidFill>
                  <a:schemeClr val="bg1"/>
                </a:solidFill>
              </a:rPr>
              <a:t>konstrukcijām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2D6AE-D1B4-4D19-B374-2894354F4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092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“if” </a:t>
            </a:r>
            <a:r>
              <a:rPr lang="en-US" dirty="0" err="1">
                <a:solidFill>
                  <a:schemeClr val="bg1"/>
                </a:solidFill>
              </a:rPr>
              <a:t>konstrukcijās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Izpildīsies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noteikta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darbība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tikai</a:t>
            </a:r>
            <a:r>
              <a:rPr lang="en-US" b="1" dirty="0">
                <a:solidFill>
                  <a:schemeClr val="bg1"/>
                </a:solidFill>
              </a:rPr>
              <a:t> tad, </a:t>
            </a:r>
            <a:r>
              <a:rPr lang="en-US" dirty="0">
                <a:solidFill>
                  <a:schemeClr val="bg1"/>
                </a:solidFill>
              </a:rPr>
              <a:t>ja </a:t>
            </a:r>
            <a:r>
              <a:rPr lang="en-US" dirty="0" err="1">
                <a:solidFill>
                  <a:schemeClr val="bg1"/>
                </a:solidFill>
              </a:rPr>
              <a:t>kāds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nosacījums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iekavās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patiess</a:t>
            </a:r>
            <a:r>
              <a:rPr lang="en-US" dirty="0">
                <a:solidFill>
                  <a:schemeClr val="bg1"/>
                </a:solidFill>
              </a:rPr>
              <a:t>, ja </a:t>
            </a:r>
            <a:r>
              <a:rPr lang="en-US" dirty="0" err="1">
                <a:solidFill>
                  <a:schemeClr val="bg1"/>
                </a:solidFill>
              </a:rPr>
              <a:t>nē</a:t>
            </a:r>
            <a:r>
              <a:rPr lang="en-US" dirty="0">
                <a:solidFill>
                  <a:schemeClr val="bg1"/>
                </a:solidFill>
              </a:rPr>
              <a:t> tad var </a:t>
            </a:r>
            <a:r>
              <a:rPr lang="en-US" dirty="0" err="1">
                <a:solidFill>
                  <a:schemeClr val="bg1"/>
                </a:solidFill>
              </a:rPr>
              <a:t>ieviest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“else” </a:t>
            </a:r>
            <a:r>
              <a:rPr lang="en-US" b="1" dirty="0" err="1">
                <a:solidFill>
                  <a:schemeClr val="bg1"/>
                </a:solidFill>
              </a:rPr>
              <a:t>priekš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citas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darbības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FCAA35-448E-40B3-A45F-3D4963E22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896" y="3132496"/>
            <a:ext cx="5163271" cy="9145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065D9D-5D26-4D52-B7B2-A19C1DAB8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5313" y="4240374"/>
            <a:ext cx="4391638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886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302EE-614E-4277-95B8-CF7C6D50A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Ligzdotie</a:t>
            </a:r>
            <a:r>
              <a:rPr lang="en-US" dirty="0">
                <a:solidFill>
                  <a:schemeClr val="bg1"/>
                </a:solidFill>
              </a:rPr>
              <a:t> (nested) “if-else” </a:t>
            </a:r>
            <a:r>
              <a:rPr lang="en-US" dirty="0" err="1">
                <a:solidFill>
                  <a:schemeClr val="bg1"/>
                </a:solidFill>
              </a:rPr>
              <a:t>sazarojumi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F43719-A70F-48DD-A654-B661AE0DF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6155"/>
            <a:ext cx="4430087" cy="40217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4EEE00-AF07-4B68-8AEB-CCAF28A05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915" y="2653684"/>
            <a:ext cx="2572109" cy="10478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2F020D-2A33-42DC-BDDC-5F5329DA79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4356" y="1532466"/>
            <a:ext cx="1900892" cy="489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751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4A9E6-E534-42D7-B55B-A3056CDE2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“if-else </a:t>
            </a:r>
            <a:r>
              <a:rPr lang="en-US" dirty="0" err="1">
                <a:solidFill>
                  <a:schemeClr val="bg1"/>
                </a:solidFill>
              </a:rPr>
              <a:t>if-else</a:t>
            </a:r>
            <a:r>
              <a:rPr lang="en-US" dirty="0">
                <a:solidFill>
                  <a:schemeClr val="bg1"/>
                </a:solidFill>
              </a:rPr>
              <a:t>” </a:t>
            </a:r>
            <a:r>
              <a:rPr lang="en-US" dirty="0" err="1">
                <a:solidFill>
                  <a:schemeClr val="bg1"/>
                </a:solidFill>
              </a:rPr>
              <a:t>sazarojumi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C33C0-D89E-4EA4-8C08-1B538840F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If-else </a:t>
            </a:r>
            <a:r>
              <a:rPr lang="en-US" dirty="0" err="1">
                <a:solidFill>
                  <a:schemeClr val="bg1"/>
                </a:solidFill>
              </a:rPr>
              <a:t>if-else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sazarojumus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lieto</a:t>
            </a:r>
            <a:r>
              <a:rPr lang="en-US" dirty="0">
                <a:solidFill>
                  <a:schemeClr val="bg1"/>
                </a:solidFill>
              </a:rPr>
              <a:t>, ja </a:t>
            </a:r>
            <a:r>
              <a:rPr lang="en-US" b="1" dirty="0" err="1">
                <a:solidFill>
                  <a:schemeClr val="bg1"/>
                </a:solidFill>
              </a:rPr>
              <a:t>kāds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nosacījums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neizpildās</a:t>
            </a:r>
            <a:r>
              <a:rPr lang="en-US" b="1" dirty="0">
                <a:solidFill>
                  <a:schemeClr val="bg1"/>
                </a:solidFill>
              </a:rPr>
              <a:t> un </a:t>
            </a:r>
            <a:r>
              <a:rPr lang="en-US" b="1" dirty="0" err="1">
                <a:solidFill>
                  <a:schemeClr val="bg1"/>
                </a:solidFill>
              </a:rPr>
              <a:t>ir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vajadzīga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papildus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pārbaude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DA1FF3-D833-485C-B828-839195DE7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499" y="3126761"/>
            <a:ext cx="4982270" cy="31913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87AD46-B0FE-47DB-842C-E2C9BD0BC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067" y="3126761"/>
            <a:ext cx="1343212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5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B7943-CC2F-4A6B-81AA-E44E78EF9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“switch-case” </a:t>
            </a:r>
            <a:r>
              <a:rPr lang="en-US" dirty="0" err="1">
                <a:solidFill>
                  <a:schemeClr val="bg1"/>
                </a:solidFill>
              </a:rPr>
              <a:t>konstrukcijas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F9D24-088E-4F03-8BFE-4D5ABB0E8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37759"/>
            <a:ext cx="11015133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Switch un case </a:t>
            </a:r>
            <a:r>
              <a:rPr lang="en-US" dirty="0" err="1">
                <a:solidFill>
                  <a:schemeClr val="bg1"/>
                </a:solidFill>
              </a:rPr>
              <a:t>tiek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izmantoti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kā</a:t>
            </a:r>
            <a:r>
              <a:rPr lang="en-US" dirty="0">
                <a:solidFill>
                  <a:schemeClr val="bg1"/>
                </a:solidFill>
              </a:rPr>
              <a:t> variants, </a:t>
            </a:r>
            <a:r>
              <a:rPr lang="en-US" dirty="0" err="1">
                <a:solidFill>
                  <a:schemeClr val="bg1"/>
                </a:solidFill>
              </a:rPr>
              <a:t>lai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vienkāršotu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vairāku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izvēles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nosacījumus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kad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nepieciešams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salīdzināt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vienu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mainīgo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ar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vairākām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vērtībām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Switch </a:t>
            </a:r>
            <a:r>
              <a:rPr lang="en-US" dirty="0" err="1">
                <a:solidFill>
                  <a:schemeClr val="bg1"/>
                </a:solidFill>
              </a:rPr>
              <a:t>ir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vieglāks</a:t>
            </a:r>
            <a:r>
              <a:rPr lang="en-US" b="1" dirty="0">
                <a:solidFill>
                  <a:schemeClr val="bg1"/>
                </a:solidFill>
              </a:rPr>
              <a:t> un </a:t>
            </a:r>
            <a:r>
              <a:rPr lang="en-US" b="1" dirty="0" err="1">
                <a:solidFill>
                  <a:schemeClr val="bg1"/>
                </a:solidFill>
              </a:rPr>
              <a:t>efektīvāks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nekā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atkārtoti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rakstīt</a:t>
            </a:r>
            <a:r>
              <a:rPr lang="en-US" dirty="0">
                <a:solidFill>
                  <a:schemeClr val="bg1"/>
                </a:solidFill>
              </a:rPr>
              <a:t> “if-else” </a:t>
            </a:r>
            <a:r>
              <a:rPr lang="en-US" dirty="0" err="1">
                <a:solidFill>
                  <a:schemeClr val="bg1"/>
                </a:solidFill>
              </a:rPr>
              <a:t>blokus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24C15B-1B31-44E4-8930-10F191173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141" y="3549239"/>
            <a:ext cx="2591162" cy="29436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D57ABE-80EF-4CDB-9E20-29978A34C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792" y="3321427"/>
            <a:ext cx="2645470" cy="339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406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623</Words>
  <Application>Microsoft Office PowerPoint</Application>
  <PresentationFormat>Widescreen</PresentationFormat>
  <Paragraphs>69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Sazarojumu konstrukcijas Javā</vt:lpstr>
      <vt:lpstr>Kas ir sazarojums?</vt:lpstr>
      <vt:lpstr>Kāda veida sazarojumi pastāv Javā?</vt:lpstr>
      <vt:lpstr>Kā pieraksta “if” un “if-else” konstrukcijas</vt:lpstr>
      <vt:lpstr>Javā lietojamie operatori</vt:lpstr>
      <vt:lpstr>Kas ir jāatceras par “if” konstrukcijām</vt:lpstr>
      <vt:lpstr>Ligzdotie (nested) “if-else” sazarojumi</vt:lpstr>
      <vt:lpstr>“if-else if-else” sazarojumi</vt:lpstr>
      <vt:lpstr>“switch-case” konstrukcijas</vt:lpstr>
      <vt:lpstr>Kas ir jāatceras par “switch-case” konstrukcijām</vt:lpstr>
      <vt:lpstr>Trīskāršais operators</vt:lpstr>
      <vt:lpstr>Elektroniskais Tests</vt:lpstr>
      <vt:lpstr>Projekta informācija</vt:lpstr>
      <vt:lpstr>Funkcionalitāte</vt:lpstr>
      <vt:lpstr>Testa jautājumi</vt:lpstr>
      <vt:lpstr>Projekta plāns</vt:lpstr>
      <vt:lpstr>Projekta šķēršļi un kods</vt:lpstr>
      <vt:lpstr>Informācijas avoti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Sazarojumu konstrukcijas Javā</dc:title>
  <dc:creator>Alias Neron</dc:creator>
  <cp:lastModifiedBy>Alias Neron</cp:lastModifiedBy>
  <cp:revision>217</cp:revision>
  <dcterms:created xsi:type="dcterms:W3CDTF">2025-06-07T14:55:25Z</dcterms:created>
  <dcterms:modified xsi:type="dcterms:W3CDTF">2025-06-11T15:39:04Z</dcterms:modified>
</cp:coreProperties>
</file>