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Viga"/>
      <p:regular r:id="rId16"/>
    </p:embeddedFont>
    <p:embeddedFont>
      <p:font typeface="Proxima Nova Semibold"/>
      <p:regular r:id="rId17"/>
      <p:bold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ProximaNovaSemibold-regular.fntdata"/><Relationship Id="rId16" Type="http://schemas.openxmlformats.org/officeDocument/2006/relationships/font" Target="fonts/Viga-regular.fntdata"/><Relationship Id="rId19" Type="http://schemas.openxmlformats.org/officeDocument/2006/relationships/font" Target="fonts/ProximaNovaSemibold-boldItalic.fntdata"/><Relationship Id="rId18" Type="http://schemas.openxmlformats.org/officeDocument/2006/relationships/font" Target="fonts/ProximaNov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bb4ddd66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bb4ddd66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bb4ddd66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bb4ddd6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5a0c9af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5a0c9af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 Intrusion Detection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7" name="Google Shape;157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" name="Google Shape;159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0" name="Google Shape;160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0" name="Google Shape;280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4" name="Google Shape;284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: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1278775"/>
            <a:ext cx="8314751" cy="2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1243850" y="2762475"/>
            <a:ext cx="14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Introduction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3092700" y="2762475"/>
            <a:ext cx="147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Dataset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044900" y="2762475"/>
            <a:ext cx="1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Algorithm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866950" y="2762475"/>
            <a:ext cx="1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     </a:t>
            </a:r>
            <a:r>
              <a:rPr b="1" lang="en" sz="1800">
                <a:latin typeface="DM Sans"/>
                <a:ea typeface="DM Sans"/>
                <a:cs typeface="DM Sans"/>
                <a:sym typeface="DM Sans"/>
              </a:rPr>
              <a:t>Tools</a:t>
            </a:r>
            <a:endParaRPr b="1"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626625" y="1404600"/>
            <a:ext cx="3500100" cy="3179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In </a:t>
            </a:r>
            <a:r>
              <a:rPr lang="en" sz="1600"/>
              <a:t>the last three years, the         networking revolution has finally come of age.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More than ever before, we see that the Internet is changing computing as we know it. The possibilities and opportunities are limitless; unfortunately, so too are the risks and chances of malicious intrusions.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3" name="Google Shape;303;p29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76760" y="73437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06" name="Google Shape;306;p29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29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395" name="Google Shape;395;p29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96" name="Google Shape;396;p29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9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9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9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9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9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9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9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9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9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9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9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9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9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9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9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9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9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9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6" name="Google Shape;426;p29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29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28" name="Google Shape;428;p29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9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9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9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9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9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9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9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9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9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9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9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9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42" name="Google Shape;442;p29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9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9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9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9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9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9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9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9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9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9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9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9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55" name="Google Shape;455;p29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9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9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9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9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9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9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9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9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9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9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9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9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9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9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9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9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9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9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9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9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9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9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9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9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9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9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9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9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9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9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</a:t>
            </a:r>
            <a:endParaRPr/>
          </a:p>
        </p:txBody>
      </p:sp>
      <p:sp>
        <p:nvSpPr>
          <p:cNvPr id="493" name="Google Shape;493;p30"/>
          <p:cNvSpPr txBox="1"/>
          <p:nvPr>
            <p:ph idx="1" type="body"/>
          </p:nvPr>
        </p:nvSpPr>
        <p:spPr>
          <a:xfrm>
            <a:off x="3431825" y="694850"/>
            <a:ext cx="5440200" cy="4293900"/>
          </a:xfrm>
          <a:prstGeom prst="rect">
            <a:avLst/>
          </a:prstGeom>
        </p:spPr>
        <p:txBody>
          <a:bodyPr anchorCtr="0" anchor="t" bIns="91425" lIns="91425" spcFirstLastPara="1" rIns="182875" wrap="square" tIns="4572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dataset to be audited was provided which consists of a wide variety of intrusions simulated in a military network environment. It created an environment to acquire raw TCP/IP dump data for a network by simulating a typical US Air Force LAN. The LAN was focused like a real environment and blasted with multiple attacks. A connection is a sequence of TCP packets starting and ending at some time duration between which data flows to and from a source IP address to a target IP address under some well-defined protocol.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class variable has two categories: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• Normal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• Anomalous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4" name="Google Shape;494;p30"/>
          <p:cNvSpPr/>
          <p:nvPr/>
        </p:nvSpPr>
        <p:spPr>
          <a:xfrm rot="2850981">
            <a:off x="-86625" y="1163549"/>
            <a:ext cx="3200374" cy="2781648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973620" y="1660542"/>
            <a:ext cx="951035" cy="1058741"/>
          </a:xfrm>
          <a:custGeom>
            <a:rect b="b" l="l" r="r" t="t"/>
            <a:pathLst>
              <a:path extrusionOk="0" h="209548" w="205518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>
            <p:ph type="title"/>
          </p:nvPr>
        </p:nvSpPr>
        <p:spPr>
          <a:xfrm>
            <a:off x="479378" y="2798767"/>
            <a:ext cx="193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497" name="Google Shape;497;p30"/>
          <p:cNvSpPr txBox="1"/>
          <p:nvPr>
            <p:ph type="title"/>
          </p:nvPr>
        </p:nvSpPr>
        <p:spPr>
          <a:xfrm>
            <a:off x="479378" y="3145518"/>
            <a:ext cx="19395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Needed</a:t>
            </a: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30"/>
          <p:cNvSpPr/>
          <p:nvPr/>
        </p:nvSpPr>
        <p:spPr>
          <a:xfrm rot="-1045708">
            <a:off x="1317113" y="3209045"/>
            <a:ext cx="2320205" cy="1887264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 txBox="1"/>
          <p:nvPr>
            <p:ph type="title"/>
          </p:nvPr>
        </p:nvSpPr>
        <p:spPr>
          <a:xfrm>
            <a:off x="1393778" y="3560767"/>
            <a:ext cx="193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</a:t>
            </a:r>
            <a:endParaRPr/>
          </a:p>
        </p:txBody>
      </p:sp>
      <p:sp>
        <p:nvSpPr>
          <p:cNvPr id="500" name="Google Shape;500;p30"/>
          <p:cNvSpPr txBox="1"/>
          <p:nvPr>
            <p:ph type="title"/>
          </p:nvPr>
        </p:nvSpPr>
        <p:spPr>
          <a:xfrm>
            <a:off x="1471275" y="3967412"/>
            <a:ext cx="1939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https://www.kaggle.com/sampadab17/network-intrusion-detection?select=Train_data.csv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"/>
          <p:cNvSpPr txBox="1"/>
          <p:nvPr>
            <p:ph idx="6" type="title"/>
          </p:nvPr>
        </p:nvSpPr>
        <p:spPr>
          <a:xfrm>
            <a:off x="3377303" y="10445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6" name="Google Shape;506;p31"/>
          <p:cNvCxnSpPr/>
          <p:nvPr/>
        </p:nvCxnSpPr>
        <p:spPr>
          <a:xfrm>
            <a:off x="4558825" y="1050725"/>
            <a:ext cx="8400" cy="2982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31"/>
          <p:cNvSpPr txBox="1"/>
          <p:nvPr>
            <p:ph type="ctrTitle"/>
          </p:nvPr>
        </p:nvSpPr>
        <p:spPr>
          <a:xfrm>
            <a:off x="495803" y="1224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Logistic</a:t>
            </a:r>
            <a:r>
              <a:rPr lang="en" sz="2000">
                <a:solidFill>
                  <a:schemeClr val="lt2"/>
                </a:solidFill>
              </a:rPr>
              <a:t> </a:t>
            </a:r>
            <a:r>
              <a:rPr lang="en" sz="2000">
                <a:solidFill>
                  <a:schemeClr val="lt2"/>
                </a:solidFill>
              </a:rPr>
              <a:t>regression</a:t>
            </a:r>
            <a:r>
              <a:rPr lang="en" sz="20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08" name="Google Shape;508;p31"/>
          <p:cNvSpPr txBox="1"/>
          <p:nvPr>
            <p:ph idx="7" type="title"/>
          </p:nvPr>
        </p:nvSpPr>
        <p:spPr>
          <a:xfrm>
            <a:off x="3377303" y="22528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9" name="Google Shape;509;p31"/>
          <p:cNvSpPr txBox="1"/>
          <p:nvPr>
            <p:ph idx="8" type="title"/>
          </p:nvPr>
        </p:nvSpPr>
        <p:spPr>
          <a:xfrm>
            <a:off x="3377303" y="3232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0" name="Google Shape;510;p31"/>
          <p:cNvSpPr txBox="1"/>
          <p:nvPr>
            <p:ph idx="9" type="title"/>
          </p:nvPr>
        </p:nvSpPr>
        <p:spPr>
          <a:xfrm>
            <a:off x="4574503" y="10445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1" name="Google Shape;511;p31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2" name="Google Shape;512;p31"/>
          <p:cNvSpPr txBox="1"/>
          <p:nvPr>
            <p:ph idx="14" type="title"/>
          </p:nvPr>
        </p:nvSpPr>
        <p:spPr>
          <a:xfrm>
            <a:off x="4574503" y="3232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13" name="Google Shape;513;p31"/>
          <p:cNvCxnSpPr/>
          <p:nvPr/>
        </p:nvCxnSpPr>
        <p:spPr>
          <a:xfrm>
            <a:off x="902250" y="20096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902250" y="314327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31"/>
          <p:cNvSpPr txBox="1"/>
          <p:nvPr>
            <p:ph idx="15" type="ctrTitle"/>
          </p:nvPr>
        </p:nvSpPr>
        <p:spPr>
          <a:xfrm>
            <a:off x="889900" y="310100"/>
            <a:ext cx="20166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Algorithm :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16" name="Google Shape;516;p31"/>
          <p:cNvSpPr txBox="1"/>
          <p:nvPr>
            <p:ph type="ctrTitle"/>
          </p:nvPr>
        </p:nvSpPr>
        <p:spPr>
          <a:xfrm>
            <a:off x="5067803" y="3358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  classification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7" name="Google Shape;517;p31"/>
          <p:cNvSpPr txBox="1"/>
          <p:nvPr>
            <p:ph type="ctrTitle"/>
          </p:nvPr>
        </p:nvSpPr>
        <p:spPr>
          <a:xfrm>
            <a:off x="4534403" y="2367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Sort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8" name="Google Shape;518;p31"/>
          <p:cNvSpPr txBox="1"/>
          <p:nvPr>
            <p:ph type="ctrTitle"/>
          </p:nvPr>
        </p:nvSpPr>
        <p:spPr>
          <a:xfrm>
            <a:off x="4534403" y="1224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Viterbi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9" name="Google Shape;519;p31"/>
          <p:cNvSpPr txBox="1"/>
          <p:nvPr>
            <p:ph type="ctrTitle"/>
          </p:nvPr>
        </p:nvSpPr>
        <p:spPr>
          <a:xfrm>
            <a:off x="419603" y="3358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genetic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20" name="Google Shape;520;p31"/>
          <p:cNvSpPr txBox="1"/>
          <p:nvPr>
            <p:ph type="ctrTitle"/>
          </p:nvPr>
        </p:nvSpPr>
        <p:spPr>
          <a:xfrm>
            <a:off x="495803" y="237566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Knn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:</a:t>
            </a:r>
            <a:endParaRPr/>
          </a:p>
        </p:txBody>
      </p:sp>
      <p:sp>
        <p:nvSpPr>
          <p:cNvPr id="526" name="Google Shape;526;p32"/>
          <p:cNvSpPr txBox="1"/>
          <p:nvPr>
            <p:ph idx="4294967295" type="title"/>
          </p:nvPr>
        </p:nvSpPr>
        <p:spPr>
          <a:xfrm>
            <a:off x="2519647" y="1333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?????</a:t>
            </a:r>
            <a:endParaRPr sz="1800"/>
          </a:p>
        </p:txBody>
      </p:sp>
      <p:sp>
        <p:nvSpPr>
          <p:cNvPr id="527" name="Google Shape;527;p32"/>
          <p:cNvSpPr txBox="1"/>
          <p:nvPr>
            <p:ph idx="4294967295" type="title"/>
          </p:nvPr>
        </p:nvSpPr>
        <p:spPr>
          <a:xfrm>
            <a:off x="81247" y="3619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Powerpoint </a:t>
            </a:r>
            <a:endParaRPr sz="1800"/>
          </a:p>
        </p:txBody>
      </p:sp>
      <p:sp>
        <p:nvSpPr>
          <p:cNvPr id="528" name="Google Shape;528;p32"/>
          <p:cNvSpPr txBox="1"/>
          <p:nvPr>
            <p:ph idx="4294967295" type="title"/>
          </p:nvPr>
        </p:nvSpPr>
        <p:spPr>
          <a:xfrm>
            <a:off x="2626824" y="2095375"/>
            <a:ext cx="127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Numpy</a:t>
            </a:r>
            <a:endParaRPr sz="1800"/>
          </a:p>
        </p:txBody>
      </p:sp>
      <p:sp>
        <p:nvSpPr>
          <p:cNvPr id="529" name="Google Shape;529;p32"/>
          <p:cNvSpPr txBox="1"/>
          <p:nvPr>
            <p:ph idx="4294967295" type="title"/>
          </p:nvPr>
        </p:nvSpPr>
        <p:spPr>
          <a:xfrm>
            <a:off x="493299" y="1638175"/>
            <a:ext cx="1354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</a:t>
            </a:r>
            <a:endParaRPr sz="1800"/>
          </a:p>
        </p:txBody>
      </p:sp>
      <p:sp>
        <p:nvSpPr>
          <p:cNvPr id="530" name="Google Shape;530;p32"/>
          <p:cNvSpPr txBox="1"/>
          <p:nvPr>
            <p:ph idx="4294967295" type="title"/>
          </p:nvPr>
        </p:nvSpPr>
        <p:spPr>
          <a:xfrm>
            <a:off x="331473" y="2476375"/>
            <a:ext cx="110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IPython</a:t>
            </a:r>
            <a:endParaRPr sz="1800"/>
          </a:p>
        </p:txBody>
      </p:sp>
      <p:sp>
        <p:nvSpPr>
          <p:cNvPr id="531" name="Google Shape;531;p32"/>
          <p:cNvSpPr txBox="1"/>
          <p:nvPr>
            <p:ph idx="4294967295" type="title"/>
          </p:nvPr>
        </p:nvSpPr>
        <p:spPr>
          <a:xfrm>
            <a:off x="995647" y="2857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pandas</a:t>
            </a:r>
            <a:endParaRPr sz="1800"/>
          </a:p>
        </p:txBody>
      </p:sp>
      <p:pic>
        <p:nvPicPr>
          <p:cNvPr id="532" name="Google Shape;5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625" y="1030275"/>
            <a:ext cx="4526974" cy="37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