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2" r:id="rId5"/>
    <p:sldId id="274" r:id="rId6"/>
    <p:sldId id="282" r:id="rId7"/>
    <p:sldId id="276" r:id="rId8"/>
    <p:sldId id="277" r:id="rId9"/>
    <p:sldId id="278" r:id="rId10"/>
    <p:sldId id="279" r:id="rId11"/>
    <p:sldId id="280" r:id="rId12"/>
    <p:sldId id="283" r:id="rId13"/>
    <p:sldId id="281" r:id="rId14"/>
    <p:sldId id="284" r:id="rId15"/>
    <p:sldId id="285" r:id="rId16"/>
    <p:sldId id="286" r:id="rId17"/>
    <p:sldId id="287" r:id="rId18"/>
    <p:sldId id="288" r:id="rId19"/>
    <p:sldId id="263" r:id="rId20"/>
    <p:sldId id="268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1pPr>
    <a:lvl2pPr marL="0" marR="0" indent="228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2pPr>
    <a:lvl3pPr marL="0" marR="0" indent="457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3pPr>
    <a:lvl4pPr marL="0" marR="0" indent="685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4pPr>
    <a:lvl5pPr marL="0" marR="0" indent="9144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5pPr>
    <a:lvl6pPr marL="0" marR="0" indent="11430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6pPr>
    <a:lvl7pPr marL="0" marR="0" indent="1371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7pPr>
    <a:lvl8pPr marL="0" marR="0" indent="1600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8pPr>
    <a:lvl9pPr marL="0" marR="0" indent="1828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438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0D6D4"/>
    <a:srgbClr val="F1D6D4"/>
    <a:srgbClr val="E34343"/>
    <a:srgbClr val="F9FBFA"/>
    <a:srgbClr val="C82506"/>
    <a:srgbClr val="C82A06"/>
    <a:srgbClr val="E60000"/>
    <a:srgbClr val="E31D03"/>
    <a:srgbClr val="EC69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/>
    <p:restoredTop sz="76449" autoAdjust="0"/>
  </p:normalViewPr>
  <p:slideViewPr>
    <p:cSldViewPr snapToGrid="0" snapToObjects="1">
      <p:cViewPr varScale="1">
        <p:scale>
          <a:sx n="34" d="100"/>
          <a:sy n="34" d="100"/>
        </p:scale>
        <p:origin x="1640" y="192"/>
      </p:cViewPr>
      <p:guideLst>
        <p:guide orient="horz" pos="438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xiegang1\Desktop\preallocate_sh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3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3200"/>
              <a:t>The avg latency of allocating Replica info</a:t>
            </a:r>
          </a:p>
        </c:rich>
      </c:tx>
      <c:layout>
        <c:manualLayout>
          <c:xMode val="edge"/>
          <c:yMode val="edge"/>
          <c:x val="7.5647898180396175E-2"/>
          <c:y val="2.3505300414396614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Sheet1!$J$1</c:f>
              <c:strCache>
                <c:ptCount val="1"/>
                <c:pt idx="0">
                  <c:v>Without Shm Preallocation</c:v>
                </c:pt>
              </c:strCache>
            </c:strRef>
          </c:tx>
          <c:spPr>
            <a:ln w="28800" cap="rnd" cmpd="sng" algn="ctr">
              <a:solidFill>
                <a:srgbClr val="004586"/>
              </a:solidFill>
              <a:prstDash val="solid"/>
              <a:round/>
            </a:ln>
          </c:spPr>
          <c:marker>
            <c:symbol val="square"/>
            <c:size val="7"/>
          </c:marker>
          <c:cat>
            <c:numRef>
              <c:f>Sheet1!$H$1:$H$4</c:f>
              <c:numCache>
                <c:formatCode>0%</c:formatCode>
                <c:ptCount val="4"/>
                <c:pt idx="0">
                  <c:v>0.75000000000000022</c:v>
                </c:pt>
                <c:pt idx="1">
                  <c:v>0.95000000000000018</c:v>
                </c:pt>
                <c:pt idx="2">
                  <c:v>0.99</c:v>
                </c:pt>
                <c:pt idx="3">
                  <c:v>9.99</c:v>
                </c:pt>
              </c:numCache>
            </c:numRef>
          </c:cat>
          <c:val>
            <c:numRef>
              <c:f>Sheet1!$C$1:$C$4</c:f>
              <c:numCache>
                <c:formatCode>General</c:formatCode>
                <c:ptCount val="4"/>
                <c:pt idx="0">
                  <c:v>49</c:v>
                </c:pt>
                <c:pt idx="1">
                  <c:v>78</c:v>
                </c:pt>
                <c:pt idx="2">
                  <c:v>116</c:v>
                </c:pt>
                <c:pt idx="3">
                  <c:v>474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D6-544A-91C3-DD1304269056}"/>
            </c:ext>
          </c:extLst>
        </c:ser>
        <c:ser>
          <c:idx val="1"/>
          <c:order val="1"/>
          <c:tx>
            <c:strRef>
              <c:f>Sheet1!$J$2</c:f>
              <c:strCache>
                <c:ptCount val="1"/>
                <c:pt idx="0">
                  <c:v>With Shm Preallocation</c:v>
                </c:pt>
              </c:strCache>
            </c:strRef>
          </c:tx>
          <c:spPr>
            <a:ln w="28800" cap="rnd" cmpd="sng" algn="ctr">
              <a:solidFill>
                <a:srgbClr val="FF420E"/>
              </a:solidFill>
              <a:prstDash val="solid"/>
              <a:round/>
            </a:ln>
          </c:spPr>
          <c:marker>
            <c:symbol val="diamond"/>
            <c:size val="7"/>
          </c:marker>
          <c:cat>
            <c:numRef>
              <c:f>Sheet1!$H$1:$H$4</c:f>
              <c:numCache>
                <c:formatCode>0%</c:formatCode>
                <c:ptCount val="4"/>
                <c:pt idx="0">
                  <c:v>0.75000000000000022</c:v>
                </c:pt>
                <c:pt idx="1">
                  <c:v>0.95000000000000018</c:v>
                </c:pt>
                <c:pt idx="2">
                  <c:v>0.99</c:v>
                </c:pt>
                <c:pt idx="3">
                  <c:v>9.99</c:v>
                </c:pt>
              </c:numCache>
            </c:numRef>
          </c:cat>
          <c:val>
            <c:numRef>
              <c:f>Sheet1!$D$1:$D$4</c:f>
              <c:numCache>
                <c:formatCode>General</c:formatCode>
                <c:ptCount val="4"/>
                <c:pt idx="0">
                  <c:v>17</c:v>
                </c:pt>
                <c:pt idx="1">
                  <c:v>34</c:v>
                </c:pt>
                <c:pt idx="2">
                  <c:v>64</c:v>
                </c:pt>
                <c:pt idx="3">
                  <c:v>344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D6-544A-91C3-DD13042690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240512"/>
        <c:axId val="112449408"/>
      </c:lineChart>
      <c:catAx>
        <c:axId val="11224051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ms</a:t>
                </a:r>
              </a:p>
            </c:rich>
          </c:tx>
          <c:layout>
            <c:manualLayout>
              <c:xMode val="edge"/>
              <c:yMode val="edge"/>
              <c:x val="2.0158487346257102E-2"/>
              <c:y val="0.92073434311463997"/>
            </c:manualLayout>
          </c:layout>
          <c:overlay val="0"/>
        </c:title>
        <c:numFmt formatCode="0%" sourceLinked="1"/>
        <c:majorTickMark val="none"/>
        <c:minorTickMark val="none"/>
        <c:tickLblPos val="nextTo"/>
        <c:spPr>
          <a:ln w="9525" cap="flat" cmpd="sng" algn="ctr">
            <a:solidFill>
              <a:srgbClr val="B3B3B3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2449408"/>
        <c:crossesAt val="0"/>
        <c:auto val="1"/>
        <c:lblAlgn val="ctr"/>
        <c:lblOffset val="100"/>
        <c:noMultiLvlLbl val="0"/>
      </c:catAx>
      <c:valAx>
        <c:axId val="11244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3B3B3"/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ln w="9525" cap="flat" cmpd="sng" algn="ctr">
            <a:solidFill>
              <a:srgbClr val="B3B3B3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2240512"/>
        <c:crossesAt val="0"/>
        <c:crossBetween val="between"/>
      </c:valAx>
      <c:spPr>
        <a:noFill/>
        <a:ln>
          <a:solidFill>
            <a:srgbClr val="B3B3B3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66115785139882044"/>
          <c:y val="0.4726750882682641"/>
          <c:w val="0.33841669431256133"/>
          <c:h val="0.33607761662383012"/>
        </c:manualLayout>
      </c:layout>
      <c:overlay val="0"/>
      <c:spPr>
        <a:noFill/>
        <a:ln>
          <a:noFill/>
        </a:ln>
      </c:spPr>
      <c:txPr>
        <a:bodyPr rot="0" spcFirstLastPara="0" vertOverflow="ellipsis" vert="horz" wrap="square" anchor="ctr" anchorCtr="1"/>
        <a:lstStyle/>
        <a:p>
          <a:pPr>
            <a:defRPr lang="zh-CN" sz="2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206990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现在小米公司大量业务依赖</a:t>
            </a:r>
            <a:r>
              <a:rPr kumimoji="1" lang="en-US" altLang="zh-CN" dirty="0" err="1"/>
              <a:t>hbase</a:t>
            </a:r>
            <a:r>
              <a:rPr kumimoji="1" lang="zh-CN" altLang="en-US" dirty="0"/>
              <a:t>。随着小米业务和用户数的快速增长，</a:t>
            </a:r>
            <a:r>
              <a:rPr kumimoji="1" lang="en-US" altLang="zh-CN" dirty="0" err="1"/>
              <a:t>hbase</a:t>
            </a:r>
            <a:r>
              <a:rPr kumimoji="1" lang="zh-CN" altLang="en-US" dirty="0"/>
              <a:t>请求压力越来越大。越来越多的性能相关的瓶颈和缺陷被暴露出来。其中一部分来自其底层依赖的</a:t>
            </a:r>
            <a:r>
              <a:rPr kumimoji="1" lang="en-US" altLang="zh-CN" dirty="0" err="1"/>
              <a:t>hdfs</a:t>
            </a:r>
            <a:r>
              <a:rPr kumimoji="1" lang="zh-CN" altLang="en-US" dirty="0"/>
              <a:t>。为此，在最近</a:t>
            </a:r>
            <a:r>
              <a:rPr kumimoji="1" lang="en-US" altLang="zh-CN" dirty="0"/>
              <a:t>1</a:t>
            </a:r>
            <a:r>
              <a:rPr kumimoji="1" lang="zh-CN" altLang="en-US" dirty="0"/>
              <a:t>年多的时间里，我们针对相关的</a:t>
            </a:r>
            <a:r>
              <a:rPr kumimoji="1" lang="en-US" altLang="zh-CN" dirty="0" err="1"/>
              <a:t>hdfs</a:t>
            </a:r>
            <a:r>
              <a:rPr kumimoji="1" lang="zh-CN" altLang="en-US" dirty="0"/>
              <a:t>实现和配置进行一些优化。今天在这儿和大家分享一下这些优化的经验和教训</a:t>
            </a:r>
          </a:p>
        </p:txBody>
      </p:sp>
    </p:spTree>
    <p:extLst>
      <p:ext uri="{BB962C8B-B14F-4D97-AF65-F5344CB8AC3E}">
        <p14:creationId xmlns:p14="http://schemas.microsoft.com/office/powerpoint/2010/main" val="500189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通过复用，在同样的测试集上，</a:t>
            </a:r>
            <a:r>
              <a:rPr kumimoji="1" lang="en-US" altLang="zh-CN" dirty="0"/>
              <a:t>slot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release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qps</a:t>
            </a:r>
            <a:r>
              <a:rPr kumimoji="1" lang="zh-CN" altLang="en-US" dirty="0"/>
              <a:t>能和</a:t>
            </a:r>
            <a:r>
              <a:rPr kumimoji="1" lang="en-US" altLang="zh-CN" dirty="0"/>
              <a:t>allocate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qps</a:t>
            </a:r>
            <a:r>
              <a:rPr kumimoji="1" lang="zh-CN" altLang="en-US" dirty="0"/>
              <a:t>达到一致。从而消除了过期</a:t>
            </a:r>
            <a:r>
              <a:rPr kumimoji="1" lang="en-US" altLang="zh-CN" dirty="0"/>
              <a:t>slot</a:t>
            </a:r>
            <a:r>
              <a:rPr kumimoji="1" lang="zh-CN" altLang="en-US" dirty="0"/>
              <a:t>在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中的挤压。同时，由于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young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gc</a:t>
            </a:r>
            <a:r>
              <a:rPr kumimoji="1" lang="zh-CN" altLang="en-US" dirty="0"/>
              <a:t>的减少，</a:t>
            </a:r>
            <a:r>
              <a:rPr kumimoji="1" lang="en-US" altLang="zh-CN" dirty="0" err="1"/>
              <a:t>ycsb</a:t>
            </a:r>
            <a:r>
              <a:rPr kumimoji="1" lang="zh-CN" altLang="en-US" dirty="0"/>
              <a:t>的</a:t>
            </a:r>
            <a:r>
              <a:rPr kumimoji="1" lang="en-US" altLang="zh-CN" dirty="0"/>
              <a:t>get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qps</a:t>
            </a:r>
            <a:r>
              <a:rPr kumimoji="1" lang="zh-CN" altLang="en-US" dirty="0"/>
              <a:t>也提升了约</a:t>
            </a:r>
            <a:r>
              <a:rPr kumimoji="1" lang="en-US" altLang="zh-CN" dirty="0"/>
              <a:t>20%</a:t>
            </a:r>
            <a:r>
              <a:rPr kumimoji="1" lang="zh-CN" altLang="en-US" dirty="0"/>
              <a:t>左右。</a:t>
            </a:r>
          </a:p>
        </p:txBody>
      </p:sp>
    </p:spTree>
    <p:extLst>
      <p:ext uri="{BB962C8B-B14F-4D97-AF65-F5344CB8AC3E}">
        <p14:creationId xmlns:p14="http://schemas.microsoft.com/office/powerpoint/2010/main" val="770737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profile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hbase</a:t>
            </a:r>
            <a:r>
              <a:rPr kumimoji="1" lang="zh-CN" altLang="en-US" dirty="0"/>
              <a:t>的短路读过程中，我们还发先另外一个问题，就是每隔一段时间，就会有一批读会有约</a:t>
            </a:r>
            <a:r>
              <a:rPr kumimoji="1" lang="zh-CN" altLang="zh-CN" dirty="0"/>
              <a:t>2</a:t>
            </a:r>
            <a:r>
              <a:rPr kumimoji="1" lang="en-US" altLang="zh-CN" dirty="0"/>
              <a:t>00ms</a:t>
            </a:r>
            <a:r>
              <a:rPr kumimoji="1" lang="zh-CN" altLang="en-US" dirty="0"/>
              <a:t>左右的延迟。而且这些延迟几乎同时出现。开始我们怀疑</a:t>
            </a:r>
            <a:r>
              <a:rPr kumimoji="1" lang="en-US" altLang="zh-CN" dirty="0" err="1"/>
              <a:t>rs</a:t>
            </a:r>
            <a:r>
              <a:rPr kumimoji="1" lang="zh-CN" altLang="en-US" dirty="0"/>
              <a:t> 的</a:t>
            </a:r>
            <a:r>
              <a:rPr kumimoji="1" lang="en-US" altLang="zh-CN" dirty="0"/>
              <a:t>minor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gc</a:t>
            </a:r>
            <a:r>
              <a:rPr kumimoji="1" lang="zh-CN" altLang="en-US" dirty="0"/>
              <a:t>导致。但通过比对</a:t>
            </a:r>
            <a:r>
              <a:rPr kumimoji="1" lang="en-US" altLang="zh-CN" dirty="0" err="1"/>
              <a:t>rs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gc</a:t>
            </a:r>
            <a:r>
              <a:rPr kumimoji="1" lang="zh-CN" altLang="en-US" dirty="0"/>
              <a:t>日志，发现并不完全匹配。有一部分却和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minor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gc</a:t>
            </a:r>
            <a:r>
              <a:rPr kumimoji="1" lang="zh-CN" altLang="en-US" dirty="0"/>
              <a:t>时刻吻合。如果是具体文件数据的读，是完全</a:t>
            </a:r>
            <a:r>
              <a:rPr kumimoji="1" lang="en-US" altLang="zh-CN" dirty="0"/>
              <a:t>bypass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的，如果是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的影响，那问题只能出在</a:t>
            </a:r>
            <a:r>
              <a:rPr kumimoji="1" lang="en-US" altLang="zh-CN" dirty="0" err="1"/>
              <a:t>rs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建立短路读时的交互上。通过进一步在短路读过程中，加入</a:t>
            </a:r>
            <a:r>
              <a:rPr kumimoji="1" lang="en-US" altLang="zh-CN" dirty="0"/>
              <a:t>trace</a:t>
            </a:r>
            <a:r>
              <a:rPr kumimoji="1" lang="zh-CN" altLang="en-US" dirty="0"/>
              <a:t>，我们发现这些延迟，是由于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minor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gc</a:t>
            </a:r>
            <a:r>
              <a:rPr kumimoji="1" lang="zh-CN" altLang="en-US" dirty="0"/>
              <a:t>，导致</a:t>
            </a:r>
            <a:r>
              <a:rPr kumimoji="1" lang="en-US" altLang="zh-CN" dirty="0" err="1"/>
              <a:t>shm</a:t>
            </a:r>
            <a:r>
              <a:rPr kumimoji="1" lang="zh-CN" altLang="en-US" dirty="0"/>
              <a:t>分配请求被阻塞。而一个</a:t>
            </a:r>
            <a:r>
              <a:rPr kumimoji="1" lang="en-US" altLang="zh-CN" dirty="0" err="1"/>
              <a:t>shm</a:t>
            </a:r>
            <a:r>
              <a:rPr kumimoji="1" lang="zh-CN" altLang="en-US" dirty="0"/>
              <a:t>的分配，会导致多比</a:t>
            </a:r>
            <a:r>
              <a:rPr kumimoji="1" lang="en-US" altLang="zh-CN" dirty="0"/>
              <a:t>slot</a:t>
            </a:r>
            <a:r>
              <a:rPr kumimoji="1" lang="zh-CN" altLang="en-US" dirty="0"/>
              <a:t>的分配阻塞。</a:t>
            </a:r>
            <a:r>
              <a:rPr kumimoji="1" lang="en-US" altLang="zh-CN" dirty="0"/>
              <a:t>Slot</a:t>
            </a:r>
            <a:r>
              <a:rPr kumimoji="1" lang="zh-CN" altLang="en-US" dirty="0"/>
              <a:t>的分配延迟，又会引起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reader</a:t>
            </a:r>
            <a:r>
              <a:rPr kumimoji="1" lang="zh-CN" altLang="en-US" dirty="0"/>
              <a:t>的延迟，从而导致本地读的延迟。这就是之前发现有一批读，总是同时报相近的延迟。</a:t>
            </a:r>
            <a:endParaRPr kumimoji="1" lang="en-US" altLang="zh-CN" dirty="0"/>
          </a:p>
          <a:p>
            <a:r>
              <a:rPr kumimoji="1" lang="zh-CN" altLang="en-US" dirty="0"/>
              <a:t>为了解决这个问题，我们对</a:t>
            </a:r>
            <a:r>
              <a:rPr kumimoji="1" lang="en-US" altLang="zh-CN" dirty="0" err="1"/>
              <a:t>shm</a:t>
            </a:r>
            <a:r>
              <a:rPr kumimoji="1" lang="zh-CN" altLang="en-US" dirty="0"/>
              <a:t>进行了预分配，以减轻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minor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gc</a:t>
            </a:r>
            <a:r>
              <a:rPr kumimoji="1" lang="zh-CN" altLang="en-US" dirty="0"/>
              <a:t>对短路度影响，使得延迟更为平滑。</a:t>
            </a:r>
          </a:p>
        </p:txBody>
      </p:sp>
    </p:spTree>
    <p:extLst>
      <p:ext uri="{BB962C8B-B14F-4D97-AF65-F5344CB8AC3E}">
        <p14:creationId xmlns:p14="http://schemas.microsoft.com/office/powerpoint/2010/main" val="1248474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此外，我们统计我们线上系统的读写情况。发现仍然有一小部分的读，虽然块在本地，但仍然走的远程读。这是因为在</a:t>
            </a:r>
            <a:r>
              <a:rPr kumimoji="1" lang="en-US" altLang="zh-CN" dirty="0"/>
              <a:t>hdfs-2757</a:t>
            </a:r>
            <a:r>
              <a:rPr kumimoji="1" lang="zh-CN" altLang="en-US" dirty="0"/>
              <a:t>中，由于</a:t>
            </a:r>
            <a:r>
              <a:rPr kumimoji="1" lang="en-US" altLang="zh-CN" dirty="0" err="1"/>
              <a:t>hdfs</a:t>
            </a:r>
            <a:r>
              <a:rPr kumimoji="1" lang="zh-CN" altLang="en-US" dirty="0"/>
              <a:t>正在构建的块，也就是最后一块，可能出现各种不一致情况。为了简单解决这个问题，我们直接禁用了在正在构建的块上的短路读，来回避这个问题。这个问题由于</a:t>
            </a:r>
            <a:r>
              <a:rPr kumimoji="1" lang="en-US" altLang="zh-CN" dirty="0" err="1"/>
              <a:t>hbase</a:t>
            </a:r>
            <a:r>
              <a:rPr kumimoji="1" lang="zh-CN" altLang="en-US" dirty="0"/>
              <a:t>读写模式，可能影响不大，但对于一些机遇</a:t>
            </a:r>
            <a:r>
              <a:rPr kumimoji="1" lang="en-US" altLang="zh-CN" dirty="0" err="1"/>
              <a:t>hdfs</a:t>
            </a:r>
            <a:r>
              <a:rPr kumimoji="1" lang="zh-CN" altLang="en-US" dirty="0"/>
              <a:t>流服务，影响较大。当前，我们正在着力解决这个问题。大致思路是，允许用户开启最后一块的短路读，只要他能承诺读只会发生在</a:t>
            </a:r>
            <a:r>
              <a:rPr kumimoji="1" lang="en-US" altLang="zh-CN" dirty="0"/>
              <a:t>flush</a:t>
            </a:r>
            <a:r>
              <a:rPr kumimoji="1" lang="zh-CN" altLang="en-US" dirty="0"/>
              <a:t>之前。同时我们在读取过程中，检查块的有效性，处理块的异常情况。如果块确实失效，我们再回到远程读的逻辑。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4517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除了短路读的优化，对于远程读，我们通过更改一些配置以减少</a:t>
            </a:r>
            <a:r>
              <a:rPr kumimoji="1" lang="en-US" altLang="zh-CN" dirty="0" err="1"/>
              <a:t>hbase</a:t>
            </a:r>
            <a:r>
              <a:rPr kumimoji="1" lang="zh-CN" altLang="en-US" dirty="0"/>
              <a:t>的延迟。其中第一个是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 的</a:t>
            </a:r>
            <a:r>
              <a:rPr kumimoji="1" lang="en-US" altLang="zh-CN" dirty="0"/>
              <a:t>backlog</a:t>
            </a:r>
            <a:r>
              <a:rPr kumimoji="1" lang="zh-CN" altLang="en-US" dirty="0"/>
              <a:t>。这个是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的最大请求队列数。之前，该值是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50.</a:t>
            </a:r>
            <a:r>
              <a:rPr kumimoji="1" lang="zh-CN" altLang="en-US" dirty="0"/>
              <a:t>我们在一些负载较高的</a:t>
            </a:r>
            <a:r>
              <a:rPr kumimoji="1" lang="en-US" altLang="zh-CN" dirty="0" err="1"/>
              <a:t>ssd</a:t>
            </a:r>
            <a:r>
              <a:rPr kumimoji="1" lang="zh-CN" altLang="en-US" dirty="0"/>
              <a:t>机器上，经常能发现</a:t>
            </a:r>
            <a:r>
              <a:rPr kumimoji="1" lang="en-US" altLang="zh-CN" dirty="0"/>
              <a:t>3</a:t>
            </a:r>
            <a:r>
              <a:rPr kumimoji="1" lang="zh-CN" altLang="en-US" dirty="0"/>
              <a:t>秒多一点的延迟，比如</a:t>
            </a:r>
            <a:r>
              <a:rPr kumimoji="1" lang="en-US" altLang="zh-CN" dirty="0"/>
              <a:t>3002</a:t>
            </a:r>
            <a:r>
              <a:rPr kumimoji="1" lang="zh-CN" altLang="en-US" dirty="0"/>
              <a:t>，</a:t>
            </a:r>
            <a:r>
              <a:rPr kumimoji="1" lang="zh-CN" altLang="zh-CN" dirty="0"/>
              <a:t>3</a:t>
            </a:r>
            <a:r>
              <a:rPr kumimoji="1" lang="en-US" altLang="zh-CN" dirty="0"/>
              <a:t>003.</a:t>
            </a:r>
            <a:r>
              <a:rPr kumimoji="1" lang="zh-CN" altLang="en-US" dirty="0"/>
              <a:t>通过</a:t>
            </a:r>
            <a:r>
              <a:rPr kumimoji="1" lang="en-US" altLang="zh-CN" dirty="0" err="1"/>
              <a:t>tcp</a:t>
            </a:r>
            <a:r>
              <a:rPr kumimoji="1" lang="zh-CN" altLang="en-US" dirty="0"/>
              <a:t> </a:t>
            </a:r>
            <a:r>
              <a:rPr kumimoji="1" lang="en-US" altLang="zh-CN" dirty="0"/>
              <a:t>dump</a:t>
            </a:r>
            <a:r>
              <a:rPr kumimoji="1" lang="zh-CN" altLang="en-US" dirty="0"/>
              <a:t>抓包发现这些</a:t>
            </a:r>
            <a:r>
              <a:rPr kumimoji="1" lang="en-US" altLang="zh-CN" dirty="0"/>
              <a:t>3s</a:t>
            </a:r>
            <a:r>
              <a:rPr kumimoji="1" lang="zh-CN" altLang="en-US" dirty="0"/>
              <a:t>的延迟，是由于</a:t>
            </a:r>
            <a:r>
              <a:rPr kumimoji="1" lang="en-US" altLang="zh-CN" dirty="0" err="1"/>
              <a:t>tcp</a:t>
            </a:r>
            <a:r>
              <a:rPr kumimoji="1" lang="zh-CN" altLang="en-US" dirty="0"/>
              <a:t>建立连接时，请求队列超过限制，而每次重试，需要等待</a:t>
            </a:r>
            <a:r>
              <a:rPr kumimoji="1" lang="en-US" altLang="zh-CN" dirty="0"/>
              <a:t>3s</a:t>
            </a:r>
            <a:r>
              <a:rPr kumimoji="1" lang="zh-CN" altLang="en-US" dirty="0"/>
              <a:t>的时间。而且，通过内核源代码分析，该延迟是</a:t>
            </a:r>
            <a:r>
              <a:rPr kumimoji="1" lang="en-US" altLang="zh-CN" dirty="0"/>
              <a:t>hard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的。当然，在较新版本中，已经改为</a:t>
            </a:r>
            <a:r>
              <a:rPr kumimoji="1" lang="en-US" altLang="zh-CN" dirty="0"/>
              <a:t>1s</a:t>
            </a:r>
            <a:r>
              <a:rPr kumimoji="1" lang="zh-CN" altLang="en-US" dirty="0"/>
              <a:t>。通过修改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 的</a:t>
            </a:r>
            <a:r>
              <a:rPr kumimoji="1" lang="en-US" altLang="zh-CN" dirty="0"/>
              <a:t>backlog</a:t>
            </a:r>
            <a:r>
              <a:rPr kumimoji="1" lang="zh-CN" altLang="en-US" dirty="0"/>
              <a:t>，可以大量减少这种延迟。统计了其中一个</a:t>
            </a:r>
            <a:r>
              <a:rPr kumimoji="1" lang="en-US" altLang="zh-CN" dirty="0" err="1"/>
              <a:t>ssd</a:t>
            </a:r>
            <a:r>
              <a:rPr kumimoji="1" lang="zh-CN" altLang="en-US" dirty="0"/>
              <a:t> 集群的部分</a:t>
            </a:r>
            <a:r>
              <a:rPr kumimoji="1" lang="en-US" altLang="zh-CN" dirty="0" err="1"/>
              <a:t>rs</a:t>
            </a:r>
            <a:r>
              <a:rPr kumimoji="1" lang="zh-CN" altLang="en-US" dirty="0"/>
              <a:t>，当</a:t>
            </a:r>
            <a:r>
              <a:rPr kumimoji="1" lang="en-US" altLang="zh-CN" dirty="0"/>
              <a:t>backlog</a:t>
            </a:r>
            <a:r>
              <a:rPr kumimoji="1" lang="zh-CN" altLang="en-US" dirty="0"/>
              <a:t>增加到</a:t>
            </a:r>
            <a:r>
              <a:rPr kumimoji="1" lang="en-US" altLang="zh-CN" dirty="0"/>
              <a:t>128</a:t>
            </a:r>
            <a:r>
              <a:rPr kumimoji="1" lang="zh-CN" altLang="en-US" dirty="0"/>
              <a:t>时，一天的该类延迟数量能减少到约</a:t>
            </a:r>
            <a:r>
              <a:rPr kumimoji="1" lang="en-US" altLang="zh-CN" dirty="0"/>
              <a:t>1/10.</a:t>
            </a:r>
          </a:p>
          <a:p>
            <a:r>
              <a:rPr kumimoji="1" lang="en-US" altLang="zh-CN" dirty="0"/>
              <a:t>----- 会议笔记(18/8/16 18:34) -----</a:t>
            </a:r>
          </a:p>
          <a:p>
            <a:r>
              <a:rPr kumimoji="1" lang="en-US" altLang="zh-CN" dirty="0"/>
              <a:t>hilight 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821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此外，由于集群规模的扩大，默认的</a:t>
            </a:r>
            <a:r>
              <a:rPr kumimoji="1" lang="en-US" altLang="zh-CN" dirty="0"/>
              <a:t>peer cache bucket</a:t>
            </a:r>
            <a:r>
              <a:rPr kumimoji="1" lang="zh-CN" altLang="en-US" dirty="0"/>
              <a:t>值远小于集群的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数量，导致</a:t>
            </a:r>
            <a:r>
              <a:rPr kumimoji="1" lang="en-US" altLang="zh-CN" dirty="0"/>
              <a:t>peer cache</a:t>
            </a:r>
            <a:r>
              <a:rPr kumimoji="1" lang="zh-CN" altLang="en-US" dirty="0"/>
              <a:t>失效概率增加。通过调整其</a:t>
            </a:r>
            <a:r>
              <a:rPr kumimoji="1" lang="en-US" altLang="zh-CN" dirty="0"/>
              <a:t>capacity</a:t>
            </a:r>
            <a:r>
              <a:rPr kumimoji="1" lang="zh-CN" altLang="en-US" dirty="0"/>
              <a:t>到接近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的数量级，能有效避免这个问题。</a:t>
            </a:r>
          </a:p>
        </p:txBody>
      </p:sp>
    </p:spTree>
    <p:extLst>
      <p:ext uri="{BB962C8B-B14F-4D97-AF65-F5344CB8AC3E}">
        <p14:creationId xmlns:p14="http://schemas.microsoft.com/office/powerpoint/2010/main" val="855834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最后是</a:t>
            </a:r>
            <a:r>
              <a:rPr kumimoji="1" lang="en-US" altLang="zh-CN" dirty="0" err="1"/>
              <a:t>hdfs</a:t>
            </a:r>
            <a:r>
              <a:rPr kumimoji="1" lang="zh-CN" altLang="en-US" dirty="0"/>
              <a:t>的两个关于</a:t>
            </a:r>
            <a:r>
              <a:rPr kumimoji="1" lang="en-US" altLang="zh-CN" dirty="0"/>
              <a:t>socket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timeout</a:t>
            </a:r>
            <a:r>
              <a:rPr kumimoji="1" lang="zh-CN" altLang="en-US" dirty="0"/>
              <a:t>的配置。</a:t>
            </a:r>
            <a:r>
              <a:rPr kumimoji="1" lang="en-US" altLang="zh-CN" dirty="0"/>
              <a:t>Client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socket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timeout</a:t>
            </a:r>
            <a:r>
              <a:rPr kumimoji="1" lang="zh-CN" altLang="en-US" dirty="0"/>
              <a:t>用于连接建立和读，而</a:t>
            </a:r>
            <a:r>
              <a:rPr kumimoji="1" lang="en-US" altLang="zh-CN" dirty="0"/>
              <a:t>socket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timeout</a:t>
            </a:r>
            <a:r>
              <a:rPr kumimoji="1" lang="zh-CN" altLang="en-US" dirty="0"/>
              <a:t>用于</a:t>
            </a:r>
            <a:r>
              <a:rPr kumimoji="1" lang="en-US" altLang="zh-CN" dirty="0"/>
              <a:t>pipeline</a:t>
            </a:r>
            <a:r>
              <a:rPr kumimoji="1" lang="zh-CN" altLang="en-US" dirty="0"/>
              <a:t>的写。由于</a:t>
            </a:r>
            <a:r>
              <a:rPr kumimoji="1" lang="en-US" altLang="zh-CN" dirty="0" err="1"/>
              <a:t>hbase</a:t>
            </a:r>
            <a:r>
              <a:rPr kumimoji="1" lang="zh-CN" altLang="en-US" dirty="0"/>
              <a:t>对延迟比较敏感，长时间的等待，严重影响其性能。因为，我们缩短了这些</a:t>
            </a:r>
            <a:r>
              <a:rPr kumimoji="1" lang="en-US" altLang="zh-CN" dirty="0"/>
              <a:t>timeout</a:t>
            </a:r>
            <a:r>
              <a:rPr kumimoji="1" lang="zh-CN" altLang="en-US" dirty="0"/>
              <a:t>的，以减少对</a:t>
            </a:r>
            <a:r>
              <a:rPr kumimoji="1" lang="en-US" altLang="zh-CN" dirty="0" err="1"/>
              <a:t>hbase</a:t>
            </a:r>
            <a:r>
              <a:rPr kumimoji="1" lang="zh-CN" altLang="en-US" dirty="0"/>
              <a:t>的阻塞。但是在升级这些</a:t>
            </a:r>
            <a:r>
              <a:rPr kumimoji="1" lang="en-US" altLang="zh-CN" dirty="0"/>
              <a:t>timeout</a:t>
            </a:r>
            <a:r>
              <a:rPr kumimoji="1" lang="zh-CN" altLang="en-US" dirty="0"/>
              <a:t>配置时，需要先升级</a:t>
            </a:r>
            <a:r>
              <a:rPr kumimoji="1" lang="en-US" altLang="zh-CN" dirty="0" err="1"/>
              <a:t>hdfs</a:t>
            </a:r>
            <a:r>
              <a:rPr kumimoji="1" lang="zh-CN" altLang="en-US" dirty="0"/>
              <a:t>客户端的配置，不然会导致</a:t>
            </a:r>
            <a:r>
              <a:rPr kumimoji="1" lang="en-US" altLang="zh-CN" dirty="0"/>
              <a:t>pipeline</a:t>
            </a:r>
            <a:r>
              <a:rPr kumimoji="1" lang="zh-CN" altLang="en-US" dirty="0"/>
              <a:t>的超时先于</a:t>
            </a:r>
            <a:r>
              <a:rPr kumimoji="1" lang="en-US" altLang="zh-CN" dirty="0"/>
              <a:t>client</a:t>
            </a:r>
            <a:r>
              <a:rPr kumimoji="1" lang="zh-CN" altLang="en-US" dirty="0"/>
              <a:t>到</a:t>
            </a:r>
            <a:r>
              <a:rPr kumimoji="1" lang="en-US" altLang="zh-CN" dirty="0" err="1"/>
              <a:t>hdfs</a:t>
            </a:r>
            <a:r>
              <a:rPr kumimoji="1" lang="zh-CN" altLang="en-US" dirty="0"/>
              <a:t>的心跳，从而导致</a:t>
            </a:r>
            <a:r>
              <a:rPr kumimoji="1" lang="en-US" altLang="zh-CN" dirty="0"/>
              <a:t>pipeline</a:t>
            </a:r>
            <a:r>
              <a:rPr kumimoji="1" lang="zh-CN" altLang="en-US" dirty="0"/>
              <a:t>频繁重建，块的</a:t>
            </a:r>
            <a:r>
              <a:rPr kumimoji="1" lang="en-US" altLang="zh-CN" dirty="0"/>
              <a:t>recover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429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除了访问延迟外，</a:t>
            </a:r>
            <a:r>
              <a:rPr kumimoji="1" lang="en-US" altLang="zh-CN" dirty="0" err="1"/>
              <a:t>hbase</a:t>
            </a:r>
            <a:r>
              <a:rPr kumimoji="1" lang="zh-CN" altLang="en-US" dirty="0"/>
              <a:t>在访问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时，经常遇到的一个问题时访问超时。在大规模集群中，每天总是有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出现异常情况，特别是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所在的服务器整个</a:t>
            </a:r>
            <a:r>
              <a:rPr kumimoji="1" lang="en-US" altLang="zh-CN" dirty="0" err="1"/>
              <a:t>tcp</a:t>
            </a:r>
            <a:r>
              <a:rPr kumimoji="1" lang="zh-CN" altLang="en-US" dirty="0"/>
              <a:t>协议栈不工作，比如机器宕机。这个时候，如果</a:t>
            </a:r>
            <a:r>
              <a:rPr kumimoji="1" lang="en-US" altLang="zh-CN" dirty="0" err="1"/>
              <a:t>hbase</a:t>
            </a:r>
            <a:r>
              <a:rPr kumimoji="1" lang="zh-CN" altLang="en-US" dirty="0"/>
              <a:t>仍然尝试从该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获取数据，则会等到</a:t>
            </a:r>
            <a:r>
              <a:rPr kumimoji="1" lang="en-US" altLang="zh-CN" dirty="0"/>
              <a:t>socket</a:t>
            </a:r>
            <a:r>
              <a:rPr kumimoji="1" lang="zh-CN" altLang="en-US" dirty="0"/>
              <a:t>超时，才会从其他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重试。这样的超时是比较长的，而且访问往往具有局部性。在这段时间，很有可能造成多个</a:t>
            </a:r>
            <a:r>
              <a:rPr kumimoji="1" lang="en-US" altLang="zh-CN" dirty="0" err="1"/>
              <a:t>hbase</a:t>
            </a:r>
            <a:r>
              <a:rPr kumimoji="1" lang="zh-CN" altLang="en-US" dirty="0"/>
              <a:t> 的</a:t>
            </a:r>
            <a:r>
              <a:rPr kumimoji="1" lang="en-US" altLang="zh-CN" dirty="0" err="1"/>
              <a:t>inputstream</a:t>
            </a:r>
            <a:r>
              <a:rPr kumimoji="1" lang="zh-CN" altLang="en-US" dirty="0"/>
              <a:t>都被该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所阻塞，进而导致</a:t>
            </a:r>
            <a:r>
              <a:rPr kumimoji="1" lang="en-US" altLang="zh-CN" dirty="0" err="1"/>
              <a:t>hbase</a:t>
            </a:r>
            <a:r>
              <a:rPr kumimoji="1" lang="zh-CN" altLang="en-US" dirty="0"/>
              <a:t>的可用性下降。为了解决这个问题，需要有一种机制来事先检测死掉的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，从而避免对其的访问。</a:t>
            </a:r>
          </a:p>
        </p:txBody>
      </p:sp>
    </p:spTree>
    <p:extLst>
      <p:ext uri="{BB962C8B-B14F-4D97-AF65-F5344CB8AC3E}">
        <p14:creationId xmlns:p14="http://schemas.microsoft.com/office/powerpoint/2010/main" val="1795543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当前的</a:t>
            </a:r>
            <a:r>
              <a:rPr kumimoji="1" lang="en-US" altLang="zh-CN" dirty="0" err="1"/>
              <a:t>hdfs</a:t>
            </a:r>
            <a:r>
              <a:rPr kumimoji="1" lang="zh-CN" altLang="en-US" dirty="0"/>
              <a:t>客户端实现中，这种</a:t>
            </a:r>
            <a:r>
              <a:rPr kumimoji="1" lang="en-US" altLang="zh-CN" dirty="0"/>
              <a:t>dead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信息是被每个</a:t>
            </a:r>
            <a:r>
              <a:rPr kumimoji="1" lang="en-US" altLang="zh-CN" dirty="0" err="1"/>
              <a:t>inputstream</a:t>
            </a:r>
            <a:r>
              <a:rPr kumimoji="1" lang="zh-CN" altLang="en-US" dirty="0"/>
              <a:t>单独维护，并没有共享。其中有个重要原因是</a:t>
            </a:r>
            <a:r>
              <a:rPr kumimoji="1" lang="en-US" altLang="zh-CN" dirty="0" err="1"/>
              <a:t>DFSInputStream</a:t>
            </a:r>
            <a:r>
              <a:rPr kumimoji="1" lang="zh-CN" altLang="en-US" dirty="0"/>
              <a:t>复用了</a:t>
            </a:r>
            <a:r>
              <a:rPr kumimoji="1" lang="en-US" altLang="zh-CN" dirty="0"/>
              <a:t>dead node</a:t>
            </a:r>
            <a:r>
              <a:rPr kumimoji="1" lang="zh-CN" altLang="en-US" dirty="0"/>
              <a:t>的语义。当前，一个</a:t>
            </a:r>
            <a:r>
              <a:rPr kumimoji="1" lang="en-US" altLang="zh-CN" dirty="0" err="1"/>
              <a:t>inputstream</a:t>
            </a:r>
            <a:r>
              <a:rPr kumimoji="1" lang="zh-CN" altLang="en-US" dirty="0"/>
              <a:t>的</a:t>
            </a:r>
            <a:r>
              <a:rPr kumimoji="1" lang="en-US" altLang="zh-CN" dirty="0"/>
              <a:t>dead node</a:t>
            </a:r>
            <a:r>
              <a:rPr kumimoji="1" lang="zh-CN" altLang="en-US" dirty="0"/>
              <a:t>，可能包含两类情况，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，该</a:t>
            </a:r>
            <a:r>
              <a:rPr kumimoji="1" lang="en-US" altLang="zh-CN" dirty="0"/>
              <a:t>dead node</a:t>
            </a:r>
            <a:r>
              <a:rPr kumimoji="1" lang="zh-CN" altLang="en-US" dirty="0"/>
              <a:t>确实是死掉了，无法访问。</a:t>
            </a:r>
            <a:r>
              <a:rPr kumimoji="1" lang="en-US" altLang="zh-CN" dirty="0"/>
              <a:t>2.</a:t>
            </a:r>
            <a:r>
              <a:rPr kumimoji="1" lang="zh-CN" altLang="en-US" dirty="0"/>
              <a:t>该</a:t>
            </a:r>
            <a:r>
              <a:rPr kumimoji="1" lang="en-US" altLang="zh-CN" dirty="0"/>
              <a:t>dead node</a:t>
            </a:r>
            <a:r>
              <a:rPr kumimoji="1" lang="en-US" altLang="en-US" dirty="0"/>
              <a:t>能访问，但是所在的块已经不再该datanode上了。对于第一种情况，这个信息是可以被共享出来为所以inputstream所使用，对于第二种情况，该dead </a:t>
            </a:r>
            <a:r>
              <a:rPr kumimoji="1" lang="en-US" altLang="en-US" dirty="0" err="1"/>
              <a:t>node信息只能在该inputstream使用</a:t>
            </a:r>
            <a:r>
              <a:rPr kumimoji="1" lang="en-US" altLang="en-US" dirty="0"/>
              <a:t>。</a:t>
            </a:r>
            <a:r>
              <a:rPr kumimoji="1" lang="zh-CN" altLang="en-US" dirty="0"/>
              <a:t>针对这一特点，我们设计</a:t>
            </a:r>
            <a:r>
              <a:rPr kumimoji="1" lang="en-US" altLang="zh-CN" dirty="0" err="1"/>
              <a:t>dfsclient</a:t>
            </a:r>
            <a:r>
              <a:rPr kumimoji="1" lang="zh-CN" altLang="en-US" dirty="0"/>
              <a:t>端的</a:t>
            </a:r>
            <a:r>
              <a:rPr kumimoji="1" lang="en-US" altLang="zh-CN" dirty="0"/>
              <a:t>dead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detector</a:t>
            </a:r>
            <a:r>
              <a:rPr kumimoji="1" lang="zh-CN" altLang="en-US" dirty="0"/>
              <a:t>。它负载定期探测多关心的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，并及时跟新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状态。并把这些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的状态共享给所有进程内的</a:t>
            </a:r>
            <a:r>
              <a:rPr kumimoji="1" lang="en-US" altLang="zh-CN" dirty="0" err="1"/>
              <a:t>inputstream</a:t>
            </a:r>
            <a:r>
              <a:rPr kumimoji="1" lang="zh-CN" altLang="en-US" dirty="0"/>
              <a:t>。</a:t>
            </a:r>
          </a:p>
          <a:p>
            <a:r>
              <a:rPr kumimoji="1" lang="zh-CN" altLang="en-US" dirty="0"/>
              <a:t>其中，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主要分为以下几类。</a:t>
            </a:r>
            <a:r>
              <a:rPr kumimoji="1" lang="en-US" altLang="zh-CN" dirty="0"/>
              <a:t>Live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是所有活跃的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，是那些活着，但没有</a:t>
            </a:r>
            <a:r>
              <a:rPr kumimoji="1" lang="en-US" altLang="zh-CN" dirty="0" err="1"/>
              <a:t>inputstream</a:t>
            </a:r>
            <a:r>
              <a:rPr kumimoji="1" lang="zh-CN" altLang="en-US" dirty="0"/>
              <a:t>所需块的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，有各个</a:t>
            </a:r>
            <a:r>
              <a:rPr kumimoji="1" lang="en-US" altLang="zh-CN" dirty="0" err="1"/>
              <a:t>inputsream</a:t>
            </a:r>
            <a:r>
              <a:rPr kumimoji="1" lang="zh-CN" altLang="en-US" dirty="0"/>
              <a:t>维护。</a:t>
            </a:r>
            <a:r>
              <a:rPr kumimoji="1" lang="en-US" altLang="zh-CN" dirty="0"/>
              <a:t>global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，是指那些无法访问的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。这部分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信息，就是我们所要的共享给所有</a:t>
            </a:r>
            <a:r>
              <a:rPr kumimoji="1" lang="en-US" altLang="zh-CN" dirty="0" err="1"/>
              <a:t>inputstream</a:t>
            </a:r>
            <a:r>
              <a:rPr kumimoji="1" lang="zh-CN" altLang="en-US" dirty="0"/>
              <a:t>的。所有</a:t>
            </a:r>
            <a:r>
              <a:rPr kumimoji="1" lang="en-US" altLang="zh-CN" dirty="0" err="1"/>
              <a:t>inputstream</a:t>
            </a:r>
            <a:r>
              <a:rPr kumimoji="1" lang="zh-CN" altLang="en-US" dirty="0"/>
              <a:t>利用这个信息，可以避免到这些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上访问。而</a:t>
            </a:r>
            <a:r>
              <a:rPr kumimoji="1" lang="en-US" altLang="zh-CN" dirty="0"/>
              <a:t>suspicious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，是一种中间状态的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，当一个</a:t>
            </a:r>
            <a:r>
              <a:rPr kumimoji="1" lang="en-US" altLang="zh-CN" dirty="0" err="1"/>
              <a:t>inputstream</a:t>
            </a:r>
            <a:r>
              <a:rPr kumimoji="1" lang="zh-CN" altLang="en-US" dirty="0"/>
              <a:t>访问</a:t>
            </a:r>
            <a:r>
              <a:rPr kumimoji="1" lang="en-US" altLang="zh-CN" dirty="0" err="1"/>
              <a:t>dn</a:t>
            </a:r>
            <a:r>
              <a:rPr kumimoji="1" lang="zh-CN" altLang="en-US" dirty="0"/>
              <a:t>发生异常，为了确认该</a:t>
            </a:r>
            <a:r>
              <a:rPr kumimoji="1" lang="en-US" altLang="zh-CN" dirty="0" err="1"/>
              <a:t>dn</a:t>
            </a:r>
            <a:r>
              <a:rPr kumimoji="1" lang="zh-CN" altLang="en-US" dirty="0"/>
              <a:t>确实已经死亡，我们需要</a:t>
            </a:r>
            <a:r>
              <a:rPr kumimoji="1" lang="en-US" altLang="zh-CN" dirty="0" err="1"/>
              <a:t>deadnodedetector</a:t>
            </a:r>
            <a:r>
              <a:rPr kumimoji="1" lang="zh-CN" altLang="en-US" dirty="0"/>
              <a:t>进行探测确认。只有</a:t>
            </a:r>
            <a:r>
              <a:rPr kumimoji="1" lang="en-US" altLang="zh-CN" dirty="0"/>
              <a:t>dead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detector</a:t>
            </a:r>
            <a:r>
              <a:rPr kumimoji="1" lang="zh-CN" altLang="en-US" dirty="0"/>
              <a:t>，探测确认过的</a:t>
            </a:r>
            <a:r>
              <a:rPr kumimoji="1" lang="en-US" altLang="zh-CN" dirty="0"/>
              <a:t>dead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，才能加入</a:t>
            </a:r>
            <a:r>
              <a:rPr kumimoji="1" lang="en-US" altLang="zh-CN" dirty="0"/>
              <a:t>global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。这是为了避免某个</a:t>
            </a:r>
            <a:r>
              <a:rPr kumimoji="1" lang="en-US" altLang="zh-CN" dirty="0" err="1"/>
              <a:t>inpustream</a:t>
            </a:r>
            <a:r>
              <a:rPr kumimoji="1" lang="zh-CN" altLang="en-US" baseline="0" dirty="0"/>
              <a:t>把它以为的</a:t>
            </a:r>
            <a:r>
              <a:rPr kumimoji="1" lang="en-US" altLang="zh-CN" baseline="0" dirty="0" err="1"/>
              <a:t>deadnode</a:t>
            </a:r>
            <a:r>
              <a:rPr kumimoji="1" lang="zh-CN" altLang="en-US" baseline="0" dirty="0"/>
              <a:t>误加入全局的共享</a:t>
            </a:r>
            <a:r>
              <a:rPr kumimoji="1" lang="en-US" altLang="zh-CN" baseline="0" dirty="0"/>
              <a:t>dead node</a:t>
            </a:r>
            <a:r>
              <a:rPr kumimoji="1" lang="zh-CN" altLang="en-US" baseline="0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295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下面是状态机。当一个</a:t>
            </a:r>
            <a:r>
              <a:rPr kumimoji="1" lang="en-US" altLang="zh-CN" dirty="0" err="1"/>
              <a:t>inputstream</a:t>
            </a:r>
            <a:r>
              <a:rPr kumimoji="1" lang="zh-CN" altLang="en-US" dirty="0"/>
              <a:t>被</a:t>
            </a:r>
            <a:r>
              <a:rPr kumimoji="1" lang="en-US" altLang="zh-CN" dirty="0"/>
              <a:t>open</a:t>
            </a:r>
            <a:r>
              <a:rPr kumimoji="1" lang="zh-CN" altLang="en-US" dirty="0"/>
              <a:t>时，活着新打开一个</a:t>
            </a:r>
            <a:r>
              <a:rPr kumimoji="1" lang="en-US" altLang="zh-CN" dirty="0" err="1"/>
              <a:t>blockReader</a:t>
            </a:r>
            <a:r>
              <a:rPr kumimoji="1" lang="zh-CN" altLang="en-US" dirty="0"/>
              <a:t>，该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所涉及的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就被加入</a:t>
            </a:r>
            <a:r>
              <a:rPr kumimoji="1" lang="en-US" altLang="zh-CN" dirty="0"/>
              <a:t>live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列表中。</a:t>
            </a:r>
            <a:r>
              <a:rPr kumimoji="1" lang="en-US" altLang="zh-CN" dirty="0"/>
              <a:t>Detector</a:t>
            </a:r>
            <a:r>
              <a:rPr kumimoji="1" lang="zh-CN" altLang="en-US" dirty="0"/>
              <a:t>会定期探测该列表，如果发现不可访问。就把该</a:t>
            </a:r>
            <a:r>
              <a:rPr kumimoji="1" lang="en-US" altLang="zh-CN" dirty="0" err="1"/>
              <a:t>dn</a:t>
            </a:r>
            <a:r>
              <a:rPr kumimoji="1" lang="zh-CN" altLang="en-US" dirty="0"/>
              <a:t>放入</a:t>
            </a:r>
            <a:r>
              <a:rPr kumimoji="1" lang="en-US" altLang="zh-CN" dirty="0"/>
              <a:t>dead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里。同时，</a:t>
            </a:r>
            <a:r>
              <a:rPr kumimoji="1" lang="en-US" altLang="zh-CN" dirty="0" err="1"/>
              <a:t>inpustream</a:t>
            </a:r>
            <a:r>
              <a:rPr kumimoji="1" lang="zh-CN" altLang="en-US" dirty="0"/>
              <a:t>自身，也会访问该</a:t>
            </a:r>
            <a:r>
              <a:rPr kumimoji="1" lang="en-US" altLang="zh-CN" dirty="0"/>
              <a:t>live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，如果发生错误，就放入</a:t>
            </a:r>
            <a:r>
              <a:rPr kumimoji="1" lang="en-US" altLang="zh-CN" dirty="0"/>
              <a:t>suspicious</a:t>
            </a:r>
            <a:r>
              <a:rPr kumimoji="1" lang="zh-CN" altLang="en-US" dirty="0"/>
              <a:t>列表。通过再次探测加以确认。</a:t>
            </a:r>
            <a:r>
              <a:rPr kumimoji="1" lang="en-US" altLang="zh-CN" dirty="0"/>
              <a:t>Detector</a:t>
            </a:r>
            <a:r>
              <a:rPr kumimoji="1" lang="zh-CN" altLang="en-US" dirty="0"/>
              <a:t>也会定时探测</a:t>
            </a:r>
            <a:r>
              <a:rPr kumimoji="1" lang="en-US" altLang="zh-CN" dirty="0"/>
              <a:t>dead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列表里的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，如果能访问成功，则把该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挪会</a:t>
            </a:r>
            <a:r>
              <a:rPr kumimoji="1" lang="en-US" altLang="zh-CN" dirty="0"/>
              <a:t>live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列表。持续探测</a:t>
            </a:r>
            <a:r>
              <a:rPr kumimoji="1" lang="en-US" altLang="zh-CN" dirty="0"/>
              <a:t>dead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是必要的。因为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可能是因为停机维护，如果没有加回来的探测机制，该</a:t>
            </a:r>
            <a:r>
              <a:rPr kumimoji="1" lang="en-US" altLang="zh-CN" dirty="0" err="1"/>
              <a:t>dn</a:t>
            </a:r>
            <a:r>
              <a:rPr kumimoji="1" lang="zh-CN" altLang="en-US" dirty="0"/>
              <a:t>可能永远被排除在外。最后，如果</a:t>
            </a:r>
            <a:r>
              <a:rPr kumimoji="1" lang="en-US" altLang="zh-CN" dirty="0" err="1"/>
              <a:t>inputstream</a:t>
            </a:r>
            <a:r>
              <a:rPr kumimoji="1" lang="zh-CN" altLang="en-US" dirty="0"/>
              <a:t>关闭，则减少其对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的引用。当某次关闭，发现</a:t>
            </a:r>
            <a:r>
              <a:rPr kumimoji="1" lang="en-US" altLang="zh-CN" dirty="0" err="1"/>
              <a:t>dn</a:t>
            </a:r>
            <a:r>
              <a:rPr kumimoji="1" lang="zh-CN" altLang="en-US" dirty="0"/>
              <a:t>的引用为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时，则把</a:t>
            </a:r>
            <a:r>
              <a:rPr kumimoji="1" lang="en-US" altLang="zh-CN" dirty="0" err="1"/>
              <a:t>dn</a:t>
            </a:r>
            <a:r>
              <a:rPr kumimoji="1" lang="zh-CN" altLang="en-US" dirty="0"/>
              <a:t>移出所有探测队列。</a:t>
            </a:r>
          </a:p>
        </p:txBody>
      </p:sp>
    </p:spTree>
    <p:extLst>
      <p:ext uri="{BB962C8B-B14F-4D97-AF65-F5344CB8AC3E}">
        <p14:creationId xmlns:p14="http://schemas.microsoft.com/office/powerpoint/2010/main" val="3534457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总结以上的优化和经验，主要有</a:t>
            </a:r>
            <a:r>
              <a:rPr kumimoji="1" lang="en-US" altLang="zh-CN" dirty="0"/>
              <a:t>3</a:t>
            </a:r>
            <a:r>
              <a:rPr kumimoji="1" lang="zh-CN" altLang="en-US" dirty="0"/>
              <a:t>点，首先，本地性能总是最好的。但是需要减少本地访问的而我负担。第二，</a:t>
            </a:r>
            <a:r>
              <a:rPr kumimoji="1" lang="en-US" altLang="zh-CN" dirty="0" err="1"/>
              <a:t>hbase</a:t>
            </a:r>
            <a:r>
              <a:rPr kumimoji="1" lang="zh-CN" altLang="en-US" dirty="0"/>
              <a:t>对延迟非常铭感，尽快的返回，哪怕是返回错误也比长时间阻塞要好很多。第三，</a:t>
            </a:r>
            <a:r>
              <a:rPr kumimoji="1" lang="en-US" altLang="zh-CN" dirty="0" err="1"/>
              <a:t>minior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gc</a:t>
            </a:r>
            <a:r>
              <a:rPr kumimoji="1" lang="zh-CN" altLang="en-US" dirty="0"/>
              <a:t>也是可以导致影响的，特别是高负载的情况下。我们很多注意力放在了</a:t>
            </a:r>
            <a:r>
              <a:rPr kumimoji="1" lang="en-US" altLang="zh-CN" dirty="0" err="1"/>
              <a:t>rs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gc</a:t>
            </a:r>
            <a:r>
              <a:rPr kumimoji="1" lang="zh-CN" altLang="en-US" dirty="0"/>
              <a:t>上，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gc</a:t>
            </a:r>
            <a:r>
              <a:rPr kumimoji="1" lang="zh-CN" altLang="en-US" dirty="0"/>
              <a:t>也同样重要。</a:t>
            </a:r>
          </a:p>
        </p:txBody>
      </p:sp>
    </p:spTree>
    <p:extLst>
      <p:ext uri="{BB962C8B-B14F-4D97-AF65-F5344CB8AC3E}">
        <p14:creationId xmlns:p14="http://schemas.microsoft.com/office/powerpoint/2010/main" val="1726435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这次分享的主要内容包括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个方面。首先我们怎么从用户的角度（也就是</a:t>
            </a:r>
            <a:r>
              <a:rPr kumimoji="1" lang="en-US" altLang="zh-CN" dirty="0" err="1"/>
              <a:t>hbase</a:t>
            </a:r>
            <a:r>
              <a:rPr kumimoji="1" lang="zh-CN" altLang="en-US" dirty="0"/>
              <a:t>）来判断</a:t>
            </a:r>
            <a:r>
              <a:rPr kumimoji="1" lang="en-US" altLang="zh-CN" dirty="0" err="1"/>
              <a:t>hdfs</a:t>
            </a:r>
            <a:r>
              <a:rPr kumimoji="1" lang="zh-CN" altLang="en-US" dirty="0"/>
              <a:t>集群的可用性和性能（主要是延迟）。其次，针对线上系统中遇到的主要问题做的一些代码优化和配置调整。最后，分享一下，针对</a:t>
            </a:r>
            <a:r>
              <a:rPr kumimoji="1" lang="en-US" altLang="zh-CN" dirty="0" err="1"/>
              <a:t>hdfs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死亡对</a:t>
            </a:r>
            <a:r>
              <a:rPr kumimoji="1" lang="en-US" altLang="zh-CN" dirty="0" err="1"/>
              <a:t>hbase</a:t>
            </a:r>
            <a:r>
              <a:rPr kumimoji="1" lang="zh-CN" altLang="en-US" dirty="0"/>
              <a:t>可用性的影响，我们这边的解决方案。</a:t>
            </a:r>
          </a:p>
        </p:txBody>
      </p:sp>
    </p:spTree>
    <p:extLst>
      <p:ext uri="{BB962C8B-B14F-4D97-AF65-F5344CB8AC3E}">
        <p14:creationId xmlns:p14="http://schemas.microsoft.com/office/powerpoint/2010/main" val="4005687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首先，要发现</a:t>
            </a:r>
            <a:r>
              <a:rPr kumimoji="1" lang="en-US" altLang="zh-CN" dirty="0" err="1"/>
              <a:t>hdfs</a:t>
            </a:r>
            <a:r>
              <a:rPr kumimoji="1" lang="zh-CN" altLang="en-US" dirty="0"/>
              <a:t>对</a:t>
            </a:r>
            <a:r>
              <a:rPr kumimoji="1" lang="en-US" altLang="zh-CN" dirty="0" err="1"/>
              <a:t>hbase</a:t>
            </a:r>
            <a:r>
              <a:rPr kumimoji="1" lang="zh-CN" altLang="en-US" dirty="0"/>
              <a:t>的延迟和可用性的影响，我们需要有一套机制来监控并及时发现这种影响，在线上，常常有这样的情况。</a:t>
            </a:r>
            <a:r>
              <a:rPr kumimoji="1" lang="en-US" altLang="zh-CN" dirty="0" err="1"/>
              <a:t>Hdfs</a:t>
            </a:r>
            <a:r>
              <a:rPr kumimoji="1" lang="zh-CN" altLang="en-US" dirty="0"/>
              <a:t>数据能正常读写，但是</a:t>
            </a:r>
            <a:r>
              <a:rPr kumimoji="1" lang="en-US" altLang="zh-CN" dirty="0" err="1"/>
              <a:t>hbase</a:t>
            </a:r>
            <a:r>
              <a:rPr kumimoji="1" lang="zh-CN" altLang="en-US" dirty="0"/>
              <a:t>却报告</a:t>
            </a:r>
            <a:r>
              <a:rPr kumimoji="1" lang="en-US" altLang="zh-CN" dirty="0"/>
              <a:t>HDFS</a:t>
            </a:r>
            <a:r>
              <a:rPr kumimoji="1" lang="zh-CN" altLang="en-US" dirty="0"/>
              <a:t>读写延迟导致可用性下降。这里的根本原因是，</a:t>
            </a:r>
            <a:r>
              <a:rPr kumimoji="1" lang="en-US" altLang="zh-CN" dirty="0" err="1"/>
              <a:t>hdfs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namenode</a:t>
            </a:r>
            <a:r>
              <a:rPr kumimoji="1" lang="en-US" altLang="zh-CN" dirty="0"/>
              <a:t> </a:t>
            </a:r>
            <a:r>
              <a:rPr kumimoji="1" lang="zh-CN" altLang="en-US" dirty="0"/>
              <a:t>和部分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的延迟和可用性，并不能反映整个集群对用户的延迟和可用性的影响。因此，我们需要一种方法，来定义</a:t>
            </a:r>
            <a:r>
              <a:rPr kumimoji="1" lang="en-US" altLang="zh-CN" dirty="0" err="1"/>
              <a:t>hdfs</a:t>
            </a:r>
            <a:r>
              <a:rPr kumimoji="1" lang="zh-CN" altLang="en-US" dirty="0"/>
              <a:t>用户所见的可用性。针对</a:t>
            </a:r>
            <a:r>
              <a:rPr kumimoji="1" lang="en-US" altLang="zh-CN" dirty="0" err="1"/>
              <a:t>hdfs</a:t>
            </a:r>
            <a:r>
              <a:rPr kumimoji="1" lang="en-US" altLang="en-US" dirty="0" err="1"/>
              <a:t>的多副本和读写特点，我们定义了如下的公式</a:t>
            </a:r>
            <a:r>
              <a:rPr kumimoji="1" lang="en-US" altLang="en-US" dirty="0"/>
              <a:t>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786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首先是写的可用性。我们知道，</a:t>
            </a:r>
            <a:r>
              <a:rPr kumimoji="1" lang="en-US" altLang="zh-CN" dirty="0" err="1"/>
              <a:t>hdfs</a:t>
            </a:r>
            <a:r>
              <a:rPr kumimoji="1" lang="zh-CN" altLang="en-US" dirty="0"/>
              <a:t>写数据是通过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pipleline</a:t>
            </a:r>
            <a:r>
              <a:rPr kumimoji="1" lang="zh-CN" altLang="en-US" dirty="0"/>
              <a:t>来实现的。</a:t>
            </a:r>
            <a:r>
              <a:rPr kumimoji="1" lang="en-US" altLang="zh-CN" dirty="0"/>
              <a:t>Pipeline</a:t>
            </a:r>
            <a:r>
              <a:rPr kumimoji="1" lang="zh-CN" altLang="en-US" dirty="0"/>
              <a:t>中任意节点超时或失败，都会导致</a:t>
            </a:r>
            <a:r>
              <a:rPr kumimoji="1" lang="en-US" altLang="zh-CN" dirty="0" err="1"/>
              <a:t>pipleline</a:t>
            </a:r>
            <a:r>
              <a:rPr kumimoji="1" lang="zh-CN" altLang="en-US" dirty="0"/>
              <a:t>重建，从而影响写的性能。假设我们一个集群中有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，并且文件的平均副本数为</a:t>
            </a:r>
            <a:r>
              <a:rPr kumimoji="1" lang="en-US" altLang="zh-CN" dirty="0"/>
              <a:t>r</a:t>
            </a:r>
            <a:r>
              <a:rPr kumimoji="1" lang="zh-CN" altLang="en-US" dirty="0"/>
              <a:t>。在某时刻，有</a:t>
            </a:r>
            <a:r>
              <a:rPr kumimoji="1" lang="en-US" altLang="zh-CN" dirty="0"/>
              <a:t>k</a:t>
            </a:r>
            <a:r>
              <a:rPr kumimoji="1" lang="zh-CN" altLang="en-US" dirty="0"/>
              <a:t>个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访问失败或延迟超过规定时间。那么，在这个时刻，集群写失败的概率就是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钟，任意</a:t>
            </a:r>
            <a:r>
              <a:rPr kumimoji="1" lang="en-US" altLang="zh-CN" dirty="0"/>
              <a:t>r</a:t>
            </a:r>
            <a:r>
              <a:rPr kumimoji="1" lang="zh-CN" altLang="en-US" dirty="0"/>
              <a:t>组合中，包含至少一个失败节点的概率。写可用性，则是</a:t>
            </a:r>
            <a:r>
              <a:rPr kumimoji="1" lang="en-US" altLang="zh-CN" dirty="0"/>
              <a:t>1</a:t>
            </a:r>
            <a:r>
              <a:rPr kumimoji="1" lang="zh-CN" altLang="en-US" dirty="0"/>
              <a:t>减去该失败的概率。</a:t>
            </a:r>
            <a:endParaRPr kumimoji="1" lang="en-US" altLang="zh-CN" dirty="0"/>
          </a:p>
          <a:p>
            <a:r>
              <a:rPr kumimoji="1" lang="zh-CN" altLang="en-US" dirty="0"/>
              <a:t>读的可用性，因为是多副本，从整体上讲，失败的概率为</a:t>
            </a:r>
            <a:r>
              <a:rPr kumimoji="1" lang="en-US" altLang="zh-CN" dirty="0"/>
              <a:t>k</a:t>
            </a:r>
            <a:r>
              <a:rPr kumimoji="1" lang="zh-CN" altLang="en-US" dirty="0"/>
              <a:t>初一</a:t>
            </a:r>
            <a:r>
              <a:rPr kumimoji="1" lang="en-US" altLang="zh-CN" dirty="0"/>
              <a:t>n</a:t>
            </a:r>
            <a:r>
              <a:rPr kumimoji="1" lang="zh-CN" altLang="en-US" dirty="0"/>
              <a:t>。所以可用性为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减</a:t>
            </a:r>
            <a:r>
              <a:rPr kumimoji="1" lang="en-US" altLang="zh-CN" dirty="0"/>
              <a:t>k</a:t>
            </a:r>
            <a:r>
              <a:rPr kumimoji="1" lang="zh-CN" altLang="en-US" dirty="0"/>
              <a:t>除以</a:t>
            </a:r>
            <a:r>
              <a:rPr kumimoji="1" lang="en-US" altLang="zh-CN" dirty="0"/>
              <a:t>n</a:t>
            </a:r>
          </a:p>
          <a:p>
            <a:r>
              <a:rPr kumimoji="1" lang="zh-CN" altLang="en-US" dirty="0"/>
              <a:t>此外，针对真个集群的可用性，我们还需考虑到</a:t>
            </a:r>
            <a:r>
              <a:rPr kumimoji="1" lang="en-US" altLang="zh-CN" dirty="0" err="1"/>
              <a:t>namenode</a:t>
            </a:r>
            <a:r>
              <a:rPr kumimoji="1" lang="zh-CN" altLang="en-US" dirty="0"/>
              <a:t>的可用性。可用取这三者的最小值以代表整个集群的可用性。</a:t>
            </a:r>
          </a:p>
        </p:txBody>
      </p:sp>
    </p:spTree>
    <p:extLst>
      <p:ext uri="{BB962C8B-B14F-4D97-AF65-F5344CB8AC3E}">
        <p14:creationId xmlns:p14="http://schemas.microsoft.com/office/powerpoint/2010/main" val="1188963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由于我们的</a:t>
            </a:r>
            <a:r>
              <a:rPr kumimoji="1" lang="en-US" altLang="zh-CN" dirty="0" err="1"/>
              <a:t>hdfs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hbase</a:t>
            </a:r>
            <a:r>
              <a:rPr kumimoji="1" lang="zh-CN" altLang="en-US" dirty="0"/>
              <a:t>集群众多，为了提高监控的可用性和监控维护的高效，我们使用</a:t>
            </a:r>
            <a:r>
              <a:rPr kumimoji="1" lang="en-US" altLang="zh-CN" dirty="0" err="1"/>
              <a:t>akka</a:t>
            </a:r>
            <a:r>
              <a:rPr kumimoji="1" lang="zh-CN" altLang="en-US" dirty="0"/>
              <a:t>框架构建了一个监控集群，并且把监控任务和具体执行监控的进程解耦。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负载定时获取更新的集群配置并分发给监控的进程，维护监控进程的生命周期。监控进程收集</a:t>
            </a:r>
            <a:r>
              <a:rPr kumimoji="1" lang="en-US" altLang="zh-CN" dirty="0" err="1"/>
              <a:t>namenode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各种</a:t>
            </a:r>
            <a:r>
              <a:rPr kumimoji="1" lang="en-US" altLang="zh-CN" dirty="0"/>
              <a:t>metrics</a:t>
            </a:r>
            <a:r>
              <a:rPr kumimoji="1" lang="zh-CN" altLang="en-US" dirty="0"/>
              <a:t>，并通过探测获取访问延迟。然后经过聚合和计算，推送到我们的监控报警系统。</a:t>
            </a:r>
          </a:p>
          <a:p>
            <a:r>
              <a:rPr kumimoji="1" lang="zh-CN" altLang="en-US" dirty="0"/>
              <a:t>----- 会议笔记(18/8/16 18:34) -----</a:t>
            </a:r>
          </a:p>
          <a:p>
            <a:r>
              <a:rPr kumimoji="1" lang="zh-CN" altLang="en-US" dirty="0"/>
              <a:t>falcal</a:t>
            </a:r>
          </a:p>
        </p:txBody>
      </p:sp>
    </p:spTree>
    <p:extLst>
      <p:ext uri="{BB962C8B-B14F-4D97-AF65-F5344CB8AC3E}">
        <p14:creationId xmlns:p14="http://schemas.microsoft.com/office/powerpoint/2010/main" val="3635901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有以上的监控，我们在大多数情况下，能感知</a:t>
            </a:r>
            <a:r>
              <a:rPr kumimoji="1" lang="en-US" altLang="zh-CN" dirty="0" err="1"/>
              <a:t>hbase</a:t>
            </a:r>
            <a:r>
              <a:rPr kumimoji="1" lang="zh-CN" altLang="en-US" dirty="0"/>
              <a:t>的异常，并及时解决。但发现在一些负载较大的集群，</a:t>
            </a:r>
            <a:r>
              <a:rPr kumimoji="1" lang="en-US" altLang="zh-CN" dirty="0" err="1"/>
              <a:t>hbase</a:t>
            </a:r>
            <a:r>
              <a:rPr kumimoji="1" lang="zh-CN" altLang="en-US" dirty="0"/>
              <a:t>的延迟我们无法感知。因为我们针对这类情况进行了深入分析。发现</a:t>
            </a:r>
            <a:r>
              <a:rPr kumimoji="1" lang="en-US" altLang="zh-CN" dirty="0" err="1"/>
              <a:t>hbase</a:t>
            </a:r>
            <a:r>
              <a:rPr kumimoji="1" lang="zh-CN" altLang="en-US" dirty="0"/>
              <a:t>有相当一部分的读请求，使用了</a:t>
            </a:r>
            <a:r>
              <a:rPr kumimoji="1" lang="en-US" altLang="zh-CN" dirty="0" err="1"/>
              <a:t>hdfs</a:t>
            </a:r>
            <a:r>
              <a:rPr kumimoji="1" lang="zh-CN" altLang="en-US" dirty="0"/>
              <a:t>的短路读。于是深入分析了短路读的一些瓶颈，并做了相应的优化。此外，对于非短路读，</a:t>
            </a:r>
            <a:r>
              <a:rPr kumimoji="1" lang="en-US" altLang="zh-CN" dirty="0" err="1"/>
              <a:t>hdfs</a:t>
            </a:r>
            <a:r>
              <a:rPr kumimoji="1" lang="zh-CN" altLang="en-US" dirty="0"/>
              <a:t>的一些网络配置的优化，也能在一定程度上提供</a:t>
            </a:r>
            <a:r>
              <a:rPr kumimoji="1" lang="en-US" altLang="zh-CN" dirty="0" err="1"/>
              <a:t>hbase</a:t>
            </a:r>
            <a:r>
              <a:rPr kumimoji="1" lang="zh-CN" altLang="en-US" dirty="0"/>
              <a:t>在</a:t>
            </a:r>
            <a:r>
              <a:rPr kumimoji="1" lang="en-US" altLang="zh-CN" dirty="0" err="1"/>
              <a:t>hdfs</a:t>
            </a:r>
            <a:r>
              <a:rPr kumimoji="1" lang="zh-CN" altLang="en-US" dirty="0"/>
              <a:t>异常情况下的可用性。下面我主要针对这两类问题，谈谈我们的一些经验。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8453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首先是短路读的优化。</a:t>
            </a:r>
            <a:r>
              <a:rPr kumimoji="1" lang="en-US" altLang="zh-CN" dirty="0" err="1"/>
              <a:t>Hdfs</a:t>
            </a:r>
            <a:r>
              <a:rPr kumimoji="1" lang="zh-CN" altLang="en-US" dirty="0"/>
              <a:t>的短路读原理和架构相信大家都比较熟悉。我这儿就简单描述一下。简单来说，短路读，就是</a:t>
            </a:r>
            <a:r>
              <a:rPr kumimoji="1" lang="en-US" altLang="zh-CN" dirty="0" err="1"/>
              <a:t>hdfs</a:t>
            </a:r>
            <a:r>
              <a:rPr kumimoji="1" lang="zh-CN" altLang="en-US" dirty="0"/>
              <a:t>客户端直接读取同一台服务器的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文件。由于</a:t>
            </a:r>
            <a:r>
              <a:rPr kumimoji="1" lang="en-US" altLang="zh-CN" dirty="0"/>
              <a:t>bypass</a:t>
            </a:r>
            <a:r>
              <a:rPr kumimoji="1" lang="zh-CN" altLang="en-US" dirty="0"/>
              <a:t>的网络，所以性能比通过网络读取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有较大提升。但是，</a:t>
            </a:r>
            <a:r>
              <a:rPr kumimoji="1" lang="en-US" altLang="zh-CN" dirty="0" err="1"/>
              <a:t>hdfs</a:t>
            </a:r>
            <a:r>
              <a:rPr kumimoji="1" lang="zh-CN" altLang="en-US" dirty="0"/>
              <a:t> 客户端和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进程间，需要建立共享内存来同步块的状态信息。而要建立这些共享内存，客户端和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间又需要通过</a:t>
            </a:r>
            <a:r>
              <a:rPr kumimoji="1" lang="en-US" altLang="zh-CN" dirty="0"/>
              <a:t>domain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socket</a:t>
            </a:r>
            <a:r>
              <a:rPr kumimoji="1" lang="zh-CN" altLang="en-US" dirty="0"/>
              <a:t>进行通信。因此，短路读并没有我们想象中的那么快，特别是在高负载下，当前的实现中，存在一些瓶颈。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061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首先，在几次大压力场景中，我们发现</a:t>
            </a:r>
            <a:r>
              <a:rPr kumimoji="1" lang="en-US" altLang="zh-CN" dirty="0" err="1"/>
              <a:t>rs</a:t>
            </a:r>
            <a:r>
              <a:rPr kumimoji="1" lang="zh-CN" altLang="en-US" dirty="0"/>
              <a:t>多个本都读线程经常会等在</a:t>
            </a:r>
            <a:r>
              <a:rPr kumimoji="1" lang="en-US" altLang="zh-CN" dirty="0" err="1"/>
              <a:t>domainsocket</a:t>
            </a:r>
            <a:r>
              <a:rPr kumimoji="1" lang="zh-CN" altLang="en-US" dirty="0"/>
              <a:t>的读写。从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 的</a:t>
            </a:r>
            <a:r>
              <a:rPr kumimoji="1" lang="en-US" altLang="zh-CN" dirty="0"/>
              <a:t>dump</a:t>
            </a:r>
            <a:r>
              <a:rPr kumimoji="1" lang="zh-CN" altLang="en-US" dirty="0"/>
              <a:t>里面发现大量的用于短路读的</a:t>
            </a:r>
            <a:r>
              <a:rPr kumimoji="1" lang="en-US" altLang="zh-CN" dirty="0" err="1"/>
              <a:t>shm</a:t>
            </a:r>
            <a:r>
              <a:rPr kumimoji="1" lang="zh-CN" altLang="en-US" dirty="0"/>
              <a:t>。于是我们想通过</a:t>
            </a:r>
            <a:r>
              <a:rPr kumimoji="1" lang="en-US" altLang="zh-CN" dirty="0" err="1"/>
              <a:t>ycsb</a:t>
            </a:r>
            <a:r>
              <a:rPr kumimoji="1" lang="zh-CN" altLang="en-US" dirty="0"/>
              <a:t>模拟线上的情况。通过重现线上的情况。发现在</a:t>
            </a:r>
            <a:r>
              <a:rPr kumimoji="1" lang="en-US" altLang="zh-CN" dirty="0" err="1"/>
              <a:t>reg</a:t>
            </a:r>
            <a:r>
              <a:rPr kumimoji="1" lang="zh-CN" altLang="en-US" dirty="0"/>
              <a:t>较大的情况下，</a:t>
            </a:r>
            <a:r>
              <a:rPr kumimoji="1" lang="en-US" altLang="zh-CN" dirty="0" err="1"/>
              <a:t>BlockReaderLocal</a:t>
            </a:r>
            <a:r>
              <a:rPr kumimoji="1" lang="zh-CN" altLang="en-US" dirty="0"/>
              <a:t>分配的</a:t>
            </a:r>
            <a:r>
              <a:rPr kumimoji="1" lang="en-US" altLang="zh-CN" dirty="0" err="1"/>
              <a:t>qps</a:t>
            </a:r>
            <a:r>
              <a:rPr kumimoji="1" lang="zh-CN" altLang="en-US" dirty="0"/>
              <a:t>很高。</a:t>
            </a:r>
            <a:r>
              <a:rPr kumimoji="1" lang="en-US" altLang="zh-CN" dirty="0"/>
              <a:t>Local block</a:t>
            </a:r>
            <a:r>
              <a:rPr kumimoji="1" lang="en-US" altLang="zh-CN" baseline="0" dirty="0"/>
              <a:t> Reader</a:t>
            </a:r>
            <a:r>
              <a:rPr kumimoji="1" lang="zh-CN" altLang="en-US" baseline="0" dirty="0"/>
              <a:t>的分配，就需要依赖同步</a:t>
            </a:r>
            <a:r>
              <a:rPr kumimoji="1" lang="en-US" altLang="zh-CN" baseline="0" dirty="0"/>
              <a:t>block</a:t>
            </a:r>
            <a:r>
              <a:rPr kumimoji="1" lang="zh-CN" altLang="en-US" baseline="0" dirty="0"/>
              <a:t>信息的于</a:t>
            </a:r>
            <a:r>
              <a:rPr kumimoji="1" lang="en-US" altLang="zh-CN" baseline="0" dirty="0" err="1"/>
              <a:t>shm</a:t>
            </a:r>
            <a:r>
              <a:rPr kumimoji="1" lang="zh-CN" altLang="en-US" baseline="0" dirty="0"/>
              <a:t>和</a:t>
            </a:r>
            <a:r>
              <a:rPr kumimoji="1" lang="en-US" altLang="zh-CN" baseline="0" dirty="0"/>
              <a:t>slot</a:t>
            </a:r>
            <a:r>
              <a:rPr kumimoji="1" lang="zh-CN" altLang="en-US" baseline="0" dirty="0"/>
              <a:t>的分配。通过统计</a:t>
            </a:r>
            <a:r>
              <a:rPr kumimoji="1" lang="en-US" altLang="zh-CN" baseline="0" dirty="0" err="1"/>
              <a:t>slot</a:t>
            </a:r>
            <a:r>
              <a:rPr kumimoji="1" lang="en-US" altLang="en-US" baseline="0" dirty="0" err="1"/>
              <a:t>分配和释放的qps，我们发现，slot</a:t>
            </a:r>
            <a:r>
              <a:rPr kumimoji="1" lang="zh-CN" altLang="en-US" baseline="0" dirty="0"/>
              <a:t>分配的</a:t>
            </a:r>
            <a:r>
              <a:rPr kumimoji="1" lang="en-US" altLang="zh-CN" baseline="0" dirty="0" err="1"/>
              <a:t>qps</a:t>
            </a:r>
            <a:r>
              <a:rPr kumimoji="1" lang="zh-CN" altLang="en-US" baseline="0" dirty="0"/>
              <a:t>能达到</a:t>
            </a:r>
            <a:r>
              <a:rPr kumimoji="1" lang="en-US" altLang="zh-CN" baseline="0" dirty="0"/>
              <a:t>3000+</a:t>
            </a:r>
            <a:r>
              <a:rPr kumimoji="1" lang="zh-CN" altLang="en-US" baseline="0" dirty="0"/>
              <a:t>，而释放的</a:t>
            </a:r>
            <a:r>
              <a:rPr kumimoji="1" lang="en-US" altLang="zh-CN" baseline="0" dirty="0" err="1"/>
              <a:t>qps</a:t>
            </a:r>
            <a:r>
              <a:rPr kumimoji="1" lang="zh-CN" altLang="en-US" baseline="0" dirty="0"/>
              <a:t>只能达到</a:t>
            </a:r>
            <a:r>
              <a:rPr kumimoji="1" lang="en-US" altLang="zh-CN" baseline="0" dirty="0"/>
              <a:t>1000+</a:t>
            </a:r>
            <a:r>
              <a:rPr kumimoji="1" lang="zh-CN" altLang="en-US" baseline="0" dirty="0"/>
              <a:t>，并且在</a:t>
            </a:r>
            <a:r>
              <a:rPr kumimoji="1" lang="en-US" altLang="zh-CN" baseline="0" dirty="0" err="1"/>
              <a:t>ycsb</a:t>
            </a:r>
            <a:r>
              <a:rPr kumimoji="1" lang="zh-CN" altLang="en-US" baseline="0" dirty="0"/>
              <a:t>测试经过约</a:t>
            </a:r>
            <a:r>
              <a:rPr kumimoji="1" lang="zh-CN" altLang="zh-CN" baseline="0" dirty="0"/>
              <a:t>1</a:t>
            </a:r>
            <a:r>
              <a:rPr kumimoji="1" lang="zh-CN" altLang="en-US" baseline="0" dirty="0"/>
              <a:t>小时候，</a:t>
            </a:r>
            <a:r>
              <a:rPr kumimoji="1" lang="en-US" altLang="zh-CN" baseline="0" dirty="0" err="1"/>
              <a:t>datanode</a:t>
            </a:r>
            <a:r>
              <a:rPr kumimoji="1" lang="zh-CN" altLang="en-US" baseline="0" dirty="0"/>
              <a:t>出现</a:t>
            </a:r>
            <a:r>
              <a:rPr kumimoji="1" lang="en-US" altLang="zh-CN" baseline="0" dirty="0"/>
              <a:t>full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gc</a:t>
            </a:r>
            <a:r>
              <a:rPr kumimoji="1" lang="zh-CN" altLang="en-US" baseline="0" dirty="0"/>
              <a:t>。由此可看出，</a:t>
            </a:r>
            <a:r>
              <a:rPr kumimoji="1" lang="en-US" altLang="zh-CN" baseline="0" dirty="0" err="1"/>
              <a:t>datanode</a:t>
            </a:r>
            <a:r>
              <a:rPr kumimoji="1" lang="zh-CN" altLang="en-US" baseline="0" dirty="0"/>
              <a:t>中积累的，来不及释放的</a:t>
            </a:r>
            <a:r>
              <a:rPr kumimoji="1" lang="en-US" altLang="zh-CN" baseline="0" dirty="0"/>
              <a:t>slot</a:t>
            </a:r>
            <a:r>
              <a:rPr kumimoji="1" lang="zh-CN" altLang="en-US" baseline="0" dirty="0"/>
              <a:t>，是导致</a:t>
            </a:r>
            <a:r>
              <a:rPr kumimoji="1" lang="en-US" altLang="zh-CN" baseline="0" dirty="0" err="1"/>
              <a:t>gc</a:t>
            </a:r>
            <a:r>
              <a:rPr kumimoji="1" lang="zh-CN" altLang="en-US" baseline="0" dirty="0"/>
              <a:t>的主要有原因。现在问题转为为什么释放</a:t>
            </a:r>
            <a:r>
              <a:rPr kumimoji="1" lang="en-US" altLang="zh-CN" baseline="0" dirty="0"/>
              <a:t>slot</a:t>
            </a:r>
            <a:r>
              <a:rPr kumimoji="1" lang="zh-CN" altLang="en-US" baseline="0" dirty="0"/>
              <a:t>远远慢于分配？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015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现在的短路读实现中，每次分配</a:t>
            </a:r>
            <a:r>
              <a:rPr kumimoji="1" lang="en-US" altLang="zh-CN" dirty="0"/>
              <a:t>slot</a:t>
            </a:r>
            <a:r>
              <a:rPr kumimoji="1" lang="zh-CN" altLang="en-US" dirty="0"/>
              <a:t>，都会重启一个</a:t>
            </a:r>
            <a:r>
              <a:rPr kumimoji="1" lang="en-US" altLang="zh-CN" dirty="0" err="1"/>
              <a:t>domainsocket</a:t>
            </a:r>
            <a:r>
              <a:rPr kumimoji="1" lang="zh-CN" altLang="en-US" dirty="0"/>
              <a:t>连接。而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端，对于每个重新建立的</a:t>
            </a:r>
            <a:r>
              <a:rPr kumimoji="1" lang="en-US" altLang="zh-CN" dirty="0"/>
              <a:t>domain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socket</a:t>
            </a:r>
            <a:r>
              <a:rPr kumimoji="1" lang="zh-CN" altLang="en-US" dirty="0"/>
              <a:t> 连接，都会重新初始化一个</a:t>
            </a:r>
            <a:r>
              <a:rPr kumimoji="1" lang="en-US" altLang="zh-CN" dirty="0" err="1"/>
              <a:t>xceiver</a:t>
            </a:r>
            <a:r>
              <a:rPr kumimoji="1" lang="zh-CN" altLang="en-US" dirty="0"/>
              <a:t>去处理这个请求。通过</a:t>
            </a:r>
            <a:r>
              <a:rPr kumimoji="1" lang="en-US" altLang="zh-CN" dirty="0"/>
              <a:t>profile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发现，</a:t>
            </a:r>
            <a:r>
              <a:rPr kumimoji="1" lang="en-US" altLang="zh-CN" dirty="0"/>
              <a:t>slot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release</a:t>
            </a:r>
            <a:r>
              <a:rPr kumimoji="1" lang="zh-CN" altLang="en-US" dirty="0"/>
              <a:t>线程，花了大量的时间在建立和清理这些连接上。于是，我们对</a:t>
            </a:r>
            <a:r>
              <a:rPr kumimoji="1" lang="en-US" altLang="zh-CN" dirty="0" err="1"/>
              <a:t>slotReleaser</a:t>
            </a:r>
            <a:r>
              <a:rPr kumimoji="1" lang="zh-CN" altLang="en-US" dirty="0"/>
              <a:t>的</a:t>
            </a:r>
            <a:r>
              <a:rPr kumimoji="1" lang="en-US" altLang="zh-CN" dirty="0"/>
              <a:t>domain socket</a:t>
            </a:r>
            <a:r>
              <a:rPr kumimoji="1" lang="zh-CN" altLang="en-US" dirty="0"/>
              <a:t>连接进行了复用。</a:t>
            </a:r>
          </a:p>
        </p:txBody>
      </p:sp>
    </p:spTree>
    <p:extLst>
      <p:ext uri="{BB962C8B-B14F-4D97-AF65-F5344CB8AC3E}">
        <p14:creationId xmlns:p14="http://schemas.microsoft.com/office/powerpoint/2010/main" val="4021056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封面／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5"/>
          <p:cNvSpPr/>
          <p:nvPr userDrawn="1"/>
        </p:nvSpPr>
        <p:spPr>
          <a:xfrm>
            <a:off x="635" y="-23565"/>
            <a:ext cx="24384001" cy="1376313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2140704" y="10680955"/>
            <a:ext cx="102592" cy="56425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sp>
        <p:nvSpPr>
          <p:cNvPr id="22" name="Shape 22"/>
          <p:cNvSpPr/>
          <p:nvPr/>
        </p:nvSpPr>
        <p:spPr>
          <a:xfrm>
            <a:off x="12140704" y="10680955"/>
            <a:ext cx="102592" cy="56425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xfrm>
            <a:off x="12140704" y="13081000"/>
            <a:ext cx="102592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pic>
        <p:nvPicPr>
          <p:cNvPr id="14" name="图片 13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4748" y="3213735"/>
            <a:ext cx="7593330" cy="655320"/>
          </a:xfrm>
          <a:prstGeom prst="rect">
            <a:avLst/>
          </a:prstGeom>
          <a:noFill/>
        </p:spPr>
      </p:pic>
      <p:sp>
        <p:nvSpPr>
          <p:cNvPr id="19" name="Shape 19"/>
          <p:cNvSpPr>
            <a:spLocks noGrp="1"/>
          </p:cNvSpPr>
          <p:nvPr>
            <p:ph type="body" sz="half" idx="13" hasCustomPrompt="1"/>
          </p:nvPr>
        </p:nvSpPr>
        <p:spPr>
          <a:xfrm>
            <a:off x="3331766" y="4385286"/>
            <a:ext cx="17720469" cy="3871826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SzTx/>
              <a:buNone/>
              <a:defRPr sz="11200">
                <a:solidFill>
                  <a:srgbClr val="FFFFFF"/>
                </a:solidFill>
              </a:defRPr>
            </a:lvl1pPr>
          </a:lstStyle>
          <a:p>
            <a:r>
              <a:rPr lang="en-US" altLang="zh-CN" sz="11200" dirty="0">
                <a:solidFill>
                  <a:srgbClr val="FFFFFF"/>
                </a:solidFill>
              </a:rPr>
              <a:t>Title Text</a:t>
            </a:r>
            <a:endParaRPr lang="zh-CN" altLang="en-US" sz="11200" dirty="0">
              <a:solidFill>
                <a:srgbClr val="FFFFFF"/>
              </a:solidFill>
            </a:endParaRPr>
          </a:p>
        </p:txBody>
      </p:sp>
      <p:sp>
        <p:nvSpPr>
          <p:cNvPr id="20" name="Shape 20"/>
          <p:cNvSpPr>
            <a:spLocks noGrp="1"/>
          </p:cNvSpPr>
          <p:nvPr>
            <p:ph type="body" sz="quarter" idx="14" hasCustomPrompt="1"/>
          </p:nvPr>
        </p:nvSpPr>
        <p:spPr>
          <a:xfrm>
            <a:off x="3383061" y="8310154"/>
            <a:ext cx="17720469" cy="1587501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SzTx/>
              <a:buNone/>
              <a:defRPr sz="6000">
                <a:solidFill>
                  <a:srgbClr val="FFFFFF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rPr dirty="0"/>
              <a:t>Subtitle Text</a:t>
            </a:r>
          </a:p>
        </p:txBody>
      </p:sp>
      <p:sp>
        <p:nvSpPr>
          <p:cNvPr id="16" name="Shape 203"/>
          <p:cNvSpPr>
            <a:spLocks noGrp="1"/>
          </p:cNvSpPr>
          <p:nvPr userDrawn="1"/>
        </p:nvSpPr>
        <p:spPr>
          <a:xfrm>
            <a:off x="7150984" y="3372961"/>
            <a:ext cx="2349422" cy="49609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20000"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1pPr>
            <a:lvl2pPr marL="114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2pPr>
            <a:lvl3pPr marL="178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3pPr>
            <a:lvl4pPr marL="241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4pPr>
            <a:lvl5pPr marL="305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5pPr>
            <a:lvl6pPr marL="368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6pPr>
            <a:lvl7pPr marL="432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7pPr>
            <a:lvl8pPr marL="495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8pPr>
            <a:lvl9pPr marL="559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9pPr>
          </a:lstStyle>
          <a:p>
            <a:r>
              <a:rPr lang="en-US" altLang="zh-CN" sz="3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hosted by</a:t>
            </a:r>
            <a:endParaRPr lang="zh-CN" altLang="zh-CN" sz="3400" b="1" dirty="0">
              <a:solidFill>
                <a:schemeClr val="tx1">
                  <a:lumMod val="40000"/>
                  <a:lumOff val="6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F:\我的工作\过程文件\2018\7月\0731ppt\改\图\图片1.jpg图片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28575" y="-42095"/>
            <a:ext cx="24384000" cy="13771245"/>
          </a:xfrm>
          <a:prstGeom prst="rect">
            <a:avLst/>
          </a:prstGeom>
        </p:spPr>
      </p:pic>
      <p:sp>
        <p:nvSpPr>
          <p:cNvPr id="34" name="Shape 34"/>
          <p:cNvSpPr>
            <a:spLocks noGrp="1"/>
          </p:cNvSpPr>
          <p:nvPr>
            <p:ph type="body" sz="quarter" idx="1" hasCustomPrompt="1"/>
          </p:nvPr>
        </p:nvSpPr>
        <p:spPr>
          <a:xfrm>
            <a:off x="1787862" y="2465850"/>
            <a:ext cx="20724220" cy="158750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60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  <a:lvl2pPr marL="0" indent="228600">
              <a:spcBef>
                <a:spcPts val="0"/>
              </a:spcBef>
              <a:buSzTx/>
              <a:buNone/>
              <a:defRPr sz="60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2pPr>
            <a:lvl3pPr marL="0" indent="457200">
              <a:spcBef>
                <a:spcPts val="0"/>
              </a:spcBef>
              <a:buSzTx/>
              <a:buNone/>
              <a:defRPr sz="60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3pPr>
            <a:lvl4pPr marL="0" indent="685800">
              <a:spcBef>
                <a:spcPts val="0"/>
              </a:spcBef>
              <a:buSzTx/>
              <a:buNone/>
              <a:defRPr sz="60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4pPr>
            <a:lvl5pPr marL="0" indent="914400">
              <a:spcBef>
                <a:spcPts val="0"/>
              </a:spcBef>
              <a:buSzTx/>
              <a:buNone/>
              <a:defRPr sz="60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32" name="Shape 32"/>
          <p:cNvSpPr/>
          <p:nvPr/>
        </p:nvSpPr>
        <p:spPr>
          <a:xfrm>
            <a:off x="9502893" y="-23565"/>
            <a:ext cx="14864278" cy="137631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3" name="Shape 33"/>
          <p:cNvSpPr>
            <a:spLocks noGrp="1"/>
          </p:cNvSpPr>
          <p:nvPr>
            <p:ph type="title" hasCustomPrompt="1"/>
          </p:nvPr>
        </p:nvSpPr>
        <p:spPr>
          <a:xfrm>
            <a:off x="536547" y="501227"/>
            <a:ext cx="20724219" cy="2006601"/>
          </a:xfrm>
          <a:prstGeom prst="rect">
            <a:avLst/>
          </a:prstGeom>
        </p:spPr>
        <p:txBody>
          <a:bodyPr anchor="b"/>
          <a:lstStyle>
            <a:lvl1pPr algn="l">
              <a:defRPr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dirty="0"/>
              <a:t>标题文本</a:t>
            </a:r>
          </a:p>
        </p:txBody>
      </p:sp>
      <p:pic>
        <p:nvPicPr>
          <p:cNvPr id="13" name="图片 12" descr="F:\我的工作\过程文件\2018\7月\0731ppt\改\图\logo3.pnglogo3"/>
          <p:cNvPicPr>
            <a:picLocks noChangeAspect="1"/>
          </p:cNvPicPr>
          <p:nvPr userDrawn="1"/>
        </p:nvPicPr>
        <p:blipFill>
          <a:blip r:embed="rId3">
            <a:alphaModFix amt="80000"/>
          </a:blip>
          <a:srcRect/>
          <a:stretch>
            <a:fillRect/>
          </a:stretch>
        </p:blipFill>
        <p:spPr>
          <a:xfrm>
            <a:off x="16844139" y="290476"/>
            <a:ext cx="7057390" cy="608965"/>
          </a:xfrm>
          <a:prstGeom prst="rect">
            <a:avLst/>
          </a:prstGeom>
        </p:spPr>
      </p:pic>
      <p:sp>
        <p:nvSpPr>
          <p:cNvPr id="11" name="Shape 203"/>
          <p:cNvSpPr>
            <a:spLocks noGrp="1"/>
          </p:cNvSpPr>
          <p:nvPr userDrawn="1"/>
        </p:nvSpPr>
        <p:spPr>
          <a:xfrm>
            <a:off x="14831098" y="407377"/>
            <a:ext cx="2349422" cy="49609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20000"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1pPr>
            <a:lvl2pPr marL="114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2pPr>
            <a:lvl3pPr marL="178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3pPr>
            <a:lvl4pPr marL="241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4pPr>
            <a:lvl5pPr marL="305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5pPr>
            <a:lvl6pPr marL="368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6pPr>
            <a:lvl7pPr marL="432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7pPr>
            <a:lvl8pPr marL="495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8pPr>
            <a:lvl9pPr marL="559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9pPr>
          </a:lstStyle>
          <a:p>
            <a:r>
              <a:rPr lang="en-US" altLang="zh-CN" sz="3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hosted by</a:t>
            </a:r>
            <a:endParaRPr lang="zh-CN" altLang="zh-CN" sz="3400" b="1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:\我的工作\过程文件\2018\7月\0731ppt\改\图\图片1.jpg图片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-27622"/>
            <a:ext cx="24384000" cy="13771245"/>
          </a:xfrm>
          <a:prstGeom prst="rect">
            <a:avLst/>
          </a:prstGeom>
        </p:spPr>
      </p:pic>
      <p:sp>
        <p:nvSpPr>
          <p:cNvPr id="43" name="Shape 43"/>
          <p:cNvSpPr>
            <a:spLocks noGrp="1"/>
          </p:cNvSpPr>
          <p:nvPr>
            <p:ph type="title" hasCustomPrompt="1"/>
          </p:nvPr>
        </p:nvSpPr>
        <p:spPr>
          <a:xfrm>
            <a:off x="3984728" y="6895718"/>
            <a:ext cx="17506158" cy="3769123"/>
          </a:xfrm>
          <a:prstGeom prst="rect">
            <a:avLst/>
          </a:prstGeom>
        </p:spPr>
        <p:txBody>
          <a:bodyPr anchor="b"/>
          <a:lstStyle>
            <a:lvl1pPr algn="l">
              <a:defRPr sz="10000"/>
            </a:lvl1pPr>
          </a:lstStyle>
          <a:p>
            <a:r>
              <a:t>标题文本</a:t>
            </a:r>
          </a:p>
        </p:txBody>
      </p:sp>
      <p:sp>
        <p:nvSpPr>
          <p:cNvPr id="10" name="Shape 3"/>
          <p:cNvSpPr/>
          <p:nvPr userDrawn="1"/>
        </p:nvSpPr>
        <p:spPr>
          <a:xfrm>
            <a:off x="750359" y="1312946"/>
            <a:ext cx="22754126" cy="11628489"/>
          </a:xfrm>
          <a:prstGeom prst="rect">
            <a:avLst/>
          </a:prstGeom>
          <a:solidFill>
            <a:schemeClr val="bg2">
              <a:lumMod val="10000"/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 hasCustomPrompt="1"/>
          </p:nvPr>
        </p:nvSpPr>
        <p:spPr>
          <a:xfrm>
            <a:off x="4630519" y="5839339"/>
            <a:ext cx="17506158" cy="158750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0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  <a:lvl2pPr marL="0" indent="228600">
              <a:spcBef>
                <a:spcPts val="0"/>
              </a:spcBef>
              <a:buSzTx/>
              <a:buNone/>
              <a:defRPr sz="50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2pPr>
            <a:lvl3pPr marL="0" indent="457200">
              <a:spcBef>
                <a:spcPts val="0"/>
              </a:spcBef>
              <a:buSzTx/>
              <a:buNone/>
              <a:defRPr sz="50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3pPr>
            <a:lvl4pPr marL="0" indent="685800">
              <a:spcBef>
                <a:spcPts val="0"/>
              </a:spcBef>
              <a:buSzTx/>
              <a:buNone/>
              <a:defRPr sz="50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4pPr>
            <a:lvl5pPr marL="0" indent="914400">
              <a:spcBef>
                <a:spcPts val="0"/>
              </a:spcBef>
              <a:buSzTx/>
              <a:buNone/>
              <a:defRPr sz="50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5pPr>
          </a:lstStyle>
          <a:p>
            <a:r>
              <a:rPr dirty="0"/>
              <a:t>正文级别 1</a:t>
            </a:r>
          </a:p>
          <a:p>
            <a:pPr lvl="1"/>
            <a:r>
              <a:rPr dirty="0"/>
              <a:t>正文级别 2</a:t>
            </a:r>
          </a:p>
          <a:p>
            <a:pPr lvl="2"/>
            <a:r>
              <a:rPr dirty="0"/>
              <a:t>正文级别 3</a:t>
            </a:r>
          </a:p>
          <a:p>
            <a:pPr lvl="3"/>
            <a:r>
              <a:rPr dirty="0"/>
              <a:t>正文级别 4</a:t>
            </a:r>
          </a:p>
          <a:p>
            <a:pPr lvl="4"/>
            <a:r>
              <a:rPr dirty="0"/>
              <a:t>正文级别 5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sz="quarter" idx="13" hasCustomPrompt="1"/>
          </p:nvPr>
        </p:nvSpPr>
        <p:spPr>
          <a:xfrm>
            <a:off x="961408" y="5913604"/>
            <a:ext cx="3110227" cy="302647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9000">
                <a:solidFill>
                  <a:schemeClr val="bg2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rPr dirty="0"/>
              <a:t>01</a:t>
            </a:r>
          </a:p>
        </p:txBody>
      </p:sp>
      <p:pic>
        <p:nvPicPr>
          <p:cNvPr id="2" name="图片 1" descr="F:\我的工作\过程文件\2018\7月\0731ppt\改\图\logo.pnglogo"/>
          <p:cNvPicPr>
            <a:picLocks noChangeAspect="1"/>
          </p:cNvPicPr>
          <p:nvPr userDrawn="1"/>
        </p:nvPicPr>
        <p:blipFill>
          <a:blip r:embed="rId3">
            <a:alphaModFix amt="80000"/>
          </a:blip>
          <a:srcRect/>
          <a:stretch>
            <a:fillRect/>
          </a:stretch>
        </p:blipFill>
        <p:spPr>
          <a:xfrm>
            <a:off x="16844139" y="290476"/>
            <a:ext cx="7057390" cy="608965"/>
          </a:xfrm>
          <a:prstGeom prst="rect">
            <a:avLst/>
          </a:prstGeom>
        </p:spPr>
      </p:pic>
      <p:sp>
        <p:nvSpPr>
          <p:cNvPr id="9" name="Shape 203"/>
          <p:cNvSpPr>
            <a:spLocks noGrp="1"/>
          </p:cNvSpPr>
          <p:nvPr userDrawn="1"/>
        </p:nvSpPr>
        <p:spPr>
          <a:xfrm>
            <a:off x="14831098" y="407377"/>
            <a:ext cx="2349422" cy="49609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20000"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1pPr>
            <a:lvl2pPr marL="114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2pPr>
            <a:lvl3pPr marL="178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3pPr>
            <a:lvl4pPr marL="241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4pPr>
            <a:lvl5pPr marL="305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5pPr>
            <a:lvl6pPr marL="368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6pPr>
            <a:lvl7pPr marL="432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7pPr>
            <a:lvl8pPr marL="495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8pPr>
            <a:lvl9pPr marL="559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9pPr>
          </a:lstStyle>
          <a:p>
            <a:r>
              <a:rPr lang="en-US" altLang="zh-CN" sz="3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hosted by</a:t>
            </a:r>
            <a:endParaRPr lang="zh-CN" altLang="zh-CN" sz="3400" b="1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body" sz="quarter" idx="13" hasCustomPrompt="1"/>
          </p:nvPr>
        </p:nvSpPr>
        <p:spPr>
          <a:xfrm>
            <a:off x="609477" y="304121"/>
            <a:ext cx="14007145" cy="112424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None/>
              <a:defRPr sz="5600">
                <a:solidFill>
                  <a:srgbClr val="E34343"/>
                </a:solidFill>
              </a:defRPr>
            </a:lvl1pPr>
          </a:lstStyle>
          <a:p>
            <a:r>
              <a:rPr lang="en-US" altLang="zh-CN" dirty="0">
                <a:solidFill>
                  <a:srgbClr val="DC1313"/>
                </a:solidFill>
                <a:sym typeface="+mn-ea"/>
              </a:rPr>
              <a:t>Add the title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sz="quarter" idx="14" hasCustomPrompt="1"/>
          </p:nvPr>
        </p:nvSpPr>
        <p:spPr>
          <a:xfrm>
            <a:off x="609477" y="1479885"/>
            <a:ext cx="14007145" cy="90408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rPr dirty="0"/>
              <a:t>Subtitle Text</a:t>
            </a:r>
          </a:p>
        </p:txBody>
      </p:sp>
      <p:sp>
        <p:nvSpPr>
          <p:cNvPr id="57" name="Shape 57"/>
          <p:cNvSpPr/>
          <p:nvPr userDrawn="1"/>
        </p:nvSpPr>
        <p:spPr>
          <a:xfrm>
            <a:off x="3175" y="244360"/>
            <a:ext cx="395690" cy="1370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C8250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8" name="Shape 58"/>
          <p:cNvSpPr/>
          <p:nvPr userDrawn="1"/>
        </p:nvSpPr>
        <p:spPr>
          <a:xfrm>
            <a:off x="23567262" y="12977167"/>
            <a:ext cx="102592" cy="46166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endParaRPr dirty="0"/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xfrm>
            <a:off x="12134354" y="13081000"/>
            <a:ext cx="445526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pic>
        <p:nvPicPr>
          <p:cNvPr id="2" name="图片 1" descr="F:\我的工作\过程文件\2018\7月\0731ppt\改\图\logo3.pnglogo3"/>
          <p:cNvPicPr>
            <a:picLocks noChangeAspect="1"/>
          </p:cNvPicPr>
          <p:nvPr userDrawn="1"/>
        </p:nvPicPr>
        <p:blipFill>
          <a:blip r:embed="rId2">
            <a:alphaModFix amt="80000"/>
          </a:blip>
          <a:srcRect/>
          <a:stretch>
            <a:fillRect/>
          </a:stretch>
        </p:blipFill>
        <p:spPr>
          <a:xfrm>
            <a:off x="16844139" y="290476"/>
            <a:ext cx="7057390" cy="608965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934505" y="3090863"/>
            <a:ext cx="22428128" cy="9394022"/>
          </a:xfrm>
        </p:spPr>
        <p:txBody>
          <a:bodyPr vert="horz" anchor="t"/>
          <a:lstStyle>
            <a:lvl1pPr marL="513080" indent="-513080">
              <a:buFont typeface="Wingdings" charset="2"/>
              <a:buChar char="²"/>
              <a:defRPr>
                <a:solidFill>
                  <a:srgbClr val="292C30"/>
                </a:solidFill>
              </a:defRPr>
            </a:lvl1pPr>
            <a:lvl2pPr marL="1148080" indent="-513080">
              <a:buFont typeface="Wingdings" charset="2"/>
              <a:buChar char=""/>
              <a:defRPr>
                <a:solidFill>
                  <a:srgbClr val="292C30"/>
                </a:solidFill>
              </a:defRPr>
            </a:lvl2pPr>
            <a:lvl3pPr>
              <a:defRPr>
                <a:solidFill>
                  <a:srgbClr val="292C30"/>
                </a:solidFill>
              </a:defRPr>
            </a:lvl3pPr>
            <a:lvl4pPr>
              <a:defRPr>
                <a:solidFill>
                  <a:srgbClr val="292C30"/>
                </a:solidFill>
              </a:defRPr>
            </a:lvl4pPr>
            <a:lvl5pPr>
              <a:defRPr>
                <a:solidFill>
                  <a:srgbClr val="292C30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9" name="Shape 203"/>
          <p:cNvSpPr>
            <a:spLocks noGrp="1"/>
          </p:cNvSpPr>
          <p:nvPr userDrawn="1"/>
        </p:nvSpPr>
        <p:spPr>
          <a:xfrm>
            <a:off x="14831098" y="407377"/>
            <a:ext cx="2349422" cy="49609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20000"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1pPr>
            <a:lvl2pPr marL="114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2pPr>
            <a:lvl3pPr marL="178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3pPr>
            <a:lvl4pPr marL="241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4pPr>
            <a:lvl5pPr marL="305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5pPr>
            <a:lvl6pPr marL="368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6pPr>
            <a:lvl7pPr marL="432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7pPr>
            <a:lvl8pPr marL="495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8pPr>
            <a:lvl9pPr marL="559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9pPr>
          </a:lstStyle>
          <a:p>
            <a:r>
              <a:rPr lang="en-US" altLang="zh-CN" sz="3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hosted by</a:t>
            </a:r>
            <a:endParaRPr lang="zh-CN" altLang="zh-CN" sz="3400" b="1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文本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77" y="304121"/>
            <a:ext cx="13456027" cy="112424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None/>
              <a:defRPr sz="5600"/>
            </a:lvl1pPr>
          </a:lstStyle>
          <a:p>
            <a:r>
              <a:t>这里添加标题内容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sz="quarter" idx="14" hasCustomPrompt="1"/>
          </p:nvPr>
        </p:nvSpPr>
        <p:spPr>
          <a:xfrm>
            <a:off x="609477" y="1264218"/>
            <a:ext cx="9403557" cy="90408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t>Subtitle Text</a:t>
            </a:r>
          </a:p>
        </p:txBody>
      </p:sp>
      <p:sp>
        <p:nvSpPr>
          <p:cNvPr id="79" name="Shape 79"/>
          <p:cNvSpPr/>
          <p:nvPr userDrawn="1"/>
        </p:nvSpPr>
        <p:spPr>
          <a:xfrm>
            <a:off x="3175" y="244360"/>
            <a:ext cx="395690" cy="1370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hueOff val="-78757"/>
                  <a:satOff val="2397"/>
                  <a:lumOff val="10536"/>
                </a:schemeClr>
              </a:gs>
              <a:gs pos="99985">
                <a:schemeClr val="accent1">
                  <a:hueOff val="-1041933"/>
                  <a:satOff val="1264"/>
                  <a:lumOff val="16800"/>
                </a:scheme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body" sz="half" idx="15" hasCustomPrompt="1"/>
          </p:nvPr>
        </p:nvSpPr>
        <p:spPr>
          <a:xfrm>
            <a:off x="1320677" y="2949987"/>
            <a:ext cx="10277278" cy="7044830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ts val="5900"/>
              </a:spcBef>
            </a:pPr>
            <a:r>
              <a:t>这里添加内容一</a:t>
            </a:r>
          </a:p>
          <a:p>
            <a:pPr>
              <a:spcBef>
                <a:spcPts val="5900"/>
              </a:spcBef>
            </a:pPr>
            <a:r>
              <a:t>这里添加内容二</a:t>
            </a:r>
          </a:p>
          <a:p>
            <a:pPr>
              <a:spcBef>
                <a:spcPts val="5900"/>
              </a:spcBef>
            </a:pPr>
            <a:r>
              <a:t>这里添加内容三</a:t>
            </a:r>
          </a:p>
          <a:p>
            <a:pPr>
              <a:spcBef>
                <a:spcPts val="5900"/>
              </a:spcBef>
            </a:pPr>
            <a:r>
              <a:t>这里添加内容四</a:t>
            </a:r>
          </a:p>
          <a:p>
            <a:pPr>
              <a:spcBef>
                <a:spcPts val="5900"/>
              </a:spcBef>
            </a:pPr>
            <a:r>
              <a:t>这里添加内容五</a:t>
            </a:r>
          </a:p>
        </p:txBody>
      </p:sp>
      <p:sp>
        <p:nvSpPr>
          <p:cNvPr id="81" name="Shape 81"/>
          <p:cNvSpPr/>
          <p:nvPr userDrawn="1"/>
        </p:nvSpPr>
        <p:spPr>
          <a:xfrm>
            <a:off x="13538077" y="2918535"/>
            <a:ext cx="6787556" cy="90408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lvl1pPr>
              <a:spcBef>
                <a:spcPts val="5900"/>
              </a:spcBef>
              <a:defRPr sz="4200"/>
            </a:lvl1pPr>
          </a:lstStyle>
          <a:p>
            <a:r>
              <a:t>这里添加小标题</a:t>
            </a:r>
          </a:p>
        </p:txBody>
      </p:sp>
      <p:sp>
        <p:nvSpPr>
          <p:cNvPr id="82" name="Shape 82"/>
          <p:cNvSpPr/>
          <p:nvPr userDrawn="1"/>
        </p:nvSpPr>
        <p:spPr>
          <a:xfrm>
            <a:off x="13639677" y="4321587"/>
            <a:ext cx="9007278" cy="323483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/>
          <a:p>
            <a:pPr marL="366395" indent="-366395">
              <a:lnSpc>
                <a:spcPct val="120000"/>
              </a:lnSpc>
              <a:spcBef>
                <a:spcPts val="4500"/>
              </a:spcBef>
              <a:buSzPct val="75000"/>
              <a:buChar char="•"/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pPr>
            <a:r>
              <a:rPr dirty="0"/>
              <a:t>这里添加内容一</a:t>
            </a:r>
          </a:p>
          <a:p>
            <a:pPr marL="366395" indent="-366395">
              <a:lnSpc>
                <a:spcPct val="120000"/>
              </a:lnSpc>
              <a:spcBef>
                <a:spcPts val="4500"/>
              </a:spcBef>
              <a:buSzPct val="75000"/>
              <a:buChar char="•"/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pPr>
            <a:r>
              <a:rPr dirty="0"/>
              <a:t>这里添加内容二</a:t>
            </a:r>
          </a:p>
          <a:p>
            <a:pPr marL="366395" indent="-366395">
              <a:lnSpc>
                <a:spcPct val="120000"/>
              </a:lnSpc>
              <a:spcBef>
                <a:spcPts val="4500"/>
              </a:spcBef>
              <a:buSzPct val="75000"/>
              <a:buChar char="•"/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pPr>
            <a:r>
              <a:rPr dirty="0"/>
              <a:t>这里添加内容三</a:t>
            </a:r>
          </a:p>
        </p:txBody>
      </p:sp>
      <p:sp>
        <p:nvSpPr>
          <p:cNvPr id="83" name="Shape 83"/>
          <p:cNvSpPr/>
          <p:nvPr userDrawn="1"/>
        </p:nvSpPr>
        <p:spPr>
          <a:xfrm>
            <a:off x="23567262" y="12977167"/>
            <a:ext cx="102592" cy="46166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endParaRPr dirty="0"/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0" name="Shape 57"/>
          <p:cNvSpPr/>
          <p:nvPr userDrawn="1"/>
        </p:nvSpPr>
        <p:spPr>
          <a:xfrm>
            <a:off x="4893" y="267616"/>
            <a:ext cx="395690" cy="1370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C82A0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" name="图片 1" descr="F:\我的工作\过程文件\2018\7月\0731ppt\改\图\logo3.pnglogo3"/>
          <p:cNvPicPr>
            <a:picLocks noChangeAspect="1"/>
          </p:cNvPicPr>
          <p:nvPr userDrawn="1"/>
        </p:nvPicPr>
        <p:blipFill>
          <a:blip r:embed="rId2">
            <a:alphaModFix amt="80000"/>
          </a:blip>
          <a:srcRect/>
          <a:stretch>
            <a:fillRect/>
          </a:stretch>
        </p:blipFill>
        <p:spPr>
          <a:xfrm>
            <a:off x="16844139" y="290476"/>
            <a:ext cx="7057390" cy="608965"/>
          </a:xfrm>
          <a:prstGeom prst="rect">
            <a:avLst/>
          </a:prstGeom>
        </p:spPr>
      </p:pic>
      <p:sp>
        <p:nvSpPr>
          <p:cNvPr id="12" name="Shape 203"/>
          <p:cNvSpPr>
            <a:spLocks noGrp="1"/>
          </p:cNvSpPr>
          <p:nvPr userDrawn="1"/>
        </p:nvSpPr>
        <p:spPr>
          <a:xfrm>
            <a:off x="14831098" y="407377"/>
            <a:ext cx="2349422" cy="49609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20000"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1pPr>
            <a:lvl2pPr marL="114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2pPr>
            <a:lvl3pPr marL="178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3pPr>
            <a:lvl4pPr marL="241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4pPr>
            <a:lvl5pPr marL="305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5pPr>
            <a:lvl6pPr marL="368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6pPr>
            <a:lvl7pPr marL="432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7pPr>
            <a:lvl8pPr marL="495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8pPr>
            <a:lvl9pPr marL="559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9pPr>
          </a:lstStyle>
          <a:p>
            <a:r>
              <a:rPr lang="en-US" altLang="zh-CN" sz="3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hosted by</a:t>
            </a:r>
            <a:endParaRPr lang="zh-CN" altLang="zh-CN" sz="3400" b="1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pic>
        <p:nvPicPr>
          <p:cNvPr id="13" name="图片 12" descr="F:\我的工作\过程文件\2018\7月\0731ppt\改\图\logo2.pnglogo2"/>
          <p:cNvPicPr>
            <a:picLocks noChangeAspect="1"/>
          </p:cNvPicPr>
          <p:nvPr userDrawn="1"/>
        </p:nvPicPr>
        <p:blipFill>
          <a:blip r:embed="rId2">
            <a:alphaModFix amt="80000"/>
          </a:blip>
          <a:srcRect/>
          <a:stretch>
            <a:fillRect/>
          </a:stretch>
        </p:blipFill>
        <p:spPr>
          <a:xfrm>
            <a:off x="16844139" y="290401"/>
            <a:ext cx="7057390" cy="609115"/>
          </a:xfrm>
          <a:prstGeom prst="rect">
            <a:avLst/>
          </a:prstGeom>
        </p:spPr>
      </p:pic>
      <p:sp>
        <p:nvSpPr>
          <p:cNvPr id="4" name="Shape 203"/>
          <p:cNvSpPr>
            <a:spLocks noGrp="1"/>
          </p:cNvSpPr>
          <p:nvPr userDrawn="1"/>
        </p:nvSpPr>
        <p:spPr>
          <a:xfrm>
            <a:off x="14735250" y="407377"/>
            <a:ext cx="2349422" cy="49609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20000"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1pPr>
            <a:lvl2pPr marL="114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2pPr>
            <a:lvl3pPr marL="178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3pPr>
            <a:lvl4pPr marL="241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4pPr>
            <a:lvl5pPr marL="305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5pPr>
            <a:lvl6pPr marL="368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6pPr>
            <a:lvl7pPr marL="432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7pPr>
            <a:lvl8pPr marL="495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8pPr>
            <a:lvl9pPr marL="559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9pPr>
          </a:lstStyle>
          <a:p>
            <a:r>
              <a:rPr lang="en-US" altLang="zh-CN" sz="3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hosted by</a:t>
            </a:r>
            <a:endParaRPr lang="zh-CN" altLang="zh-CN" sz="3400" b="1" dirty="0">
              <a:solidFill>
                <a:schemeClr val="tx1">
                  <a:lumMod val="40000"/>
                  <a:lumOff val="6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5"/>
          <p:cNvSpPr/>
          <p:nvPr userDrawn="1"/>
        </p:nvSpPr>
        <p:spPr>
          <a:xfrm>
            <a:off x="635" y="-23565"/>
            <a:ext cx="24384001" cy="13763130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Shape 3"/>
          <p:cNvSpPr/>
          <p:nvPr userDrawn="1"/>
        </p:nvSpPr>
        <p:spPr>
          <a:xfrm>
            <a:off x="814937" y="1312946"/>
            <a:ext cx="22754126" cy="11628489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" name="Shape 4"/>
          <p:cNvSpPr/>
          <p:nvPr userDrawn="1"/>
        </p:nvSpPr>
        <p:spPr>
          <a:xfrm>
            <a:off x="3175" y="244360"/>
            <a:ext cx="395690" cy="1370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92D8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" name="Shape 5"/>
          <p:cNvSpPr/>
          <p:nvPr userDrawn="1"/>
        </p:nvSpPr>
        <p:spPr>
          <a:xfrm>
            <a:off x="23567262" y="12977167"/>
            <a:ext cx="102592" cy="46166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FFFFFF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endParaRPr dirty="0"/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689100" y="1355994"/>
            <a:ext cx="21005800" cy="188250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标题文本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正文级别 1</a:t>
            </a:r>
          </a:p>
          <a:p>
            <a:pPr lvl="1"/>
            <a:r>
              <a:rPr dirty="0"/>
              <a:t>正文级别 2</a:t>
            </a:r>
          </a:p>
          <a:p>
            <a:pPr lvl="2"/>
            <a:r>
              <a:rPr dirty="0"/>
              <a:t>正文级别 3</a:t>
            </a:r>
          </a:p>
          <a:p>
            <a:pPr lvl="3"/>
            <a:r>
              <a:rPr dirty="0"/>
              <a:t>正文级别 4</a:t>
            </a:r>
          </a:p>
          <a:p>
            <a:pPr lvl="4"/>
            <a:r>
              <a:rPr dirty="0"/>
              <a:t>正文级别 5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12134354" y="13081000"/>
            <a:ext cx="102592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9" name="图片 8" descr="F:\我的工作\过程文件\2018\7月\0731ppt\改\图\logo.pnglogo"/>
          <p:cNvPicPr>
            <a:picLocks noChangeAspect="1"/>
          </p:cNvPicPr>
          <p:nvPr userDrawn="1"/>
        </p:nvPicPr>
        <p:blipFill>
          <a:blip r:embed="rId9">
            <a:alphaModFix amt="80000"/>
          </a:blip>
          <a:srcRect/>
          <a:stretch>
            <a:fillRect/>
          </a:stretch>
        </p:blipFill>
        <p:spPr>
          <a:xfrm>
            <a:off x="16844139" y="290476"/>
            <a:ext cx="7057390" cy="608965"/>
          </a:xfrm>
          <a:prstGeom prst="rect">
            <a:avLst/>
          </a:prstGeom>
        </p:spPr>
      </p:pic>
      <p:sp>
        <p:nvSpPr>
          <p:cNvPr id="13" name="Shape 203"/>
          <p:cNvSpPr>
            <a:spLocks noGrp="1"/>
          </p:cNvSpPr>
          <p:nvPr userDrawn="1"/>
        </p:nvSpPr>
        <p:spPr>
          <a:xfrm>
            <a:off x="14831098" y="407377"/>
            <a:ext cx="2349422" cy="49609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20000"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1pPr>
            <a:lvl2pPr marL="114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2pPr>
            <a:lvl3pPr marL="178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3pPr>
            <a:lvl4pPr marL="241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4pPr>
            <a:lvl5pPr marL="305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5pPr>
            <a:lvl6pPr marL="368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6pPr>
            <a:lvl7pPr marL="432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7pPr>
            <a:lvl8pPr marL="495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8pPr>
            <a:lvl9pPr marL="559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9pPr>
          </a:lstStyle>
          <a:p>
            <a:r>
              <a:rPr lang="en-US" altLang="zh-CN" sz="3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hosted by</a:t>
            </a:r>
            <a:endParaRPr lang="zh-CN" altLang="zh-CN" sz="3400" b="1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60" r:id="rId6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9pPr>
    </p:titleStyle>
    <p:bodyStyle>
      <a:lvl1pPr marL="513080" marR="0" indent="-51308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1pPr>
      <a:lvl2pPr marL="1148080" marR="0" indent="-51308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2pPr>
      <a:lvl3pPr marL="1783080" marR="0" indent="-51308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3pPr>
      <a:lvl4pPr marL="2418080" marR="0" indent="-51308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4pPr>
      <a:lvl5pPr marL="3053080" marR="0" indent="-51308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5pPr>
      <a:lvl6pPr marL="3688080" marR="0" indent="-51308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42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6pPr>
      <a:lvl7pPr marL="4323080" marR="0" indent="-51308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42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7pPr>
      <a:lvl8pPr marL="4958080" marR="0" indent="-51308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42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8pPr>
      <a:lvl9pPr marL="5593080" marR="0" indent="-51308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42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e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10730353" y="10243803"/>
            <a:ext cx="102592" cy="74892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5900"/>
              </a:spcBef>
              <a:defRPr sz="4200">
                <a:solidFill>
                  <a:srgbClr val="FFFFFF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2267752" y="4853616"/>
            <a:ext cx="102592" cy="9643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7" name="Shape 164"/>
          <p:cNvSpPr txBox="1"/>
          <p:nvPr/>
        </p:nvSpPr>
        <p:spPr>
          <a:xfrm>
            <a:off x="2086332" y="4498649"/>
            <a:ext cx="20477798" cy="2006601"/>
          </a:xfrm>
          <a:prstGeom prst="rect">
            <a:avLst/>
          </a:prstGeom>
        </p:spPr>
        <p:txBody>
          <a:bodyPr/>
          <a:lstStyle>
            <a:lvl1pPr marL="0" marR="0" indent="0" algn="ctr" defTabSz="78422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64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9pPr>
          </a:lstStyle>
          <a:p>
            <a:r>
              <a:rPr lang="en-US" altLang="zh-CN" sz="10800" b="1" dirty="0">
                <a:solidFill>
                  <a:srgbClr val="E60000"/>
                </a:solidFill>
                <a:latin typeface="方正兰亭大黑_GBK" panose="02000000000000000000" charset="-122"/>
                <a:ea typeface="方正兰亭大黑_GBK" panose="02000000000000000000" charset="-122"/>
                <a:cs typeface="方正兰亭大黑_GBK" panose="02000000000000000000" charset="-122"/>
              </a:rPr>
              <a:t>HDFS optimization for </a:t>
            </a:r>
            <a:r>
              <a:rPr lang="en-US" altLang="zh-CN" sz="10800" b="1" dirty="0" err="1">
                <a:solidFill>
                  <a:srgbClr val="E60000"/>
                </a:solidFill>
                <a:latin typeface="方正兰亭大黑_GBK" panose="02000000000000000000" charset="-122"/>
                <a:ea typeface="方正兰亭大黑_GBK" panose="02000000000000000000" charset="-122"/>
                <a:cs typeface="方正兰亭大黑_GBK" panose="02000000000000000000" charset="-122"/>
              </a:rPr>
              <a:t>Hbase</a:t>
            </a:r>
            <a:r>
              <a:rPr lang="en-US" altLang="zh-CN" sz="10800" b="1" dirty="0">
                <a:solidFill>
                  <a:srgbClr val="E60000"/>
                </a:solidFill>
                <a:latin typeface="方正兰亭大黑_GBK" panose="02000000000000000000" charset="-122"/>
                <a:ea typeface="方正兰亭大黑_GBK" panose="02000000000000000000" charset="-122"/>
                <a:cs typeface="方正兰亭大黑_GBK" panose="02000000000000000000" charset="-122"/>
              </a:rPr>
              <a:t> At </a:t>
            </a:r>
            <a:r>
              <a:rPr lang="en-US" altLang="zh-CN" sz="10800" b="1" dirty="0" err="1">
                <a:solidFill>
                  <a:srgbClr val="E60000"/>
                </a:solidFill>
                <a:latin typeface="方正兰亭大黑_GBK" panose="02000000000000000000" charset="-122"/>
                <a:ea typeface="方正兰亭大黑_GBK" panose="02000000000000000000" charset="-122"/>
                <a:cs typeface="方正兰亭大黑_GBK" panose="02000000000000000000" charset="-122"/>
              </a:rPr>
              <a:t>XiaoMi</a:t>
            </a:r>
            <a:endParaRPr lang="en-US" altLang="zh-CN" sz="10800" b="1" dirty="0">
              <a:latin typeface="方正兰亭大黑_GBK" panose="02000000000000000000" charset="-122"/>
              <a:ea typeface="方正兰亭大黑_GBK" panose="02000000000000000000" charset="-122"/>
              <a:cs typeface="方正兰亭大黑_GBK" panose="02000000000000000000" charset="-122"/>
            </a:endParaRPr>
          </a:p>
        </p:txBody>
      </p:sp>
      <p:sp>
        <p:nvSpPr>
          <p:cNvPr id="4" name="Shape 164"/>
          <p:cNvSpPr txBox="1"/>
          <p:nvPr/>
        </p:nvSpPr>
        <p:spPr>
          <a:xfrm>
            <a:off x="8412480" y="9330282"/>
            <a:ext cx="8145780" cy="1654175"/>
          </a:xfrm>
          <a:prstGeom prst="rect">
            <a:avLst/>
          </a:prstGeom>
        </p:spPr>
        <p:txBody>
          <a:bodyPr/>
          <a:lstStyle>
            <a:lvl1pPr marL="0" marR="0" indent="0" algn="ctr" defTabSz="78422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64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9pPr>
          </a:lstStyle>
          <a:p>
            <a:endParaRPr sz="4000" dirty="0"/>
          </a:p>
          <a:p>
            <a:r>
              <a:rPr lang="en-US" sz="4000" dirty="0"/>
              <a:t>xiegang1@xiaomi.com</a:t>
            </a:r>
            <a:endParaRPr sz="4000" dirty="0"/>
          </a:p>
        </p:txBody>
      </p:sp>
      <p:sp>
        <p:nvSpPr>
          <p:cNvPr id="6" name="Shape 164"/>
          <p:cNvSpPr txBox="1"/>
          <p:nvPr/>
        </p:nvSpPr>
        <p:spPr>
          <a:xfrm>
            <a:off x="6163945" y="8577807"/>
            <a:ext cx="12442190" cy="752475"/>
          </a:xfrm>
          <a:prstGeom prst="rect">
            <a:avLst/>
          </a:prstGeom>
        </p:spPr>
        <p:txBody>
          <a:bodyPr/>
          <a:lstStyle>
            <a:lvl1pPr marL="0" marR="0" indent="0" algn="ctr" defTabSz="78422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64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9pPr>
          </a:lstStyle>
          <a:p>
            <a:r>
              <a:rPr lang="en-US" sz="4000" dirty="0" err="1"/>
              <a:t>Xie</a:t>
            </a:r>
            <a:r>
              <a:rPr lang="en-US" sz="4000" dirty="0"/>
              <a:t> Gang</a:t>
            </a:r>
            <a:endParaRPr sz="40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Short Circuit Read optimization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sz="4400" dirty="0"/>
              <a:t>Reuse the connection of the domain socket (HDFS-13639)</a:t>
            </a:r>
          </a:p>
          <a:p>
            <a:pPr marL="0" indent="0">
              <a:buNone/>
            </a:pPr>
            <a:r>
              <a:rPr lang="en-US" altLang="zh-CN" sz="3600" dirty="0">
                <a:solidFill>
                  <a:srgbClr val="000000"/>
                </a:solidFill>
                <a:latin typeface="Arial" panose="020B0604020202020204"/>
              </a:rPr>
              <a:t>YCSB get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/>
              </a:rPr>
              <a:t> ：</a:t>
            </a:r>
            <a:r>
              <a:rPr lang="en-US" altLang="zh-CN" sz="3600" dirty="0">
                <a:solidFill>
                  <a:srgbClr val="FF3333"/>
                </a:solidFill>
                <a:latin typeface="Arial" panose="020B0604020202020204"/>
              </a:rPr>
              <a:t>20% </a:t>
            </a:r>
            <a:r>
              <a:rPr lang="en-US" altLang="zh-CN" sz="3600">
                <a:solidFill>
                  <a:srgbClr val="FF3333"/>
                </a:solidFill>
                <a:latin typeface="Arial" panose="020B0604020202020204"/>
              </a:rPr>
              <a:t>QPS  </a:t>
            </a:r>
            <a:endParaRPr lang="en-US" altLang="zh-CN" sz="3600" dirty="0"/>
          </a:p>
          <a:p>
            <a:pPr marL="0" indent="0">
              <a:buNone/>
            </a:pPr>
            <a:endParaRPr kumimoji="1"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934505" y="5491547"/>
            <a:ext cx="18486161" cy="7825457"/>
            <a:chOff x="548640" y="3200400"/>
            <a:chExt cx="8887680" cy="4296960"/>
          </a:xfrm>
        </p:grpSpPr>
        <p:pic>
          <p:nvPicPr>
            <p:cNvPr id="6" name="图片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48640" y="3200400"/>
              <a:ext cx="4163400" cy="1919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图片 6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48640" y="5577840"/>
              <a:ext cx="4205520" cy="1919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图片 7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5212080" y="5586840"/>
              <a:ext cx="4205520" cy="1910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图片 8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5212080" y="3200400"/>
              <a:ext cx="4224240" cy="2010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" name="Line 3"/>
            <p:cNvSpPr/>
            <p:nvPr/>
          </p:nvSpPr>
          <p:spPr>
            <a:xfrm>
              <a:off x="548640" y="5394960"/>
              <a:ext cx="886896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CustomShape 4"/>
            <p:cNvSpPr/>
            <p:nvPr/>
          </p:nvSpPr>
          <p:spPr>
            <a:xfrm>
              <a:off x="4405629" y="5049520"/>
              <a:ext cx="1329843" cy="3648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scene3d>
                <a:camera prst="orthographicFront"/>
                <a:lightRig rig="threePt" dir="t"/>
              </a:scene3d>
            </a:bodyPr>
            <a:lstStyle/>
            <a:p>
              <a:r>
                <a:rPr lang="en-US" sz="4400" kern="120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rial" panose="020B0604020202020204"/>
                </a:rPr>
                <a:t>Before</a:t>
              </a:r>
            </a:p>
          </p:txBody>
        </p:sp>
        <p:sp>
          <p:nvSpPr>
            <p:cNvPr id="12" name="CustomShape 5"/>
            <p:cNvSpPr/>
            <p:nvPr/>
          </p:nvSpPr>
          <p:spPr>
            <a:xfrm>
              <a:off x="4548240" y="5414400"/>
              <a:ext cx="1187232" cy="3456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scene3d>
                <a:camera prst="orthographicFront"/>
                <a:lightRig rig="threePt" dir="t"/>
              </a:scene3d>
            </a:bodyPr>
            <a:lstStyle/>
            <a:p>
              <a:r>
                <a:rPr lang="en-US" sz="4400" kern="1200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  <a:latin typeface="Arial" panose="020B0604020202020204"/>
                </a:rPr>
                <a:t>After</a:t>
              </a:r>
            </a:p>
          </p:txBody>
        </p:sp>
      </p:grpSp>
      <p:pic>
        <p:nvPicPr>
          <p:cNvPr id="13" name="Google Shape;12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54873" y="160200"/>
            <a:ext cx="898200" cy="8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934505" y="5011686"/>
            <a:ext cx="2491860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YCSB get </a:t>
            </a: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qps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634348" y="5015332"/>
            <a:ext cx="3103414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YCSB get latency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34505" y="9488195"/>
            <a:ext cx="2491860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YCSB get </a:t>
            </a: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qps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634348" y="9523598"/>
            <a:ext cx="3103414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YCSB get latency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407706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Short Circuit Read optimization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sz="4400" dirty="0"/>
              <a:t>Problem #2 : </a:t>
            </a:r>
            <a:r>
              <a:rPr kumimoji="1" lang="en-US" altLang="zh-CN" sz="4400" dirty="0" err="1"/>
              <a:t>Shm</a:t>
            </a:r>
            <a:r>
              <a:rPr kumimoji="1" lang="en-US" altLang="zh-CN" sz="4400" dirty="0"/>
              <a:t> allocation blocks all the slot allocations (HDFS-13564)</a:t>
            </a:r>
          </a:p>
          <a:p>
            <a:pPr marL="0" indent="0">
              <a:buNone/>
            </a:pPr>
            <a:r>
              <a:rPr lang="en-US" altLang="zh-CN" sz="4400" dirty="0">
                <a:latin typeface="Arial" panose="020B0604020202020204"/>
              </a:rPr>
              <a:t>  </a:t>
            </a:r>
            <a:r>
              <a:rPr lang="en-US" altLang="zh-CN" sz="4400" dirty="0" err="1">
                <a:latin typeface="Arial" panose="020B0604020202020204"/>
              </a:rPr>
              <a:t>Preallocate</a:t>
            </a:r>
            <a:r>
              <a:rPr lang="en-US" altLang="zh-CN" sz="4400" dirty="0">
                <a:latin typeface="Arial" panose="020B0604020202020204"/>
              </a:rPr>
              <a:t> the </a:t>
            </a:r>
            <a:r>
              <a:rPr lang="en-US" altLang="zh-CN" sz="4400" dirty="0" err="1">
                <a:latin typeface="Arial" panose="020B0604020202020204"/>
              </a:rPr>
              <a:t>Shm</a:t>
            </a:r>
            <a:r>
              <a:rPr lang="en-US" altLang="zh-CN" sz="4400" dirty="0">
                <a:latin typeface="Arial" panose="020B0604020202020204"/>
              </a:rPr>
              <a:t>:</a:t>
            </a:r>
          </a:p>
          <a:p>
            <a:pPr marL="720000" indent="-342900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Arial" panose="020B0604020202020204"/>
              </a:rPr>
              <a:t>1000 files</a:t>
            </a:r>
          </a:p>
          <a:p>
            <a:pPr marL="720000" indent="-342900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Arial" panose="020B0604020202020204"/>
              </a:rPr>
              <a:t>60 threads</a:t>
            </a:r>
          </a:p>
          <a:p>
            <a:pPr marL="720000" indent="-342900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Arial" panose="020B0604020202020204"/>
              </a:rPr>
              <a:t>seek read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graphicFrame>
        <p:nvGraphicFramePr>
          <p:cNvPr id="5" name="shape"/>
          <p:cNvGraphicFramePr/>
          <p:nvPr>
            <p:extLst>
              <p:ext uri="{D42A27DB-BD31-4B8C-83A1-F6EECF244321}">
                <p14:modId xmlns:p14="http://schemas.microsoft.com/office/powerpoint/2010/main" val="1703419493"/>
              </p:ext>
            </p:extLst>
          </p:nvPr>
        </p:nvGraphicFramePr>
        <p:xfrm>
          <a:off x="7462226" y="4807809"/>
          <a:ext cx="15432904" cy="7307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Google Shape;12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54873" y="160200"/>
            <a:ext cx="898200" cy="882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407706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Short Circuit Read optimization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sz="4400" dirty="0"/>
              <a:t>Problem #3 : SCR is disabled on under-construction block</a:t>
            </a:r>
          </a:p>
          <a:p>
            <a:r>
              <a:rPr lang="en-US" altLang="zh-CN" sz="4400" dirty="0"/>
              <a:t>HDFS-2757 : </a:t>
            </a:r>
            <a:r>
              <a:rPr lang="en-US" altLang="zh-CN" sz="4400" dirty="0" err="1"/>
              <a:t>FileNotFound</a:t>
            </a:r>
            <a:r>
              <a:rPr lang="en-US" altLang="zh-CN" sz="4400" dirty="0"/>
              <a:t>, block length mismatch</a:t>
            </a:r>
          </a:p>
          <a:p>
            <a:r>
              <a:rPr lang="en-US" altLang="zh-CN" sz="4400" dirty="0"/>
              <a:t>Resolution:</a:t>
            </a:r>
          </a:p>
          <a:p>
            <a:pPr marL="457200" indent="-457200">
              <a:buAutoNum type="arabicPeriod"/>
            </a:pPr>
            <a:r>
              <a:rPr lang="en-US" altLang="zh-CN" sz="4400" dirty="0"/>
              <a:t>User ensure read before flush</a:t>
            </a:r>
          </a:p>
          <a:p>
            <a:pPr marL="457200" indent="-457200">
              <a:buAutoNum type="arabicPeriod"/>
            </a:pPr>
            <a:r>
              <a:rPr lang="en-US" altLang="zh-CN" sz="4400" dirty="0"/>
              <a:t>Handle the exception and fall back to remote read.</a:t>
            </a:r>
            <a:endParaRPr kumimoji="1" lang="zh-CN" altLang="en-US" sz="4400" dirty="0"/>
          </a:p>
        </p:txBody>
      </p:sp>
      <p:pic>
        <p:nvPicPr>
          <p:cNvPr id="6" name="Google Shape;12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4873" y="160200"/>
            <a:ext cx="898200" cy="882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09505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HDFS Configuration Best Practice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Arial" panose="020B0604020202020204"/>
              </a:rPr>
              <a:t>Listen drop on SSD cluster causes 3s delay</a:t>
            </a:r>
            <a:endParaRPr lang="en-US" altLang="zh-CN" sz="4400" dirty="0"/>
          </a:p>
          <a:p>
            <a:pPr marL="0" indent="0">
              <a:buNone/>
            </a:pPr>
            <a:r>
              <a:rPr lang="en-US" altLang="zh-CN" sz="3200" dirty="0">
                <a:solidFill>
                  <a:srgbClr val="FF0000"/>
                </a:solidFill>
                <a:latin typeface="Arial" panose="020B0604020202020204"/>
              </a:rPr>
              <a:t>15:56:14.506610 </a:t>
            </a:r>
            <a:r>
              <a:rPr lang="en-US" altLang="zh-CN" sz="3200" dirty="0">
                <a:latin typeface="Arial" panose="020B0604020202020204"/>
              </a:rPr>
              <a:t>IP x.x.x.x.62393 &gt; y.y.y.y.29402: Flags [S], </a:t>
            </a:r>
            <a:r>
              <a:rPr lang="en-US" altLang="zh-CN" sz="3200" dirty="0" err="1">
                <a:latin typeface="Arial" panose="020B0604020202020204"/>
              </a:rPr>
              <a:t>seq</a:t>
            </a:r>
            <a:r>
              <a:rPr lang="en-US" altLang="zh-CN" sz="3200" dirty="0">
                <a:latin typeface="Arial" panose="020B0604020202020204"/>
              </a:rPr>
              <a:t> 167786998, win 14600, options [</a:t>
            </a:r>
            <a:r>
              <a:rPr lang="en-US" altLang="zh-CN" sz="3200" dirty="0" err="1">
                <a:latin typeface="Arial" panose="020B0604020202020204"/>
              </a:rPr>
              <a:t>mss</a:t>
            </a:r>
            <a:r>
              <a:rPr lang="en-US" altLang="zh-CN" sz="3200" dirty="0">
                <a:latin typeface="Arial" panose="020B0604020202020204"/>
              </a:rPr>
              <a:t> 1460,sackOK,TS </a:t>
            </a:r>
            <a:r>
              <a:rPr lang="en-US" altLang="zh-CN" sz="3200" dirty="0" err="1">
                <a:latin typeface="Arial" panose="020B0604020202020204"/>
              </a:rPr>
              <a:t>val</a:t>
            </a:r>
            <a:r>
              <a:rPr lang="en-US" altLang="zh-CN" sz="3200" dirty="0">
                <a:latin typeface="Arial" panose="020B0604020202020204"/>
              </a:rPr>
              <a:t> 1590620938 </a:t>
            </a:r>
            <a:r>
              <a:rPr lang="en-US" altLang="zh-CN" sz="3200" dirty="0" err="1">
                <a:latin typeface="Arial" panose="020B0604020202020204"/>
              </a:rPr>
              <a:t>ecr</a:t>
            </a:r>
            <a:r>
              <a:rPr lang="en-US" altLang="zh-CN" sz="3200" dirty="0">
                <a:latin typeface="Arial" panose="020B0604020202020204"/>
              </a:rPr>
              <a:t> 0,nop,wscale 7], length 0</a:t>
            </a:r>
            <a:r>
              <a:rPr lang="en-US" altLang="zh-CN" sz="3200" dirty="0">
                <a:solidFill>
                  <a:srgbClr val="FF3333"/>
                </a:solidFill>
                <a:latin typeface="Arial" panose="020B0604020202020204"/>
              </a:rPr>
              <a:t>&lt;&lt;&lt;--------timeout on first try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>
                <a:solidFill>
                  <a:srgbClr val="FF0000"/>
                </a:solidFill>
                <a:latin typeface="Arial" panose="020B0604020202020204"/>
              </a:rPr>
              <a:t>15:56:17.506172 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/>
              </a:rPr>
              <a:t>IP x.x.x.x.62393 &gt; y.y.y.y.29402: Flags [S], 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/>
              </a:rPr>
              <a:t>seq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/>
              </a:rPr>
              <a:t> 167786998, win 14600, options [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/>
              </a:rPr>
              <a:t>mss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/>
              </a:rPr>
              <a:t> 1460,sackOK,TS 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/>
              </a:rPr>
              <a:t>val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/>
              </a:rPr>
              <a:t> 1590623938 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/>
              </a:rPr>
              <a:t>ecr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/>
              </a:rPr>
              <a:t> 0,nop,wscale 7], length 0</a:t>
            </a:r>
            <a:r>
              <a:rPr lang="en-US" altLang="zh-CN" sz="3200" dirty="0">
                <a:solidFill>
                  <a:srgbClr val="FF3333"/>
                </a:solidFill>
                <a:latin typeface="Arial" panose="020B0604020202020204"/>
              </a:rPr>
              <a:t>&lt;&lt;&lt;--------retry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/>
              </a:rPr>
              <a:t>15:56:17.506211 IP y.y.y.y.29402 &gt; x.x.x.x.62393: Flags [S.], 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/>
              </a:rPr>
              <a:t>seq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/>
              </a:rPr>
              <a:t> 4109047318, 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/>
              </a:rPr>
              <a:t>ack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/>
              </a:rPr>
              <a:t> 167786999, win 14480, options [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/>
              </a:rPr>
              <a:t>mss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/>
              </a:rPr>
              <a:t> 1460,sackOK,TS 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/>
              </a:rPr>
              <a:t>val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/>
              </a:rPr>
              <a:t> 1589839920 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/>
              </a:rPr>
              <a:t>ecr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/>
              </a:rPr>
              <a:t> 1590623938,nop,wscale 7], length 0</a:t>
            </a:r>
            <a:endParaRPr lang="en-US" altLang="zh-CN" dirty="0"/>
          </a:p>
          <a:p>
            <a:r>
              <a:rPr lang="en-US" altLang="zh-CN" sz="4400" dirty="0">
                <a:solidFill>
                  <a:srgbClr val="000000"/>
                </a:solidFill>
                <a:latin typeface="Arial" panose="020B0604020202020204"/>
              </a:rPr>
              <a:t>HDFS-9669</a:t>
            </a:r>
          </a:p>
          <a:p>
            <a:r>
              <a:rPr kumimoji="1" lang="en-US" altLang="zh-CN" sz="4400" dirty="0">
                <a:solidFill>
                  <a:srgbClr val="000000"/>
                </a:solidFill>
                <a:latin typeface="Arial" panose="020B0604020202020204"/>
              </a:rPr>
              <a:t>Backlog from 50 to</a:t>
            </a:r>
            <a:r>
              <a:rPr kumimoji="1" lang="zh-CN" altLang="en-US" sz="44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kumimoji="1" lang="en-US" altLang="zh-CN" sz="4400" dirty="0">
                <a:solidFill>
                  <a:srgbClr val="000000"/>
                </a:solidFill>
                <a:latin typeface="Arial" panose="020B0604020202020204"/>
              </a:rPr>
              <a:t>128, 3s-delay reduced to ~1/10 on </a:t>
            </a:r>
            <a:r>
              <a:rPr kumimoji="1" lang="en-US" altLang="zh-CN" sz="4400" dirty="0" err="1">
                <a:solidFill>
                  <a:srgbClr val="000000"/>
                </a:solidFill>
                <a:latin typeface="Arial" panose="020B0604020202020204"/>
              </a:rPr>
              <a:t>Hbase</a:t>
            </a:r>
            <a:r>
              <a:rPr kumimoji="1" lang="en-US" altLang="zh-CN" sz="4400" dirty="0">
                <a:solidFill>
                  <a:srgbClr val="000000"/>
                </a:solidFill>
                <a:latin typeface="Arial" panose="020B0604020202020204"/>
              </a:rPr>
              <a:t> SSD cluster</a:t>
            </a:r>
            <a:endParaRPr lang="en-US" altLang="zh-CN" sz="3600" dirty="0">
              <a:solidFill>
                <a:srgbClr val="000000"/>
              </a:solidFill>
              <a:latin typeface="Arial" panose="020B0604020202020204"/>
            </a:endParaRPr>
          </a:p>
          <a:p>
            <a:pPr marL="0" indent="0">
              <a:buNone/>
            </a:pPr>
            <a:endParaRPr lang="en-US" altLang="zh-CN" sz="3600" dirty="0">
              <a:solidFill>
                <a:srgbClr val="000000"/>
              </a:solidFill>
              <a:latin typeface="Arial" panose="020B0604020202020204"/>
            </a:endParaRPr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endParaRPr lang="en-US" altLang="zh-CN" sz="3600" dirty="0">
              <a:solidFill>
                <a:srgbClr val="000000"/>
              </a:solidFill>
              <a:latin typeface="Arial" panose="020B0604020202020204"/>
            </a:endParaRPr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endParaRPr lang="en-US" altLang="zh-CN" sz="4400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5" name="Google Shape;12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4873" y="160200"/>
            <a:ext cx="898200" cy="882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407706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HDFS Configuration Best Practice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Arial" panose="020B0604020202020204"/>
              </a:rPr>
              <a:t>Peer cache bucket adjustment</a:t>
            </a:r>
            <a:endParaRPr lang="en-US" altLang="zh-CN" sz="4400" dirty="0"/>
          </a:p>
          <a:p>
            <a:pPr marL="0" indent="0">
              <a:buNone/>
            </a:pPr>
            <a:r>
              <a:rPr lang="en-US" altLang="zh-CN" sz="4400" dirty="0"/>
              <a:t>Capacity=16 -&gt;</a:t>
            </a:r>
            <a:r>
              <a:rPr lang="en-US" altLang="zh-CN" sz="4400" dirty="0">
                <a:solidFill>
                  <a:srgbClr val="FF0000"/>
                </a:solidFill>
              </a:rPr>
              <a:t>100+</a:t>
            </a:r>
            <a:endParaRPr lang="zh-CN" altLang="en-US" sz="4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44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8340224" y="4865806"/>
            <a:ext cx="12868134" cy="6532529"/>
            <a:chOff x="930730" y="3641271"/>
            <a:chExt cx="6554661" cy="2787440"/>
          </a:xfrm>
        </p:grpSpPr>
        <p:sp>
          <p:nvSpPr>
            <p:cNvPr id="6" name="矩形 5"/>
            <p:cNvSpPr/>
            <p:nvPr/>
          </p:nvSpPr>
          <p:spPr>
            <a:xfrm>
              <a:off x="2286000" y="3641271"/>
              <a:ext cx="3788229" cy="97971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616654" y="3984171"/>
              <a:ext cx="816428" cy="4408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Peer</a:t>
              </a:r>
              <a:endParaRPr lang="zh-CN" altLang="en-US" sz="36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771991" y="3984171"/>
              <a:ext cx="816428" cy="4408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Peer</a:t>
              </a:r>
              <a:endParaRPr lang="zh-CN" altLang="en-US" sz="36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949936" y="4000499"/>
              <a:ext cx="816428" cy="4408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Peer</a:t>
              </a:r>
              <a:endParaRPr lang="zh-CN" altLang="en-US" sz="3600" dirty="0"/>
            </a:p>
          </p:txBody>
        </p:sp>
        <p:cxnSp>
          <p:nvCxnSpPr>
            <p:cNvPr id="10" name="曲线连接符 9"/>
            <p:cNvCxnSpPr>
              <a:stCxn id="6" idx="1"/>
            </p:cNvCxnSpPr>
            <p:nvPr/>
          </p:nvCxnSpPr>
          <p:spPr>
            <a:xfrm rot="10800000">
              <a:off x="930730" y="4131129"/>
              <a:ext cx="1355271" cy="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1"/>
            <p:cNvCxnSpPr>
              <a:endCxn id="6" idx="3"/>
            </p:cNvCxnSpPr>
            <p:nvPr/>
          </p:nvCxnSpPr>
          <p:spPr>
            <a:xfrm flipH="1">
              <a:off x="6074229" y="4131128"/>
              <a:ext cx="11430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230382" y="3727965"/>
              <a:ext cx="652567" cy="227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/>
                <a:t>Expired</a:t>
              </a:r>
              <a:endParaRPr lang="zh-CN" altLang="en-US" sz="36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184528" y="3657599"/>
              <a:ext cx="1300863" cy="227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/>
                <a:t>New Connected</a:t>
              </a:r>
              <a:endParaRPr lang="zh-CN" altLang="en-US" sz="36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286000" y="5448996"/>
              <a:ext cx="3788229" cy="97971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616835" y="5791835"/>
              <a:ext cx="816610" cy="431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Peer</a:t>
              </a:r>
              <a:endParaRPr lang="zh-CN" altLang="en-US" sz="36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3763736" y="5791896"/>
              <a:ext cx="816428" cy="4408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Peer</a:t>
              </a:r>
              <a:endParaRPr lang="zh-CN" altLang="en-US" sz="36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4949936" y="5808224"/>
              <a:ext cx="816428" cy="4408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Peer</a:t>
              </a:r>
              <a:endParaRPr lang="zh-CN" altLang="en-US" sz="3600" dirty="0"/>
            </a:p>
          </p:txBody>
        </p:sp>
        <p:cxnSp>
          <p:nvCxnSpPr>
            <p:cNvPr id="18" name="曲线连接符 17"/>
            <p:cNvCxnSpPr>
              <a:stCxn id="14" idx="1"/>
            </p:cNvCxnSpPr>
            <p:nvPr/>
          </p:nvCxnSpPr>
          <p:spPr>
            <a:xfrm rot="10800000">
              <a:off x="930730" y="5938854"/>
              <a:ext cx="1355271" cy="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22"/>
            <p:cNvCxnSpPr>
              <a:endCxn id="14" idx="3"/>
            </p:cNvCxnSpPr>
            <p:nvPr/>
          </p:nvCxnSpPr>
          <p:spPr>
            <a:xfrm flipH="1">
              <a:off x="6074229" y="5938853"/>
              <a:ext cx="11430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1230382" y="5535690"/>
              <a:ext cx="652567" cy="227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/>
                <a:t>Expired</a:t>
              </a:r>
              <a:endParaRPr lang="zh-CN" altLang="en-US" sz="36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184528" y="5465324"/>
              <a:ext cx="1300863" cy="227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/>
                <a:t>New Connected</a:t>
              </a:r>
              <a:endParaRPr lang="zh-CN" altLang="en-US" sz="3600" dirty="0"/>
            </a:p>
          </p:txBody>
        </p:sp>
        <p:cxnSp>
          <p:nvCxnSpPr>
            <p:cNvPr id="22" name="直接连接符 16"/>
            <p:cNvCxnSpPr>
              <a:stCxn id="6" idx="2"/>
              <a:endCxn id="14" idx="0"/>
            </p:cNvCxnSpPr>
            <p:nvPr/>
          </p:nvCxnSpPr>
          <p:spPr>
            <a:xfrm>
              <a:off x="4180115" y="4620986"/>
              <a:ext cx="0" cy="82801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Google Shape;12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4873" y="160200"/>
            <a:ext cx="898200" cy="882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049314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HDFS Configuration Best Practice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Arial" panose="020B0604020202020204"/>
              </a:rPr>
              <a:t>Connection/Socket timeout of the </a:t>
            </a:r>
            <a:r>
              <a:rPr lang="en-US" altLang="zh-CN" sz="4400" dirty="0" err="1">
                <a:latin typeface="Arial" panose="020B0604020202020204"/>
              </a:rPr>
              <a:t>DFSClient</a:t>
            </a:r>
            <a:r>
              <a:rPr lang="en-US" altLang="zh-CN" sz="4400" dirty="0">
                <a:latin typeface="Arial" panose="020B0604020202020204"/>
              </a:rPr>
              <a:t> &amp; </a:t>
            </a:r>
            <a:r>
              <a:rPr lang="en-US" altLang="zh-CN" sz="4400" dirty="0" err="1">
                <a:latin typeface="Arial" panose="020B0604020202020204"/>
              </a:rPr>
              <a:t>Datanode</a:t>
            </a:r>
            <a:r>
              <a:rPr lang="en-US" altLang="zh-CN" sz="4400" dirty="0">
                <a:latin typeface="Arial" panose="020B0604020202020204"/>
              </a:rPr>
              <a:t> </a:t>
            </a:r>
            <a:endParaRPr lang="en-US" altLang="zh-CN" sz="4400" dirty="0"/>
          </a:p>
          <a:p>
            <a:pPr marL="0" indent="0">
              <a:buNone/>
            </a:pPr>
            <a:r>
              <a:rPr lang="en-US" altLang="zh-CN" sz="4000" dirty="0">
                <a:latin typeface="Arial" panose="020B0604020202020204"/>
              </a:rPr>
              <a:t>    </a:t>
            </a:r>
            <a:r>
              <a:rPr lang="en-US" altLang="zh-CN" sz="4000" dirty="0" err="1">
                <a:latin typeface="Arial" panose="020B0604020202020204"/>
              </a:rPr>
              <a:t>dfs.client.socket</a:t>
            </a:r>
            <a:r>
              <a:rPr lang="en-US" altLang="zh-CN" sz="4000" dirty="0">
                <a:latin typeface="Arial" panose="020B0604020202020204"/>
              </a:rPr>
              <a:t>-timeout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4000" dirty="0">
                <a:latin typeface="Arial" panose="020B0604020202020204"/>
              </a:rPr>
              <a:t>    </a:t>
            </a:r>
            <a:r>
              <a:rPr lang="en-US" altLang="zh-CN" sz="4000" dirty="0" err="1">
                <a:latin typeface="Arial" panose="020B0604020202020204"/>
              </a:rPr>
              <a:t>dfs.datanode.socket.write.timeout</a:t>
            </a:r>
            <a:endParaRPr lang="en-US" altLang="zh-CN" sz="3200" dirty="0"/>
          </a:p>
          <a:p>
            <a:pPr marL="720000" indent="-342900">
              <a:buSzPct val="45000"/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Arial" panose="020B0604020202020204"/>
              </a:rPr>
              <a:t>Reduce the timeout to 15s</a:t>
            </a:r>
            <a:endParaRPr lang="en-US" altLang="zh-CN" sz="3200" dirty="0"/>
          </a:p>
          <a:p>
            <a:pPr marL="720000" indent="-342900">
              <a:buSzPct val="45000"/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Arial" panose="020B0604020202020204"/>
              </a:rPr>
              <a:t>Avoid pipeline timeout, upgrade the </a:t>
            </a:r>
            <a:r>
              <a:rPr lang="en-US" altLang="zh-CN" sz="3200" dirty="0" err="1">
                <a:latin typeface="Arial" panose="020B0604020202020204"/>
              </a:rPr>
              <a:t>DFSClient</a:t>
            </a:r>
            <a:r>
              <a:rPr lang="en-US" altLang="zh-CN" sz="3200" dirty="0">
                <a:latin typeface="Arial" panose="020B0604020202020204"/>
              </a:rPr>
              <a:t> first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4400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5" name="Google Shape;12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4873" y="160200"/>
            <a:ext cx="898200" cy="882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5861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4010832" y="5351111"/>
            <a:ext cx="17506158" cy="3769123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ym typeface="+mn-ea"/>
              </a:rPr>
              <a:t>Detect a dead </a:t>
            </a:r>
            <a:r>
              <a:rPr lang="en-US" dirty="0" err="1">
                <a:sym typeface="+mn-ea"/>
              </a:rPr>
              <a:t>Datanode</a:t>
            </a:r>
            <a:r>
              <a:rPr lang="en-US" dirty="0">
                <a:sym typeface="+mn-ea"/>
              </a:rPr>
              <a:t> </a:t>
            </a:r>
            <a:br>
              <a:rPr lang="en-US" dirty="0">
                <a:sym typeface="+mn-ea"/>
              </a:rPr>
            </a:br>
            <a:r>
              <a:rPr lang="en-US" dirty="0">
                <a:sym typeface="+mn-ea"/>
              </a:rPr>
              <a:t>in advance</a:t>
            </a:r>
            <a:endParaRPr dirty="0"/>
          </a:p>
        </p:txBody>
      </p:sp>
      <p:sp>
        <p:nvSpPr>
          <p:cNvPr id="184" name="Shape 184"/>
          <p:cNvSpPr>
            <a:spLocks noGrp="1"/>
          </p:cNvSpPr>
          <p:nvPr>
            <p:ph type="body" sz="quarter" idx="1"/>
          </p:nvPr>
        </p:nvSpPr>
        <p:spPr>
          <a:xfrm>
            <a:off x="4010832" y="8195323"/>
            <a:ext cx="17506158" cy="1587501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endParaRPr dirty="0"/>
          </a:p>
        </p:txBody>
      </p:sp>
      <p:sp>
        <p:nvSpPr>
          <p:cNvPr id="185" name="Shape 185"/>
          <p:cNvSpPr>
            <a:spLocks noGrp="1"/>
          </p:cNvSpPr>
          <p:nvPr>
            <p:ph type="body" idx="13"/>
          </p:nvPr>
        </p:nvSpPr>
        <p:spPr>
          <a:xfrm>
            <a:off x="961408" y="5715484"/>
            <a:ext cx="3034084" cy="3026470"/>
          </a:xfrm>
          <a:prstGeom prst="rect">
            <a:avLst/>
          </a:prstGeom>
        </p:spPr>
        <p:txBody>
          <a:bodyPr/>
          <a:lstStyle/>
          <a:p>
            <a:r>
              <a:rPr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3666428" y="1809838"/>
            <a:ext cx="45719" cy="457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65525" y="289637"/>
            <a:ext cx="102592" cy="9643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327963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Detect a dead </a:t>
            </a:r>
            <a:r>
              <a:rPr kumimoji="1" lang="en-US" altLang="zh-CN" dirty="0" err="1"/>
              <a:t>Datanode</a:t>
            </a:r>
            <a:r>
              <a:rPr kumimoji="1" lang="en-US" altLang="zh-CN" dirty="0"/>
              <a:t> in advance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881474" y="2319081"/>
            <a:ext cx="22428128" cy="10100917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Arial" panose="020B0604020202020204"/>
              </a:rPr>
              <a:t>Dead nodes not shared</a:t>
            </a:r>
          </a:p>
          <a:p>
            <a:r>
              <a:rPr lang="en-US" altLang="zh-CN" sz="4000" dirty="0">
                <a:latin typeface="Arial" panose="020B0604020202020204"/>
              </a:rPr>
              <a:t>“Dead” node not actually dead </a:t>
            </a:r>
          </a:p>
          <a:p>
            <a:r>
              <a:rPr lang="en-US" altLang="zh-CN" sz="4000" dirty="0">
                <a:latin typeface="Arial" panose="020B0604020202020204"/>
              </a:rPr>
              <a:t>HDFS-13571</a:t>
            </a:r>
            <a:endParaRPr lang="en-US" altLang="zh-CN" sz="4000" dirty="0"/>
          </a:p>
          <a:p>
            <a:pPr marL="0" indent="0">
              <a:buNone/>
            </a:pPr>
            <a:endParaRPr lang="en-US" altLang="zh-CN" sz="4400" dirty="0">
              <a:solidFill>
                <a:srgbClr val="000000"/>
              </a:solidFill>
              <a:latin typeface="Arial" panose="020B0604020202020204"/>
            </a:endParaRPr>
          </a:p>
          <a:p>
            <a:pPr marL="0" indent="0">
              <a:buNone/>
            </a:pPr>
            <a:endParaRPr lang="en-US" altLang="zh-CN" sz="44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8684360" y="3911483"/>
            <a:ext cx="15390710" cy="9563017"/>
            <a:chOff x="858520" y="3477260"/>
            <a:chExt cx="8502840" cy="3656520"/>
          </a:xfrm>
        </p:grpSpPr>
        <p:sp>
          <p:nvSpPr>
            <p:cNvPr id="6" name="CustomShape 16"/>
            <p:cNvSpPr/>
            <p:nvPr/>
          </p:nvSpPr>
          <p:spPr>
            <a:xfrm>
              <a:off x="858520" y="3477260"/>
              <a:ext cx="5028120" cy="31993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7" name="CustomShape 3"/>
            <p:cNvSpPr/>
            <p:nvPr/>
          </p:nvSpPr>
          <p:spPr>
            <a:xfrm>
              <a:off x="2504440" y="3843020"/>
              <a:ext cx="2102040" cy="45612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800">
                  <a:latin typeface="Arial" panose="020B0604020202020204"/>
                </a:rPr>
                <a:t>DeadNodeDetector</a:t>
              </a:r>
            </a:p>
          </p:txBody>
        </p:sp>
        <p:sp>
          <p:nvSpPr>
            <p:cNvPr id="8" name="CustomShape 4"/>
            <p:cNvSpPr/>
            <p:nvPr/>
          </p:nvSpPr>
          <p:spPr>
            <a:xfrm>
              <a:off x="2595880" y="4682180"/>
              <a:ext cx="1736280" cy="25704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800" dirty="0">
                  <a:latin typeface="Arial" panose="020B0604020202020204"/>
                </a:rPr>
                <a:t>Global Dead Nodes</a:t>
              </a:r>
            </a:p>
          </p:txBody>
        </p:sp>
        <p:sp>
          <p:nvSpPr>
            <p:cNvPr id="9" name="CustomShape 5"/>
            <p:cNvSpPr/>
            <p:nvPr/>
          </p:nvSpPr>
          <p:spPr>
            <a:xfrm>
              <a:off x="1590040" y="5671820"/>
              <a:ext cx="1736280" cy="73044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800" dirty="0" err="1">
                  <a:latin typeface="Arial" panose="020B0604020202020204"/>
                </a:rPr>
                <a:t>DFSInputStream</a:t>
              </a:r>
              <a:endParaRPr lang="en-US" sz="2800" dirty="0">
                <a:latin typeface="Arial" panose="020B0604020202020204"/>
              </a:endParaRPr>
            </a:p>
            <a:p>
              <a:pPr algn="ctr">
                <a:lnSpc>
                  <a:spcPct val="100000"/>
                </a:lnSpc>
              </a:pPr>
              <a:endParaRPr lang="en-US" sz="2800" dirty="0">
                <a:latin typeface="Arial" panose="020B0604020202020204"/>
              </a:endParaRPr>
            </a:p>
          </p:txBody>
        </p:sp>
        <p:sp>
          <p:nvSpPr>
            <p:cNvPr id="10" name="CustomShape 6"/>
            <p:cNvSpPr/>
            <p:nvPr/>
          </p:nvSpPr>
          <p:spPr>
            <a:xfrm>
              <a:off x="1681480" y="6099140"/>
              <a:ext cx="1553400" cy="17424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800">
                  <a:latin typeface="Arial" panose="020B0604020202020204"/>
                </a:rPr>
                <a:t>Local Dead Nodes</a:t>
              </a:r>
            </a:p>
          </p:txBody>
        </p:sp>
        <p:sp>
          <p:nvSpPr>
            <p:cNvPr id="11" name="CustomShape 7"/>
            <p:cNvSpPr/>
            <p:nvPr/>
          </p:nvSpPr>
          <p:spPr>
            <a:xfrm>
              <a:off x="7259320" y="3477260"/>
              <a:ext cx="2102040" cy="18064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12" name="CustomShape 8"/>
            <p:cNvSpPr/>
            <p:nvPr/>
          </p:nvSpPr>
          <p:spPr>
            <a:xfrm>
              <a:off x="7551640" y="3601820"/>
              <a:ext cx="1461960" cy="56988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800">
                  <a:latin typeface="Arial" panose="020B0604020202020204"/>
                </a:rPr>
                <a:t>Namenode</a:t>
              </a:r>
            </a:p>
          </p:txBody>
        </p:sp>
        <p:sp>
          <p:nvSpPr>
            <p:cNvPr id="13" name="CustomShape 9"/>
            <p:cNvSpPr/>
            <p:nvPr/>
          </p:nvSpPr>
          <p:spPr>
            <a:xfrm>
              <a:off x="7917400" y="4267820"/>
              <a:ext cx="913320" cy="3794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800">
                  <a:latin typeface="Arial" panose="020B0604020202020204"/>
                </a:rPr>
                <a:t>DataNode</a:t>
              </a:r>
            </a:p>
          </p:txBody>
        </p:sp>
        <p:sp>
          <p:nvSpPr>
            <p:cNvPr id="14" name="CustomShape 10"/>
            <p:cNvSpPr/>
            <p:nvPr/>
          </p:nvSpPr>
          <p:spPr>
            <a:xfrm>
              <a:off x="7899400" y="4743380"/>
              <a:ext cx="913320" cy="3794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800">
                  <a:latin typeface="Arial" panose="020B0604020202020204"/>
                </a:rPr>
                <a:t>DataNode</a:t>
              </a:r>
            </a:p>
          </p:txBody>
        </p:sp>
        <p:sp>
          <p:nvSpPr>
            <p:cNvPr id="15" name="CustomShape 11"/>
            <p:cNvSpPr/>
            <p:nvPr/>
          </p:nvSpPr>
          <p:spPr>
            <a:xfrm>
              <a:off x="4607560" y="4071620"/>
              <a:ext cx="3309120" cy="385920"/>
            </a:xfrm>
            <a:prstGeom prst="straightConnector1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</p:sp>
        <p:sp>
          <p:nvSpPr>
            <p:cNvPr id="16" name="CustomShape 12"/>
            <p:cNvSpPr/>
            <p:nvPr/>
          </p:nvSpPr>
          <p:spPr>
            <a:xfrm>
              <a:off x="4607560" y="4071620"/>
              <a:ext cx="3291120" cy="861480"/>
            </a:xfrm>
            <a:prstGeom prst="straightConnector1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</p:sp>
        <p:sp>
          <p:nvSpPr>
            <p:cNvPr id="17" name="CustomShape 13"/>
            <p:cNvSpPr/>
            <p:nvPr/>
          </p:nvSpPr>
          <p:spPr>
            <a:xfrm>
              <a:off x="3556000" y="4300220"/>
              <a:ext cx="360" cy="381240"/>
            </a:xfrm>
            <a:prstGeom prst="straightConnector1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</p:sp>
        <p:sp>
          <p:nvSpPr>
            <p:cNvPr id="18" name="CustomShape 14"/>
            <p:cNvSpPr/>
            <p:nvPr/>
          </p:nvSpPr>
          <p:spPr>
            <a:xfrm>
              <a:off x="3693160" y="5671820"/>
              <a:ext cx="1736280" cy="73044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800" dirty="0" err="1">
                  <a:latin typeface="Arial" panose="020B0604020202020204"/>
                </a:rPr>
                <a:t>DFSInputStream</a:t>
              </a:r>
              <a:endParaRPr lang="en-US" sz="2800" dirty="0">
                <a:latin typeface="Arial" panose="020B0604020202020204"/>
              </a:endParaRPr>
            </a:p>
            <a:p>
              <a:pPr algn="ctr">
                <a:lnSpc>
                  <a:spcPct val="100000"/>
                </a:lnSpc>
              </a:pPr>
              <a:endParaRPr lang="en-US" sz="2800" dirty="0">
                <a:latin typeface="Arial" panose="020B0604020202020204"/>
              </a:endParaRPr>
            </a:p>
          </p:txBody>
        </p:sp>
        <p:sp>
          <p:nvSpPr>
            <p:cNvPr id="19" name="CustomShape 15"/>
            <p:cNvSpPr/>
            <p:nvPr/>
          </p:nvSpPr>
          <p:spPr>
            <a:xfrm>
              <a:off x="3784600" y="6099140"/>
              <a:ext cx="1553400" cy="17424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800">
                  <a:latin typeface="Arial" panose="020B0604020202020204"/>
                </a:rPr>
                <a:t>Local Dead Nodes</a:t>
              </a:r>
            </a:p>
          </p:txBody>
        </p:sp>
        <p:sp>
          <p:nvSpPr>
            <p:cNvPr id="20" name="CustomShape 17"/>
            <p:cNvSpPr/>
            <p:nvPr/>
          </p:nvSpPr>
          <p:spPr>
            <a:xfrm>
              <a:off x="2778760" y="6788540"/>
              <a:ext cx="1383030" cy="3452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800">
                  <a:latin typeface="Arial" panose="020B0604020202020204"/>
                </a:rPr>
                <a:t>DFSClient</a:t>
              </a:r>
              <a:endParaRPr sz="2800" dirty="0"/>
            </a:p>
          </p:txBody>
        </p:sp>
        <p:sp>
          <p:nvSpPr>
            <p:cNvPr id="21" name="CustomShape 18"/>
            <p:cNvSpPr/>
            <p:nvPr/>
          </p:nvSpPr>
          <p:spPr>
            <a:xfrm>
              <a:off x="7990840" y="5474900"/>
              <a:ext cx="1022760" cy="3592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800" dirty="0">
                  <a:latin typeface="Arial" panose="020B0604020202020204"/>
                </a:rPr>
                <a:t>HDFS</a:t>
              </a:r>
            </a:p>
          </p:txBody>
        </p:sp>
        <p:sp>
          <p:nvSpPr>
            <p:cNvPr id="22" name="CustomShape 19"/>
            <p:cNvSpPr/>
            <p:nvPr/>
          </p:nvSpPr>
          <p:spPr>
            <a:xfrm>
              <a:off x="949960" y="4682180"/>
              <a:ext cx="1553400" cy="25704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800">
                  <a:latin typeface="Arial" panose="020B0604020202020204"/>
                </a:rPr>
                <a:t>Suspicious Nodes</a:t>
              </a:r>
            </a:p>
          </p:txBody>
        </p:sp>
        <p:sp>
          <p:nvSpPr>
            <p:cNvPr id="23" name="CustomShape 20"/>
            <p:cNvSpPr/>
            <p:nvPr/>
          </p:nvSpPr>
          <p:spPr>
            <a:xfrm>
              <a:off x="4561840" y="4682180"/>
              <a:ext cx="1187640" cy="25704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800">
                  <a:latin typeface="Arial" panose="020B0604020202020204"/>
                </a:rPr>
                <a:t>Live Nodes</a:t>
              </a:r>
            </a:p>
          </p:txBody>
        </p:sp>
        <p:sp>
          <p:nvSpPr>
            <p:cNvPr id="24" name="CustomShape 21"/>
            <p:cNvSpPr/>
            <p:nvPr/>
          </p:nvSpPr>
          <p:spPr>
            <a:xfrm flipH="1">
              <a:off x="1726480" y="4300220"/>
              <a:ext cx="1828080" cy="381240"/>
            </a:xfrm>
            <a:prstGeom prst="straightConnector1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</p:sp>
        <p:sp>
          <p:nvSpPr>
            <p:cNvPr id="25" name="CustomShape 22"/>
            <p:cNvSpPr/>
            <p:nvPr/>
          </p:nvSpPr>
          <p:spPr>
            <a:xfrm>
              <a:off x="3556000" y="4300220"/>
              <a:ext cx="1599480" cy="381240"/>
            </a:xfrm>
            <a:prstGeom prst="straightConnector1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</p:sp>
        <p:sp>
          <p:nvSpPr>
            <p:cNvPr id="26" name="Line 23"/>
            <p:cNvSpPr/>
            <p:nvPr/>
          </p:nvSpPr>
          <p:spPr>
            <a:xfrm flipH="1">
              <a:off x="2456560" y="4939580"/>
              <a:ext cx="1098720" cy="73080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</p:sp>
        <p:sp>
          <p:nvSpPr>
            <p:cNvPr id="27" name="Line 24"/>
            <p:cNvSpPr/>
            <p:nvPr/>
          </p:nvSpPr>
          <p:spPr>
            <a:xfrm>
              <a:off x="3555280" y="4939220"/>
              <a:ext cx="1006560" cy="73260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</p:sp>
        <p:sp>
          <p:nvSpPr>
            <p:cNvPr id="28" name="Line 25"/>
            <p:cNvSpPr/>
            <p:nvPr/>
          </p:nvSpPr>
          <p:spPr>
            <a:xfrm flipV="1">
              <a:off x="2595880" y="4939580"/>
              <a:ext cx="2559600" cy="64080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</p:sp>
        <p:sp>
          <p:nvSpPr>
            <p:cNvPr id="29" name="Line 26"/>
            <p:cNvSpPr/>
            <p:nvPr/>
          </p:nvSpPr>
          <p:spPr>
            <a:xfrm flipH="1" flipV="1">
              <a:off x="1772920" y="4939580"/>
              <a:ext cx="2743200" cy="73224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</p:sp>
        <p:sp>
          <p:nvSpPr>
            <p:cNvPr id="30" name="Line 27"/>
            <p:cNvSpPr/>
            <p:nvPr/>
          </p:nvSpPr>
          <p:spPr>
            <a:xfrm flipH="1" flipV="1">
              <a:off x="1772920" y="4939580"/>
              <a:ext cx="731520" cy="73080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</p:sp>
        <p:sp>
          <p:nvSpPr>
            <p:cNvPr id="31" name="Line 28"/>
            <p:cNvSpPr/>
            <p:nvPr/>
          </p:nvSpPr>
          <p:spPr>
            <a:xfrm flipV="1">
              <a:off x="4561840" y="4933100"/>
              <a:ext cx="593640" cy="73872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</p:sp>
      </p:grpSp>
      <p:pic>
        <p:nvPicPr>
          <p:cNvPr id="32" name="Google Shape;12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4873" y="160200"/>
            <a:ext cx="898200" cy="882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488123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Detect a dead </a:t>
            </a:r>
            <a:r>
              <a:rPr kumimoji="1" lang="en-US" altLang="zh-CN" dirty="0" err="1"/>
              <a:t>Datanode</a:t>
            </a:r>
            <a:r>
              <a:rPr kumimoji="1" lang="en-US" altLang="zh-CN" dirty="0"/>
              <a:t> in advance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881474" y="2319081"/>
            <a:ext cx="22428128" cy="10100917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Arial" panose="020B0604020202020204"/>
              </a:rPr>
              <a:t>Node state machine</a:t>
            </a:r>
            <a:endParaRPr lang="en-US" altLang="zh-CN" sz="4400" dirty="0">
              <a:solidFill>
                <a:srgbClr val="000000"/>
              </a:solidFill>
              <a:latin typeface="Arial" panose="020B0604020202020204"/>
            </a:endParaRPr>
          </a:p>
          <a:p>
            <a:pPr marL="0" indent="0">
              <a:buNone/>
            </a:pPr>
            <a:endParaRPr lang="en-US" altLang="zh-CN" sz="44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32" name="组 31"/>
          <p:cNvGrpSpPr/>
          <p:nvPr/>
        </p:nvGrpSpPr>
        <p:grpSpPr>
          <a:xfrm>
            <a:off x="1009391" y="4156486"/>
            <a:ext cx="19139696" cy="8431554"/>
            <a:chOff x="1251680" y="3017520"/>
            <a:chExt cx="6336760" cy="3108960"/>
          </a:xfrm>
        </p:grpSpPr>
        <p:sp>
          <p:nvSpPr>
            <p:cNvPr id="33" name="CustomShape 3"/>
            <p:cNvSpPr/>
            <p:nvPr/>
          </p:nvSpPr>
          <p:spPr>
            <a:xfrm>
              <a:off x="1371600" y="3017520"/>
              <a:ext cx="1096200" cy="730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>
                  <a:latin typeface="Arial" panose="020B0604020202020204"/>
                </a:rPr>
                <a:t>Init</a:t>
              </a:r>
            </a:p>
          </p:txBody>
        </p:sp>
        <p:sp>
          <p:nvSpPr>
            <p:cNvPr id="34" name="CustomShape 4"/>
            <p:cNvSpPr/>
            <p:nvPr/>
          </p:nvSpPr>
          <p:spPr>
            <a:xfrm>
              <a:off x="3931920" y="3017520"/>
              <a:ext cx="1096200" cy="730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>
                  <a:latin typeface="Arial" panose="020B0604020202020204"/>
                </a:rPr>
                <a:t>Live</a:t>
              </a:r>
            </a:p>
          </p:txBody>
        </p:sp>
        <p:sp>
          <p:nvSpPr>
            <p:cNvPr id="35" name="CustomShape 5"/>
            <p:cNvSpPr/>
            <p:nvPr/>
          </p:nvSpPr>
          <p:spPr>
            <a:xfrm>
              <a:off x="3931920" y="5120640"/>
              <a:ext cx="1096200" cy="730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>
                  <a:latin typeface="Arial" panose="020B0604020202020204"/>
                </a:rPr>
                <a:t>Suspicious</a:t>
              </a:r>
            </a:p>
          </p:txBody>
        </p:sp>
        <p:sp>
          <p:nvSpPr>
            <p:cNvPr id="36" name="CustomShape 6"/>
            <p:cNvSpPr/>
            <p:nvPr/>
          </p:nvSpPr>
          <p:spPr>
            <a:xfrm>
              <a:off x="6492240" y="3931920"/>
              <a:ext cx="1096200" cy="730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>
                  <a:latin typeface="Arial" panose="020B0604020202020204"/>
                </a:rPr>
                <a:t>Dead</a:t>
              </a:r>
            </a:p>
          </p:txBody>
        </p:sp>
        <p:sp>
          <p:nvSpPr>
            <p:cNvPr id="37" name="CustomShape 7"/>
            <p:cNvSpPr/>
            <p:nvPr/>
          </p:nvSpPr>
          <p:spPr>
            <a:xfrm>
              <a:off x="2468880" y="3383280"/>
              <a:ext cx="1462320" cy="360"/>
            </a:xfrm>
            <a:prstGeom prst="curvedConnector3">
              <a:avLst>
                <a:gd name="adj1" fmla="val 50000"/>
              </a:avLst>
            </a:prstGeom>
            <a:ln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>
                  <a:latin typeface="Arial" panose="020B0604020202020204"/>
                </a:rPr>
                <a:t>Open</a:t>
              </a:r>
            </a:p>
          </p:txBody>
        </p:sp>
        <p:sp>
          <p:nvSpPr>
            <p:cNvPr id="38" name="CustomShape 8"/>
            <p:cNvSpPr/>
            <p:nvPr/>
          </p:nvSpPr>
          <p:spPr>
            <a:xfrm>
              <a:off x="4183380" y="3749675"/>
              <a:ext cx="175895" cy="1370965"/>
            </a:xfrm>
            <a:prstGeom prst="curvedConnector3">
              <a:avLst>
                <a:gd name="adj1" fmla="val -65342"/>
              </a:avLst>
            </a:prstGeom>
            <a:ln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39" name="CustomShape 9"/>
            <p:cNvSpPr/>
            <p:nvPr/>
          </p:nvSpPr>
          <p:spPr>
            <a:xfrm flipV="1">
              <a:off x="5028120" y="4661640"/>
              <a:ext cx="1802967" cy="822240"/>
            </a:xfrm>
            <a:prstGeom prst="curvedConnector3">
              <a:avLst>
                <a:gd name="adj1" fmla="val 50000"/>
              </a:avLst>
            </a:prstGeom>
            <a:ln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40" name="CustomShape 10"/>
            <p:cNvSpPr/>
            <p:nvPr/>
          </p:nvSpPr>
          <p:spPr>
            <a:xfrm flipH="1" flipV="1">
              <a:off x="4867920" y="3640680"/>
              <a:ext cx="1622880" cy="654840"/>
            </a:xfrm>
            <a:prstGeom prst="curvedConnector3">
              <a:avLst>
                <a:gd name="adj1" fmla="val 50000"/>
              </a:avLst>
            </a:prstGeom>
            <a:ln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41" name="CustomShape 11"/>
            <p:cNvSpPr/>
            <p:nvPr/>
          </p:nvSpPr>
          <p:spPr>
            <a:xfrm>
              <a:off x="4868640" y="3124440"/>
              <a:ext cx="2171520" cy="806760"/>
            </a:xfrm>
            <a:prstGeom prst="curvedConnector3">
              <a:avLst>
                <a:gd name="adj1" fmla="val 50000"/>
              </a:avLst>
            </a:prstGeom>
            <a:ln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>
                  <a:latin typeface="Arial" panose="020B0604020202020204"/>
                </a:rPr>
                <a:t>RPC Failure</a:t>
              </a:r>
            </a:p>
          </p:txBody>
        </p:sp>
        <p:sp>
          <p:nvSpPr>
            <p:cNvPr id="42" name="CustomShape 13"/>
            <p:cNvSpPr/>
            <p:nvPr/>
          </p:nvSpPr>
          <p:spPr>
            <a:xfrm>
              <a:off x="1251680" y="5396040"/>
              <a:ext cx="1096200" cy="730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>
                  <a:latin typeface="Arial" panose="020B0604020202020204"/>
                </a:rPr>
                <a:t>Removed</a:t>
              </a:r>
            </a:p>
          </p:txBody>
        </p:sp>
        <p:sp>
          <p:nvSpPr>
            <p:cNvPr id="43" name="CustomShape 14"/>
            <p:cNvSpPr/>
            <p:nvPr/>
          </p:nvSpPr>
          <p:spPr>
            <a:xfrm flipH="1">
              <a:off x="1932049" y="3642120"/>
              <a:ext cx="2158992" cy="1753920"/>
            </a:xfrm>
            <a:prstGeom prst="curvedConnector3">
              <a:avLst>
                <a:gd name="adj1" fmla="val 50000"/>
              </a:avLst>
            </a:prstGeom>
            <a:ln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>
                  <a:latin typeface="Arial" panose="020B0604020202020204"/>
                </a:rPr>
                <a:t>Close</a:t>
              </a:r>
            </a:p>
          </p:txBody>
        </p:sp>
        <p:sp>
          <p:nvSpPr>
            <p:cNvPr id="44" name="CustomShape 15"/>
            <p:cNvSpPr/>
            <p:nvPr/>
          </p:nvSpPr>
          <p:spPr>
            <a:xfrm>
              <a:off x="5486400" y="4957200"/>
              <a:ext cx="14220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3200" dirty="0">
                  <a:latin typeface="Arial" panose="020B0604020202020204"/>
                </a:rPr>
                <a:t>RPC Failure</a:t>
              </a:r>
            </a:p>
          </p:txBody>
        </p:sp>
        <p:sp>
          <p:nvSpPr>
            <p:cNvPr id="45" name="CustomShape 16"/>
            <p:cNvSpPr/>
            <p:nvPr/>
          </p:nvSpPr>
          <p:spPr>
            <a:xfrm>
              <a:off x="4811760" y="3840480"/>
              <a:ext cx="1588320" cy="3456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3200">
                  <a:latin typeface="Arial" panose="020B0604020202020204"/>
                </a:rPr>
                <a:t>RPC Success</a:t>
              </a:r>
            </a:p>
          </p:txBody>
        </p:sp>
        <p:sp>
          <p:nvSpPr>
            <p:cNvPr id="46" name="CustomShape 17"/>
            <p:cNvSpPr/>
            <p:nvPr/>
          </p:nvSpPr>
          <p:spPr>
            <a:xfrm>
              <a:off x="3657600" y="4408560"/>
              <a:ext cx="1484640" cy="3456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3200">
                  <a:latin typeface="Arial" panose="020B0604020202020204"/>
                </a:rPr>
                <a:t>Read Failure</a:t>
              </a:r>
            </a:p>
          </p:txBody>
        </p:sp>
        <p:sp>
          <p:nvSpPr>
            <p:cNvPr id="47" name="CustomShape 8"/>
            <p:cNvSpPr/>
            <p:nvPr/>
          </p:nvSpPr>
          <p:spPr>
            <a:xfrm rot="11100000">
              <a:off x="4632960" y="3744595"/>
              <a:ext cx="175895" cy="1369060"/>
            </a:xfrm>
            <a:prstGeom prst="curvedConnector3">
              <a:avLst>
                <a:gd name="adj1" fmla="val -65342"/>
              </a:avLst>
            </a:prstGeom>
            <a:ln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48" name="文本框 47"/>
            <p:cNvSpPr txBox="1"/>
            <p:nvPr/>
          </p:nvSpPr>
          <p:spPr>
            <a:xfrm>
              <a:off x="4463415" y="4408805"/>
              <a:ext cx="1143635" cy="21562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3200" dirty="0">
                  <a:latin typeface="Arial" panose="020B0604020202020204"/>
                  <a:sym typeface="+mn-ea"/>
                </a:rPr>
                <a:t>Read Success</a:t>
              </a:r>
              <a:endParaRPr lang="en-US" sz="3200" dirty="0"/>
            </a:p>
          </p:txBody>
        </p:sp>
      </p:grpSp>
      <p:pic>
        <p:nvPicPr>
          <p:cNvPr id="49" name="Google Shape;12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4873" y="160200"/>
            <a:ext cx="898200" cy="8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CustomShape 14"/>
          <p:cNvSpPr/>
          <p:nvPr/>
        </p:nvSpPr>
        <p:spPr>
          <a:xfrm flipH="1">
            <a:off x="4320378" y="10891013"/>
            <a:ext cx="4782295" cy="702149"/>
          </a:xfrm>
          <a:prstGeom prst="curved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dirty="0">
                <a:latin typeface="Arial" panose="020B0604020202020204"/>
              </a:rPr>
              <a:t>Close</a:t>
            </a:r>
          </a:p>
        </p:txBody>
      </p:sp>
      <p:sp>
        <p:nvSpPr>
          <p:cNvPr id="27" name="CustomShape 14"/>
          <p:cNvSpPr/>
          <p:nvPr/>
        </p:nvSpPr>
        <p:spPr>
          <a:xfrm flipH="1">
            <a:off x="3367950" y="8514451"/>
            <a:ext cx="15817687" cy="3905547"/>
          </a:xfrm>
          <a:prstGeom prst="curvedConnector3">
            <a:avLst>
              <a:gd name="adj1" fmla="val -5291"/>
            </a:avLst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3200" dirty="0">
              <a:latin typeface="Arial" panose="020B060402020202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962240" y="11295644"/>
            <a:ext cx="1194993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200" dirty="0"/>
              <a:t>C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lose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619516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DC1313"/>
                </a:solidFill>
                <a:sym typeface="+mn-ea"/>
              </a:rPr>
              <a:t>Summary</a:t>
            </a:r>
            <a:endParaRPr dirty="0">
              <a:solidFill>
                <a:srgbClr val="DC1313"/>
              </a:solidFill>
              <a:sym typeface="+mn-ea"/>
            </a:endParaRPr>
          </a:p>
        </p:txBody>
      </p:sp>
      <p:sp>
        <p:nvSpPr>
          <p:cNvPr id="290" name="Shape 290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Subtitle Text</a:t>
            </a:r>
          </a:p>
        </p:txBody>
      </p:sp>
      <p:sp>
        <p:nvSpPr>
          <p:cNvPr id="291" name="Shape 291"/>
          <p:cNvSpPr/>
          <p:nvPr/>
        </p:nvSpPr>
        <p:spPr>
          <a:xfrm>
            <a:off x="814937" y="2609136"/>
            <a:ext cx="22754126" cy="9716928"/>
          </a:xfrm>
          <a:prstGeom prst="rect">
            <a:avLst/>
          </a:prstGeom>
          <a:blipFill rotWithShape="1">
            <a:blip r:embed="rId3"/>
            <a:tile tx="0" ty="0" sx="100000" sy="100000" flip="none" algn="tl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92" name="1QQQ307-0.jpg"/>
          <p:cNvPicPr>
            <a:picLocks noChangeAspect="1"/>
          </p:cNvPicPr>
          <p:nvPr/>
        </p:nvPicPr>
        <p:blipFill>
          <a:blip r:embed="rId4"/>
          <a:srcRect l="9883" t="3952" r="18805" b="4135"/>
          <a:stretch>
            <a:fillRect/>
          </a:stretch>
        </p:blipFill>
        <p:spPr>
          <a:xfrm>
            <a:off x="734648" y="2609055"/>
            <a:ext cx="11299767" cy="97169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93" name="Shape 293"/>
          <p:cNvSpPr/>
          <p:nvPr/>
        </p:nvSpPr>
        <p:spPr>
          <a:xfrm>
            <a:off x="13507870" y="3346069"/>
            <a:ext cx="2103524" cy="74892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algn="l"/>
            <a:r>
              <a:rPr lang="en-US" dirty="0">
                <a:sym typeface="+mn-ea"/>
              </a:rPr>
              <a:t>Locality</a:t>
            </a:r>
            <a:endParaRPr dirty="0">
              <a:sym typeface="+mn-ea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13507870" y="3915917"/>
            <a:ext cx="7337417" cy="174919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FFFFFF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rPr lang="en-US" dirty="0">
                <a:sym typeface="+mn-ea"/>
              </a:rPr>
              <a:t>Maintain the data on local host as much as possible and reduce the overhead of the local read</a:t>
            </a:r>
            <a:endParaRPr dirty="0">
              <a:sym typeface="+mn-ea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11071655" y="3225151"/>
            <a:ext cx="1927637" cy="2225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C82506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11071655" y="6354678"/>
            <a:ext cx="1927637" cy="2225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C82506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11071655" y="9484204"/>
            <a:ext cx="1927637" cy="2225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C82506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13507870" y="6475596"/>
            <a:ext cx="4244494" cy="74892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algn="l"/>
            <a:r>
              <a:rPr lang="en-US" dirty="0">
                <a:sym typeface="+mn-ea"/>
              </a:rPr>
              <a:t>Quick Response</a:t>
            </a:r>
            <a:endParaRPr dirty="0">
              <a:sym typeface="+mn-ea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13507870" y="7045444"/>
            <a:ext cx="7337417" cy="174919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FFFFFF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rPr lang="en-US" dirty="0">
                <a:sym typeface="+mn-ea"/>
              </a:rPr>
              <a:t>Make sure the response to </a:t>
            </a:r>
            <a:r>
              <a:rPr lang="en-US" dirty="0" err="1">
                <a:sym typeface="+mn-ea"/>
              </a:rPr>
              <a:t>Hbase</a:t>
            </a:r>
            <a:r>
              <a:rPr lang="en-US" dirty="0">
                <a:sym typeface="+mn-ea"/>
              </a:rPr>
              <a:t> is returned as soon as possible even a failed one</a:t>
            </a:r>
            <a:endParaRPr dirty="0">
              <a:sym typeface="+mn-ea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13507870" y="9605122"/>
            <a:ext cx="3905170" cy="74892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algn="l"/>
            <a:r>
              <a:rPr lang="en-US" dirty="0">
                <a:sym typeface="+mn-ea"/>
              </a:rPr>
              <a:t>Less Minor GC</a:t>
            </a:r>
            <a:endParaRPr dirty="0">
              <a:sym typeface="+mn-ea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13507870" y="10174970"/>
            <a:ext cx="7337417" cy="174919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FFFFFF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rPr lang="en-US" dirty="0">
                <a:sym typeface="+mn-ea"/>
              </a:rPr>
              <a:t>Minor GC from both </a:t>
            </a:r>
            <a:r>
              <a:rPr lang="en-US" dirty="0" err="1">
                <a:sym typeface="+mn-ea"/>
              </a:rPr>
              <a:t>Hbase</a:t>
            </a:r>
            <a:r>
              <a:rPr lang="en-US" dirty="0">
                <a:sym typeface="+mn-ea"/>
              </a:rPr>
              <a:t> and HDFS affects the latency.  Try to </a:t>
            </a:r>
            <a:r>
              <a:rPr lang="en-US" altLang="zh-CN" dirty="0">
                <a:sym typeface="+mn-ea"/>
              </a:rPr>
              <a:t>reduce</a:t>
            </a:r>
            <a:r>
              <a:rPr lang="zh-CN" altLang="en-US" dirty="0">
                <a:sym typeface="+mn-ea"/>
              </a:rPr>
              <a:t> </a:t>
            </a:r>
            <a:r>
              <a:rPr lang="en-US" dirty="0">
                <a:sym typeface="+mn-ea"/>
              </a:rPr>
              <a:t>the one from HDFS on client side.</a:t>
            </a:r>
            <a:endParaRPr dirty="0">
              <a:sym typeface="+mn-ea"/>
            </a:endParaRPr>
          </a:p>
        </p:txBody>
      </p:sp>
      <p:pic>
        <p:nvPicPr>
          <p:cNvPr id="302" name="mokuai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7234" y="9958887"/>
            <a:ext cx="1276479" cy="12764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03" name="shujuku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97234" y="6829424"/>
            <a:ext cx="1276479" cy="12764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04" name="shuju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99453" y="3702052"/>
            <a:ext cx="1272041" cy="127204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xfrm>
            <a:off x="1463040" y="1592580"/>
            <a:ext cx="4686300" cy="20066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84225">
              <a:defRPr sz="10640">
                <a:latin typeface="+mn-lt"/>
                <a:ea typeface="+mn-ea"/>
                <a:cs typeface="+mn-cs"/>
                <a:sym typeface="苹方 中等" panose="020B0400000000000000" charset="-122"/>
              </a:defRPr>
            </a:lvl1pPr>
          </a:lstStyle>
          <a:p>
            <a:r>
              <a:rPr dirty="0">
                <a:sym typeface="+mn-ea"/>
              </a:rPr>
              <a:t>C</a:t>
            </a:r>
            <a:r>
              <a:rPr lang="en-US" dirty="0">
                <a:sym typeface="+mn-ea"/>
              </a:rPr>
              <a:t>ontent</a:t>
            </a:r>
          </a:p>
        </p:txBody>
      </p:sp>
      <p:sp>
        <p:nvSpPr>
          <p:cNvPr id="166" name="Shape 166"/>
          <p:cNvSpPr/>
          <p:nvPr/>
        </p:nvSpPr>
        <p:spPr>
          <a:xfrm>
            <a:off x="12024052" y="1886982"/>
            <a:ext cx="1290043" cy="141754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1">
                    <a:hueOff val="-78757"/>
                    <a:satOff val="2397"/>
                    <a:lumOff val="10536"/>
                  </a:schemeClr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rPr dirty="0">
                <a:solidFill>
                  <a:schemeClr val="accent5"/>
                </a:solidFill>
              </a:rPr>
              <a:t>01</a:t>
            </a:r>
          </a:p>
        </p:txBody>
      </p:sp>
      <p:sp>
        <p:nvSpPr>
          <p:cNvPr id="167" name="Shape 167"/>
          <p:cNvSpPr/>
          <p:nvPr/>
        </p:nvSpPr>
        <p:spPr>
          <a:xfrm>
            <a:off x="12024052" y="4728481"/>
            <a:ext cx="1368426" cy="141753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1">
                    <a:hueOff val="-78757"/>
                    <a:satOff val="2397"/>
                    <a:lumOff val="10536"/>
                  </a:schemeClr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rPr>
                <a:solidFill>
                  <a:srgbClr val="C82506"/>
                </a:solidFill>
              </a:rPr>
              <a:t>02</a:t>
            </a:r>
          </a:p>
        </p:txBody>
      </p:sp>
      <p:sp>
        <p:nvSpPr>
          <p:cNvPr id="169" name="Shape 169"/>
          <p:cNvSpPr/>
          <p:nvPr/>
        </p:nvSpPr>
        <p:spPr>
          <a:xfrm>
            <a:off x="12024052" y="7569980"/>
            <a:ext cx="1368426" cy="141753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1">
                    <a:hueOff val="-78757"/>
                    <a:satOff val="2397"/>
                    <a:lumOff val="10536"/>
                  </a:schemeClr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rPr>
                <a:solidFill>
                  <a:srgbClr val="C82506"/>
                </a:solidFill>
              </a:rPr>
              <a:t>03</a:t>
            </a:r>
          </a:p>
        </p:txBody>
      </p:sp>
      <p:grpSp>
        <p:nvGrpSpPr>
          <p:cNvPr id="172" name="Group 172"/>
          <p:cNvGrpSpPr/>
          <p:nvPr/>
        </p:nvGrpSpPr>
        <p:grpSpPr>
          <a:xfrm>
            <a:off x="13864330" y="2014742"/>
            <a:ext cx="9753847" cy="1367444"/>
            <a:chOff x="0" y="240796"/>
            <a:chExt cx="9753842" cy="1367443"/>
          </a:xfrm>
        </p:grpSpPr>
        <p:sp>
          <p:nvSpPr>
            <p:cNvPr id="170" name="Shape 170"/>
            <p:cNvSpPr/>
            <p:nvPr/>
          </p:nvSpPr>
          <p:spPr>
            <a:xfrm>
              <a:off x="0" y="240796"/>
              <a:ext cx="9753842" cy="841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kumimoji="1" lang="en-US" altLang="zh-CN" sz="4800" b="1" dirty="0">
                  <a:sym typeface="+mn-ea"/>
                </a:rPr>
                <a:t>Latency &amp; Availability monitoring</a:t>
              </a:r>
              <a:endParaRPr kumimoji="1" lang="en-US" altLang="zh-CN" sz="4800" b="1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6024" y="1043982"/>
              <a:ext cx="102592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solidFill>
                    <a:srgbClr val="A6AAA9"/>
                  </a:solidFill>
                  <a:latin typeface="苹方 常规" panose="020B0300000000000000" charset="-122"/>
                  <a:ea typeface="苹方 常规" panose="020B0300000000000000" charset="-122"/>
                  <a:cs typeface="苹方 常规" panose="020B0300000000000000" charset="-122"/>
                  <a:sym typeface="苹方 常规" panose="020B0300000000000000" charset="-122"/>
                </a:defRPr>
              </a:lvl1pPr>
            </a:lstStyle>
            <a:p>
              <a:endParaRPr dirty="0"/>
            </a:p>
          </p:txBody>
        </p:sp>
      </p:grpSp>
      <p:grpSp>
        <p:nvGrpSpPr>
          <p:cNvPr id="175" name="Group 175"/>
          <p:cNvGrpSpPr/>
          <p:nvPr/>
        </p:nvGrpSpPr>
        <p:grpSpPr>
          <a:xfrm>
            <a:off x="13873507" y="4997387"/>
            <a:ext cx="9451305" cy="1378369"/>
            <a:chOff x="0" y="229871"/>
            <a:chExt cx="9451303" cy="1378368"/>
          </a:xfrm>
        </p:grpSpPr>
        <p:sp>
          <p:nvSpPr>
            <p:cNvPr id="173" name="Shape 173"/>
            <p:cNvSpPr/>
            <p:nvPr/>
          </p:nvSpPr>
          <p:spPr>
            <a:xfrm>
              <a:off x="0" y="229871"/>
              <a:ext cx="9451303" cy="841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kumimoji="1" lang="en-US" altLang="zh-CN" sz="4800" b="1" dirty="0">
                  <a:sym typeface="+mn-ea"/>
                </a:rPr>
                <a:t>Latency </a:t>
              </a:r>
              <a:r>
                <a:rPr kumimoji="1" lang="en-US" altLang="zh-CN" sz="4800" b="1" dirty="0"/>
                <a:t>optimization &amp; practice</a:t>
              </a:r>
            </a:p>
          </p:txBody>
        </p:sp>
        <p:sp>
          <p:nvSpPr>
            <p:cNvPr id="174" name="Shape 174"/>
            <p:cNvSpPr/>
            <p:nvPr/>
          </p:nvSpPr>
          <p:spPr>
            <a:xfrm>
              <a:off x="6024" y="1043982"/>
              <a:ext cx="102592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solidFill>
                    <a:srgbClr val="A6AAA9"/>
                  </a:solidFill>
                  <a:latin typeface="苹方 常规" panose="020B0300000000000000" charset="-122"/>
                  <a:ea typeface="苹方 常规" panose="020B0300000000000000" charset="-122"/>
                  <a:cs typeface="苹方 常规" panose="020B0300000000000000" charset="-122"/>
                  <a:sym typeface="苹方 常规" panose="020B0300000000000000" charset="-122"/>
                </a:defRPr>
              </a:lvl1pPr>
            </a:lstStyle>
            <a:p>
              <a:endParaRPr dirty="0"/>
            </a:p>
          </p:txBody>
        </p:sp>
      </p:grpSp>
      <p:grpSp>
        <p:nvGrpSpPr>
          <p:cNvPr id="178" name="Group 178"/>
          <p:cNvGrpSpPr/>
          <p:nvPr/>
        </p:nvGrpSpPr>
        <p:grpSpPr>
          <a:xfrm>
            <a:off x="13833552" y="7718241"/>
            <a:ext cx="9784625" cy="1346943"/>
            <a:chOff x="-30778" y="261297"/>
            <a:chExt cx="9784620" cy="1346942"/>
          </a:xfrm>
        </p:grpSpPr>
        <p:sp>
          <p:nvSpPr>
            <p:cNvPr id="176" name="Shape 176"/>
            <p:cNvSpPr/>
            <p:nvPr/>
          </p:nvSpPr>
          <p:spPr>
            <a:xfrm>
              <a:off x="-30778" y="261297"/>
              <a:ext cx="9784620" cy="841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kumimoji="1" lang="en-US" altLang="zh-CN" sz="4800" b="1" dirty="0"/>
                <a:t>Detect the dead node in advance</a:t>
              </a:r>
            </a:p>
          </p:txBody>
        </p:sp>
        <p:sp>
          <p:nvSpPr>
            <p:cNvPr id="177" name="Shape 177"/>
            <p:cNvSpPr/>
            <p:nvPr/>
          </p:nvSpPr>
          <p:spPr>
            <a:xfrm>
              <a:off x="9177" y="1043982"/>
              <a:ext cx="102592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solidFill>
                    <a:srgbClr val="A6AAA9"/>
                  </a:solidFill>
                  <a:latin typeface="苹方 常规" panose="020B0300000000000000" charset="-122"/>
                  <a:ea typeface="苹方 常规" panose="020B0300000000000000" charset="-122"/>
                  <a:cs typeface="苹方 常规" panose="020B0300000000000000" charset="-122"/>
                  <a:sym typeface="苹方 常规" panose="020B0300000000000000" charset="-122"/>
                </a:defRPr>
              </a:lvl1pPr>
            </a:lstStyle>
            <a:p>
              <a:endParaRPr dirty="0"/>
            </a:p>
          </p:txBody>
        </p:sp>
      </p:grpSp>
      <p:pic>
        <p:nvPicPr>
          <p:cNvPr id="19" name="Google Shape;12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4873" y="160200"/>
            <a:ext cx="898200" cy="88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42"/>
          <p:cNvSpPr>
            <a:spLocks noGrp="1"/>
          </p:cNvSpPr>
          <p:nvPr>
            <p:ph type="body" idx="13"/>
          </p:nvPr>
        </p:nvSpPr>
        <p:spPr>
          <a:xfrm>
            <a:off x="8274852" y="3466698"/>
            <a:ext cx="6357203" cy="4648201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方正兰亭大黑_GBK" panose="02000000000000000000" charset="-122"/>
                <a:ea typeface="方正兰亭大黑_GBK" panose="02000000000000000000" charset="-122"/>
                <a:sym typeface="+mn-ea"/>
              </a:rPr>
              <a:t>Thanks</a:t>
            </a:r>
            <a:endParaRPr dirty="0">
              <a:latin typeface="方正兰亭大黑_GBK" panose="02000000000000000000" charset="-122"/>
              <a:ea typeface="方正兰亭大黑_GBK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4010832" y="5418265"/>
            <a:ext cx="17506158" cy="3769123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ym typeface="+mn-ea"/>
              </a:rPr>
              <a:t>Latency &amp; Availability Monitoring</a:t>
            </a:r>
            <a:endParaRPr dirty="0"/>
          </a:p>
        </p:txBody>
      </p:sp>
      <p:sp>
        <p:nvSpPr>
          <p:cNvPr id="184" name="Shape 184"/>
          <p:cNvSpPr>
            <a:spLocks noGrp="1"/>
          </p:cNvSpPr>
          <p:nvPr>
            <p:ph type="body" sz="quarter" idx="1"/>
          </p:nvPr>
        </p:nvSpPr>
        <p:spPr>
          <a:xfrm>
            <a:off x="4010832" y="8195323"/>
            <a:ext cx="17506158" cy="1587501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endParaRPr dirty="0"/>
          </a:p>
        </p:txBody>
      </p:sp>
      <p:sp>
        <p:nvSpPr>
          <p:cNvPr id="185" name="Shape 185"/>
          <p:cNvSpPr>
            <a:spLocks noGrp="1"/>
          </p:cNvSpPr>
          <p:nvPr>
            <p:ph type="body" idx="13"/>
          </p:nvPr>
        </p:nvSpPr>
        <p:spPr>
          <a:xfrm>
            <a:off x="961408" y="5715484"/>
            <a:ext cx="3110227" cy="3026470"/>
          </a:xfrm>
          <a:prstGeom prst="rect">
            <a:avLst/>
          </a:prstGeom>
        </p:spPr>
        <p:txBody>
          <a:bodyPr/>
          <a:lstStyle/>
          <a:p>
            <a:r>
              <a:t>01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66428" y="1809838"/>
            <a:ext cx="45719" cy="457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65525" y="289637"/>
            <a:ext cx="102592" cy="9643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zh-CN" altLang="zh-CN" dirty="0"/>
              <a:t>A</a:t>
            </a:r>
            <a:r>
              <a:rPr kumimoji="1" lang="en-US" altLang="zh-CN" dirty="0" err="1"/>
              <a:t>vailability</a:t>
            </a:r>
            <a:r>
              <a:rPr kumimoji="1" lang="en-US" altLang="zh-CN" dirty="0"/>
              <a:t> from SLA perspective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457200" indent="-457200">
              <a:buSzPct val="45000"/>
              <a:buFont typeface="Wingdings" panose="05000000000000000000" pitchFamily="2" charset="2"/>
              <a:buChar char="l"/>
            </a:pPr>
            <a:r>
              <a:rPr lang="en-US" altLang="zh-CN" sz="4400" dirty="0">
                <a:latin typeface="Arial" panose="020B0604020202020204"/>
              </a:rPr>
              <a:t>Multiple replicas</a:t>
            </a:r>
            <a:endParaRPr lang="en-US" altLang="zh-CN" sz="4400" dirty="0"/>
          </a:p>
          <a:p>
            <a:pPr marL="457200" indent="-457200">
              <a:buSzPct val="45000"/>
              <a:buFont typeface="Wingdings" panose="05000000000000000000" pitchFamily="2" charset="2"/>
              <a:buChar char="l"/>
            </a:pPr>
            <a:r>
              <a:rPr lang="en-US" altLang="zh-CN" sz="4400" dirty="0" err="1">
                <a:latin typeface="Arial" panose="020B0604020202020204"/>
              </a:rPr>
              <a:t>Namenode</a:t>
            </a:r>
            <a:r>
              <a:rPr lang="en-US" altLang="zh-CN" sz="4400" dirty="0">
                <a:latin typeface="Arial" panose="020B0604020202020204"/>
              </a:rPr>
              <a:t> &amp; </a:t>
            </a:r>
            <a:r>
              <a:rPr lang="en-US" altLang="zh-CN" sz="4400" dirty="0" err="1">
                <a:latin typeface="Arial" panose="020B0604020202020204"/>
              </a:rPr>
              <a:t>Datanode</a:t>
            </a:r>
            <a:endParaRPr lang="en-US" altLang="zh-CN" sz="4400" dirty="0"/>
          </a:p>
          <a:p>
            <a:endParaRPr kumimoji="1" lang="zh-CN" altLang="en-US" dirty="0"/>
          </a:p>
        </p:txBody>
      </p:sp>
      <p:sp>
        <p:nvSpPr>
          <p:cNvPr id="5" name="CustomShape 3"/>
          <p:cNvSpPr/>
          <p:nvPr/>
        </p:nvSpPr>
        <p:spPr>
          <a:xfrm>
            <a:off x="934505" y="11468427"/>
            <a:ext cx="14754450" cy="107671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dirty="0">
                <a:latin typeface="Arial" panose="020B0604020202020204"/>
              </a:rPr>
              <a:t>r=replication, factor k=fault </a:t>
            </a:r>
            <a:r>
              <a:rPr lang="en-US" sz="4000" dirty="0" err="1">
                <a:latin typeface="Arial" panose="020B0604020202020204"/>
              </a:rPr>
              <a:t>datanodes</a:t>
            </a:r>
            <a:r>
              <a:rPr lang="en-US" sz="4000" dirty="0">
                <a:latin typeface="Arial" panose="020B0604020202020204"/>
              </a:rPr>
              <a:t>, N=total </a:t>
            </a:r>
            <a:r>
              <a:rPr lang="en-US" sz="4000" dirty="0" err="1">
                <a:latin typeface="Arial" panose="020B0604020202020204"/>
              </a:rPr>
              <a:t>datanodes</a:t>
            </a:r>
            <a:endParaRPr sz="40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779377"/>
              </p:ext>
            </p:extLst>
          </p:nvPr>
        </p:nvGraphicFramePr>
        <p:xfrm>
          <a:off x="934505" y="7981143"/>
          <a:ext cx="13209087" cy="1200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" name="公式" r:id="rId4" imgW="56997600" imgH="5181600" progId="">
                  <p:embed/>
                </p:oleObj>
              </mc:Choice>
              <mc:Fallback>
                <p:oleObj name="公式" r:id="rId4" imgW="56997600" imgH="5181600" progId="">
                  <p:embed/>
                  <p:pic>
                    <p:nvPicPr>
                      <p:cNvPr id="0" name="Picture 6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505" y="7981143"/>
                        <a:ext cx="13209087" cy="120006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436901"/>
              </p:ext>
            </p:extLst>
          </p:nvPr>
        </p:nvGraphicFramePr>
        <p:xfrm>
          <a:off x="934505" y="5935325"/>
          <a:ext cx="21003002" cy="2099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" name="公式" r:id="rId6" imgW="106375200" imgH="10668000" progId="">
                  <p:embed/>
                </p:oleObj>
              </mc:Choice>
              <mc:Fallback>
                <p:oleObj name="公式" r:id="rId6" imgW="106375200" imgH="10668000" progId="">
                  <p:embed/>
                  <p:pic>
                    <p:nvPicPr>
                      <p:cNvPr id="0" name="Picture 6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505" y="5935325"/>
                        <a:ext cx="21003002" cy="209953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65458"/>
              </p:ext>
            </p:extLst>
          </p:nvPr>
        </p:nvGraphicFramePr>
        <p:xfrm>
          <a:off x="823496" y="9504648"/>
          <a:ext cx="22998424" cy="1203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" name="公式" r:id="rId8" imgW="103632000" imgH="5181600" progId="Equation.3">
                  <p:embed/>
                </p:oleObj>
              </mc:Choice>
              <mc:Fallback>
                <p:oleObj name="公式" r:id="rId8" imgW="103632000" imgH="5181600" progId="Equation.3">
                  <p:embed/>
                  <p:pic>
                    <p:nvPicPr>
                      <p:cNvPr id="0" name="Picture 6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496" y="9504648"/>
                        <a:ext cx="22998424" cy="120387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Google Shape;126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654873" y="160200"/>
            <a:ext cx="898200" cy="882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050867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Monitor the latency and availability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grpSp>
        <p:nvGrpSpPr>
          <p:cNvPr id="9" name="组 8"/>
          <p:cNvGrpSpPr/>
          <p:nvPr/>
        </p:nvGrpSpPr>
        <p:grpSpPr>
          <a:xfrm>
            <a:off x="2437113" y="3569506"/>
            <a:ext cx="19943134" cy="8915379"/>
            <a:chOff x="1645920" y="2559685"/>
            <a:chExt cx="6993860" cy="3840035"/>
          </a:xfrm>
        </p:grpSpPr>
        <p:sp>
          <p:nvSpPr>
            <p:cNvPr id="10" name="CustomShape 3"/>
            <p:cNvSpPr/>
            <p:nvPr/>
          </p:nvSpPr>
          <p:spPr>
            <a:xfrm>
              <a:off x="1645920" y="3566160"/>
              <a:ext cx="1919160" cy="17362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11" name="CustomShape 4"/>
            <p:cNvSpPr/>
            <p:nvPr/>
          </p:nvSpPr>
          <p:spPr>
            <a:xfrm>
              <a:off x="2103120" y="3749040"/>
              <a:ext cx="1004760" cy="4561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Arial" panose="020B0604020202020204"/>
                </a:rPr>
                <a:t>Master</a:t>
              </a:r>
            </a:p>
          </p:txBody>
        </p:sp>
        <p:sp>
          <p:nvSpPr>
            <p:cNvPr id="12" name="CustomShape 5"/>
            <p:cNvSpPr/>
            <p:nvPr/>
          </p:nvSpPr>
          <p:spPr>
            <a:xfrm>
              <a:off x="2651760" y="4663440"/>
              <a:ext cx="730440" cy="4561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>
                  <a:latin typeface="Arial" panose="020B0604020202020204"/>
                </a:rPr>
                <a:t>Worker</a:t>
              </a:r>
            </a:p>
          </p:txBody>
        </p:sp>
        <p:sp>
          <p:nvSpPr>
            <p:cNvPr id="13" name="CustomShape 6"/>
            <p:cNvSpPr/>
            <p:nvPr/>
          </p:nvSpPr>
          <p:spPr>
            <a:xfrm>
              <a:off x="4206240" y="2559685"/>
              <a:ext cx="1736280" cy="456120"/>
            </a:xfrm>
            <a:prstGeom prst="foldedCorner">
              <a:avLst>
                <a:gd name="adj" fmla="val 189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Arial" panose="020B0604020202020204"/>
                </a:rPr>
                <a:t>Cluster </a:t>
              </a:r>
              <a:r>
                <a:rPr lang="en-US" dirty="0" err="1">
                  <a:latin typeface="Arial" panose="020B0604020202020204"/>
                </a:rPr>
                <a:t>Configs</a:t>
              </a:r>
              <a:endParaRPr lang="en-US" dirty="0">
                <a:latin typeface="Arial" panose="020B0604020202020204"/>
              </a:endParaRPr>
            </a:p>
          </p:txBody>
        </p:sp>
        <p:sp>
          <p:nvSpPr>
            <p:cNvPr id="14" name="CustomShape 7"/>
            <p:cNvSpPr/>
            <p:nvPr/>
          </p:nvSpPr>
          <p:spPr>
            <a:xfrm>
              <a:off x="6537740" y="3495175"/>
              <a:ext cx="2102040" cy="18642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15" name="CustomShape 8"/>
            <p:cNvSpPr/>
            <p:nvPr/>
          </p:nvSpPr>
          <p:spPr>
            <a:xfrm>
              <a:off x="6857365" y="3656652"/>
              <a:ext cx="1461960" cy="54756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Arial" panose="020B0604020202020204"/>
                </a:rPr>
                <a:t>Namenode</a:t>
              </a:r>
            </a:p>
          </p:txBody>
        </p:sp>
        <p:sp>
          <p:nvSpPr>
            <p:cNvPr id="16" name="CustomShape 9"/>
            <p:cNvSpPr/>
            <p:nvPr/>
          </p:nvSpPr>
          <p:spPr>
            <a:xfrm>
              <a:off x="7223040" y="4298760"/>
              <a:ext cx="913320" cy="36468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>
                  <a:latin typeface="Arial" panose="020B0604020202020204"/>
                </a:rPr>
                <a:t>DataNode</a:t>
              </a:r>
            </a:p>
          </p:txBody>
        </p:sp>
        <p:sp>
          <p:nvSpPr>
            <p:cNvPr id="17" name="CustomShape 10"/>
            <p:cNvSpPr/>
            <p:nvPr/>
          </p:nvSpPr>
          <p:spPr>
            <a:xfrm>
              <a:off x="7223040" y="4778027"/>
              <a:ext cx="913320" cy="36468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dirty="0" err="1">
                  <a:latin typeface="Arial" panose="020B0604020202020204"/>
                </a:rPr>
                <a:t>DataNode</a:t>
              </a:r>
              <a:endParaRPr lang="en-US" sz="3200" dirty="0">
                <a:latin typeface="Arial" panose="020B0604020202020204"/>
              </a:endParaRPr>
            </a:p>
          </p:txBody>
        </p:sp>
        <p:sp>
          <p:nvSpPr>
            <p:cNvPr id="18" name="CustomShape 11"/>
            <p:cNvSpPr/>
            <p:nvPr/>
          </p:nvSpPr>
          <p:spPr>
            <a:xfrm flipV="1">
              <a:off x="3383280" y="4571640"/>
              <a:ext cx="3839760" cy="317160"/>
            </a:xfrm>
            <a:prstGeom prst="straightConnector1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</p:sp>
        <p:sp>
          <p:nvSpPr>
            <p:cNvPr id="19" name="CustomShape 12"/>
            <p:cNvSpPr/>
            <p:nvPr/>
          </p:nvSpPr>
          <p:spPr>
            <a:xfrm>
              <a:off x="3383280" y="4888799"/>
              <a:ext cx="3839760" cy="19692"/>
            </a:xfrm>
            <a:prstGeom prst="straightConnector1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</p:sp>
        <p:sp>
          <p:nvSpPr>
            <p:cNvPr id="20" name="CustomShape 13"/>
            <p:cNvSpPr/>
            <p:nvPr/>
          </p:nvSpPr>
          <p:spPr>
            <a:xfrm flipV="1">
              <a:off x="3383280" y="3964094"/>
              <a:ext cx="3474085" cy="924705"/>
            </a:xfrm>
            <a:prstGeom prst="straightConnector1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</p:sp>
        <p:sp>
          <p:nvSpPr>
            <p:cNvPr id="21" name="CustomShape 14"/>
            <p:cNvSpPr/>
            <p:nvPr/>
          </p:nvSpPr>
          <p:spPr>
            <a:xfrm flipH="1">
              <a:off x="2604135" y="3015615"/>
              <a:ext cx="2393315" cy="733425"/>
            </a:xfrm>
            <a:prstGeom prst="straightConnector1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</p:sp>
        <p:sp>
          <p:nvSpPr>
            <p:cNvPr id="22" name="CustomShape 15"/>
            <p:cNvSpPr/>
            <p:nvPr/>
          </p:nvSpPr>
          <p:spPr>
            <a:xfrm>
              <a:off x="1737360" y="4663440"/>
              <a:ext cx="730440" cy="4561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>
                  <a:latin typeface="Arial" panose="020B0604020202020204"/>
                </a:rPr>
                <a:t>Worker</a:t>
              </a:r>
            </a:p>
          </p:txBody>
        </p:sp>
        <p:sp>
          <p:nvSpPr>
            <p:cNvPr id="23" name="CustomShape 16"/>
            <p:cNvSpPr/>
            <p:nvPr/>
          </p:nvSpPr>
          <p:spPr>
            <a:xfrm flipH="1">
              <a:off x="2103120" y="4206240"/>
              <a:ext cx="501650" cy="457200"/>
            </a:xfrm>
            <a:prstGeom prst="straightConnector1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</p:sp>
        <p:sp>
          <p:nvSpPr>
            <p:cNvPr id="24" name="CustomShape 17"/>
            <p:cNvSpPr/>
            <p:nvPr/>
          </p:nvSpPr>
          <p:spPr>
            <a:xfrm>
              <a:off x="2606040" y="4206240"/>
              <a:ext cx="410760" cy="456480"/>
            </a:xfrm>
            <a:prstGeom prst="straightConnector1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</p:sp>
        <p:sp>
          <p:nvSpPr>
            <p:cNvPr id="25" name="CustomShape 18"/>
            <p:cNvSpPr/>
            <p:nvPr/>
          </p:nvSpPr>
          <p:spPr>
            <a:xfrm>
              <a:off x="4079545" y="5943600"/>
              <a:ext cx="2458196" cy="45612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latin typeface="Arial" panose="020B0604020202020204"/>
                </a:rPr>
                <a:t>Monitor/Alert</a:t>
              </a:r>
              <a:r>
                <a:rPr lang="zh-CN" altLang="en-US" dirty="0">
                  <a:latin typeface="Arial" panose="020B0604020202020204"/>
                </a:rPr>
                <a:t> </a:t>
              </a:r>
              <a:r>
                <a:rPr lang="en-US" altLang="zh-CN" dirty="0">
                  <a:latin typeface="Arial" panose="020B0604020202020204"/>
                </a:rPr>
                <a:t>System</a:t>
              </a:r>
              <a:endParaRPr lang="en-US" dirty="0">
                <a:latin typeface="Arial" panose="020B0604020202020204"/>
              </a:endParaRPr>
            </a:p>
          </p:txBody>
        </p:sp>
        <p:sp>
          <p:nvSpPr>
            <p:cNvPr id="26" name="CustomShape 19"/>
            <p:cNvSpPr/>
            <p:nvPr/>
          </p:nvSpPr>
          <p:spPr>
            <a:xfrm>
              <a:off x="3017520" y="5120640"/>
              <a:ext cx="2102400" cy="822240"/>
            </a:xfrm>
            <a:prstGeom prst="straightConnector1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>
                  <a:latin typeface="Arial" panose="020B0604020202020204"/>
                </a:rPr>
                <a:t>Metrics</a:t>
              </a:r>
            </a:p>
          </p:txBody>
        </p:sp>
        <p:sp>
          <p:nvSpPr>
            <p:cNvPr id="27" name="CustomShape 20"/>
            <p:cNvSpPr/>
            <p:nvPr/>
          </p:nvSpPr>
          <p:spPr>
            <a:xfrm>
              <a:off x="7071750" y="5404140"/>
              <a:ext cx="1065330" cy="3452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dirty="0">
                  <a:latin typeface="Arial" panose="020B0604020202020204"/>
                </a:rPr>
                <a:t>HDFS</a:t>
              </a:r>
            </a:p>
          </p:txBody>
        </p:sp>
        <p:sp>
          <p:nvSpPr>
            <p:cNvPr id="28" name="CustomShape 21"/>
            <p:cNvSpPr/>
            <p:nvPr/>
          </p:nvSpPr>
          <p:spPr>
            <a:xfrm>
              <a:off x="1767340" y="5359400"/>
              <a:ext cx="1828080" cy="3452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dirty="0" err="1">
                  <a:latin typeface="Arial" panose="020B0604020202020204"/>
                </a:rPr>
                <a:t>MonitorCluster</a:t>
              </a:r>
              <a:endParaRPr dirty="0"/>
            </a:p>
          </p:txBody>
        </p:sp>
        <p:sp>
          <p:nvSpPr>
            <p:cNvPr id="29" name="CustomShape 22"/>
            <p:cNvSpPr/>
            <p:nvPr/>
          </p:nvSpPr>
          <p:spPr>
            <a:xfrm>
              <a:off x="2286000" y="4225680"/>
              <a:ext cx="789840" cy="3459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endParaRPr lang="en-US">
                <a:latin typeface="Arial" panose="020B0604020202020204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286000" y="4386580"/>
              <a:ext cx="465016" cy="251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AKKA</a:t>
              </a:r>
            </a:p>
          </p:txBody>
        </p:sp>
      </p:grpSp>
      <p:pic>
        <p:nvPicPr>
          <p:cNvPr id="31" name="Google Shape;12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4873" y="160200"/>
            <a:ext cx="898200" cy="882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82784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4010832" y="5418265"/>
            <a:ext cx="17506158" cy="3769123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ym typeface="+mn-ea"/>
              </a:rPr>
              <a:t>Latency optimization &amp; practice</a:t>
            </a:r>
            <a:endParaRPr dirty="0"/>
          </a:p>
        </p:txBody>
      </p:sp>
      <p:sp>
        <p:nvSpPr>
          <p:cNvPr id="184" name="Shape 184"/>
          <p:cNvSpPr>
            <a:spLocks noGrp="1"/>
          </p:cNvSpPr>
          <p:nvPr>
            <p:ph type="body" sz="quarter" idx="1"/>
          </p:nvPr>
        </p:nvSpPr>
        <p:spPr>
          <a:xfrm>
            <a:off x="4010832" y="8195323"/>
            <a:ext cx="17506158" cy="1587501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endParaRPr dirty="0"/>
          </a:p>
        </p:txBody>
      </p:sp>
      <p:sp>
        <p:nvSpPr>
          <p:cNvPr id="185" name="Shape 185"/>
          <p:cNvSpPr>
            <a:spLocks noGrp="1"/>
          </p:cNvSpPr>
          <p:nvPr>
            <p:ph type="body" idx="13"/>
          </p:nvPr>
        </p:nvSpPr>
        <p:spPr>
          <a:xfrm>
            <a:off x="961408" y="5715484"/>
            <a:ext cx="3034084" cy="3026470"/>
          </a:xfrm>
          <a:prstGeom prst="rect">
            <a:avLst/>
          </a:prstGeom>
        </p:spPr>
        <p:txBody>
          <a:bodyPr/>
          <a:lstStyle/>
          <a:p>
            <a:r>
              <a:rPr dirty="0"/>
              <a:t>0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3666428" y="1809838"/>
            <a:ext cx="45719" cy="457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65525" y="289637"/>
            <a:ext cx="102592" cy="9643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589337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Short Circuit Read optimization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09478" y="2470885"/>
            <a:ext cx="22400488" cy="10193998"/>
          </a:xfrm>
        </p:spPr>
        <p:txBody>
          <a:bodyPr/>
          <a:lstStyle/>
          <a:p>
            <a:endParaRPr kumimoji="1"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610684" y="2470884"/>
            <a:ext cx="22614576" cy="9749300"/>
            <a:chOff x="349205" y="1920240"/>
            <a:chExt cx="9340195" cy="5391700"/>
          </a:xfrm>
        </p:grpSpPr>
        <p:sp>
          <p:nvSpPr>
            <p:cNvPr id="6" name="CustomShape 2"/>
            <p:cNvSpPr/>
            <p:nvPr/>
          </p:nvSpPr>
          <p:spPr>
            <a:xfrm>
              <a:off x="349560" y="1920240"/>
              <a:ext cx="9339840" cy="4477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4800" dirty="0">
                  <a:latin typeface="Arial" panose="020B0604020202020204"/>
                </a:rPr>
                <a:t>Architecture</a:t>
              </a:r>
            </a:p>
          </p:txBody>
        </p:sp>
        <p:sp>
          <p:nvSpPr>
            <p:cNvPr id="7" name="CustomShape 3"/>
            <p:cNvSpPr/>
            <p:nvPr/>
          </p:nvSpPr>
          <p:spPr>
            <a:xfrm>
              <a:off x="4893120" y="3322420"/>
              <a:ext cx="4707360" cy="39895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8" name="CustomShape 4"/>
            <p:cNvSpPr/>
            <p:nvPr/>
          </p:nvSpPr>
          <p:spPr>
            <a:xfrm>
              <a:off x="349205" y="3339155"/>
              <a:ext cx="4321080" cy="29062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9" name="CustomShape 5"/>
            <p:cNvSpPr/>
            <p:nvPr/>
          </p:nvSpPr>
          <p:spPr>
            <a:xfrm>
              <a:off x="1203120" y="3638520"/>
              <a:ext cx="1334520" cy="56916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4800" dirty="0" err="1">
                  <a:solidFill>
                    <a:srgbClr val="FFFFFF"/>
                  </a:solidFill>
                  <a:latin typeface="Arial" panose="020B0604020202020204"/>
                </a:rPr>
                <a:t>DFSClient</a:t>
              </a:r>
              <a:endParaRPr lang="en-US" sz="480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0" name="CustomShape 6"/>
            <p:cNvSpPr/>
            <p:nvPr/>
          </p:nvSpPr>
          <p:spPr>
            <a:xfrm>
              <a:off x="2011680" y="4636080"/>
              <a:ext cx="1334520" cy="56916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>
                  <a:solidFill>
                    <a:srgbClr val="FFFFFF"/>
                  </a:solidFill>
                  <a:latin typeface="Arial" panose="020B0604020202020204"/>
                </a:rPr>
                <a:t>DfsClientShm</a:t>
              </a:r>
            </a:p>
          </p:txBody>
        </p:sp>
        <p:sp>
          <p:nvSpPr>
            <p:cNvPr id="11" name="CustomShape 7"/>
            <p:cNvSpPr/>
            <p:nvPr/>
          </p:nvSpPr>
          <p:spPr>
            <a:xfrm>
              <a:off x="1906200" y="5605200"/>
              <a:ext cx="737280" cy="455400"/>
            </a:xfrm>
            <a:prstGeom prst="ellipse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</p:sp>
        <p:sp>
          <p:nvSpPr>
            <p:cNvPr id="12" name="CustomShape 8"/>
            <p:cNvSpPr/>
            <p:nvPr/>
          </p:nvSpPr>
          <p:spPr>
            <a:xfrm>
              <a:off x="1906200" y="5605560"/>
              <a:ext cx="737280" cy="455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>
                  <a:solidFill>
                    <a:srgbClr val="FFFFFF"/>
                  </a:solidFill>
                  <a:latin typeface="Arial" panose="020B0604020202020204"/>
                </a:rPr>
                <a:t>Slot</a:t>
              </a:r>
            </a:p>
          </p:txBody>
        </p:sp>
        <p:sp>
          <p:nvSpPr>
            <p:cNvPr id="13" name="CustomShape 9"/>
            <p:cNvSpPr/>
            <p:nvPr/>
          </p:nvSpPr>
          <p:spPr>
            <a:xfrm>
              <a:off x="2986310" y="5605335"/>
              <a:ext cx="737280" cy="455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>
                  <a:solidFill>
                    <a:srgbClr val="FFFFFF"/>
                  </a:solidFill>
                  <a:latin typeface="Arial" panose="020B0604020202020204"/>
                </a:rPr>
                <a:t>Slot</a:t>
              </a:r>
            </a:p>
          </p:txBody>
        </p:sp>
        <p:sp>
          <p:nvSpPr>
            <p:cNvPr id="14" name="CustomShape 10"/>
            <p:cNvSpPr/>
            <p:nvPr/>
          </p:nvSpPr>
          <p:spPr>
            <a:xfrm>
              <a:off x="4041140" y="4207680"/>
              <a:ext cx="1626870" cy="106853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15" name="CustomShape 11"/>
            <p:cNvSpPr/>
            <p:nvPr/>
          </p:nvSpPr>
          <p:spPr>
            <a:xfrm>
              <a:off x="4330085" y="4749565"/>
              <a:ext cx="351360" cy="3412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dirty="0">
                  <a:solidFill>
                    <a:srgbClr val="FFFFFF"/>
                  </a:solidFill>
                  <a:uFillTx/>
                  <a:latin typeface="Arial" panose="020B0604020202020204"/>
                </a:rPr>
                <a:t>slot</a:t>
              </a:r>
            </a:p>
          </p:txBody>
        </p:sp>
        <p:sp>
          <p:nvSpPr>
            <p:cNvPr id="16" name="CustomShape 12"/>
            <p:cNvSpPr/>
            <p:nvPr/>
          </p:nvSpPr>
          <p:spPr>
            <a:xfrm>
              <a:off x="4893120" y="4750200"/>
              <a:ext cx="350640" cy="3412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>
                  <a:solidFill>
                    <a:srgbClr val="FFFFFF"/>
                  </a:solidFill>
                  <a:latin typeface="Arial" panose="020B0604020202020204"/>
                </a:rPr>
                <a:t>slot</a:t>
              </a:r>
            </a:p>
          </p:txBody>
        </p:sp>
        <p:sp>
          <p:nvSpPr>
            <p:cNvPr id="17" name="CustomShape 13"/>
            <p:cNvSpPr/>
            <p:nvPr/>
          </p:nvSpPr>
          <p:spPr>
            <a:xfrm>
              <a:off x="457200" y="4664520"/>
              <a:ext cx="1378080" cy="56916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>
                  <a:solidFill>
                    <a:srgbClr val="FFFFFF"/>
                  </a:solidFill>
                  <a:latin typeface="Arial" panose="020B0604020202020204"/>
                </a:rPr>
                <a:t>DfsClientShm</a:t>
              </a:r>
            </a:p>
          </p:txBody>
        </p:sp>
        <p:sp>
          <p:nvSpPr>
            <p:cNvPr id="18" name="CustomShape 20"/>
            <p:cNvSpPr/>
            <p:nvPr/>
          </p:nvSpPr>
          <p:spPr>
            <a:xfrm>
              <a:off x="7000705" y="3537960"/>
              <a:ext cx="1334520" cy="56916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4800" dirty="0" err="1">
                  <a:solidFill>
                    <a:srgbClr val="FFFFFF"/>
                  </a:solidFill>
                  <a:latin typeface="Arial" panose="020B0604020202020204"/>
                </a:rPr>
                <a:t>Datanode</a:t>
              </a:r>
              <a:endParaRPr lang="en-US" sz="480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9" name="CustomShape 21"/>
            <p:cNvSpPr/>
            <p:nvPr/>
          </p:nvSpPr>
          <p:spPr>
            <a:xfrm>
              <a:off x="6157225" y="4563960"/>
              <a:ext cx="1438560" cy="56916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dirty="0" err="1">
                  <a:solidFill>
                    <a:srgbClr val="FFFFFF"/>
                  </a:solidFill>
                  <a:latin typeface="Arial" panose="020B0604020202020204"/>
                </a:rPr>
                <a:t>RegisteredShm</a:t>
              </a:r>
              <a:endParaRPr lang="en-US" sz="320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20" name="CustomShape 22"/>
            <p:cNvSpPr/>
            <p:nvPr/>
          </p:nvSpPr>
          <p:spPr>
            <a:xfrm>
              <a:off x="7844185" y="4563960"/>
              <a:ext cx="1397520" cy="56916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>
                  <a:solidFill>
                    <a:srgbClr val="FFFFFF"/>
                  </a:solidFill>
                  <a:latin typeface="Arial" panose="020B0604020202020204"/>
                </a:rPr>
                <a:t>RegisteredShm</a:t>
              </a:r>
            </a:p>
          </p:txBody>
        </p:sp>
        <p:sp>
          <p:nvSpPr>
            <p:cNvPr id="21" name="CustomShape 24"/>
            <p:cNvSpPr/>
            <p:nvPr/>
          </p:nvSpPr>
          <p:spPr>
            <a:xfrm>
              <a:off x="5981905" y="5504280"/>
              <a:ext cx="737280" cy="455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>
                  <a:solidFill>
                    <a:srgbClr val="FFFFFF"/>
                  </a:solidFill>
                  <a:latin typeface="Arial" panose="020B0604020202020204"/>
                </a:rPr>
                <a:t>Slot</a:t>
              </a:r>
            </a:p>
          </p:txBody>
        </p:sp>
        <p:sp>
          <p:nvSpPr>
            <p:cNvPr id="22" name="CustomShape 25"/>
            <p:cNvSpPr/>
            <p:nvPr/>
          </p:nvSpPr>
          <p:spPr>
            <a:xfrm>
              <a:off x="7035985" y="5476200"/>
              <a:ext cx="737280" cy="45468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>
                  <a:solidFill>
                    <a:srgbClr val="FFFFFF"/>
                  </a:solidFill>
                  <a:latin typeface="Arial" panose="020B0604020202020204"/>
                </a:rPr>
                <a:t>Slot</a:t>
              </a:r>
            </a:p>
          </p:txBody>
        </p:sp>
        <p:sp>
          <p:nvSpPr>
            <p:cNvPr id="23" name="CustomShape 31"/>
            <p:cNvSpPr/>
            <p:nvPr/>
          </p:nvSpPr>
          <p:spPr>
            <a:xfrm>
              <a:off x="6790055" y="6245860"/>
              <a:ext cx="2142490" cy="933450"/>
            </a:xfrm>
            <a:prstGeom prst="can">
              <a:avLst>
                <a:gd name="adj" fmla="val 540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4" name="CustomShape 32"/>
            <p:cNvSpPr/>
            <p:nvPr/>
          </p:nvSpPr>
          <p:spPr>
            <a:xfrm>
              <a:off x="7070555" y="6548720"/>
              <a:ext cx="702000" cy="3461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4400" dirty="0">
                  <a:solidFill>
                    <a:srgbClr val="FFFFFF"/>
                  </a:solidFill>
                  <a:latin typeface="Arial" panose="020B0604020202020204"/>
                </a:rPr>
                <a:t>Block</a:t>
              </a:r>
            </a:p>
          </p:txBody>
        </p:sp>
        <p:sp>
          <p:nvSpPr>
            <p:cNvPr id="25" name="CustomShape 33"/>
            <p:cNvSpPr/>
            <p:nvPr/>
          </p:nvSpPr>
          <p:spPr>
            <a:xfrm>
              <a:off x="8020855" y="6548720"/>
              <a:ext cx="701640" cy="3412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4000" dirty="0">
                  <a:solidFill>
                    <a:srgbClr val="FFFFFF"/>
                  </a:solidFill>
                  <a:latin typeface="Arial" panose="020B0604020202020204"/>
                </a:rPr>
                <a:t>Block</a:t>
              </a:r>
            </a:p>
          </p:txBody>
        </p:sp>
        <p:sp>
          <p:nvSpPr>
            <p:cNvPr id="26" name="CustomShape 35"/>
            <p:cNvSpPr/>
            <p:nvPr/>
          </p:nvSpPr>
          <p:spPr>
            <a:xfrm>
              <a:off x="4080002" y="4286194"/>
              <a:ext cx="1626235" cy="61705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3200" dirty="0">
                  <a:solidFill>
                    <a:schemeClr val="bg1"/>
                  </a:solidFill>
                  <a:latin typeface="Arial" panose="020B0604020202020204"/>
                </a:rPr>
                <a:t>     </a:t>
              </a:r>
              <a:r>
                <a:rPr 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</a:rPr>
                <a:t>Shared </a:t>
              </a:r>
              <a:r>
                <a:rPr lang="en-US" sz="3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</a:rPr>
                <a:t>Mem</a:t>
              </a:r>
              <a:endPara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</a:endParaRPr>
            </a:p>
          </p:txBody>
        </p:sp>
        <p:sp>
          <p:nvSpPr>
            <p:cNvPr id="27" name="CustomShape 36"/>
            <p:cNvSpPr/>
            <p:nvPr/>
          </p:nvSpPr>
          <p:spPr>
            <a:xfrm>
              <a:off x="3819525" y="2555374"/>
              <a:ext cx="2531110" cy="48493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4400" dirty="0">
                  <a:latin typeface="Arial" panose="020B0604020202020204"/>
                </a:rPr>
                <a:t>Domain Socket</a:t>
              </a:r>
            </a:p>
          </p:txBody>
        </p:sp>
        <p:sp>
          <p:nvSpPr>
            <p:cNvPr id="28" name="CustomShape 37"/>
            <p:cNvSpPr/>
            <p:nvPr/>
          </p:nvSpPr>
          <p:spPr>
            <a:xfrm>
              <a:off x="4389120" y="2011680"/>
              <a:ext cx="2160360" cy="88884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29" name="TextShape 39"/>
            <p:cNvSpPr txBox="1"/>
            <p:nvPr/>
          </p:nvSpPr>
          <p:spPr>
            <a:xfrm>
              <a:off x="5668010" y="1920240"/>
              <a:ext cx="2419350" cy="889635"/>
            </a:xfrm>
            <a:prstGeom prst="rect">
              <a:avLst/>
            </a:prstGeom>
          </p:spPr>
          <p:txBody>
            <a:bodyPr lIns="90000" tIns="45000" rIns="90000" bIns="4500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/>
                </a:rPr>
                <a:t>Allocate </a:t>
              </a:r>
              <a:r>
                <a:rPr lang="en-US" sz="2800" dirty="0" err="1">
                  <a:latin typeface="Arial" panose="020B0604020202020204"/>
                </a:rPr>
                <a:t>Shm</a:t>
              </a:r>
              <a:endParaRPr lang="en-US" sz="2800" dirty="0">
                <a:latin typeface="Arial" panose="020B0604020202020204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/>
                </a:rPr>
                <a:t>Request slot &amp; FDs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/>
                </a:rPr>
                <a:t>Release Slot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/>
                </a:rPr>
                <a:t>Release </a:t>
              </a:r>
              <a:r>
                <a:rPr lang="en-US" sz="2800" dirty="0" err="1">
                  <a:latin typeface="Arial" panose="020B0604020202020204"/>
                </a:rPr>
                <a:t>Shm</a:t>
              </a:r>
              <a:endParaRPr lang="en-US" sz="2800" dirty="0">
                <a:latin typeface="Arial" panose="020B0604020202020204"/>
              </a:endParaRPr>
            </a:p>
          </p:txBody>
        </p:sp>
        <p:sp>
          <p:nvSpPr>
            <p:cNvPr id="30" name="TextShape 40"/>
            <p:cNvSpPr txBox="1"/>
            <p:nvPr/>
          </p:nvSpPr>
          <p:spPr>
            <a:xfrm>
              <a:off x="349250" y="6548510"/>
              <a:ext cx="1753560" cy="346320"/>
            </a:xfrm>
            <a:prstGeom prst="rect">
              <a:avLst/>
            </a:prstGeom>
          </p:spPr>
          <p:txBody>
            <a:bodyPr lIns="90000" tIns="45000" rIns="90000" bIns="45000"/>
            <a:lstStyle/>
            <a:p>
              <a:endParaRPr lang="en-US">
                <a:latin typeface="Arial" panose="020B0604020202020204"/>
              </a:endParaRPr>
            </a:p>
          </p:txBody>
        </p:sp>
        <p:cxnSp>
          <p:nvCxnSpPr>
            <p:cNvPr id="31" name="肘形连接符 30"/>
            <p:cNvCxnSpPr>
              <a:stCxn id="9" idx="0"/>
              <a:endCxn id="18" idx="0"/>
            </p:cNvCxnSpPr>
            <p:nvPr/>
          </p:nvCxnSpPr>
          <p:spPr>
            <a:xfrm rot="16200000">
              <a:off x="4719320" y="689610"/>
              <a:ext cx="100330" cy="5797550"/>
            </a:xfrm>
            <a:prstGeom prst="bentConnector3">
              <a:avLst>
                <a:gd name="adj1" fmla="val 641772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"/>
            <p:cNvCxnSpPr>
              <a:stCxn id="9" idx="2"/>
              <a:endCxn id="17" idx="0"/>
            </p:cNvCxnSpPr>
            <p:nvPr/>
          </p:nvCxnSpPr>
          <p:spPr>
            <a:xfrm flipH="1">
              <a:off x="1146175" y="4207510"/>
              <a:ext cx="724535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4"/>
            <p:cNvCxnSpPr>
              <a:endCxn id="10" idx="0"/>
            </p:cNvCxnSpPr>
            <p:nvPr/>
          </p:nvCxnSpPr>
          <p:spPr>
            <a:xfrm>
              <a:off x="1870710" y="4207510"/>
              <a:ext cx="808355" cy="4286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5"/>
            <p:cNvCxnSpPr>
              <a:stCxn id="10" idx="4"/>
              <a:endCxn id="12" idx="0"/>
            </p:cNvCxnSpPr>
            <p:nvPr/>
          </p:nvCxnSpPr>
          <p:spPr>
            <a:xfrm flipH="1">
              <a:off x="2275205" y="5205095"/>
              <a:ext cx="403860" cy="4006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6"/>
            <p:cNvCxnSpPr>
              <a:endCxn id="13" idx="0"/>
            </p:cNvCxnSpPr>
            <p:nvPr/>
          </p:nvCxnSpPr>
          <p:spPr>
            <a:xfrm>
              <a:off x="2679065" y="5233670"/>
              <a:ext cx="676275" cy="3714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7"/>
            <p:cNvCxnSpPr>
              <a:stCxn id="13" idx="6"/>
              <a:endCxn id="15" idx="2"/>
            </p:cNvCxnSpPr>
            <p:nvPr/>
          </p:nvCxnSpPr>
          <p:spPr>
            <a:xfrm flipV="1">
              <a:off x="3723640" y="5090795"/>
              <a:ext cx="782320" cy="7423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8"/>
            <p:cNvCxnSpPr>
              <a:stCxn id="13" idx="6"/>
              <a:endCxn id="24" idx="1"/>
            </p:cNvCxnSpPr>
            <p:nvPr/>
          </p:nvCxnSpPr>
          <p:spPr>
            <a:xfrm>
              <a:off x="3723590" y="5832855"/>
              <a:ext cx="3346965" cy="8889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9"/>
            <p:cNvCxnSpPr>
              <a:stCxn id="21" idx="2"/>
              <a:endCxn id="15" idx="2"/>
            </p:cNvCxnSpPr>
            <p:nvPr/>
          </p:nvCxnSpPr>
          <p:spPr>
            <a:xfrm flipH="1" flipV="1">
              <a:off x="4505960" y="5090795"/>
              <a:ext cx="1475740" cy="64135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直接箭头连接符 10"/>
            <p:cNvCxnSpPr>
              <a:stCxn id="21" idx="5"/>
              <a:endCxn id="24" idx="1"/>
            </p:cNvCxnSpPr>
            <p:nvPr/>
          </p:nvCxnSpPr>
          <p:spPr>
            <a:xfrm>
              <a:off x="6611213" y="5892989"/>
              <a:ext cx="459342" cy="82878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接箭头连接符 13"/>
            <p:cNvCxnSpPr>
              <a:stCxn id="10" idx="6"/>
              <a:endCxn id="14" idx="1"/>
            </p:cNvCxnSpPr>
            <p:nvPr/>
          </p:nvCxnSpPr>
          <p:spPr>
            <a:xfrm flipV="1">
              <a:off x="3346200" y="4741948"/>
              <a:ext cx="694940" cy="1787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14"/>
            <p:cNvCxnSpPr>
              <a:stCxn id="19" idx="2"/>
              <a:endCxn id="14" idx="3"/>
            </p:cNvCxnSpPr>
            <p:nvPr/>
          </p:nvCxnSpPr>
          <p:spPr>
            <a:xfrm flipH="1" flipV="1">
              <a:off x="5668010" y="4741948"/>
              <a:ext cx="489215" cy="10659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直接箭头连接符 15"/>
            <p:cNvCxnSpPr>
              <a:stCxn id="18" idx="2"/>
              <a:endCxn id="19" idx="0"/>
            </p:cNvCxnSpPr>
            <p:nvPr/>
          </p:nvCxnSpPr>
          <p:spPr>
            <a:xfrm flipH="1">
              <a:off x="6876415" y="4107180"/>
              <a:ext cx="791845" cy="45656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直接箭头连接符 16"/>
            <p:cNvCxnSpPr>
              <a:endCxn id="20" idx="0"/>
            </p:cNvCxnSpPr>
            <p:nvPr/>
          </p:nvCxnSpPr>
          <p:spPr>
            <a:xfrm>
              <a:off x="7668260" y="4107180"/>
              <a:ext cx="875030" cy="45656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接箭头连接符 17"/>
            <p:cNvCxnSpPr>
              <a:stCxn id="19" idx="4"/>
              <a:endCxn id="21" idx="0"/>
            </p:cNvCxnSpPr>
            <p:nvPr/>
          </p:nvCxnSpPr>
          <p:spPr>
            <a:xfrm flipH="1">
              <a:off x="6350635" y="5132705"/>
              <a:ext cx="525780" cy="37147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接箭头连接符 18"/>
            <p:cNvCxnSpPr>
              <a:stCxn id="19" idx="4"/>
              <a:endCxn id="22" idx="0"/>
            </p:cNvCxnSpPr>
            <p:nvPr/>
          </p:nvCxnSpPr>
          <p:spPr>
            <a:xfrm>
              <a:off x="6876415" y="5132705"/>
              <a:ext cx="528320" cy="34353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4" name="Google Shape;12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4873" y="160200"/>
            <a:ext cx="898200" cy="882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407706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Short Circuit Read optimization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/>
              <a:t>Problem #1 : Slot Releaser is not fast enough</a:t>
            </a:r>
          </a:p>
          <a:p>
            <a:pPr marL="720000" indent="0">
              <a:buNone/>
            </a:pPr>
            <a:r>
              <a:rPr lang="en-US" altLang="zh-CN" sz="4400" dirty="0"/>
              <a:t>Scan on huge region (~2TB):</a:t>
            </a:r>
          </a:p>
          <a:p>
            <a:pPr marL="720000" indent="-285750">
              <a:buFont typeface="Arial" panose="020B0604020202020204" pitchFamily="34" charset="0"/>
              <a:buChar char="•"/>
            </a:pPr>
            <a:r>
              <a:rPr lang="en-US" altLang="zh-CN" sz="4400" dirty="0"/>
              <a:t>Slot allocation QPS 3000 +</a:t>
            </a:r>
          </a:p>
          <a:p>
            <a:pPr marL="720000" indent="-285750">
              <a:buFont typeface="Arial" panose="020B0604020202020204" pitchFamily="34" charset="0"/>
              <a:buChar char="•"/>
            </a:pPr>
            <a:r>
              <a:rPr lang="en-US" altLang="zh-CN" sz="4400" dirty="0"/>
              <a:t>Slot release QPS 1000 -</a:t>
            </a:r>
          </a:p>
          <a:p>
            <a:pPr marL="720000" indent="-285750">
              <a:buFont typeface="Arial" panose="020B0604020202020204" pitchFamily="34" charset="0"/>
              <a:buChar char="•"/>
            </a:pPr>
            <a:r>
              <a:rPr lang="en-US" altLang="zh-CN" sz="4400" dirty="0" err="1">
                <a:latin typeface="Arial" panose="020B0604020202020204"/>
                <a:sym typeface="+mn-ea"/>
              </a:rPr>
              <a:t>Datanode</a:t>
            </a:r>
            <a:r>
              <a:rPr lang="en-US" altLang="zh-CN" sz="4400" dirty="0">
                <a:latin typeface="Arial" panose="020B0604020202020204"/>
                <a:sym typeface="+mn-ea"/>
              </a:rPr>
              <a:t> Full GC caused by </a:t>
            </a:r>
            <a:r>
              <a:rPr lang="en-US" altLang="zh-CN" sz="4400" dirty="0" err="1">
                <a:latin typeface="Arial" panose="020B0604020202020204"/>
                <a:sym typeface="+mn-ea"/>
              </a:rPr>
              <a:t>RegisteredShm</a:t>
            </a:r>
            <a:endParaRPr lang="en-US" altLang="zh-CN" sz="4400" dirty="0"/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4616621" y="3461777"/>
            <a:ext cx="8746012" cy="4020457"/>
          </a:xfrm>
          <a:prstGeom prst="rect">
            <a:avLst/>
          </a:prstGeom>
          <a:ln>
            <a:noFill/>
          </a:ln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14616623" y="8101295"/>
            <a:ext cx="8746010" cy="4048756"/>
          </a:xfrm>
          <a:prstGeom prst="rect">
            <a:avLst/>
          </a:prstGeom>
          <a:ln>
            <a:noFill/>
          </a:ln>
        </p:spPr>
      </p:pic>
      <p:pic>
        <p:nvPicPr>
          <p:cNvPr id="7" name="Google Shape;12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54873" y="160200"/>
            <a:ext cx="898200" cy="8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14616623" y="2928298"/>
            <a:ext cx="2491860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YCSB get </a:t>
            </a: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qps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616621" y="7567816"/>
            <a:ext cx="3214673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YCSB get latency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407706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Short Circuit Read optimization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sz="4400" dirty="0"/>
              <a:t>Domain socket connecting every time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934505" y="5317363"/>
            <a:ext cx="15885006" cy="7465290"/>
          </a:xfrm>
          <a:prstGeom prst="rect">
            <a:avLst/>
          </a:prstGeom>
          <a:ln>
            <a:noFill/>
          </a:ln>
        </p:spPr>
      </p:pic>
      <p:pic>
        <p:nvPicPr>
          <p:cNvPr id="6" name="Google Shape;12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54873" y="160200"/>
            <a:ext cx="898200" cy="8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7401742" y="12781176"/>
            <a:ext cx="2472111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IOUtil.cleanup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11848" y="12781176"/>
            <a:ext cx="4031204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DomainSocket.connect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40770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53585F"/>
      </a:dk1>
      <a:lt1>
        <a:srgbClr val="5F3E0C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EABC2C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ingFang SC Medium"/>
        <a:ea typeface="PingFang SC Medium"/>
        <a:cs typeface="PingFang SC Medium"/>
      </a:majorFont>
      <a:minorFont>
        <a:latin typeface="PingFang SC Medium"/>
        <a:ea typeface="PingFang SC Medium"/>
        <a:cs typeface="PingFang SC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78757"/>
            <a:satOff val="2397"/>
            <a:lumOff val="10536"/>
          </a:schemeClr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63500" cap="flat">
          <a:solidFill>
            <a:schemeClr val="accent1">
              <a:hueOff val="-78757"/>
              <a:satOff val="2397"/>
              <a:lumOff val="10536"/>
            </a:schemeClr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600" b="0" i="0" u="none" strike="noStrike" cap="none" spc="0" normalizeH="0" baseline="0">
            <a:ln>
              <a:noFill/>
            </a:ln>
            <a:solidFill>
              <a:srgbClr val="53585F"/>
            </a:solidFill>
            <a:effectLst/>
            <a:uFillTx/>
            <a:latin typeface="+mn-lt"/>
            <a:ea typeface="+mn-ea"/>
            <a:cs typeface="+mn-cs"/>
            <a:sym typeface="苹方 中等" panose="020B04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EABC2C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ingFang SC Medium"/>
        <a:ea typeface="PingFang SC Medium"/>
        <a:cs typeface="PingFang SC Medium"/>
      </a:majorFont>
      <a:minorFont>
        <a:latin typeface="PingFang SC Medium"/>
        <a:ea typeface="PingFang SC Medium"/>
        <a:cs typeface="PingFang SC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78757"/>
            <a:satOff val="2397"/>
            <a:lumOff val="10536"/>
          </a:schemeClr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63500" cap="flat">
          <a:solidFill>
            <a:schemeClr val="accent1">
              <a:hueOff val="-78757"/>
              <a:satOff val="2397"/>
              <a:lumOff val="10536"/>
            </a:schemeClr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600" b="0" i="0" u="none" strike="noStrike" cap="none" spc="0" normalizeH="0" baseline="0">
            <a:ln>
              <a:noFill/>
            </a:ln>
            <a:solidFill>
              <a:srgbClr val="53585F"/>
            </a:solidFill>
            <a:effectLst/>
            <a:uFillTx/>
            <a:latin typeface="+mn-lt"/>
            <a:ea typeface="+mn-ea"/>
            <a:cs typeface="+mn-cs"/>
            <a:sym typeface="苹方 中等" panose="020B04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3290</Words>
  <Application>Microsoft Macintosh PowerPoint</Application>
  <PresentationFormat>自定义</PresentationFormat>
  <Paragraphs>189</Paragraphs>
  <Slides>20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方正兰亭大黑_GBK</vt:lpstr>
      <vt:lpstr>苹方 常规</vt:lpstr>
      <vt:lpstr>苹方 中等</vt:lpstr>
      <vt:lpstr>PingFang SC Medium</vt:lpstr>
      <vt:lpstr>PingFang SC Semibold</vt:lpstr>
      <vt:lpstr>Arial</vt:lpstr>
      <vt:lpstr>Futura</vt:lpstr>
      <vt:lpstr>Helvetica Light</vt:lpstr>
      <vt:lpstr>Helvetica Neue</vt:lpstr>
      <vt:lpstr>Wingdings</vt:lpstr>
      <vt:lpstr>White</vt:lpstr>
      <vt:lpstr>公式</vt:lpstr>
      <vt:lpstr>PowerPoint 演示文稿</vt:lpstr>
      <vt:lpstr>Content</vt:lpstr>
      <vt:lpstr>Latency &amp; Availability Monitoring</vt:lpstr>
      <vt:lpstr>PowerPoint 演示文稿</vt:lpstr>
      <vt:lpstr>PowerPoint 演示文稿</vt:lpstr>
      <vt:lpstr>Latency optimization &amp; practice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Detect a dead Datanode  in advance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tang yan</cp:lastModifiedBy>
  <cp:revision>337</cp:revision>
  <dcterms:created xsi:type="dcterms:W3CDTF">2018-07-31T02:46:00Z</dcterms:created>
  <dcterms:modified xsi:type="dcterms:W3CDTF">2018-08-17T08:29:18Z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