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0" r:id="rId15"/>
    <p:sldId id="284" r:id="rId16"/>
    <p:sldId id="261" r:id="rId17"/>
    <p:sldId id="285" r:id="rId18"/>
    <p:sldId id="286" r:id="rId19"/>
    <p:sldId id="287" r:id="rId20"/>
    <p:sldId id="262" r:id="rId21"/>
    <p:sldId id="263" r:id="rId22"/>
    <p:sldId id="288" r:id="rId23"/>
    <p:sldId id="289" r:id="rId24"/>
    <p:sldId id="290" r:id="rId25"/>
    <p:sldId id="298" r:id="rId26"/>
    <p:sldId id="291" r:id="rId27"/>
    <p:sldId id="265" r:id="rId28"/>
    <p:sldId id="292" r:id="rId29"/>
    <p:sldId id="295" r:id="rId30"/>
    <p:sldId id="297" r:id="rId31"/>
    <p:sldId id="293" r:id="rId32"/>
    <p:sldId id="294" r:id="rId33"/>
    <p:sldId id="296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600" b="0" i="0" u="none" strike="noStrike" cap="none" spc="0" normalizeH="0" baseline="0">
        <a:ln>
          <a:noFill/>
        </a:ln>
        <a:solidFill>
          <a:srgbClr val="53585F"/>
        </a:solidFill>
        <a:effectLst/>
        <a:uFillTx/>
        <a:latin typeface="+mn-lt"/>
        <a:ea typeface="+mn-ea"/>
        <a:cs typeface="+mn-cs"/>
        <a:sym typeface="苹方 中等" panose="020B0400000000000000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pos="2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BFA"/>
    <a:srgbClr val="53585F"/>
    <a:srgbClr val="DC1313"/>
    <a:srgbClr val="C82506"/>
    <a:srgbClr val="C82A06"/>
    <a:srgbClr val="E60000"/>
    <a:srgbClr val="E31D03"/>
    <a:srgbClr val="EC6912"/>
    <a:srgbClr val="68B1F6"/>
    <a:srgbClr val="E27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5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73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1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1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0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458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5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6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／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249412" y="3396499"/>
            <a:ext cx="6645176" cy="793751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ct val="0"/>
              </a:spcBef>
              <a:buSzTx/>
              <a:buNone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dirty="0"/>
              <a:t>Subtitle Text</a:t>
            </a:r>
          </a:p>
        </p:txBody>
      </p:sp>
      <p:sp>
        <p:nvSpPr>
          <p:cNvPr id="21" name="Shape 21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2" name="Shape 22"/>
          <p:cNvSpPr/>
          <p:nvPr/>
        </p:nvSpPr>
        <p:spPr>
          <a:xfrm>
            <a:off x="4552764" y="5375814"/>
            <a:ext cx="165100" cy="211455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endParaRPr sz="1125" dirty="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552764" y="6540500"/>
            <a:ext cx="38472" cy="23596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249412" y="2213924"/>
            <a:ext cx="6645275" cy="1166812"/>
          </a:xfrm>
        </p:spPr>
        <p:txBody>
          <a:bodyPr vert="horz" anchor="ctr">
            <a:normAutofit/>
          </a:bodyPr>
          <a:lstStyle>
            <a:lvl1pPr marL="0" indent="0" algn="ctr">
              <a:buNone/>
              <a:defRPr sz="5600" baseline="0"/>
            </a:lvl1pPr>
          </a:lstStyle>
          <a:p>
            <a:pPr lvl="0"/>
            <a:r>
              <a:rPr kumimoji="1" lang="en-US" altLang="zh-CN" dirty="0" smtClean="0"/>
              <a:t>Title Text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689503" y="1611050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pic>
        <p:nvPicPr>
          <p:cNvPr id="13" name="图片 12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3653040" y="1647415"/>
            <a:ext cx="2847340" cy="245745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 userDrawn="1"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28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3" name="Shape 123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 hasCustomPrompt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这里添加标题</a:t>
            </a:r>
            <a:r>
              <a:rPr dirty="0" smtClean="0"/>
              <a:t>内容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 hasCustomPrompt="1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6" hasCustomPrompt="1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添加小标题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2863" y="2876550"/>
            <a:ext cx="3194050" cy="3162300"/>
          </a:xfrm>
        </p:spPr>
        <p:txBody>
          <a:bodyPr vert="horz">
            <a:noAutofit/>
          </a:bodyPr>
          <a:lstStyle>
            <a:lvl1pPr marL="285750" indent="-285750">
              <a:spcBef>
                <a:spcPts val="2600"/>
              </a:spcBef>
              <a:buFont typeface="Arial"/>
              <a:buChar char="•"/>
              <a:defRPr sz="1800"/>
            </a:lvl1pPr>
          </a:lstStyle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  <a:endParaRPr kumimoji="1" lang="zh-CN" altLang="en-US" dirty="0"/>
          </a:p>
        </p:txBody>
      </p:sp>
      <p:pic>
        <p:nvPicPr>
          <p:cNvPr id="12" name="图片 11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716" y="-21047"/>
            <a:ext cx="9144000" cy="6885623"/>
          </a:xfrm>
          <a:prstGeom prst="rect">
            <a:avLst/>
          </a:prstGeom>
        </p:spPr>
      </p:pic>
      <p:sp>
        <p:nvSpPr>
          <p:cNvPr id="34" name="Shape 34"/>
          <p:cNvSpPr>
            <a:spLocks noGrp="1"/>
          </p:cNvSpPr>
          <p:nvPr>
            <p:ph type="body" sz="quarter" idx="1" hasCustomPrompt="1"/>
          </p:nvPr>
        </p:nvSpPr>
        <p:spPr>
          <a:xfrm>
            <a:off x="670448" y="1232925"/>
            <a:ext cx="7771583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30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563585" y="-11782"/>
            <a:ext cx="5574104" cy="68815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3" name="Shape 33"/>
          <p:cNvSpPr>
            <a:spLocks noGrp="1"/>
          </p:cNvSpPr>
          <p:nvPr>
            <p:ph type="title" hasCustomPrompt="1"/>
          </p:nvPr>
        </p:nvSpPr>
        <p:spPr>
          <a:xfrm>
            <a:off x="201205" y="250614"/>
            <a:ext cx="7771582" cy="1003301"/>
          </a:xfrm>
          <a:prstGeom prst="rect">
            <a:avLst/>
          </a:prstGeom>
        </p:spPr>
        <p:txBody>
          <a:bodyPr anchor="b"/>
          <a:lstStyle>
            <a:lvl1pPr algn="l">
              <a:defRPr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r>
              <a:rPr dirty="0"/>
              <a:t>标题文本</a:t>
            </a:r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\我的工作\过程文件\2018\7月\0731ppt\改\图\图片1.jpg图片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13811"/>
            <a:ext cx="9144000" cy="6885623"/>
          </a:xfrm>
          <a:prstGeom prst="rect">
            <a:avLst/>
          </a:prstGeom>
        </p:spPr>
      </p:pic>
      <p:sp>
        <p:nvSpPr>
          <p:cNvPr id="43" name="Shape 43"/>
          <p:cNvSpPr>
            <a:spLocks noGrp="1"/>
          </p:cNvSpPr>
          <p:nvPr>
            <p:ph type="title" hasCustomPrompt="1"/>
          </p:nvPr>
        </p:nvSpPr>
        <p:spPr>
          <a:xfrm>
            <a:off x="1494273" y="3447859"/>
            <a:ext cx="6564809" cy="1884562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r>
              <a:t>标题文本</a:t>
            </a:r>
          </a:p>
        </p:txBody>
      </p:sp>
      <p:sp>
        <p:nvSpPr>
          <p:cNvPr id="10" name="Shape 3"/>
          <p:cNvSpPr/>
          <p:nvPr userDrawn="1"/>
        </p:nvSpPr>
        <p:spPr>
          <a:xfrm>
            <a:off x="281385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3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 hasCustomPrompt="1"/>
          </p:nvPr>
        </p:nvSpPr>
        <p:spPr>
          <a:xfrm>
            <a:off x="1736445" y="2919670"/>
            <a:ext cx="6564809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  <a:lvl2pPr marL="0" indent="1143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2pPr>
            <a:lvl3pPr marL="0" indent="2286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3pPr>
            <a:lvl4pPr marL="0" indent="3429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4pPr>
            <a:lvl5pPr marL="0" indent="457200">
              <a:spcBef>
                <a:spcPct val="0"/>
              </a:spcBef>
              <a:buSzTx/>
              <a:buNone/>
              <a:defRPr sz="25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5pPr>
          </a:lstStyle>
          <a:p>
            <a:r>
              <a:rPr dirty="0"/>
              <a:t>正文级别 1</a:t>
            </a:r>
          </a:p>
          <a:p>
            <a:pPr lvl="1"/>
            <a:r>
              <a:rPr dirty="0"/>
              <a:t>正文级别 2</a:t>
            </a:r>
          </a:p>
          <a:p>
            <a:pPr lvl="2"/>
            <a:r>
              <a:rPr dirty="0"/>
              <a:t>正文级别 3</a:t>
            </a:r>
          </a:p>
          <a:p>
            <a:pPr lvl="3"/>
            <a:r>
              <a:rPr dirty="0"/>
              <a:t>正文级别 4</a:t>
            </a:r>
          </a:p>
          <a:p>
            <a:pPr lvl="4"/>
            <a:r>
              <a:rPr dirty="0"/>
              <a:t>正文级别 5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sz="quarter" idx="13" hasCustomPrompt="1"/>
          </p:nvPr>
        </p:nvSpPr>
        <p:spPr>
          <a:xfrm>
            <a:off x="360528" y="2956802"/>
            <a:ext cx="1166335" cy="151323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 sz="9500">
                <a:solidFill>
                  <a:schemeClr val="bg2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dirty="0"/>
              <a:t>01</a:t>
            </a:r>
          </a:p>
        </p:txBody>
      </p:sp>
      <p:pic>
        <p:nvPicPr>
          <p:cNvPr id="7" name="图片 6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 baseline="0">
                <a:solidFill>
                  <a:srgbClr val="DC1313"/>
                </a:solidFill>
              </a:defRPr>
            </a:lvl1pPr>
          </a:lstStyle>
          <a:p>
            <a:r>
              <a:rPr lang="en-US" dirty="0" smtClean="0"/>
              <a:t>Add the title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57" name="Shape 57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58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7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8" name="图片 7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9" name="图片 8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228600" y="1457325"/>
            <a:ext cx="8482013" cy="4892675"/>
          </a:xfrm>
        </p:spPr>
        <p:txBody>
          <a:bodyPr vert="horz" anchor="t"/>
          <a:lstStyle>
            <a:lvl1pPr marL="256540" indent="-256540">
              <a:spcBef>
                <a:spcPts val="2600"/>
              </a:spcBef>
              <a:buFont typeface="Wingdings" charset="2"/>
              <a:buChar char=""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660400" indent="-342900">
              <a:spcBef>
                <a:spcPts val="2600"/>
              </a:spcBef>
              <a:buFont typeface="Wingdings" charset="2"/>
              <a:buChar char=""/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spcBef>
                <a:spcPts val="260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页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body" sz="quarter" idx="13" hasCustomPrompt="1"/>
          </p:nvPr>
        </p:nvSpPr>
        <p:spPr>
          <a:xfrm>
            <a:off x="223838" y="2372442"/>
            <a:ext cx="3853495" cy="10033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4" hasCustomPrompt="1"/>
          </p:nvPr>
        </p:nvSpPr>
        <p:spPr>
          <a:xfrm>
            <a:off x="242888" y="3319840"/>
            <a:ext cx="3853495" cy="79375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68" name="Shape 68"/>
          <p:cNvSpPr/>
          <p:nvPr userDrawn="1"/>
        </p:nvSpPr>
        <p:spPr>
          <a:xfrm>
            <a:off x="1191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9" name="Shape 69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70" name="Shape 7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9" name="Shape 57"/>
          <p:cNvSpPr/>
          <p:nvPr userDrawn="1"/>
        </p:nvSpPr>
        <p:spPr>
          <a:xfrm>
            <a:off x="-2610" y="27764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8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0" name="图片 9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1" name="图片 10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文本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body" sz="quarter" idx="13" hasCustomPrompt="1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/>
            </a:lvl1pPr>
          </a:lstStyle>
          <a:p>
            <a:r>
              <a:t>这里添加标题内容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sz="quarter" idx="14" hasCustomPrompt="1"/>
          </p:nvPr>
        </p:nvSpPr>
        <p:spPr>
          <a:xfrm>
            <a:off x="228554" y="632109"/>
            <a:ext cx="3526334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79" name="Shape 79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-78757"/>
                  <a:satOff val="2397"/>
                  <a:lumOff val="10536"/>
                </a:schemeClr>
              </a:gs>
              <a:gs pos="99985">
                <a:schemeClr val="accent1">
                  <a:hueOff val="-1041933"/>
                  <a:satOff val="1264"/>
                  <a:lumOff val="16800"/>
                </a:schemeClr>
              </a:gs>
            </a:gsLst>
          </a:gra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80" name="Shape 80"/>
          <p:cNvSpPr>
            <a:spLocks noGrp="1"/>
          </p:cNvSpPr>
          <p:nvPr>
            <p:ph type="body" sz="half" idx="15" hasCustomPrompt="1"/>
          </p:nvPr>
        </p:nvSpPr>
        <p:spPr>
          <a:xfrm>
            <a:off x="495254" y="1474994"/>
            <a:ext cx="3853979" cy="3522415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900"/>
              </a:spcBef>
            </a:pPr>
            <a:r>
              <a:t>这里添加内容一</a:t>
            </a:r>
          </a:p>
          <a:p>
            <a:pPr>
              <a:spcBef>
                <a:spcPts val="5900"/>
              </a:spcBef>
            </a:pPr>
            <a:r>
              <a:t>这里添加内容二</a:t>
            </a:r>
          </a:p>
          <a:p>
            <a:pPr>
              <a:spcBef>
                <a:spcPts val="5900"/>
              </a:spcBef>
            </a:pPr>
            <a:r>
              <a:t>这里添加内容三</a:t>
            </a:r>
          </a:p>
          <a:p>
            <a:pPr>
              <a:spcBef>
                <a:spcPts val="5900"/>
              </a:spcBef>
            </a:pPr>
            <a:r>
              <a:t>这里添加内容四</a:t>
            </a:r>
          </a:p>
          <a:p>
            <a:pPr>
              <a:spcBef>
                <a:spcPts val="5900"/>
              </a:spcBef>
            </a:pPr>
            <a:r>
              <a:t>这里添加内容五</a:t>
            </a:r>
          </a:p>
        </p:txBody>
      </p:sp>
      <p:sp>
        <p:nvSpPr>
          <p:cNvPr id="81" name="Shape 81"/>
          <p:cNvSpPr/>
          <p:nvPr userDrawn="1"/>
        </p:nvSpPr>
        <p:spPr>
          <a:xfrm>
            <a:off x="5076779" y="1459268"/>
            <a:ext cx="2545334" cy="452041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sz="1575"/>
              <a:t>这里添加小标题</a:t>
            </a:r>
          </a:p>
        </p:txBody>
      </p:sp>
      <p:sp>
        <p:nvSpPr>
          <p:cNvPr id="82" name="Shape 82"/>
          <p:cNvSpPr/>
          <p:nvPr userDrawn="1"/>
        </p:nvSpPr>
        <p:spPr>
          <a:xfrm>
            <a:off x="5114879" y="2160794"/>
            <a:ext cx="3377729" cy="1617415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b">
            <a:normAutofit fontScale="82500" lnSpcReduction="20000"/>
          </a:bodyPr>
          <a:lstStyle/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这里添加内容一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这里添加内容二</a:t>
            </a:r>
          </a:p>
          <a:p>
            <a: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sz="1125"/>
              <a:t>这里添加内容三</a:t>
            </a:r>
          </a:p>
        </p:txBody>
      </p:sp>
      <p:sp>
        <p:nvSpPr>
          <p:cNvPr id="83" name="Shape 83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0" name="Shape 57"/>
          <p:cNvSpPr/>
          <p:nvPr userDrawn="1"/>
        </p:nvSpPr>
        <p:spPr>
          <a:xfrm>
            <a:off x="1835" y="133808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C82A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grpSp>
        <p:nvGrpSpPr>
          <p:cNvPr id="11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13" name="图片 12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 userDrawn="1"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28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3" name="Shape 123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 hasCustomPrompt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这里添加标题</a:t>
            </a:r>
            <a:r>
              <a:rPr dirty="0" smtClean="0"/>
              <a:t>内容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 hasCustomPrompt="1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6" hasCustomPrompt="1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添加小标题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2863" y="2876550"/>
            <a:ext cx="3194050" cy="3162300"/>
          </a:xfrm>
        </p:spPr>
        <p:txBody>
          <a:bodyPr vert="horz">
            <a:noAutofit/>
          </a:bodyPr>
          <a:lstStyle>
            <a:lvl1pPr marL="285750" indent="-285750">
              <a:spcBef>
                <a:spcPts val="2600"/>
              </a:spcBef>
              <a:buFont typeface="Arial"/>
              <a:buChar char="•"/>
              <a:defRPr sz="1800"/>
            </a:lvl1pPr>
          </a:lstStyle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  <a:endParaRPr kumimoji="1" lang="zh-CN" altLang="en-US" dirty="0"/>
          </a:p>
        </p:txBody>
      </p:sp>
      <p:pic>
        <p:nvPicPr>
          <p:cNvPr id="12" name="图片 11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3" name="组合 4"/>
          <p:cNvGrpSpPr/>
          <p:nvPr userDrawn="1"/>
        </p:nvGrpSpPr>
        <p:grpSpPr>
          <a:xfrm>
            <a:off x="5969000" y="147955"/>
            <a:ext cx="2927350" cy="252095"/>
            <a:chOff x="8988" y="198"/>
            <a:chExt cx="5022" cy="432"/>
          </a:xfrm>
        </p:grpSpPr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  <p:pic>
          <p:nvPicPr>
            <p:cNvPr id="5" name="图片 4" descr="logo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88" y="198"/>
              <a:ext cx="5023" cy="43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4980562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单图与文字版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 userDrawn="1"/>
        </p:nvSpPr>
        <p:spPr>
          <a:xfrm>
            <a:off x="0" y="-11782"/>
            <a:ext cx="9144000" cy="688156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1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28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23" name="Shape 123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4" hasCustomPrompt="1"/>
          </p:nvPr>
        </p:nvSpPr>
        <p:spPr>
          <a:xfrm>
            <a:off x="228051" y="152061"/>
            <a:ext cx="4894167" cy="56212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ct val="0"/>
              </a:spcBef>
              <a:buSzTx/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dirty="0"/>
              <a:t>这里添加标题</a:t>
            </a:r>
            <a:r>
              <a:rPr dirty="0" smtClean="0"/>
              <a:t>内容</a:t>
            </a:r>
            <a:endParaRPr dirty="0"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5" hasCustomPrompt="1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SzTx/>
              <a:buNone/>
              <a:defRPr sz="1800">
                <a:solidFill>
                  <a:srgbClr val="DCDEE0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t>Subtitle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6" hasCustomPrompt="1"/>
          </p:nvPr>
        </p:nvSpPr>
        <p:spPr>
          <a:xfrm>
            <a:off x="5122217" y="2052548"/>
            <a:ext cx="2224111" cy="42545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spcBef>
                <a:spcPct val="0"/>
              </a:spcBef>
              <a:buSzTx/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添加小标题</a:t>
            </a:r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122863" y="2876550"/>
            <a:ext cx="3194050" cy="3162300"/>
          </a:xfrm>
        </p:spPr>
        <p:txBody>
          <a:bodyPr vert="horz">
            <a:noAutofit/>
          </a:bodyPr>
          <a:lstStyle>
            <a:lvl1pPr marL="285750" indent="-285750">
              <a:spcBef>
                <a:spcPts val="2600"/>
              </a:spcBef>
              <a:buFont typeface="Arial"/>
              <a:buChar char="•"/>
              <a:defRPr sz="1800"/>
            </a:lvl1pPr>
          </a:lstStyle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</a:p>
          <a:p>
            <a:pPr lvl="0"/>
            <a:r>
              <a:rPr kumimoji="1" lang="zh-CN" altLang="en-US" dirty="0" smtClean="0"/>
              <a:t>图片宽度不作限制，可根据需要调整；图片高度尽量以此为标准</a:t>
            </a:r>
            <a:endParaRPr kumimoji="1" lang="zh-CN" altLang="en-US" dirty="0"/>
          </a:p>
        </p:txBody>
      </p:sp>
      <p:pic>
        <p:nvPicPr>
          <p:cNvPr id="12" name="图片 11" descr="F:\我的工作\过程文件\2018\7月\0731ppt\改\图\logo.pnglogo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3" name="文本框 12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5"/>
          <p:cNvSpPr/>
          <p:nvPr userDrawn="1"/>
        </p:nvSpPr>
        <p:spPr>
          <a:xfrm>
            <a:off x="238" y="-11782"/>
            <a:ext cx="9144000" cy="6881565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" name="Shape 3"/>
          <p:cNvSpPr/>
          <p:nvPr userDrawn="1"/>
        </p:nvSpPr>
        <p:spPr>
          <a:xfrm>
            <a:off x="305601" y="656473"/>
            <a:ext cx="8532797" cy="5814245"/>
          </a:xfrm>
          <a:prstGeom prst="rect">
            <a:avLst/>
          </a:prstGeom>
          <a:solidFill>
            <a:schemeClr val="bg2">
              <a:lumMod val="10000"/>
              <a:alpha val="5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" name="Shape 4"/>
          <p:cNvSpPr/>
          <p:nvPr userDrawn="1"/>
        </p:nvSpPr>
        <p:spPr>
          <a:xfrm>
            <a:off x="1191" y="122180"/>
            <a:ext cx="148384" cy="68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10802"/>
                </a:lnTo>
                <a:lnTo>
                  <a:pt x="0" y="0"/>
                </a:lnTo>
                <a:close/>
              </a:path>
            </a:pathLst>
          </a:custGeom>
          <a:solidFill>
            <a:srgbClr val="92D8FF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" name="Shape 5"/>
          <p:cNvSpPr/>
          <p:nvPr userDrawn="1"/>
        </p:nvSpPr>
        <p:spPr>
          <a:xfrm>
            <a:off x="8711095" y="6515735"/>
            <a:ext cx="165100" cy="176530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endParaRPr sz="750" dirty="0"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33413" y="677997"/>
            <a:ext cx="7877175" cy="94125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33413" y="1619250"/>
            <a:ext cx="7877175" cy="460375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正文级别 </a:t>
            </a:r>
            <a:r>
              <a:rPr dirty="0" smtClean="0"/>
              <a:t>1</a:t>
            </a:r>
            <a:endParaRPr lang="en-US" dirty="0" smtClean="0"/>
          </a:p>
          <a:p>
            <a:r>
              <a:rPr dirty="0" smtClean="0"/>
              <a:t>正文</a:t>
            </a:r>
            <a:r>
              <a:rPr dirty="0"/>
              <a:t>级别 2</a:t>
            </a:r>
          </a:p>
          <a:p>
            <a:pPr lvl="2"/>
            <a:r>
              <a:rPr dirty="0"/>
              <a:t>正文级别 3</a:t>
            </a:r>
          </a:p>
          <a:p>
            <a:pPr lvl="4"/>
            <a:r>
              <a:rPr dirty="0" smtClean="0"/>
              <a:t>正文</a:t>
            </a:r>
            <a:r>
              <a:rPr dirty="0"/>
              <a:t>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4550383" y="6540500"/>
            <a:ext cx="38472" cy="23596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dirty="0"/>
          </a:p>
        </p:txBody>
      </p:sp>
      <p:pic>
        <p:nvPicPr>
          <p:cNvPr id="11" name="图片 10" descr="F:\我的工作\过程文件\2018\7月\0731ppt\改\图\logo.pnglogo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6081067" y="147084"/>
            <a:ext cx="2847340" cy="245745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 userDrawn="1"/>
        </p:nvSpPr>
        <p:spPr>
          <a:xfrm>
            <a:off x="5092621" y="116797"/>
            <a:ext cx="963537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hosted by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titleStyle>
    <p:bodyStyle>
      <a:lvl1pPr marL="25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1pPr>
      <a:lvl2pPr marL="317500" marR="0" indent="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None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2pPr>
      <a:lvl3pPr marL="891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3pPr>
      <a:lvl4pPr marL="120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4pPr>
      <a:lvl5pPr marL="1526540" marR="0" indent="-256540" algn="l" defTabSz="41275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5pPr>
      <a:lvl6pPr marL="1844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6pPr>
      <a:lvl7pPr marL="2161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7pPr>
      <a:lvl8pPr marL="24790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8pPr>
      <a:lvl9pPr marL="2796540" marR="0" indent="-256540" algn="l" defTabSz="412750" latinLnBrk="0">
        <a:lnSpc>
          <a:spcPct val="100000"/>
        </a:lnSpc>
        <a:spcBef>
          <a:spcPct val="520000"/>
        </a:spcBef>
        <a:spcAft>
          <a:spcPts val="0"/>
        </a:spcAft>
        <a:buClrTx/>
        <a:buSzPct val="75000"/>
        <a:buFontTx/>
        <a:buChar char="•"/>
        <a:defRPr sz="2100" b="0" i="0" u="none" strike="noStrike" cap="none" spc="0" baseline="0">
          <a:ln>
            <a:noFill/>
          </a:ln>
          <a:solidFill>
            <a:srgbClr val="53585F"/>
          </a:solidFill>
          <a:uFillTx/>
          <a:latin typeface="+mn-lt"/>
          <a:ea typeface="+mn-ea"/>
          <a:cs typeface="+mn-cs"/>
          <a:sym typeface="苹方 中等" panose="020B0400000000000000" charset="-122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143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2286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3429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4572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5715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6858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8001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91440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directory-kerby/tree/has-project" TargetMode="External"/><Relationship Id="rId2" Type="http://schemas.openxmlformats.org/officeDocument/2006/relationships/hyperlink" Target="https://issues.apache.org/jira/browse/DIRKRB-671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hehackernews.com/2017/01/mongodb-database-securit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thehackernews.com/2017/06/secure-hadoop-cluster.html" TargetMode="External"/><Relationship Id="rId4" Type="http://schemas.openxmlformats.org/officeDocument/2006/relationships/hyperlink" Target="https://threatpost.com/hadoop-couchdb-next-targets-in-wave-of-database-attacks/12322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407" y="2677835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64"/>
          <p:cNvSpPr txBox="1"/>
          <p:nvPr/>
        </p:nvSpPr>
        <p:spPr>
          <a:xfrm>
            <a:off x="732844" y="2049931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4000" b="1" dirty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Kerberos-based Big Data Security Solution and Practice </a:t>
            </a:r>
            <a:r>
              <a:rPr lang="en-US" altLang="zh-CN" sz="4000" b="1" dirty="0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in </a:t>
            </a:r>
            <a:r>
              <a:rPr lang="en-US" altLang="zh-CN" sz="4000" b="1" dirty="0" err="1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Alibaba</a:t>
            </a:r>
            <a:r>
              <a:rPr lang="en-US" altLang="zh-CN" sz="4000" b="1" dirty="0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Cloud </a:t>
            </a:r>
            <a:r>
              <a:rPr lang="en-US" altLang="zh-CN" sz="4000" b="1" dirty="0" err="1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HBase</a:t>
            </a:r>
            <a:endParaRPr lang="en-US" altLang="zh-CN" sz="4000" b="1" dirty="0">
              <a:latin typeface="方正兰亭大黑_GBK" panose="02000000000000000000" charset="-122"/>
              <a:ea typeface="方正兰亭大黑_GBK" panose="02000000000000000000" charset="-122"/>
              <a:cs typeface="方正兰亭大黑_GBK" panose="02000000000000000000" charset="-122"/>
            </a:endParaRPr>
          </a:p>
        </p:txBody>
      </p:sp>
      <p:sp>
        <p:nvSpPr>
          <p:cNvPr id="4" name="Shape 164"/>
          <p:cNvSpPr txBox="1"/>
          <p:nvPr/>
        </p:nvSpPr>
        <p:spPr>
          <a:xfrm>
            <a:off x="623614" y="4885268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1600" dirty="0" err="1"/>
              <a:t>Jiajia</a:t>
            </a:r>
            <a:r>
              <a:rPr lang="en-US" altLang="zh-CN" sz="1600" dirty="0"/>
              <a:t> Li  @ Intel</a:t>
            </a:r>
          </a:p>
          <a:p>
            <a:r>
              <a:rPr lang="en-US" altLang="zh-CN" sz="1600" dirty="0"/>
              <a:t>       Chao </a:t>
            </a:r>
            <a:r>
              <a:rPr lang="en-US" altLang="zh-CN" sz="1600" dirty="0" err="1"/>
              <a:t>Guo</a:t>
            </a:r>
            <a:r>
              <a:rPr lang="en-US" altLang="zh-CN" sz="1600" dirty="0"/>
              <a:t> @ </a:t>
            </a:r>
            <a:r>
              <a:rPr lang="en-US" altLang="zh-CN" sz="1600" dirty="0" err="1"/>
              <a:t>Alibaba</a:t>
            </a:r>
            <a:endParaRPr lang="en-US" altLang="zh-CN" sz="1600" dirty="0"/>
          </a:p>
        </p:txBody>
      </p:sp>
      <p:sp>
        <p:nvSpPr>
          <p:cNvPr id="5" name="Shape 164"/>
          <p:cNvSpPr txBox="1"/>
          <p:nvPr/>
        </p:nvSpPr>
        <p:spPr>
          <a:xfrm>
            <a:off x="623614" y="5376091"/>
            <a:ext cx="7679174" cy="752475"/>
          </a:xfrm>
          <a:prstGeom prst="rect">
            <a:avLst/>
          </a:prstGeom>
        </p:spPr>
        <p:txBody>
          <a:bodyPr/>
          <a:lstStyle>
            <a:lvl1pPr marL="0" marR="0" indent="0" algn="ctr" defTabSz="7842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4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endParaRPr sz="1600" dirty="0" smtClean="0"/>
          </a:p>
          <a:p>
            <a:r>
              <a:rPr sz="1600" dirty="0" smtClean="0"/>
              <a:t>August 17,2018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223"/>
          <p:cNvSpPr>
            <a:spLocks noGrp="1"/>
          </p:cNvSpPr>
          <p:nvPr>
            <p:ph type="body" idx="13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C1313"/>
                </a:solidFill>
              </a:rPr>
              <a:t>I</a:t>
            </a:r>
            <a:r>
              <a:rPr lang="en-US" altLang="zh-CN" dirty="0">
                <a:solidFill>
                  <a:srgbClr val="DC1313"/>
                </a:solidFill>
              </a:rPr>
              <a:t>ntroduction to HAS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17" name="Shape 224"/>
          <p:cNvSpPr>
            <a:spLocks noGrp="1"/>
          </p:cNvSpPr>
          <p:nvPr>
            <p:ph type="body" idx="14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Challenges for the Existing Solution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Shape 233"/>
          <p:cNvSpPr/>
          <p:nvPr/>
        </p:nvSpPr>
        <p:spPr>
          <a:xfrm>
            <a:off x="911114" y="1641268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9" name="Shape 234"/>
          <p:cNvSpPr/>
          <p:nvPr/>
        </p:nvSpPr>
        <p:spPr>
          <a:xfrm>
            <a:off x="1078321" y="1612819"/>
            <a:ext cx="7513275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sz="1600" kern="1200" dirty="0"/>
              <a:t>Hard to integrate existing identity management systems of enterprises to </a:t>
            </a:r>
            <a:r>
              <a:rPr lang="en-US" sz="1600" kern="1200" dirty="0" smtClean="0"/>
              <a:t>Kerberos</a:t>
            </a:r>
            <a:endParaRPr lang="en-US" sz="1600" kern="1200" dirty="0"/>
          </a:p>
        </p:txBody>
      </p:sp>
      <p:sp>
        <p:nvSpPr>
          <p:cNvPr id="20" name="Shape 235"/>
          <p:cNvSpPr/>
          <p:nvPr/>
        </p:nvSpPr>
        <p:spPr>
          <a:xfrm>
            <a:off x="1078320" y="2087907"/>
            <a:ext cx="7334159" cy="55553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400" kern="1200" dirty="0" smtClean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</a:rPr>
              <a:t>Over </a:t>
            </a:r>
            <a:r>
              <a:rPr lang="en-US" sz="1400" kern="1200" dirty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</a:rPr>
              <a:t>the past few years, multiple cloud providers have introduced Hadoop-as-a-Service and more organizations consider the cloud as a component of their Hadoop </a:t>
            </a:r>
            <a:r>
              <a:rPr lang="en-US" sz="1400" kern="1200" dirty="0" smtClean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</a:rPr>
              <a:t>deployments</a:t>
            </a:r>
            <a:endParaRPr lang="en-US" sz="1400" kern="1200" dirty="0">
              <a:solidFill>
                <a:schemeClr val="tx2"/>
              </a:solidFill>
              <a:latin typeface="Intel Clear" panose="020B0604020203020204" pitchFamily="34" charset="0"/>
              <a:ea typeface="苹方 常规" panose="020B0300000000000000"/>
            </a:endParaRPr>
          </a:p>
        </p:txBody>
      </p:sp>
      <p:sp>
        <p:nvSpPr>
          <p:cNvPr id="21" name="Shape 236"/>
          <p:cNvSpPr/>
          <p:nvPr/>
        </p:nvSpPr>
        <p:spPr>
          <a:xfrm>
            <a:off x="911114" y="3066000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2" name="Shape 237"/>
          <p:cNvSpPr/>
          <p:nvPr/>
        </p:nvSpPr>
        <p:spPr>
          <a:xfrm>
            <a:off x="1078321" y="3022161"/>
            <a:ext cx="7616124" cy="31547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sz="1600" kern="1200" dirty="0"/>
              <a:t>Java </a:t>
            </a:r>
            <a:r>
              <a:rPr lang="en-US" sz="1800" kern="1200" dirty="0"/>
              <a:t>lacks</a:t>
            </a:r>
            <a:r>
              <a:rPr lang="en-US" sz="1600" kern="1200" dirty="0"/>
              <a:t> a comprehensive Kerberos library. The Kerberos support in Java/JRE </a:t>
            </a:r>
            <a:r>
              <a:rPr lang="en-US" sz="1600" kern="1200" dirty="0" smtClean="0"/>
              <a:t>is:</a:t>
            </a:r>
            <a:endParaRPr lang="en-US" sz="1600" kern="1200" dirty="0">
              <a:latin typeface="Intel Clear" panose="020B0604020203020204" pitchFamily="34" charset="0"/>
            </a:endParaRPr>
          </a:p>
        </p:txBody>
      </p:sp>
      <p:sp>
        <p:nvSpPr>
          <p:cNvPr id="23" name="Shape 238"/>
          <p:cNvSpPr/>
          <p:nvPr/>
        </p:nvSpPr>
        <p:spPr>
          <a:xfrm>
            <a:off x="1078321" y="3430594"/>
            <a:ext cx="7142570" cy="684803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  <a:cs typeface="苹方 常规" panose="020B0300000000000000" charset="-122"/>
                <a:sym typeface="苹方 常规" panose="020B0300000000000000" charset="-122"/>
              </a:rPr>
              <a:t>Limited, lacking full encryption and checksum types</a:t>
            </a: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  <a:cs typeface="苹方 常规" panose="020B0300000000000000" charset="-122"/>
                <a:sym typeface="苹方 常规" panose="020B0300000000000000" charset="-122"/>
              </a:rPr>
              <a:t>Hidden from GSSAPI/SASL layers</a:t>
            </a:r>
            <a:endParaRPr lang="zh-CN" altLang="en-US" sz="1400" kern="1200" dirty="0">
              <a:solidFill>
                <a:schemeClr val="tx2"/>
              </a:solidFill>
              <a:latin typeface="Intel Clear" panose="020B0604020203020204" pitchFamily="34" charset="0"/>
              <a:ea typeface="苹方 常规" panose="020B0300000000000000"/>
              <a:cs typeface="苹方 常规" panose="020B0300000000000000" charset="-122"/>
              <a:sym typeface="苹方 常规" panose="020B0300000000000000" charset="-122"/>
            </a:endParaRPr>
          </a:p>
          <a:p>
            <a:pPr marL="114300" lvl="1" indent="-114300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400" kern="1200" dirty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  <a:cs typeface="苹方 常规" panose="020B0300000000000000" charset="-122"/>
                <a:sym typeface="苹方 常规" panose="020B0300000000000000" charset="-122"/>
              </a:rPr>
              <a:t>Evolving slow</a:t>
            </a:r>
          </a:p>
        </p:txBody>
      </p:sp>
      <p:sp>
        <p:nvSpPr>
          <p:cNvPr id="24" name="Shape 242"/>
          <p:cNvSpPr/>
          <p:nvPr/>
        </p:nvSpPr>
        <p:spPr>
          <a:xfrm>
            <a:off x="970214" y="4616125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5" name="Shape 243"/>
          <p:cNvSpPr/>
          <p:nvPr/>
        </p:nvSpPr>
        <p:spPr>
          <a:xfrm>
            <a:off x="1137421" y="4599987"/>
            <a:ext cx="4026102" cy="26007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Very difficult in Kerberos cluster deployment</a:t>
            </a:r>
            <a:endParaRPr lang="en-US" sz="1600" kern="1200" dirty="0">
              <a:latin typeface="Intel Clear" panose="020B0604020203020204" pitchFamily="34" charset="0"/>
            </a:endParaRPr>
          </a:p>
        </p:txBody>
      </p:sp>
      <p:sp>
        <p:nvSpPr>
          <p:cNvPr id="26" name="Shape 244"/>
          <p:cNvSpPr/>
          <p:nvPr/>
        </p:nvSpPr>
        <p:spPr>
          <a:xfrm>
            <a:off x="1137420" y="4905482"/>
            <a:ext cx="7275059" cy="134036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400" kern="1200" dirty="0">
                <a:solidFill>
                  <a:schemeClr val="tx2"/>
                </a:solidFill>
                <a:latin typeface="Intel Clear" panose="020B0604020203020204" pitchFamily="34" charset="0"/>
                <a:ea typeface="苹方 常规" panose="020B0300000000000000"/>
              </a:rPr>
              <a:t>Kerberos is essentially a protocol, or secure channel, doesn’t have to be that complex to most or normal users, hiding the details</a:t>
            </a:r>
          </a:p>
          <a:p>
            <a:endParaRPr sz="1125" dirty="0"/>
          </a:p>
        </p:txBody>
      </p:sp>
    </p:spTree>
    <p:extLst>
      <p:ext uri="{BB962C8B-B14F-4D97-AF65-F5344CB8AC3E}">
        <p14:creationId xmlns:p14="http://schemas.microsoft.com/office/powerpoint/2010/main" val="3948228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C1313"/>
                </a:solidFill>
              </a:rPr>
              <a:t>I</a:t>
            </a:r>
            <a:r>
              <a:rPr lang="en-US" altLang="zh-CN" dirty="0" smtClean="0">
                <a:solidFill>
                  <a:srgbClr val="DC1313"/>
                </a:solidFill>
              </a:rPr>
              <a:t>ntroduction to HAS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75654"/>
            <a:ext cx="5654130" cy="4520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System Architecture</a:t>
            </a:r>
          </a:p>
        </p:txBody>
      </p:sp>
      <p:sp>
        <p:nvSpPr>
          <p:cNvPr id="18" name="Rounded Rectangle 3"/>
          <p:cNvSpPr/>
          <p:nvPr/>
        </p:nvSpPr>
        <p:spPr>
          <a:xfrm>
            <a:off x="475093" y="1475736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Active Directory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75093" y="2051221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LDAP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0" name="Rounded Rectangle 5"/>
          <p:cNvSpPr/>
          <p:nvPr/>
        </p:nvSpPr>
        <p:spPr>
          <a:xfrm>
            <a:off x="475093" y="2626706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RDMS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1" name="Rounded Rectangle 6"/>
          <p:cNvSpPr/>
          <p:nvPr/>
        </p:nvSpPr>
        <p:spPr>
          <a:xfrm>
            <a:off x="475093" y="3201353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OAuth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2" name="Rounded Rectangle 7"/>
          <p:cNvSpPr/>
          <p:nvPr/>
        </p:nvSpPr>
        <p:spPr>
          <a:xfrm>
            <a:off x="475093" y="3776000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SSO (</a:t>
            </a:r>
            <a:r>
              <a:rPr lang="en-US" sz="1400" i="1" dirty="0" smtClean="0">
                <a:solidFill>
                  <a:srgbClr val="F9FBFA"/>
                </a:solidFill>
              </a:rPr>
              <a:t>SAML</a:t>
            </a:r>
            <a:r>
              <a:rPr lang="en-US" sz="1400" dirty="0" smtClean="0">
                <a:solidFill>
                  <a:srgbClr val="F9FBFA"/>
                </a:solidFill>
              </a:rPr>
              <a:t>)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3" name="Rounded Rectangle 8"/>
          <p:cNvSpPr/>
          <p:nvPr/>
        </p:nvSpPr>
        <p:spPr>
          <a:xfrm>
            <a:off x="475093" y="4350647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PKI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4" name="Rounded Rectangle 9"/>
          <p:cNvSpPr/>
          <p:nvPr/>
        </p:nvSpPr>
        <p:spPr>
          <a:xfrm>
            <a:off x="475093" y="4925294"/>
            <a:ext cx="1300638" cy="481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OTP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25" name="Rounded Rectangle 10"/>
          <p:cNvSpPr/>
          <p:nvPr/>
        </p:nvSpPr>
        <p:spPr>
          <a:xfrm>
            <a:off x="2213167" y="1443908"/>
            <a:ext cx="1608088" cy="39525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HAS Server</a:t>
            </a:r>
            <a:endParaRPr lang="en-US" sz="1400" dirty="0"/>
          </a:p>
        </p:txBody>
      </p:sp>
      <p:sp>
        <p:nvSpPr>
          <p:cNvPr id="26" name="Rounded Rectangle 11"/>
          <p:cNvSpPr/>
          <p:nvPr/>
        </p:nvSpPr>
        <p:spPr>
          <a:xfrm>
            <a:off x="4681128" y="1443908"/>
            <a:ext cx="1641290" cy="39313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Hadoop</a:t>
            </a:r>
            <a:endParaRPr lang="en-US" sz="1400" dirty="0"/>
          </a:p>
        </p:txBody>
      </p:sp>
      <p:sp>
        <p:nvSpPr>
          <p:cNvPr id="30" name="Left-Right Arrow 12"/>
          <p:cNvSpPr/>
          <p:nvPr/>
        </p:nvSpPr>
        <p:spPr>
          <a:xfrm>
            <a:off x="3597886" y="4206851"/>
            <a:ext cx="1360543" cy="300092"/>
          </a:xfrm>
          <a:prstGeom prst="leftRightArrow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B0F0"/>
              </a:solidFill>
            </a:endParaRPr>
          </a:p>
        </p:txBody>
      </p:sp>
      <p:sp>
        <p:nvSpPr>
          <p:cNvPr id="31" name="TextBox 13"/>
          <p:cNvSpPr txBox="1"/>
          <p:nvPr/>
        </p:nvSpPr>
        <p:spPr>
          <a:xfrm>
            <a:off x="3786252" y="441843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8B1F6"/>
                </a:solidFill>
              </a:rPr>
              <a:t>Kerberos</a:t>
            </a:r>
            <a:endParaRPr lang="en-US" sz="1400" dirty="0">
              <a:solidFill>
                <a:srgbClr val="68B1F6"/>
              </a:solidFill>
            </a:endParaRPr>
          </a:p>
        </p:txBody>
      </p:sp>
      <p:sp>
        <p:nvSpPr>
          <p:cNvPr id="32" name="Rounded Rectangle 14"/>
          <p:cNvSpPr/>
          <p:nvPr/>
        </p:nvSpPr>
        <p:spPr>
          <a:xfrm>
            <a:off x="2388809" y="3736632"/>
            <a:ext cx="1213763" cy="1157869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KDC (</a:t>
            </a:r>
            <a:r>
              <a:rPr lang="en-US" sz="1400" dirty="0" err="1" smtClean="0">
                <a:solidFill>
                  <a:srgbClr val="F9FBFA"/>
                </a:solidFill>
              </a:rPr>
              <a:t>Kerby</a:t>
            </a:r>
            <a:r>
              <a:rPr lang="en-US" sz="1400" dirty="0" smtClean="0">
                <a:solidFill>
                  <a:srgbClr val="F9FBFA"/>
                </a:solidFill>
              </a:rPr>
              <a:t>)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33" name="Rounded Rectangle 15"/>
          <p:cNvSpPr/>
          <p:nvPr/>
        </p:nvSpPr>
        <p:spPr>
          <a:xfrm>
            <a:off x="2388808" y="1774066"/>
            <a:ext cx="1213764" cy="11760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Token Authority</a:t>
            </a:r>
            <a:endParaRPr lang="en-US" sz="1400" dirty="0">
              <a:solidFill>
                <a:srgbClr val="F9FBFA"/>
              </a:solidFill>
            </a:endParaRPr>
          </a:p>
        </p:txBody>
      </p:sp>
      <p:cxnSp>
        <p:nvCxnSpPr>
          <p:cNvPr id="34" name="Straight Arrow Connector 16"/>
          <p:cNvCxnSpPr>
            <a:stCxn id="33" idx="1"/>
          </p:cNvCxnSpPr>
          <p:nvPr/>
        </p:nvCxnSpPr>
        <p:spPr>
          <a:xfrm flipH="1">
            <a:off x="1809194" y="2362088"/>
            <a:ext cx="5796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17"/>
          <p:cNvSpPr/>
          <p:nvPr/>
        </p:nvSpPr>
        <p:spPr>
          <a:xfrm>
            <a:off x="4969382" y="3977513"/>
            <a:ext cx="1213763" cy="653067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Kerberos Client</a:t>
            </a:r>
            <a:endParaRPr lang="en-US" sz="1400" dirty="0">
              <a:solidFill>
                <a:srgbClr val="F9FBFA"/>
              </a:solidFill>
            </a:endParaRPr>
          </a:p>
        </p:txBody>
      </p:sp>
      <p:sp>
        <p:nvSpPr>
          <p:cNvPr id="36" name="Rounded Rectangle 18"/>
          <p:cNvSpPr/>
          <p:nvPr/>
        </p:nvSpPr>
        <p:spPr>
          <a:xfrm>
            <a:off x="4973211" y="2002882"/>
            <a:ext cx="1213764" cy="6637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9FBFA"/>
                </a:solidFill>
              </a:rPr>
              <a:t>HAS Client</a:t>
            </a:r>
            <a:endParaRPr lang="en-US" sz="1400" dirty="0">
              <a:solidFill>
                <a:srgbClr val="F9FBFA"/>
              </a:solidFill>
            </a:endParaRPr>
          </a:p>
        </p:txBody>
      </p:sp>
      <p:cxnSp>
        <p:nvCxnSpPr>
          <p:cNvPr id="37" name="Straight Arrow Connector 19"/>
          <p:cNvCxnSpPr/>
          <p:nvPr/>
        </p:nvCxnSpPr>
        <p:spPr>
          <a:xfrm flipH="1">
            <a:off x="2867348" y="2950110"/>
            <a:ext cx="11229" cy="786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0"/>
          <p:cNvCxnSpPr/>
          <p:nvPr/>
        </p:nvCxnSpPr>
        <p:spPr>
          <a:xfrm flipV="1">
            <a:off x="3065065" y="2950111"/>
            <a:ext cx="517" cy="786521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21"/>
          <p:cNvCxnSpPr/>
          <p:nvPr/>
        </p:nvCxnSpPr>
        <p:spPr>
          <a:xfrm>
            <a:off x="3675008" y="2416860"/>
            <a:ext cx="1379220" cy="1289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22"/>
          <p:cNvCxnSpPr/>
          <p:nvPr/>
        </p:nvCxnSpPr>
        <p:spPr>
          <a:xfrm flipH="1" flipV="1">
            <a:off x="3654828" y="2218168"/>
            <a:ext cx="1399400" cy="7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295" y="1892101"/>
            <a:ext cx="305985" cy="305985"/>
          </a:xfrm>
          <a:prstGeom prst="rect">
            <a:avLst/>
          </a:prstGeom>
        </p:spPr>
      </p:pic>
      <p:pic>
        <p:nvPicPr>
          <p:cNvPr id="42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45" y="2419065"/>
            <a:ext cx="330433" cy="330433"/>
          </a:xfrm>
          <a:prstGeom prst="rect">
            <a:avLst/>
          </a:prstGeom>
        </p:spPr>
      </p:pic>
      <p:pic>
        <p:nvPicPr>
          <p:cNvPr id="43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713" y="3158490"/>
            <a:ext cx="305985" cy="305985"/>
          </a:xfrm>
          <a:prstGeom prst="rect">
            <a:avLst/>
          </a:prstGeom>
        </p:spPr>
      </p:pic>
      <p:pic>
        <p:nvPicPr>
          <p:cNvPr id="44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935" y="3152789"/>
            <a:ext cx="330433" cy="330433"/>
          </a:xfrm>
          <a:prstGeom prst="rect">
            <a:avLst/>
          </a:prstGeom>
        </p:spPr>
      </p:pic>
      <p:cxnSp>
        <p:nvCxnSpPr>
          <p:cNvPr id="45" name="Straight Arrow Connector 27"/>
          <p:cNvCxnSpPr>
            <a:endCxn id="35" idx="0"/>
          </p:cNvCxnSpPr>
          <p:nvPr/>
        </p:nvCxnSpPr>
        <p:spPr>
          <a:xfrm flipH="1">
            <a:off x="5576264" y="2711398"/>
            <a:ext cx="2287" cy="126611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6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29" y="3135147"/>
            <a:ext cx="330433" cy="330433"/>
          </a:xfrm>
          <a:prstGeom prst="rect">
            <a:avLst/>
          </a:prstGeom>
        </p:spPr>
      </p:pic>
      <p:sp>
        <p:nvSpPr>
          <p:cNvPr id="47" name="Oval 29"/>
          <p:cNvSpPr/>
          <p:nvPr/>
        </p:nvSpPr>
        <p:spPr bwMode="auto">
          <a:xfrm>
            <a:off x="3945235" y="1936524"/>
            <a:ext cx="215911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b="0" dirty="0" smtClean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1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8" name="Oval 30"/>
          <p:cNvSpPr/>
          <p:nvPr/>
        </p:nvSpPr>
        <p:spPr bwMode="auto">
          <a:xfrm>
            <a:off x="1926417" y="2077045"/>
            <a:ext cx="206991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2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49" name="Oval 31"/>
          <p:cNvSpPr/>
          <p:nvPr/>
        </p:nvSpPr>
        <p:spPr bwMode="auto">
          <a:xfrm>
            <a:off x="2275749" y="3187195"/>
            <a:ext cx="204109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3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0" name="Oval 32"/>
          <p:cNvSpPr/>
          <p:nvPr/>
        </p:nvSpPr>
        <p:spPr bwMode="auto">
          <a:xfrm>
            <a:off x="3478521" y="3201353"/>
            <a:ext cx="215911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 smtClean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4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1" name="Oval 33"/>
          <p:cNvSpPr/>
          <p:nvPr/>
        </p:nvSpPr>
        <p:spPr bwMode="auto">
          <a:xfrm>
            <a:off x="3935848" y="2480006"/>
            <a:ext cx="215911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dirty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5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2" name="Oval 34"/>
          <p:cNvSpPr/>
          <p:nvPr/>
        </p:nvSpPr>
        <p:spPr bwMode="auto">
          <a:xfrm>
            <a:off x="5304292" y="3192525"/>
            <a:ext cx="215911" cy="2158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altLang="zh-CN" sz="1400" b="0" dirty="0" smtClean="0">
                <a:solidFill>
                  <a:srgbClr val="F9FBFA"/>
                </a:solidFill>
                <a:latin typeface="Neo Sans Intel" pitchFamily="34" charset="0"/>
                <a:cs typeface="Arial" pitchFamily="34" charset="0"/>
              </a:rPr>
              <a:t>6</a:t>
            </a:r>
            <a:endParaRPr lang="zh-CN" altLang="en-US" sz="1400" b="0" dirty="0" smtClean="0">
              <a:solidFill>
                <a:srgbClr val="F9FBFA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53" name="Rounded Rectangle 35"/>
          <p:cNvSpPr/>
          <p:nvPr/>
        </p:nvSpPr>
        <p:spPr>
          <a:xfrm>
            <a:off x="304800" y="1282624"/>
            <a:ext cx="1559119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36"/>
          <p:cNvSpPr/>
          <p:nvPr/>
        </p:nvSpPr>
        <p:spPr>
          <a:xfrm>
            <a:off x="422184" y="5659168"/>
            <a:ext cx="12900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Enterprise Identity </a:t>
            </a:r>
            <a:endParaRPr lang="en-US" sz="1400" dirty="0"/>
          </a:p>
        </p:txBody>
      </p:sp>
      <p:pic>
        <p:nvPicPr>
          <p:cNvPr id="55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482" y="5452756"/>
            <a:ext cx="447991" cy="447991"/>
          </a:xfrm>
          <a:prstGeom prst="rect">
            <a:avLst/>
          </a:prstGeom>
        </p:spPr>
      </p:pic>
      <p:pic>
        <p:nvPicPr>
          <p:cNvPr id="56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05" y="5897409"/>
            <a:ext cx="483787" cy="483787"/>
          </a:xfrm>
          <a:prstGeom prst="rect">
            <a:avLst/>
          </a:prstGeom>
        </p:spPr>
      </p:pic>
      <p:sp>
        <p:nvSpPr>
          <p:cNvPr id="57" name="Rectangle 39"/>
          <p:cNvSpPr/>
          <p:nvPr/>
        </p:nvSpPr>
        <p:spPr>
          <a:xfrm>
            <a:off x="4570072" y="5518346"/>
            <a:ext cx="1525901" cy="2811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HAS Token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40"/>
          <p:cNvSpPr/>
          <p:nvPr/>
        </p:nvSpPr>
        <p:spPr>
          <a:xfrm>
            <a:off x="4596199" y="5977352"/>
            <a:ext cx="1525901" cy="29930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Kerberos </a:t>
            </a:r>
            <a:r>
              <a:rPr lang="en-US" sz="1400" dirty="0" smtClean="0">
                <a:solidFill>
                  <a:schemeClr val="bg1"/>
                </a:solidFill>
              </a:rPr>
              <a:t>Token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9" name="Shape 330"/>
          <p:cNvSpPr/>
          <p:nvPr/>
        </p:nvSpPr>
        <p:spPr>
          <a:xfrm>
            <a:off x="6702724" y="2373145"/>
            <a:ext cx="2441276" cy="176202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r>
              <a:rPr lang="en-US" sz="1600" dirty="0"/>
              <a:t>HAS is a secure and extensible authentication framework for addressing the problem of integration of enterprise identity with Kerberos centric Hadoop ecosystem.</a:t>
            </a:r>
          </a:p>
        </p:txBody>
      </p:sp>
      <p:sp>
        <p:nvSpPr>
          <p:cNvPr id="60" name="Shape 239"/>
          <p:cNvSpPr/>
          <p:nvPr/>
        </p:nvSpPr>
        <p:spPr>
          <a:xfrm>
            <a:off x="6567281" y="2403914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3283904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23"/>
          <p:cNvSpPr>
            <a:spLocks noGrp="1"/>
          </p:cNvSpPr>
          <p:nvPr>
            <p:ph type="body" idx="13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C1313"/>
                </a:solidFill>
              </a:rPr>
              <a:t>I</a:t>
            </a:r>
            <a:r>
              <a:rPr lang="en-US" altLang="zh-CN" dirty="0">
                <a:solidFill>
                  <a:srgbClr val="DC1313"/>
                </a:solidFill>
              </a:rPr>
              <a:t>ntroduction to HAS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29" name="Shape 224"/>
          <p:cNvSpPr>
            <a:spLocks noGrp="1"/>
          </p:cNvSpPr>
          <p:nvPr>
            <p:ph type="body" idx="14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5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Key points of HAS implementation</a:t>
            </a:r>
          </a:p>
          <a:p>
            <a:r>
              <a:rPr dirty="0" smtClean="0"/>
              <a:t>t</a:t>
            </a:r>
            <a:endParaRPr dirty="0"/>
          </a:p>
        </p:txBody>
      </p:sp>
      <p:grpSp>
        <p:nvGrpSpPr>
          <p:cNvPr id="30" name="组合 1"/>
          <p:cNvGrpSpPr/>
          <p:nvPr/>
        </p:nvGrpSpPr>
        <p:grpSpPr>
          <a:xfrm>
            <a:off x="2239010" y="2842895"/>
            <a:ext cx="4665980" cy="1492250"/>
            <a:chOff x="4022" y="4636"/>
            <a:chExt cx="6355" cy="2032"/>
          </a:xfrm>
        </p:grpSpPr>
        <p:sp>
          <p:nvSpPr>
            <p:cNvPr id="31" name="Shape 225"/>
            <p:cNvSpPr/>
            <p:nvPr/>
          </p:nvSpPr>
          <p:spPr>
            <a:xfrm>
              <a:off x="4022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32" name="Shape 226"/>
            <p:cNvSpPr/>
            <p:nvPr/>
          </p:nvSpPr>
          <p:spPr>
            <a:xfrm>
              <a:off x="5554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33" name="Shape 227"/>
            <p:cNvSpPr/>
            <p:nvPr/>
          </p:nvSpPr>
          <p:spPr>
            <a:xfrm>
              <a:off x="7086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34" name="Shape 228"/>
            <p:cNvSpPr/>
            <p:nvPr/>
          </p:nvSpPr>
          <p:spPr>
            <a:xfrm>
              <a:off x="8617" y="4636"/>
              <a:ext cx="1760" cy="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5400"/>
                  </a:lnTo>
                  <a:lnTo>
                    <a:pt x="21600" y="16200"/>
                  </a:lnTo>
                  <a:lnTo>
                    <a:pt x="10800" y="21600"/>
                  </a:lnTo>
                  <a:lnTo>
                    <a:pt x="0" y="162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E31D03">
                <a:alpha val="75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pic>
          <p:nvPicPr>
            <p:cNvPr id="35" name="shujubiangeng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3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36" name="shujudaochu-0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5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37" name="SQLshenh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pic>
          <p:nvPicPr>
            <p:cNvPr id="38" name="text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6" y="5203"/>
              <a:ext cx="899" cy="899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39" name="Shape 233"/>
          <p:cNvSpPr/>
          <p:nvPr/>
        </p:nvSpPr>
        <p:spPr>
          <a:xfrm>
            <a:off x="911114" y="1641268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0" name="Shape 235"/>
          <p:cNvSpPr/>
          <p:nvPr/>
        </p:nvSpPr>
        <p:spPr>
          <a:xfrm>
            <a:off x="5387704" y="4961803"/>
            <a:ext cx="3207656" cy="1250342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>
              <a:lnSpc>
                <a:spcPct val="100000"/>
              </a:lnSpc>
              <a:spcBef>
                <a:spcPts val="5900"/>
              </a:spcBef>
            </a:pPr>
            <a:r>
              <a:rPr lang="en-US" sz="1575" dirty="0">
                <a:solidFill>
                  <a:srgbClr val="53585F"/>
                </a:solidFill>
                <a:latin typeface="+mn-lt"/>
                <a:ea typeface="+mn-ea"/>
                <a:cs typeface="+mn-cs"/>
              </a:rPr>
              <a:t>Based on the new authentication mechanism, security administrators don’t need to synchronize user account information to the Kerberos database. </a:t>
            </a:r>
            <a:endParaRPr sz="1575" dirty="0">
              <a:solidFill>
                <a:srgbClr val="53585F"/>
              </a:solidFill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41" name="Shape 236"/>
          <p:cNvSpPr/>
          <p:nvPr/>
        </p:nvSpPr>
        <p:spPr>
          <a:xfrm>
            <a:off x="911114" y="5030661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2" name="Shape 239"/>
          <p:cNvSpPr/>
          <p:nvPr/>
        </p:nvSpPr>
        <p:spPr>
          <a:xfrm>
            <a:off x="5200418" y="1641268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3" name="Shape 242"/>
          <p:cNvSpPr/>
          <p:nvPr/>
        </p:nvSpPr>
        <p:spPr>
          <a:xfrm>
            <a:off x="5200418" y="4984941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7" name="Shape 235"/>
          <p:cNvSpPr/>
          <p:nvPr/>
        </p:nvSpPr>
        <p:spPr>
          <a:xfrm>
            <a:off x="5412398" y="1628281"/>
            <a:ext cx="3036479" cy="765594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>
              <a:lnSpc>
                <a:spcPct val="100000"/>
              </a:lnSpc>
              <a:spcBef>
                <a:spcPts val="5900"/>
              </a:spcBef>
            </a:pPr>
            <a:r>
              <a:rPr lang="en-US" sz="1575" dirty="0">
                <a:solidFill>
                  <a:srgbClr val="53585F"/>
                </a:solidFill>
                <a:latin typeface="+mn-lt"/>
                <a:ea typeface="+mn-ea"/>
                <a:cs typeface="+mn-cs"/>
              </a:rPr>
              <a:t>Hadoop users can also continue to log in using a familiar authentication mode. </a:t>
            </a:r>
            <a:endParaRPr sz="1575" dirty="0">
              <a:solidFill>
                <a:srgbClr val="53585F"/>
              </a:solidFill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48" name="Shape 235"/>
          <p:cNvSpPr/>
          <p:nvPr/>
        </p:nvSpPr>
        <p:spPr>
          <a:xfrm>
            <a:off x="1078320" y="4963543"/>
            <a:ext cx="3410346" cy="1007968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>
              <a:lnSpc>
                <a:spcPct val="100000"/>
              </a:lnSpc>
              <a:spcBef>
                <a:spcPts val="5900"/>
              </a:spcBef>
            </a:pPr>
            <a:r>
              <a:rPr lang="en-US" sz="1575" dirty="0">
                <a:solidFill>
                  <a:srgbClr val="53585F"/>
                </a:solidFill>
                <a:latin typeface="+mn-lt"/>
                <a:ea typeface="+mn-ea"/>
                <a:cs typeface="+mn-cs"/>
              </a:rPr>
              <a:t>In the new authentication mechanism, the combination of your plugin and the existing authentication system can be customized and implemented. </a:t>
            </a:r>
            <a:endParaRPr sz="1575" dirty="0">
              <a:solidFill>
                <a:srgbClr val="53585F"/>
              </a:solidFill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49" name="Shape 235"/>
          <p:cNvSpPr/>
          <p:nvPr/>
        </p:nvSpPr>
        <p:spPr>
          <a:xfrm>
            <a:off x="1078320" y="1608549"/>
            <a:ext cx="3262033" cy="765594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>
              <a:lnSpc>
                <a:spcPct val="100000"/>
              </a:lnSpc>
              <a:spcBef>
                <a:spcPts val="5900"/>
              </a:spcBef>
            </a:pPr>
            <a:r>
              <a:rPr lang="en-US" sz="1575" dirty="0">
                <a:solidFill>
                  <a:srgbClr val="53585F"/>
                </a:solidFill>
                <a:latin typeface="+mn-lt"/>
                <a:ea typeface="+mn-ea"/>
                <a:cs typeface="+mn-cs"/>
                <a:sym typeface="苹方 中等" panose="020B0400000000000000" charset="-122"/>
              </a:rPr>
              <a:t>Hadoop services continuously use the original Kerberos authentication mechanism. </a:t>
            </a:r>
            <a:endParaRPr sz="1575" dirty="0">
              <a:solidFill>
                <a:srgbClr val="53585F"/>
              </a:solidFill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0363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/>
          <a:lstStyle/>
          <a:p>
            <a:r>
              <a:rPr lang="en-US" dirty="0">
                <a:solidFill>
                  <a:srgbClr val="DC1313"/>
                </a:solidFill>
              </a:rPr>
              <a:t>I</a:t>
            </a:r>
            <a:r>
              <a:rPr lang="en-US" altLang="zh-CN" dirty="0">
                <a:solidFill>
                  <a:srgbClr val="DC1313"/>
                </a:solidFill>
              </a:rPr>
              <a:t>ntroduction to </a:t>
            </a:r>
            <a:r>
              <a:rPr lang="en-US" altLang="zh-CN" dirty="0" smtClean="0">
                <a:solidFill>
                  <a:srgbClr val="DC1313"/>
                </a:solidFill>
              </a:rPr>
              <a:t>HAS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32109"/>
            <a:ext cx="5654130" cy="4520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protocol flow</a:t>
            </a:r>
          </a:p>
        </p:txBody>
      </p:sp>
      <p:pic>
        <p:nvPicPr>
          <p:cNvPr id="1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395094" y="1640105"/>
            <a:ext cx="5700650" cy="426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47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altLang="zh-CN" dirty="0"/>
              <a:t>ntroduction to HAS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32109"/>
            <a:ext cx="5654130" cy="4520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HAS plugins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2" y="1564199"/>
            <a:ext cx="3913528" cy="13586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432" y="1565380"/>
            <a:ext cx="4264025" cy="1266026"/>
          </a:xfrm>
          <a:prstGeom prst="rect">
            <a:avLst/>
          </a:prstGeom>
        </p:spPr>
      </p:pic>
      <p:pic>
        <p:nvPicPr>
          <p:cNvPr id="8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786826" y="2867982"/>
            <a:ext cx="5990971" cy="316045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9" name="Shape 183"/>
          <p:cNvSpPr>
            <a:spLocks noGrp="1"/>
          </p:cNvSpPr>
          <p:nvPr>
            <p:ph type="title"/>
          </p:nvPr>
        </p:nvSpPr>
        <p:spPr>
          <a:xfrm>
            <a:off x="2047501" y="3227621"/>
            <a:ext cx="6564809" cy="141342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Outlook and </a:t>
            </a:r>
            <a:r>
              <a:rPr lang="en-US" sz="4800" dirty="0" smtClean="0"/>
              <a:t>Summary</a:t>
            </a:r>
            <a:r>
              <a:rPr lang="zh-CN" altLang="en-US" sz="4800" dirty="0">
                <a:sym typeface="Helvetica Light"/>
              </a:rPr>
              <a:t/>
            </a:r>
            <a:br>
              <a:rPr lang="zh-CN" altLang="en-US" sz="4800" dirty="0">
                <a:sym typeface="Helvetica Light"/>
              </a:rPr>
            </a:br>
            <a:endParaRPr sz="4800" dirty="0"/>
          </a:p>
        </p:txBody>
      </p:sp>
      <p:sp>
        <p:nvSpPr>
          <p:cNvPr id="10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529265" cy="1333698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/>
              <a:t>1.3</a:t>
            </a:r>
            <a:endParaRPr sz="8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6371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>
            <a:normAutofit/>
          </a:bodyPr>
          <a:lstStyle/>
          <a:p>
            <a:r>
              <a:rPr lang="en-US" dirty="0" smtClean="0"/>
              <a:t>Outlook </a:t>
            </a:r>
            <a:r>
              <a:rPr lang="en-US" dirty="0"/>
              <a:t>and Summary</a:t>
            </a:r>
          </a:p>
        </p:txBody>
      </p:sp>
      <p:sp>
        <p:nvSpPr>
          <p:cNvPr id="29" name="Shape 214"/>
          <p:cNvSpPr/>
          <p:nvPr/>
        </p:nvSpPr>
        <p:spPr>
          <a:xfrm>
            <a:off x="681354" y="3963305"/>
            <a:ext cx="7293738" cy="370871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HAS will be merged to trunk in the master JIRA (</a:t>
            </a:r>
            <a:r>
              <a:rPr lang="en-US" sz="1800" u="sng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</a:t>
            </a:r>
            <a:r>
              <a:rPr lang="en-US" sz="1800" u="sng">
                <a:solidFill>
                  <a:schemeClr val="tx2">
                    <a:lumMod val="75000"/>
                  </a:schemeClr>
                </a:solidFill>
                <a:hlinkClick r:id="rId2"/>
              </a:rPr>
              <a:t>issues.apache.org/jira/browse/DIRKRB-671</a:t>
            </a:r>
            <a:r>
              <a:rPr lang="en-US" sz="180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Shape 216"/>
          <p:cNvSpPr/>
          <p:nvPr/>
        </p:nvSpPr>
        <p:spPr>
          <a:xfrm>
            <a:off x="681354" y="5003946"/>
            <a:ext cx="7686930" cy="703269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According to the community plan, the HAS feature will be released in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Kerby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2.0.0, and 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</a:rPr>
              <a:t>Kerby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2.0.0 will be released in the near future.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Shape 218"/>
          <p:cNvSpPr/>
          <p:nvPr/>
        </p:nvSpPr>
        <p:spPr>
          <a:xfrm>
            <a:off x="679831" y="1620227"/>
            <a:ext cx="7686930" cy="703269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new authentication mechanism (Kerberos-based Token Authentication) provided in HAS supports most components in the Hadoop ecosystem and makes little or no change to the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components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2" name="Shape 220"/>
          <p:cNvSpPr/>
          <p:nvPr/>
        </p:nvSpPr>
        <p:spPr>
          <a:xfrm>
            <a:off x="681354" y="2830381"/>
            <a:ext cx="7293738" cy="7032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HAS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open source in the branch of Apache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Kerby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project 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https://github.com/apache/directory-kerby/tree/has-project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83"/>
          <p:cNvSpPr>
            <a:spLocks noGrp="1"/>
          </p:cNvSpPr>
          <p:nvPr>
            <p:ph type="title"/>
          </p:nvPr>
        </p:nvSpPr>
        <p:spPr>
          <a:xfrm>
            <a:off x="2033499" y="2487108"/>
            <a:ext cx="6520427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Security</a:t>
            </a:r>
            <a:r>
              <a:rPr lang="zh-CN" altLang="en-US" sz="3200" b="1" dirty="0" smtClean="0">
                <a:latin typeface="方正兰亭大黑_GBK" panose="02000000000000000000" charset="-122"/>
                <a:ea typeface="方正兰亭大黑_GBK" panose="02000000000000000000" charset="-122"/>
                <a:cs typeface="方正兰亭大黑_GBK" panose="02000000000000000000" charset="-122"/>
              </a:rPr>
              <a:t> </a:t>
            </a:r>
            <a:r>
              <a:rPr lang="en-US" altLang="zh-CN" sz="3200" dirty="0" smtClean="0"/>
              <a:t>Practice </a:t>
            </a:r>
            <a:r>
              <a:rPr lang="en-US" altLang="zh-CN" sz="3200" dirty="0"/>
              <a:t>in </a:t>
            </a:r>
            <a:r>
              <a:rPr lang="en-US" altLang="zh-CN" sz="3200" dirty="0" err="1"/>
              <a:t>ApsaraDB</a:t>
            </a:r>
            <a:r>
              <a:rPr lang="en-US" altLang="zh-CN" sz="3200" dirty="0"/>
              <a:t> for </a:t>
            </a:r>
            <a:r>
              <a:rPr lang="en-US" altLang="zh-CN" sz="3200" dirty="0" err="1" smtClean="0"/>
              <a:t>HBase</a:t>
            </a:r>
            <a:endParaRPr lang="en-US" altLang="zh-CN" sz="3200" dirty="0"/>
          </a:p>
        </p:txBody>
      </p:sp>
      <p:sp>
        <p:nvSpPr>
          <p:cNvPr id="12" name="Shape 184"/>
          <p:cNvSpPr>
            <a:spLocks noGrp="1"/>
          </p:cNvSpPr>
          <p:nvPr>
            <p:ph type="body" sz="quarter" idx="1"/>
          </p:nvPr>
        </p:nvSpPr>
        <p:spPr>
          <a:xfrm>
            <a:off x="1851534" y="3841404"/>
            <a:ext cx="6564809" cy="595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en-US" altLang="zh-CN" sz="2400" dirty="0" smtClean="0"/>
              <a:t>Chao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guo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Aliyun</a:t>
            </a:r>
            <a:r>
              <a:rPr lang="en-US" altLang="zh-CN" sz="2400" dirty="0" smtClean="0"/>
              <a:t>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Shape 185"/>
          <p:cNvSpPr>
            <a:spLocks noGrp="1"/>
          </p:cNvSpPr>
          <p:nvPr>
            <p:ph type="body" idx="13"/>
          </p:nvPr>
        </p:nvSpPr>
        <p:spPr>
          <a:xfrm>
            <a:off x="365143" y="2566831"/>
            <a:ext cx="1243930" cy="1333698"/>
          </a:xfrm>
          <a:prstGeom prst="rect">
            <a:avLst/>
          </a:prstGeom>
        </p:spPr>
        <p:txBody>
          <a:bodyPr/>
          <a:lstStyle/>
          <a:p>
            <a:r>
              <a:rPr sz="8000" dirty="0" smtClean="0"/>
              <a:t>0</a:t>
            </a:r>
            <a:r>
              <a:rPr lang="en-US" sz="8000" dirty="0" smtClean="0"/>
              <a:t>2</a:t>
            </a:r>
            <a:endParaRPr sz="8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51532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grpSp>
        <p:nvGrpSpPr>
          <p:cNvPr id="16" name="组合 5"/>
          <p:cNvGrpSpPr/>
          <p:nvPr/>
        </p:nvGrpSpPr>
        <p:grpSpPr>
          <a:xfrm>
            <a:off x="3712123" y="1863558"/>
            <a:ext cx="5653107" cy="2995226"/>
            <a:chOff x="7249" y="2484"/>
            <a:chExt cx="5359" cy="3802"/>
          </a:xfrm>
        </p:grpSpPr>
        <p:sp>
          <p:nvSpPr>
            <p:cNvPr id="17" name="Shape 166"/>
            <p:cNvSpPr/>
            <p:nvPr/>
          </p:nvSpPr>
          <p:spPr>
            <a:xfrm>
              <a:off x="7249" y="2542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lang="en-US" sz="3000" dirty="0" smtClean="0">
                  <a:solidFill>
                    <a:schemeClr val="accent5"/>
                  </a:solidFill>
                </a:rPr>
                <a:t>2.</a:t>
              </a:r>
              <a:r>
                <a:rPr sz="3000" dirty="0" smtClean="0">
                  <a:solidFill>
                    <a:schemeClr val="accent5"/>
                  </a:solidFill>
                </a:rPr>
                <a:t>1</a:t>
              </a:r>
              <a:endParaRPr sz="3000" dirty="0">
                <a:solidFill>
                  <a:schemeClr val="accent5"/>
                </a:solidFill>
              </a:endParaRPr>
            </a:p>
          </p:txBody>
        </p:sp>
        <p:sp>
          <p:nvSpPr>
            <p:cNvPr id="18" name="Shape 167"/>
            <p:cNvSpPr/>
            <p:nvPr/>
          </p:nvSpPr>
          <p:spPr>
            <a:xfrm>
              <a:off x="7249" y="4220"/>
              <a:ext cx="64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sz="3000" dirty="0" smtClean="0">
                  <a:solidFill>
                    <a:srgbClr val="C82506"/>
                  </a:solidFill>
                </a:rPr>
                <a:t>2</a:t>
              </a:r>
              <a:r>
                <a:rPr lang="en-US" sz="3000" dirty="0" smtClean="0">
                  <a:solidFill>
                    <a:srgbClr val="C82506"/>
                  </a:solidFill>
                </a:rPr>
                <a:t>.2</a:t>
              </a:r>
              <a:endParaRPr sz="3000" dirty="0">
                <a:solidFill>
                  <a:srgbClr val="C82506"/>
                </a:solidFill>
              </a:endParaRPr>
            </a:p>
          </p:txBody>
        </p:sp>
        <p:sp>
          <p:nvSpPr>
            <p:cNvPr id="19" name="Shape 170"/>
            <p:cNvSpPr/>
            <p:nvPr/>
          </p:nvSpPr>
          <p:spPr>
            <a:xfrm>
              <a:off x="7897" y="2484"/>
              <a:ext cx="4711" cy="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000" dirty="0"/>
                <a:t>Introduction to Apache </a:t>
              </a:r>
              <a:r>
                <a:rPr lang="en-US" altLang="zh-CN" sz="2000" dirty="0" err="1"/>
                <a:t>HBase</a:t>
              </a:r>
              <a:r>
                <a:rPr lang="en-US" altLang="zh-CN" sz="2000" dirty="0"/>
                <a:t> </a:t>
              </a:r>
              <a:r>
                <a:rPr lang="en-US" altLang="zh-CN" sz="2000" dirty="0" smtClean="0"/>
                <a:t>Security</a:t>
              </a:r>
            </a:p>
            <a:p>
              <a:r>
                <a:rPr lang="en-US" sz="2000" dirty="0" smtClean="0"/>
                <a:t>and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Security</a:t>
              </a:r>
              <a:r>
                <a:rPr lang="zh-CN" altLang="en-US" sz="2000" dirty="0" smtClean="0"/>
                <a:t> </a:t>
              </a:r>
              <a:r>
                <a:rPr lang="en-US" altLang="zh-CN" sz="2000" dirty="0" smtClean="0"/>
                <a:t>of</a:t>
              </a:r>
              <a:r>
                <a:rPr lang="zh-CN" altLang="en-US" sz="2000" dirty="0" smtClean="0"/>
                <a:t> </a:t>
              </a:r>
              <a:r>
                <a:rPr lang="en-US" altLang="zh-CN" sz="2000" dirty="0" err="1"/>
                <a:t>ApsaraDB</a:t>
              </a:r>
              <a:r>
                <a:rPr lang="en-US" altLang="zh-CN" sz="2000" dirty="0"/>
                <a:t> for </a:t>
              </a:r>
              <a:r>
                <a:rPr lang="en-US" altLang="zh-CN" sz="2000" dirty="0" err="1"/>
                <a:t>HBase</a:t>
              </a:r>
              <a:r>
                <a:rPr lang="en-US" altLang="zh-CN" sz="2000" dirty="0"/>
                <a:t> </a:t>
              </a:r>
              <a:endParaRPr sz="2000" dirty="0"/>
            </a:p>
          </p:txBody>
        </p:sp>
        <p:sp>
          <p:nvSpPr>
            <p:cNvPr id="20" name="Shape 173"/>
            <p:cNvSpPr/>
            <p:nvPr/>
          </p:nvSpPr>
          <p:spPr>
            <a:xfrm>
              <a:off x="7897" y="4174"/>
              <a:ext cx="3992" cy="8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altLang="zh-CN" sz="2000" dirty="0" err="1"/>
                <a:t>ApsaraDB</a:t>
              </a:r>
              <a:r>
                <a:rPr lang="en-US" altLang="zh-CN" sz="2000" dirty="0"/>
                <a:t> for </a:t>
              </a:r>
              <a:r>
                <a:rPr lang="en-US" altLang="zh-CN" sz="2000" dirty="0" err="1"/>
                <a:t>HBase</a:t>
              </a:r>
              <a:r>
                <a:rPr lang="en-US" altLang="zh-CN" sz="2000" dirty="0"/>
                <a:t> Optimization base on HAS</a:t>
              </a:r>
            </a:p>
          </p:txBody>
        </p:sp>
        <p:sp>
          <p:nvSpPr>
            <p:cNvPr id="21" name="Shape 176"/>
            <p:cNvSpPr/>
            <p:nvPr/>
          </p:nvSpPr>
          <p:spPr>
            <a:xfrm>
              <a:off x="8188" y="5911"/>
              <a:ext cx="3992" cy="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endParaRPr sz="1600" dirty="0"/>
            </a:p>
          </p:txBody>
        </p:sp>
      </p:grpSp>
      <p:sp>
        <p:nvSpPr>
          <p:cNvPr id="22" name="Shape 167"/>
          <p:cNvSpPr/>
          <p:nvPr/>
        </p:nvSpPr>
        <p:spPr>
          <a:xfrm>
            <a:off x="3712123" y="4499486"/>
            <a:ext cx="683563" cy="50013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 smtClean="0">
                <a:solidFill>
                  <a:srgbClr val="C82506"/>
                </a:solidFill>
              </a:rPr>
              <a:t>2</a:t>
            </a:r>
            <a:r>
              <a:rPr lang="en-US" sz="3000" dirty="0" smtClean="0">
                <a:solidFill>
                  <a:srgbClr val="C82506"/>
                </a:solidFill>
              </a:rPr>
              <a:t>.</a:t>
            </a:r>
            <a:r>
              <a:rPr lang="en-US" altLang="zh-CN" sz="3000" dirty="0" smtClean="0">
                <a:solidFill>
                  <a:srgbClr val="C82506"/>
                </a:solidFill>
              </a:rPr>
              <a:t>3</a:t>
            </a:r>
            <a:endParaRPr sz="3000" dirty="0">
              <a:solidFill>
                <a:srgbClr val="C82506"/>
              </a:solidFill>
            </a:endParaRPr>
          </a:p>
        </p:txBody>
      </p:sp>
      <p:sp>
        <p:nvSpPr>
          <p:cNvPr id="23" name="Shape 173"/>
          <p:cNvSpPr/>
          <p:nvPr/>
        </p:nvSpPr>
        <p:spPr>
          <a:xfrm>
            <a:off x="4520399" y="4616178"/>
            <a:ext cx="4211085" cy="346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en-US" altLang="zh-CN" sz="2000" dirty="0" smtClean="0"/>
              <a:t>Outlook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summary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37370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0" name="Shape 183"/>
          <p:cNvSpPr>
            <a:spLocks noGrp="1"/>
          </p:cNvSpPr>
          <p:nvPr>
            <p:ph type="title"/>
          </p:nvPr>
        </p:nvSpPr>
        <p:spPr>
          <a:xfrm>
            <a:off x="2204448" y="2494079"/>
            <a:ext cx="6564809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dirty="0"/>
              <a:t>Introduction to Apache 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Security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br>
              <a:rPr lang="zh-CN" altLang="en-US" sz="2400" dirty="0" smtClean="0"/>
            </a:br>
            <a:r>
              <a:rPr lang="en-US" altLang="zh-CN" sz="2400" dirty="0"/>
              <a:t>Security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ApsaraDB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HBase</a:t>
            </a:r>
            <a:r>
              <a:rPr lang="en-US" altLang="zh-CN" sz="2400" dirty="0"/>
              <a:t> </a:t>
            </a:r>
            <a:endParaRPr sz="2200" dirty="0"/>
          </a:p>
        </p:txBody>
      </p:sp>
      <p:sp>
        <p:nvSpPr>
          <p:cNvPr id="11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529265" cy="1333698"/>
          </a:xfrm>
          <a:prstGeom prst="rect">
            <a:avLst/>
          </a:prstGeom>
        </p:spPr>
        <p:txBody>
          <a:bodyPr/>
          <a:lstStyle/>
          <a:p>
            <a:r>
              <a:rPr lang="en-US" altLang="zh-CN" sz="8000" dirty="0" smtClean="0"/>
              <a:t>2.1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1642984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sp>
        <p:nvSpPr>
          <p:cNvPr id="20" name="Shape 166"/>
          <p:cNvSpPr/>
          <p:nvPr/>
        </p:nvSpPr>
        <p:spPr>
          <a:xfrm>
            <a:off x="3867509" y="1520299"/>
            <a:ext cx="664298" cy="500076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 smtClean="0">
                <a:solidFill>
                  <a:schemeClr val="accent5"/>
                </a:solidFill>
              </a:rPr>
              <a:t>01</a:t>
            </a:r>
            <a:endParaRPr sz="3000" dirty="0">
              <a:solidFill>
                <a:schemeClr val="accent5"/>
              </a:solidFill>
            </a:endParaRPr>
          </a:p>
        </p:txBody>
      </p:sp>
      <p:sp>
        <p:nvSpPr>
          <p:cNvPr id="21" name="Shape 167"/>
          <p:cNvSpPr/>
          <p:nvPr/>
        </p:nvSpPr>
        <p:spPr>
          <a:xfrm>
            <a:off x="3867509" y="2749621"/>
            <a:ext cx="664298" cy="500076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sz="8000">
                <a:solidFill>
                  <a:schemeClr val="accent1">
                    <a:hueOff val="-78757"/>
                    <a:satOff val="2397"/>
                    <a:lumOff val="10536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r>
              <a:rPr sz="3000" dirty="0" smtClean="0">
                <a:solidFill>
                  <a:srgbClr val="C82506"/>
                </a:solidFill>
              </a:rPr>
              <a:t>02</a:t>
            </a:r>
            <a:endParaRPr sz="3000" dirty="0">
              <a:solidFill>
                <a:srgbClr val="C82506"/>
              </a:solidFill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4652775" y="1373864"/>
            <a:ext cx="4234900" cy="776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en-US" sz="2400" dirty="0"/>
              <a:t>Hadoop Authentication Service</a:t>
            </a:r>
            <a:endParaRPr lang="zh-CN" altLang="en-US" sz="2400" dirty="0">
              <a:sym typeface="Helvetica Light"/>
            </a:endParaRPr>
          </a:p>
        </p:txBody>
      </p:sp>
      <p:sp>
        <p:nvSpPr>
          <p:cNvPr id="23" name="Shape 173"/>
          <p:cNvSpPr/>
          <p:nvPr/>
        </p:nvSpPr>
        <p:spPr>
          <a:xfrm>
            <a:off x="4662001" y="2803070"/>
            <a:ext cx="4344591" cy="1123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19050" tIns="19050" rIns="19050" bIns="19050" numCol="1" anchor="ctr">
            <a:spAutoFit/>
          </a:bodyPr>
          <a:lstStyle>
            <a:lvl1pPr>
              <a:defRPr sz="6000"/>
            </a:lvl1pPr>
          </a:lstStyle>
          <a:p>
            <a:r>
              <a:rPr lang="en-US" altLang="zh-CN" sz="2400" dirty="0" smtClean="0"/>
              <a:t>Security </a:t>
            </a:r>
            <a:r>
              <a:rPr lang="en-US" altLang="zh-CN" sz="2400" dirty="0"/>
              <a:t>Practice in </a:t>
            </a:r>
            <a:r>
              <a:rPr lang="en-US" altLang="zh-CN" sz="2400" dirty="0" err="1"/>
              <a:t>ApsaraDB</a:t>
            </a:r>
            <a:r>
              <a:rPr lang="en-US" altLang="zh-CN" sz="2400" dirty="0"/>
              <a:t> for </a:t>
            </a:r>
            <a:r>
              <a:rPr lang="en-US" altLang="zh-CN" sz="2400" dirty="0" err="1" smtClean="0"/>
              <a:t>HBase</a:t>
            </a:r>
            <a:endParaRPr lang="en-US" altLang="zh-CN" sz="2400" dirty="0"/>
          </a:p>
          <a:p>
            <a:endParaRPr sz="22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3"/>
          <p:cNvGrpSpPr/>
          <p:nvPr/>
        </p:nvGrpSpPr>
        <p:grpSpPr>
          <a:xfrm>
            <a:off x="1387759" y="5320952"/>
            <a:ext cx="5819203" cy="1309225"/>
            <a:chOff x="3248" y="6759"/>
            <a:chExt cx="9164" cy="1601"/>
          </a:xfrm>
        </p:grpSpPr>
        <p:sp>
          <p:nvSpPr>
            <p:cNvPr id="43" name="Shape 255"/>
            <p:cNvSpPr/>
            <p:nvPr/>
          </p:nvSpPr>
          <p:spPr>
            <a:xfrm>
              <a:off x="3248" y="6759"/>
              <a:ext cx="4488" cy="1575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44" name="Shape 256"/>
            <p:cNvSpPr/>
            <p:nvPr/>
          </p:nvSpPr>
          <p:spPr>
            <a:xfrm>
              <a:off x="3388" y="7341"/>
              <a:ext cx="1922" cy="750"/>
            </a:xfrm>
            <a:prstGeom prst="roundRect">
              <a:avLst>
                <a:gd name="adj" fmla="val 15000"/>
              </a:avLst>
            </a:prstGeom>
            <a:solidFill>
              <a:srgbClr val="C82506"/>
            </a:solidFill>
            <a:ln w="12700"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x-none" sz="1200" dirty="0" smtClean="0"/>
                <a:t>DN</a:t>
              </a:r>
              <a:endParaRPr sz="1200" dirty="0"/>
            </a:p>
          </p:txBody>
        </p:sp>
        <p:sp>
          <p:nvSpPr>
            <p:cNvPr id="45" name="Shape 257"/>
            <p:cNvSpPr/>
            <p:nvPr/>
          </p:nvSpPr>
          <p:spPr>
            <a:xfrm>
              <a:off x="5344" y="7341"/>
              <a:ext cx="1922" cy="750"/>
            </a:xfrm>
            <a:prstGeom prst="roundRect">
              <a:avLst>
                <a:gd name="adj" fmla="val 15000"/>
              </a:avLst>
            </a:prstGeom>
            <a:solidFill>
              <a:srgbClr val="C82506"/>
            </a:solidFill>
            <a:ln w="12700"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x-none" sz="1200" dirty="0" smtClean="0"/>
                <a:t>NN</a:t>
              </a:r>
              <a:endParaRPr sz="1200" dirty="0"/>
            </a:p>
          </p:txBody>
        </p:sp>
        <p:sp>
          <p:nvSpPr>
            <p:cNvPr id="46" name="Shape 259"/>
            <p:cNvSpPr/>
            <p:nvPr/>
          </p:nvSpPr>
          <p:spPr>
            <a:xfrm>
              <a:off x="7924" y="6785"/>
              <a:ext cx="4488" cy="1575"/>
            </a:xfrm>
            <a:prstGeom prst="rect">
              <a:avLst/>
            </a:prstGeom>
            <a:solidFill>
              <a:srgbClr val="DCDEE0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/>
            </a:p>
          </p:txBody>
        </p:sp>
        <p:sp>
          <p:nvSpPr>
            <p:cNvPr id="47" name="Shape 260"/>
            <p:cNvSpPr/>
            <p:nvPr/>
          </p:nvSpPr>
          <p:spPr>
            <a:xfrm>
              <a:off x="4955" y="6907"/>
              <a:ext cx="1039" cy="34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spcBef>
                  <a:spcPts val="5900"/>
                </a:spcBef>
                <a:defRPr sz="4200"/>
              </a:lvl1pPr>
            </a:lstStyle>
            <a:p>
              <a:r>
                <a:rPr lang="x-none" sz="1575" dirty="0" smtClean="0"/>
                <a:t>HDFS</a:t>
              </a:r>
              <a:endParaRPr sz="1575" dirty="0"/>
            </a:p>
          </p:txBody>
        </p:sp>
        <p:sp>
          <p:nvSpPr>
            <p:cNvPr id="48" name="Shape 266"/>
            <p:cNvSpPr/>
            <p:nvPr/>
          </p:nvSpPr>
          <p:spPr>
            <a:xfrm>
              <a:off x="9187" y="7344"/>
              <a:ext cx="1867" cy="34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spcBef>
                  <a:spcPts val="5900"/>
                </a:spcBef>
                <a:defRPr sz="4200"/>
              </a:lvl1pPr>
            </a:lstStyle>
            <a:p>
              <a:r>
                <a:rPr lang="en-US" altLang="zh-CN" sz="1575" dirty="0" smtClean="0"/>
                <a:t>zookeeper</a:t>
              </a:r>
              <a:endParaRPr sz="1575" dirty="0"/>
            </a:p>
          </p:txBody>
        </p:sp>
      </p:grpSp>
      <p:grpSp>
        <p:nvGrpSpPr>
          <p:cNvPr id="49" name="组合 2"/>
          <p:cNvGrpSpPr/>
          <p:nvPr/>
        </p:nvGrpSpPr>
        <p:grpSpPr>
          <a:xfrm>
            <a:off x="1353311" y="4061297"/>
            <a:ext cx="5841925" cy="1163360"/>
            <a:chOff x="2190" y="5355"/>
            <a:chExt cx="10003" cy="1450"/>
          </a:xfrm>
        </p:grpSpPr>
        <p:sp>
          <p:nvSpPr>
            <p:cNvPr id="50" name="Shape 253"/>
            <p:cNvSpPr/>
            <p:nvPr/>
          </p:nvSpPr>
          <p:spPr>
            <a:xfrm>
              <a:off x="2190" y="5355"/>
              <a:ext cx="10003" cy="1450"/>
            </a:xfrm>
            <a:prstGeom prst="rect">
              <a:avLst/>
            </a:prstGeom>
            <a:solidFill>
              <a:srgbClr val="FA5641">
                <a:alpha val="89000"/>
              </a:srgb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solidFill>
                  <a:srgbClr val="FFFFFF"/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sp>
          <p:nvSpPr>
            <p:cNvPr id="51" name="Shape 254"/>
            <p:cNvSpPr/>
            <p:nvPr/>
          </p:nvSpPr>
          <p:spPr>
            <a:xfrm>
              <a:off x="6059" y="5372"/>
              <a:ext cx="2189" cy="316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</a:defRPr>
              </a:lvl1pPr>
            </a:lstStyle>
            <a:p>
              <a:r>
                <a:rPr lang="en-US" sz="1400" dirty="0" err="1" smtClean="0"/>
                <a:t>Apach</a:t>
              </a:r>
              <a:r>
                <a:rPr lang="zh-CN" altLang="en-US" sz="1400" dirty="0" smtClean="0"/>
                <a:t> </a:t>
              </a:r>
              <a:r>
                <a:rPr lang="en-US" altLang="zh-CN" sz="1400" dirty="0" err="1" smtClean="0"/>
                <a:t>HBase</a:t>
              </a:r>
              <a:endParaRPr sz="1400" dirty="0"/>
            </a:p>
          </p:txBody>
        </p:sp>
        <p:sp>
          <p:nvSpPr>
            <p:cNvPr id="52" name="Shape 267"/>
            <p:cNvSpPr/>
            <p:nvPr/>
          </p:nvSpPr>
          <p:spPr>
            <a:xfrm>
              <a:off x="3030" y="5853"/>
              <a:ext cx="2319" cy="720"/>
            </a:xfrm>
            <a:prstGeom prst="roundRect">
              <a:avLst>
                <a:gd name="adj" fmla="val 15625"/>
              </a:avLst>
            </a:prstGeom>
            <a:ln w="50800">
              <a:solidFill>
                <a:srgbClr val="FFFFFF"/>
              </a:solidFill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200" dirty="0" smtClean="0"/>
                <a:t>ACL</a:t>
              </a:r>
              <a:endParaRPr sz="1200" dirty="0"/>
            </a:p>
          </p:txBody>
        </p:sp>
        <p:sp>
          <p:nvSpPr>
            <p:cNvPr id="53" name="Shape 269"/>
            <p:cNvSpPr/>
            <p:nvPr/>
          </p:nvSpPr>
          <p:spPr>
            <a:xfrm>
              <a:off x="6021" y="5853"/>
              <a:ext cx="2319" cy="720"/>
            </a:xfrm>
            <a:prstGeom prst="roundRect">
              <a:avLst>
                <a:gd name="adj" fmla="val 15625"/>
              </a:avLst>
            </a:prstGeom>
            <a:ln w="50800">
              <a:solidFill>
                <a:srgbClr val="FFFFFF"/>
              </a:solidFill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200" dirty="0" smtClean="0"/>
                <a:t>SASL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RPC</a:t>
              </a:r>
              <a:endParaRPr sz="1200" dirty="0"/>
            </a:p>
          </p:txBody>
        </p:sp>
        <p:sp>
          <p:nvSpPr>
            <p:cNvPr id="54" name="Shape 271"/>
            <p:cNvSpPr/>
            <p:nvPr/>
          </p:nvSpPr>
          <p:spPr>
            <a:xfrm>
              <a:off x="9172" y="5853"/>
              <a:ext cx="2319" cy="720"/>
            </a:xfrm>
            <a:prstGeom prst="roundRect">
              <a:avLst>
                <a:gd name="adj" fmla="val 15625"/>
              </a:avLst>
            </a:prstGeom>
            <a:ln w="50800">
              <a:solidFill>
                <a:srgbClr val="FFFFFF"/>
              </a:solidFill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200" dirty="0" smtClean="0"/>
                <a:t>HTTPS</a:t>
              </a:r>
              <a:endParaRPr sz="1200" dirty="0"/>
            </a:p>
          </p:txBody>
        </p:sp>
      </p:grpSp>
      <p:sp>
        <p:nvSpPr>
          <p:cNvPr id="58" name="Shape 203"/>
          <p:cNvSpPr>
            <a:spLocks noGrp="1"/>
          </p:cNvSpPr>
          <p:nvPr/>
        </p:nvSpPr>
        <p:spPr>
          <a:xfrm>
            <a:off x="228554" y="152061"/>
            <a:ext cx="5654130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Autofit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Introduction to Apache </a:t>
            </a:r>
            <a:r>
              <a:rPr lang="en-US" altLang="zh-CN" sz="2000" b="1" dirty="0" err="1">
                <a:solidFill>
                  <a:srgbClr val="FF0000"/>
                </a:solidFill>
              </a:rPr>
              <a:t>HBase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Security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and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Security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ApsaraDB</a:t>
            </a:r>
            <a:r>
              <a:rPr lang="en-US" altLang="zh-CN" sz="2000" dirty="0">
                <a:solidFill>
                  <a:srgbClr val="FF0000"/>
                </a:solidFill>
              </a:rPr>
              <a:t> for </a:t>
            </a:r>
            <a:r>
              <a:rPr lang="en-US" altLang="zh-CN" sz="2000" dirty="0" err="1">
                <a:solidFill>
                  <a:srgbClr val="FF0000"/>
                </a:solidFill>
              </a:rPr>
              <a:t>HBase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59" name="Shape 255"/>
          <p:cNvSpPr/>
          <p:nvPr/>
        </p:nvSpPr>
        <p:spPr>
          <a:xfrm>
            <a:off x="3042664" y="2728569"/>
            <a:ext cx="2708940" cy="1287963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60" name="Shape 256"/>
          <p:cNvSpPr/>
          <p:nvPr/>
        </p:nvSpPr>
        <p:spPr>
          <a:xfrm>
            <a:off x="3131565" y="3204502"/>
            <a:ext cx="1160158" cy="613316"/>
          </a:xfrm>
          <a:prstGeom prst="roundRect">
            <a:avLst>
              <a:gd name="adj" fmla="val 15000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err="1" smtClean="0"/>
              <a:t>Auth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client</a:t>
            </a:r>
            <a:endParaRPr sz="1200" dirty="0"/>
          </a:p>
        </p:txBody>
      </p:sp>
      <p:sp>
        <p:nvSpPr>
          <p:cNvPr id="61" name="Shape 257"/>
          <p:cNvSpPr/>
          <p:nvPr/>
        </p:nvSpPr>
        <p:spPr>
          <a:xfrm>
            <a:off x="4373639" y="3204502"/>
            <a:ext cx="1160158" cy="613316"/>
          </a:xfrm>
          <a:prstGeom prst="roundRect">
            <a:avLst>
              <a:gd name="adj" fmla="val 15000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Https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WEB</a:t>
            </a:r>
            <a:endParaRPr sz="1200" dirty="0"/>
          </a:p>
        </p:txBody>
      </p:sp>
      <p:sp>
        <p:nvSpPr>
          <p:cNvPr id="62" name="Shape 260"/>
          <p:cNvSpPr/>
          <p:nvPr/>
        </p:nvSpPr>
        <p:spPr>
          <a:xfrm>
            <a:off x="4126621" y="2862884"/>
            <a:ext cx="605797" cy="253916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sz="1400" dirty="0" smtClean="0"/>
              <a:t>U</a:t>
            </a:r>
            <a:r>
              <a:rPr lang="en-US" altLang="zh-CN" sz="1400" dirty="0" smtClean="0"/>
              <a:t>ser</a:t>
            </a:r>
            <a:endParaRPr sz="14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70898" y="1317926"/>
            <a:ext cx="5823024" cy="133369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>
                <a:latin typeface="PingFang SC Regular"/>
                <a:cs typeface="PingFang SC Regular"/>
              </a:rPr>
              <a:t>Apache </a:t>
            </a:r>
            <a:r>
              <a:rPr lang="en-US" altLang="zh-CN" sz="1600" dirty="0" err="1">
                <a:latin typeface="PingFang SC Regular"/>
                <a:cs typeface="PingFang SC Regular"/>
              </a:rPr>
              <a:t>HBase</a:t>
            </a:r>
            <a:r>
              <a:rPr lang="en-US" altLang="zh-CN" sz="1600" dirty="0">
                <a:latin typeface="PingFang SC Regular"/>
                <a:cs typeface="PingFang SC Regular"/>
              </a:rPr>
              <a:t> Security includes :</a:t>
            </a:r>
          </a:p>
          <a:p>
            <a:r>
              <a:rPr lang="en-US" altLang="zh-CN" sz="1600" dirty="0" smtClean="0">
                <a:latin typeface="PingFang SC Regular"/>
                <a:cs typeface="PingFang SC Regular"/>
              </a:rPr>
              <a:t>1. Access </a:t>
            </a:r>
            <a:r>
              <a:rPr lang="en-US" altLang="zh-CN" sz="1600" dirty="0">
                <a:latin typeface="PingFang SC Regular"/>
                <a:cs typeface="PingFang SC Regular"/>
              </a:rPr>
              <a:t>control Label base on Access Controller coprocessor</a:t>
            </a:r>
            <a:r>
              <a:rPr lang="en-US" altLang="zh-CN" sz="1600" dirty="0" smtClean="0">
                <a:latin typeface="PingFang SC Regular"/>
                <a:cs typeface="PingFang SC Regular"/>
              </a:rPr>
              <a:t>;</a:t>
            </a:r>
          </a:p>
          <a:p>
            <a:r>
              <a:rPr lang="en-US" altLang="zh-CN" sz="1600" dirty="0" smtClean="0">
                <a:latin typeface="PingFang SC Regular"/>
                <a:cs typeface="PingFang SC Regular"/>
              </a:rPr>
              <a:t>2</a:t>
            </a:r>
            <a:r>
              <a:rPr lang="en-US" altLang="zh-CN" sz="1600" dirty="0">
                <a:latin typeface="PingFang SC Regular"/>
                <a:cs typeface="PingFang SC Regular"/>
              </a:rPr>
              <a:t>. Using Secure HTTP for Web UI.</a:t>
            </a:r>
          </a:p>
          <a:p>
            <a:r>
              <a:rPr lang="en-US" altLang="zh-CN" sz="1600" dirty="0">
                <a:latin typeface="PingFang SC Regular"/>
                <a:cs typeface="PingFang SC Regular"/>
              </a:rPr>
              <a:t>3. Kerberos authentication for RPC</a:t>
            </a:r>
            <a:r>
              <a:rPr lang="en-US" altLang="zh-CN" sz="1600" dirty="0" smtClean="0">
                <a:latin typeface="PingFang SC Regular"/>
                <a:cs typeface="PingFang SC Regular"/>
              </a:rPr>
              <a:t>;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PingFang SC Regular"/>
              <a:cs typeface="PingFang SC Regular"/>
              <a:sym typeface="苹方 中等" panose="020B0400000000000000" charset="-122"/>
            </a:endParaRPr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32109"/>
            <a:ext cx="5654130" cy="45204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Apache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HBase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247"/>
          <p:cNvSpPr>
            <a:spLocks noGrp="1"/>
          </p:cNvSpPr>
          <p:nvPr>
            <p:ph type="body" idx="13"/>
          </p:nvPr>
        </p:nvSpPr>
        <p:spPr>
          <a:xfrm>
            <a:off x="257977" y="760498"/>
            <a:ext cx="5417287" cy="42159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x-none" sz="1800" dirty="0" smtClean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to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2">
                    <a:lumMod val="10000"/>
                  </a:schemeClr>
                </a:solidFill>
              </a:rPr>
              <a:t>ApsaraDB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2">
                    <a:lumMod val="10000"/>
                  </a:schemeClr>
                </a:solidFill>
              </a:rPr>
              <a:t>Hbase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  security</a:t>
            </a:r>
            <a:endParaRPr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0" name="组合 3"/>
          <p:cNvGrpSpPr/>
          <p:nvPr/>
        </p:nvGrpSpPr>
        <p:grpSpPr>
          <a:xfrm>
            <a:off x="1721669" y="1392888"/>
            <a:ext cx="5241433" cy="683411"/>
            <a:chOff x="8796" y="7716"/>
            <a:chExt cx="4652" cy="750"/>
          </a:xfrm>
        </p:grpSpPr>
        <p:sp>
          <p:nvSpPr>
            <p:cNvPr id="21" name="Shape 264"/>
            <p:cNvSpPr/>
            <p:nvPr/>
          </p:nvSpPr>
          <p:spPr>
            <a:xfrm>
              <a:off x="8796" y="7716"/>
              <a:ext cx="2285" cy="750"/>
            </a:xfrm>
            <a:prstGeom prst="roundRect">
              <a:avLst>
                <a:gd name="adj" fmla="val 15000"/>
              </a:avLst>
            </a:prstGeom>
            <a:solidFill>
              <a:schemeClr val="accent1">
                <a:lumMod val="60000"/>
                <a:lumOff val="40000"/>
                <a:alpha val="77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200" dirty="0" smtClean="0"/>
                <a:t>Public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networker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user</a:t>
              </a:r>
              <a:endParaRPr sz="1200" dirty="0"/>
            </a:p>
          </p:txBody>
        </p:sp>
        <p:sp>
          <p:nvSpPr>
            <p:cNvPr id="22" name="Shape 265"/>
            <p:cNvSpPr/>
            <p:nvPr/>
          </p:nvSpPr>
          <p:spPr>
            <a:xfrm>
              <a:off x="11164" y="7716"/>
              <a:ext cx="2284" cy="750"/>
            </a:xfrm>
            <a:prstGeom prst="roundRect">
              <a:avLst>
                <a:gd name="adj" fmla="val 15000"/>
              </a:avLst>
            </a:prstGeom>
            <a:solidFill>
              <a:srgbClr val="68B1F6"/>
            </a:solidFill>
            <a:ln w="12700">
              <a:miter lim="400000"/>
            </a:ln>
          </p:spPr>
          <p:txBody>
            <a:bodyPr lIns="19050" tIns="19050" rIns="19050" bIns="19050" anchor="ctr"/>
            <a:lstStyle>
              <a:lvl1pPr algn="ctr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r>
                <a:rPr lang="en-US" sz="1200" dirty="0" smtClean="0"/>
                <a:t>Classic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network</a:t>
              </a:r>
              <a:r>
                <a:rPr lang="zh-CN" altLang="en-US" sz="1200" dirty="0" smtClean="0"/>
                <a:t> </a:t>
              </a:r>
              <a:r>
                <a:rPr lang="en-US" altLang="zh-CN" sz="1200" dirty="0" smtClean="0"/>
                <a:t>user</a:t>
              </a:r>
              <a:endParaRPr sz="1200" dirty="0"/>
            </a:p>
          </p:txBody>
        </p:sp>
      </p:grpSp>
      <p:sp>
        <p:nvSpPr>
          <p:cNvPr id="26" name="Shape 203"/>
          <p:cNvSpPr>
            <a:spLocks noGrp="1"/>
          </p:cNvSpPr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62500" lnSpcReduction="20000"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Introduction to Apache </a:t>
            </a:r>
            <a:r>
              <a:rPr lang="en-US" altLang="zh-CN" b="1" dirty="0" err="1">
                <a:solidFill>
                  <a:srgbClr val="FF0000"/>
                </a:solidFill>
              </a:rPr>
              <a:t>HBase</a:t>
            </a:r>
            <a:r>
              <a:rPr lang="en-US" altLang="zh-CN" b="1" dirty="0">
                <a:solidFill>
                  <a:srgbClr val="FF0000"/>
                </a:solidFill>
              </a:rPr>
              <a:t> Security and </a:t>
            </a:r>
            <a:r>
              <a:rPr lang="en-US" altLang="zh-CN" dirty="0">
                <a:solidFill>
                  <a:srgbClr val="FF0000"/>
                </a:solidFill>
              </a:rPr>
              <a:t>Security of </a:t>
            </a:r>
            <a:r>
              <a:rPr lang="en-US" altLang="zh-CN" dirty="0" err="1">
                <a:solidFill>
                  <a:srgbClr val="FF0000"/>
                </a:solidFill>
              </a:rPr>
              <a:t>ApsaraDB</a:t>
            </a:r>
            <a:r>
              <a:rPr lang="en-US" altLang="zh-CN" dirty="0">
                <a:solidFill>
                  <a:srgbClr val="FF0000"/>
                </a:solidFill>
              </a:rPr>
              <a:t> for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27" name="Shape 255"/>
          <p:cNvSpPr/>
          <p:nvPr/>
        </p:nvSpPr>
        <p:spPr>
          <a:xfrm>
            <a:off x="1721669" y="2186447"/>
            <a:ext cx="1659159" cy="47617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8" name="文本框 27"/>
          <p:cNvSpPr txBox="1"/>
          <p:nvPr/>
        </p:nvSpPr>
        <p:spPr>
          <a:xfrm>
            <a:off x="2128345" y="2264992"/>
            <a:ext cx="805793" cy="2872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White</a:t>
            </a:r>
            <a:r>
              <a:rPr kumimoji="0" lang="zh-CN" altLang="en-US" sz="12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2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list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29" name="Shape 255"/>
          <p:cNvSpPr/>
          <p:nvPr/>
        </p:nvSpPr>
        <p:spPr>
          <a:xfrm>
            <a:off x="1721668" y="2768020"/>
            <a:ext cx="5241435" cy="236453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0" name="Shape 267"/>
          <p:cNvSpPr/>
          <p:nvPr/>
        </p:nvSpPr>
        <p:spPr>
          <a:xfrm rot="5400000">
            <a:off x="608330" y="3375759"/>
            <a:ext cx="1472565" cy="577669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text</a:t>
            </a:r>
          </a:p>
        </p:txBody>
      </p:sp>
      <p:sp>
        <p:nvSpPr>
          <p:cNvPr id="31" name="Shape 250"/>
          <p:cNvSpPr/>
          <p:nvPr/>
        </p:nvSpPr>
        <p:spPr>
          <a:xfrm rot="5400000">
            <a:off x="794720" y="3556468"/>
            <a:ext cx="1853896" cy="597582"/>
          </a:xfrm>
          <a:prstGeom prst="roundRect">
            <a:avLst>
              <a:gd name="adj" fmla="val 15000"/>
            </a:avLst>
          </a:prstGeom>
          <a:solidFill>
            <a:srgbClr val="E2766E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1593428" y="3192187"/>
            <a:ext cx="256480" cy="120868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Network</a:t>
            </a:r>
            <a:r>
              <a:rPr kumimoji="0" lang="zh-CN" altLang="en-US" sz="1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Isolation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3" name="Shape 246"/>
          <p:cNvSpPr/>
          <p:nvPr/>
        </p:nvSpPr>
        <p:spPr>
          <a:xfrm>
            <a:off x="2668701" y="3372312"/>
            <a:ext cx="2762170" cy="1254922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4" name="Shape 249"/>
          <p:cNvSpPr/>
          <p:nvPr/>
        </p:nvSpPr>
        <p:spPr>
          <a:xfrm>
            <a:off x="3249448" y="2816741"/>
            <a:ext cx="2005724" cy="223138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ctr"/>
            <a:r>
              <a:rPr lang="en-US" sz="1200" dirty="0" smtClean="0"/>
              <a:t>User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VPC/Classic</a:t>
            </a:r>
            <a:endParaRPr sz="1200" dirty="0"/>
          </a:p>
        </p:txBody>
      </p:sp>
      <p:sp>
        <p:nvSpPr>
          <p:cNvPr id="35" name="Shape 250"/>
          <p:cNvSpPr/>
          <p:nvPr/>
        </p:nvSpPr>
        <p:spPr>
          <a:xfrm>
            <a:off x="2187388" y="3169903"/>
            <a:ext cx="3743556" cy="1736699"/>
          </a:xfrm>
          <a:prstGeom prst="roundRect">
            <a:avLst>
              <a:gd name="adj" fmla="val 15000"/>
            </a:avLst>
          </a:prstGeom>
          <a:solidFill>
            <a:srgbClr val="E2766E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sz="1200" dirty="0"/>
          </a:p>
        </p:txBody>
      </p:sp>
      <p:sp>
        <p:nvSpPr>
          <p:cNvPr id="36" name="Shape 255"/>
          <p:cNvSpPr/>
          <p:nvPr/>
        </p:nvSpPr>
        <p:spPr>
          <a:xfrm>
            <a:off x="3503448" y="2186447"/>
            <a:ext cx="1813035" cy="47617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7" name="文本框 36"/>
          <p:cNvSpPr txBox="1"/>
          <p:nvPr/>
        </p:nvSpPr>
        <p:spPr>
          <a:xfrm>
            <a:off x="3600893" y="2288075"/>
            <a:ext cx="1577627" cy="264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1050" dirty="0" smtClean="0"/>
              <a:t>Plugin</a:t>
            </a:r>
            <a:r>
              <a:rPr lang="zh-CN" altLang="en-US" sz="1050" dirty="0" smtClean="0"/>
              <a:t> </a:t>
            </a:r>
            <a:r>
              <a:rPr lang="en-US" altLang="zh-CN" sz="1050" dirty="0"/>
              <a:t>authentication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sp>
        <p:nvSpPr>
          <p:cNvPr id="38" name="Shape 255"/>
          <p:cNvSpPr/>
          <p:nvPr/>
        </p:nvSpPr>
        <p:spPr>
          <a:xfrm>
            <a:off x="5430871" y="2186447"/>
            <a:ext cx="1532232" cy="476174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9" name="文本框 38"/>
          <p:cNvSpPr txBox="1"/>
          <p:nvPr/>
        </p:nvSpPr>
        <p:spPr>
          <a:xfrm>
            <a:off x="5526690" y="2299617"/>
            <a:ext cx="1313793" cy="2641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Other</a:t>
            </a:r>
            <a:r>
              <a:rPr kumimoji="0" lang="zh-CN" altLang="en-US" sz="105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05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mechanism</a:t>
            </a:r>
            <a:r>
              <a:rPr kumimoji="0" lang="zh-CN" altLang="en-US" sz="105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 </a:t>
            </a:r>
            <a:endParaRPr kumimoji="0" lang="zh-CN" altLang="en-US" sz="105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40" name="Shape 257"/>
          <p:cNvSpPr/>
          <p:nvPr/>
        </p:nvSpPr>
        <p:spPr>
          <a:xfrm rot="5400000">
            <a:off x="5581159" y="3680539"/>
            <a:ext cx="1668847" cy="692143"/>
          </a:xfrm>
          <a:prstGeom prst="roundRect">
            <a:avLst>
              <a:gd name="adj" fmla="val 15000"/>
            </a:avLst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282948" y="3372312"/>
            <a:ext cx="318036" cy="11033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HAS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42" name="Shape 267"/>
          <p:cNvSpPr/>
          <p:nvPr/>
        </p:nvSpPr>
        <p:spPr>
          <a:xfrm>
            <a:off x="3542300" y="3574289"/>
            <a:ext cx="990282" cy="463964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HTTPS</a:t>
            </a:r>
            <a:endParaRPr sz="1200" dirty="0"/>
          </a:p>
        </p:txBody>
      </p:sp>
      <p:sp>
        <p:nvSpPr>
          <p:cNvPr id="43" name="Shape 267"/>
          <p:cNvSpPr/>
          <p:nvPr/>
        </p:nvSpPr>
        <p:spPr>
          <a:xfrm>
            <a:off x="2352490" y="3574289"/>
            <a:ext cx="990282" cy="463964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ACL</a:t>
            </a:r>
            <a:endParaRPr sz="1200" dirty="0"/>
          </a:p>
        </p:txBody>
      </p:sp>
      <p:sp>
        <p:nvSpPr>
          <p:cNvPr id="44" name="Shape 267"/>
          <p:cNvSpPr/>
          <p:nvPr/>
        </p:nvSpPr>
        <p:spPr>
          <a:xfrm>
            <a:off x="2352490" y="4290977"/>
            <a:ext cx="990282" cy="461282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AUDIT</a:t>
            </a:r>
            <a:endParaRPr sz="1200" dirty="0"/>
          </a:p>
        </p:txBody>
      </p:sp>
      <p:sp>
        <p:nvSpPr>
          <p:cNvPr id="45" name="Shape 267"/>
          <p:cNvSpPr/>
          <p:nvPr/>
        </p:nvSpPr>
        <p:spPr>
          <a:xfrm>
            <a:off x="3562837" y="4290977"/>
            <a:ext cx="990282" cy="463964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QUOTA</a:t>
            </a:r>
            <a:endParaRPr sz="1200" dirty="0"/>
          </a:p>
        </p:txBody>
      </p:sp>
      <p:sp>
        <p:nvSpPr>
          <p:cNvPr id="46" name="Shape 267"/>
          <p:cNvSpPr/>
          <p:nvPr/>
        </p:nvSpPr>
        <p:spPr>
          <a:xfrm>
            <a:off x="4684982" y="3574289"/>
            <a:ext cx="990282" cy="463964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050" dirty="0" smtClean="0"/>
              <a:t>Authentication</a:t>
            </a:r>
            <a:endParaRPr sz="1050" dirty="0"/>
          </a:p>
        </p:txBody>
      </p:sp>
      <p:sp>
        <p:nvSpPr>
          <p:cNvPr id="47" name="Shape 267"/>
          <p:cNvSpPr/>
          <p:nvPr/>
        </p:nvSpPr>
        <p:spPr>
          <a:xfrm>
            <a:off x="4721975" y="4282671"/>
            <a:ext cx="990282" cy="463964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en-US" sz="1200" dirty="0" smtClean="0"/>
              <a:t>ENCRYPT</a:t>
            </a:r>
            <a:endParaRPr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3249448" y="3213051"/>
            <a:ext cx="2067035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 err="1" smtClean="0"/>
              <a:t>ApsaraDB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HBase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99241" y="5379096"/>
            <a:ext cx="7777656" cy="11798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ApsaraDB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for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400" b="0" i="0" u="none" strike="noStrike" cap="none" spc="0" normalizeH="0" baseline="0" dirty="0" err="1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HBase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main</a:t>
            </a:r>
            <a:r>
              <a:rPr kumimoji="0" lang="zh-CN" altLang="en-US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function:</a:t>
            </a: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altLang="zh-CN" sz="1400" dirty="0"/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1400" dirty="0" smtClean="0"/>
              <a:t>Network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Isolation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and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white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list;</a:t>
            </a: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1400" dirty="0" smtClean="0"/>
              <a:t>HAS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authentication;</a:t>
            </a:r>
          </a:p>
          <a:p>
            <a:pPr marL="285750" marR="0" indent="-2857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mr-IN" altLang="zh-CN" sz="1400" dirty="0" smtClean="0"/>
              <a:t>…</a:t>
            </a:r>
            <a:endParaRPr lang="en-US" altLang="zh-CN" sz="1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203"/>
          <p:cNvSpPr>
            <a:spLocks noGrp="1"/>
          </p:cNvSpPr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62500" lnSpcReduction="20000"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Introduction to Apache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Security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and Security of </a:t>
            </a:r>
            <a:r>
              <a:rPr lang="en-US" altLang="zh-CN" dirty="0" err="1">
                <a:solidFill>
                  <a:srgbClr val="FF0000"/>
                </a:solidFill>
              </a:rPr>
              <a:t>ApsaraDB</a:t>
            </a:r>
            <a:r>
              <a:rPr lang="en-US" altLang="zh-CN" dirty="0">
                <a:solidFill>
                  <a:srgbClr val="FF0000"/>
                </a:solidFill>
              </a:rPr>
              <a:t> for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4" name="Shape 267"/>
          <p:cNvSpPr/>
          <p:nvPr/>
        </p:nvSpPr>
        <p:spPr>
          <a:xfrm rot="5400000">
            <a:off x="608330" y="3375759"/>
            <a:ext cx="1472565" cy="577669"/>
          </a:xfrm>
          <a:prstGeom prst="roundRect">
            <a:avLst>
              <a:gd name="adj" fmla="val 15625"/>
            </a:avLst>
          </a:prstGeom>
          <a:ln w="50800">
            <a:solidFill>
              <a:srgbClr val="FFFFFF"/>
            </a:solidFill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1200" dirty="0"/>
              <a:t>text</a:t>
            </a:r>
          </a:p>
        </p:txBody>
      </p:sp>
      <p:sp>
        <p:nvSpPr>
          <p:cNvPr id="55" name="Shape 250"/>
          <p:cNvSpPr/>
          <p:nvPr/>
        </p:nvSpPr>
        <p:spPr>
          <a:xfrm>
            <a:off x="957935" y="1227665"/>
            <a:ext cx="6702611" cy="1979085"/>
          </a:xfrm>
          <a:prstGeom prst="roundRect">
            <a:avLst>
              <a:gd name="adj" fmla="val 15000"/>
            </a:avLst>
          </a:prstGeom>
          <a:solidFill>
            <a:schemeClr val="tx1">
              <a:lumMod val="40000"/>
              <a:lumOff val="6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305034" y="1348776"/>
            <a:ext cx="6174828" cy="17645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altLang="zh-CN" sz="1200" dirty="0" err="1">
                <a:latin typeface="+mn-ea"/>
              </a:rPr>
              <a:t>Instal</a:t>
            </a:r>
            <a:r>
              <a:rPr lang="en-US" altLang="zh-CN" sz="1200" dirty="0">
                <a:latin typeface="+mn-ea"/>
              </a:rPr>
              <a:t> MIT </a:t>
            </a:r>
            <a:r>
              <a:rPr lang="en-US" altLang="zh-CN" sz="1200" dirty="0" err="1">
                <a:latin typeface="+mn-ea"/>
              </a:rPr>
              <a:t>kerberos</a:t>
            </a:r>
            <a:r>
              <a:rPr lang="en-US" altLang="zh-CN" sz="1200" dirty="0">
                <a:latin typeface="+mn-ea"/>
              </a:rPr>
              <a:t> at the locality</a:t>
            </a:r>
            <a:r>
              <a:rPr lang="en-US" altLang="zh-CN" sz="1200" dirty="0" smtClean="0">
                <a:latin typeface="+mn-ea"/>
              </a:rPr>
              <a:t>;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dirty="0">
                <a:latin typeface="+mn-ea"/>
              </a:rPr>
              <a:t>Set up local krb5.conf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the Kerberos service address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realm and so on of the </a:t>
            </a:r>
            <a:r>
              <a:rPr lang="en-US" altLang="zh-CN" sz="1200" dirty="0" err="1">
                <a:latin typeface="+mn-ea"/>
              </a:rPr>
              <a:t>HBase</a:t>
            </a:r>
            <a:r>
              <a:rPr lang="en-US" altLang="zh-CN" sz="1200" dirty="0" smtClean="0">
                <a:latin typeface="+mn-ea"/>
              </a:rPr>
              <a:t>;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dirty="0">
                <a:latin typeface="+mn-ea"/>
              </a:rPr>
              <a:t>User name and local system user name should be the same, If got no user, need create</a:t>
            </a:r>
            <a:r>
              <a:rPr lang="zh-CN" altLang="en-US" sz="1200" dirty="0" smtClean="0">
                <a:latin typeface="+mn-ea"/>
              </a:rPr>
              <a:t>；</a:t>
            </a:r>
            <a:endParaRPr lang="en-US" altLang="zh-CN" sz="1200" dirty="0" smtClean="0">
              <a:latin typeface="+mn-ea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sz="1200" dirty="0">
                <a:latin typeface="+mn-ea"/>
              </a:rPr>
              <a:t>Set up security configuration in </a:t>
            </a:r>
            <a:r>
              <a:rPr lang="en-US" altLang="zh-CN" sz="1200" dirty="0" err="1">
                <a:latin typeface="+mn-ea"/>
              </a:rPr>
              <a:t>hbase-site.xml,core-site.xml,hdfs-site.xml.For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err="1">
                <a:latin typeface="+mn-ea"/>
              </a:rPr>
              <a:t>example:hadoop.security.authentication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 err="1">
                <a:latin typeface="+mn-ea"/>
              </a:rPr>
              <a:t>dfs.namenode.kerberos.principal</a:t>
            </a:r>
            <a:r>
              <a:rPr lang="en-US" altLang="zh-CN" sz="1200" dirty="0" smtClean="0">
                <a:latin typeface="+mn-ea"/>
              </a:rPr>
              <a:t>;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dirty="0">
                <a:latin typeface="+mn-ea"/>
              </a:rPr>
              <a:t>Do </a:t>
            </a:r>
            <a:r>
              <a:rPr lang="en-US" altLang="zh-CN" sz="1200" dirty="0" err="1">
                <a:latin typeface="+mn-ea"/>
              </a:rPr>
              <a:t>kinit</a:t>
            </a:r>
            <a:r>
              <a:rPr lang="en-US" altLang="zh-CN" sz="1200" dirty="0">
                <a:latin typeface="+mn-ea"/>
              </a:rPr>
              <a:t>, run </a:t>
            </a:r>
            <a:r>
              <a:rPr lang="en-US" altLang="zh-CN" sz="1200" dirty="0" err="1">
                <a:latin typeface="+mn-ea"/>
              </a:rPr>
              <a:t>kinit</a:t>
            </a:r>
            <a:r>
              <a:rPr lang="en-US" altLang="zh-CN" sz="1200" dirty="0">
                <a:latin typeface="+mn-ea"/>
              </a:rPr>
              <a:t> throw user </a:t>
            </a:r>
            <a:r>
              <a:rPr lang="en-US" altLang="zh-CN" sz="1200" dirty="0" err="1">
                <a:latin typeface="+mn-ea"/>
              </a:rPr>
              <a:t>passwor</a:t>
            </a:r>
            <a:r>
              <a:rPr lang="en-US" altLang="zh-CN" sz="1200" dirty="0">
                <a:latin typeface="+mn-ea"/>
              </a:rPr>
              <a:t> mode or </a:t>
            </a:r>
            <a:r>
              <a:rPr lang="en-US" altLang="zh-CN" sz="1200" dirty="0" err="1">
                <a:latin typeface="+mn-ea"/>
              </a:rPr>
              <a:t>keytab</a:t>
            </a:r>
            <a:r>
              <a:rPr lang="en-US" altLang="zh-CN" sz="1200" dirty="0">
                <a:latin typeface="+mn-ea"/>
              </a:rPr>
              <a:t>, get the legal user </a:t>
            </a:r>
            <a:r>
              <a:rPr lang="en-US" altLang="zh-CN" sz="1200" dirty="0" err="1">
                <a:latin typeface="+mn-ea"/>
              </a:rPr>
              <a:t>tiket</a:t>
            </a:r>
            <a:r>
              <a:rPr lang="en-US" altLang="zh-CN" sz="1200" dirty="0" smtClean="0">
                <a:latin typeface="+mn-ea"/>
              </a:rPr>
              <a:t>;</a:t>
            </a:r>
          </a:p>
          <a:p>
            <a:pPr marL="171450" indent="-171450">
              <a:buFont typeface="Arial"/>
              <a:buChar char="•"/>
            </a:pPr>
            <a:r>
              <a:rPr lang="en-US" altLang="zh-CN" sz="1200" dirty="0">
                <a:latin typeface="+mn-ea"/>
              </a:rPr>
              <a:t>Access to </a:t>
            </a:r>
            <a:r>
              <a:rPr lang="en-US" altLang="zh-CN" sz="1200" dirty="0" err="1">
                <a:latin typeface="+mn-ea"/>
              </a:rPr>
              <a:t>hbase</a:t>
            </a:r>
            <a:r>
              <a:rPr lang="en-US" altLang="zh-CN" sz="1200" dirty="0">
                <a:latin typeface="+mn-ea"/>
              </a:rPr>
              <a:t> throw </a:t>
            </a:r>
            <a:r>
              <a:rPr lang="en-US" altLang="zh-CN" sz="1200" dirty="0" err="1">
                <a:latin typeface="+mn-ea"/>
              </a:rPr>
              <a:t>hbase</a:t>
            </a:r>
            <a:r>
              <a:rPr lang="en-US" altLang="zh-CN" sz="1200" dirty="0">
                <a:latin typeface="+mn-ea"/>
              </a:rPr>
              <a:t> shell </a:t>
            </a:r>
            <a:r>
              <a:rPr lang="en-US" altLang="zh-CN" sz="1200" dirty="0" smtClean="0">
                <a:latin typeface="+mn-ea"/>
              </a:rPr>
              <a:t>.</a:t>
            </a:r>
            <a:endParaRPr lang="en-US" altLang="zh-CN" sz="1200" dirty="0">
              <a:latin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48690" y="3323503"/>
            <a:ext cx="753241" cy="53347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VS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58" name="Shape 250"/>
          <p:cNvSpPr/>
          <p:nvPr/>
        </p:nvSpPr>
        <p:spPr>
          <a:xfrm>
            <a:off x="957935" y="3867398"/>
            <a:ext cx="6702611" cy="1096186"/>
          </a:xfrm>
          <a:prstGeom prst="roundRect">
            <a:avLst>
              <a:gd name="adj" fmla="val 15000"/>
            </a:avLst>
          </a:prstGeom>
          <a:solidFill>
            <a:schemeClr val="tx1">
              <a:lumMod val="40000"/>
              <a:lumOff val="60000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>
            <a:lvl1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endParaRPr sz="1200" dirty="0"/>
          </a:p>
        </p:txBody>
      </p:sp>
      <p:sp>
        <p:nvSpPr>
          <p:cNvPr id="59" name="文本框 58"/>
          <p:cNvSpPr txBox="1"/>
          <p:nvPr/>
        </p:nvSpPr>
        <p:spPr>
          <a:xfrm>
            <a:off x="1405758" y="4072581"/>
            <a:ext cx="619234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 sz="1200" dirty="0"/>
              <a:t>Set up </a:t>
            </a:r>
            <a:r>
              <a:rPr lang="en-US" altLang="zh-CN" sz="1200" dirty="0" err="1"/>
              <a:t>hbase</a:t>
            </a:r>
            <a:r>
              <a:rPr lang="en-US" altLang="zh-CN" sz="1200" dirty="0"/>
              <a:t> zookeeper address, user’s password and </a:t>
            </a:r>
            <a:r>
              <a:rPr lang="en-US" altLang="zh-CN" sz="1200" dirty="0" smtClean="0"/>
              <a:t>name;</a:t>
            </a:r>
          </a:p>
          <a:p>
            <a:pPr marL="285750" indent="-285750">
              <a:buFont typeface="Arial"/>
              <a:buChar char="•"/>
            </a:pPr>
            <a:endParaRPr lang="en-US" altLang="zh-CN" sz="1200" dirty="0" smtClean="0"/>
          </a:p>
          <a:p>
            <a:pPr marL="285750" indent="-285750">
              <a:buFont typeface="Arial"/>
              <a:buChar char="•"/>
            </a:pPr>
            <a:r>
              <a:rPr lang="en-US" altLang="zh-CN" sz="1200" dirty="0"/>
              <a:t>Access to </a:t>
            </a:r>
            <a:r>
              <a:rPr lang="en-US" altLang="zh-CN" sz="1200" dirty="0" err="1"/>
              <a:t>hbase</a:t>
            </a:r>
            <a:r>
              <a:rPr lang="en-US" altLang="zh-CN" sz="1200" dirty="0"/>
              <a:t> throw </a:t>
            </a:r>
            <a:r>
              <a:rPr lang="en-US" altLang="zh-CN" sz="1200" dirty="0" err="1"/>
              <a:t>hbase</a:t>
            </a:r>
            <a:r>
              <a:rPr lang="en-US" altLang="zh-CN" sz="1200" dirty="0"/>
              <a:t> shell .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5354621"/>
            <a:ext cx="7342279" cy="12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2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03"/>
          <p:cNvSpPr>
            <a:spLocks noGrp="1"/>
          </p:cNvSpPr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62500" lnSpcReduction="20000"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Introduction to Apache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Security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and Security of </a:t>
            </a:r>
            <a:r>
              <a:rPr lang="en-US" altLang="zh-CN" dirty="0" err="1">
                <a:solidFill>
                  <a:srgbClr val="FF0000"/>
                </a:solidFill>
              </a:rPr>
              <a:t>ApsaraDB</a:t>
            </a:r>
            <a:r>
              <a:rPr lang="en-US" altLang="zh-CN" dirty="0">
                <a:solidFill>
                  <a:srgbClr val="FF0000"/>
                </a:solidFill>
              </a:rPr>
              <a:t> for </a:t>
            </a:r>
            <a:r>
              <a:rPr lang="en-US" altLang="zh-CN" dirty="0" err="1">
                <a:solidFill>
                  <a:srgbClr val="FF0000"/>
                </a:solidFill>
              </a:rPr>
              <a:t>HBase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287173" y="1731964"/>
            <a:ext cx="104175" cy="349468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19940" y="4554028"/>
            <a:ext cx="1257301" cy="4571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6069" y="4185258"/>
            <a:ext cx="112986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Security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29456" y="4607692"/>
            <a:ext cx="2658682" cy="2564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000" dirty="0"/>
              <a:t>network isolation</a:t>
            </a:r>
            <a:r>
              <a:rPr lang="en-US" altLang="zh-CN" sz="1000" dirty="0" smtClean="0"/>
              <a:t>/whitelist/Authentication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8358" y="3848079"/>
            <a:ext cx="1257301" cy="45719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284487" y="3479309"/>
            <a:ext cx="1129862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Cost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97658" y="3883725"/>
            <a:ext cx="3062373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000" dirty="0" smtClean="0"/>
              <a:t>Reduce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the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cost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of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operation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and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maintenance,</a:t>
            </a:r>
            <a:r>
              <a:rPr lang="zh-CN" altLang="en-US" sz="1000" dirty="0"/>
              <a:t> </a:t>
            </a:r>
            <a:r>
              <a:rPr lang="en-US" altLang="zh-CN" sz="1000" dirty="0" err="1"/>
              <a:t>perfermance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175170" y="2963949"/>
            <a:ext cx="1257301" cy="4571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668345" y="2630602"/>
            <a:ext cx="2259724" cy="31803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1400" dirty="0"/>
              <a:t>Affinity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30960" y="3068940"/>
            <a:ext cx="3801241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1000" dirty="0"/>
              <a:t>Simplified </a:t>
            </a:r>
            <a:r>
              <a:rPr lang="en-US" altLang="zh-CN" sz="1000" dirty="0" smtClean="0"/>
              <a:t>configuration</a:t>
            </a:r>
            <a:r>
              <a:rPr lang="zh-CN" altLang="en-US" sz="1000" dirty="0" smtClean="0"/>
              <a:t>；</a:t>
            </a:r>
            <a:r>
              <a:rPr lang="en-US" altLang="zh-CN" sz="1000" dirty="0" smtClean="0"/>
              <a:t>easy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to</a:t>
            </a:r>
            <a:r>
              <a:rPr lang="zh-CN" altLang="en-US" sz="1000" dirty="0" smtClean="0"/>
              <a:t> </a:t>
            </a:r>
            <a:r>
              <a:rPr lang="en-US" altLang="zh-CN" sz="1000" dirty="0" smtClean="0"/>
              <a:t>use</a:t>
            </a:r>
            <a:endParaRPr lang="en-US" altLang="zh-CN" sz="1000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99130" y="2399862"/>
            <a:ext cx="348813" cy="169917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eaVert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User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experience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9456" y="1321521"/>
            <a:ext cx="4719877" cy="595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User’s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needs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start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basically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from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security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then</a:t>
            </a:r>
            <a:r>
              <a:rPr kumimoji="0" lang="zh-CN" altLang="en-US" sz="16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 </a:t>
            </a:r>
            <a:r>
              <a:rPr lang="en-US" altLang="zh-CN" sz="1600" dirty="0" smtClean="0"/>
              <a:t>low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cost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then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good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experience</a:t>
            </a:r>
            <a:r>
              <a:rPr lang="zh-CN" altLang="en-US" sz="1600" dirty="0" smtClean="0"/>
              <a:t> </a:t>
            </a:r>
            <a:endParaRPr kumimoji="0" lang="zh-CN" altLang="en-US" sz="16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  <p:sp>
        <p:nvSpPr>
          <p:cNvPr id="28" name="Shape 247"/>
          <p:cNvSpPr>
            <a:spLocks noGrp="1"/>
          </p:cNvSpPr>
          <p:nvPr>
            <p:ph type="body" idx="13"/>
          </p:nvPr>
        </p:nvSpPr>
        <p:spPr>
          <a:xfrm>
            <a:off x="228554" y="691516"/>
            <a:ext cx="5417287" cy="421593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r>
              <a:rPr lang="x-none" sz="1800" dirty="0" smtClean="0">
                <a:solidFill>
                  <a:schemeClr val="bg2">
                    <a:lumMod val="10000"/>
                  </a:schemeClr>
                </a:solidFill>
              </a:rPr>
              <a:t>User</a:t>
            </a:r>
            <a:r>
              <a:rPr lang="zh-CN" altLang="en-US" sz="18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bg2">
                    <a:lumMod val="10000"/>
                  </a:schemeClr>
                </a:solidFill>
              </a:rPr>
              <a:t>experience</a:t>
            </a:r>
            <a:endParaRPr sz="1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96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7" name="Shape 183"/>
          <p:cNvSpPr>
            <a:spLocks noGrp="1"/>
          </p:cNvSpPr>
          <p:nvPr>
            <p:ph type="title"/>
          </p:nvPr>
        </p:nvSpPr>
        <p:spPr>
          <a:xfrm>
            <a:off x="2211784" y="2501075"/>
            <a:ext cx="6685201" cy="14134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2400" b="1" dirty="0" err="1"/>
              <a:t>ApsaraDB</a:t>
            </a:r>
            <a:r>
              <a:rPr lang="en-US" altLang="zh-CN" sz="2400" b="1" dirty="0"/>
              <a:t> for </a:t>
            </a:r>
            <a:r>
              <a:rPr lang="en-US" altLang="zh-CN" sz="2400" b="1" dirty="0" err="1"/>
              <a:t>HBase</a:t>
            </a:r>
            <a:r>
              <a:rPr lang="en-US" altLang="zh-CN" sz="2400" b="1" dirty="0"/>
              <a:t> Optimization </a:t>
            </a:r>
            <a:r>
              <a:rPr lang="en-US" altLang="zh-CN" sz="2400" b="1" dirty="0" smtClean="0"/>
              <a:t>base </a:t>
            </a:r>
            <a:r>
              <a:rPr lang="en-US" altLang="zh-CN" sz="2400" b="1" dirty="0"/>
              <a:t>on HAS</a:t>
            </a:r>
            <a:endParaRPr sz="2400" dirty="0"/>
          </a:p>
        </p:txBody>
      </p:sp>
      <p:sp>
        <p:nvSpPr>
          <p:cNvPr id="9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846641" cy="1333698"/>
          </a:xfrm>
          <a:prstGeom prst="rect">
            <a:avLst/>
          </a:prstGeom>
        </p:spPr>
        <p:txBody>
          <a:bodyPr/>
          <a:lstStyle/>
          <a:p>
            <a:r>
              <a:rPr lang="x-none" sz="8000" dirty="0" smtClean="0"/>
              <a:t>2.2</a:t>
            </a:r>
            <a:endParaRPr sz="8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0984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23"/>
          <p:cNvSpPr>
            <a:spLocks noGrp="1"/>
          </p:cNvSpPr>
          <p:nvPr>
            <p:ph type="body" idx="13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DC1313"/>
                </a:solidFill>
              </a:rPr>
              <a:t>ApsaraDB</a:t>
            </a:r>
            <a:r>
              <a:rPr lang="en-US" altLang="zh-CN" sz="1800" dirty="0">
                <a:solidFill>
                  <a:srgbClr val="DC1313"/>
                </a:solidFill>
              </a:rPr>
              <a:t> for </a:t>
            </a:r>
            <a:r>
              <a:rPr lang="en-US" altLang="zh-CN" sz="1800" dirty="0" err="1">
                <a:solidFill>
                  <a:srgbClr val="DC1313"/>
                </a:solidFill>
              </a:rPr>
              <a:t>HBase</a:t>
            </a:r>
            <a:r>
              <a:rPr lang="en-US" altLang="zh-CN" sz="1800" dirty="0">
                <a:solidFill>
                  <a:srgbClr val="DC1313"/>
                </a:solidFill>
              </a:rPr>
              <a:t> Optimization base on HAS</a:t>
            </a:r>
          </a:p>
        </p:txBody>
      </p:sp>
      <p:sp>
        <p:nvSpPr>
          <p:cNvPr id="13" name="Shape 326"/>
          <p:cNvSpPr>
            <a:spLocks noGrp="1"/>
          </p:cNvSpPr>
          <p:nvPr>
            <p:ph type="body" idx="15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Basical</a:t>
            </a:r>
            <a:r>
              <a:rPr lang="en-US" altLang="zh-CN" dirty="0" smtClean="0"/>
              <a:t> Introduction 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600363" y="1341651"/>
            <a:ext cx="7366567" cy="36728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 smtClean="0"/>
              <a:t>Why choice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 for us?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kumimoji="0" lang="en-US" altLang="zh-CN" sz="2800" b="0" i="0" u="none" strike="noStrike" cap="none" spc="0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2000" dirty="0" smtClean="0"/>
              <a:t>Kerberos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means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enable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hadoop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security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Compatible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with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existting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security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mechanism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 </a:t>
            </a:r>
            <a:r>
              <a:rPr lang="zh-CN" altLang="zh-CN" sz="2000" dirty="0" smtClean="0"/>
              <a:t>:</a:t>
            </a:r>
            <a:r>
              <a:rPr lang="en-US" altLang="zh-CN" sz="2000" dirty="0" smtClean="0"/>
              <a:t>ACL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keberos</a:t>
            </a:r>
            <a:r>
              <a:rPr lang="zh-CN" altLang="en-US" sz="2000" dirty="0" smtClean="0"/>
              <a:t> </a:t>
            </a:r>
            <a:r>
              <a:rPr lang="mr-IN" altLang="zh-CN" sz="2000" dirty="0" smtClean="0"/>
              <a:t>…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Easy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to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deploy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Easy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to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use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for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client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Good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scalability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Performance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is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ok</a:t>
            </a:r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Low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operating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cost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457200" marR="0" indent="-4572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mr-IN" altLang="zh-CN" sz="2000" b="0" i="0" u="none" strike="noStrike" cap="none" spc="0" normalizeH="0" baseline="0" dirty="0" smtClean="0">
                <a:ln>
                  <a:noFill/>
                </a:ln>
                <a:solidFill>
                  <a:srgbClr val="53585F"/>
                </a:solidFill>
                <a:effectLst/>
                <a:uFillTx/>
                <a:sym typeface="苹方 中等" panose="020B0400000000000000" charset="-122"/>
              </a:rPr>
              <a:t>…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96749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23"/>
          <p:cNvSpPr>
            <a:spLocks noGrp="1"/>
          </p:cNvSpPr>
          <p:nvPr>
            <p:ph type="body" idx="13"/>
          </p:nvPr>
        </p:nvSpPr>
        <p:spPr>
          <a:xfrm>
            <a:off x="228554" y="152061"/>
            <a:ext cx="5435129" cy="56212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1800" dirty="0" err="1">
                <a:solidFill>
                  <a:srgbClr val="DC1313"/>
                </a:solidFill>
              </a:rPr>
              <a:t>ApsaraDB</a:t>
            </a:r>
            <a:r>
              <a:rPr lang="en-US" altLang="zh-CN" sz="1800" dirty="0">
                <a:solidFill>
                  <a:srgbClr val="DC1313"/>
                </a:solidFill>
              </a:rPr>
              <a:t> for </a:t>
            </a:r>
            <a:r>
              <a:rPr lang="en-US" altLang="zh-CN" sz="1800" dirty="0" err="1">
                <a:solidFill>
                  <a:srgbClr val="DC1313"/>
                </a:solidFill>
              </a:rPr>
              <a:t>HBase</a:t>
            </a:r>
            <a:r>
              <a:rPr lang="en-US" altLang="zh-CN" sz="1800" dirty="0">
                <a:solidFill>
                  <a:srgbClr val="DC1313"/>
                </a:solidFill>
              </a:rPr>
              <a:t> Optimization base on HAS</a:t>
            </a:r>
          </a:p>
        </p:txBody>
      </p:sp>
      <p:sp>
        <p:nvSpPr>
          <p:cNvPr id="30" name="Shape 233"/>
          <p:cNvSpPr/>
          <p:nvPr/>
        </p:nvSpPr>
        <p:spPr>
          <a:xfrm>
            <a:off x="2410583" y="5278587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1" name="Shape 234"/>
          <p:cNvSpPr/>
          <p:nvPr/>
        </p:nvSpPr>
        <p:spPr>
          <a:xfrm>
            <a:off x="2577790" y="5250138"/>
            <a:ext cx="2461252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r>
              <a:rPr lang="en-US" altLang="zh-CN" sz="1575" dirty="0" smtClean="0">
                <a:solidFill>
                  <a:srgbClr val="53585F"/>
                </a:solidFill>
                <a:sym typeface="+mn-ea"/>
              </a:rPr>
              <a:t>High</a:t>
            </a:r>
            <a:r>
              <a:rPr lang="zh-CN" altLang="en-US" sz="1575" dirty="0" smtClean="0">
                <a:solidFill>
                  <a:srgbClr val="53585F"/>
                </a:solidFill>
                <a:sym typeface="+mn-ea"/>
              </a:rPr>
              <a:t> </a:t>
            </a:r>
            <a:r>
              <a:rPr lang="en-US" altLang="zh-CN" sz="1600" b="1" dirty="0" smtClean="0"/>
              <a:t>availability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backend</a:t>
            </a:r>
            <a:endParaRPr sz="1575" dirty="0">
              <a:solidFill>
                <a:srgbClr val="53585F"/>
              </a:solidFill>
              <a:sym typeface="+mn-ea"/>
            </a:endParaRPr>
          </a:p>
        </p:txBody>
      </p:sp>
      <p:sp>
        <p:nvSpPr>
          <p:cNvPr id="32" name="Shape 235"/>
          <p:cNvSpPr/>
          <p:nvPr/>
        </p:nvSpPr>
        <p:spPr>
          <a:xfrm>
            <a:off x="2577789" y="5596014"/>
            <a:ext cx="3702141" cy="44820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err="1" smtClean="0"/>
              <a:t>Imp</a:t>
            </a:r>
            <a:r>
              <a:rPr lang="en-US" altLang="zh-CN" sz="1125" dirty="0" err="1" smtClean="0"/>
              <a:t>ement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zookeeper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like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backend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for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storage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of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user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name/password/whitelist</a:t>
            </a:r>
            <a:r>
              <a:rPr lang="zh-CN" altLang="en-US" sz="1125" dirty="0" smtClean="0"/>
              <a:t>  </a:t>
            </a:r>
            <a:r>
              <a:rPr lang="en-US" altLang="zh-CN" sz="1125" dirty="0" smtClean="0"/>
              <a:t>host/</a:t>
            </a:r>
            <a:r>
              <a:rPr lang="en-US" altLang="zh-CN" sz="1125" dirty="0" err="1" smtClean="0"/>
              <a:t>kdcconf</a:t>
            </a:r>
            <a:endParaRPr sz="1125" dirty="0"/>
          </a:p>
        </p:txBody>
      </p:sp>
      <p:sp>
        <p:nvSpPr>
          <p:cNvPr id="33" name="Shape 239"/>
          <p:cNvSpPr/>
          <p:nvPr/>
        </p:nvSpPr>
        <p:spPr>
          <a:xfrm>
            <a:off x="4798710" y="1549461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34" name="Shape 240"/>
          <p:cNvSpPr/>
          <p:nvPr/>
        </p:nvSpPr>
        <p:spPr>
          <a:xfrm>
            <a:off x="4965917" y="1522935"/>
            <a:ext cx="3117226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l"/>
            <a:r>
              <a:rPr lang="en-US" sz="1575" dirty="0" smtClean="0"/>
              <a:t>A</a:t>
            </a:r>
            <a:r>
              <a:rPr lang="en-US" altLang="zh-CN" sz="1575" dirty="0" smtClean="0"/>
              <a:t>ccount</a:t>
            </a:r>
            <a:r>
              <a:rPr lang="zh-CN" altLang="en-US" sz="1575" dirty="0" smtClean="0"/>
              <a:t> </a:t>
            </a:r>
            <a:r>
              <a:rPr lang="en-US" altLang="zh-CN" sz="1575" dirty="0" smtClean="0"/>
              <a:t>password</a:t>
            </a:r>
            <a:r>
              <a:rPr lang="zh-CN" altLang="en-US" sz="1575" dirty="0" smtClean="0"/>
              <a:t> </a:t>
            </a:r>
            <a:r>
              <a:rPr lang="en-US" altLang="zh-CN" sz="1575" dirty="0" smtClean="0"/>
              <a:t>management</a:t>
            </a:r>
            <a:endParaRPr sz="1575" dirty="0"/>
          </a:p>
        </p:txBody>
      </p:sp>
      <p:sp>
        <p:nvSpPr>
          <p:cNvPr id="35" name="Shape 241"/>
          <p:cNvSpPr/>
          <p:nvPr/>
        </p:nvSpPr>
        <p:spPr>
          <a:xfrm>
            <a:off x="4965917" y="1866888"/>
            <a:ext cx="2453782" cy="44820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 marL="366395" indent="-366395">
              <a:lnSpc>
                <a:spcPct val="120000"/>
              </a:lnSpc>
              <a:spcBef>
                <a:spcPts val="4500"/>
              </a:spcBef>
              <a:buSzPct val="75000"/>
              <a:buChar char="•"/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0" indent="0">
              <a:buNone/>
            </a:pPr>
            <a:r>
              <a:rPr lang="en-US" sz="1125" dirty="0" smtClean="0"/>
              <a:t>Using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plugin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for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password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and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account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management</a:t>
            </a:r>
            <a:endParaRPr sz="1125" dirty="0"/>
          </a:p>
        </p:txBody>
      </p:sp>
      <p:sp>
        <p:nvSpPr>
          <p:cNvPr id="40" name="Shape 236"/>
          <p:cNvSpPr/>
          <p:nvPr/>
        </p:nvSpPr>
        <p:spPr>
          <a:xfrm>
            <a:off x="743460" y="1575987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41" name="Shape 237"/>
          <p:cNvSpPr/>
          <p:nvPr/>
        </p:nvSpPr>
        <p:spPr>
          <a:xfrm>
            <a:off x="910667" y="1549461"/>
            <a:ext cx="2154436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spcBef>
                <a:spcPts val="5900"/>
              </a:spcBef>
              <a:defRPr sz="4200"/>
            </a:lvl1pPr>
          </a:lstStyle>
          <a:p>
            <a:pPr algn="l"/>
            <a:r>
              <a:rPr lang="en-US" sz="1575" dirty="0" smtClean="0"/>
              <a:t>S</a:t>
            </a:r>
            <a:r>
              <a:rPr lang="en-US" altLang="zh-CN" sz="1575" dirty="0" smtClean="0"/>
              <a:t>ecurity and</a:t>
            </a:r>
            <a:r>
              <a:rPr lang="zh-CN" altLang="en-US" sz="1575" dirty="0" smtClean="0"/>
              <a:t> </a:t>
            </a:r>
            <a:r>
              <a:rPr lang="en-US" altLang="zh-CN" sz="1575" dirty="0" smtClean="0"/>
              <a:t>practice</a:t>
            </a:r>
            <a:r>
              <a:rPr lang="zh-CN" altLang="en-US" sz="1575" dirty="0" smtClean="0"/>
              <a:t> </a:t>
            </a:r>
            <a:endParaRPr sz="1575" dirty="0"/>
          </a:p>
        </p:txBody>
      </p:sp>
      <p:sp>
        <p:nvSpPr>
          <p:cNvPr id="42" name="Shape 238"/>
          <p:cNvSpPr/>
          <p:nvPr/>
        </p:nvSpPr>
        <p:spPr>
          <a:xfrm>
            <a:off x="910667" y="1997288"/>
            <a:ext cx="2453782" cy="24045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/>
              <a:t>Whitelist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for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hosts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and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other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securities</a:t>
            </a:r>
            <a:endParaRPr sz="1125" dirty="0"/>
          </a:p>
        </p:txBody>
      </p:sp>
      <p:sp>
        <p:nvSpPr>
          <p:cNvPr id="13" name="Shape 326"/>
          <p:cNvSpPr>
            <a:spLocks noGrp="1"/>
          </p:cNvSpPr>
          <p:nvPr>
            <p:ph type="body" idx="15"/>
          </p:nvPr>
        </p:nvSpPr>
        <p:spPr>
          <a:xfrm>
            <a:off x="228051" y="632109"/>
            <a:ext cx="5786083" cy="45204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ApsaraDB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HBase’s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authentication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improvement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455"/>
            <a:ext cx="9144000" cy="27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98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325"/>
          <p:cNvSpPr>
            <a:spLocks noGrp="1"/>
          </p:cNvSpPr>
          <p:nvPr>
            <p:ph type="body" idx="14"/>
          </p:nvPr>
        </p:nvSpPr>
        <p:spPr>
          <a:xfrm>
            <a:off x="228051" y="152061"/>
            <a:ext cx="5001340" cy="56212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solidFill>
                  <a:srgbClr val="F9FBFA"/>
                </a:solidFill>
              </a:rPr>
              <a:t>ApsaraDB</a:t>
            </a:r>
            <a:r>
              <a:rPr lang="en-US" altLang="zh-CN" dirty="0">
                <a:solidFill>
                  <a:srgbClr val="F9FBFA"/>
                </a:solidFill>
              </a:rPr>
              <a:t> for </a:t>
            </a:r>
            <a:r>
              <a:rPr lang="en-US" altLang="zh-CN" dirty="0" err="1">
                <a:solidFill>
                  <a:srgbClr val="F9FBFA"/>
                </a:solidFill>
              </a:rPr>
              <a:t>HBase</a:t>
            </a:r>
            <a:r>
              <a:rPr lang="en-US" altLang="zh-CN" dirty="0">
                <a:solidFill>
                  <a:srgbClr val="F9FBFA"/>
                </a:solidFill>
              </a:rPr>
              <a:t> Optimization base on </a:t>
            </a:r>
            <a:r>
              <a:rPr lang="en-US" altLang="zh-CN" dirty="0" smtClean="0">
                <a:solidFill>
                  <a:srgbClr val="F9FBFA"/>
                </a:solidFill>
              </a:rPr>
              <a:t>HAS</a:t>
            </a:r>
            <a:endParaRPr lang="en-US" altLang="zh-CN" dirty="0">
              <a:solidFill>
                <a:srgbClr val="F9FBFA"/>
              </a:solidFill>
            </a:endParaRPr>
          </a:p>
        </p:txBody>
      </p:sp>
      <p:sp>
        <p:nvSpPr>
          <p:cNvPr id="11" name="Shape 326"/>
          <p:cNvSpPr>
            <a:spLocks noGrp="1"/>
          </p:cNvSpPr>
          <p:nvPr>
            <p:ph type="body" idx="15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practice </a:t>
            </a:r>
          </a:p>
        </p:txBody>
      </p:sp>
      <p:sp>
        <p:nvSpPr>
          <p:cNvPr id="12" name="Shape 329"/>
          <p:cNvSpPr/>
          <p:nvPr/>
        </p:nvSpPr>
        <p:spPr>
          <a:xfrm>
            <a:off x="5033953" y="2135580"/>
            <a:ext cx="195438" cy="315471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altLang="zh-CN" sz="1800" dirty="0"/>
          </a:p>
        </p:txBody>
      </p:sp>
      <p:sp>
        <p:nvSpPr>
          <p:cNvPr id="13" name="Shape 330"/>
          <p:cNvSpPr/>
          <p:nvPr/>
        </p:nvSpPr>
        <p:spPr>
          <a:xfrm>
            <a:off x="5122218" y="3635476"/>
            <a:ext cx="3536315" cy="307777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>
              <a:lnSpc>
                <a:spcPct val="120000"/>
              </a:lnSpc>
              <a:buSzPct val="75000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endParaRPr sz="15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472681" y="1325082"/>
            <a:ext cx="3768461" cy="43499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HA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for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HAS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server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F9FBFA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White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list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for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host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access</a:t>
            </a: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2000" dirty="0" smtClean="0">
                <a:solidFill>
                  <a:srgbClr val="F9FBFA"/>
                </a:solidFill>
              </a:rPr>
              <a:t>  </a:t>
            </a:r>
            <a:endParaRPr lang="en-US" altLang="zh-CN" sz="2000" dirty="0" smtClean="0">
              <a:solidFill>
                <a:srgbClr val="F9FBFA"/>
              </a:solidFill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1800" dirty="0" smtClean="0">
                <a:solidFill>
                  <a:srgbClr val="F9FBFA"/>
                </a:solidFill>
              </a:rPr>
              <a:t>Plugins</a:t>
            </a:r>
            <a:r>
              <a:rPr lang="zh-CN" altLang="en-US" sz="1800" dirty="0" smtClean="0">
                <a:solidFill>
                  <a:srgbClr val="F9FBFA"/>
                </a:solidFill>
              </a:rPr>
              <a:t> </a:t>
            </a:r>
            <a:r>
              <a:rPr lang="en-US" altLang="zh-CN" sz="1800" dirty="0" smtClean="0">
                <a:solidFill>
                  <a:srgbClr val="F9FBFA"/>
                </a:solidFill>
              </a:rPr>
              <a:t>use</a:t>
            </a:r>
            <a:r>
              <a:rPr lang="zh-CN" altLang="en-US" sz="1800" dirty="0" smtClean="0">
                <a:solidFill>
                  <a:srgbClr val="F9FBFA"/>
                </a:solidFill>
              </a:rPr>
              <a:t> </a:t>
            </a:r>
            <a:r>
              <a:rPr lang="en-US" altLang="zh-CN" sz="1800" dirty="0" smtClean="0">
                <a:solidFill>
                  <a:srgbClr val="F9FBFA"/>
                </a:solidFill>
              </a:rPr>
              <a:t>HTTPS(</a:t>
            </a:r>
            <a:r>
              <a:rPr lang="en-US" altLang="zh-CN" sz="1800" dirty="0" err="1" smtClean="0">
                <a:solidFill>
                  <a:srgbClr val="F9FBFA"/>
                </a:solidFill>
              </a:rPr>
              <a:t>Initialiazation</a:t>
            </a:r>
            <a:r>
              <a:rPr lang="zh-CN" altLang="en-US" sz="1800" dirty="0" smtClean="0">
                <a:solidFill>
                  <a:srgbClr val="F9FBFA"/>
                </a:solidFill>
              </a:rPr>
              <a:t>/</a:t>
            </a:r>
            <a:r>
              <a:rPr lang="en-US" altLang="zh-CN" sz="1800" dirty="0" smtClean="0">
                <a:solidFill>
                  <a:srgbClr val="F9FBFA"/>
                </a:solidFill>
              </a:rPr>
              <a:t>usage)</a:t>
            </a:r>
            <a:r>
              <a:rPr lang="zh-CN" altLang="en-US" sz="1800" dirty="0" smtClean="0">
                <a:solidFill>
                  <a:srgbClr val="F9FBFA"/>
                </a:solidFill>
              </a:rPr>
              <a:t> </a:t>
            </a:r>
            <a:endParaRPr lang="en-US" altLang="zh-CN" sz="1800" dirty="0" smtClean="0">
              <a:solidFill>
                <a:srgbClr val="F9FBFA"/>
              </a:solidFill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endParaRPr lang="en-US" altLang="zh-CN" sz="2000" dirty="0">
              <a:solidFill>
                <a:srgbClr val="F9FBFA"/>
              </a:solidFill>
            </a:endParaRP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2000" dirty="0" smtClean="0">
                <a:solidFill>
                  <a:srgbClr val="F9FBFA"/>
                </a:solidFill>
              </a:rPr>
              <a:t>Configurable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salting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algorithm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2000" dirty="0" smtClean="0">
                <a:solidFill>
                  <a:srgbClr val="F9FBFA"/>
                </a:solidFill>
              </a:rPr>
              <a:t>Backward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compatible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err="1" smtClean="0">
                <a:solidFill>
                  <a:srgbClr val="F9FBFA"/>
                </a:solidFill>
              </a:rPr>
              <a:t>kerberos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and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all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err="1" smtClean="0">
                <a:solidFill>
                  <a:srgbClr val="F9FBFA"/>
                </a:solidFill>
              </a:rPr>
              <a:t>Hbase</a:t>
            </a:r>
            <a:r>
              <a:rPr lang="zh-CN" altLang="en-US" sz="2000" dirty="0" smtClean="0">
                <a:solidFill>
                  <a:srgbClr val="F9FBFA"/>
                </a:solidFill>
              </a:rPr>
              <a:t> </a:t>
            </a:r>
            <a:r>
              <a:rPr lang="en-US" altLang="zh-CN" sz="2000" dirty="0" smtClean="0">
                <a:solidFill>
                  <a:srgbClr val="F9FBFA"/>
                </a:solidFill>
              </a:rPr>
              <a:t>security</a:t>
            </a:r>
          </a:p>
          <a:p>
            <a:pPr marL="342900" marR="0" indent="-3429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altLang="zh-CN" sz="2000" dirty="0" smtClean="0">
                <a:solidFill>
                  <a:srgbClr val="F9FBFA"/>
                </a:solidFill>
              </a:rPr>
              <a:t>Ops tools : one button to deploy</a:t>
            </a:r>
            <a:endParaRPr lang="en-US" altLang="zh-CN" sz="2000" dirty="0">
              <a:solidFill>
                <a:srgbClr val="F9FBFA"/>
              </a:solidFill>
            </a:endParaRPr>
          </a:p>
          <a:p>
            <a:pPr lvl="2" indent="0"/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9FBFA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2" name="图片占位符 1"/>
          <p:cNvSpPr>
            <a:spLocks noGrp="1"/>
          </p:cNvSpPr>
          <p:nvPr>
            <p:ph type="pic" sz="half" idx="13"/>
          </p:nvPr>
        </p:nvSpPr>
        <p:spPr/>
      </p:sp>
      <p:pic>
        <p:nvPicPr>
          <p:cNvPr id="4" name="图片 3" descr="new has architectu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844"/>
            <a:ext cx="5472681" cy="471006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325"/>
          <p:cNvSpPr>
            <a:spLocks noGrp="1"/>
          </p:cNvSpPr>
          <p:nvPr>
            <p:ph type="body" idx="14"/>
          </p:nvPr>
        </p:nvSpPr>
        <p:spPr>
          <a:xfrm>
            <a:off x="228051" y="152061"/>
            <a:ext cx="5166909" cy="56212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solidFill>
                  <a:srgbClr val="F9FBFA"/>
                </a:solidFill>
              </a:rPr>
              <a:t>ApsaraDB</a:t>
            </a:r>
            <a:r>
              <a:rPr lang="en-US" altLang="zh-CN" dirty="0">
                <a:solidFill>
                  <a:srgbClr val="F9FBFA"/>
                </a:solidFill>
              </a:rPr>
              <a:t> for </a:t>
            </a:r>
            <a:r>
              <a:rPr lang="en-US" altLang="zh-CN" dirty="0" err="1">
                <a:solidFill>
                  <a:srgbClr val="F9FBFA"/>
                </a:solidFill>
              </a:rPr>
              <a:t>HBase</a:t>
            </a:r>
            <a:r>
              <a:rPr lang="en-US" altLang="zh-CN" dirty="0">
                <a:solidFill>
                  <a:srgbClr val="F9FBFA"/>
                </a:solidFill>
              </a:rPr>
              <a:t> Optimization base on HAS</a:t>
            </a:r>
          </a:p>
        </p:txBody>
      </p:sp>
      <p:sp>
        <p:nvSpPr>
          <p:cNvPr id="18" name="Shape 326"/>
          <p:cNvSpPr>
            <a:spLocks noGrp="1"/>
          </p:cNvSpPr>
          <p:nvPr>
            <p:ph type="body" idx="15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Account password management</a:t>
            </a:r>
          </a:p>
        </p:txBody>
      </p:sp>
      <p:sp>
        <p:nvSpPr>
          <p:cNvPr id="19" name="Shape 329"/>
          <p:cNvSpPr/>
          <p:nvPr/>
        </p:nvSpPr>
        <p:spPr>
          <a:xfrm>
            <a:off x="5312542" y="2008622"/>
            <a:ext cx="3248374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600" dirty="0" err="1" smtClean="0">
                <a:solidFill>
                  <a:srgbClr val="F9FBFA"/>
                </a:solidFill>
                <a:sym typeface="+mn-ea"/>
              </a:rPr>
              <a:t>Aliyun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sz="1600" dirty="0" smtClean="0">
                <a:solidFill>
                  <a:srgbClr val="F9FBFA"/>
                </a:solidFill>
                <a:sym typeface="+mn-ea"/>
              </a:rPr>
              <a:t>Client</a:t>
            </a:r>
            <a:r>
              <a:rPr lang="zh-CN" altLang="en-US" sz="1600" dirty="0">
                <a:solidFill>
                  <a:srgbClr val="F9FBFA"/>
                </a:solidFill>
                <a:sym typeface="+mn-ea"/>
              </a:rPr>
              <a:t>/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Server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plugin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mode</a:t>
            </a:r>
            <a:endParaRPr sz="1600" dirty="0"/>
          </a:p>
        </p:txBody>
      </p:sp>
      <p:sp>
        <p:nvSpPr>
          <p:cNvPr id="20" name="Shape 330"/>
          <p:cNvSpPr/>
          <p:nvPr/>
        </p:nvSpPr>
        <p:spPr>
          <a:xfrm>
            <a:off x="5607685" y="2527481"/>
            <a:ext cx="3536315" cy="2523768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sz="1500" dirty="0" smtClean="0">
                <a:solidFill>
                  <a:srgbClr val="F9FBFA"/>
                </a:solidFill>
                <a:sym typeface="+mn-ea"/>
              </a:rPr>
              <a:t>Client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can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initialize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with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their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user/password/hosts</a:t>
            </a:r>
            <a:endParaRPr lang="en-US" sz="1500" dirty="0" smtClean="0">
              <a:solidFill>
                <a:srgbClr val="F9FBFA"/>
              </a:solidFill>
              <a:sym typeface="+mn-ea"/>
            </a:endParaRP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sz="1500" dirty="0" smtClean="0">
                <a:solidFill>
                  <a:srgbClr val="F9FBFA"/>
                </a:solidFill>
                <a:sym typeface="+mn-ea"/>
              </a:rPr>
              <a:t>Client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pass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user/password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throw</a:t>
            </a:r>
            <a:r>
              <a:rPr lang="zh-CN" altLang="en-US" sz="15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500" dirty="0" smtClean="0">
                <a:solidFill>
                  <a:srgbClr val="F9FBFA"/>
                </a:solidFill>
                <a:sym typeface="+mn-ea"/>
              </a:rPr>
              <a:t>https</a:t>
            </a:r>
            <a:endParaRPr sz="1500" dirty="0"/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sz="1500" dirty="0" smtClean="0"/>
              <a:t>Server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plugin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verify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from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storage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with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salt</a:t>
            </a: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1500" dirty="0" smtClean="0"/>
              <a:t>The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entire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process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safe</a:t>
            </a: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1500" dirty="0" smtClean="0"/>
              <a:t>Configure</a:t>
            </a:r>
            <a:r>
              <a:rPr lang="zh-CN" altLang="en-US" sz="1500" dirty="0" smtClean="0"/>
              <a:t> </a:t>
            </a:r>
            <a:r>
              <a:rPr lang="en-US" altLang="zh-CN" sz="1500" dirty="0" err="1" smtClean="0"/>
              <a:t>free,easy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to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use;</a:t>
            </a: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endParaRPr sz="1500" dirty="0"/>
          </a:p>
        </p:txBody>
      </p:sp>
      <p:sp>
        <p:nvSpPr>
          <p:cNvPr id="22" name="图片占位符 7"/>
          <p:cNvSpPr>
            <a:spLocks noGrp="1"/>
          </p:cNvSpPr>
          <p:nvPr>
            <p:ph type="pic" sz="half" idx="13"/>
          </p:nvPr>
        </p:nvSpPr>
        <p:spPr>
          <a:xfrm>
            <a:off x="300258" y="1318203"/>
            <a:ext cx="4379036" cy="4861648"/>
          </a:xfrm>
        </p:spPr>
      </p:sp>
      <p:pic>
        <p:nvPicPr>
          <p:cNvPr id="23" name="图片 22" descr="OPS H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626"/>
            <a:ext cx="4895615" cy="4826000"/>
          </a:xfrm>
          <a:prstGeom prst="rect">
            <a:avLst/>
          </a:prstGeom>
        </p:spPr>
      </p:pic>
      <p:sp>
        <p:nvSpPr>
          <p:cNvPr id="8" name="Shape 329"/>
          <p:cNvSpPr/>
          <p:nvPr/>
        </p:nvSpPr>
        <p:spPr>
          <a:xfrm>
            <a:off x="5312542" y="4874204"/>
            <a:ext cx="190277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600" dirty="0" smtClean="0">
                <a:solidFill>
                  <a:srgbClr val="F9FBFA"/>
                </a:solidFill>
                <a:sym typeface="+mn-ea"/>
              </a:rPr>
              <a:t>Other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plugin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mode</a:t>
            </a:r>
            <a:r>
              <a:rPr lang="zh-CN" altLang="zh-CN" sz="1600" dirty="0" smtClean="0">
                <a:solidFill>
                  <a:srgbClr val="F9FBFA"/>
                </a:solidFill>
                <a:sym typeface="+mn-ea"/>
              </a:rPr>
              <a:t>:</a:t>
            </a:r>
            <a:endParaRPr sz="1600" dirty="0"/>
          </a:p>
        </p:txBody>
      </p:sp>
      <p:sp>
        <p:nvSpPr>
          <p:cNvPr id="10" name="Shape 329"/>
          <p:cNvSpPr/>
          <p:nvPr/>
        </p:nvSpPr>
        <p:spPr>
          <a:xfrm>
            <a:off x="5033953" y="1428224"/>
            <a:ext cx="3942716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600" dirty="0" smtClean="0"/>
              <a:t>We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have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done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some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service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has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like: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3375782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90"/>
          <p:cNvSpPr>
            <a:spLocks noGrp="1"/>
          </p:cNvSpPr>
          <p:nvPr>
            <p:ph type="body" idx="14"/>
          </p:nvPr>
        </p:nvSpPr>
        <p:spPr>
          <a:xfrm>
            <a:off x="228554" y="632109"/>
            <a:ext cx="5654130" cy="45204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High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availability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backend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5" name="Shape 291"/>
          <p:cNvSpPr/>
          <p:nvPr/>
        </p:nvSpPr>
        <p:spPr>
          <a:xfrm>
            <a:off x="364438" y="1234002"/>
            <a:ext cx="8532495" cy="49695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6" name="Shape 293"/>
          <p:cNvSpPr/>
          <p:nvPr/>
        </p:nvSpPr>
        <p:spPr>
          <a:xfrm>
            <a:off x="6145402" y="2140880"/>
            <a:ext cx="2628925" cy="22313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200" dirty="0" err="1" smtClean="0"/>
              <a:t>Mysql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not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fit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cloud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environment</a:t>
            </a:r>
            <a:endParaRPr sz="1200" dirty="0"/>
          </a:p>
        </p:txBody>
      </p:sp>
      <p:sp>
        <p:nvSpPr>
          <p:cNvPr id="17" name="Shape 294"/>
          <p:cNvSpPr/>
          <p:nvPr/>
        </p:nvSpPr>
        <p:spPr>
          <a:xfrm>
            <a:off x="6125388" y="2411004"/>
            <a:ext cx="2751531" cy="655949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altLang="zh-CN" sz="1125" dirty="0" smtClean="0"/>
              <a:t>Single</a:t>
            </a:r>
            <a:r>
              <a:rPr lang="zh-CN" altLang="en-US" sz="1125" dirty="0" smtClean="0"/>
              <a:t> </a:t>
            </a:r>
            <a:r>
              <a:rPr lang="en-US" altLang="zh-CN" sz="1125" dirty="0" err="1" smtClean="0"/>
              <a:t>mysql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is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not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ha</a:t>
            </a:r>
            <a:r>
              <a:rPr lang="zh-CN" altLang="en-US" sz="1125" dirty="0" smtClean="0"/>
              <a:t> , </a:t>
            </a:r>
            <a:r>
              <a:rPr lang="en-US" altLang="zh-CN" sz="1125" dirty="0" smtClean="0"/>
              <a:t>2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or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3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node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ha</a:t>
            </a:r>
            <a:r>
              <a:rPr lang="zh-CN" altLang="en-US" sz="1125" dirty="0" smtClean="0"/>
              <a:t> </a:t>
            </a:r>
            <a:r>
              <a:rPr lang="en-US" altLang="zh-CN" sz="1125" dirty="0" err="1" smtClean="0"/>
              <a:t>mysql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not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fit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for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cloud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environment</a:t>
            </a:r>
            <a:r>
              <a:rPr lang="zh-CN" altLang="en-US" sz="1125" dirty="0" smtClean="0"/>
              <a:t>  </a:t>
            </a:r>
            <a:r>
              <a:rPr lang="en-US" altLang="zh-CN" sz="1125" dirty="0" smtClean="0"/>
              <a:t>deployment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,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k</a:t>
            </a:r>
            <a:r>
              <a:rPr lang="en-US" altLang="zh-CN" sz="1125" dirty="0"/>
              <a:t>-v</a:t>
            </a:r>
            <a:r>
              <a:rPr lang="zh-CN" altLang="en-US" sz="1125" dirty="0"/>
              <a:t> </a:t>
            </a:r>
            <a:r>
              <a:rPr lang="en-US" altLang="zh-CN" sz="1125" dirty="0"/>
              <a:t>format,</a:t>
            </a:r>
            <a:r>
              <a:rPr lang="zh-CN" altLang="en-US" sz="1125" dirty="0"/>
              <a:t> </a:t>
            </a:r>
            <a:r>
              <a:rPr lang="en-US" altLang="zh-CN" sz="1125" dirty="0" err="1"/>
              <a:t>zk</a:t>
            </a:r>
            <a:r>
              <a:rPr lang="zh-CN" altLang="en-US" sz="1125" dirty="0"/>
              <a:t> </a:t>
            </a:r>
            <a:r>
              <a:rPr lang="en-US" altLang="zh-CN" sz="1125" dirty="0"/>
              <a:t>is</a:t>
            </a:r>
            <a:r>
              <a:rPr lang="zh-CN" altLang="en-US" sz="1125" dirty="0"/>
              <a:t>  </a:t>
            </a:r>
            <a:r>
              <a:rPr lang="en-US" altLang="zh-CN" sz="1125" dirty="0" smtClean="0"/>
              <a:t>enough</a:t>
            </a:r>
            <a:r>
              <a:rPr lang="zh-CN" altLang="en-US" sz="1125" dirty="0" smtClean="0"/>
              <a:t> </a:t>
            </a:r>
            <a:endParaRPr sz="1125" dirty="0"/>
          </a:p>
        </p:txBody>
      </p:sp>
      <p:sp>
        <p:nvSpPr>
          <p:cNvPr id="18" name="Shape 295"/>
          <p:cNvSpPr/>
          <p:nvPr/>
        </p:nvSpPr>
        <p:spPr>
          <a:xfrm>
            <a:off x="5231822" y="2066682"/>
            <a:ext cx="722864" cy="83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9" name="Shape 296"/>
          <p:cNvSpPr/>
          <p:nvPr/>
        </p:nvSpPr>
        <p:spPr>
          <a:xfrm>
            <a:off x="5231822" y="3442184"/>
            <a:ext cx="722864" cy="834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0" name="Shape 297"/>
          <p:cNvSpPr/>
          <p:nvPr/>
        </p:nvSpPr>
        <p:spPr>
          <a:xfrm>
            <a:off x="5231822" y="4796097"/>
            <a:ext cx="722864" cy="834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C82506">
              <a:alpha val="90000"/>
            </a:srgb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21" name="Shape 298"/>
          <p:cNvSpPr/>
          <p:nvPr/>
        </p:nvSpPr>
        <p:spPr>
          <a:xfrm>
            <a:off x="6145402" y="3437999"/>
            <a:ext cx="38472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endParaRPr sz="1575" dirty="0"/>
          </a:p>
        </p:txBody>
      </p:sp>
      <p:sp>
        <p:nvSpPr>
          <p:cNvPr id="22" name="Shape 299"/>
          <p:cNvSpPr/>
          <p:nvPr/>
        </p:nvSpPr>
        <p:spPr>
          <a:xfrm>
            <a:off x="6145402" y="3755566"/>
            <a:ext cx="2751531" cy="44820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sz="1125" dirty="0" smtClean="0">
                <a:sym typeface="+mn-ea"/>
              </a:rPr>
              <a:t>At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least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3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replicas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,more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available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smtClean="0">
                <a:sym typeface="+mn-ea"/>
              </a:rPr>
              <a:t>than</a:t>
            </a:r>
            <a:r>
              <a:rPr lang="zh-CN" altLang="en-US" sz="1125" dirty="0" smtClean="0">
                <a:sym typeface="+mn-ea"/>
              </a:rPr>
              <a:t> </a:t>
            </a:r>
            <a:r>
              <a:rPr lang="en-US" altLang="zh-CN" sz="1125" dirty="0" err="1" smtClean="0">
                <a:sym typeface="+mn-ea"/>
              </a:rPr>
              <a:t>mysql</a:t>
            </a:r>
            <a:endParaRPr sz="1125" dirty="0"/>
          </a:p>
        </p:txBody>
      </p:sp>
      <p:sp>
        <p:nvSpPr>
          <p:cNvPr id="23" name="Shape 300"/>
          <p:cNvSpPr/>
          <p:nvPr/>
        </p:nvSpPr>
        <p:spPr>
          <a:xfrm>
            <a:off x="6145402" y="4809056"/>
            <a:ext cx="38472" cy="280846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endParaRPr sz="1575" dirty="0"/>
          </a:p>
        </p:txBody>
      </p:sp>
      <p:sp>
        <p:nvSpPr>
          <p:cNvPr id="24" name="Shape 301"/>
          <p:cNvSpPr/>
          <p:nvPr/>
        </p:nvSpPr>
        <p:spPr>
          <a:xfrm>
            <a:off x="6145402" y="5126623"/>
            <a:ext cx="2751531" cy="448200"/>
          </a:xfrm>
          <a:prstGeom prst="rect">
            <a:avLst/>
          </a:prstGeom>
          <a:ln w="12700">
            <a:miter lim="400000"/>
          </a:ln>
        </p:spPr>
        <p:txBody>
          <a:bodyPr lIns="19050" tIns="19050" rIns="19050" bIns="1905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r>
              <a:rPr lang="en-US" altLang="zh-CN" sz="1125" dirty="0" smtClean="0"/>
              <a:t>Most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value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is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less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than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50B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,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less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memory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than</a:t>
            </a:r>
            <a:r>
              <a:rPr lang="zh-CN" altLang="en-US" sz="1125" dirty="0" smtClean="0"/>
              <a:t> </a:t>
            </a:r>
            <a:r>
              <a:rPr lang="en-US" altLang="zh-CN" sz="1125" dirty="0" err="1" smtClean="0"/>
              <a:t>mysql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and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enough</a:t>
            </a:r>
            <a:r>
              <a:rPr lang="zh-CN" altLang="en-US" sz="1125" dirty="0" smtClean="0"/>
              <a:t> </a:t>
            </a:r>
            <a:r>
              <a:rPr lang="en-US" altLang="zh-CN" sz="1125" dirty="0" smtClean="0"/>
              <a:t>performance</a:t>
            </a:r>
            <a:endParaRPr sz="1125" dirty="0"/>
          </a:p>
        </p:txBody>
      </p:sp>
      <p:pic>
        <p:nvPicPr>
          <p:cNvPr id="25" name="mokua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914" y="4974103"/>
            <a:ext cx="478680" cy="4786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6" name="shujuk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914" y="3620214"/>
            <a:ext cx="478680" cy="4786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7" name="shuju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746" y="2245520"/>
            <a:ext cx="477015" cy="47701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Shape 203"/>
          <p:cNvSpPr>
            <a:spLocks noGrp="1"/>
          </p:cNvSpPr>
          <p:nvPr/>
        </p:nvSpPr>
        <p:spPr>
          <a:xfrm>
            <a:off x="228554" y="152061"/>
            <a:ext cx="5435129" cy="56212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 fontScale="40000" lnSpcReduction="20000"/>
          </a:bodyPr>
          <a:lstStyle>
            <a:lvl1pPr marL="0" marR="0" indent="0" algn="l" defTabSz="412750" latinLnBrk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8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  <a:lvl2pPr marL="57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2pPr>
            <a:lvl3pPr marL="89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3pPr>
            <a:lvl4pPr marL="120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4pPr>
            <a:lvl5pPr marL="152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5pPr>
            <a:lvl6pPr marL="1844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6pPr>
            <a:lvl7pPr marL="2161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7pPr>
            <a:lvl8pPr marL="24790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8pPr>
            <a:lvl9pPr marL="2796540" marR="0" indent="-256540" algn="l" defTabSz="412750" latinLnBrk="0">
              <a:lnSpc>
                <a:spcPct val="100000"/>
              </a:lnSpc>
              <a:spcBef>
                <a:spcPct val="520000"/>
              </a:spcBef>
              <a:spcAft>
                <a:spcPts val="0"/>
              </a:spcAft>
              <a:buClrTx/>
              <a:buSzPct val="75000"/>
              <a:buFontTx/>
              <a:buChar char="•"/>
              <a:defRPr sz="2100" b="0" i="0" u="none" strike="noStrike" cap="none" spc="0" baseline="0">
                <a:ln>
                  <a:noFill/>
                </a:ln>
                <a:solidFill>
                  <a:srgbClr val="53585F"/>
                </a:solidFill>
                <a:uFillTx/>
                <a:latin typeface="+mn-lt"/>
                <a:ea typeface="+mn-ea"/>
                <a:cs typeface="+mn-cs"/>
                <a:sym typeface="苹方 中等" panose="020B0400000000000000" charset="-122"/>
              </a:defRPr>
            </a:lvl9pPr>
          </a:lstStyle>
          <a:p>
            <a:r>
              <a:rPr lang="en-US" altLang="zh-CN" sz="4500" dirty="0" err="1">
                <a:solidFill>
                  <a:srgbClr val="DC1313"/>
                </a:solidFill>
              </a:rPr>
              <a:t>ApsaraDB</a:t>
            </a:r>
            <a:r>
              <a:rPr lang="en-US" altLang="zh-CN" sz="4500" dirty="0">
                <a:solidFill>
                  <a:srgbClr val="DC1313"/>
                </a:solidFill>
              </a:rPr>
              <a:t> for </a:t>
            </a:r>
            <a:r>
              <a:rPr lang="en-US" altLang="zh-CN" sz="4500" dirty="0" err="1">
                <a:solidFill>
                  <a:srgbClr val="DC1313"/>
                </a:solidFill>
              </a:rPr>
              <a:t>HBase</a:t>
            </a:r>
            <a:r>
              <a:rPr lang="en-US" altLang="zh-CN" sz="4500" dirty="0">
                <a:solidFill>
                  <a:srgbClr val="DC1313"/>
                </a:solidFill>
              </a:rPr>
              <a:t> Optimization base on HAS</a:t>
            </a:r>
          </a:p>
        </p:txBody>
      </p:sp>
      <p:sp>
        <p:nvSpPr>
          <p:cNvPr id="44" name="Shape 293"/>
          <p:cNvSpPr/>
          <p:nvPr/>
        </p:nvSpPr>
        <p:spPr>
          <a:xfrm>
            <a:off x="6145402" y="3436520"/>
            <a:ext cx="2731517" cy="22313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en-US" sz="1200" dirty="0" smtClean="0"/>
              <a:t>High</a:t>
            </a:r>
            <a:r>
              <a:rPr lang="zh-CN" altLang="en-US" sz="1200" dirty="0" smtClean="0"/>
              <a:t> </a:t>
            </a:r>
            <a:r>
              <a:rPr lang="en-US" altLang="zh-CN" sz="1200" b="1" dirty="0" smtClean="0"/>
              <a:t>availability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for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backend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storage</a:t>
            </a:r>
            <a:endParaRPr lang="en-US" altLang="zh-CN" sz="1200" dirty="0">
              <a:solidFill>
                <a:srgbClr val="53585F"/>
              </a:solidFill>
              <a:sym typeface="+mn-ea"/>
            </a:endParaRPr>
          </a:p>
        </p:txBody>
      </p:sp>
      <p:sp>
        <p:nvSpPr>
          <p:cNvPr id="45" name="Shape 293"/>
          <p:cNvSpPr/>
          <p:nvPr/>
        </p:nvSpPr>
        <p:spPr>
          <a:xfrm>
            <a:off x="6145402" y="4791131"/>
            <a:ext cx="2949525" cy="223138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en-US" altLang="zh-CN" sz="1200" dirty="0" smtClean="0"/>
              <a:t>Less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resource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and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enough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performance</a:t>
            </a:r>
            <a:endParaRPr lang="en-US" altLang="zh-CN" sz="1200" dirty="0">
              <a:solidFill>
                <a:srgbClr val="53585F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38" y="2245520"/>
            <a:ext cx="4867384" cy="33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60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xfrm>
            <a:off x="365143" y="2851029"/>
            <a:ext cx="1097280" cy="1332230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8" name="Shape 183"/>
          <p:cNvSpPr>
            <a:spLocks noGrp="1"/>
          </p:cNvSpPr>
          <p:nvPr>
            <p:ph type="title"/>
          </p:nvPr>
        </p:nvSpPr>
        <p:spPr>
          <a:xfrm>
            <a:off x="1773181" y="2494079"/>
            <a:ext cx="6564809" cy="141342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4000" dirty="0" smtClean="0"/>
              <a:t>Hadoop Authentication Service</a:t>
            </a:r>
            <a:r>
              <a:rPr lang="zh-CN" altLang="en-US" sz="4000" dirty="0">
                <a:sym typeface="Helvetica Light"/>
              </a:rPr>
              <a:t/>
            </a:r>
            <a:br>
              <a:rPr lang="zh-CN" altLang="en-US" sz="4000" dirty="0">
                <a:sym typeface="Helvetica Light"/>
              </a:rPr>
            </a:br>
            <a:endParaRPr sz="4000" dirty="0"/>
          </a:p>
        </p:txBody>
      </p:sp>
      <p:sp>
        <p:nvSpPr>
          <p:cNvPr id="10" name="Shape 184"/>
          <p:cNvSpPr>
            <a:spLocks noGrp="1"/>
          </p:cNvSpPr>
          <p:nvPr>
            <p:ph type="body" sz="quarter" idx="1"/>
          </p:nvPr>
        </p:nvSpPr>
        <p:spPr>
          <a:xfrm>
            <a:off x="1851534" y="3841404"/>
            <a:ext cx="6564809" cy="5953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600"/>
            </a:lvl1pPr>
          </a:lstStyle>
          <a:p>
            <a:r>
              <a:rPr lang="en-US" sz="2400" dirty="0" smtClean="0"/>
              <a:t>Jiajia Li  Intel</a:t>
            </a:r>
            <a:endParaRPr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325"/>
          <p:cNvSpPr>
            <a:spLocks noGrp="1"/>
          </p:cNvSpPr>
          <p:nvPr>
            <p:ph type="body" idx="14"/>
          </p:nvPr>
        </p:nvSpPr>
        <p:spPr>
          <a:xfrm>
            <a:off x="228051" y="152061"/>
            <a:ext cx="5166909" cy="562124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altLang="zh-CN" dirty="0" err="1">
                <a:solidFill>
                  <a:srgbClr val="F9FBFA"/>
                </a:solidFill>
              </a:rPr>
              <a:t>ApsaraDB</a:t>
            </a:r>
            <a:r>
              <a:rPr lang="en-US" altLang="zh-CN" dirty="0">
                <a:solidFill>
                  <a:srgbClr val="F9FBFA"/>
                </a:solidFill>
              </a:rPr>
              <a:t> for </a:t>
            </a:r>
            <a:r>
              <a:rPr lang="en-US" altLang="zh-CN" dirty="0" err="1">
                <a:solidFill>
                  <a:srgbClr val="F9FBFA"/>
                </a:solidFill>
              </a:rPr>
              <a:t>HBase</a:t>
            </a:r>
            <a:r>
              <a:rPr lang="en-US" altLang="zh-CN" dirty="0">
                <a:solidFill>
                  <a:srgbClr val="F9FBFA"/>
                </a:solidFill>
              </a:rPr>
              <a:t> Optimization base on HAS</a:t>
            </a:r>
          </a:p>
        </p:txBody>
      </p:sp>
      <p:sp>
        <p:nvSpPr>
          <p:cNvPr id="18" name="Shape 326"/>
          <p:cNvSpPr>
            <a:spLocks noGrp="1"/>
          </p:cNvSpPr>
          <p:nvPr>
            <p:ph type="body" idx="15"/>
          </p:nvPr>
        </p:nvSpPr>
        <p:spPr>
          <a:xfrm>
            <a:off x="228051" y="632109"/>
            <a:ext cx="4894167" cy="452042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Possible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endParaRPr lang="en-US" altLang="zh-CN" dirty="0"/>
          </a:p>
        </p:txBody>
      </p:sp>
      <p:sp>
        <p:nvSpPr>
          <p:cNvPr id="19" name="Shape 329"/>
          <p:cNvSpPr/>
          <p:nvPr/>
        </p:nvSpPr>
        <p:spPr>
          <a:xfrm>
            <a:off x="5442479" y="2150969"/>
            <a:ext cx="2251383" cy="284693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600" dirty="0" smtClean="0">
                <a:solidFill>
                  <a:srgbClr val="F9FBFA"/>
                </a:solidFill>
                <a:sym typeface="+mn-ea"/>
              </a:rPr>
              <a:t>U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ser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err="1" smtClean="0">
                <a:solidFill>
                  <a:srgbClr val="F9FBFA"/>
                </a:solidFill>
                <a:sym typeface="+mn-ea"/>
              </a:rPr>
              <a:t>consulation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F9FBFA"/>
                </a:solidFill>
                <a:sym typeface="+mn-ea"/>
              </a:rPr>
              <a:t>case:</a:t>
            </a:r>
            <a:r>
              <a:rPr lang="zh-CN" altLang="en-US" sz="1600" dirty="0" smtClean="0">
                <a:solidFill>
                  <a:srgbClr val="F9FBFA"/>
                </a:solidFill>
                <a:sym typeface="+mn-ea"/>
              </a:rPr>
              <a:t> </a:t>
            </a:r>
            <a:endParaRPr sz="1600" dirty="0"/>
          </a:p>
        </p:txBody>
      </p:sp>
      <p:sp>
        <p:nvSpPr>
          <p:cNvPr id="20" name="Shape 330"/>
          <p:cNvSpPr/>
          <p:nvPr/>
        </p:nvSpPr>
        <p:spPr>
          <a:xfrm>
            <a:off x="5607685" y="2514826"/>
            <a:ext cx="3536315" cy="861774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sz="1500" dirty="0" smtClean="0"/>
              <a:t>All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users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with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same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export</a:t>
            </a:r>
            <a:r>
              <a:rPr lang="zh-CN" altLang="en-US" sz="1500" dirty="0" smtClean="0"/>
              <a:t> </a:t>
            </a:r>
            <a:r>
              <a:rPr lang="en-US" altLang="zh-CN" sz="1500" dirty="0" err="1" smtClean="0"/>
              <a:t>Ip</a:t>
            </a:r>
            <a:endParaRPr lang="en-US" altLang="zh-CN" sz="1500" dirty="0" smtClean="0"/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altLang="zh-CN" sz="1500" dirty="0" smtClean="0"/>
              <a:t>ACL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is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not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suitable</a:t>
            </a:r>
          </a:p>
          <a:p>
            <a:pPr marL="366395" indent="-366395">
              <a:lnSpc>
                <a:spcPct val="120000"/>
              </a:lnSpc>
              <a:buSzPct val="75000"/>
              <a:buChar char="•"/>
              <a:defRPr sz="3000">
                <a:solidFill>
                  <a:srgbClr val="FFFFFF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pPr>
            <a:r>
              <a:rPr lang="en-US" sz="1500" dirty="0" smtClean="0"/>
              <a:t>Users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need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different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authentication</a:t>
            </a:r>
            <a:endParaRPr sz="1500" dirty="0"/>
          </a:p>
        </p:txBody>
      </p:sp>
      <p:sp>
        <p:nvSpPr>
          <p:cNvPr id="8" name="Shape 329"/>
          <p:cNvSpPr/>
          <p:nvPr/>
        </p:nvSpPr>
        <p:spPr>
          <a:xfrm>
            <a:off x="5442479" y="3688948"/>
            <a:ext cx="3462486" cy="1023357"/>
          </a:xfrm>
          <a:prstGeom prst="rect">
            <a:avLst/>
          </a:prstGeom>
          <a:ln w="12700">
            <a:miter lim="400000"/>
          </a:ln>
        </p:spPr>
        <p:txBody>
          <a:bodyPr wrap="none" lIns="19050" tIns="19050" rIns="19050" bIns="19050" anchor="ctr">
            <a:spAutoFit/>
          </a:bodyPr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pPr algn="l"/>
            <a:r>
              <a:rPr lang="en-US" sz="1600" dirty="0" smtClean="0"/>
              <a:t>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Cloud</a:t>
            </a:r>
            <a:r>
              <a:rPr lang="zh-CN" altLang="en-US" sz="1600" dirty="0" smtClean="0"/>
              <a:t> </a:t>
            </a:r>
            <a:r>
              <a:rPr lang="zh-CN" altLang="zh-CN" sz="1600" dirty="0" smtClean="0"/>
              <a:t> </a:t>
            </a:r>
            <a:r>
              <a:rPr lang="en-US" altLang="zh-CN" sz="1600" dirty="0" smtClean="0"/>
              <a:t>almost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small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cluster</a:t>
            </a:r>
          </a:p>
          <a:p>
            <a:pPr algn="l"/>
            <a:r>
              <a:rPr lang="en-US" altLang="zh-CN" sz="1600" dirty="0" smtClean="0"/>
              <a:t>for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user;</a:t>
            </a:r>
          </a:p>
          <a:p>
            <a:pPr algn="l"/>
            <a:r>
              <a:rPr lang="en-US" sz="1600" dirty="0" smtClean="0"/>
              <a:t>But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private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cloud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big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cluster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is</a:t>
            </a:r>
            <a:r>
              <a:rPr lang="zh-CN" altLang="en-US" sz="1600" dirty="0" smtClean="0"/>
              <a:t> </a:t>
            </a:r>
            <a:endParaRPr lang="en-US" altLang="zh-CN" sz="1600" dirty="0" smtClean="0"/>
          </a:p>
          <a:p>
            <a:pPr algn="l"/>
            <a:r>
              <a:rPr lang="en-US" altLang="zh-CN" sz="1600" dirty="0"/>
              <a:t>d</a:t>
            </a:r>
            <a:r>
              <a:rPr lang="en-US" altLang="zh-CN" sz="1600" dirty="0" smtClean="0"/>
              <a:t>ifferent;</a:t>
            </a:r>
            <a:r>
              <a:rPr lang="zh-CN" altLang="en-US" sz="1600" dirty="0" smtClean="0"/>
              <a:t> </a:t>
            </a:r>
            <a:endParaRPr sz="1600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half" idx="13"/>
          </p:nvPr>
        </p:nvSpPr>
        <p:spPr/>
      </p:sp>
      <p:pic>
        <p:nvPicPr>
          <p:cNvPr id="2" name="图片 1" descr="user ca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4479"/>
            <a:ext cx="5321098" cy="44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040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0" name="Shape 183"/>
          <p:cNvSpPr>
            <a:spLocks noGrp="1"/>
          </p:cNvSpPr>
          <p:nvPr>
            <p:ph type="title"/>
          </p:nvPr>
        </p:nvSpPr>
        <p:spPr>
          <a:xfrm>
            <a:off x="2211784" y="2945249"/>
            <a:ext cx="6564809" cy="141342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800" dirty="0"/>
              <a:t>Outlook and </a:t>
            </a:r>
            <a:r>
              <a:rPr lang="en-US" sz="2800" dirty="0" smtClean="0"/>
              <a:t>Summary</a:t>
            </a:r>
            <a:r>
              <a:rPr lang="zh-CN" altLang="en-US" sz="2800" dirty="0">
                <a:sym typeface="Helvetica Light"/>
              </a:rPr>
              <a:t/>
            </a:r>
            <a:br>
              <a:rPr lang="zh-CN" altLang="en-US" sz="2800" dirty="0">
                <a:sym typeface="Helvetica Light"/>
              </a:rPr>
            </a:br>
            <a:endParaRPr sz="2800" dirty="0"/>
          </a:p>
        </p:txBody>
      </p:sp>
      <p:sp>
        <p:nvSpPr>
          <p:cNvPr id="11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846641" cy="1333698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/>
              <a:t>2.3</a:t>
            </a:r>
            <a:endParaRPr sz="8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959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Outlook and Summary</a:t>
            </a:r>
          </a:p>
        </p:txBody>
      </p:sp>
      <p:sp>
        <p:nvSpPr>
          <p:cNvPr id="16" name="Shape 218"/>
          <p:cNvSpPr/>
          <p:nvPr/>
        </p:nvSpPr>
        <p:spPr>
          <a:xfrm>
            <a:off x="679831" y="1624844"/>
            <a:ext cx="7686930" cy="694036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of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ApsaraDB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for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HBase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 we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got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network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ioslation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zh-CN" sz="1800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whitelist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other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mechanism . As 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authentication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 ,we adopt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HAS. 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Shape 220"/>
          <p:cNvSpPr/>
          <p:nvPr/>
        </p:nvSpPr>
        <p:spPr>
          <a:xfrm>
            <a:off x="681354" y="2834998"/>
            <a:ext cx="7293738" cy="69403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We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have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do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some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optimization</a:t>
            </a:r>
            <a:r>
              <a:rPr lang="zh-CN" alt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HAS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such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as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ha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customized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plugins.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Shape 220"/>
          <p:cNvSpPr/>
          <p:nvPr/>
        </p:nvSpPr>
        <p:spPr>
          <a:xfrm>
            <a:off x="681354" y="3943031"/>
            <a:ext cx="8088260" cy="10264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 algn="r">
              <a:lnSpc>
                <a:spcPct val="120000"/>
              </a:lnSpc>
              <a:spcBef>
                <a:spcPts val="4500"/>
              </a:spcBef>
              <a:defRPr sz="3000">
                <a:solidFill>
                  <a:srgbClr val="A6AAA9"/>
                </a:solidFill>
                <a:latin typeface="苹方 常规" panose="020B0300000000000000" charset="-122"/>
                <a:ea typeface="苹方 常规" panose="020B0300000000000000" charset="-122"/>
                <a:cs typeface="苹方 常规" panose="020B0300000000000000" charset="-122"/>
                <a:sym typeface="苹方 常规" panose="020B0300000000000000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x-none" sz="1800" dirty="0" smtClean="0">
                <a:solidFill>
                  <a:schemeClr val="tx2">
                    <a:lumMod val="75000"/>
                  </a:schemeClr>
                </a:solidFill>
              </a:rPr>
              <a:t>The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ApsaraDB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>
                    <a:lumMod val="75000"/>
                  </a:schemeClr>
                </a:solidFill>
              </a:rPr>
              <a:t>HBase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is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ready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now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zh-CN" altLang="en-US" sz="1800" dirty="0" smtClean="0">
                <a:solidFill>
                  <a:schemeClr val="tx2">
                    <a:lumMod val="75000"/>
                  </a:schemeClr>
                </a:solidFill>
              </a:rPr>
              <a:t>                                        </a:t>
            </a:r>
            <a:r>
              <a:rPr lang="en-US" altLang="zh-CN" sz="1800" dirty="0" smtClean="0">
                <a:solidFill>
                  <a:schemeClr val="tx2">
                    <a:lumMod val="75000"/>
                  </a:schemeClr>
                </a:solidFill>
              </a:rPr>
              <a:t>https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://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www.aliyun.com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/product/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</a:rPr>
              <a:t>hbase?spm</a:t>
            </a:r>
            <a:r>
              <a:rPr lang="en-US" altLang="zh-CN" sz="1800" dirty="0">
                <a:solidFill>
                  <a:schemeClr val="tx2">
                    <a:lumMod val="75000"/>
                  </a:schemeClr>
                </a:solidFill>
              </a:rPr>
              <a:t>=5176.8142029.388261.280.702b614asnEokD</a:t>
            </a:r>
            <a:endParaRPr lang="en-US" altLang="zh-CN" sz="1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6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body" idx="4294967295"/>
          </p:nvPr>
        </p:nvSpPr>
        <p:spPr>
          <a:xfrm>
            <a:off x="3239770" y="1859915"/>
            <a:ext cx="3335655" cy="1743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dirty="0">
                <a:latin typeface="方正兰亭大黑_GBK" panose="02000000000000000000" charset="-122"/>
                <a:ea typeface="方正兰亭大黑_GBK" panose="02000000000000000000" charset="-122"/>
              </a:rPr>
              <a:t>Thanks</a:t>
            </a:r>
          </a:p>
        </p:txBody>
      </p:sp>
      <p:pic>
        <p:nvPicPr>
          <p:cNvPr id="5" name="图片 4" descr="lALPBbCc1jPsRWHNAojNAho_538_648.png_620x10000q90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4" y="4262696"/>
            <a:ext cx="2418080" cy="2422583"/>
          </a:xfrm>
          <a:prstGeom prst="rect">
            <a:avLst/>
          </a:prstGeom>
        </p:spPr>
      </p:pic>
      <p:pic>
        <p:nvPicPr>
          <p:cNvPr id="6" name="图片 5" descr="WechatIMG1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12" y="4262696"/>
            <a:ext cx="2422583" cy="24225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3983" y="3691136"/>
            <a:ext cx="2483428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Personal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9FBFA"/>
                </a:solidFill>
                <a:effectLst/>
                <a:uFillTx/>
                <a:latin typeface="+mn-lt"/>
                <a:ea typeface="+mn-ea"/>
                <a:cs typeface="+mn-cs"/>
                <a:sym typeface="苹方 中等" panose="020B0400000000000000" charset="-122"/>
              </a:rPr>
              <a:t>Wechat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9FBFA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8064" y="3691136"/>
            <a:ext cx="3728720" cy="4103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err="1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Dingding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group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for</a:t>
            </a:r>
            <a:r>
              <a:rPr kumimoji="0" lang="zh-CN" altLang="en-US" sz="2000" b="0" i="0" u="none" strike="noStrike" cap="none" spc="0" normalizeH="0" baseline="0" dirty="0" smtClean="0">
                <a:ln>
                  <a:noFill/>
                </a:ln>
                <a:solidFill>
                  <a:srgbClr val="F9FBFA"/>
                </a:solidFill>
                <a:effectLst/>
                <a:uFillTx/>
                <a:sym typeface="苹方 中等" panose="020B0400000000000000" charset="-122"/>
              </a:rPr>
              <a:t> </a:t>
            </a:r>
            <a:r>
              <a:rPr lang="en-US" altLang="zh-CN" sz="2000" dirty="0" err="1" smtClean="0">
                <a:solidFill>
                  <a:srgbClr val="F9FBFA"/>
                </a:solidFill>
              </a:rPr>
              <a:t>HBase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F9FBFA"/>
              </a:solidFill>
              <a:effectLst/>
              <a:uFillTx/>
              <a:sym typeface="苹方 中等" panose="020B0400000000000000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368" y="4262695"/>
            <a:ext cx="2427760" cy="242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92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586740" y="922020"/>
            <a:ext cx="2395220" cy="752475"/>
          </a:xfrm>
          <a:prstGeom prst="rect">
            <a:avLst/>
          </a:prstGeom>
        </p:spPr>
        <p:txBody>
          <a:bodyPr>
            <a:normAutofit/>
          </a:bodyPr>
          <a:lstStyle>
            <a:lvl1pPr defTabSz="784225">
              <a:defRPr sz="10640">
                <a:latin typeface="+mn-lt"/>
                <a:ea typeface="+mn-ea"/>
                <a:cs typeface="+mn-cs"/>
                <a:sym typeface="苹方 中等" panose="020B0400000000000000" charset="-122"/>
              </a:defRPr>
            </a:lvl1pPr>
          </a:lstStyle>
          <a:p>
            <a:r>
              <a:rPr sz="3600" dirty="0">
                <a:sym typeface="+mn-ea"/>
              </a:rPr>
              <a:t>C</a:t>
            </a:r>
            <a:r>
              <a:rPr lang="en-US" sz="3600" dirty="0">
                <a:sym typeface="+mn-ea"/>
              </a:rPr>
              <a:t>ontent</a:t>
            </a:r>
            <a:endParaRPr lang="en-US" sz="3600" dirty="0"/>
          </a:p>
        </p:txBody>
      </p:sp>
      <p:grpSp>
        <p:nvGrpSpPr>
          <p:cNvPr id="7" name="组合 5"/>
          <p:cNvGrpSpPr/>
          <p:nvPr/>
        </p:nvGrpSpPr>
        <p:grpSpPr>
          <a:xfrm>
            <a:off x="4386239" y="1624268"/>
            <a:ext cx="4058109" cy="2957263"/>
            <a:chOff x="7101" y="2542"/>
            <a:chExt cx="5218" cy="4039"/>
          </a:xfrm>
        </p:grpSpPr>
        <p:sp>
          <p:nvSpPr>
            <p:cNvPr id="8" name="Shape 166"/>
            <p:cNvSpPr/>
            <p:nvPr/>
          </p:nvSpPr>
          <p:spPr>
            <a:xfrm>
              <a:off x="7101" y="2542"/>
              <a:ext cx="83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lang="en-US" sz="3000" dirty="0" smtClean="0">
                  <a:solidFill>
                    <a:schemeClr val="accent5"/>
                  </a:solidFill>
                </a:rPr>
                <a:t>1.</a:t>
              </a:r>
              <a:r>
                <a:rPr sz="3000" dirty="0" smtClean="0">
                  <a:solidFill>
                    <a:schemeClr val="accent5"/>
                  </a:solidFill>
                </a:rPr>
                <a:t>1</a:t>
              </a:r>
              <a:endParaRPr sz="3000" dirty="0">
                <a:solidFill>
                  <a:schemeClr val="accent5"/>
                </a:solidFill>
              </a:endParaRPr>
            </a:p>
          </p:txBody>
        </p:sp>
        <p:sp>
          <p:nvSpPr>
            <p:cNvPr id="9" name="Shape 167"/>
            <p:cNvSpPr/>
            <p:nvPr/>
          </p:nvSpPr>
          <p:spPr>
            <a:xfrm>
              <a:off x="7101" y="4220"/>
              <a:ext cx="83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lang="en-US" sz="3000" dirty="0" smtClean="0">
                  <a:solidFill>
                    <a:srgbClr val="C82506"/>
                  </a:solidFill>
                </a:rPr>
                <a:t>1.</a:t>
              </a:r>
              <a:r>
                <a:rPr sz="3000" dirty="0" smtClean="0">
                  <a:solidFill>
                    <a:srgbClr val="C82506"/>
                  </a:solidFill>
                </a:rPr>
                <a:t>2</a:t>
              </a:r>
              <a:endParaRPr sz="3000" dirty="0">
                <a:solidFill>
                  <a:srgbClr val="C82506"/>
                </a:solidFill>
              </a:endParaRPr>
            </a:p>
          </p:txBody>
        </p:sp>
        <p:sp>
          <p:nvSpPr>
            <p:cNvPr id="11" name="Shape 169"/>
            <p:cNvSpPr/>
            <p:nvPr/>
          </p:nvSpPr>
          <p:spPr>
            <a:xfrm>
              <a:off x="7101" y="5898"/>
              <a:ext cx="838" cy="683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19050" tIns="19050" rIns="19050" bIns="19050" anchor="ctr">
              <a:spAutoFit/>
            </a:bodyPr>
            <a:lstStyle>
              <a:lvl1pPr>
                <a:defRPr sz="8000">
                  <a:solidFill>
                    <a:schemeClr val="accent1">
                      <a:hueOff val="-78757"/>
                      <a:satOff val="2397"/>
                      <a:lumOff val="10536"/>
                    </a:schemeClr>
                  </a:solidFill>
                  <a:latin typeface="Futura"/>
                  <a:ea typeface="Futura"/>
                  <a:cs typeface="Futura"/>
                  <a:sym typeface="Futura"/>
                </a:defRPr>
              </a:lvl1pPr>
            </a:lstStyle>
            <a:p>
              <a:r>
                <a:rPr lang="en-US" sz="3000" dirty="0" smtClean="0">
                  <a:solidFill>
                    <a:srgbClr val="C82506"/>
                  </a:solidFill>
                </a:rPr>
                <a:t>1.</a:t>
              </a:r>
              <a:r>
                <a:rPr sz="3000" dirty="0" smtClean="0">
                  <a:solidFill>
                    <a:srgbClr val="C82506"/>
                  </a:solidFill>
                </a:rPr>
                <a:t>3</a:t>
              </a:r>
              <a:endParaRPr sz="3000" dirty="0">
                <a:solidFill>
                  <a:srgbClr val="C82506"/>
                </a:solidFill>
              </a:endParaRPr>
            </a:p>
          </p:txBody>
        </p:sp>
        <p:sp>
          <p:nvSpPr>
            <p:cNvPr id="12" name="Shape 170"/>
            <p:cNvSpPr/>
            <p:nvPr/>
          </p:nvSpPr>
          <p:spPr>
            <a:xfrm>
              <a:off x="8188" y="2576"/>
              <a:ext cx="4131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250" dirty="0" smtClean="0"/>
                <a:t>Background</a:t>
              </a:r>
              <a:endParaRPr sz="2250" dirty="0"/>
            </a:p>
          </p:txBody>
        </p:sp>
        <p:sp>
          <p:nvSpPr>
            <p:cNvPr id="13" name="Shape 173"/>
            <p:cNvSpPr/>
            <p:nvPr/>
          </p:nvSpPr>
          <p:spPr>
            <a:xfrm>
              <a:off x="8188" y="4242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250" dirty="0"/>
                <a:t>Introduction to HAS</a:t>
              </a:r>
              <a:endParaRPr sz="2250" dirty="0"/>
            </a:p>
          </p:txBody>
        </p:sp>
        <p:sp>
          <p:nvSpPr>
            <p:cNvPr id="14" name="Shape 176"/>
            <p:cNvSpPr/>
            <p:nvPr/>
          </p:nvSpPr>
          <p:spPr>
            <a:xfrm>
              <a:off x="8188" y="5956"/>
              <a:ext cx="3992" cy="5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6000"/>
              </a:lvl1pPr>
            </a:lstStyle>
            <a:p>
              <a:r>
                <a:rPr lang="en-US" sz="2250" dirty="0"/>
                <a:t>Outlook and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716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83"/>
          <p:cNvSpPr>
            <a:spLocks noGrp="1"/>
          </p:cNvSpPr>
          <p:nvPr>
            <p:ph type="title"/>
          </p:nvPr>
        </p:nvSpPr>
        <p:spPr>
          <a:xfrm>
            <a:off x="2056645" y="3245909"/>
            <a:ext cx="6564809" cy="141342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zh-CN" sz="4800" dirty="0" smtClean="0">
                <a:sym typeface="Helvetica Light"/>
              </a:rPr>
              <a:t>Background</a:t>
            </a:r>
            <a:r>
              <a:rPr lang="zh-CN" altLang="en-US" sz="4800" dirty="0">
                <a:sym typeface="Helvetica Light"/>
              </a:rPr>
              <a:t/>
            </a:r>
            <a:br>
              <a:rPr lang="zh-CN" altLang="en-US" sz="4800" dirty="0">
                <a:sym typeface="Helvetica Light"/>
              </a:rPr>
            </a:br>
            <a:endParaRPr sz="4800" dirty="0"/>
          </a:p>
        </p:txBody>
      </p:sp>
      <p:sp>
        <p:nvSpPr>
          <p:cNvPr id="12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529265" cy="1333698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/>
              <a:t>1.</a:t>
            </a:r>
            <a:r>
              <a:rPr sz="8000" dirty="0" smtClean="0"/>
              <a:t>1</a:t>
            </a:r>
            <a:endParaRPr sz="8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374911" y="1364172"/>
            <a:ext cx="17145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623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11"/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1146"/>
          <a:stretch>
            <a:fillRect/>
          </a:stretch>
        </p:blipFill>
        <p:spPr>
          <a:xfrm>
            <a:off x="300258" y="1318203"/>
            <a:ext cx="4379036" cy="4861648"/>
          </a:xfrm>
        </p:spPr>
      </p:pic>
      <p:sp>
        <p:nvSpPr>
          <p:cNvPr id="11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051" y="152061"/>
            <a:ext cx="4894167" cy="562124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28051" y="632109"/>
            <a:ext cx="4894167" cy="45204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lt"/>
              </a:rPr>
              <a:t>Motivations</a:t>
            </a:r>
            <a:endParaRPr lang="en-US" dirty="0">
              <a:latin typeface="+mj-lt"/>
            </a:endParaRP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762500" y="1676401"/>
            <a:ext cx="3981450" cy="4352924"/>
          </a:xfrm>
        </p:spPr>
        <p:txBody>
          <a:bodyPr/>
          <a:lstStyle/>
          <a:p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Jan 2017, 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ransomware attacks on poorly secured </a:t>
            </a:r>
            <a:r>
              <a:rPr lang="en-US" altLang="zh-CN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MongoDB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sz="1800" dirty="0" smtClean="0">
                <a:solidFill>
                  <a:srgbClr val="F9FB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Over </a:t>
            </a:r>
            <a:r>
              <a:rPr lang="en-US" sz="1800" dirty="0">
                <a:solidFill>
                  <a:srgbClr val="F9FB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27000 MongoDB Databases Held For R</a:t>
            </a:r>
            <a:r>
              <a:rPr lang="en-US" altLang="zh-CN" sz="1800" dirty="0">
                <a:solidFill>
                  <a:srgbClr val="F9FBF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ansom Within A Week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lang="en-US" sz="1800" dirty="0"/>
              <a:t> cyber crooks have started targeting unprotected Hadoop Clusters as </a:t>
            </a:r>
            <a:r>
              <a:rPr lang="en-US" sz="1800" dirty="0" smtClean="0"/>
              <a:t>well 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sz="1800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Hadoop, CounchDB Next Targets in Wave of Database Attacks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), until now, large amounts of Hadoop cluster data is still exposed in the public network 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I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nsecure Hadoop Clusters Expose Over 5,000 Terabytes of Data</a:t>
            </a:r>
            <a:r>
              <a:rPr lang="en-US" altLang="zh-CN" sz="1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404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3" y="152061"/>
            <a:ext cx="8053297" cy="5621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DC1313"/>
                </a:solidFill>
              </a:rPr>
              <a:t>Background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32109"/>
            <a:ext cx="5654130" cy="4520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Multiple Ways to A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ttack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Insecure Hadoop Cluster</a:t>
            </a:r>
          </a:p>
        </p:txBody>
      </p:sp>
      <p:pic>
        <p:nvPicPr>
          <p:cNvPr id="18" name="图片 32" descr="Virtual-Machines-Icon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37" y="2872347"/>
            <a:ext cx="508299" cy="508299"/>
          </a:xfrm>
          <a:prstGeom prst="rect">
            <a:avLst/>
          </a:prstGeom>
        </p:spPr>
      </p:pic>
      <p:sp>
        <p:nvSpPr>
          <p:cNvPr id="19" name="椭圆 40"/>
          <p:cNvSpPr/>
          <p:nvPr/>
        </p:nvSpPr>
        <p:spPr>
          <a:xfrm>
            <a:off x="502897" y="3023203"/>
            <a:ext cx="2274775" cy="2083567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21" y="3386746"/>
            <a:ext cx="618587" cy="957538"/>
          </a:xfrm>
          <a:prstGeom prst="rect">
            <a:avLst/>
          </a:prstGeom>
        </p:spPr>
      </p:pic>
      <p:sp>
        <p:nvSpPr>
          <p:cNvPr id="21" name="文本框 84"/>
          <p:cNvSpPr txBox="1"/>
          <p:nvPr/>
        </p:nvSpPr>
        <p:spPr>
          <a:xfrm>
            <a:off x="733024" y="3865515"/>
            <a:ext cx="197490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lang="en-US" altLang="zh-CN" sz="1800" b="1" dirty="0" smtClean="0"/>
              <a:t>Hadoop</a:t>
            </a:r>
            <a:r>
              <a:rPr lang="zh-CN" altLang="en-US" sz="1800" b="1" dirty="0" smtClean="0"/>
              <a:t>*</a:t>
            </a:r>
            <a:r>
              <a:rPr lang="en-US" altLang="zh-CN" sz="1800" b="1" dirty="0" smtClean="0"/>
              <a:t> Cluster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sym typeface="Helvetica Light"/>
            </a:endParaRPr>
          </a:p>
        </p:txBody>
      </p:sp>
      <p:sp>
        <p:nvSpPr>
          <p:cNvPr id="22" name="文本框 31"/>
          <p:cNvSpPr txBox="1"/>
          <p:nvPr/>
        </p:nvSpPr>
        <p:spPr>
          <a:xfrm>
            <a:off x="585348" y="1636791"/>
            <a:ext cx="1340743" cy="471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ym typeface="Helvetica Light"/>
              </a:rPr>
              <a:t>Service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effectLst/>
              <a:uFillTx/>
              <a:sym typeface="Helvetica Light"/>
            </a:endParaRPr>
          </a:p>
        </p:txBody>
      </p:sp>
      <p:cxnSp>
        <p:nvCxnSpPr>
          <p:cNvPr id="23" name="直线连接符 22"/>
          <p:cNvCxnSpPr/>
          <p:nvPr/>
        </p:nvCxnSpPr>
        <p:spPr>
          <a:xfrm>
            <a:off x="4609201" y="1464419"/>
            <a:ext cx="7038" cy="455789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ight Arrow 36"/>
          <p:cNvSpPr/>
          <p:nvPr/>
        </p:nvSpPr>
        <p:spPr>
          <a:xfrm rot="10800000">
            <a:off x="2883991" y="3755671"/>
            <a:ext cx="381727" cy="27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91"/>
          <p:cNvSpPr txBox="1"/>
          <p:nvPr/>
        </p:nvSpPr>
        <p:spPr>
          <a:xfrm>
            <a:off x="2777672" y="2939535"/>
            <a:ext cx="139140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I’m</a:t>
            </a:r>
            <a:r>
              <a:rPr kumimoji="0" lang="en-US" altLang="zh-CN" sz="1600" b="1" i="0" u="none" strike="noStrike" cap="none" spc="0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1600" b="1" i="0" u="none" strike="noStrike" cap="none" spc="0" normalizeH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Datanode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6" name="图片 92" descr="danger_sig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02" y="4598082"/>
            <a:ext cx="1329443" cy="302490"/>
          </a:xfrm>
          <a:prstGeom prst="rect">
            <a:avLst/>
          </a:prstGeom>
        </p:spPr>
      </p:pic>
      <p:pic>
        <p:nvPicPr>
          <p:cNvPr id="30" name="图片 32" descr="Virtual-Machines-Icon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73" y="2799640"/>
            <a:ext cx="508299" cy="508299"/>
          </a:xfrm>
          <a:prstGeom prst="rect">
            <a:avLst/>
          </a:prstGeom>
        </p:spPr>
      </p:pic>
      <p:pic>
        <p:nvPicPr>
          <p:cNvPr id="31" name="图片 32" descr="Virtual-Machines-Icon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8" y="3793617"/>
            <a:ext cx="508299" cy="508299"/>
          </a:xfrm>
          <a:prstGeom prst="rect">
            <a:avLst/>
          </a:prstGeom>
        </p:spPr>
      </p:pic>
      <p:pic>
        <p:nvPicPr>
          <p:cNvPr id="32" name="图片 32" descr="Virtual-Machines-Icon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2" y="4724915"/>
            <a:ext cx="508299" cy="508299"/>
          </a:xfrm>
          <a:prstGeom prst="rect">
            <a:avLst/>
          </a:prstGeom>
        </p:spPr>
      </p:pic>
      <p:pic>
        <p:nvPicPr>
          <p:cNvPr id="33" name="图片 32" descr="Virtual-Machines-Icon (1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419" y="4749327"/>
            <a:ext cx="508299" cy="508299"/>
          </a:xfrm>
          <a:prstGeom prst="rect">
            <a:avLst/>
          </a:prstGeom>
        </p:spPr>
      </p:pic>
      <p:pic>
        <p:nvPicPr>
          <p:cNvPr id="34" name="图片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156" y="3057196"/>
            <a:ext cx="1769553" cy="1325216"/>
          </a:xfrm>
          <a:prstGeom prst="rect">
            <a:avLst/>
          </a:prstGeom>
        </p:spPr>
      </p:pic>
      <p:sp>
        <p:nvSpPr>
          <p:cNvPr id="35" name="文本框 26"/>
          <p:cNvSpPr txBox="1"/>
          <p:nvPr/>
        </p:nvSpPr>
        <p:spPr>
          <a:xfrm>
            <a:off x="5093052" y="4735084"/>
            <a:ext cx="170719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rPr>
              <a:t>HDFS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rPr>
              <a:t> 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rPr>
              <a:t>with</a:t>
            </a:r>
            <a:r>
              <a:rPr kumimoji="0" lang="zh-CN" altLang="en-US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rPr>
              <a:t> </a:t>
            </a:r>
            <a:r>
              <a:rPr kumimoji="0" lang="en-US" altLang="zh-CN" sz="16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Helvetica Light"/>
              </a:rPr>
              <a:t>ACL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err="1" smtClean="0">
                <a:solidFill>
                  <a:schemeClr val="accent1">
                    <a:lumMod val="75000"/>
                  </a:schemeClr>
                </a:solidFill>
              </a:rPr>
              <a:t>superuser</a:t>
            </a:r>
            <a:r>
              <a:rPr lang="en-US" altLang="zh-CN" sz="1600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sz="1600" b="1" dirty="0" err="1" smtClean="0">
                <a:solidFill>
                  <a:schemeClr val="accent1">
                    <a:lumMod val="75000"/>
                  </a:schemeClr>
                </a:solidFill>
              </a:rPr>
              <a:t>hadoop</a:t>
            </a:r>
            <a:endParaRPr kumimoji="0" lang="zh-CN" altLang="en-US" sz="16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Helvetica Light"/>
            </a:endParaRPr>
          </a:p>
        </p:txBody>
      </p:sp>
      <p:sp>
        <p:nvSpPr>
          <p:cNvPr id="36" name="文本框 91"/>
          <p:cNvSpPr txBox="1"/>
          <p:nvPr/>
        </p:nvSpPr>
        <p:spPr>
          <a:xfrm>
            <a:off x="7326395" y="4382412"/>
            <a:ext cx="151483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1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hadoop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1400" b="1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fs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-</a:t>
            </a:r>
            <a:r>
              <a:rPr kumimoji="0" lang="en-US" altLang="zh-CN" sz="1400" b="1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rmr</a:t>
            </a:r>
            <a:r>
              <a:rPr kumimoji="0" lang="zh-CN" altLang="en-US" sz="1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altLang="zh-CN" sz="1400" b="1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/</a:t>
            </a:r>
            <a:endParaRPr kumimoji="0" lang="zh-CN" altLang="en-US" sz="1400" b="1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ounded Rectangle 48"/>
          <p:cNvSpPr/>
          <p:nvPr/>
        </p:nvSpPr>
        <p:spPr>
          <a:xfrm>
            <a:off x="5183361" y="2858441"/>
            <a:ext cx="1440408" cy="17048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 smtClean="0"/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n-US" sz="1800" dirty="0" smtClean="0">
                <a:solidFill>
                  <a:schemeClr val="tx1"/>
                </a:solidFill>
              </a:rPr>
              <a:t>ogin with </a:t>
            </a:r>
            <a:r>
              <a:rPr lang="en-US" sz="1800" dirty="0" err="1" smtClean="0">
                <a:solidFill>
                  <a:schemeClr val="tx1"/>
                </a:solidFill>
              </a:rPr>
              <a:t>hadoop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8" name="图片 32" descr="Virtual-Machines-Icon (1)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134" y="3084065"/>
            <a:ext cx="626785" cy="626785"/>
          </a:xfrm>
          <a:prstGeom prst="rect">
            <a:avLst/>
          </a:prstGeom>
        </p:spPr>
      </p:pic>
      <p:sp>
        <p:nvSpPr>
          <p:cNvPr id="39" name="文本框 31"/>
          <p:cNvSpPr txBox="1"/>
          <p:nvPr/>
        </p:nvSpPr>
        <p:spPr>
          <a:xfrm>
            <a:off x="5258229" y="1657381"/>
            <a:ext cx="1340743" cy="471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400" dirty="0" smtClean="0">
                <a:sym typeface="Helvetica Light"/>
              </a:rPr>
              <a:t>User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effectLst/>
              <a:uFillTx/>
              <a:sym typeface="Helvetica Light"/>
            </a:endParaRPr>
          </a:p>
        </p:txBody>
      </p:sp>
      <p:sp>
        <p:nvSpPr>
          <p:cNvPr id="40" name="Right Arrow 51"/>
          <p:cNvSpPr/>
          <p:nvPr/>
        </p:nvSpPr>
        <p:spPr>
          <a:xfrm>
            <a:off x="6812103" y="3662632"/>
            <a:ext cx="381727" cy="27422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图片 92" descr="danger_sig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90" y="4852874"/>
            <a:ext cx="1329443" cy="3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810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28554" y="152061"/>
            <a:ext cx="5435129" cy="562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DC1313"/>
                </a:solidFill>
              </a:rPr>
              <a:t>Background</a:t>
            </a:r>
            <a:endParaRPr lang="en-US" dirty="0">
              <a:solidFill>
                <a:srgbClr val="DC1313"/>
              </a:solidFill>
            </a:endParaRP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28554" y="632109"/>
            <a:ext cx="5654130" cy="45204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How to Secure a Hadoop Cluster</a:t>
            </a:r>
          </a:p>
        </p:txBody>
      </p:sp>
      <p:pic>
        <p:nvPicPr>
          <p:cNvPr id="29" name="图片 34" descr="hb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824" y="4127570"/>
            <a:ext cx="1559059" cy="398058"/>
          </a:xfrm>
          <a:prstGeom prst="rect">
            <a:avLst/>
          </a:prstGeom>
        </p:spPr>
      </p:pic>
      <p:pic>
        <p:nvPicPr>
          <p:cNvPr id="42" name="图片 35" descr="hadoo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89" y="2441117"/>
            <a:ext cx="1704163" cy="1278123"/>
          </a:xfrm>
          <a:prstGeom prst="rect">
            <a:avLst/>
          </a:prstGeom>
        </p:spPr>
      </p:pic>
      <p:pic>
        <p:nvPicPr>
          <p:cNvPr id="43" name="图片 36" descr="apache-spark-cxn-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48" y="2872836"/>
            <a:ext cx="1173189" cy="626107"/>
          </a:xfrm>
          <a:prstGeom prst="rect">
            <a:avLst/>
          </a:prstGeom>
        </p:spPr>
      </p:pic>
      <p:pic>
        <p:nvPicPr>
          <p:cNvPr id="44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806" y="2134365"/>
            <a:ext cx="752706" cy="681021"/>
          </a:xfrm>
          <a:prstGeom prst="rect">
            <a:avLst/>
          </a:prstGeom>
        </p:spPr>
      </p:pic>
      <p:pic>
        <p:nvPicPr>
          <p:cNvPr id="45" name="图片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549" y="3702952"/>
            <a:ext cx="924429" cy="223809"/>
          </a:xfrm>
          <a:prstGeom prst="rect">
            <a:avLst/>
          </a:prstGeom>
        </p:spPr>
      </p:pic>
      <p:sp>
        <p:nvSpPr>
          <p:cNvPr id="46" name="椭圆 41"/>
          <p:cNvSpPr/>
          <p:nvPr/>
        </p:nvSpPr>
        <p:spPr>
          <a:xfrm>
            <a:off x="5319249" y="1794102"/>
            <a:ext cx="3130742" cy="2908454"/>
          </a:xfrm>
          <a:prstGeom prst="ellipse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758391" y="2741401"/>
            <a:ext cx="1705641" cy="1013855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altLang="zh-CN" sz="1600" dirty="0" smtClean="0"/>
              <a:t>uthentication</a:t>
            </a:r>
            <a:endParaRPr lang="en-US" sz="1600" dirty="0"/>
          </a:p>
        </p:txBody>
      </p:sp>
      <p:sp>
        <p:nvSpPr>
          <p:cNvPr id="48" name="Rectangle 10"/>
          <p:cNvSpPr/>
          <p:nvPr/>
        </p:nvSpPr>
        <p:spPr>
          <a:xfrm>
            <a:off x="3051623" y="2758796"/>
            <a:ext cx="1705641" cy="1013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4">
                <a:lumMod val="40000"/>
                <a:lumOff val="6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</a:t>
            </a:r>
            <a:r>
              <a:rPr lang="en-US" altLang="zh-CN" sz="1600" dirty="0" smtClean="0"/>
              <a:t>uthorization</a:t>
            </a:r>
            <a:endParaRPr lang="en-US" sz="1600" dirty="0"/>
          </a:p>
        </p:txBody>
      </p:sp>
      <p:sp>
        <p:nvSpPr>
          <p:cNvPr id="49" name="Right Arrow 11"/>
          <p:cNvSpPr/>
          <p:nvPr/>
        </p:nvSpPr>
        <p:spPr>
          <a:xfrm>
            <a:off x="4866380" y="3123998"/>
            <a:ext cx="381727" cy="27422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35" y="1154651"/>
            <a:ext cx="1123950" cy="1123950"/>
          </a:xfrm>
          <a:prstGeom prst="rect">
            <a:avLst/>
          </a:prstGeom>
        </p:spPr>
      </p:pic>
      <p:sp>
        <p:nvSpPr>
          <p:cNvPr id="51" name="Right Arrow 13"/>
          <p:cNvSpPr/>
          <p:nvPr/>
        </p:nvSpPr>
        <p:spPr>
          <a:xfrm rot="5400000">
            <a:off x="1420347" y="2262679"/>
            <a:ext cx="381727" cy="27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14"/>
          <p:cNvSpPr/>
          <p:nvPr/>
        </p:nvSpPr>
        <p:spPr>
          <a:xfrm>
            <a:off x="2575358" y="3155765"/>
            <a:ext cx="381727" cy="27422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42" y="1955297"/>
            <a:ext cx="622170" cy="888814"/>
          </a:xfrm>
          <a:prstGeom prst="rect">
            <a:avLst/>
          </a:prstGeom>
        </p:spPr>
      </p:pic>
      <p:pic>
        <p:nvPicPr>
          <p:cNvPr id="54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457" y="3728262"/>
            <a:ext cx="1118356" cy="296254"/>
          </a:xfrm>
          <a:prstGeom prst="rect">
            <a:avLst/>
          </a:prstGeom>
        </p:spPr>
      </p:pic>
      <p:pic>
        <p:nvPicPr>
          <p:cNvPr id="55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63" y="3148749"/>
            <a:ext cx="436849" cy="820747"/>
          </a:xfrm>
          <a:prstGeom prst="rect">
            <a:avLst/>
          </a:prstGeom>
        </p:spPr>
      </p:pic>
      <p:sp>
        <p:nvSpPr>
          <p:cNvPr id="56" name="Rectangle 18"/>
          <p:cNvSpPr/>
          <p:nvPr/>
        </p:nvSpPr>
        <p:spPr>
          <a:xfrm>
            <a:off x="553299" y="4751625"/>
            <a:ext cx="7388918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tx2"/>
                </a:solidFill>
              </a:rPr>
              <a:t>Authentication</a:t>
            </a:r>
            <a:endParaRPr lang="en-US" sz="1800" dirty="0" smtClean="0">
              <a:solidFill>
                <a:schemeClr val="tx2"/>
              </a:solidFill>
            </a:endParaRPr>
          </a:p>
          <a:p>
            <a:pPr marL="64008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ea typeface="Microsoft YaHei" panose="020B0503020204020204" pitchFamily="34" charset="-122"/>
              </a:rPr>
              <a:t>Kerberos is the right approach adopted for Hadoop security</a:t>
            </a:r>
          </a:p>
          <a:p>
            <a:pPr marL="64008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ea typeface="Microsoft YaHei" panose="020B0503020204020204" pitchFamily="34" charset="-122"/>
              </a:rPr>
              <a:t>MIT Kerberos, Azure AD, </a:t>
            </a:r>
            <a:r>
              <a:rPr lang="en-US" sz="1800" dirty="0" smtClean="0">
                <a:solidFill>
                  <a:srgbClr val="C00000"/>
                </a:solidFill>
                <a:ea typeface="Microsoft YaHei" panose="020B0503020204020204" pitchFamily="34" charset="-122"/>
              </a:rPr>
              <a:t>HAS</a:t>
            </a:r>
            <a:endParaRPr lang="en-US" sz="1800" dirty="0" smtClean="0">
              <a:solidFill>
                <a:srgbClr val="C00000"/>
              </a:solidFill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1800" b="1" dirty="0" smtClean="0">
                <a:solidFill>
                  <a:schemeClr val="tx2"/>
                </a:solidFill>
              </a:rPr>
              <a:t>Authorization</a:t>
            </a:r>
            <a:endParaRPr lang="en-US" sz="1800" dirty="0">
              <a:solidFill>
                <a:schemeClr val="tx2"/>
              </a:solidFill>
            </a:endParaRPr>
          </a:p>
          <a:p>
            <a:pPr marL="64008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Apache Sentry(Cloudera),  Apache Ranger(Hortonworks)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57" name="Shape 236"/>
          <p:cNvSpPr/>
          <p:nvPr/>
        </p:nvSpPr>
        <p:spPr>
          <a:xfrm>
            <a:off x="662485" y="4882309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58" name="Shape 236"/>
          <p:cNvSpPr/>
          <p:nvPr/>
        </p:nvSpPr>
        <p:spPr>
          <a:xfrm>
            <a:off x="662485" y="5859999"/>
            <a:ext cx="95906" cy="238125"/>
          </a:xfrm>
          <a:prstGeom prst="rect">
            <a:avLst/>
          </a:prstGeom>
          <a:solidFill>
            <a:srgbClr val="C82506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28453184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412072" y="966343"/>
            <a:ext cx="165100" cy="3606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19050" tIns="19050" rIns="19050" bIns="1905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100" b="0" i="0" u="none" strike="noStrike" cap="none" spc="0" normalizeH="0" baseline="0" dirty="0">
              <a:ln>
                <a:noFill/>
              </a:ln>
              <a:solidFill>
                <a:srgbClr val="53585F"/>
              </a:solidFill>
              <a:effectLst/>
              <a:uFillTx/>
              <a:latin typeface="+mn-lt"/>
              <a:ea typeface="+mn-ea"/>
              <a:cs typeface="+mn-cs"/>
              <a:sym typeface="苹方 中等" panose="020B0400000000000000" charset="-122"/>
            </a:endParaRPr>
          </a:p>
        </p:txBody>
      </p:sp>
      <p:sp>
        <p:nvSpPr>
          <p:cNvPr id="10" name="Shape 183"/>
          <p:cNvSpPr>
            <a:spLocks noGrp="1"/>
          </p:cNvSpPr>
          <p:nvPr>
            <p:ph type="title"/>
          </p:nvPr>
        </p:nvSpPr>
        <p:spPr>
          <a:xfrm>
            <a:off x="2157229" y="3236765"/>
            <a:ext cx="6564809" cy="1413421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4800" dirty="0"/>
              <a:t>Introduction to </a:t>
            </a:r>
            <a:r>
              <a:rPr lang="en-US" sz="4800" dirty="0" smtClean="0"/>
              <a:t>HAS</a:t>
            </a:r>
            <a:r>
              <a:rPr lang="zh-CN" altLang="en-US" sz="4800" dirty="0">
                <a:sym typeface="Helvetica Light"/>
              </a:rPr>
              <a:t/>
            </a:r>
            <a:br>
              <a:rPr lang="zh-CN" altLang="en-US" sz="4800" dirty="0">
                <a:sym typeface="Helvetica Light"/>
              </a:rPr>
            </a:br>
            <a:endParaRPr sz="4800" dirty="0"/>
          </a:p>
        </p:txBody>
      </p:sp>
      <p:sp>
        <p:nvSpPr>
          <p:cNvPr id="15" name="Shape 185"/>
          <p:cNvSpPr>
            <a:spLocks noGrp="1"/>
          </p:cNvSpPr>
          <p:nvPr>
            <p:ph type="body" idx="13"/>
          </p:nvPr>
        </p:nvSpPr>
        <p:spPr>
          <a:xfrm>
            <a:off x="365143" y="2850295"/>
            <a:ext cx="1529265" cy="1333698"/>
          </a:xfrm>
          <a:prstGeom prst="rect">
            <a:avLst/>
          </a:prstGeom>
        </p:spPr>
        <p:txBody>
          <a:bodyPr/>
          <a:lstStyle/>
          <a:p>
            <a:r>
              <a:rPr lang="en-US" sz="8000" dirty="0" smtClean="0"/>
              <a:t>1.2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3981240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53585F"/>
      </a:dk1>
      <a:lt1>
        <a:srgbClr val="5F3E0C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EABC2C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PingFang SC Medium"/>
        <a:ea typeface="PingFang SC Medium"/>
        <a:cs typeface="PingFang SC Medium"/>
      </a:majorFont>
      <a:minorFont>
        <a:latin typeface="PingFang SC Medium"/>
        <a:ea typeface="PingFang SC Medium"/>
        <a:cs typeface="PingFang SC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78757"/>
            <a:satOff val="2397"/>
            <a:lumOff val="10536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0" cap="flat">
          <a:solidFill>
            <a:schemeClr val="accent1">
              <a:hueOff val="-78757"/>
              <a:satOff val="2397"/>
              <a:lumOff val="10536"/>
            </a:schemeClr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600" b="0" i="0" u="none" strike="noStrike" cap="none" spc="0" normalizeH="0" baseline="0">
            <a:ln>
              <a:noFill/>
            </a:ln>
            <a:solidFill>
              <a:srgbClr val="53585F"/>
            </a:solidFill>
            <a:effectLst/>
            <a:uFillTx/>
            <a:latin typeface="+mn-lt"/>
            <a:ea typeface="+mn-ea"/>
            <a:cs typeface="+mn-cs"/>
            <a:sym typeface="苹方 中等" panose="020B0400000000000000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1266</Words>
  <Application>Microsoft Office PowerPoint</Application>
  <PresentationFormat>全屏显示(4:3)</PresentationFormat>
  <Paragraphs>271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Futura</vt:lpstr>
      <vt:lpstr>Helvetica Light</vt:lpstr>
      <vt:lpstr>Helvetica Neue</vt:lpstr>
      <vt:lpstr>Intel Clear</vt:lpstr>
      <vt:lpstr>Neo Sans Intel</vt:lpstr>
      <vt:lpstr>PingFang SC Medium</vt:lpstr>
      <vt:lpstr>PingFang SC Regular</vt:lpstr>
      <vt:lpstr>PingFang SC Semibold</vt:lpstr>
      <vt:lpstr>方正兰亭大黑_GBK</vt:lpstr>
      <vt:lpstr>苹方 常规</vt:lpstr>
      <vt:lpstr>苹方 中等</vt:lpstr>
      <vt:lpstr>Microsoft YaHei</vt:lpstr>
      <vt:lpstr>Arial</vt:lpstr>
      <vt:lpstr>Wingdings</vt:lpstr>
      <vt:lpstr>White</vt:lpstr>
      <vt:lpstr>PowerPoint 演示文稿</vt:lpstr>
      <vt:lpstr>Content</vt:lpstr>
      <vt:lpstr>Hadoop Authentication Service </vt:lpstr>
      <vt:lpstr>Content</vt:lpstr>
      <vt:lpstr>Background </vt:lpstr>
      <vt:lpstr>PowerPoint 演示文稿</vt:lpstr>
      <vt:lpstr>PowerPoint 演示文稿</vt:lpstr>
      <vt:lpstr>PowerPoint 演示文稿</vt:lpstr>
      <vt:lpstr>Introduction to HAS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Outlook and Summary </vt:lpstr>
      <vt:lpstr>PowerPoint 演示文稿</vt:lpstr>
      <vt:lpstr>Security Practice in ApsaraDB for HBase</vt:lpstr>
      <vt:lpstr>Content</vt:lpstr>
      <vt:lpstr>Introduction to Apache HBase Security and  Security of ApsaraDB for HBase </vt:lpstr>
      <vt:lpstr>PowerPoint 演示文稿</vt:lpstr>
      <vt:lpstr>PowerPoint 演示文稿</vt:lpstr>
      <vt:lpstr>PowerPoint 演示文稿</vt:lpstr>
      <vt:lpstr>PowerPoint 演示文稿</vt:lpstr>
      <vt:lpstr>ApsaraDB for HBase Optimization base on HAS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Outlook and Summary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CTPClassification=CTP_NT</cp:keywords>
  <cp:lastModifiedBy>ThinkPad</cp:lastModifiedBy>
  <cp:revision>285</cp:revision>
  <dcterms:created xsi:type="dcterms:W3CDTF">2018-07-31T02:46:00Z</dcterms:created>
  <dcterms:modified xsi:type="dcterms:W3CDTF">2018-08-16T15:26:22Z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TitusGUID">
    <vt:lpwstr>da5503f9-d808-4dc8-bdfd-a7fd704d5cd5</vt:lpwstr>
  </property>
  <property fmtid="{D5CDD505-2E9C-101B-9397-08002B2CF9AE}" pid="4" name="CTP_TimeStamp">
    <vt:lpwstr>2018-08-13 06:28:03Z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