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2" r:id="rId5"/>
    <p:sldId id="273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60" r:id="rId14"/>
    <p:sldId id="270" r:id="rId15"/>
    <p:sldId id="287" r:id="rId16"/>
    <p:sldId id="282" r:id="rId17"/>
    <p:sldId id="283" r:id="rId18"/>
    <p:sldId id="285" r:id="rId19"/>
    <p:sldId id="286" r:id="rId20"/>
    <p:sldId id="288" r:id="rId21"/>
    <p:sldId id="289" r:id="rId22"/>
    <p:sldId id="284" r:id="rId23"/>
    <p:sldId id="268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BFA"/>
    <a:srgbClr val="53585F"/>
    <a:srgbClr val="DC1313"/>
    <a:srgbClr val="C82506"/>
    <a:srgbClr val="C82A06"/>
    <a:srgbClr val="E60000"/>
    <a:srgbClr val="E31D03"/>
    <a:srgbClr val="EC6912"/>
    <a:srgbClr val="68B1F6"/>
    <a:srgbClr val="E27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352" y="184"/>
      </p:cViewPr>
      <p:guideLst>
        <p:guide orient="horz" pos="216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7331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1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0214eb49b_0_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40214eb49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24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0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0214eb49b_0_2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40214eb49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267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0214eb49b_0_2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40214eb49b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75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0214eb49b_0_2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40214eb49b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070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0214eb49b_0_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0214eb49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8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389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／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38" y="-11782"/>
            <a:ext cx="9144000" cy="688156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0" name="Shap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249412" y="3396499"/>
            <a:ext cx="6645176" cy="79375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0"/>
              </a:spcBef>
              <a:buSzTx/>
              <a:buNone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dirty="0"/>
              <a:t>Subtitle Text</a:t>
            </a:r>
          </a:p>
        </p:txBody>
      </p:sp>
      <p:sp>
        <p:nvSpPr>
          <p:cNvPr id="21" name="Shape 21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endParaRPr sz="1125" dirty="0"/>
          </a:p>
        </p:txBody>
      </p:sp>
      <p:sp>
        <p:nvSpPr>
          <p:cNvPr id="22" name="Shape 22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endParaRPr sz="1125" dirty="0"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4552764" y="6540500"/>
            <a:ext cx="38472" cy="23596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249412" y="2213924"/>
            <a:ext cx="6645275" cy="1166812"/>
          </a:xfrm>
        </p:spPr>
        <p:txBody>
          <a:bodyPr vert="horz" anchor="ctr">
            <a:normAutofit/>
          </a:bodyPr>
          <a:lstStyle>
            <a:lvl1pPr marL="0" indent="0" algn="ctr">
              <a:buNone/>
              <a:defRPr sz="5600" baseline="0"/>
            </a:lvl1pPr>
          </a:lstStyle>
          <a:p>
            <a:pPr lvl="0"/>
            <a:r>
              <a:rPr kumimoji="1" lang="en-US" altLang="zh-CN" dirty="0" smtClean="0"/>
              <a:t>Title Text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689503" y="1611050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pic>
        <p:nvPicPr>
          <p:cNvPr id="13" name="图片 12" descr="F:\我的工作\过程文件\2018\7月\0731ppt\改\图\logo.pnglogo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3653040" y="1647415"/>
            <a:ext cx="2847340" cy="24574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:\我的工作\过程文件\2018\7月\0731ppt\改\图\图片1.jpg图片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716" y="-21047"/>
            <a:ext cx="9144000" cy="6885623"/>
          </a:xfrm>
          <a:prstGeom prst="rect">
            <a:avLst/>
          </a:prstGeom>
        </p:spPr>
      </p:pic>
      <p:sp>
        <p:nvSpPr>
          <p:cNvPr id="34" name="Shape 34"/>
          <p:cNvSpPr>
            <a:spLocks noGrp="1"/>
          </p:cNvSpPr>
          <p:nvPr>
            <p:ph type="body" sz="quarter" idx="1" hasCustomPrompt="1"/>
          </p:nvPr>
        </p:nvSpPr>
        <p:spPr>
          <a:xfrm>
            <a:off x="670448" y="1232925"/>
            <a:ext cx="7771583" cy="79375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  <a:lvl2pPr marL="0" indent="11430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2pPr>
            <a:lvl3pPr marL="0" indent="22860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3pPr>
            <a:lvl4pPr marL="0" indent="34290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4pPr>
            <a:lvl5pPr marL="0" indent="45720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3563585" y="-11782"/>
            <a:ext cx="5574104" cy="68815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3" name="Shape 33"/>
          <p:cNvSpPr>
            <a:spLocks noGrp="1"/>
          </p:cNvSpPr>
          <p:nvPr>
            <p:ph type="title" hasCustomPrompt="1"/>
          </p:nvPr>
        </p:nvSpPr>
        <p:spPr>
          <a:xfrm>
            <a:off x="201205" y="250614"/>
            <a:ext cx="7771582" cy="1003301"/>
          </a:xfrm>
          <a:prstGeom prst="rect">
            <a:avLst/>
          </a:prstGeom>
        </p:spPr>
        <p:txBody>
          <a:bodyPr anchor="b"/>
          <a:lstStyle>
            <a:lvl1pPr algn="l"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dirty="0"/>
              <a:t>标题文本</a:t>
            </a:r>
          </a:p>
        </p:txBody>
      </p:sp>
      <p:grpSp>
        <p:nvGrpSpPr>
          <p:cNvPr id="7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8" name="图片 7" descr="log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9" name="图片 8" descr="logo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:\我的工作\过程文件\2018\7月\0731ppt\改\图\图片1.jpg图片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13811"/>
            <a:ext cx="9144000" cy="6885623"/>
          </a:xfrm>
          <a:prstGeom prst="rect">
            <a:avLst/>
          </a:prstGeom>
        </p:spPr>
      </p:pic>
      <p:sp>
        <p:nvSpPr>
          <p:cNvPr id="43" name="Shape 43"/>
          <p:cNvSpPr>
            <a:spLocks noGrp="1"/>
          </p:cNvSpPr>
          <p:nvPr>
            <p:ph type="title" hasCustomPrompt="1"/>
          </p:nvPr>
        </p:nvSpPr>
        <p:spPr>
          <a:xfrm>
            <a:off x="1494273" y="3447859"/>
            <a:ext cx="6564809" cy="1884562"/>
          </a:xfrm>
          <a:prstGeom prst="rect">
            <a:avLst/>
          </a:prstGeom>
        </p:spPr>
        <p:txBody>
          <a:bodyPr anchor="b"/>
          <a:lstStyle>
            <a:lvl1pPr algn="l">
              <a:defRPr sz="5000"/>
            </a:lvl1pPr>
          </a:lstStyle>
          <a:p>
            <a:r>
              <a:t>标题文本</a:t>
            </a:r>
          </a:p>
        </p:txBody>
      </p:sp>
      <p:sp>
        <p:nvSpPr>
          <p:cNvPr id="10" name="Shape 3"/>
          <p:cNvSpPr/>
          <p:nvPr userDrawn="1"/>
        </p:nvSpPr>
        <p:spPr>
          <a:xfrm>
            <a:off x="281385" y="656473"/>
            <a:ext cx="8532797" cy="5814245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 hasCustomPrompt="1"/>
          </p:nvPr>
        </p:nvSpPr>
        <p:spPr>
          <a:xfrm>
            <a:off x="1736445" y="2919670"/>
            <a:ext cx="6564809" cy="79375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  <a:lvl2pPr marL="0" indent="11430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2pPr>
            <a:lvl3pPr marL="0" indent="22860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3pPr>
            <a:lvl4pPr marL="0" indent="34290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4pPr>
            <a:lvl5pPr marL="0" indent="45720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5pPr>
          </a:lstStyle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quarter" idx="13" hasCustomPrompt="1"/>
          </p:nvPr>
        </p:nvSpPr>
        <p:spPr>
          <a:xfrm>
            <a:off x="360528" y="2956802"/>
            <a:ext cx="1166335" cy="151323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SzTx/>
              <a:buNone/>
              <a:defRPr sz="9500">
                <a:solidFill>
                  <a:schemeClr val="bg2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dirty="0"/>
              <a:t>01</a:t>
            </a:r>
          </a:p>
        </p:txBody>
      </p:sp>
      <p:pic>
        <p:nvPicPr>
          <p:cNvPr id="7" name="图片 6" descr="F:\我的工作\过程文件\2018\7月\0731ppt\改\图\logo.pnglogo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 userDrawn="1"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sz="quarter" idx="13" hasCustomPrompt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 baseline="0">
                <a:solidFill>
                  <a:srgbClr val="DC1313"/>
                </a:solidFill>
              </a:defRPr>
            </a:lvl1pPr>
          </a:lstStyle>
          <a:p>
            <a:r>
              <a:rPr lang="en-US" dirty="0" smtClean="0"/>
              <a:t>Add the title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sz="quarter" idx="14" hasCustomPrompt="1"/>
          </p:nvPr>
        </p:nvSpPr>
        <p:spPr>
          <a:xfrm>
            <a:off x="228554" y="632109"/>
            <a:ext cx="5654130" cy="452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57" name="Shape 57"/>
          <p:cNvSpPr/>
          <p:nvPr userDrawn="1"/>
        </p:nvSpPr>
        <p:spPr>
          <a:xfrm>
            <a:off x="1191" y="1221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8" name="Shape 58"/>
          <p:cNvSpPr/>
          <p:nvPr userDrawn="1"/>
        </p:nvSpPr>
        <p:spPr>
          <a:xfrm>
            <a:off x="8711095" y="6515735"/>
            <a:ext cx="165100" cy="17653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0" dirty="0"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7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8" name="图片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9" name="图片 8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228600" y="1457325"/>
            <a:ext cx="8482013" cy="4892675"/>
          </a:xfrm>
        </p:spPr>
        <p:txBody>
          <a:bodyPr vert="horz" anchor="t"/>
          <a:lstStyle>
            <a:lvl1pPr marL="256540" indent="-256540">
              <a:spcBef>
                <a:spcPts val="2600"/>
              </a:spcBef>
              <a:buFont typeface="Wingdings" charset="2"/>
              <a:buChar char="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60400" indent="-342900">
              <a:spcBef>
                <a:spcPts val="2600"/>
              </a:spcBef>
              <a:buFont typeface="Wingdings" charset="2"/>
              <a:buChar char="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2600"/>
              </a:spcBef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2600"/>
              </a:spcBef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2600"/>
              </a:spcBef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2372442"/>
            <a:ext cx="3853495" cy="10033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/>
            </a:lvl1pPr>
          </a:lstStyle>
          <a:p>
            <a:r>
              <a:t>这里添加标题内容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4" hasCustomPrompt="1"/>
          </p:nvPr>
        </p:nvSpPr>
        <p:spPr>
          <a:xfrm>
            <a:off x="242888" y="3319840"/>
            <a:ext cx="3853495" cy="79375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68" name="Shape 68"/>
          <p:cNvSpPr/>
          <p:nvPr userDrawn="1"/>
        </p:nvSpPr>
        <p:spPr>
          <a:xfrm>
            <a:off x="1191" y="27764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-78757"/>
                  <a:satOff val="2397"/>
                  <a:lumOff val="10536"/>
                </a:schemeClr>
              </a:gs>
              <a:gs pos="99985">
                <a:schemeClr val="accent1">
                  <a:hueOff val="-1041933"/>
                  <a:satOff val="1264"/>
                  <a:lumOff val="16800"/>
                </a:schemeClr>
              </a:gs>
            </a:gsLst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9" name="Shape 69"/>
          <p:cNvSpPr/>
          <p:nvPr userDrawn="1"/>
        </p:nvSpPr>
        <p:spPr>
          <a:xfrm>
            <a:off x="8711095" y="6515735"/>
            <a:ext cx="165100" cy="17653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0" dirty="0"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9" name="Shape 57"/>
          <p:cNvSpPr/>
          <p:nvPr userDrawn="1"/>
        </p:nvSpPr>
        <p:spPr>
          <a:xfrm>
            <a:off x="-2610" y="27764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grpSp>
        <p:nvGrpSpPr>
          <p:cNvPr id="8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10" name="图片 9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11" name="图片 10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文本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sz="quarter" idx="13" hasCustomPrompt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/>
            </a:lvl1pPr>
          </a:lstStyle>
          <a:p>
            <a:r>
              <a:t>这里添加标题内容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4" hasCustomPrompt="1"/>
          </p:nvPr>
        </p:nvSpPr>
        <p:spPr>
          <a:xfrm>
            <a:off x="228554" y="632109"/>
            <a:ext cx="3526334" cy="452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79" name="Shape 79"/>
          <p:cNvSpPr/>
          <p:nvPr userDrawn="1"/>
        </p:nvSpPr>
        <p:spPr>
          <a:xfrm>
            <a:off x="1191" y="1221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-78757"/>
                  <a:satOff val="2397"/>
                  <a:lumOff val="10536"/>
                </a:schemeClr>
              </a:gs>
              <a:gs pos="99985">
                <a:schemeClr val="accent1">
                  <a:hueOff val="-1041933"/>
                  <a:satOff val="1264"/>
                  <a:lumOff val="16800"/>
                </a:schemeClr>
              </a:gs>
            </a:gsLst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80" name="Shape 80"/>
          <p:cNvSpPr>
            <a:spLocks noGrp="1"/>
          </p:cNvSpPr>
          <p:nvPr>
            <p:ph type="body" sz="half" idx="15" hasCustomPrompt="1"/>
          </p:nvPr>
        </p:nvSpPr>
        <p:spPr>
          <a:xfrm>
            <a:off x="495254" y="1474994"/>
            <a:ext cx="3853979" cy="3522415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900"/>
              </a:spcBef>
            </a:pPr>
            <a:r>
              <a:t>这里添加内容一</a:t>
            </a:r>
          </a:p>
          <a:p>
            <a:pPr>
              <a:spcBef>
                <a:spcPts val="5900"/>
              </a:spcBef>
            </a:pPr>
            <a:r>
              <a:t>这里添加内容二</a:t>
            </a:r>
          </a:p>
          <a:p>
            <a:pPr>
              <a:spcBef>
                <a:spcPts val="5900"/>
              </a:spcBef>
            </a:pPr>
            <a:r>
              <a:t>这里添加内容三</a:t>
            </a:r>
          </a:p>
          <a:p>
            <a:pPr>
              <a:spcBef>
                <a:spcPts val="5900"/>
              </a:spcBef>
            </a:pPr>
            <a:r>
              <a:t>这里添加内容四</a:t>
            </a:r>
          </a:p>
          <a:p>
            <a:pPr>
              <a:spcBef>
                <a:spcPts val="5900"/>
              </a:spcBef>
            </a:pPr>
            <a:r>
              <a:t>这里添加内容五</a:t>
            </a:r>
          </a:p>
        </p:txBody>
      </p:sp>
      <p:sp>
        <p:nvSpPr>
          <p:cNvPr id="81" name="Shape 81"/>
          <p:cNvSpPr/>
          <p:nvPr userDrawn="1"/>
        </p:nvSpPr>
        <p:spPr>
          <a:xfrm>
            <a:off x="5076779" y="1459268"/>
            <a:ext cx="2545334" cy="452041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b">
            <a:norm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sz="1575"/>
              <a:t>这里添加小标题</a:t>
            </a:r>
          </a:p>
        </p:txBody>
      </p:sp>
      <p:sp>
        <p:nvSpPr>
          <p:cNvPr id="82" name="Shape 82"/>
          <p:cNvSpPr/>
          <p:nvPr userDrawn="1"/>
        </p:nvSpPr>
        <p:spPr>
          <a:xfrm>
            <a:off x="5114879" y="2160794"/>
            <a:ext cx="3377729" cy="1617415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b">
            <a:normAutofit fontScale="82500" lnSpcReduction="20000"/>
          </a:bodyPr>
          <a:lstStyle/>
          <a:p>
            <a:pPr marL="366395" indent="-366395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sz="1125"/>
              <a:t>这里添加内容一</a:t>
            </a:r>
          </a:p>
          <a:p>
            <a:pPr marL="366395" indent="-366395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sz="1125"/>
              <a:t>这里添加内容二</a:t>
            </a:r>
          </a:p>
          <a:p>
            <a:pPr marL="366395" indent="-366395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sz="1125"/>
              <a:t>这里添加内容三</a:t>
            </a:r>
          </a:p>
        </p:txBody>
      </p:sp>
      <p:sp>
        <p:nvSpPr>
          <p:cNvPr id="83" name="Shape 83"/>
          <p:cNvSpPr/>
          <p:nvPr userDrawn="1"/>
        </p:nvSpPr>
        <p:spPr>
          <a:xfrm>
            <a:off x="8711095" y="6515735"/>
            <a:ext cx="165100" cy="17653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0" dirty="0"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0" name="Shape 57"/>
          <p:cNvSpPr/>
          <p:nvPr userDrawn="1"/>
        </p:nvSpPr>
        <p:spPr>
          <a:xfrm>
            <a:off x="1835" y="133808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A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grpSp>
        <p:nvGrpSpPr>
          <p:cNvPr id="11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12" name="图片 1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13" name="图片 12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3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4" name="图片 3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5" name="图片 4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页">
  <p:cSld name="1_空白页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313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C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1191" y="122180"/>
            <a:ext cx="148384" cy="685386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8711095" y="6515735"/>
            <a:ext cx="1651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50"/>
              <a:buFont typeface="Arial"/>
              <a:buNone/>
            </a:pPr>
            <a:endParaRPr sz="75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5"/>
          <p:cNvGrpSpPr/>
          <p:nvPr/>
        </p:nvGrpSpPr>
        <p:grpSpPr>
          <a:xfrm>
            <a:off x="5969000" y="147955"/>
            <a:ext cx="2927933" cy="252679"/>
            <a:chOff x="8988" y="198"/>
            <a:chExt cx="5023" cy="433"/>
          </a:xfrm>
        </p:grpSpPr>
        <p:pic>
          <p:nvPicPr>
            <p:cNvPr id="49" name="Google Shape;49;p5" descr="log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 descr="logo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988" y="198"/>
              <a:ext cx="5023" cy="4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5"/>
          <p:cNvSpPr txBox="1"/>
          <p:nvPr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9A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99A2"/>
                </a:solidFill>
                <a:latin typeface="Arial"/>
                <a:ea typeface="Arial"/>
                <a:cs typeface="Arial"/>
                <a:sym typeface="Arial"/>
              </a:rPr>
              <a:t>hosted by</a:t>
            </a:r>
            <a:endParaRPr sz="1400" b="1" i="0" u="none" strike="noStrike" cap="none">
              <a:solidFill>
                <a:srgbClr val="9399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3"/>
          </p:nvPr>
        </p:nvSpPr>
        <p:spPr>
          <a:xfrm>
            <a:off x="228600" y="1457325"/>
            <a:ext cx="8482013" cy="48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Noto Sans Symbols"/>
              <a:buChar char="✧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Noto Sans Symbols"/>
              <a:buChar char="✦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86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2F1E05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2F1E0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8612" algn="l" rtl="0">
              <a:lnSpc>
                <a:spcPct val="100000"/>
              </a:lnSpc>
              <a:spcBef>
                <a:spcPts val="10920"/>
              </a:spcBef>
              <a:spcAft>
                <a:spcPts val="0"/>
              </a:spcAft>
              <a:buClr>
                <a:srgbClr val="53585F"/>
              </a:buClr>
              <a:buSzPts val="1575"/>
              <a:buFont typeface="Arial"/>
              <a:buChar char="•"/>
              <a:defRPr sz="2100" b="0" i="0" u="none" strike="noStrike" cap="non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06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"/>
          <p:cNvSpPr/>
          <p:nvPr userDrawn="1"/>
        </p:nvSpPr>
        <p:spPr>
          <a:xfrm>
            <a:off x="238" y="-11782"/>
            <a:ext cx="9144000" cy="688156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" name="Shape 3"/>
          <p:cNvSpPr/>
          <p:nvPr userDrawn="1"/>
        </p:nvSpPr>
        <p:spPr>
          <a:xfrm>
            <a:off x="305601" y="656473"/>
            <a:ext cx="8532797" cy="5814245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" name="Shape 4"/>
          <p:cNvSpPr/>
          <p:nvPr userDrawn="1"/>
        </p:nvSpPr>
        <p:spPr>
          <a:xfrm>
            <a:off x="1191" y="1221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92D8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Shape 5"/>
          <p:cNvSpPr/>
          <p:nvPr userDrawn="1"/>
        </p:nvSpPr>
        <p:spPr>
          <a:xfrm>
            <a:off x="8711095" y="6515735"/>
            <a:ext cx="165100" cy="17653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0" dirty="0"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33413" y="677997"/>
            <a:ext cx="7877175" cy="94125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33413" y="1619250"/>
            <a:ext cx="7877175" cy="46037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正文级别 </a:t>
            </a:r>
            <a:r>
              <a:rPr dirty="0" smtClean="0"/>
              <a:t>1</a:t>
            </a:r>
            <a:endParaRPr lang="en-US" dirty="0" smtClean="0"/>
          </a:p>
          <a:p>
            <a:r>
              <a:rPr dirty="0" smtClean="0"/>
              <a:t>正文</a:t>
            </a:r>
            <a:r>
              <a:rPr dirty="0"/>
              <a:t>级别 2</a:t>
            </a:r>
          </a:p>
          <a:p>
            <a:pPr lvl="2"/>
            <a:r>
              <a:rPr dirty="0"/>
              <a:t>正文级别 3</a:t>
            </a:r>
          </a:p>
          <a:p>
            <a:pPr lvl="4"/>
            <a:r>
              <a:rPr dirty="0" smtClean="0"/>
              <a:t>正文</a:t>
            </a:r>
            <a:r>
              <a:rPr dirty="0"/>
              <a:t>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1" name="图片 10" descr="F:\我的工作\过程文件\2018\7月\0731ppt\改\图\logo.pnglogo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</p:spPr>
      </p:pic>
      <p:sp>
        <p:nvSpPr>
          <p:cNvPr id="12" name="文本框 11"/>
          <p:cNvSpPr txBox="1"/>
          <p:nvPr userDrawn="1"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61" r:id="rId8"/>
  </p:sldLayoutIdLst>
  <p:transition spd="med"/>
  <p:txStyles>
    <p:titleStyle>
      <a:lvl1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9pPr>
    </p:titleStyle>
    <p:bodyStyle>
      <a:lvl1pPr marL="256540" marR="0" indent="-256540" algn="l" defTabSz="41275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1pPr>
      <a:lvl2pPr marL="317500" marR="0" indent="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None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2pPr>
      <a:lvl3pPr marL="891540" marR="0" indent="-256540" algn="l" defTabSz="41275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3pPr>
      <a:lvl4pPr marL="12090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4pPr>
      <a:lvl5pPr marL="1526540" marR="0" indent="-256540" algn="l" defTabSz="41275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5pPr>
      <a:lvl6pPr marL="18440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6pPr>
      <a:lvl7pPr marL="21615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7pPr>
      <a:lvl8pPr marL="24790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8pPr>
      <a:lvl9pPr marL="27965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0407" y="2677835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7" name="Shape 164"/>
          <p:cNvSpPr txBox="1"/>
          <p:nvPr/>
        </p:nvSpPr>
        <p:spPr>
          <a:xfrm>
            <a:off x="732844" y="2174673"/>
            <a:ext cx="7679174" cy="752475"/>
          </a:xfrm>
          <a:prstGeom prst="rect">
            <a:avLst/>
          </a:prstGeom>
        </p:spPr>
        <p:txBody>
          <a:bodyPr/>
          <a:lstStyle>
            <a:lvl1pPr marL="0" marR="0" indent="0" algn="ctr" defTabSz="7842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4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pPr lvl="0">
              <a:buClr>
                <a:srgbClr val="E60000"/>
              </a:buClr>
              <a:buSzPts val="4600"/>
            </a:pPr>
            <a:r>
              <a:rPr lang="en-US" sz="4600" b="1" dirty="0">
                <a:solidFill>
                  <a:srgbClr val="E60000"/>
                </a:solidFill>
              </a:rPr>
              <a:t>AntsDB</a:t>
            </a:r>
            <a:endParaRPr lang="en-US" sz="9600" dirty="0"/>
          </a:p>
        </p:txBody>
      </p:sp>
      <p:sp>
        <p:nvSpPr>
          <p:cNvPr id="4" name="Shape 164"/>
          <p:cNvSpPr txBox="1"/>
          <p:nvPr/>
        </p:nvSpPr>
        <p:spPr>
          <a:xfrm>
            <a:off x="851042" y="3049336"/>
            <a:ext cx="7679174" cy="752475"/>
          </a:xfrm>
          <a:prstGeom prst="rect">
            <a:avLst/>
          </a:prstGeom>
        </p:spPr>
        <p:txBody>
          <a:bodyPr/>
          <a:lstStyle>
            <a:lvl1pPr marL="0" marR="0" indent="0" algn="ctr" defTabSz="7842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4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pPr lvl="0">
              <a:buClr>
                <a:srgbClr val="000000"/>
              </a:buClr>
              <a:buSzPts val="1100"/>
            </a:pPr>
            <a:r>
              <a:rPr lang="en-US" sz="1600" dirty="0"/>
              <a:t>MySQL Compatibility for HBase</a:t>
            </a:r>
          </a:p>
          <a:p>
            <a:pPr lvl="0">
              <a:buClr>
                <a:srgbClr val="000000"/>
              </a:buClr>
              <a:buSzPts val="1100"/>
            </a:pPr>
            <a:endParaRPr lang="en-US" sz="1600" dirty="0"/>
          </a:p>
          <a:p>
            <a:pPr lvl="0">
              <a:buClr>
                <a:srgbClr val="FFFFFF"/>
              </a:buClr>
              <a:buSzPts val="1600"/>
            </a:pPr>
            <a:endParaRPr lang="en-US" sz="1600" dirty="0"/>
          </a:p>
          <a:p>
            <a:endParaRPr sz="1600" dirty="0" smtClean="0"/>
          </a:p>
        </p:txBody>
      </p:sp>
      <p:sp>
        <p:nvSpPr>
          <p:cNvPr id="5" name="Shape 164"/>
          <p:cNvSpPr txBox="1"/>
          <p:nvPr/>
        </p:nvSpPr>
        <p:spPr>
          <a:xfrm>
            <a:off x="645937" y="3335721"/>
            <a:ext cx="7679174" cy="752475"/>
          </a:xfrm>
          <a:prstGeom prst="rect">
            <a:avLst/>
          </a:prstGeom>
        </p:spPr>
        <p:txBody>
          <a:bodyPr/>
          <a:lstStyle>
            <a:lvl1pPr marL="0" marR="0" indent="0" algn="ctr" defTabSz="7842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4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endParaRPr sz="1600" dirty="0" smtClean="0"/>
          </a:p>
          <a:p>
            <a:r>
              <a:rPr sz="1600" dirty="0" smtClean="0"/>
              <a:t>August 17,2018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Why don</a:t>
            </a:r>
            <a:r>
              <a:rPr kumimoji="1" lang="mr-IN" altLang="zh-CN" dirty="0" smtClean="0"/>
              <a:t>’</a:t>
            </a:r>
            <a:r>
              <a:rPr kumimoji="1" lang="en-US" altLang="zh-CN" dirty="0" smtClean="0"/>
              <a:t>t cache hot data</a:t>
            </a:r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/>
              <a:t>Operational data = hot data</a:t>
            </a:r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/>
              <a:t>Historical data = majority of big data</a:t>
            </a:r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/>
              <a:t>Daily hot data = 1-5%</a:t>
            </a:r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/>
              <a:t>Weekly hot data = 5-10%</a:t>
            </a:r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/>
              <a:t>Monthly hot data = 10-15%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7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/>
              <a:t>Silver bullet - caching</a:t>
            </a:r>
            <a:endParaRPr dirty="0"/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>
            <a:spLocks noGrp="1"/>
          </p:cNvSpPr>
          <p:nvPr>
            <p:ph type="body" idx="3"/>
          </p:nvPr>
        </p:nvSpPr>
        <p:spPr>
          <a:xfrm>
            <a:off x="228600" y="1457325"/>
            <a:ext cx="8481900" cy="48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75"/>
              <a:buChar char="✧"/>
            </a:pPr>
            <a:r>
              <a:rPr lang="en-US" dirty="0" smtClean="0"/>
              <a:t>Large amount local caching using SSD </a:t>
            </a:r>
            <a:r>
              <a:rPr lang="mr-IN" dirty="0" smtClean="0"/>
              <a:t>–</a:t>
            </a:r>
            <a:r>
              <a:rPr lang="en-US" dirty="0" smtClean="0"/>
              <a:t> 500 GB</a:t>
            </a:r>
          </a:p>
          <a:p>
            <a:pPr>
              <a:spcBef>
                <a:spcPts val="0"/>
              </a:spcBef>
            </a:pPr>
            <a:r>
              <a:rPr lang="en-US" dirty="0"/>
              <a:t>Local data fetch  -&gt; sub-millisecond latency</a:t>
            </a:r>
          </a:p>
          <a:p>
            <a:pPr marL="457200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75"/>
              <a:buChar char="✧"/>
            </a:pPr>
            <a:r>
              <a:rPr lang="en-US" dirty="0" smtClean="0"/>
              <a:t>Distributed </a:t>
            </a:r>
            <a:r>
              <a:rPr lang="en-US" dirty="0"/>
              <a:t>transaction -&gt; local transaction</a:t>
            </a:r>
            <a:endParaRPr dirty="0"/>
          </a:p>
          <a:p>
            <a:pPr marL="457200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75"/>
              <a:buChar char="✧"/>
            </a:pPr>
            <a:r>
              <a:rPr lang="en-US" dirty="0" smtClean="0"/>
              <a:t>Distributed </a:t>
            </a:r>
            <a:r>
              <a:rPr lang="en-US" dirty="0"/>
              <a:t>joins -&gt; local joins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08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598835" y="2432093"/>
            <a:ext cx="6564809" cy="14134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AntsDB Architecture</a:t>
            </a:r>
            <a:endParaRPr sz="4000" dirty="0"/>
          </a:p>
        </p:txBody>
      </p:sp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365143" y="2850295"/>
            <a:ext cx="1368965" cy="1333698"/>
          </a:xfrm>
          <a:prstGeom prst="rect">
            <a:avLst/>
          </a:prstGeom>
        </p:spPr>
        <p:txBody>
          <a:bodyPr/>
          <a:lstStyle/>
          <a:p>
            <a:r>
              <a:rPr sz="8000" dirty="0" smtClean="0"/>
              <a:t>0</a:t>
            </a:r>
            <a:r>
              <a:rPr lang="en-US" sz="8000" dirty="0"/>
              <a:t>3</a:t>
            </a:r>
            <a:endParaRPr sz="8000" dirty="0"/>
          </a:p>
        </p:txBody>
      </p:sp>
      <p:sp>
        <p:nvSpPr>
          <p:cNvPr id="2" name="文本框 1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4557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DC1313"/>
                </a:solidFill>
              </a:rPr>
              <a:t>Layers</a:t>
            </a:r>
            <a:endParaRPr dirty="0">
              <a:solidFill>
                <a:srgbClr val="DC1313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3233759" y="3904842"/>
            <a:ext cx="2684934" cy="1364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7" y="0"/>
                </a:moveTo>
                <a:lnTo>
                  <a:pt x="0" y="10791"/>
                </a:lnTo>
                <a:lnTo>
                  <a:pt x="10767" y="21600"/>
                </a:lnTo>
                <a:lnTo>
                  <a:pt x="21600" y="10804"/>
                </a:lnTo>
                <a:lnTo>
                  <a:pt x="10787" y="0"/>
                </a:lnTo>
                <a:close/>
              </a:path>
            </a:pathLst>
          </a:custGeom>
          <a:solidFill>
            <a:srgbClr val="C82506">
              <a:alpha val="40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06" name="Shape 206"/>
          <p:cNvSpPr/>
          <p:nvPr/>
        </p:nvSpPr>
        <p:spPr>
          <a:xfrm>
            <a:off x="3233759" y="3212339"/>
            <a:ext cx="2684934" cy="1364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7" y="0"/>
                </a:moveTo>
                <a:lnTo>
                  <a:pt x="0" y="10791"/>
                </a:lnTo>
                <a:lnTo>
                  <a:pt x="10767" y="21600"/>
                </a:lnTo>
                <a:lnTo>
                  <a:pt x="21600" y="10804"/>
                </a:lnTo>
                <a:lnTo>
                  <a:pt x="10787" y="0"/>
                </a:lnTo>
                <a:close/>
              </a:path>
            </a:pathLst>
          </a:custGeom>
          <a:solidFill>
            <a:srgbClr val="C82506">
              <a:alpha val="57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07" name="Shape 207"/>
          <p:cNvSpPr/>
          <p:nvPr/>
        </p:nvSpPr>
        <p:spPr>
          <a:xfrm>
            <a:off x="3233759" y="2548412"/>
            <a:ext cx="2684934" cy="1364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7" y="0"/>
                </a:moveTo>
                <a:lnTo>
                  <a:pt x="0" y="10791"/>
                </a:lnTo>
                <a:lnTo>
                  <a:pt x="10767" y="21600"/>
                </a:lnTo>
                <a:lnTo>
                  <a:pt x="21600" y="10804"/>
                </a:lnTo>
                <a:lnTo>
                  <a:pt x="10787" y="0"/>
                </a:lnTo>
                <a:close/>
              </a:path>
            </a:pathLst>
          </a:custGeom>
          <a:solidFill>
            <a:srgbClr val="C82506">
              <a:alpha val="70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08" name="Shape 208"/>
          <p:cNvSpPr/>
          <p:nvPr/>
        </p:nvSpPr>
        <p:spPr>
          <a:xfrm>
            <a:off x="3233759" y="1851146"/>
            <a:ext cx="2684934" cy="1364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7" y="0"/>
                </a:moveTo>
                <a:lnTo>
                  <a:pt x="0" y="10791"/>
                </a:lnTo>
                <a:lnTo>
                  <a:pt x="10767" y="21600"/>
                </a:lnTo>
                <a:lnTo>
                  <a:pt x="21600" y="10804"/>
                </a:lnTo>
                <a:lnTo>
                  <a:pt x="10787" y="0"/>
                </a:lnTo>
                <a:close/>
              </a:path>
            </a:pathLst>
          </a:cu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09" name="Shape 209"/>
          <p:cNvSpPr/>
          <p:nvPr/>
        </p:nvSpPr>
        <p:spPr>
          <a:xfrm>
            <a:off x="4432994" y="2316887"/>
            <a:ext cx="224790" cy="49974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sz="3000"/>
              <a:t>1</a:t>
            </a:r>
          </a:p>
        </p:txBody>
      </p:sp>
      <p:sp>
        <p:nvSpPr>
          <p:cNvPr id="210" name="Shape 210"/>
          <p:cNvSpPr/>
          <p:nvPr/>
        </p:nvSpPr>
        <p:spPr>
          <a:xfrm>
            <a:off x="4437220" y="2980815"/>
            <a:ext cx="224790" cy="49974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sz="3000" dirty="0"/>
              <a:t>2</a:t>
            </a:r>
          </a:p>
        </p:txBody>
      </p:sp>
      <p:sp>
        <p:nvSpPr>
          <p:cNvPr id="211" name="Shape 211"/>
          <p:cNvSpPr/>
          <p:nvPr/>
        </p:nvSpPr>
        <p:spPr>
          <a:xfrm>
            <a:off x="4437220" y="3644742"/>
            <a:ext cx="224790" cy="49974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sz="3000"/>
              <a:t>3</a:t>
            </a:r>
          </a:p>
        </p:txBody>
      </p:sp>
      <p:sp>
        <p:nvSpPr>
          <p:cNvPr id="212" name="Shape 212"/>
          <p:cNvSpPr/>
          <p:nvPr/>
        </p:nvSpPr>
        <p:spPr>
          <a:xfrm>
            <a:off x="4437220" y="4308670"/>
            <a:ext cx="224790" cy="49974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sz="3000"/>
              <a:t>4</a:t>
            </a:r>
          </a:p>
        </p:txBody>
      </p:sp>
      <p:sp>
        <p:nvSpPr>
          <p:cNvPr id="213" name="Shape 213"/>
          <p:cNvSpPr/>
          <p:nvPr/>
        </p:nvSpPr>
        <p:spPr>
          <a:xfrm>
            <a:off x="6163437" y="2846207"/>
            <a:ext cx="2077492" cy="280846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pPr algn="l"/>
            <a:r>
              <a:rPr lang="en-US" sz="1575" dirty="0" smtClean="0">
                <a:sym typeface="+mn-ea"/>
              </a:rPr>
              <a:t>SQL Parser/Executor</a:t>
            </a:r>
            <a:endParaRPr sz="1575" dirty="0"/>
          </a:p>
        </p:txBody>
      </p:sp>
      <p:sp>
        <p:nvSpPr>
          <p:cNvPr id="214" name="Shape 214"/>
          <p:cNvSpPr/>
          <p:nvPr/>
        </p:nvSpPr>
        <p:spPr>
          <a:xfrm>
            <a:off x="6163437" y="3291149"/>
            <a:ext cx="2453782" cy="246221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1125" dirty="0"/>
          </a:p>
        </p:txBody>
      </p:sp>
      <p:sp>
        <p:nvSpPr>
          <p:cNvPr id="215" name="Shape 215"/>
          <p:cNvSpPr/>
          <p:nvPr/>
        </p:nvSpPr>
        <p:spPr>
          <a:xfrm>
            <a:off x="6163437" y="4468862"/>
            <a:ext cx="820738" cy="280846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lang="en-US" sz="1575" dirty="0" smtClean="0">
                <a:sym typeface="+mn-ea"/>
              </a:rPr>
              <a:t>Caching</a:t>
            </a:r>
            <a:endParaRPr sz="1575" dirty="0"/>
          </a:p>
        </p:txBody>
      </p:sp>
      <p:sp>
        <p:nvSpPr>
          <p:cNvPr id="216" name="Shape 216"/>
          <p:cNvSpPr/>
          <p:nvPr/>
        </p:nvSpPr>
        <p:spPr>
          <a:xfrm>
            <a:off x="6163437" y="4918565"/>
            <a:ext cx="2453782" cy="246221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1125" dirty="0"/>
          </a:p>
        </p:txBody>
      </p:sp>
      <p:sp>
        <p:nvSpPr>
          <p:cNvPr id="217" name="Shape 217"/>
          <p:cNvSpPr/>
          <p:nvPr/>
        </p:nvSpPr>
        <p:spPr>
          <a:xfrm>
            <a:off x="1276870" y="2169580"/>
            <a:ext cx="1591782" cy="280846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pPr algn="l"/>
            <a:r>
              <a:rPr lang="en-US" sz="1575" smtClean="0">
                <a:sym typeface="+mn-ea"/>
              </a:rPr>
              <a:t>MySQL Network</a:t>
            </a:r>
            <a:endParaRPr sz="1575" dirty="0"/>
          </a:p>
        </p:txBody>
      </p:sp>
      <p:sp>
        <p:nvSpPr>
          <p:cNvPr id="218" name="Shape 218"/>
          <p:cNvSpPr/>
          <p:nvPr/>
        </p:nvSpPr>
        <p:spPr>
          <a:xfrm>
            <a:off x="703740" y="2627221"/>
            <a:ext cx="2182808" cy="246221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1125" dirty="0"/>
          </a:p>
        </p:txBody>
      </p:sp>
      <p:sp>
        <p:nvSpPr>
          <p:cNvPr id="219" name="Shape 219"/>
          <p:cNvSpPr/>
          <p:nvPr/>
        </p:nvSpPr>
        <p:spPr>
          <a:xfrm>
            <a:off x="1577494" y="3778899"/>
            <a:ext cx="1168590" cy="280846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pPr algn="l"/>
            <a:r>
              <a:rPr lang="en-US" sz="1575" dirty="0" smtClean="0">
                <a:sym typeface="+mn-ea"/>
              </a:rPr>
              <a:t>Transaction</a:t>
            </a:r>
            <a:endParaRPr sz="1575" dirty="0"/>
          </a:p>
        </p:txBody>
      </p:sp>
      <p:sp>
        <p:nvSpPr>
          <p:cNvPr id="220" name="Shape 220"/>
          <p:cNvSpPr/>
          <p:nvPr/>
        </p:nvSpPr>
        <p:spPr>
          <a:xfrm>
            <a:off x="553428" y="4061033"/>
            <a:ext cx="2182808" cy="246221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lang="en-US" sz="1125" dirty="0" smtClean="0"/>
              <a:t>MVCC, row locking</a:t>
            </a:r>
            <a:endParaRPr sz="1125" dirty="0"/>
          </a:p>
        </p:txBody>
      </p:sp>
      <p:sp>
        <p:nvSpPr>
          <p:cNvPr id="20" name="Shape 206"/>
          <p:cNvSpPr/>
          <p:nvPr/>
        </p:nvSpPr>
        <p:spPr>
          <a:xfrm>
            <a:off x="3233759" y="4484027"/>
            <a:ext cx="2684934" cy="1364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7" y="0"/>
                </a:moveTo>
                <a:lnTo>
                  <a:pt x="0" y="10791"/>
                </a:lnTo>
                <a:lnTo>
                  <a:pt x="10767" y="21600"/>
                </a:lnTo>
                <a:lnTo>
                  <a:pt x="21600" y="10804"/>
                </a:lnTo>
                <a:lnTo>
                  <a:pt x="10787" y="0"/>
                </a:lnTo>
                <a:close/>
              </a:path>
            </a:pathLst>
          </a:custGeom>
          <a:solidFill>
            <a:srgbClr val="C82506">
              <a:alpha val="10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1" name="Shape 219"/>
          <p:cNvSpPr/>
          <p:nvPr/>
        </p:nvSpPr>
        <p:spPr>
          <a:xfrm>
            <a:off x="863512" y="5050587"/>
            <a:ext cx="1913985" cy="280846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lang="en-US" sz="1575" dirty="0">
                <a:sym typeface="+mn-ea"/>
              </a:rPr>
              <a:t>HBase Connectivity</a:t>
            </a:r>
            <a:endParaRPr lang="en-US" sz="1575" dirty="0"/>
          </a:p>
        </p:txBody>
      </p:sp>
      <p:sp>
        <p:nvSpPr>
          <p:cNvPr id="22" name="Shape 220"/>
          <p:cNvSpPr/>
          <p:nvPr/>
        </p:nvSpPr>
        <p:spPr>
          <a:xfrm>
            <a:off x="6163437" y="3168038"/>
            <a:ext cx="2182808" cy="246221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lang="en-US" sz="1125" dirty="0" smtClean="0"/>
              <a:t>MySQL syntax</a:t>
            </a:r>
            <a:r>
              <a:rPr lang="en-US" sz="1125" smtClean="0"/>
              <a:t>, functions, data types</a:t>
            </a:r>
            <a:endParaRPr sz="1125" dirty="0"/>
          </a:p>
        </p:txBody>
      </p:sp>
      <p:sp>
        <p:nvSpPr>
          <p:cNvPr id="23" name="Shape 220"/>
          <p:cNvSpPr/>
          <p:nvPr/>
        </p:nvSpPr>
        <p:spPr>
          <a:xfrm>
            <a:off x="685844" y="2443648"/>
            <a:ext cx="2182808" cy="246221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lang="en-US" sz="1125" dirty="0" smtClean="0"/>
              <a:t>JDBC, ODBC, PHP, Python, Native</a:t>
            </a:r>
            <a:endParaRPr sz="1125" dirty="0"/>
          </a:p>
        </p:txBody>
      </p:sp>
      <p:sp>
        <p:nvSpPr>
          <p:cNvPr id="24" name="Shape 220"/>
          <p:cNvSpPr/>
          <p:nvPr/>
        </p:nvSpPr>
        <p:spPr>
          <a:xfrm>
            <a:off x="550548" y="5408454"/>
            <a:ext cx="2182808" cy="246221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lang="en-US" sz="1125" dirty="0" smtClean="0"/>
              <a:t>Data in and out from HBase</a:t>
            </a:r>
            <a:endParaRPr sz="1125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DC1313"/>
                </a:solidFill>
                <a:sym typeface="+mn-ea"/>
              </a:rPr>
              <a:t>Architecture</a:t>
            </a:r>
            <a:endParaRPr dirty="0">
              <a:solidFill>
                <a:srgbClr val="C82506"/>
              </a:solidFill>
            </a:endParaRPr>
          </a:p>
        </p:txBody>
      </p:sp>
      <p:sp>
        <p:nvSpPr>
          <p:cNvPr id="204" name="Shape 204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Subtitle Text</a:t>
            </a:r>
          </a:p>
        </p:txBody>
      </p:sp>
      <p:sp>
        <p:nvSpPr>
          <p:cNvPr id="42" name="Google Shape;226;p22"/>
          <p:cNvSpPr txBox="1"/>
          <p:nvPr/>
        </p:nvSpPr>
        <p:spPr>
          <a:xfrm>
            <a:off x="4778783" y="1927763"/>
            <a:ext cx="18180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AntsDB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" name="Google Shape;227;p22"/>
          <p:cNvSpPr/>
          <p:nvPr/>
        </p:nvSpPr>
        <p:spPr>
          <a:xfrm>
            <a:off x="4778833" y="2219021"/>
            <a:ext cx="4152300" cy="2983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28;p22"/>
          <p:cNvSpPr/>
          <p:nvPr/>
        </p:nvSpPr>
        <p:spPr>
          <a:xfrm>
            <a:off x="344570" y="2706253"/>
            <a:ext cx="1771800" cy="392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Application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" name="Google Shape;229;p22"/>
          <p:cNvSpPr/>
          <p:nvPr/>
        </p:nvSpPr>
        <p:spPr>
          <a:xfrm>
            <a:off x="2561702" y="2706253"/>
            <a:ext cx="1771800" cy="392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MySQL Driver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" name="Google Shape;230;p22"/>
          <p:cNvSpPr/>
          <p:nvPr/>
        </p:nvSpPr>
        <p:spPr>
          <a:xfrm>
            <a:off x="1276789" y="4319758"/>
            <a:ext cx="1132375" cy="868331"/>
          </a:xfrm>
          <a:prstGeom prst="flowChartMagneticDisk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HBase Cluster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7" name="Google Shape;231;p22"/>
          <p:cNvSpPr/>
          <p:nvPr/>
        </p:nvSpPr>
        <p:spPr>
          <a:xfrm>
            <a:off x="5010730" y="4557757"/>
            <a:ext cx="1771800" cy="392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HBase Connector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8" name="Google Shape;232;p22"/>
          <p:cNvSpPr/>
          <p:nvPr/>
        </p:nvSpPr>
        <p:spPr>
          <a:xfrm>
            <a:off x="5010730" y="3740565"/>
            <a:ext cx="1771800" cy="392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Transaction Manager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" name="Google Shape;233;p22"/>
          <p:cNvSpPr/>
          <p:nvPr/>
        </p:nvSpPr>
        <p:spPr>
          <a:xfrm>
            <a:off x="5968948" y="2324023"/>
            <a:ext cx="1771800" cy="392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SQL Parser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" name="Google Shape;234;p22"/>
          <p:cNvSpPr/>
          <p:nvPr/>
        </p:nvSpPr>
        <p:spPr>
          <a:xfrm>
            <a:off x="7048574" y="3850389"/>
            <a:ext cx="1507965" cy="674579"/>
          </a:xfrm>
          <a:prstGeom prst="flowChartMagneticDrum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Local Cache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1" name="Google Shape;235;p22"/>
          <p:cNvCxnSpPr/>
          <p:nvPr/>
        </p:nvCxnSpPr>
        <p:spPr>
          <a:xfrm>
            <a:off x="2116370" y="2902453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2" name="Google Shape;236;p22"/>
          <p:cNvCxnSpPr/>
          <p:nvPr/>
        </p:nvCxnSpPr>
        <p:spPr>
          <a:xfrm rot="10800000" flipH="1">
            <a:off x="4333502" y="2897053"/>
            <a:ext cx="445200" cy="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" name="Google Shape;237;p22"/>
          <p:cNvCxnSpPr/>
          <p:nvPr/>
        </p:nvCxnSpPr>
        <p:spPr>
          <a:xfrm>
            <a:off x="5896630" y="4132965"/>
            <a:ext cx="0" cy="42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" name="Google Shape;238;p22"/>
          <p:cNvSpPr txBox="1"/>
          <p:nvPr/>
        </p:nvSpPr>
        <p:spPr>
          <a:xfrm>
            <a:off x="5873474" y="4127907"/>
            <a:ext cx="1362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Transactions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5" name="Google Shape;239;p22"/>
          <p:cNvCxnSpPr/>
          <p:nvPr/>
        </p:nvCxnSpPr>
        <p:spPr>
          <a:xfrm rot="10800000">
            <a:off x="6854857" y="3342789"/>
            <a:ext cx="947700" cy="507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241;p22"/>
          <p:cNvSpPr txBox="1"/>
          <p:nvPr/>
        </p:nvSpPr>
        <p:spPr>
          <a:xfrm>
            <a:off x="7802669" y="3328022"/>
            <a:ext cx="11322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Query Result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7" name="Google Shape;242;p22"/>
          <p:cNvCxnSpPr/>
          <p:nvPr/>
        </p:nvCxnSpPr>
        <p:spPr>
          <a:xfrm>
            <a:off x="2409164" y="4753924"/>
            <a:ext cx="2601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243;p22"/>
          <p:cNvCxnSpPr/>
          <p:nvPr/>
        </p:nvCxnSpPr>
        <p:spPr>
          <a:xfrm rot="10800000" flipH="1">
            <a:off x="6782530" y="4525057"/>
            <a:ext cx="1020000" cy="228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244;p22"/>
          <p:cNvSpPr txBox="1"/>
          <p:nvPr/>
        </p:nvSpPr>
        <p:spPr>
          <a:xfrm>
            <a:off x="7236407" y="4582017"/>
            <a:ext cx="11322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Query Result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0" name="Google Shape;245;p22"/>
          <p:cNvCxnSpPr/>
          <p:nvPr/>
        </p:nvCxnSpPr>
        <p:spPr>
          <a:xfrm>
            <a:off x="6854848" y="2716423"/>
            <a:ext cx="0" cy="23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240;p22"/>
          <p:cNvSpPr/>
          <p:nvPr/>
        </p:nvSpPr>
        <p:spPr>
          <a:xfrm>
            <a:off x="5968948" y="2950434"/>
            <a:ext cx="1771800" cy="392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Query Executor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2" name="Google Shape;246;p22"/>
          <p:cNvCxnSpPr/>
          <p:nvPr/>
        </p:nvCxnSpPr>
        <p:spPr>
          <a:xfrm flipH="1">
            <a:off x="5896648" y="3342834"/>
            <a:ext cx="958200" cy="39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Fight the GC</a:t>
            </a:r>
            <a:endParaRPr dirty="0"/>
          </a:p>
        </p:txBody>
      </p:sp>
      <p:sp>
        <p:nvSpPr>
          <p:cNvPr id="346" name="Google Shape;346;p29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9"/>
          <p:cNvSpPr txBox="1">
            <a:spLocks noGrp="1"/>
          </p:cNvSpPr>
          <p:nvPr>
            <p:ph type="body" idx="3"/>
          </p:nvPr>
        </p:nvSpPr>
        <p:spPr>
          <a:xfrm>
            <a:off x="228600" y="1457325"/>
            <a:ext cx="8481900" cy="48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-US" dirty="0"/>
              <a:t>Java Unsafe - skip list, cache, WAL, row locking, cursor</a:t>
            </a:r>
            <a:endParaRPr dirty="0"/>
          </a:p>
          <a:p>
            <a:pPr marL="457200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-US" dirty="0"/>
              <a:t>Atomic operation for row locks</a:t>
            </a:r>
            <a:endParaRPr dirty="0"/>
          </a:p>
          <a:p>
            <a:pPr marL="457200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-US" dirty="0"/>
              <a:t>Small heap size - less than 4G</a:t>
            </a:r>
            <a:endParaRPr dirty="0"/>
          </a:p>
          <a:p>
            <a:pPr marL="457200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-US" dirty="0"/>
              <a:t>Escape analysis</a:t>
            </a:r>
            <a:endParaRPr dirty="0"/>
          </a:p>
          <a:p>
            <a:pPr marL="457200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-US" dirty="0"/>
              <a:t>Scan performance : 1 million rows / thread / second</a:t>
            </a:r>
            <a:endParaRPr dirty="0"/>
          </a:p>
          <a:p>
            <a:pPr marL="457200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-US" dirty="0"/>
              <a:t>Insert performance: 200K inserts / thread / second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2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Performance - YCSB write </a:t>
            </a:r>
            <a:endParaRPr/>
          </a:p>
        </p:txBody>
      </p:sp>
      <p:sp>
        <p:nvSpPr>
          <p:cNvPr id="353" name="Google Shape;353;p30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047" y="1945375"/>
            <a:ext cx="4639849" cy="297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30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Performance - TPCC </a:t>
            </a:r>
            <a:endParaRPr/>
          </a:p>
        </p:txBody>
      </p:sp>
      <p:sp>
        <p:nvSpPr>
          <p:cNvPr id="360" name="Google Shape;360;p31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563" y="1927175"/>
            <a:ext cx="4711361" cy="2970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776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598835" y="2432093"/>
            <a:ext cx="6564809" cy="14134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Complementary to HBase</a:t>
            </a:r>
            <a:endParaRPr lang="en-US" sz="4000" dirty="0"/>
          </a:p>
        </p:txBody>
      </p:sp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365143" y="2850295"/>
            <a:ext cx="1368965" cy="1333698"/>
          </a:xfrm>
          <a:prstGeom prst="rect">
            <a:avLst/>
          </a:prstGeom>
        </p:spPr>
        <p:txBody>
          <a:bodyPr/>
          <a:lstStyle/>
          <a:p>
            <a:r>
              <a:rPr sz="8000" dirty="0" smtClean="0"/>
              <a:t>0</a:t>
            </a:r>
            <a:r>
              <a:rPr lang="en-US" sz="8000" dirty="0" smtClean="0"/>
              <a:t>4</a:t>
            </a:r>
            <a:endParaRPr sz="8000" dirty="0"/>
          </a:p>
        </p:txBody>
      </p:sp>
      <p:sp>
        <p:nvSpPr>
          <p:cNvPr id="2" name="文本框 1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8315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MySQL Compatibility</a:t>
            </a:r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 smtClean="0"/>
              <a:t>MySQL protocol </a:t>
            </a:r>
            <a:r>
              <a:rPr lang="mr-IN" dirty="0" smtClean="0"/>
              <a:t>–</a:t>
            </a:r>
            <a:r>
              <a:rPr lang="en-US" dirty="0" smtClean="0"/>
              <a:t> JDBC, ODBC, PHP, Python, Native</a:t>
            </a:r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 smtClean="0"/>
              <a:t>Core SQL syntax</a:t>
            </a:r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 smtClean="0"/>
              <a:t>MySQL data </a:t>
            </a:r>
            <a:r>
              <a:rPr lang="en-US" dirty="0"/>
              <a:t>t</a:t>
            </a:r>
            <a:r>
              <a:rPr lang="en-US" dirty="0" smtClean="0"/>
              <a:t>ypes</a:t>
            </a:r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 smtClean="0"/>
              <a:t>MySQL functions </a:t>
            </a:r>
            <a:r>
              <a:rPr lang="mr-IN" dirty="0" smtClean="0"/>
              <a:t>–</a:t>
            </a:r>
            <a:r>
              <a:rPr lang="en-US" dirty="0" smtClean="0"/>
              <a:t> 45 </a:t>
            </a:r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 smtClean="0"/>
              <a:t>Low latency transactions</a:t>
            </a:r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 smtClean="0"/>
              <a:t>Low latency joins</a:t>
            </a:r>
          </a:p>
          <a:p>
            <a:pPr marL="457200" indent="-328612" rtl="0">
              <a:spcBef>
                <a:spcPts val="0"/>
              </a:spcBef>
              <a:buSzPts val="1575"/>
              <a:buFont typeface="Wingdings" charset="2"/>
              <a:buChar char="✧"/>
            </a:pPr>
            <a:r>
              <a:rPr lang="en-US" dirty="0"/>
              <a:t>Indexes - Unique, non-unique, full-text</a:t>
            </a:r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1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586740" y="922020"/>
            <a:ext cx="2395220" cy="752475"/>
          </a:xfrm>
          <a:prstGeom prst="rect">
            <a:avLst/>
          </a:prstGeom>
        </p:spPr>
        <p:txBody>
          <a:bodyPr>
            <a:normAutofit/>
          </a:bodyPr>
          <a:lstStyle>
            <a:lvl1pPr defTabSz="784225">
              <a:defRPr sz="10640"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</a:lstStyle>
          <a:p>
            <a:r>
              <a:rPr sz="3600" dirty="0">
                <a:sym typeface="+mn-ea"/>
              </a:rPr>
              <a:t>C</a:t>
            </a:r>
            <a:r>
              <a:rPr lang="en-US" sz="3600" dirty="0">
                <a:sym typeface="+mn-ea"/>
              </a:rPr>
              <a:t>ontent</a:t>
            </a:r>
            <a:endParaRPr lang="en-US" sz="3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4315109" y="1578873"/>
            <a:ext cx="4384224" cy="4266395"/>
            <a:chOff x="7101" y="2480"/>
            <a:chExt cx="5218" cy="5827"/>
          </a:xfrm>
        </p:grpSpPr>
        <p:sp>
          <p:nvSpPr>
            <p:cNvPr id="166" name="Shape 166"/>
            <p:cNvSpPr/>
            <p:nvPr/>
          </p:nvSpPr>
          <p:spPr>
            <a:xfrm>
              <a:off x="7101" y="2542"/>
              <a:ext cx="648" cy="6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chemeClr val="accent1">
                      <a:hueOff val="-78757"/>
                      <a:satOff val="2397"/>
                      <a:lumOff val="10536"/>
                    </a:schemeClr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sz="3000" dirty="0">
                  <a:solidFill>
                    <a:schemeClr val="accent5"/>
                  </a:solidFill>
                </a:rPr>
                <a:t>01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7101" y="4220"/>
              <a:ext cx="648" cy="6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chemeClr val="accent1">
                      <a:hueOff val="-78757"/>
                      <a:satOff val="2397"/>
                      <a:lumOff val="10536"/>
                    </a:schemeClr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sz="3000">
                  <a:solidFill>
                    <a:srgbClr val="C82506"/>
                  </a:solidFill>
                </a:rPr>
                <a:t>02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7101" y="7576"/>
              <a:ext cx="648" cy="6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chemeClr val="accent1">
                      <a:hueOff val="-78757"/>
                      <a:satOff val="2397"/>
                      <a:lumOff val="10536"/>
                    </a:schemeClr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sz="3000">
                  <a:solidFill>
                    <a:srgbClr val="C82506"/>
                  </a:solidFill>
                </a:rPr>
                <a:t>04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7101" y="5898"/>
              <a:ext cx="648" cy="6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chemeClr val="accent1">
                      <a:hueOff val="-78757"/>
                      <a:satOff val="2397"/>
                      <a:lumOff val="10536"/>
                    </a:schemeClr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sz="3000">
                  <a:solidFill>
                    <a:srgbClr val="C82506"/>
                  </a:solidFill>
                </a:rPr>
                <a:t>03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8188" y="2480"/>
              <a:ext cx="4131" cy="5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en-US" sz="2250" dirty="0" smtClean="0"/>
                <a:t>About Us</a:t>
              </a:r>
              <a:endParaRPr sz="225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8188" y="4142"/>
              <a:ext cx="3992" cy="5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kumimoji="1" lang="en-US" altLang="zh-CN" sz="2400" dirty="0"/>
                <a:t>Scenario</a:t>
              </a:r>
              <a:endParaRPr sz="225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8188" y="5836"/>
              <a:ext cx="3992" cy="5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en-US" sz="2250" dirty="0" smtClean="0">
                  <a:sym typeface="+mn-ea"/>
                </a:rPr>
                <a:t>Architecture</a:t>
              </a:r>
              <a:endParaRPr sz="225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8188" y="7246"/>
              <a:ext cx="3992" cy="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en-US" sz="2400" dirty="0" smtClean="0"/>
                <a:t>Complementary to HBase</a:t>
              </a:r>
              <a:endParaRPr sz="2250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>
            <a:spLocks noGrp="1"/>
          </p:cNvSpPr>
          <p:nvPr>
            <p:ph type="body" idx="1"/>
          </p:nvPr>
        </p:nvSpPr>
        <p:spPr>
          <a:xfrm>
            <a:off x="228554" y="152061"/>
            <a:ext cx="54351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MySQL Behaviour Simulation</a:t>
            </a:r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 txBox="1">
            <a:spLocks noGrp="1"/>
          </p:cNvSpPr>
          <p:nvPr>
            <p:ph type="body" idx="3"/>
          </p:nvPr>
        </p:nvSpPr>
        <p:spPr>
          <a:xfrm>
            <a:off x="228600" y="1457325"/>
            <a:ext cx="8481900" cy="48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-US"/>
              <a:t>Locking</a:t>
            </a:r>
            <a:endParaRPr/>
          </a:p>
          <a:p>
            <a:pPr marL="457200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-US"/>
              <a:t>Commit and rollback</a:t>
            </a:r>
            <a:endParaRPr/>
          </a:p>
          <a:p>
            <a:pPr marL="457200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-US"/>
              <a:t>MVCC</a:t>
            </a:r>
            <a:endParaRPr/>
          </a:p>
          <a:p>
            <a:pPr marL="457200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-US"/>
              <a:t>Quirks such as 0000-00-00 00:00:00 datetime, zerofill integers</a:t>
            </a:r>
            <a:endParaRPr/>
          </a:p>
          <a:p>
            <a:pPr marL="457200" marR="0" lvl="0" indent="-3286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-US"/>
              <a:t>Millisecond latency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89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Compatible applications</a:t>
            </a:r>
            <a:endParaRPr kumimoji="1"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 smtClean="0"/>
              <a:t>MySQL command line utilities</a:t>
            </a:r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 smtClean="0"/>
              <a:t>MySQL </a:t>
            </a:r>
            <a:r>
              <a:rPr lang="en-US" dirty="0" err="1" smtClean="0"/>
              <a:t>Workebench</a:t>
            </a:r>
            <a:endParaRPr lang="en-US" dirty="0" smtClean="0"/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 err="1" smtClean="0"/>
              <a:t>DBeaver</a:t>
            </a:r>
            <a:endParaRPr lang="en-US" dirty="0" smtClean="0"/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 err="1" smtClean="0"/>
              <a:t>SquirrelSQL</a:t>
            </a:r>
            <a:endParaRPr lang="en-US" dirty="0" smtClean="0"/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 err="1" smtClean="0"/>
              <a:t>MediaWiki</a:t>
            </a:r>
            <a:endParaRPr lang="en-US" dirty="0" smtClean="0"/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 err="1" smtClean="0"/>
              <a:t>SonarQube</a:t>
            </a:r>
            <a:endParaRPr lang="en-US" dirty="0" smtClean="0"/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 err="1" smtClean="0"/>
              <a:t>PHPMyAdmin</a:t>
            </a:r>
            <a:endParaRPr lang="en-US" dirty="0" smtClean="0"/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 err="1" smtClean="0"/>
              <a:t>BechmarkSQL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TPC-C benchmarking</a:t>
            </a:r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r>
              <a:rPr lang="en-US" dirty="0" smtClean="0"/>
              <a:t>YCSB</a:t>
            </a:r>
          </a:p>
          <a:p>
            <a:pPr marL="457200" lvl="0" indent="-328612" rtl="0">
              <a:spcBef>
                <a:spcPts val="0"/>
              </a:spcBef>
              <a:buSzPts val="1575"/>
              <a:buChar char="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1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>
            <a:spLocks noGrp="1"/>
          </p:cNvSpPr>
          <p:nvPr>
            <p:ph type="body" idx="2"/>
          </p:nvPr>
        </p:nvSpPr>
        <p:spPr>
          <a:xfrm>
            <a:off x="228554" y="632109"/>
            <a:ext cx="5654130" cy="4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305435" y="1374775"/>
            <a:ext cx="8532495" cy="49695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32"/>
          <p:cNvPicPr preferRelativeResize="0"/>
          <p:nvPr/>
        </p:nvPicPr>
        <p:blipFill rotWithShape="1">
          <a:blip r:embed="rId4">
            <a:alphaModFix/>
          </a:blip>
          <a:srcRect l="9883" t="3952" r="18805" b="4134"/>
          <a:stretch/>
        </p:blipFill>
        <p:spPr>
          <a:xfrm>
            <a:off x="275590" y="1374775"/>
            <a:ext cx="4237355" cy="496951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2"/>
          <p:cNvSpPr/>
          <p:nvPr/>
        </p:nvSpPr>
        <p:spPr>
          <a:xfrm>
            <a:off x="5065449" y="2112125"/>
            <a:ext cx="2448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</a:pPr>
            <a:r>
              <a:rPr lang="en-US" sz="1575">
                <a:solidFill>
                  <a:srgbClr val="FFFFFF"/>
                </a:solidFill>
              </a:rPr>
              <a:t>High availability</a:t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5065451" y="2322223"/>
            <a:ext cx="2751531" cy="66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Arial"/>
              <a:buNone/>
            </a:pPr>
            <a:endParaRPr sz="1125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4151871" y="2066682"/>
            <a:ext cx="722864" cy="834692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C82506">
              <a:alpha val="89803"/>
            </a:srgbClr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4151871" y="3442184"/>
            <a:ext cx="722864" cy="834691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C82506">
              <a:alpha val="89803"/>
            </a:srgbClr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4151871" y="4796097"/>
            <a:ext cx="722864" cy="834692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C82506">
              <a:alpha val="89803"/>
            </a:srgbClr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5065451" y="3438087"/>
            <a:ext cx="1184275" cy="28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</a:pPr>
            <a:r>
              <a:rPr lang="en-US" sz="1575">
                <a:solidFill>
                  <a:srgbClr val="FFFFFF"/>
                </a:solidFill>
              </a:rPr>
              <a:t>Cluster</a:t>
            </a:r>
            <a:endParaRPr/>
          </a:p>
        </p:txBody>
      </p:sp>
      <p:sp>
        <p:nvSpPr>
          <p:cNvPr id="375" name="Google Shape;375;p32"/>
          <p:cNvSpPr/>
          <p:nvPr/>
        </p:nvSpPr>
        <p:spPr>
          <a:xfrm>
            <a:off x="5065451" y="3648196"/>
            <a:ext cx="2751531" cy="66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Arial"/>
              <a:buNone/>
            </a:pPr>
            <a:endParaRPr sz="1125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5065449" y="4809150"/>
            <a:ext cx="2532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75"/>
              <a:buFont typeface="Arial"/>
              <a:buNone/>
            </a:pPr>
            <a:r>
              <a:rPr lang="en-US" sz="1575">
                <a:solidFill>
                  <a:srgbClr val="FFFFFF"/>
                </a:solidFill>
              </a:rPr>
              <a:t>Low latency CP system</a:t>
            </a:r>
            <a:endParaRPr/>
          </a:p>
        </p:txBody>
      </p:sp>
      <p:sp>
        <p:nvSpPr>
          <p:cNvPr id="377" name="Google Shape;377;p32"/>
          <p:cNvSpPr/>
          <p:nvPr/>
        </p:nvSpPr>
        <p:spPr>
          <a:xfrm>
            <a:off x="5065451" y="5019253"/>
            <a:ext cx="2751531" cy="66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Arial"/>
              <a:buNone/>
            </a:pPr>
            <a:endParaRPr sz="1125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3963" y="4974103"/>
            <a:ext cx="478680" cy="47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73963" y="3620214"/>
            <a:ext cx="478680" cy="47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74795" y="2245520"/>
            <a:ext cx="477015" cy="47701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2"/>
          <p:cNvSpPr/>
          <p:nvPr/>
        </p:nvSpPr>
        <p:spPr>
          <a:xfrm>
            <a:off x="228554" y="152061"/>
            <a:ext cx="5435129" cy="56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DC1313"/>
                </a:solidFill>
              </a:rPr>
              <a:t>Next step</a:t>
            </a:r>
            <a:endParaRPr sz="2800">
              <a:solidFill>
                <a:srgbClr val="DC13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72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body" idx="4294967295"/>
          </p:nvPr>
        </p:nvSpPr>
        <p:spPr>
          <a:xfrm>
            <a:off x="3239770" y="1859915"/>
            <a:ext cx="3335655" cy="1743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dirty="0">
                <a:latin typeface="方正兰亭大黑_GBK" panose="02000000000000000000" charset="-122"/>
                <a:ea typeface="方正兰亭大黑_GBK" panose="02000000000000000000" charset="-122"/>
              </a:rPr>
              <a:t>Thanks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598835" y="2432093"/>
            <a:ext cx="6564809" cy="14134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 smtClean="0"/>
              <a:t>About Us</a:t>
            </a:r>
            <a:endParaRPr sz="4000" dirty="0"/>
          </a:p>
        </p:txBody>
      </p:sp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365143" y="2851029"/>
            <a:ext cx="1097280" cy="1332230"/>
          </a:xfrm>
          <a:prstGeom prst="rect">
            <a:avLst/>
          </a:prstGeom>
        </p:spPr>
        <p:txBody>
          <a:bodyPr/>
          <a:lstStyle/>
          <a:p>
            <a:r>
              <a:rPr sz="8000"/>
              <a:t>01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Water </a:t>
            </a:r>
            <a:r>
              <a:rPr kumimoji="1" lang="en-US" altLang="zh-CN" dirty="0" err="1" smtClean="0"/>
              <a:t>Guo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Founder of AntsDB</a:t>
            </a:r>
          </a:p>
          <a:p>
            <a:r>
              <a:rPr kumimoji="1" lang="en-US" altLang="zh-CN" dirty="0" smtClean="0"/>
              <a:t>Love Hadoop and HBase but a heavy RDB user in the past</a:t>
            </a:r>
          </a:p>
          <a:p>
            <a:r>
              <a:rPr kumimoji="1" lang="en-US" altLang="zh-CN" dirty="0" smtClean="0"/>
              <a:t>Love programming for extreme performance</a:t>
            </a:r>
          </a:p>
          <a:p>
            <a:r>
              <a:rPr kumimoji="1" lang="en-US" altLang="zh-CN" dirty="0" smtClean="0"/>
              <a:t>Previously Software Architecture at </a:t>
            </a:r>
            <a:r>
              <a:rPr kumimoji="1" lang="en-US" altLang="zh-CN" dirty="0" err="1" smtClean="0"/>
              <a:t>Informatica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DataMirror</a:t>
            </a:r>
            <a:r>
              <a:rPr kumimoji="1" lang="en-US" altLang="zh-CN" dirty="0" smtClean="0"/>
              <a:t>, founder of BDI Systems.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228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AntsDB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Open </a:t>
            </a:r>
            <a:r>
              <a:rPr kumimoji="1" lang="en-US" altLang="zh-CN" dirty="0"/>
              <a:t>source project at 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waterguo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antsdb</a:t>
            </a:r>
            <a:endParaRPr kumimoji="1" lang="en-US" altLang="zh-CN" dirty="0" smtClean="0"/>
          </a:p>
          <a:p>
            <a:r>
              <a:rPr kumimoji="1" lang="en-US" altLang="zh-CN" dirty="0" smtClean="0"/>
              <a:t>Problem to resolve: NoSQL is taking over the world but majority of the data applications are still using RDB</a:t>
            </a:r>
          </a:p>
          <a:p>
            <a:r>
              <a:rPr kumimoji="1" lang="en-US" altLang="zh-CN" dirty="0" smtClean="0"/>
              <a:t>Database virtualization software</a:t>
            </a:r>
          </a:p>
          <a:p>
            <a:r>
              <a:rPr kumimoji="1" lang="en-US" altLang="zh-CN" dirty="0" smtClean="0"/>
              <a:t>Attempt to bring MySQL compatibility to HBase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39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598835" y="2432093"/>
            <a:ext cx="6564809" cy="14134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en-US" altLang="zh-CN" sz="4000" dirty="0"/>
              <a:t>Scenario</a:t>
            </a:r>
            <a:endParaRPr sz="4000" dirty="0"/>
          </a:p>
        </p:txBody>
      </p:sp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365143" y="2850295"/>
            <a:ext cx="1368965" cy="1333698"/>
          </a:xfrm>
          <a:prstGeom prst="rect">
            <a:avLst/>
          </a:prstGeom>
        </p:spPr>
        <p:txBody>
          <a:bodyPr/>
          <a:lstStyle/>
          <a:p>
            <a:r>
              <a:rPr sz="8000" dirty="0" smtClean="0"/>
              <a:t>0</a:t>
            </a:r>
            <a:r>
              <a:rPr lang="en-US" sz="8000" dirty="0" smtClean="0"/>
              <a:t>2</a:t>
            </a:r>
            <a:endParaRPr sz="8000" dirty="0"/>
          </a:p>
        </p:txBody>
      </p:sp>
      <p:sp>
        <p:nvSpPr>
          <p:cNvPr id="2" name="文本框 1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3753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Virtual Telephone Number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Telecom industry</a:t>
            </a:r>
          </a:p>
          <a:p>
            <a:r>
              <a:rPr kumimoji="1" lang="en-US" altLang="zh-CN" dirty="0" smtClean="0"/>
              <a:t>Rigid latency requirement: 20ms max</a:t>
            </a:r>
          </a:p>
          <a:p>
            <a:r>
              <a:rPr kumimoji="1" lang="en-US" altLang="zh-CN" dirty="0" smtClean="0"/>
              <a:t>Data is growing fast</a:t>
            </a:r>
            <a:endParaRPr kumimoji="1" lang="en-US" altLang="zh-CN" dirty="0" smtClean="0"/>
          </a:p>
          <a:p>
            <a:r>
              <a:rPr kumimoji="1" lang="en-US" altLang="zh-CN" dirty="0" smtClean="0"/>
              <a:t>Built on top of relational database - MySQL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344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Solution Architecture</a:t>
            </a:r>
            <a:endParaRPr kumimoji="1" lang="zh-CN" altLang="en-US" dirty="0"/>
          </a:p>
        </p:txBody>
      </p:sp>
      <p:sp>
        <p:nvSpPr>
          <p:cNvPr id="27" name="Shape 264"/>
          <p:cNvSpPr/>
          <p:nvPr/>
        </p:nvSpPr>
        <p:spPr>
          <a:xfrm>
            <a:off x="1068702" y="2322910"/>
            <a:ext cx="1160158" cy="613316"/>
          </a:xfrm>
          <a:prstGeom prst="roundRect">
            <a:avLst>
              <a:gd name="adj" fmla="val 15000"/>
            </a:avLst>
          </a:prstGeom>
          <a:solidFill>
            <a:schemeClr val="accent1">
              <a:lumMod val="60000"/>
              <a:lumOff val="40000"/>
              <a:alpha val="77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smtClean="0"/>
              <a:t>User Application</a:t>
            </a:r>
            <a:endParaRPr sz="1200" dirty="0"/>
          </a:p>
        </p:txBody>
      </p:sp>
      <p:sp>
        <p:nvSpPr>
          <p:cNvPr id="28" name="Shape 264"/>
          <p:cNvSpPr/>
          <p:nvPr/>
        </p:nvSpPr>
        <p:spPr>
          <a:xfrm>
            <a:off x="6220326" y="2322910"/>
            <a:ext cx="1160158" cy="613316"/>
          </a:xfrm>
          <a:prstGeom prst="roundRect">
            <a:avLst>
              <a:gd name="adj" fmla="val 15000"/>
            </a:avLst>
          </a:prstGeom>
          <a:solidFill>
            <a:schemeClr val="accent1">
              <a:lumMod val="60000"/>
              <a:lumOff val="40000"/>
              <a:alpha val="77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smtClean="0"/>
              <a:t>Batch Analytics</a:t>
            </a:r>
            <a:endParaRPr sz="1200" dirty="0"/>
          </a:p>
        </p:txBody>
      </p:sp>
      <p:sp>
        <p:nvSpPr>
          <p:cNvPr id="29" name="Shape 261"/>
          <p:cNvSpPr/>
          <p:nvPr/>
        </p:nvSpPr>
        <p:spPr>
          <a:xfrm>
            <a:off x="1068702" y="4865234"/>
            <a:ext cx="1160158" cy="613316"/>
          </a:xfrm>
          <a:prstGeom prst="roundRect">
            <a:avLst>
              <a:gd name="adj" fmla="val 15000"/>
            </a:avLst>
          </a:prstGeom>
          <a:solidFill>
            <a:srgbClr val="F03908">
              <a:alpha val="93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smtClean="0"/>
              <a:t>AntsDB</a:t>
            </a:r>
            <a:endParaRPr sz="1200" dirty="0"/>
          </a:p>
        </p:txBody>
      </p:sp>
      <p:sp>
        <p:nvSpPr>
          <p:cNvPr id="30" name="Shape 257"/>
          <p:cNvSpPr/>
          <p:nvPr/>
        </p:nvSpPr>
        <p:spPr>
          <a:xfrm>
            <a:off x="6220326" y="4865234"/>
            <a:ext cx="1160158" cy="613316"/>
          </a:xfrm>
          <a:prstGeom prst="roundRect">
            <a:avLst>
              <a:gd name="adj" fmla="val 15000"/>
            </a:avLst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smtClean="0"/>
              <a:t>HBase</a:t>
            </a:r>
            <a:endParaRPr sz="1200" dirty="0"/>
          </a:p>
        </p:txBody>
      </p:sp>
      <p:sp>
        <p:nvSpPr>
          <p:cNvPr id="31" name="Shape 257"/>
          <p:cNvSpPr/>
          <p:nvPr/>
        </p:nvSpPr>
        <p:spPr>
          <a:xfrm>
            <a:off x="6220326" y="3550023"/>
            <a:ext cx="1160158" cy="613316"/>
          </a:xfrm>
          <a:prstGeom prst="roundRect">
            <a:avLst>
              <a:gd name="adj" fmla="val 15000"/>
            </a:avLst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smtClean="0"/>
              <a:t>Spark SQL</a:t>
            </a:r>
            <a:endParaRPr sz="1200" dirty="0"/>
          </a:p>
        </p:txBody>
      </p:sp>
      <p:cxnSp>
        <p:nvCxnSpPr>
          <p:cNvPr id="33" name="Straight Arrow Connector 32"/>
          <p:cNvCxnSpPr>
            <a:stCxn id="27" idx="2"/>
            <a:endCxn id="29" idx="0"/>
          </p:cNvCxnSpPr>
          <p:nvPr/>
        </p:nvCxnSpPr>
        <p:spPr>
          <a:xfrm>
            <a:off x="1648781" y="2936226"/>
            <a:ext cx="0" cy="1929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0"/>
            <a:endCxn id="31" idx="2"/>
          </p:cNvCxnSpPr>
          <p:nvPr/>
        </p:nvCxnSpPr>
        <p:spPr>
          <a:xfrm flipV="1">
            <a:off x="6800405" y="4163339"/>
            <a:ext cx="0" cy="701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1"/>
            <a:endCxn id="29" idx="3"/>
          </p:cNvCxnSpPr>
          <p:nvPr/>
        </p:nvCxnSpPr>
        <p:spPr>
          <a:xfrm flipH="1">
            <a:off x="2228860" y="5171892"/>
            <a:ext cx="39914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0"/>
            <a:endCxn id="28" idx="2"/>
          </p:cNvCxnSpPr>
          <p:nvPr/>
        </p:nvCxnSpPr>
        <p:spPr>
          <a:xfrm flipV="1">
            <a:off x="6800405" y="2936226"/>
            <a:ext cx="0" cy="613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73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C82506"/>
                </a:solidFill>
              </a:rPr>
              <a:t>Lessons Learned</a:t>
            </a:r>
            <a:endParaRPr lang="en-US" dirty="0">
              <a:solidFill>
                <a:srgbClr val="C82506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1958" y="2217107"/>
            <a:ext cx="4005197" cy="4132893"/>
          </a:xfrm>
        </p:spPr>
        <p:txBody>
          <a:bodyPr/>
          <a:lstStyle/>
          <a:p>
            <a:r>
              <a:rPr kumimoji="1" lang="en-US" altLang="zh-CN" dirty="0" smtClean="0"/>
              <a:t>Linear scalability</a:t>
            </a:r>
          </a:p>
          <a:p>
            <a:r>
              <a:rPr kumimoji="1" lang="en-US" altLang="zh-CN" dirty="0" smtClean="0"/>
              <a:t>Hadoop 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cosystem</a:t>
            </a:r>
          </a:p>
          <a:p>
            <a:r>
              <a:rPr kumimoji="1" lang="en-US" altLang="zh-CN" dirty="0" smtClean="0"/>
              <a:t>Good random access performance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4584526" y="2217107"/>
            <a:ext cx="4005197" cy="4132893"/>
          </a:xfrm>
          <a:prstGeom prst="rect">
            <a:avLst/>
          </a:prstGeom>
          <a:ln w="12700">
            <a:miter lim="400000"/>
          </a:ln>
        </p:spPr>
        <p:txBody>
          <a:bodyPr vert="horz" lIns="50800" tIns="50800" rIns="50800" bIns="50800" anchor="t">
            <a:normAutofit/>
          </a:bodyPr>
          <a:lstStyle>
            <a:lvl1pPr marL="256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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660400" marR="0" indent="-34290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 typeface="Wingdings" charset="2"/>
              <a:buChar char="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pPr hangingPunct="1"/>
            <a:r>
              <a:rPr kumimoji="1" lang="en-US" altLang="zh-CN" dirty="0" smtClean="0"/>
              <a:t>Latency spike</a:t>
            </a:r>
          </a:p>
          <a:p>
            <a:pPr hangingPunct="1"/>
            <a:r>
              <a:rPr kumimoji="1" lang="en-US" altLang="zh-CN" dirty="0" smtClean="0"/>
              <a:t>Transaction</a:t>
            </a:r>
          </a:p>
          <a:p>
            <a:pPr hangingPunct="1"/>
            <a:r>
              <a:rPr kumimoji="1" lang="en-US" altLang="zh-CN" dirty="0" smtClean="0"/>
              <a:t>Join performance</a:t>
            </a:r>
            <a:endParaRPr kumimoji="1" lang="zh-CN" altLang="en-US" dirty="0"/>
          </a:p>
        </p:txBody>
      </p:sp>
      <p:sp>
        <p:nvSpPr>
          <p:cNvPr id="6" name="Shape 203"/>
          <p:cNvSpPr>
            <a:spLocks noGrp="1"/>
          </p:cNvSpPr>
          <p:nvPr/>
        </p:nvSpPr>
        <p:spPr>
          <a:xfrm>
            <a:off x="641912" y="1564199"/>
            <a:ext cx="3119830" cy="421593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b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114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178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241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305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368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432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495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559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sz="1875" dirty="0" smtClean="0">
                <a:solidFill>
                  <a:srgbClr val="E34343"/>
                </a:solidFill>
                <a:sym typeface="+mn-ea"/>
              </a:rPr>
              <a:t>What we like HBase </a:t>
            </a:r>
            <a:endParaRPr lang="zh-CN" altLang="en-US" sz="1875" dirty="0">
              <a:solidFill>
                <a:srgbClr val="E34343"/>
              </a:solidFill>
            </a:endParaRPr>
          </a:p>
        </p:txBody>
      </p:sp>
      <p:sp>
        <p:nvSpPr>
          <p:cNvPr id="7" name="Shape 203"/>
          <p:cNvSpPr>
            <a:spLocks noGrp="1"/>
          </p:cNvSpPr>
          <p:nvPr/>
        </p:nvSpPr>
        <p:spPr>
          <a:xfrm>
            <a:off x="4724464" y="1564198"/>
            <a:ext cx="3119830" cy="421593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b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114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178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241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305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368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432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4958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5593080" marR="0" indent="-513080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42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sz="1875" dirty="0" smtClean="0">
                <a:solidFill>
                  <a:srgbClr val="E34343"/>
                </a:solidFill>
                <a:sym typeface="+mn-ea"/>
              </a:rPr>
              <a:t>What we were struggling</a:t>
            </a:r>
            <a:endParaRPr lang="zh-CN" altLang="en-US" sz="1875" dirty="0">
              <a:solidFill>
                <a:srgbClr val="E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97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EABC2C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ingFang SC Medium"/>
        <a:ea typeface="PingFang SC Medium"/>
        <a:cs typeface="PingFang SC Medium"/>
      </a:majorFont>
      <a:minorFont>
        <a:latin typeface="PingFang SC Medium"/>
        <a:ea typeface="PingFang SC Medium"/>
        <a:cs typeface="PingFang SC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78757"/>
            <a:satOff val="2397"/>
            <a:lumOff val="10536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>
              <a:hueOff val="-78757"/>
              <a:satOff val="2397"/>
              <a:lumOff val="10536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n-lt"/>
            <a:ea typeface="+mn-ea"/>
            <a:cs typeface="+mn-cs"/>
            <a:sym typeface="苹方 中等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EABC2C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ingFang SC Medium"/>
        <a:ea typeface="PingFang SC Medium"/>
        <a:cs typeface="PingFang SC Medium"/>
      </a:majorFont>
      <a:minorFont>
        <a:latin typeface="PingFang SC Medium"/>
        <a:ea typeface="PingFang SC Medium"/>
        <a:cs typeface="PingFang SC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78757"/>
            <a:satOff val="2397"/>
            <a:lumOff val="10536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>
              <a:hueOff val="-78757"/>
              <a:satOff val="2397"/>
              <a:lumOff val="10536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n-lt"/>
            <a:ea typeface="+mn-ea"/>
            <a:cs typeface="+mn-cs"/>
            <a:sym typeface="苹方 中等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434</Words>
  <Application>Microsoft Macintosh PowerPoint</Application>
  <PresentationFormat>On-screen Show (4:3)</PresentationFormat>
  <Paragraphs>129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Futura</vt:lpstr>
      <vt:lpstr>Helvetica Light</vt:lpstr>
      <vt:lpstr>Noto Sans Symbols</vt:lpstr>
      <vt:lpstr>PingFang SC Medium</vt:lpstr>
      <vt:lpstr>PingFang SC Semibold</vt:lpstr>
      <vt:lpstr>Wingdings</vt:lpstr>
      <vt:lpstr>方正兰亭大黑_GBK</vt:lpstr>
      <vt:lpstr>苹方 中等</vt:lpstr>
      <vt:lpstr>苹方 常规</vt:lpstr>
      <vt:lpstr>Arial</vt:lpstr>
      <vt:lpstr>Helvetica Neue</vt:lpstr>
      <vt:lpstr>Helvetica Neue Light</vt:lpstr>
      <vt:lpstr>White</vt:lpstr>
      <vt:lpstr>PowerPoint Presentation</vt:lpstr>
      <vt:lpstr>Content</vt:lpstr>
      <vt:lpstr>About Us</vt:lpstr>
      <vt:lpstr>PowerPoint Presentation</vt:lpstr>
      <vt:lpstr>PowerPoint Presentation</vt:lpstr>
      <vt:lpstr>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AntsDB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Complementary to HBase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water guo</cp:lastModifiedBy>
  <cp:revision>154</cp:revision>
  <dcterms:created xsi:type="dcterms:W3CDTF">2018-07-31T02:46:00Z</dcterms:created>
  <dcterms:modified xsi:type="dcterms:W3CDTF">2018-08-13T23:33:29Z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