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4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5">
          <p15:clr>
            <a:srgbClr val="000000"/>
          </p15:clr>
        </p15:guide>
        <p15:guide id="2" pos="291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4BFA54A-66DF-4AAE-B024-1D0D38BECBD5}">
  <a:tblStyle styleId="{24BFA54A-66DF-4AAE-B024-1D0D38BECBD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A68EC63-7C30-43CA-83D8-2C9961A0011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9457F6F-71A7-455C-AA3B-886FDC6A5C14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-2384" y="-104"/>
      </p:cViewPr>
      <p:guideLst>
        <p:guide orient="horz" pos="216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70386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40413f6f41_3_2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6" name="Google Shape;456;g40413f6f41_3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40413f6f41_3_2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3" name="Google Shape;463;g40413f6f41_3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0413f6f41_3_2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0" name="Google Shape;470;g40413f6f41_3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40413f6f41_3_2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7" name="Google Shape;477;g40413f6f41_3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40413f6f41_3_2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4" name="Google Shape;484;g40413f6f41_3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40413f6f41_3_2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1" name="Google Shape;491;g40413f6f41_3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40413f6f41_3_2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9" name="Google Shape;499;g40413f6f41_3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40413f6f41_3_2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6" name="Google Shape;506;g40413f6f41_3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40413f6f41_3_2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3" name="Google Shape;513;g40413f6f41_3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40413f6f41_3_2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1" name="Google Shape;521;g40413f6f41_3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0413f6f41_3_1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g40413f6f41_3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40413f6f41_3_2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9" name="Google Shape;529;g40413f6f41_3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40413f6f41_3_2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7" name="Google Shape;537;g40413f6f41_3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40413f6f41_3_28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Google Shape;543;g40413f6f41_3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9" name="Google Shape;54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7" name="Google Shape;5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0" name="Google Shape;58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8" name="Google Shape;60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4" name="Google Shape;63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2" name="Google Shape;642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0413f6f41_3_1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2" name="Google Shape;392;g40413f6f41_3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3" name="Google Shape;653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4" name="Google Shape;664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4" name="Google Shape;674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7" name="Google Shape;687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7" name="Google Shape;69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5" name="Google Shape;705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7" name="Google Shape;717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9" name="Google Shape;729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1" name="Google Shape;741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3" name="Google Shape;753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0413f6f41_3_1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0" name="Google Shape;400;g40413f6f41_3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8" name="Google Shape;76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40413f6f41_3_1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7" name="Google Shape;417;g40413f6f41_3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0413f6f41_3_1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5" name="Google Shape;425;g40413f6f41_3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0413f6f41_3_19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2" name="Google Shape;432;g40413f6f41_3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40413f6f41_3_19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0" name="Google Shape;440;g40413f6f41_3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40413f6f41_3_2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8" name="Google Shape;448;g40413f6f41_3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封面／结束页">
  <p:cSld name="封面／结束页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238" y="-11782"/>
            <a:ext cx="9144000" cy="688156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1249412" y="3396499"/>
            <a:ext cx="6645176" cy="79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4552764" y="5375814"/>
            <a:ext cx="165100" cy="211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5"/>
              <a:buFont typeface="Arial"/>
              <a:buNone/>
            </a:pPr>
            <a:endParaRPr sz="1125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4552764" y="5375814"/>
            <a:ext cx="165100" cy="211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5"/>
              <a:buFont typeface="Arial"/>
              <a:buNone/>
            </a:pPr>
            <a:endParaRPr sz="1125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4552764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2"/>
          </p:nvPr>
        </p:nvSpPr>
        <p:spPr>
          <a:xfrm>
            <a:off x="1249412" y="2213924"/>
            <a:ext cx="6645275" cy="1166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5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2689503" y="1611050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" descr="F:\我的工作\过程文件\2018\7月\0731ppt\改\图\logo.png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3040" y="1647415"/>
            <a:ext cx="2847340" cy="245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文本页">
  <p:cSld name="空白文本页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29" cy="56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3526334" cy="45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1191" y="122180"/>
            <a:ext cx="148384" cy="6853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86F7"/>
              </a:gs>
              <a:gs pos="99985">
                <a:srgbClr val="17D1FE"/>
              </a:gs>
              <a:gs pos="100000">
                <a:srgbClr val="17D1FE"/>
              </a:gs>
            </a:gsLst>
            <a:lin ang="0" scaled="0"/>
          </a:gra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1"/>
          <p:cNvSpPr txBox="1">
            <a:spLocks noGrp="1"/>
          </p:cNvSpPr>
          <p:nvPr>
            <p:ph type="body" idx="3"/>
          </p:nvPr>
        </p:nvSpPr>
        <p:spPr>
          <a:xfrm>
            <a:off x="495254" y="1474994"/>
            <a:ext cx="3853979" cy="352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L="457200" marR="0" lvl="0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1"/>
          <p:cNvSpPr/>
          <p:nvPr/>
        </p:nvSpPr>
        <p:spPr>
          <a:xfrm>
            <a:off x="5076779" y="1459268"/>
            <a:ext cx="2545334" cy="452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None/>
            </a:pPr>
            <a:r>
              <a:rPr lang="en-US" sz="1575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这里添加小标题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1"/>
          <p:cNvSpPr/>
          <p:nvPr/>
        </p:nvSpPr>
        <p:spPr>
          <a:xfrm>
            <a:off x="5114879" y="2160794"/>
            <a:ext cx="3377729" cy="161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366395" marR="0" lvl="0" indent="-36639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569"/>
              <a:buFont typeface="Arial"/>
              <a:buChar char="•"/>
            </a:pPr>
            <a:r>
              <a:rPr lang="en-US" sz="759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这里添加内容一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6395" marR="0" lvl="0" indent="-366395" algn="l" rtl="0">
              <a:lnSpc>
                <a:spcPct val="110000"/>
              </a:lnSpc>
              <a:spcBef>
                <a:spcPts val="4500"/>
              </a:spcBef>
              <a:spcAft>
                <a:spcPts val="0"/>
              </a:spcAft>
              <a:buClr>
                <a:srgbClr val="A6AAA9"/>
              </a:buClr>
              <a:buSzPts val="569"/>
              <a:buFont typeface="Arial"/>
              <a:buChar char="•"/>
            </a:pPr>
            <a:r>
              <a:rPr lang="en-US" sz="759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这里添加内容二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6395" marR="0" lvl="0" indent="-366395" algn="l" rtl="0">
              <a:lnSpc>
                <a:spcPct val="110000"/>
              </a:lnSpc>
              <a:spcBef>
                <a:spcPts val="4500"/>
              </a:spcBef>
              <a:spcAft>
                <a:spcPts val="0"/>
              </a:spcAft>
              <a:buClr>
                <a:srgbClr val="A6AAA9"/>
              </a:buClr>
              <a:buSzPts val="569"/>
              <a:buFont typeface="Arial"/>
              <a:buChar char="•"/>
            </a:pPr>
            <a:r>
              <a:rPr lang="en-US" sz="759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这里添加内容三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1"/>
          <p:cNvSpPr/>
          <p:nvPr/>
        </p:nvSpPr>
        <p:spPr>
          <a:xfrm>
            <a:off x="8711095" y="6515735"/>
            <a:ext cx="1651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50"/>
              <a:buFont typeface="Arial"/>
              <a:buNone/>
            </a:pPr>
            <a:endParaRPr sz="75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1"/>
          <p:cNvSpPr txBox="1">
            <a:spLocks noGrp="1"/>
          </p:cNvSpPr>
          <p:nvPr>
            <p:ph type="sldNum" idx="1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1835" y="133808"/>
            <a:ext cx="148384" cy="6853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C82A06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11"/>
          <p:cNvGrpSpPr/>
          <p:nvPr/>
        </p:nvGrpSpPr>
        <p:grpSpPr>
          <a:xfrm>
            <a:off x="5969000" y="147955"/>
            <a:ext cx="2927933" cy="252679"/>
            <a:chOff x="8988" y="198"/>
            <a:chExt cx="5023" cy="433"/>
          </a:xfrm>
        </p:grpSpPr>
        <p:pic>
          <p:nvPicPr>
            <p:cNvPr id="126" name="Google Shape;126;p11" descr="log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1" descr="logo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" name="Google Shape;128;p11"/>
          <p:cNvSpPr txBox="1"/>
          <p:nvPr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>
  <p:cSld name="空白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>
            <a:spLocks noGrp="1"/>
          </p:cNvSpPr>
          <p:nvPr>
            <p:ph type="sldNum" idx="1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1" name="Google Shape;131;p12"/>
          <p:cNvGrpSpPr/>
          <p:nvPr/>
        </p:nvGrpSpPr>
        <p:grpSpPr>
          <a:xfrm>
            <a:off x="5969000" y="147955"/>
            <a:ext cx="2927933" cy="252679"/>
            <a:chOff x="8988" y="198"/>
            <a:chExt cx="5023" cy="433"/>
          </a:xfrm>
        </p:grpSpPr>
        <p:pic>
          <p:nvPicPr>
            <p:cNvPr id="132" name="Google Shape;132;p12" descr="log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2" descr="logo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" name="Google Shape;134;p12"/>
          <p:cNvSpPr txBox="1"/>
          <p:nvPr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封面／结束页" type="title">
  <p:cSld name="TITL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/>
          <p:nvPr/>
        </p:nvSpPr>
        <p:spPr>
          <a:xfrm>
            <a:off x="238" y="-11782"/>
            <a:ext cx="9144000" cy="688156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3"/>
          <p:cNvSpPr txBox="1">
            <a:spLocks noGrp="1"/>
          </p:cNvSpPr>
          <p:nvPr>
            <p:ph type="body" idx="1"/>
          </p:nvPr>
        </p:nvSpPr>
        <p:spPr>
          <a:xfrm>
            <a:off x="1249412" y="536958"/>
            <a:ext cx="6645176" cy="232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2"/>
          </p:nvPr>
        </p:nvSpPr>
        <p:spPr>
          <a:xfrm>
            <a:off x="1249412" y="2861058"/>
            <a:ext cx="6645176" cy="79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4552764" y="5375814"/>
            <a:ext cx="165100" cy="211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5"/>
              <a:buFont typeface="Arial"/>
              <a:buNone/>
            </a:pPr>
            <a:endParaRPr sz="1125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4552764" y="5375814"/>
            <a:ext cx="165100" cy="211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5"/>
              <a:buFont typeface="Arial"/>
              <a:buNone/>
            </a:pPr>
            <a:endParaRPr sz="1125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sldNum" idx="12"/>
          </p:nvPr>
        </p:nvSpPr>
        <p:spPr>
          <a:xfrm>
            <a:off x="4552764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页">
  <p:cSld name="空白页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29" cy="56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5654130" cy="45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1191" y="122180"/>
            <a:ext cx="148384" cy="6853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8711095" y="6515735"/>
            <a:ext cx="1651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50"/>
              <a:buFont typeface="Arial"/>
              <a:buNone/>
            </a:pPr>
            <a:endParaRPr sz="75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4"/>
          <p:cNvSpPr txBox="1">
            <a:spLocks noGrp="1"/>
          </p:cNvSpPr>
          <p:nvPr>
            <p:ph type="sldNum" idx="1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目录" type="tx">
  <p:cSld name="TITLE_AND_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6" descr="F:\我的工作\过程文件\2018\7月\0731ppt\改\图\图片1.jpg图片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0716" y="-21047"/>
            <a:ext cx="9144000" cy="688562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>
            <a:spLocks noGrp="1"/>
          </p:cNvSpPr>
          <p:nvPr>
            <p:ph type="body" idx="1"/>
          </p:nvPr>
        </p:nvSpPr>
        <p:spPr>
          <a:xfrm>
            <a:off x="670448" y="1232925"/>
            <a:ext cx="7771583" cy="79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sldNum" idx="1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3563585" y="-11782"/>
            <a:ext cx="5574104" cy="68815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201205" y="250614"/>
            <a:ext cx="7771582" cy="100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16"/>
          <p:cNvGrpSpPr/>
          <p:nvPr/>
        </p:nvGrpSpPr>
        <p:grpSpPr>
          <a:xfrm>
            <a:off x="5969000" y="147955"/>
            <a:ext cx="2927933" cy="252679"/>
            <a:chOff x="8988" y="198"/>
            <a:chExt cx="5023" cy="433"/>
          </a:xfrm>
        </p:grpSpPr>
        <p:pic>
          <p:nvPicPr>
            <p:cNvPr id="165" name="Google Shape;165;p16" descr="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6" descr="logo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" name="Google Shape;167;p16"/>
          <p:cNvSpPr txBox="1"/>
          <p:nvPr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节页">
  <p:cSld name="章节页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7" descr="F:\我的工作\过程文件\2018\7月\0731ppt\改\图\图片1.jpg图片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3811"/>
            <a:ext cx="9144000" cy="688562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7"/>
          <p:cNvSpPr txBox="1">
            <a:spLocks noGrp="1"/>
          </p:cNvSpPr>
          <p:nvPr>
            <p:ph type="title"/>
          </p:nvPr>
        </p:nvSpPr>
        <p:spPr>
          <a:xfrm>
            <a:off x="1494273" y="3447859"/>
            <a:ext cx="6564809" cy="188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281385" y="656473"/>
            <a:ext cx="8532797" cy="5814245"/>
          </a:xfrm>
          <a:prstGeom prst="rect">
            <a:avLst/>
          </a:prstGeom>
          <a:solidFill>
            <a:srgbClr val="141617">
              <a:alpha val="29019"/>
            </a:srgbClr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1"/>
          </p:nvPr>
        </p:nvSpPr>
        <p:spPr>
          <a:xfrm>
            <a:off x="1736445" y="2919670"/>
            <a:ext cx="6564809" cy="79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2"/>
          </p:nvPr>
        </p:nvSpPr>
        <p:spPr>
          <a:xfrm>
            <a:off x="360528" y="2956802"/>
            <a:ext cx="1166335" cy="151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500"/>
              <a:buFont typeface="Carme"/>
              <a:buNone/>
              <a:defRPr sz="9500" b="0" i="0" u="none" strike="noStrike" cap="none">
                <a:solidFill>
                  <a:schemeClr val="lt2"/>
                </a:solidFill>
                <a:latin typeface="Carme"/>
                <a:ea typeface="Carme"/>
                <a:cs typeface="Carme"/>
                <a:sym typeface="Carm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74" name="Google Shape;174;p17" descr="F:\我的工作\过程文件\2018\7月\0731ppt\改\图\logo.png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1067" y="147084"/>
            <a:ext cx="2847340" cy="24574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7"/>
          <p:cNvSpPr txBox="1"/>
          <p:nvPr/>
        </p:nvSpPr>
        <p:spPr>
          <a:xfrm>
            <a:off x="5092621" y="116797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页">
  <p:cSld name="空白页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29" cy="56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313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C131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5654130" cy="45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1191" y="122180"/>
            <a:ext cx="148384" cy="6853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8711095" y="6515735"/>
            <a:ext cx="1651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50"/>
              <a:buFont typeface="Arial"/>
              <a:buNone/>
            </a:pPr>
            <a:endParaRPr sz="75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 txBox="1">
            <a:spLocks noGrp="1"/>
          </p:cNvSpPr>
          <p:nvPr>
            <p:ph type="sldNum" idx="1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2" name="Google Shape;182;p18"/>
          <p:cNvGrpSpPr/>
          <p:nvPr/>
        </p:nvGrpSpPr>
        <p:grpSpPr>
          <a:xfrm>
            <a:off x="5969000" y="147955"/>
            <a:ext cx="2927933" cy="252679"/>
            <a:chOff x="8988" y="198"/>
            <a:chExt cx="5023" cy="433"/>
          </a:xfrm>
        </p:grpSpPr>
        <p:pic>
          <p:nvPicPr>
            <p:cNvPr id="183" name="Google Shape;183;p18" descr="log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8" descr="logo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5" name="Google Shape;185;p18"/>
          <p:cNvSpPr txBox="1"/>
          <p:nvPr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3"/>
          </p:nvPr>
        </p:nvSpPr>
        <p:spPr>
          <a:xfrm>
            <a:off x="228600" y="1457325"/>
            <a:ext cx="8482013" cy="489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328612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2F1E05"/>
              </a:buClr>
              <a:buSzPts val="1575"/>
              <a:buFont typeface="Noto Sans Symbols"/>
              <a:buChar char="✧"/>
              <a:defRPr sz="2100" b="0" i="0" u="none" strike="noStrike" cap="none">
                <a:solidFill>
                  <a:srgbClr val="2F1E0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8612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2F1E05"/>
              </a:buClr>
              <a:buSzPts val="1575"/>
              <a:buFont typeface="Noto Sans Symbols"/>
              <a:buChar char="✦"/>
              <a:defRPr sz="2100" b="0" i="0" u="none" strike="noStrike" cap="none">
                <a:solidFill>
                  <a:srgbClr val="2F1E0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2F1E05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2F1E0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2F1E05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2F1E0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2F1E05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2F1E0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封面／结束页">
  <p:cSld name="封面／结束页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238" y="-11782"/>
            <a:ext cx="9144000" cy="688156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9"/>
          <p:cNvSpPr txBox="1">
            <a:spLocks noGrp="1"/>
          </p:cNvSpPr>
          <p:nvPr>
            <p:ph type="body" idx="1"/>
          </p:nvPr>
        </p:nvSpPr>
        <p:spPr>
          <a:xfrm>
            <a:off x="1249412" y="3396499"/>
            <a:ext cx="6645176" cy="79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4552764" y="5375814"/>
            <a:ext cx="165100" cy="211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5"/>
              <a:buFont typeface="Arial"/>
              <a:buNone/>
            </a:pPr>
            <a:endParaRPr sz="1125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4552764" y="5375814"/>
            <a:ext cx="165100" cy="211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5"/>
              <a:buFont typeface="Arial"/>
              <a:buNone/>
            </a:pPr>
            <a:endParaRPr sz="1125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9"/>
          <p:cNvSpPr txBox="1">
            <a:spLocks noGrp="1"/>
          </p:cNvSpPr>
          <p:nvPr>
            <p:ph type="sldNum" idx="12"/>
          </p:nvPr>
        </p:nvSpPr>
        <p:spPr>
          <a:xfrm>
            <a:off x="4552764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body" idx="2"/>
          </p:nvPr>
        </p:nvSpPr>
        <p:spPr>
          <a:xfrm>
            <a:off x="1249412" y="2213924"/>
            <a:ext cx="6645275" cy="1166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5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19"/>
          <p:cNvSpPr txBox="1"/>
          <p:nvPr/>
        </p:nvSpPr>
        <p:spPr>
          <a:xfrm>
            <a:off x="2689503" y="1611050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19" descr="F:\我的工作\过程文件\2018\7月\0731ppt\改\图\logo.png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3040" y="1647415"/>
            <a:ext cx="2847340" cy="245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页2 ">
  <p:cSld name="空白页2 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body" idx="1"/>
          </p:nvPr>
        </p:nvSpPr>
        <p:spPr>
          <a:xfrm>
            <a:off x="223838" y="2372442"/>
            <a:ext cx="3853495" cy="100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body" idx="2"/>
          </p:nvPr>
        </p:nvSpPr>
        <p:spPr>
          <a:xfrm>
            <a:off x="242888" y="3319840"/>
            <a:ext cx="3853495" cy="79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1191" y="2776480"/>
            <a:ext cx="148384" cy="6853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86F7"/>
              </a:gs>
              <a:gs pos="99985">
                <a:srgbClr val="17D1FE"/>
              </a:gs>
              <a:gs pos="100000">
                <a:srgbClr val="17D1FE"/>
              </a:gs>
            </a:gsLst>
            <a:lin ang="0" scaled="0"/>
          </a:gra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8711095" y="6515735"/>
            <a:ext cx="1651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50"/>
              <a:buFont typeface="Arial"/>
              <a:buNone/>
            </a:pPr>
            <a:endParaRPr sz="75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0"/>
          <p:cNvSpPr txBox="1">
            <a:spLocks noGrp="1"/>
          </p:cNvSpPr>
          <p:nvPr>
            <p:ph type="sldNum" idx="1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-2610" y="2776480"/>
            <a:ext cx="148384" cy="6853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0"/>
          <p:cNvGrpSpPr/>
          <p:nvPr/>
        </p:nvGrpSpPr>
        <p:grpSpPr>
          <a:xfrm>
            <a:off x="5969000" y="147955"/>
            <a:ext cx="2927933" cy="252679"/>
            <a:chOff x="8988" y="198"/>
            <a:chExt cx="5023" cy="433"/>
          </a:xfrm>
        </p:grpSpPr>
        <p:pic>
          <p:nvPicPr>
            <p:cNvPr id="204" name="Google Shape;204;p20" descr="log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20" descr="logo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" name="Google Shape;206;p20"/>
          <p:cNvSpPr txBox="1"/>
          <p:nvPr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文本页">
  <p:cSld name="空白文本页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29" cy="56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3526334" cy="45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1191" y="122180"/>
            <a:ext cx="148384" cy="6853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86F7"/>
              </a:gs>
              <a:gs pos="99985">
                <a:srgbClr val="17D1FE"/>
              </a:gs>
              <a:gs pos="100000">
                <a:srgbClr val="17D1FE"/>
              </a:gs>
            </a:gsLst>
            <a:lin ang="0" scaled="0"/>
          </a:gra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1"/>
          <p:cNvSpPr txBox="1">
            <a:spLocks noGrp="1"/>
          </p:cNvSpPr>
          <p:nvPr>
            <p:ph type="body" idx="3"/>
          </p:nvPr>
        </p:nvSpPr>
        <p:spPr>
          <a:xfrm>
            <a:off x="495254" y="1474994"/>
            <a:ext cx="3853979" cy="352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L="457200" marR="0" lvl="0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5076779" y="1459268"/>
            <a:ext cx="2545334" cy="452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None/>
            </a:pPr>
            <a:r>
              <a:rPr lang="en-US" sz="1575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这里添加小标题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5114879" y="2160794"/>
            <a:ext cx="3377729" cy="161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366395" marR="0" lvl="0" indent="-36639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569"/>
              <a:buFont typeface="Arial"/>
              <a:buChar char="•"/>
            </a:pPr>
            <a:r>
              <a:rPr lang="en-US" sz="759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这里添加内容一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6395" marR="0" lvl="0" indent="-366395" algn="l" rtl="0">
              <a:lnSpc>
                <a:spcPct val="110000"/>
              </a:lnSpc>
              <a:spcBef>
                <a:spcPts val="4500"/>
              </a:spcBef>
              <a:spcAft>
                <a:spcPts val="0"/>
              </a:spcAft>
              <a:buClr>
                <a:srgbClr val="A6AAA9"/>
              </a:buClr>
              <a:buSzPts val="569"/>
              <a:buFont typeface="Arial"/>
              <a:buChar char="•"/>
            </a:pPr>
            <a:r>
              <a:rPr lang="en-US" sz="759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这里添加内容二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6395" marR="0" lvl="0" indent="-366395" algn="l" rtl="0">
              <a:lnSpc>
                <a:spcPct val="110000"/>
              </a:lnSpc>
              <a:spcBef>
                <a:spcPts val="4500"/>
              </a:spcBef>
              <a:spcAft>
                <a:spcPts val="0"/>
              </a:spcAft>
              <a:buClr>
                <a:srgbClr val="A6AAA9"/>
              </a:buClr>
              <a:buSzPts val="569"/>
              <a:buFont typeface="Arial"/>
              <a:buChar char="•"/>
            </a:pPr>
            <a:r>
              <a:rPr lang="en-US" sz="759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这里添加内容三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8711095" y="6515735"/>
            <a:ext cx="1651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50"/>
              <a:buFont typeface="Arial"/>
              <a:buNone/>
            </a:pPr>
            <a:endParaRPr sz="75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1"/>
          <p:cNvSpPr txBox="1">
            <a:spLocks noGrp="1"/>
          </p:cNvSpPr>
          <p:nvPr>
            <p:ph type="sldNum" idx="1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1835" y="133808"/>
            <a:ext cx="148384" cy="6853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C82A06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21"/>
          <p:cNvGrpSpPr/>
          <p:nvPr/>
        </p:nvGrpSpPr>
        <p:grpSpPr>
          <a:xfrm>
            <a:off x="5969000" y="147955"/>
            <a:ext cx="2927933" cy="252679"/>
            <a:chOff x="8988" y="198"/>
            <a:chExt cx="5023" cy="433"/>
          </a:xfrm>
        </p:grpSpPr>
        <p:pic>
          <p:nvPicPr>
            <p:cNvPr id="218" name="Google Shape;218;p21" descr="log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21" descr="logo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0" name="Google Shape;220;p21"/>
          <p:cNvSpPr txBox="1"/>
          <p:nvPr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目录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" descr="F:\我的工作\过程文件\2018\7月\0731ppt\改\图\图片1.jpg图片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0716" y="-21047"/>
            <a:ext cx="9144000" cy="688562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670448" y="1232925"/>
            <a:ext cx="7771583" cy="79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3563585" y="-11782"/>
            <a:ext cx="5574104" cy="68815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01205" y="250614"/>
            <a:ext cx="7771582" cy="100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5969000" y="147955"/>
            <a:ext cx="2927933" cy="252679"/>
            <a:chOff x="8988" y="198"/>
            <a:chExt cx="5023" cy="433"/>
          </a:xfrm>
        </p:grpSpPr>
        <p:pic>
          <p:nvPicPr>
            <p:cNvPr id="31" name="Google Shape;31;p3" descr="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2;p3" descr="logo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Google Shape;33;p3"/>
          <p:cNvSpPr txBox="1"/>
          <p:nvPr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>
  <p:cSld name="空白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>
            <a:spLocks noGrp="1"/>
          </p:cNvSpPr>
          <p:nvPr>
            <p:ph type="sldNum" idx="1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3" name="Google Shape;223;p22"/>
          <p:cNvGrpSpPr/>
          <p:nvPr/>
        </p:nvGrpSpPr>
        <p:grpSpPr>
          <a:xfrm>
            <a:off x="5969000" y="147955"/>
            <a:ext cx="2927933" cy="252679"/>
            <a:chOff x="8988" y="198"/>
            <a:chExt cx="5023" cy="433"/>
          </a:xfrm>
        </p:grpSpPr>
        <p:pic>
          <p:nvPicPr>
            <p:cNvPr id="224" name="Google Shape;224;p22" descr="log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2" descr="logo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6" name="Google Shape;226;p22"/>
          <p:cNvSpPr txBox="1"/>
          <p:nvPr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封面／结束页">
  <p:cSld name="封面／结束页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/>
          <p:nvPr/>
        </p:nvSpPr>
        <p:spPr>
          <a:xfrm>
            <a:off x="238" y="-11782"/>
            <a:ext cx="9144000" cy="688156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4"/>
          <p:cNvSpPr txBox="1">
            <a:spLocks noGrp="1"/>
          </p:cNvSpPr>
          <p:nvPr>
            <p:ph type="body" idx="1"/>
          </p:nvPr>
        </p:nvSpPr>
        <p:spPr>
          <a:xfrm>
            <a:off x="1249412" y="3396499"/>
            <a:ext cx="6645176" cy="79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4552764" y="5375814"/>
            <a:ext cx="165100" cy="211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5"/>
              <a:buFont typeface="Arial"/>
              <a:buNone/>
            </a:pPr>
            <a:endParaRPr sz="1125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4"/>
          <p:cNvSpPr/>
          <p:nvPr/>
        </p:nvSpPr>
        <p:spPr>
          <a:xfrm>
            <a:off x="4552764" y="5375814"/>
            <a:ext cx="165100" cy="211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5"/>
              <a:buFont typeface="Arial"/>
              <a:buNone/>
            </a:pPr>
            <a:endParaRPr sz="1125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4"/>
          <p:cNvSpPr txBox="1">
            <a:spLocks noGrp="1"/>
          </p:cNvSpPr>
          <p:nvPr>
            <p:ph type="sldNum" idx="12"/>
          </p:nvPr>
        </p:nvSpPr>
        <p:spPr>
          <a:xfrm>
            <a:off x="4552764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body" idx="2"/>
          </p:nvPr>
        </p:nvSpPr>
        <p:spPr>
          <a:xfrm>
            <a:off x="1249412" y="2213924"/>
            <a:ext cx="6645275" cy="1166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5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4" name="Google Shape;244;p24"/>
          <p:cNvSpPr txBox="1"/>
          <p:nvPr/>
        </p:nvSpPr>
        <p:spPr>
          <a:xfrm>
            <a:off x="2689503" y="1611050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24" descr="F:\我的工作\过程文件\2018\7月\0731ppt\改\图\logo.png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3040" y="1647415"/>
            <a:ext cx="2847340" cy="245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目录" type="tx">
  <p:cSld name="TITLE_AND_BODY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5" descr="F:\我的工作\过程文件\2018\7月\0731ppt\改\图\图片1.jpg图片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0716" y="-21047"/>
            <a:ext cx="9144000" cy="68856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>
            <a:spLocks noGrp="1"/>
          </p:cNvSpPr>
          <p:nvPr>
            <p:ph type="body" idx="1"/>
          </p:nvPr>
        </p:nvSpPr>
        <p:spPr>
          <a:xfrm>
            <a:off x="670448" y="1232925"/>
            <a:ext cx="7771583" cy="79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Google Shape;249;p25"/>
          <p:cNvSpPr txBox="1">
            <a:spLocks noGrp="1"/>
          </p:cNvSpPr>
          <p:nvPr>
            <p:ph type="sldNum" idx="1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3563585" y="-11782"/>
            <a:ext cx="5574104" cy="68815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5"/>
          <p:cNvSpPr txBox="1">
            <a:spLocks noGrp="1"/>
          </p:cNvSpPr>
          <p:nvPr>
            <p:ph type="title"/>
          </p:nvPr>
        </p:nvSpPr>
        <p:spPr>
          <a:xfrm>
            <a:off x="201205" y="250614"/>
            <a:ext cx="7771582" cy="100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52" name="Google Shape;252;p25"/>
          <p:cNvGrpSpPr/>
          <p:nvPr/>
        </p:nvGrpSpPr>
        <p:grpSpPr>
          <a:xfrm>
            <a:off x="5969000" y="147955"/>
            <a:ext cx="2927933" cy="252679"/>
            <a:chOff x="8988" y="198"/>
            <a:chExt cx="5023" cy="433"/>
          </a:xfrm>
        </p:grpSpPr>
        <p:pic>
          <p:nvPicPr>
            <p:cNvPr id="253" name="Google Shape;253;p25" descr="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25" descr="logo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25"/>
          <p:cNvSpPr txBox="1"/>
          <p:nvPr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节页">
  <p:cSld name="章节页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6" descr="F:\我的工作\过程文件\2018\7月\0731ppt\改\图\图片1.jpg图片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3811"/>
            <a:ext cx="9144000" cy="6885623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6"/>
          <p:cNvSpPr txBox="1">
            <a:spLocks noGrp="1"/>
          </p:cNvSpPr>
          <p:nvPr>
            <p:ph type="title"/>
          </p:nvPr>
        </p:nvSpPr>
        <p:spPr>
          <a:xfrm>
            <a:off x="1494273" y="3447859"/>
            <a:ext cx="6564809" cy="188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" name="Google Shape;259;p26"/>
          <p:cNvSpPr/>
          <p:nvPr/>
        </p:nvSpPr>
        <p:spPr>
          <a:xfrm>
            <a:off x="281385" y="656473"/>
            <a:ext cx="8532797" cy="5814245"/>
          </a:xfrm>
          <a:prstGeom prst="rect">
            <a:avLst/>
          </a:prstGeom>
          <a:solidFill>
            <a:srgbClr val="141617">
              <a:alpha val="29019"/>
            </a:srgbClr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6"/>
          <p:cNvSpPr txBox="1">
            <a:spLocks noGrp="1"/>
          </p:cNvSpPr>
          <p:nvPr>
            <p:ph type="body" idx="1"/>
          </p:nvPr>
        </p:nvSpPr>
        <p:spPr>
          <a:xfrm>
            <a:off x="1736445" y="2919670"/>
            <a:ext cx="6564809" cy="79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body" idx="2"/>
          </p:nvPr>
        </p:nvSpPr>
        <p:spPr>
          <a:xfrm>
            <a:off x="360528" y="2956802"/>
            <a:ext cx="1166335" cy="151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500"/>
              <a:buFont typeface="Carme"/>
              <a:buNone/>
              <a:defRPr sz="9500" b="0" i="0" u="none" strike="noStrike" cap="none">
                <a:solidFill>
                  <a:schemeClr val="lt2"/>
                </a:solidFill>
                <a:latin typeface="Carme"/>
                <a:ea typeface="Carme"/>
                <a:cs typeface="Carme"/>
                <a:sym typeface="Carm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62" name="Google Shape;262;p26" descr="F:\我的工作\过程文件\2018\7月\0731ppt\改\图\logo.png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1067" y="147084"/>
            <a:ext cx="2847340" cy="24574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6"/>
          <p:cNvSpPr txBox="1"/>
          <p:nvPr/>
        </p:nvSpPr>
        <p:spPr>
          <a:xfrm>
            <a:off x="5092621" y="116797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页">
  <p:cSld name="空白页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29" cy="56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313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C131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6" name="Google Shape;266;p27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5654130" cy="45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" name="Google Shape;267;p27"/>
          <p:cNvSpPr/>
          <p:nvPr/>
        </p:nvSpPr>
        <p:spPr>
          <a:xfrm>
            <a:off x="1191" y="122180"/>
            <a:ext cx="148384" cy="6853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8711095" y="6515735"/>
            <a:ext cx="1651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50"/>
              <a:buFont typeface="Arial"/>
              <a:buNone/>
            </a:pPr>
            <a:endParaRPr sz="75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7"/>
          <p:cNvSpPr txBox="1">
            <a:spLocks noGrp="1"/>
          </p:cNvSpPr>
          <p:nvPr>
            <p:ph type="sldNum" idx="1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0" name="Google Shape;270;p27"/>
          <p:cNvGrpSpPr/>
          <p:nvPr/>
        </p:nvGrpSpPr>
        <p:grpSpPr>
          <a:xfrm>
            <a:off x="5969000" y="147955"/>
            <a:ext cx="2927933" cy="252679"/>
            <a:chOff x="8988" y="198"/>
            <a:chExt cx="5023" cy="433"/>
          </a:xfrm>
        </p:grpSpPr>
        <p:pic>
          <p:nvPicPr>
            <p:cNvPr id="271" name="Google Shape;271;p27" descr="log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27" descr="logo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Google Shape;273;p27"/>
          <p:cNvSpPr txBox="1"/>
          <p:nvPr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7"/>
          <p:cNvSpPr txBox="1">
            <a:spLocks noGrp="1"/>
          </p:cNvSpPr>
          <p:nvPr>
            <p:ph type="body" idx="3"/>
          </p:nvPr>
        </p:nvSpPr>
        <p:spPr>
          <a:xfrm>
            <a:off x="228600" y="1457325"/>
            <a:ext cx="8482013" cy="489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328612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2F1E05"/>
              </a:buClr>
              <a:buSzPts val="1575"/>
              <a:buFont typeface="Noto Sans Symbols"/>
              <a:buChar char="✧"/>
              <a:defRPr sz="2100" b="0" i="0" u="none" strike="noStrike" cap="none">
                <a:solidFill>
                  <a:srgbClr val="2F1E0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8612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2F1E05"/>
              </a:buClr>
              <a:buSzPts val="1575"/>
              <a:buFont typeface="Noto Sans Symbols"/>
              <a:buChar char="✦"/>
              <a:defRPr sz="2100" b="0" i="0" u="none" strike="noStrike" cap="none">
                <a:solidFill>
                  <a:srgbClr val="2F1E0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2F1E05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2F1E0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2F1E05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2F1E0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2F1E05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2F1E0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单图与文字版面">
  <p:cSld name="单图与文字版面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>
            <a:spLocks noGrp="1"/>
          </p:cNvSpPr>
          <p:nvPr>
            <p:ph type="body" idx="1"/>
          </p:nvPr>
        </p:nvSpPr>
        <p:spPr>
          <a:xfrm>
            <a:off x="266700" y="2789756"/>
            <a:ext cx="3853495" cy="58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" name="Google Shape;277;p28"/>
          <p:cNvSpPr txBox="1">
            <a:spLocks noGrp="1"/>
          </p:cNvSpPr>
          <p:nvPr>
            <p:ph type="body" idx="2"/>
          </p:nvPr>
        </p:nvSpPr>
        <p:spPr>
          <a:xfrm>
            <a:off x="285750" y="3324942"/>
            <a:ext cx="3853495" cy="39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1191" y="2776480"/>
            <a:ext cx="148384" cy="6853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92D8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8"/>
          <p:cNvSpPr txBox="1">
            <a:spLocks noGrp="1"/>
          </p:cNvSpPr>
          <p:nvPr>
            <p:ph type="sldNum" idx="1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0" y="2776480"/>
            <a:ext cx="148384" cy="6853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512AE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28" descr="F:\我的工作\过程文件\2018\7月\0731ppt\改\图\图片1.jpg图片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3811"/>
            <a:ext cx="9144000" cy="688562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8"/>
          <p:cNvSpPr/>
          <p:nvPr/>
        </p:nvSpPr>
        <p:spPr>
          <a:xfrm>
            <a:off x="281385" y="656473"/>
            <a:ext cx="8532797" cy="5814245"/>
          </a:xfrm>
          <a:prstGeom prst="rect">
            <a:avLst/>
          </a:prstGeom>
          <a:solidFill>
            <a:srgbClr val="141617">
              <a:alpha val="29019"/>
            </a:srgbClr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28" descr="F:\我的工作\过程文件\2018\7月\0731ppt\改\图\logo.png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1067" y="147084"/>
            <a:ext cx="2847340" cy="24574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8"/>
          <p:cNvSpPr txBox="1"/>
          <p:nvPr/>
        </p:nvSpPr>
        <p:spPr>
          <a:xfrm>
            <a:off x="5092621" y="116797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多图与文字版面">
  <p:cSld name="多图与文字版面"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9" descr="F:\我的工作\过程文件\2018\7月\0731ppt\改\图\图片1.jpg图片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3811"/>
            <a:ext cx="9144000" cy="6885623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9"/>
          <p:cNvSpPr>
            <a:spLocks noGrp="1"/>
          </p:cNvSpPr>
          <p:nvPr>
            <p:ph type="pic" idx="2"/>
          </p:nvPr>
        </p:nvSpPr>
        <p:spPr>
          <a:xfrm>
            <a:off x="302593" y="1310662"/>
            <a:ext cx="2848558" cy="25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" name="Google Shape;288;p29"/>
          <p:cNvSpPr>
            <a:spLocks noGrp="1"/>
          </p:cNvSpPr>
          <p:nvPr>
            <p:ph type="pic" idx="3"/>
          </p:nvPr>
        </p:nvSpPr>
        <p:spPr>
          <a:xfrm>
            <a:off x="3147715" y="1310662"/>
            <a:ext cx="2848558" cy="25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" name="Google Shape;289;p29"/>
          <p:cNvSpPr>
            <a:spLocks noGrp="1"/>
          </p:cNvSpPr>
          <p:nvPr>
            <p:ph type="pic" idx="4"/>
          </p:nvPr>
        </p:nvSpPr>
        <p:spPr>
          <a:xfrm>
            <a:off x="5990381" y="1310662"/>
            <a:ext cx="2848558" cy="25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0" name="Google Shape;290;p29"/>
          <p:cNvSpPr txBox="1">
            <a:spLocks noGrp="1"/>
          </p:cNvSpPr>
          <p:nvPr>
            <p:ph type="body" idx="1"/>
          </p:nvPr>
        </p:nvSpPr>
        <p:spPr>
          <a:xfrm>
            <a:off x="228051" y="181827"/>
            <a:ext cx="5435129" cy="56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" name="Google Shape;291;p29"/>
          <p:cNvSpPr txBox="1">
            <a:spLocks noGrp="1"/>
          </p:cNvSpPr>
          <p:nvPr>
            <p:ph type="body" idx="5"/>
          </p:nvPr>
        </p:nvSpPr>
        <p:spPr>
          <a:xfrm>
            <a:off x="228051" y="632109"/>
            <a:ext cx="5654130" cy="45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" name="Google Shape;292;p29"/>
          <p:cNvSpPr txBox="1">
            <a:spLocks noGrp="1"/>
          </p:cNvSpPr>
          <p:nvPr>
            <p:ph type="body" idx="6"/>
          </p:nvPr>
        </p:nvSpPr>
        <p:spPr>
          <a:xfrm>
            <a:off x="1138709" y="4555142"/>
            <a:ext cx="1042988" cy="42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239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" name="Google Shape;293;p29"/>
          <p:cNvSpPr txBox="1">
            <a:spLocks noGrp="1"/>
          </p:cNvSpPr>
          <p:nvPr>
            <p:ph type="body" idx="7"/>
          </p:nvPr>
        </p:nvSpPr>
        <p:spPr>
          <a:xfrm>
            <a:off x="833081" y="5009302"/>
            <a:ext cx="1797119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" name="Google Shape;294;p29"/>
          <p:cNvSpPr txBox="1">
            <a:spLocks noGrp="1"/>
          </p:cNvSpPr>
          <p:nvPr>
            <p:ph type="body" idx="8"/>
          </p:nvPr>
        </p:nvSpPr>
        <p:spPr>
          <a:xfrm>
            <a:off x="3977915" y="4555142"/>
            <a:ext cx="1042988" cy="42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239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5" name="Google Shape;295;p29"/>
          <p:cNvSpPr txBox="1">
            <a:spLocks noGrp="1"/>
          </p:cNvSpPr>
          <p:nvPr>
            <p:ph type="body" idx="9"/>
          </p:nvPr>
        </p:nvSpPr>
        <p:spPr>
          <a:xfrm>
            <a:off x="3673441" y="5009302"/>
            <a:ext cx="1797119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6" name="Google Shape;296;p29"/>
          <p:cNvSpPr txBox="1">
            <a:spLocks noGrp="1"/>
          </p:cNvSpPr>
          <p:nvPr>
            <p:ph type="body" idx="13"/>
          </p:nvPr>
        </p:nvSpPr>
        <p:spPr>
          <a:xfrm>
            <a:off x="6821735" y="4555142"/>
            <a:ext cx="1042988" cy="42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239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" name="Google Shape;297;p29"/>
          <p:cNvSpPr txBox="1">
            <a:spLocks noGrp="1"/>
          </p:cNvSpPr>
          <p:nvPr>
            <p:ph type="body" idx="14"/>
          </p:nvPr>
        </p:nvSpPr>
        <p:spPr>
          <a:xfrm>
            <a:off x="6516107" y="5009302"/>
            <a:ext cx="1797119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8" name="Google Shape;298;p29"/>
          <p:cNvSpPr txBox="1">
            <a:spLocks noGrp="1"/>
          </p:cNvSpPr>
          <p:nvPr>
            <p:ph type="sldNum" idx="1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29"/>
          <p:cNvSpPr/>
          <p:nvPr/>
        </p:nvSpPr>
        <p:spPr>
          <a:xfrm>
            <a:off x="0" y="120068"/>
            <a:ext cx="148384" cy="6853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29" descr="F:\我的工作\过程文件\2018\7月\0731ppt\改\图\logo.png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1067" y="147084"/>
            <a:ext cx="2847340" cy="24574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9"/>
          <p:cNvSpPr txBox="1"/>
          <p:nvPr/>
        </p:nvSpPr>
        <p:spPr>
          <a:xfrm>
            <a:off x="5092621" y="116797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单图与文字版面">
  <p:cSld name="单图与文字版面 2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/>
          <p:nvPr/>
        </p:nvSpPr>
        <p:spPr>
          <a:xfrm>
            <a:off x="0" y="-11782"/>
            <a:ext cx="9144000" cy="688156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0"/>
          <p:cNvSpPr/>
          <p:nvPr/>
        </p:nvSpPr>
        <p:spPr>
          <a:xfrm>
            <a:off x="305601" y="656473"/>
            <a:ext cx="8532797" cy="5814245"/>
          </a:xfrm>
          <a:prstGeom prst="rect">
            <a:avLst/>
          </a:prstGeom>
          <a:solidFill>
            <a:srgbClr val="141617">
              <a:alpha val="27058"/>
            </a:srgbClr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0"/>
          <p:cNvSpPr>
            <a:spLocks noGrp="1"/>
          </p:cNvSpPr>
          <p:nvPr>
            <p:ph type="pic" idx="2"/>
          </p:nvPr>
        </p:nvSpPr>
        <p:spPr>
          <a:xfrm>
            <a:off x="300258" y="1318203"/>
            <a:ext cx="4379036" cy="486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6" name="Google Shape;306;p30"/>
          <p:cNvSpPr txBox="1">
            <a:spLocks noGrp="1"/>
          </p:cNvSpPr>
          <p:nvPr>
            <p:ph type="body" idx="1"/>
          </p:nvPr>
        </p:nvSpPr>
        <p:spPr>
          <a:xfrm>
            <a:off x="228051" y="152061"/>
            <a:ext cx="4894167" cy="56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7" name="Google Shape;307;p30"/>
          <p:cNvSpPr txBox="1">
            <a:spLocks noGrp="1"/>
          </p:cNvSpPr>
          <p:nvPr>
            <p:ph type="body" idx="3"/>
          </p:nvPr>
        </p:nvSpPr>
        <p:spPr>
          <a:xfrm>
            <a:off x="228051" y="632109"/>
            <a:ext cx="4894167" cy="45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" name="Google Shape;308;p30"/>
          <p:cNvSpPr txBox="1">
            <a:spLocks noGrp="1"/>
          </p:cNvSpPr>
          <p:nvPr>
            <p:ph type="body" idx="4"/>
          </p:nvPr>
        </p:nvSpPr>
        <p:spPr>
          <a:xfrm>
            <a:off x="5122217" y="2052548"/>
            <a:ext cx="2224111" cy="42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9" name="Google Shape;309;p30"/>
          <p:cNvSpPr txBox="1">
            <a:spLocks noGrp="1"/>
          </p:cNvSpPr>
          <p:nvPr>
            <p:ph type="sldNum" idx="1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30"/>
          <p:cNvSpPr txBox="1">
            <a:spLocks noGrp="1"/>
          </p:cNvSpPr>
          <p:nvPr>
            <p:ph type="body" idx="5"/>
          </p:nvPr>
        </p:nvSpPr>
        <p:spPr>
          <a:xfrm>
            <a:off x="5122863" y="2876550"/>
            <a:ext cx="3194050" cy="3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314325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11" name="Google Shape;311;p30" descr="F:\我的工作\过程文件\2018\7月\0731ppt\改\图\logo.png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1067" y="147084"/>
            <a:ext cx="2847340" cy="24574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0"/>
          <p:cNvSpPr txBox="1"/>
          <p:nvPr/>
        </p:nvSpPr>
        <p:spPr>
          <a:xfrm>
            <a:off x="5092621" y="116797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多图版面">
  <p:cSld name="多图版面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>
            <a:spLocks noGrp="1"/>
          </p:cNvSpPr>
          <p:nvPr>
            <p:ph type="pic" idx="2"/>
          </p:nvPr>
        </p:nvSpPr>
        <p:spPr>
          <a:xfrm>
            <a:off x="5902362" y="3846063"/>
            <a:ext cx="2982538" cy="233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" name="Google Shape;315;p31"/>
          <p:cNvSpPr>
            <a:spLocks noGrp="1"/>
          </p:cNvSpPr>
          <p:nvPr>
            <p:ph type="pic" idx="3"/>
          </p:nvPr>
        </p:nvSpPr>
        <p:spPr>
          <a:xfrm>
            <a:off x="251233" y="1318203"/>
            <a:ext cx="5501826" cy="486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6" name="Google Shape;316;p31"/>
          <p:cNvSpPr>
            <a:spLocks noGrp="1"/>
          </p:cNvSpPr>
          <p:nvPr>
            <p:ph type="pic" idx="4"/>
          </p:nvPr>
        </p:nvSpPr>
        <p:spPr>
          <a:xfrm>
            <a:off x="5910251" y="1335381"/>
            <a:ext cx="2982539" cy="233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7" name="Google Shape;317;p31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29" cy="56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31"/>
          <p:cNvSpPr txBox="1">
            <a:spLocks noGrp="1"/>
          </p:cNvSpPr>
          <p:nvPr>
            <p:ph type="body" idx="5"/>
          </p:nvPr>
        </p:nvSpPr>
        <p:spPr>
          <a:xfrm>
            <a:off x="228554" y="632109"/>
            <a:ext cx="5654130" cy="45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31"/>
          <p:cNvSpPr/>
          <p:nvPr/>
        </p:nvSpPr>
        <p:spPr>
          <a:xfrm>
            <a:off x="1191" y="122180"/>
            <a:ext cx="148384" cy="6853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86F7"/>
              </a:gs>
              <a:gs pos="99985">
                <a:srgbClr val="17D1FE"/>
              </a:gs>
              <a:gs pos="100000">
                <a:srgbClr val="17D1FE"/>
              </a:gs>
            </a:gsLst>
            <a:lin ang="0" scaled="0"/>
          </a:gra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1"/>
          <p:cNvSpPr/>
          <p:nvPr/>
        </p:nvSpPr>
        <p:spPr>
          <a:xfrm>
            <a:off x="8711095" y="6515735"/>
            <a:ext cx="1651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50"/>
              <a:buFont typeface="Arial"/>
              <a:buNone/>
            </a:pPr>
            <a:endParaRPr sz="75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1"/>
          <p:cNvSpPr txBox="1">
            <a:spLocks noGrp="1"/>
          </p:cNvSpPr>
          <p:nvPr>
            <p:ph type="sldNum" idx="1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2" name="Google Shape;322;p31"/>
          <p:cNvSpPr/>
          <p:nvPr/>
        </p:nvSpPr>
        <p:spPr>
          <a:xfrm>
            <a:off x="0" y="120068"/>
            <a:ext cx="148384" cy="6853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512AE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31" descr="图片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0241" y="-13652"/>
            <a:ext cx="9189244" cy="688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1" descr="F:\我的工作\过程文件\2018\7月\0731ppt\改\图\logo.png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1067" y="147084"/>
            <a:ext cx="2847340" cy="24574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1"/>
          <p:cNvSpPr txBox="1"/>
          <p:nvPr/>
        </p:nvSpPr>
        <p:spPr>
          <a:xfrm>
            <a:off x="5092621" y="116797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页2 ">
  <p:cSld name="空白页2 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>
            <a:spLocks noGrp="1"/>
          </p:cNvSpPr>
          <p:nvPr>
            <p:ph type="body" idx="1"/>
          </p:nvPr>
        </p:nvSpPr>
        <p:spPr>
          <a:xfrm>
            <a:off x="223838" y="2372442"/>
            <a:ext cx="3853495" cy="100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" name="Google Shape;328;p32"/>
          <p:cNvSpPr txBox="1">
            <a:spLocks noGrp="1"/>
          </p:cNvSpPr>
          <p:nvPr>
            <p:ph type="body" idx="2"/>
          </p:nvPr>
        </p:nvSpPr>
        <p:spPr>
          <a:xfrm>
            <a:off x="242888" y="3319840"/>
            <a:ext cx="3853495" cy="79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32"/>
          <p:cNvSpPr/>
          <p:nvPr/>
        </p:nvSpPr>
        <p:spPr>
          <a:xfrm>
            <a:off x="1191" y="2776480"/>
            <a:ext cx="148384" cy="6853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86F7"/>
              </a:gs>
              <a:gs pos="99985">
                <a:srgbClr val="17D1FE"/>
              </a:gs>
              <a:gs pos="100000">
                <a:srgbClr val="17D1FE"/>
              </a:gs>
            </a:gsLst>
            <a:lin ang="0" scaled="0"/>
          </a:gra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8711095" y="6515735"/>
            <a:ext cx="1651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50"/>
              <a:buFont typeface="Arial"/>
              <a:buNone/>
            </a:pPr>
            <a:endParaRPr sz="75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2"/>
          <p:cNvSpPr txBox="1">
            <a:spLocks noGrp="1"/>
          </p:cNvSpPr>
          <p:nvPr>
            <p:ph type="sldNum" idx="1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32"/>
          <p:cNvSpPr/>
          <p:nvPr/>
        </p:nvSpPr>
        <p:spPr>
          <a:xfrm>
            <a:off x="-2610" y="2776480"/>
            <a:ext cx="148384" cy="6853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3" name="Google Shape;333;p32"/>
          <p:cNvGrpSpPr/>
          <p:nvPr/>
        </p:nvGrpSpPr>
        <p:grpSpPr>
          <a:xfrm>
            <a:off x="5969000" y="147955"/>
            <a:ext cx="2927933" cy="252679"/>
            <a:chOff x="8988" y="198"/>
            <a:chExt cx="5023" cy="433"/>
          </a:xfrm>
        </p:grpSpPr>
        <p:pic>
          <p:nvPicPr>
            <p:cNvPr id="334" name="Google Shape;334;p32" descr="log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32" descr="logo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6" name="Google Shape;336;p32"/>
          <p:cNvSpPr txBox="1"/>
          <p:nvPr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节页">
  <p:cSld name="章节页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4" descr="F:\我的工作\过程文件\2018\7月\0731ppt\改\图\图片1.jpg图片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3811"/>
            <a:ext cx="9144000" cy="688562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1494273" y="3447859"/>
            <a:ext cx="6564809" cy="188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281385" y="656473"/>
            <a:ext cx="8532797" cy="5814245"/>
          </a:xfrm>
          <a:prstGeom prst="rect">
            <a:avLst/>
          </a:prstGeom>
          <a:solidFill>
            <a:srgbClr val="141617">
              <a:alpha val="29019"/>
            </a:srgbClr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1736445" y="2919670"/>
            <a:ext cx="6564809" cy="79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60528" y="2956802"/>
            <a:ext cx="1166335" cy="151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500"/>
              <a:buFont typeface="Carme"/>
              <a:buNone/>
              <a:defRPr sz="9500" b="0" i="0" u="none" strike="noStrike" cap="none">
                <a:solidFill>
                  <a:schemeClr val="lt2"/>
                </a:solidFill>
                <a:latin typeface="Carme"/>
                <a:ea typeface="Carme"/>
                <a:cs typeface="Carme"/>
                <a:sym typeface="Carm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0" name="Google Shape;40;p4" descr="F:\我的工作\过程文件\2018\7月\0731ppt\改\图\logo.png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1067" y="147084"/>
            <a:ext cx="2847340" cy="24574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"/>
          <p:cNvSpPr txBox="1"/>
          <p:nvPr/>
        </p:nvSpPr>
        <p:spPr>
          <a:xfrm>
            <a:off x="5092621" y="116797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文本页">
  <p:cSld name="空白文本页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29" cy="56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9" name="Google Shape;339;p33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3526334" cy="45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0" name="Google Shape;340;p33"/>
          <p:cNvSpPr/>
          <p:nvPr/>
        </p:nvSpPr>
        <p:spPr>
          <a:xfrm>
            <a:off x="1191" y="122180"/>
            <a:ext cx="148384" cy="6853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86F7"/>
              </a:gs>
              <a:gs pos="99985">
                <a:srgbClr val="17D1FE"/>
              </a:gs>
              <a:gs pos="100000">
                <a:srgbClr val="17D1FE"/>
              </a:gs>
            </a:gsLst>
            <a:lin ang="0" scaled="0"/>
          </a:gra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3"/>
          <p:cNvSpPr txBox="1">
            <a:spLocks noGrp="1"/>
          </p:cNvSpPr>
          <p:nvPr>
            <p:ph type="body" idx="3"/>
          </p:nvPr>
        </p:nvSpPr>
        <p:spPr>
          <a:xfrm>
            <a:off x="495254" y="1474994"/>
            <a:ext cx="3853979" cy="352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L="457200" marR="0" lvl="0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5076779" y="1459268"/>
            <a:ext cx="2545334" cy="452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None/>
            </a:pPr>
            <a:r>
              <a:rPr lang="en-US" sz="1575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这里添加小标题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3"/>
          <p:cNvSpPr/>
          <p:nvPr/>
        </p:nvSpPr>
        <p:spPr>
          <a:xfrm>
            <a:off x="5114879" y="2160794"/>
            <a:ext cx="3377729" cy="161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366395" marR="0" lvl="0" indent="-36639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569"/>
              <a:buFont typeface="Arial"/>
              <a:buChar char="•"/>
            </a:pPr>
            <a:r>
              <a:rPr lang="en-US" sz="759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这里添加内容一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6395" marR="0" lvl="0" indent="-366395" algn="l" rtl="0">
              <a:lnSpc>
                <a:spcPct val="110000"/>
              </a:lnSpc>
              <a:spcBef>
                <a:spcPts val="4500"/>
              </a:spcBef>
              <a:spcAft>
                <a:spcPts val="0"/>
              </a:spcAft>
              <a:buClr>
                <a:srgbClr val="A6AAA9"/>
              </a:buClr>
              <a:buSzPts val="569"/>
              <a:buFont typeface="Arial"/>
              <a:buChar char="•"/>
            </a:pPr>
            <a:r>
              <a:rPr lang="en-US" sz="759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这里添加内容二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6395" marR="0" lvl="0" indent="-366395" algn="l" rtl="0">
              <a:lnSpc>
                <a:spcPct val="110000"/>
              </a:lnSpc>
              <a:spcBef>
                <a:spcPts val="4500"/>
              </a:spcBef>
              <a:spcAft>
                <a:spcPts val="0"/>
              </a:spcAft>
              <a:buClr>
                <a:srgbClr val="A6AAA9"/>
              </a:buClr>
              <a:buSzPts val="569"/>
              <a:buFont typeface="Arial"/>
              <a:buChar char="•"/>
            </a:pPr>
            <a:r>
              <a:rPr lang="en-US" sz="759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这里添加内容三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8711095" y="6515735"/>
            <a:ext cx="1651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50"/>
              <a:buFont typeface="Arial"/>
              <a:buNone/>
            </a:pPr>
            <a:endParaRPr sz="75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3"/>
          <p:cNvSpPr txBox="1">
            <a:spLocks noGrp="1"/>
          </p:cNvSpPr>
          <p:nvPr>
            <p:ph type="sldNum" idx="1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6" name="Google Shape;346;p33"/>
          <p:cNvSpPr/>
          <p:nvPr/>
        </p:nvSpPr>
        <p:spPr>
          <a:xfrm>
            <a:off x="1835" y="133808"/>
            <a:ext cx="148384" cy="6853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C82A06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7" name="Google Shape;347;p33"/>
          <p:cNvGrpSpPr/>
          <p:nvPr/>
        </p:nvGrpSpPr>
        <p:grpSpPr>
          <a:xfrm>
            <a:off x="5969000" y="147955"/>
            <a:ext cx="2927933" cy="252679"/>
            <a:chOff x="8988" y="198"/>
            <a:chExt cx="5023" cy="433"/>
          </a:xfrm>
        </p:grpSpPr>
        <p:pic>
          <p:nvPicPr>
            <p:cNvPr id="348" name="Google Shape;348;p33" descr="log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33" descr="logo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0" name="Google Shape;350;p33"/>
          <p:cNvSpPr txBox="1"/>
          <p:nvPr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>
  <p:cSld name="空白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sldNum" idx="1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3" name="Google Shape;353;p34"/>
          <p:cNvGrpSpPr/>
          <p:nvPr/>
        </p:nvGrpSpPr>
        <p:grpSpPr>
          <a:xfrm>
            <a:off x="5969000" y="147955"/>
            <a:ext cx="2927933" cy="252679"/>
            <a:chOff x="8988" y="198"/>
            <a:chExt cx="5023" cy="433"/>
          </a:xfrm>
        </p:grpSpPr>
        <p:pic>
          <p:nvPicPr>
            <p:cNvPr id="354" name="Google Shape;354;p34" descr="log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34" descr="logo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6" name="Google Shape;356;p34"/>
          <p:cNvSpPr txBox="1"/>
          <p:nvPr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封面／结束页" type="title">
  <p:cSld name="TITLE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/>
          <p:nvPr/>
        </p:nvSpPr>
        <p:spPr>
          <a:xfrm>
            <a:off x="238" y="-11782"/>
            <a:ext cx="9144000" cy="688156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5"/>
          <p:cNvSpPr txBox="1">
            <a:spLocks noGrp="1"/>
          </p:cNvSpPr>
          <p:nvPr>
            <p:ph type="body" idx="1"/>
          </p:nvPr>
        </p:nvSpPr>
        <p:spPr>
          <a:xfrm>
            <a:off x="1249412" y="536958"/>
            <a:ext cx="6645176" cy="232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" name="Google Shape;360;p35"/>
          <p:cNvSpPr txBox="1">
            <a:spLocks noGrp="1"/>
          </p:cNvSpPr>
          <p:nvPr>
            <p:ph type="body" idx="2"/>
          </p:nvPr>
        </p:nvSpPr>
        <p:spPr>
          <a:xfrm>
            <a:off x="1249412" y="2861058"/>
            <a:ext cx="6645176" cy="79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" name="Google Shape;361;p35"/>
          <p:cNvSpPr/>
          <p:nvPr/>
        </p:nvSpPr>
        <p:spPr>
          <a:xfrm>
            <a:off x="4552764" y="5375814"/>
            <a:ext cx="165100" cy="211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5"/>
              <a:buFont typeface="Arial"/>
              <a:buNone/>
            </a:pPr>
            <a:endParaRPr sz="1125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5"/>
          <p:cNvSpPr/>
          <p:nvPr/>
        </p:nvSpPr>
        <p:spPr>
          <a:xfrm>
            <a:off x="4552764" y="5375814"/>
            <a:ext cx="165100" cy="211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5"/>
              <a:buFont typeface="Arial"/>
              <a:buNone/>
            </a:pPr>
            <a:endParaRPr sz="1125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5"/>
          <p:cNvSpPr txBox="1">
            <a:spLocks noGrp="1"/>
          </p:cNvSpPr>
          <p:nvPr>
            <p:ph type="sldNum" idx="12"/>
          </p:nvPr>
        </p:nvSpPr>
        <p:spPr>
          <a:xfrm>
            <a:off x="4552764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页">
  <p:cSld name="空白页_1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29" cy="56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36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5654130" cy="45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7" name="Google Shape;367;p36"/>
          <p:cNvSpPr/>
          <p:nvPr/>
        </p:nvSpPr>
        <p:spPr>
          <a:xfrm>
            <a:off x="1191" y="122180"/>
            <a:ext cx="148384" cy="6853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6"/>
          <p:cNvSpPr/>
          <p:nvPr/>
        </p:nvSpPr>
        <p:spPr>
          <a:xfrm>
            <a:off x="8711095" y="6515735"/>
            <a:ext cx="1651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50"/>
              <a:buFont typeface="Arial"/>
              <a:buNone/>
            </a:pPr>
            <a:endParaRPr sz="75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6"/>
          <p:cNvSpPr txBox="1">
            <a:spLocks noGrp="1"/>
          </p:cNvSpPr>
          <p:nvPr>
            <p:ph type="sldNum" idx="1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页">
  <p:cSld name="空白页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29" cy="56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313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C131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5654130" cy="45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1191" y="122180"/>
            <a:ext cx="148384" cy="6853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8711095" y="6515735"/>
            <a:ext cx="1651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50"/>
              <a:buFont typeface="Arial"/>
              <a:buNone/>
            </a:pPr>
            <a:endParaRPr sz="75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8" name="Google Shape;48;p5"/>
          <p:cNvGrpSpPr/>
          <p:nvPr/>
        </p:nvGrpSpPr>
        <p:grpSpPr>
          <a:xfrm>
            <a:off x="5969000" y="147955"/>
            <a:ext cx="2927933" cy="252679"/>
            <a:chOff x="8988" y="198"/>
            <a:chExt cx="5023" cy="433"/>
          </a:xfrm>
        </p:grpSpPr>
        <p:pic>
          <p:nvPicPr>
            <p:cNvPr id="49" name="Google Shape;49;p5" descr="log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5" descr="logo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" name="Google Shape;51;p5"/>
          <p:cNvSpPr txBox="1"/>
          <p:nvPr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3"/>
          </p:nvPr>
        </p:nvSpPr>
        <p:spPr>
          <a:xfrm>
            <a:off x="228600" y="1457325"/>
            <a:ext cx="8482013" cy="489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328612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2F1E05"/>
              </a:buClr>
              <a:buSzPts val="1575"/>
              <a:buFont typeface="Noto Sans Symbols"/>
              <a:buChar char="✧"/>
              <a:defRPr sz="2100" b="0" i="0" u="none" strike="noStrike" cap="none">
                <a:solidFill>
                  <a:srgbClr val="2F1E0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8612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2F1E05"/>
              </a:buClr>
              <a:buSzPts val="1575"/>
              <a:buFont typeface="Noto Sans Symbols"/>
              <a:buChar char="✦"/>
              <a:defRPr sz="2100" b="0" i="0" u="none" strike="noStrike" cap="none">
                <a:solidFill>
                  <a:srgbClr val="2F1E0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2F1E05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2F1E0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2F1E05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2F1E0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2F1E05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2F1E0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单图与文字版面">
  <p:cSld name="单图与文字版面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266700" y="2789756"/>
            <a:ext cx="3853495" cy="58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2"/>
          </p:nvPr>
        </p:nvSpPr>
        <p:spPr>
          <a:xfrm>
            <a:off x="285750" y="3324942"/>
            <a:ext cx="3853495" cy="39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6"/>
          <p:cNvSpPr/>
          <p:nvPr/>
        </p:nvSpPr>
        <p:spPr>
          <a:xfrm>
            <a:off x="1191" y="2776480"/>
            <a:ext cx="148384" cy="6853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92D8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0" y="2776480"/>
            <a:ext cx="148384" cy="6853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512AE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6" descr="F:\我的工作\过程文件\2018\7月\0731ppt\改\图\图片1.jpg图片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3811"/>
            <a:ext cx="9144000" cy="688562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6"/>
          <p:cNvSpPr/>
          <p:nvPr/>
        </p:nvSpPr>
        <p:spPr>
          <a:xfrm>
            <a:off x="281385" y="656473"/>
            <a:ext cx="8532797" cy="5814245"/>
          </a:xfrm>
          <a:prstGeom prst="rect">
            <a:avLst/>
          </a:prstGeom>
          <a:solidFill>
            <a:srgbClr val="141617">
              <a:alpha val="29019"/>
            </a:srgbClr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6" descr="F:\我的工作\过程文件\2018\7月\0731ppt\改\图\logo.png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1067" y="147084"/>
            <a:ext cx="2847340" cy="24574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6"/>
          <p:cNvSpPr txBox="1"/>
          <p:nvPr/>
        </p:nvSpPr>
        <p:spPr>
          <a:xfrm>
            <a:off x="5092621" y="116797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多图与文字版面">
  <p:cSld name="多图与文字版面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7" descr="F:\我的工作\过程文件\2018\7月\0731ppt\改\图\图片1.jpg图片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3811"/>
            <a:ext cx="9144000" cy="688562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>
            <a:spLocks noGrp="1"/>
          </p:cNvSpPr>
          <p:nvPr>
            <p:ph type="pic" idx="2"/>
          </p:nvPr>
        </p:nvSpPr>
        <p:spPr>
          <a:xfrm>
            <a:off x="302593" y="1310662"/>
            <a:ext cx="2848558" cy="25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7"/>
          <p:cNvSpPr>
            <a:spLocks noGrp="1"/>
          </p:cNvSpPr>
          <p:nvPr>
            <p:ph type="pic" idx="3"/>
          </p:nvPr>
        </p:nvSpPr>
        <p:spPr>
          <a:xfrm>
            <a:off x="3147715" y="1310662"/>
            <a:ext cx="2848558" cy="25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7"/>
          <p:cNvSpPr>
            <a:spLocks noGrp="1"/>
          </p:cNvSpPr>
          <p:nvPr>
            <p:ph type="pic" idx="4"/>
          </p:nvPr>
        </p:nvSpPr>
        <p:spPr>
          <a:xfrm>
            <a:off x="5990381" y="1310662"/>
            <a:ext cx="2848558" cy="25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228051" y="181827"/>
            <a:ext cx="5435129" cy="56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5"/>
          </p:nvPr>
        </p:nvSpPr>
        <p:spPr>
          <a:xfrm>
            <a:off x="228051" y="632109"/>
            <a:ext cx="5654130" cy="45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6"/>
          </p:nvPr>
        </p:nvSpPr>
        <p:spPr>
          <a:xfrm>
            <a:off x="1138709" y="4555142"/>
            <a:ext cx="1042988" cy="42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239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7"/>
          </p:nvPr>
        </p:nvSpPr>
        <p:spPr>
          <a:xfrm>
            <a:off x="833081" y="5009302"/>
            <a:ext cx="1797119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8"/>
          </p:nvPr>
        </p:nvSpPr>
        <p:spPr>
          <a:xfrm>
            <a:off x="3977915" y="4555142"/>
            <a:ext cx="1042988" cy="42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239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9"/>
          </p:nvPr>
        </p:nvSpPr>
        <p:spPr>
          <a:xfrm>
            <a:off x="3673441" y="5009302"/>
            <a:ext cx="1797119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body" idx="13"/>
          </p:nvPr>
        </p:nvSpPr>
        <p:spPr>
          <a:xfrm>
            <a:off x="6821735" y="4555142"/>
            <a:ext cx="1042988" cy="42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239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4"/>
          </p:nvPr>
        </p:nvSpPr>
        <p:spPr>
          <a:xfrm>
            <a:off x="6516107" y="5009302"/>
            <a:ext cx="1797119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0" y="120068"/>
            <a:ext cx="148384" cy="6853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7" descr="F:\我的工作\过程文件\2018\7月\0731ppt\改\图\logo.png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1067" y="147084"/>
            <a:ext cx="2847340" cy="24574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7"/>
          <p:cNvSpPr txBox="1"/>
          <p:nvPr/>
        </p:nvSpPr>
        <p:spPr>
          <a:xfrm>
            <a:off x="5092621" y="116797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单图与文字版面">
  <p:cSld name="单图与文字版面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/>
          <p:nvPr/>
        </p:nvSpPr>
        <p:spPr>
          <a:xfrm>
            <a:off x="0" y="-11782"/>
            <a:ext cx="9144000" cy="688156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8"/>
          <p:cNvSpPr/>
          <p:nvPr/>
        </p:nvSpPr>
        <p:spPr>
          <a:xfrm>
            <a:off x="305601" y="656473"/>
            <a:ext cx="8532797" cy="5814245"/>
          </a:xfrm>
          <a:prstGeom prst="rect">
            <a:avLst/>
          </a:prstGeom>
          <a:solidFill>
            <a:srgbClr val="141617">
              <a:alpha val="27058"/>
            </a:srgbClr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8"/>
          <p:cNvSpPr>
            <a:spLocks noGrp="1"/>
          </p:cNvSpPr>
          <p:nvPr>
            <p:ph type="pic" idx="2"/>
          </p:nvPr>
        </p:nvSpPr>
        <p:spPr>
          <a:xfrm>
            <a:off x="300258" y="1318203"/>
            <a:ext cx="4379036" cy="486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228051" y="152061"/>
            <a:ext cx="4894167" cy="56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3"/>
          </p:nvPr>
        </p:nvSpPr>
        <p:spPr>
          <a:xfrm>
            <a:off x="228051" y="632109"/>
            <a:ext cx="4894167" cy="45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EE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4"/>
          </p:nvPr>
        </p:nvSpPr>
        <p:spPr>
          <a:xfrm>
            <a:off x="5122217" y="2052548"/>
            <a:ext cx="2224111" cy="42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body" idx="5"/>
          </p:nvPr>
        </p:nvSpPr>
        <p:spPr>
          <a:xfrm>
            <a:off x="5122863" y="2876550"/>
            <a:ext cx="3194050" cy="3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314325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9" name="Google Shape;89;p8" descr="F:\我的工作\过程文件\2018\7月\0731ppt\改\图\logo.png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1067" y="147084"/>
            <a:ext cx="2847340" cy="24574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8"/>
          <p:cNvSpPr txBox="1"/>
          <p:nvPr/>
        </p:nvSpPr>
        <p:spPr>
          <a:xfrm>
            <a:off x="5092621" y="116797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多图版面">
  <p:cSld name="多图版面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>
            <a:spLocks noGrp="1"/>
          </p:cNvSpPr>
          <p:nvPr>
            <p:ph type="pic" idx="2"/>
          </p:nvPr>
        </p:nvSpPr>
        <p:spPr>
          <a:xfrm>
            <a:off x="5902362" y="3846063"/>
            <a:ext cx="2982538" cy="233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9"/>
          <p:cNvSpPr>
            <a:spLocks noGrp="1"/>
          </p:cNvSpPr>
          <p:nvPr>
            <p:ph type="pic" idx="3"/>
          </p:nvPr>
        </p:nvSpPr>
        <p:spPr>
          <a:xfrm>
            <a:off x="251233" y="1318203"/>
            <a:ext cx="5501826" cy="486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9"/>
          <p:cNvSpPr>
            <a:spLocks noGrp="1"/>
          </p:cNvSpPr>
          <p:nvPr>
            <p:ph type="pic" idx="4"/>
          </p:nvPr>
        </p:nvSpPr>
        <p:spPr>
          <a:xfrm>
            <a:off x="5910251" y="1335381"/>
            <a:ext cx="2982539" cy="233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29" cy="56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5"/>
          </p:nvPr>
        </p:nvSpPr>
        <p:spPr>
          <a:xfrm>
            <a:off x="228554" y="632109"/>
            <a:ext cx="5654130" cy="45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1191" y="122180"/>
            <a:ext cx="148384" cy="6853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86F7"/>
              </a:gs>
              <a:gs pos="99985">
                <a:srgbClr val="17D1FE"/>
              </a:gs>
              <a:gs pos="100000">
                <a:srgbClr val="17D1FE"/>
              </a:gs>
            </a:gsLst>
            <a:lin ang="0" scaled="0"/>
          </a:gra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8711095" y="6515735"/>
            <a:ext cx="1651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50"/>
              <a:buFont typeface="Arial"/>
              <a:buNone/>
            </a:pPr>
            <a:endParaRPr sz="75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>
            <a:spLocks noGrp="1"/>
          </p:cNvSpPr>
          <p:nvPr>
            <p:ph type="sldNum" idx="1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0" y="120068"/>
            <a:ext cx="148384" cy="6853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512AE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9" descr="图片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0241" y="-13652"/>
            <a:ext cx="9189244" cy="688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9" descr="F:\我的工作\过程文件\2018\7月\0731ppt\改\图\logo.png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1067" y="147084"/>
            <a:ext cx="2847340" cy="24574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9"/>
          <p:cNvSpPr txBox="1"/>
          <p:nvPr/>
        </p:nvSpPr>
        <p:spPr>
          <a:xfrm>
            <a:off x="5092621" y="116797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页2 ">
  <p:cSld name="空白页2 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>
            <a:spLocks noGrp="1"/>
          </p:cNvSpPr>
          <p:nvPr>
            <p:ph type="body" idx="1"/>
          </p:nvPr>
        </p:nvSpPr>
        <p:spPr>
          <a:xfrm>
            <a:off x="223838" y="2372442"/>
            <a:ext cx="3853495" cy="100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body" idx="2"/>
          </p:nvPr>
        </p:nvSpPr>
        <p:spPr>
          <a:xfrm>
            <a:off x="242888" y="3319840"/>
            <a:ext cx="3853495" cy="79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1191" y="2776480"/>
            <a:ext cx="148384" cy="6853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86F7"/>
              </a:gs>
              <a:gs pos="99985">
                <a:srgbClr val="17D1FE"/>
              </a:gs>
              <a:gs pos="100000">
                <a:srgbClr val="17D1FE"/>
              </a:gs>
            </a:gsLst>
            <a:lin ang="0" scaled="0"/>
          </a:gra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0"/>
          <p:cNvSpPr/>
          <p:nvPr/>
        </p:nvSpPr>
        <p:spPr>
          <a:xfrm>
            <a:off x="8711095" y="6515735"/>
            <a:ext cx="1651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50"/>
              <a:buFont typeface="Arial"/>
              <a:buNone/>
            </a:pPr>
            <a:endParaRPr sz="75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0"/>
          <p:cNvSpPr txBox="1">
            <a:spLocks noGrp="1"/>
          </p:cNvSpPr>
          <p:nvPr>
            <p:ph type="sldNum" idx="1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0"/>
          <p:cNvSpPr/>
          <p:nvPr/>
        </p:nvSpPr>
        <p:spPr>
          <a:xfrm>
            <a:off x="-2610" y="2776480"/>
            <a:ext cx="148384" cy="6853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0"/>
          <p:cNvGrpSpPr/>
          <p:nvPr/>
        </p:nvGrpSpPr>
        <p:grpSpPr>
          <a:xfrm>
            <a:off x="5969000" y="147955"/>
            <a:ext cx="2927933" cy="252679"/>
            <a:chOff x="8988" y="198"/>
            <a:chExt cx="5023" cy="433"/>
          </a:xfrm>
        </p:grpSpPr>
        <p:pic>
          <p:nvPicPr>
            <p:cNvPr id="112" name="Google Shape;112;p10" descr="log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0" descr="logo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10"/>
          <p:cNvSpPr txBox="1"/>
          <p:nvPr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theme" Target="../theme/theme2.xml"/><Relationship Id="rId9" Type="http://schemas.openxmlformats.org/officeDocument/2006/relationships/image" Target="../media/image1.jp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theme" Target="../theme/theme3.xml"/><Relationship Id="rId15" Type="http://schemas.openxmlformats.org/officeDocument/2006/relationships/image" Target="../media/image1.jp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38" y="-11782"/>
            <a:ext cx="9144000" cy="6881565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305601" y="656473"/>
            <a:ext cx="8532797" cy="5814245"/>
          </a:xfrm>
          <a:prstGeom prst="rect">
            <a:avLst/>
          </a:prstGeom>
          <a:solidFill>
            <a:srgbClr val="141617">
              <a:alpha val="49019"/>
            </a:srgbClr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1191" y="122180"/>
            <a:ext cx="148384" cy="6853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92D8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711095" y="6515735"/>
            <a:ext cx="1651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"/>
              <a:buFont typeface="Arial"/>
              <a:buNone/>
            </a:pPr>
            <a:endParaRPr sz="7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33413" y="677997"/>
            <a:ext cx="7877175" cy="94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33413" y="1619250"/>
            <a:ext cx="78771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1" descr="F:\我的工作\过程文件\2018\7月\0731ppt\改\图\logo.pnglogo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081067" y="147084"/>
            <a:ext cx="2847340" cy="24574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5092621" y="116797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/>
          <p:nvPr/>
        </p:nvSpPr>
        <p:spPr>
          <a:xfrm>
            <a:off x="238" y="-11782"/>
            <a:ext cx="9144000" cy="688156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305601" y="656473"/>
            <a:ext cx="8532797" cy="5814245"/>
          </a:xfrm>
          <a:prstGeom prst="rect">
            <a:avLst/>
          </a:prstGeom>
          <a:solidFill>
            <a:srgbClr val="141617">
              <a:alpha val="49019"/>
            </a:srgbClr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1191" y="122180"/>
            <a:ext cx="148384" cy="6853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92D8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8711095" y="6515735"/>
            <a:ext cx="1651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"/>
              <a:buFont typeface="Arial"/>
              <a:buNone/>
            </a:pPr>
            <a:endParaRPr sz="7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633413" y="677997"/>
            <a:ext cx="7877175" cy="94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633413" y="1619250"/>
            <a:ext cx="78771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ldNum" idx="1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Google Shape;156;p15" descr="F:\我的工作\过程文件\2018\7月\0731ppt\改\图\logo.png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081067" y="147084"/>
            <a:ext cx="2847340" cy="24574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5"/>
          <p:cNvSpPr txBox="1"/>
          <p:nvPr/>
        </p:nvSpPr>
        <p:spPr>
          <a:xfrm>
            <a:off x="5092621" y="116797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/>
          <p:nvPr/>
        </p:nvSpPr>
        <p:spPr>
          <a:xfrm>
            <a:off x="238" y="-11782"/>
            <a:ext cx="9144000" cy="6881565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305601" y="656473"/>
            <a:ext cx="8532797" cy="5814245"/>
          </a:xfrm>
          <a:prstGeom prst="rect">
            <a:avLst/>
          </a:prstGeom>
          <a:solidFill>
            <a:srgbClr val="141617">
              <a:alpha val="49019"/>
            </a:srgbClr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1191" y="122180"/>
            <a:ext cx="148384" cy="6853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92D8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8711095" y="6515735"/>
            <a:ext cx="1651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"/>
              <a:buFont typeface="Arial"/>
              <a:buNone/>
            </a:pPr>
            <a:endParaRPr sz="7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3"/>
          <p:cNvSpPr txBox="1">
            <a:spLocks noGrp="1"/>
          </p:cNvSpPr>
          <p:nvPr>
            <p:ph type="title"/>
          </p:nvPr>
        </p:nvSpPr>
        <p:spPr>
          <a:xfrm>
            <a:off x="633413" y="677997"/>
            <a:ext cx="7877175" cy="94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Google Shape;233;p23"/>
          <p:cNvSpPr txBox="1">
            <a:spLocks noGrp="1"/>
          </p:cNvSpPr>
          <p:nvPr>
            <p:ph type="body" idx="1"/>
          </p:nvPr>
        </p:nvSpPr>
        <p:spPr>
          <a:xfrm>
            <a:off x="633413" y="1619250"/>
            <a:ext cx="78771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sldNum" idx="1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5" name="Google Shape;235;p23" descr="F:\我的工作\过程文件\2018\7月\0731ppt\改\图\logo.pnglogo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081067" y="147084"/>
            <a:ext cx="2847340" cy="24574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3"/>
          <p:cNvSpPr txBox="1"/>
          <p:nvPr/>
        </p:nvSpPr>
        <p:spPr>
          <a:xfrm>
            <a:off x="5092621" y="116797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99995" sy="99995" flip="none" algn="tl"/>
        </a:blip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/>
          <p:nvPr/>
        </p:nvSpPr>
        <p:spPr>
          <a:xfrm>
            <a:off x="850407" y="2677835"/>
            <a:ext cx="1650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7"/>
          <p:cNvSpPr txBox="1"/>
          <p:nvPr/>
        </p:nvSpPr>
        <p:spPr>
          <a:xfrm>
            <a:off x="732850" y="2174678"/>
            <a:ext cx="7679100" cy="20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HTAP DB—System : ApsaraDB HBase Phoenix and Spark</a:t>
            </a: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732442" y="3605761"/>
            <a:ext cx="76791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Yun Zhang &amp; Wei Li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7"/>
          <p:cNvSpPr txBox="1"/>
          <p:nvPr/>
        </p:nvSpPr>
        <p:spPr>
          <a:xfrm>
            <a:off x="732462" y="3797171"/>
            <a:ext cx="76791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August 17,2018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r>
              <a:rPr lang="en-US" sz="2800" b="0" i="0" u="none" strike="noStrike" cap="none">
                <a:solidFill>
                  <a:srgbClr val="DC1313"/>
                </a:solidFill>
                <a:latin typeface="Arial"/>
                <a:ea typeface="Arial"/>
                <a:cs typeface="Arial"/>
                <a:sym typeface="Arial"/>
              </a:rPr>
              <a:t>Use Case 1 </a:t>
            </a:r>
            <a:endParaRPr sz="3000" b="0" i="0" u="none" strike="noStrike" cap="none">
              <a:solidFill>
                <a:srgbClr val="DC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6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56541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LOT Scenario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6"/>
          <p:cNvSpPr txBox="1"/>
          <p:nvPr/>
        </p:nvSpPr>
        <p:spPr>
          <a:xfrm>
            <a:off x="585275" y="1145125"/>
            <a:ext cx="7977600" cy="48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table(Spatial Temporal Data) 100 million+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 table(User Information) less than 1 million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Requirements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 join(big table join small table)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Staled table (avoid hot spotting)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Secondary index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Requirements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Latency less than 2 seconds (100 vertices of polygon)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Scale out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r>
              <a:rPr lang="en-US" sz="2800" b="0" i="0" u="none" strike="noStrike" cap="none">
                <a:solidFill>
                  <a:srgbClr val="DC1313"/>
                </a:solidFill>
                <a:latin typeface="Arial"/>
                <a:ea typeface="Arial"/>
                <a:cs typeface="Arial"/>
                <a:sym typeface="Arial"/>
              </a:rPr>
              <a:t>Use Case 1 </a:t>
            </a:r>
            <a:endParaRPr sz="3000" b="0" i="0" u="none" strike="noStrike" cap="none">
              <a:solidFill>
                <a:srgbClr val="DC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7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56541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603" y="1503886"/>
            <a:ext cx="7821002" cy="4077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r>
              <a:rPr lang="en-US" sz="2800" b="0" i="0" u="none" strike="noStrike" cap="none">
                <a:solidFill>
                  <a:srgbClr val="DC1313"/>
                </a:solidFill>
                <a:latin typeface="Arial"/>
                <a:ea typeface="Arial"/>
                <a:cs typeface="Arial"/>
                <a:sym typeface="Arial"/>
              </a:rPr>
              <a:t>Use Case 1 </a:t>
            </a:r>
            <a:endParaRPr sz="3000" b="0" i="0" u="none" strike="noStrike" cap="none">
              <a:solidFill>
                <a:srgbClr val="DC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8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56541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4" name="Google Shape;47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36609"/>
            <a:ext cx="8839200" cy="462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9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r>
              <a:rPr lang="en-US" sz="2800" b="0" i="0" u="none" strike="noStrike" cap="none">
                <a:solidFill>
                  <a:srgbClr val="DC1313"/>
                </a:solidFill>
                <a:latin typeface="Arial"/>
                <a:ea typeface="Arial"/>
                <a:cs typeface="Arial"/>
                <a:sym typeface="Arial"/>
              </a:rPr>
              <a:t>Use Case 2 </a:t>
            </a:r>
            <a:endParaRPr sz="3000" b="0" i="0" u="none" strike="noStrike" cap="none">
              <a:solidFill>
                <a:srgbClr val="DC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49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56541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Internet Company Scenario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9"/>
          <p:cNvSpPr txBox="1"/>
          <p:nvPr/>
        </p:nvSpPr>
        <p:spPr>
          <a:xfrm>
            <a:off x="534375" y="1348700"/>
            <a:ext cx="7965000" cy="47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350+ million/per day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500G+/per day(uncompress)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Requirements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Staled table (avoid hot spotting)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Secondary index(multidimensional analytics)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Requirements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Latency less than 200 Millisecond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/>
              <a:t>6+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index tables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Scale out 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0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r>
              <a:rPr lang="en-US" sz="2800" b="0" i="0" u="none" strike="noStrike" cap="none">
                <a:solidFill>
                  <a:srgbClr val="DC1313"/>
                </a:solidFill>
                <a:latin typeface="Arial"/>
                <a:ea typeface="Arial"/>
                <a:cs typeface="Arial"/>
                <a:sym typeface="Arial"/>
              </a:rPr>
              <a:t>Use Case 2 </a:t>
            </a:r>
            <a:endParaRPr sz="3000" b="0" i="0" u="none" strike="noStrike" cap="none">
              <a:solidFill>
                <a:srgbClr val="DC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0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56541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700" y="1643748"/>
            <a:ext cx="8115300" cy="38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1"/>
          <p:cNvSpPr txBox="1">
            <a:spLocks noGrp="1"/>
          </p:cNvSpPr>
          <p:nvPr>
            <p:ph type="title"/>
          </p:nvPr>
        </p:nvSpPr>
        <p:spPr>
          <a:xfrm>
            <a:off x="1462285" y="2432093"/>
            <a:ext cx="6564900" cy="14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Best Practices</a:t>
            </a:r>
            <a:endParaRPr sz="5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51"/>
          <p:cNvSpPr txBox="1">
            <a:spLocks noGrp="1"/>
          </p:cNvSpPr>
          <p:nvPr>
            <p:ph type="body" idx="2"/>
          </p:nvPr>
        </p:nvSpPr>
        <p:spPr>
          <a:xfrm>
            <a:off x="365143" y="2851029"/>
            <a:ext cx="10974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Carme"/>
              <a:buNone/>
            </a:pPr>
            <a:r>
              <a:rPr lang="en-US" sz="4800" b="0" i="0" u="none" strike="noStrike" cap="none">
                <a:solidFill>
                  <a:schemeClr val="lt2"/>
                </a:solidFill>
                <a:latin typeface="Carme"/>
                <a:ea typeface="Carme"/>
                <a:cs typeface="Carme"/>
                <a:sym typeface="Carme"/>
              </a:rPr>
              <a:t>1.3</a:t>
            </a:r>
            <a:endParaRPr sz="4800" b="0" i="0" u="none" strike="noStrike" cap="none">
              <a:solidFill>
                <a:schemeClr val="lt2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495" name="Google Shape;495;p51"/>
          <p:cNvSpPr txBox="1"/>
          <p:nvPr/>
        </p:nvSpPr>
        <p:spPr>
          <a:xfrm>
            <a:off x="1374911" y="1364172"/>
            <a:ext cx="171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51"/>
          <p:cNvSpPr txBox="1"/>
          <p:nvPr/>
        </p:nvSpPr>
        <p:spPr>
          <a:xfrm>
            <a:off x="1412072" y="966343"/>
            <a:ext cx="1650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2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r>
              <a:rPr lang="en-US" sz="2800" b="0" i="0" u="none" strike="noStrike" cap="none">
                <a:solidFill>
                  <a:srgbClr val="DC1313"/>
                </a:solidFill>
                <a:latin typeface="Arial"/>
                <a:ea typeface="Arial"/>
                <a:cs typeface="Arial"/>
                <a:sym typeface="Arial"/>
              </a:rPr>
              <a:t>Best Practices</a:t>
            </a:r>
            <a:endParaRPr sz="3000" b="0" i="0" u="none" strike="noStrike" cap="none">
              <a:solidFill>
                <a:srgbClr val="DC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52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56541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Table Properties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52"/>
          <p:cNvSpPr txBox="1"/>
          <p:nvPr/>
        </p:nvSpPr>
        <p:spPr>
          <a:xfrm>
            <a:off x="544950" y="1402300"/>
            <a:ext cx="8054100" cy="43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 to set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UPDATE_CACHE_FREQUENCY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when create table (120000ms as a default value)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pre-splitting keys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better than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slated table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.(Range scan is limited when use slate buckets)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Pre-splitting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region for index table(if your data tables are salted table, index tables will inherit this property).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SALT_BUCKETS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not equal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split keys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(pre-splitting region)!!!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3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r>
              <a:rPr lang="en-US" sz="2800" b="0" i="0" u="none" strike="noStrike" cap="none">
                <a:solidFill>
                  <a:srgbClr val="DC1313"/>
                </a:solidFill>
                <a:latin typeface="Arial"/>
                <a:ea typeface="Arial"/>
                <a:cs typeface="Arial"/>
                <a:sym typeface="Arial"/>
              </a:rPr>
              <a:t>Best Practices</a:t>
            </a:r>
            <a:endParaRPr sz="3000" b="0" i="0" u="none" strike="noStrike" cap="none">
              <a:solidFill>
                <a:srgbClr val="DC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3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56541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Query Hint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53"/>
          <p:cNvSpPr txBox="1"/>
          <p:nvPr/>
        </p:nvSpPr>
        <p:spPr>
          <a:xfrm>
            <a:off x="544950" y="1402300"/>
            <a:ext cx="8054100" cy="43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USE_SORT_MERGE_JOIN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when join bigger tables.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NO_CACHE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avoid caching any HBase blocks loaded, which can reduce GC overhead and get better performance. it is used export data query, such as UPSERT…SELECT clause.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save an RPC call on the scan, Which can reduce network overhead. it is used hit the small amount of data of query.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4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r>
              <a:rPr lang="en-US" sz="2800" b="0" i="0" u="none" strike="noStrike" cap="none">
                <a:solidFill>
                  <a:srgbClr val="DC1313"/>
                </a:solidFill>
                <a:latin typeface="Arial"/>
                <a:ea typeface="Arial"/>
                <a:cs typeface="Arial"/>
                <a:sym typeface="Arial"/>
              </a:rPr>
              <a:t>Best Practices</a:t>
            </a:r>
            <a:endParaRPr sz="3000" b="0" i="0" u="none" strike="noStrike" cap="none">
              <a:solidFill>
                <a:srgbClr val="DC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54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56541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Composite</a:t>
            </a:r>
            <a:r>
              <a:rPr lang="en-US"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 Key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7" name="Google Shape;517;p54"/>
          <p:cNvGraphicFramePr/>
          <p:nvPr/>
        </p:nvGraphicFramePr>
        <p:xfrm>
          <a:off x="453000" y="3685195"/>
          <a:ext cx="8238050" cy="2555300"/>
        </p:xfrm>
        <a:graphic>
          <a:graphicData uri="http://schemas.openxmlformats.org/drawingml/2006/table">
            <a:tbl>
              <a:tblPr>
                <a:noFill/>
                <a:tableStyleId>{24BFA54A-66DF-4AAE-B024-1D0D38BECBD5}</a:tableStyleId>
              </a:tblPr>
              <a:tblGrid>
                <a:gridCol w="4119025"/>
                <a:gridCol w="4119025"/>
              </a:tblGrid>
              <a:tr h="42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D9D9D9"/>
                          </a:solidFill>
                        </a:rPr>
                        <a:t>Where Conditions</a:t>
                      </a:r>
                      <a:endParaRPr sz="1800" b="1" u="none" strike="noStrike" cap="none">
                        <a:solidFill>
                          <a:srgbClr val="D9D9D9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D9D9D9"/>
                          </a:solidFill>
                        </a:rPr>
                        <a:t>Status</a:t>
                      </a:r>
                      <a:endParaRPr sz="1800" b="1" u="none" strike="noStrike" cap="none">
                        <a:solidFill>
                          <a:srgbClr val="D9D9D9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  <a:tr h="42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A=x and B=x and C=x</a:t>
                      </a:r>
                      <a:endParaRPr sz="1800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Best</a:t>
                      </a:r>
                      <a:endParaRPr sz="1800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</a:tr>
              <a:tr h="42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A=x and B=x</a:t>
                      </a:r>
                      <a:endParaRPr sz="1800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Better</a:t>
                      </a:r>
                      <a:endParaRPr sz="1800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</a:tr>
              <a:tr h="42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A=x </a:t>
                      </a:r>
                      <a:endParaRPr sz="1800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OK</a:t>
                      </a:r>
                      <a:endParaRPr sz="1800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</a:tr>
              <a:tr h="42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FF2600"/>
                          </a:solidFill>
                        </a:rPr>
                        <a:t>B=x and C=x</a:t>
                      </a:r>
                      <a:endParaRPr sz="1800" u="none" strike="noStrike" cap="none">
                        <a:solidFill>
                          <a:srgbClr val="FF2600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FF2600"/>
                          </a:solidFill>
                        </a:rPr>
                        <a:t> Not recommended</a:t>
                      </a:r>
                      <a:endParaRPr sz="1800" u="none" strike="noStrike" cap="none">
                        <a:solidFill>
                          <a:srgbClr val="FF2600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</a:tr>
              <a:tr h="42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FF2600"/>
                          </a:solidFill>
                        </a:rPr>
                        <a:t>C=x</a:t>
                      </a:r>
                      <a:endParaRPr sz="1800" u="none" strike="noStrike" cap="none">
                        <a:solidFill>
                          <a:srgbClr val="FF2600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FF2600"/>
                          </a:solidFill>
                        </a:rPr>
                        <a:t>Dangerous</a:t>
                      </a:r>
                      <a:endParaRPr sz="1800" u="none" strike="noStrike" cap="none">
                        <a:solidFill>
                          <a:srgbClr val="FF2600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8" name="Google Shape;518;p54"/>
          <p:cNvGraphicFramePr/>
          <p:nvPr>
            <p:extLst>
              <p:ext uri="{D42A27DB-BD31-4B8C-83A1-F6EECF244321}">
                <p14:modId xmlns:p14="http://schemas.microsoft.com/office/powerpoint/2010/main" val="3898740948"/>
              </p:ext>
            </p:extLst>
          </p:nvPr>
        </p:nvGraphicFramePr>
        <p:xfrm>
          <a:off x="452975" y="1258100"/>
          <a:ext cx="8238050" cy="2179993"/>
        </p:xfrm>
        <a:graphic>
          <a:graphicData uri="http://schemas.openxmlformats.org/drawingml/2006/table">
            <a:tbl>
              <a:tblPr>
                <a:noFill/>
                <a:tableStyleId>{EA68EC63-7C30-43CA-83D8-2C9961A0011D}</a:tableStyleId>
              </a:tblPr>
              <a:tblGrid>
                <a:gridCol w="4119025"/>
                <a:gridCol w="4119025"/>
              </a:tblGrid>
              <a:tr h="3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smtClean="0">
                          <a:solidFill>
                            <a:srgbClr val="D9D9D9"/>
                          </a:solidFill>
                        </a:rPr>
                        <a:t>Data table </a:t>
                      </a:r>
                      <a:r>
                        <a:rPr lang="en-US" sz="1800" b="1" dirty="0">
                          <a:solidFill>
                            <a:srgbClr val="D9D9D9"/>
                          </a:solidFill>
                        </a:rPr>
                        <a:t>composite key</a:t>
                      </a:r>
                      <a:endParaRPr sz="1800" b="1" dirty="0">
                        <a:solidFill>
                          <a:srgbClr val="D9D9D9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D9D9D9"/>
                          </a:solidFill>
                        </a:rPr>
                        <a:t>Index table composite key</a:t>
                      </a:r>
                      <a:endParaRPr sz="1800" b="1">
                        <a:solidFill>
                          <a:srgbClr val="D9D9D9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  <a:tr h="17883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CREATE TABLE DATA_TABLE(</a:t>
                      </a:r>
                      <a:endParaRPr sz="1600"/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 A VARCHAR,</a:t>
                      </a:r>
                      <a:endParaRPr sz="1600"/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 B VARCHAR,</a:t>
                      </a:r>
                      <a:endParaRPr sz="1600"/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 C VARCHAR,</a:t>
                      </a:r>
                      <a:endParaRPr sz="1600"/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 D INTEGER, </a:t>
                      </a:r>
                      <a:endParaRPr sz="1600"/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CONSTRAINT PK PRIMARY KEY(</a:t>
                      </a:r>
                      <a:r>
                        <a:rPr lang="en-US" sz="1600" b="1">
                          <a:solidFill>
                            <a:srgbClr val="0000FF"/>
                          </a:solidFill>
                        </a:rPr>
                        <a:t>A, B, C</a:t>
                      </a:r>
                      <a:r>
                        <a:rPr lang="en-US" sz="1600"/>
                        <a:t>))</a:t>
                      </a:r>
                      <a:endParaRPr sz="16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rgbClr val="151618"/>
                          </a:solidFill>
                        </a:rPr>
                        <a:t>CREATE INDEX IDX_NAME</a:t>
                      </a:r>
                      <a:endParaRPr sz="1700" dirty="0">
                        <a:solidFill>
                          <a:srgbClr val="151618"/>
                        </a:solidFill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rgbClr val="151618"/>
                          </a:solidFill>
                        </a:rPr>
                        <a:t>ON DATA_TABLE</a:t>
                      </a:r>
                      <a:r>
                        <a:rPr lang="en-US" sz="1600" dirty="0"/>
                        <a:t>(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A, B, C</a:t>
                      </a:r>
                      <a:r>
                        <a:rPr lang="en-US" sz="1600" dirty="0"/>
                        <a:t>)</a:t>
                      </a:r>
                      <a:endParaRPr sz="1700" dirty="0">
                        <a:solidFill>
                          <a:srgbClr val="151618"/>
                        </a:solidFill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r>
              <a:rPr lang="en-US" sz="2800" b="0" i="0" u="none" strike="noStrike" cap="none">
                <a:solidFill>
                  <a:srgbClr val="DC1313"/>
                </a:solidFill>
                <a:latin typeface="Arial"/>
                <a:ea typeface="Arial"/>
                <a:cs typeface="Arial"/>
                <a:sym typeface="Arial"/>
              </a:rPr>
              <a:t>Best Practices</a:t>
            </a:r>
            <a:endParaRPr sz="3000" b="0" i="0" u="none" strike="noStrike" cap="none">
              <a:solidFill>
                <a:srgbClr val="DC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55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56541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Other Tips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55"/>
          <p:cNvSpPr txBox="1"/>
          <p:nvPr/>
        </p:nvSpPr>
        <p:spPr>
          <a:xfrm>
            <a:off x="544950" y="1259700"/>
            <a:ext cx="8054100" cy="43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 to use global index on massive data table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Reasonable to use Row timestamp that affects visibility of data</a:t>
            </a:r>
            <a:endParaRPr/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index tables depressed write throughput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6" name="Google Shape;526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7750" y="3117550"/>
            <a:ext cx="6010851" cy="344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8"/>
          <p:cNvSpPr txBox="1">
            <a:spLocks noGrp="1"/>
          </p:cNvSpPr>
          <p:nvPr>
            <p:ph type="title"/>
          </p:nvPr>
        </p:nvSpPr>
        <p:spPr>
          <a:xfrm>
            <a:off x="586740" y="922020"/>
            <a:ext cx="2395220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3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8"/>
          <p:cNvSpPr/>
          <p:nvPr/>
        </p:nvSpPr>
        <p:spPr>
          <a:xfrm>
            <a:off x="4411639" y="2132269"/>
            <a:ext cx="503960" cy="500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Carme"/>
              <a:buNone/>
            </a:pPr>
            <a:r>
              <a:rPr lang="en-US" sz="3000" b="0" i="0" u="none" strike="noStrike" cap="none">
                <a:solidFill>
                  <a:schemeClr val="accent5"/>
                </a:solidFill>
                <a:latin typeface="Carme"/>
                <a:ea typeface="Carme"/>
                <a:cs typeface="Carme"/>
                <a:sym typeface="Carme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8"/>
          <p:cNvSpPr/>
          <p:nvPr/>
        </p:nvSpPr>
        <p:spPr>
          <a:xfrm>
            <a:off x="4462439" y="4427662"/>
            <a:ext cx="503960" cy="500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2506"/>
              </a:buClr>
              <a:buSzPts val="3000"/>
              <a:buFont typeface="Carme"/>
              <a:buNone/>
            </a:pPr>
            <a:r>
              <a:rPr lang="en-US" sz="3000" b="0" i="0" u="none" strike="noStrike" cap="none">
                <a:solidFill>
                  <a:srgbClr val="C82506"/>
                </a:solidFill>
                <a:latin typeface="Carme"/>
                <a:ea typeface="Carme"/>
                <a:cs typeface="Carme"/>
                <a:sym typeface="Carme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8"/>
          <p:cNvSpPr/>
          <p:nvPr/>
        </p:nvSpPr>
        <p:spPr>
          <a:xfrm>
            <a:off x="5257016" y="2086874"/>
            <a:ext cx="3212742" cy="38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25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Phoenix Over ApsaraDB  HB</a:t>
            </a:r>
            <a:r>
              <a:rPr lang="en-US" sz="2250">
                <a:solidFill>
                  <a:srgbClr val="53585F"/>
                </a:solidFill>
              </a:rPr>
              <a:t>ase</a:t>
            </a:r>
            <a:endParaRPr sz="225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250"/>
              <a:buFont typeface="Arial"/>
              <a:buNone/>
            </a:pPr>
            <a:endParaRPr sz="225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8"/>
          <p:cNvSpPr/>
          <p:nvPr/>
        </p:nvSpPr>
        <p:spPr>
          <a:xfrm>
            <a:off x="5282151" y="4089396"/>
            <a:ext cx="3104640" cy="81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Spark </a:t>
            </a:r>
            <a:r>
              <a:rPr lang="en-US" sz="2250">
                <a:solidFill>
                  <a:srgbClr val="53585F"/>
                </a:solidFill>
              </a:rPr>
              <a:t>&amp;</a:t>
            </a:r>
            <a:r>
              <a:rPr lang="en-US" sz="225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 ApsaraDB HB</a:t>
            </a:r>
            <a:r>
              <a:rPr lang="en-US" sz="2250">
                <a:solidFill>
                  <a:srgbClr val="53585F"/>
                </a:solidFill>
              </a:rPr>
              <a:t>ase</a:t>
            </a:r>
            <a:r>
              <a:rPr lang="en-US" sz="225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/Phoenix</a:t>
            </a:r>
            <a:endParaRPr sz="225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7" name="Google Shape;387;p38"/>
          <p:cNvGrpSpPr/>
          <p:nvPr/>
        </p:nvGrpSpPr>
        <p:grpSpPr>
          <a:xfrm>
            <a:off x="5969000" y="147955"/>
            <a:ext cx="2927933" cy="252679"/>
            <a:chOff x="8988" y="198"/>
            <a:chExt cx="5023" cy="433"/>
          </a:xfrm>
        </p:grpSpPr>
        <p:pic>
          <p:nvPicPr>
            <p:cNvPr id="388" name="Google Shape;388;p38" descr="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38" descr="logo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6"/>
          <p:cNvSpPr txBox="1">
            <a:spLocks noGrp="1"/>
          </p:cNvSpPr>
          <p:nvPr>
            <p:ph type="title"/>
          </p:nvPr>
        </p:nvSpPr>
        <p:spPr>
          <a:xfrm>
            <a:off x="1462285" y="2432093"/>
            <a:ext cx="6564900" cy="14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Challenges &amp; Improvements</a:t>
            </a:r>
            <a:endParaRPr sz="5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56"/>
          <p:cNvSpPr txBox="1">
            <a:spLocks noGrp="1"/>
          </p:cNvSpPr>
          <p:nvPr>
            <p:ph type="body" idx="2"/>
          </p:nvPr>
        </p:nvSpPr>
        <p:spPr>
          <a:xfrm>
            <a:off x="365143" y="2851029"/>
            <a:ext cx="10974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Carme"/>
              <a:buNone/>
            </a:pPr>
            <a:r>
              <a:rPr lang="en-US" sz="4800" b="0" i="0" u="none" strike="noStrike" cap="none">
                <a:solidFill>
                  <a:schemeClr val="lt2"/>
                </a:solidFill>
                <a:latin typeface="Carme"/>
                <a:ea typeface="Carme"/>
                <a:cs typeface="Carme"/>
                <a:sym typeface="Carme"/>
              </a:rPr>
              <a:t>1.4</a:t>
            </a:r>
            <a:endParaRPr sz="4800" b="0" i="0" u="none" strike="noStrike" cap="none">
              <a:solidFill>
                <a:schemeClr val="lt2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533" name="Google Shape;533;p56"/>
          <p:cNvSpPr txBox="1"/>
          <p:nvPr/>
        </p:nvSpPr>
        <p:spPr>
          <a:xfrm>
            <a:off x="1374911" y="1364172"/>
            <a:ext cx="171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6"/>
          <p:cNvSpPr txBox="1"/>
          <p:nvPr/>
        </p:nvSpPr>
        <p:spPr>
          <a:xfrm>
            <a:off x="1412072" y="966343"/>
            <a:ext cx="1650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7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r>
              <a:rPr lang="en-US" sz="2800" b="0" i="0" u="none" strike="noStrike" cap="none">
                <a:solidFill>
                  <a:srgbClr val="DC1313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 sz="3000" b="0" i="0" u="none" strike="noStrike" cap="none">
              <a:solidFill>
                <a:srgbClr val="DC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57"/>
          <p:cNvSpPr txBox="1"/>
          <p:nvPr/>
        </p:nvSpPr>
        <p:spPr>
          <a:xfrm>
            <a:off x="544950" y="1147825"/>
            <a:ext cx="8054100" cy="49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Availability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Sometimes index table become unavailable.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Stability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 scan/complex queries affects cluster’s stability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Complaints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queries can’t automatically choose the best index table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Python client get worse performance.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data transferring tools (data import/export)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Scarce monitor metrics</a:t>
            </a:r>
            <a:endParaRPr sz="2000"/>
          </a:p>
          <a:p>
            <a: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/>
              <a:t>...</a:t>
            </a:r>
            <a:endParaRPr sz="200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8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r>
              <a:rPr lang="en-US" sz="2800" b="0" i="0" u="none" strike="noStrike" cap="none">
                <a:solidFill>
                  <a:srgbClr val="DC1313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sz="3000" b="0" i="0" u="none" strike="noStrike" cap="none">
              <a:solidFill>
                <a:srgbClr val="DC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544950" y="938100"/>
            <a:ext cx="8054100" cy="49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Stability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Phoenix Chaos Monkey test framework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Availability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infinite retry policy when writing index failures to avoid degrade to full scan data table.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Producibility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Recognizes some full scan/complex queries and reject on the Server(Query Server) side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monitor platform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new features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 modify column/rename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Reports rate of progress When creating index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9"/>
          <p:cNvSpPr txBox="1">
            <a:spLocks noGrp="1"/>
          </p:cNvSpPr>
          <p:nvPr>
            <p:ph type="title"/>
          </p:nvPr>
        </p:nvSpPr>
        <p:spPr>
          <a:xfrm>
            <a:off x="1462275" y="2608148"/>
            <a:ext cx="7681725" cy="14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Spark </a:t>
            </a:r>
            <a:r>
              <a:rPr lang="en-US" sz="3600"/>
              <a:t>&amp;</a:t>
            </a: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ApsaraDB </a:t>
            </a:r>
            <a:b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HBase/Phoenix</a:t>
            </a:r>
            <a:endParaRPr sz="5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59"/>
          <p:cNvSpPr txBox="1">
            <a:spLocks noGrp="1"/>
          </p:cNvSpPr>
          <p:nvPr>
            <p:ph type="body" idx="2"/>
          </p:nvPr>
        </p:nvSpPr>
        <p:spPr>
          <a:xfrm>
            <a:off x="365143" y="2851029"/>
            <a:ext cx="1097280" cy="133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Carme"/>
              <a:buNone/>
            </a:pPr>
            <a:r>
              <a:rPr lang="en-US" sz="8000" b="0" i="0" u="none" strike="noStrike" cap="none">
                <a:solidFill>
                  <a:schemeClr val="lt2"/>
                </a:solidFill>
                <a:latin typeface="Carme"/>
                <a:ea typeface="Carme"/>
                <a:cs typeface="Carme"/>
                <a:sym typeface="Carme"/>
              </a:rPr>
              <a:t>2</a:t>
            </a:r>
            <a:endParaRPr sz="9500" b="0" i="0" u="none" strike="noStrike" cap="none">
              <a:solidFill>
                <a:schemeClr val="lt2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553" name="Google Shape;553;p59"/>
          <p:cNvSpPr txBox="1"/>
          <p:nvPr/>
        </p:nvSpPr>
        <p:spPr>
          <a:xfrm>
            <a:off x="1374911" y="1364172"/>
            <a:ext cx="1714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59"/>
          <p:cNvSpPr txBox="1"/>
          <p:nvPr/>
        </p:nvSpPr>
        <p:spPr>
          <a:xfrm>
            <a:off x="1412072" y="966343"/>
            <a:ext cx="16510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0"/>
          <p:cNvSpPr txBox="1"/>
          <p:nvPr/>
        </p:nvSpPr>
        <p:spPr>
          <a:xfrm>
            <a:off x="351060" y="536856"/>
            <a:ext cx="3157931" cy="113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Spark </a:t>
            </a:r>
            <a:r>
              <a:rPr lang="en-US" sz="2700">
                <a:solidFill>
                  <a:srgbClr val="FFFFFF"/>
                </a:solidFill>
              </a:rPr>
              <a:t>&amp;</a:t>
            </a:r>
            <a:r>
              <a:rPr lang="en-US"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ApsaraDB HBase</a:t>
            </a:r>
            <a:endParaRPr sz="2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0" name="Google Shape;560;p60"/>
          <p:cNvGrpSpPr/>
          <p:nvPr/>
        </p:nvGrpSpPr>
        <p:grpSpPr>
          <a:xfrm>
            <a:off x="4386239" y="1862439"/>
            <a:ext cx="4058109" cy="3082101"/>
            <a:chOff x="7101" y="2480"/>
            <a:chExt cx="5218" cy="4210"/>
          </a:xfrm>
        </p:grpSpPr>
        <p:sp>
          <p:nvSpPr>
            <p:cNvPr id="561" name="Google Shape;561;p60"/>
            <p:cNvSpPr/>
            <p:nvPr/>
          </p:nvSpPr>
          <p:spPr>
            <a:xfrm>
              <a:off x="7101" y="2542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000"/>
                <a:buFont typeface="Carme"/>
                <a:buNone/>
              </a:pPr>
              <a:r>
                <a:rPr lang="en-US" sz="3000" b="0" i="0" u="none" strike="noStrike" cap="none">
                  <a:solidFill>
                    <a:schemeClr val="accent5"/>
                  </a:solidFill>
                  <a:latin typeface="Carme"/>
                  <a:ea typeface="Carme"/>
                  <a:cs typeface="Carme"/>
                  <a:sym typeface="Carme"/>
                </a:rPr>
                <a:t>2.1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60"/>
            <p:cNvSpPr/>
            <p:nvPr/>
          </p:nvSpPr>
          <p:spPr>
            <a:xfrm>
              <a:off x="7101" y="4220"/>
              <a:ext cx="811" cy="6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82506"/>
                </a:buClr>
                <a:buSzPts val="3000"/>
                <a:buFont typeface="Carme"/>
                <a:buNone/>
              </a:pPr>
              <a:r>
                <a:rPr lang="en-US" sz="3000" b="0" i="0" u="none" strike="noStrike" cap="none">
                  <a:solidFill>
                    <a:srgbClr val="C82506"/>
                  </a:solidFill>
                  <a:latin typeface="Carme"/>
                  <a:ea typeface="Carme"/>
                  <a:cs typeface="Carme"/>
                  <a:sym typeface="Carme"/>
                </a:rPr>
                <a:t>2.2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60"/>
            <p:cNvSpPr/>
            <p:nvPr/>
          </p:nvSpPr>
          <p:spPr>
            <a:xfrm>
              <a:off x="7101" y="5898"/>
              <a:ext cx="875" cy="6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82506"/>
                </a:buClr>
                <a:buSzPts val="3000"/>
                <a:buFont typeface="Carme"/>
                <a:buNone/>
              </a:pPr>
              <a:r>
                <a:rPr lang="en-US" sz="3000" b="0" i="0" u="none" strike="noStrike" cap="none">
                  <a:solidFill>
                    <a:srgbClr val="C82506"/>
                  </a:solidFill>
                  <a:latin typeface="Carme"/>
                  <a:ea typeface="Carme"/>
                  <a:cs typeface="Carme"/>
                  <a:sym typeface="Carme"/>
                </a:rPr>
                <a:t>2.3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60"/>
            <p:cNvSpPr/>
            <p:nvPr/>
          </p:nvSpPr>
          <p:spPr>
            <a:xfrm>
              <a:off x="8188" y="2480"/>
              <a:ext cx="4131" cy="5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rgbClr val="53585F"/>
                  </a:solidFill>
                  <a:latin typeface="Arial"/>
                  <a:ea typeface="Arial"/>
                  <a:cs typeface="Arial"/>
                  <a:sym typeface="Arial"/>
                </a:rPr>
                <a:t>Overview</a:t>
              </a:r>
              <a:endParaRPr sz="20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60"/>
            <p:cNvSpPr/>
            <p:nvPr/>
          </p:nvSpPr>
          <p:spPr>
            <a:xfrm>
              <a:off x="8220" y="5790"/>
              <a:ext cx="39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rgbClr val="53585F"/>
                  </a:solidFill>
                  <a:latin typeface="Arial"/>
                  <a:ea typeface="Arial"/>
                  <a:cs typeface="Arial"/>
                  <a:sym typeface="Arial"/>
                </a:rPr>
                <a:t>Scenario</a:t>
              </a:r>
              <a:endParaRPr sz="20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6" name="Google Shape;566;p60"/>
          <p:cNvGrpSpPr/>
          <p:nvPr/>
        </p:nvGrpSpPr>
        <p:grpSpPr>
          <a:xfrm>
            <a:off x="5969000" y="147955"/>
            <a:ext cx="2927933" cy="252679"/>
            <a:chOff x="8988" y="198"/>
            <a:chExt cx="5023" cy="433"/>
          </a:xfrm>
        </p:grpSpPr>
        <p:pic>
          <p:nvPicPr>
            <p:cNvPr id="567" name="Google Shape;567;p60" descr="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8" name="Google Shape;568;p60" descr="logo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9" name="Google Shape;569;p60"/>
          <p:cNvSpPr/>
          <p:nvPr/>
        </p:nvSpPr>
        <p:spPr>
          <a:xfrm>
            <a:off x="5221078" y="3102139"/>
            <a:ext cx="3104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Architecture &amp; Implementation</a:t>
            </a:r>
            <a:endParaRPr sz="20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1"/>
          <p:cNvSpPr txBox="1">
            <a:spLocks noGrp="1"/>
          </p:cNvSpPr>
          <p:nvPr>
            <p:ph type="title"/>
          </p:nvPr>
        </p:nvSpPr>
        <p:spPr>
          <a:xfrm>
            <a:off x="1598835" y="2432093"/>
            <a:ext cx="6564809" cy="141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61"/>
          <p:cNvSpPr txBox="1">
            <a:spLocks noGrp="1"/>
          </p:cNvSpPr>
          <p:nvPr>
            <p:ph type="body" idx="2"/>
          </p:nvPr>
        </p:nvSpPr>
        <p:spPr>
          <a:xfrm>
            <a:off x="365143" y="2850295"/>
            <a:ext cx="1336904" cy="1333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Carme"/>
              <a:buNone/>
            </a:pPr>
            <a:r>
              <a:rPr lang="en-US" sz="4800" b="0" i="0" u="none" strike="noStrike" cap="none">
                <a:solidFill>
                  <a:schemeClr val="lt2"/>
                </a:solidFill>
                <a:latin typeface="Carme"/>
                <a:ea typeface="Carme"/>
                <a:cs typeface="Carme"/>
                <a:sym typeface="Carme"/>
              </a:rPr>
              <a:t>2.1</a:t>
            </a:r>
            <a:endParaRPr sz="4800" b="0" i="0" u="none" strike="noStrike" cap="none">
              <a:solidFill>
                <a:schemeClr val="lt2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576" name="Google Shape;576;p61"/>
          <p:cNvSpPr txBox="1"/>
          <p:nvPr/>
        </p:nvSpPr>
        <p:spPr>
          <a:xfrm>
            <a:off x="1374911" y="1364172"/>
            <a:ext cx="1714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61"/>
          <p:cNvSpPr txBox="1"/>
          <p:nvPr/>
        </p:nvSpPr>
        <p:spPr>
          <a:xfrm>
            <a:off x="1412072" y="966343"/>
            <a:ext cx="16510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2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29" cy="56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313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DC1313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2800" b="0" i="0" u="none" strike="noStrike" cap="none">
              <a:solidFill>
                <a:srgbClr val="DC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62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5654130" cy="45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HBase/phoenix requirements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62"/>
          <p:cNvSpPr/>
          <p:nvPr/>
        </p:nvSpPr>
        <p:spPr>
          <a:xfrm>
            <a:off x="3233759" y="3904842"/>
            <a:ext cx="2684934" cy="136455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87" y="0"/>
                </a:moveTo>
                <a:lnTo>
                  <a:pt x="0" y="10791"/>
                </a:lnTo>
                <a:lnTo>
                  <a:pt x="10767" y="21600"/>
                </a:lnTo>
                <a:lnTo>
                  <a:pt x="21600" y="10804"/>
                </a:lnTo>
                <a:lnTo>
                  <a:pt x="10787" y="0"/>
                </a:lnTo>
                <a:close/>
              </a:path>
            </a:pathLst>
          </a:custGeom>
          <a:solidFill>
            <a:srgbClr val="C82506">
              <a:alpha val="40000"/>
            </a:srgbClr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62"/>
          <p:cNvSpPr/>
          <p:nvPr/>
        </p:nvSpPr>
        <p:spPr>
          <a:xfrm>
            <a:off x="3233759" y="3212339"/>
            <a:ext cx="2684934" cy="136455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87" y="0"/>
                </a:moveTo>
                <a:lnTo>
                  <a:pt x="0" y="10791"/>
                </a:lnTo>
                <a:lnTo>
                  <a:pt x="10767" y="21600"/>
                </a:lnTo>
                <a:lnTo>
                  <a:pt x="21600" y="10804"/>
                </a:lnTo>
                <a:lnTo>
                  <a:pt x="10787" y="0"/>
                </a:lnTo>
                <a:close/>
              </a:path>
            </a:pathLst>
          </a:custGeom>
          <a:solidFill>
            <a:srgbClr val="C82506">
              <a:alpha val="56078"/>
            </a:srgbClr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62"/>
          <p:cNvSpPr/>
          <p:nvPr/>
        </p:nvSpPr>
        <p:spPr>
          <a:xfrm>
            <a:off x="3233759" y="2548412"/>
            <a:ext cx="2684934" cy="136455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87" y="0"/>
                </a:moveTo>
                <a:lnTo>
                  <a:pt x="0" y="10791"/>
                </a:lnTo>
                <a:lnTo>
                  <a:pt x="10767" y="21600"/>
                </a:lnTo>
                <a:lnTo>
                  <a:pt x="21600" y="10804"/>
                </a:lnTo>
                <a:lnTo>
                  <a:pt x="10787" y="0"/>
                </a:lnTo>
                <a:close/>
              </a:path>
            </a:pathLst>
          </a:custGeom>
          <a:solidFill>
            <a:srgbClr val="C82506">
              <a:alpha val="69019"/>
            </a:srgbClr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62"/>
          <p:cNvSpPr/>
          <p:nvPr/>
        </p:nvSpPr>
        <p:spPr>
          <a:xfrm>
            <a:off x="3233759" y="1851146"/>
            <a:ext cx="2684934" cy="136455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87" y="0"/>
                </a:moveTo>
                <a:lnTo>
                  <a:pt x="0" y="10791"/>
                </a:lnTo>
                <a:lnTo>
                  <a:pt x="10767" y="21600"/>
                </a:lnTo>
                <a:lnTo>
                  <a:pt x="21600" y="10804"/>
                </a:lnTo>
                <a:lnTo>
                  <a:pt x="10787" y="0"/>
                </a:lnTo>
                <a:close/>
              </a:path>
            </a:pathLst>
          </a:custGeom>
          <a:solidFill>
            <a:srgbClr val="C82506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62"/>
          <p:cNvSpPr/>
          <p:nvPr/>
        </p:nvSpPr>
        <p:spPr>
          <a:xfrm>
            <a:off x="4432994" y="2316887"/>
            <a:ext cx="224790" cy="499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rme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62"/>
          <p:cNvSpPr/>
          <p:nvPr/>
        </p:nvSpPr>
        <p:spPr>
          <a:xfrm>
            <a:off x="4437220" y="2980815"/>
            <a:ext cx="224790" cy="499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rme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62"/>
          <p:cNvSpPr/>
          <p:nvPr/>
        </p:nvSpPr>
        <p:spPr>
          <a:xfrm>
            <a:off x="4437220" y="3644742"/>
            <a:ext cx="224790" cy="499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rme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62"/>
          <p:cNvSpPr/>
          <p:nvPr/>
        </p:nvSpPr>
        <p:spPr>
          <a:xfrm>
            <a:off x="4437220" y="4308670"/>
            <a:ext cx="224790" cy="499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rme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62"/>
          <p:cNvSpPr/>
          <p:nvPr/>
        </p:nvSpPr>
        <p:spPr>
          <a:xfrm>
            <a:off x="6163422" y="2844275"/>
            <a:ext cx="1093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Arial"/>
              <a:buNone/>
            </a:pPr>
            <a:r>
              <a:rPr lang="en-US" sz="18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Bulkload</a:t>
            </a:r>
            <a:endParaRPr sz="18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62"/>
          <p:cNvSpPr/>
          <p:nvPr/>
        </p:nvSpPr>
        <p:spPr>
          <a:xfrm>
            <a:off x="6163423" y="3190150"/>
            <a:ext cx="2865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125"/>
              <a:buFont typeface="Arial"/>
              <a:buNone/>
            </a:pPr>
            <a:r>
              <a:rPr lang="en-US" sz="1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Users need bulkload large number of data to hbase/phoenix fastly</a:t>
            </a:r>
            <a:endParaRPr sz="14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62"/>
          <p:cNvSpPr/>
          <p:nvPr/>
        </p:nvSpPr>
        <p:spPr>
          <a:xfrm>
            <a:off x="6163422" y="4466950"/>
            <a:ext cx="21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Arial"/>
              <a:buNone/>
            </a:pPr>
            <a:r>
              <a:rPr lang="en-US" sz="18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Real time etl/load </a:t>
            </a:r>
            <a:endParaRPr sz="18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62"/>
          <p:cNvSpPr/>
          <p:nvPr/>
        </p:nvSpPr>
        <p:spPr>
          <a:xfrm>
            <a:off x="6163426" y="4808425"/>
            <a:ext cx="29280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125"/>
              <a:buFont typeface="Arial"/>
              <a:buNone/>
            </a:pPr>
            <a:r>
              <a:rPr lang="en-US" sz="1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As data visibility，user need realtime etl and load to hbase/phoenix</a:t>
            </a:r>
            <a:endParaRPr sz="14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62"/>
          <p:cNvSpPr/>
          <p:nvPr/>
        </p:nvSpPr>
        <p:spPr>
          <a:xfrm>
            <a:off x="1142999" y="2167650"/>
            <a:ext cx="1093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Arial"/>
              <a:buNone/>
            </a:pPr>
            <a:r>
              <a:rPr lang="en-US" sz="18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sz="18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62"/>
          <p:cNvSpPr/>
          <p:nvPr/>
        </p:nvSpPr>
        <p:spPr>
          <a:xfrm>
            <a:off x="716313" y="2538807"/>
            <a:ext cx="2182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125"/>
              <a:buFont typeface="Arial"/>
              <a:buNone/>
            </a:pPr>
            <a:r>
              <a:rPr lang="en-US" sz="1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Phoenix  not good at complex analysis</a:t>
            </a:r>
            <a:endParaRPr sz="14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62"/>
          <p:cNvSpPr/>
          <p:nvPr/>
        </p:nvSpPr>
        <p:spPr>
          <a:xfrm>
            <a:off x="1142996" y="3792375"/>
            <a:ext cx="18450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Arial"/>
              <a:buNone/>
            </a:pPr>
            <a:r>
              <a:rPr lang="en-US" sz="18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Elastic resource</a:t>
            </a:r>
            <a:endParaRPr sz="18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62"/>
          <p:cNvSpPr/>
          <p:nvPr/>
        </p:nvSpPr>
        <p:spPr>
          <a:xfrm>
            <a:off x="126300" y="4144475"/>
            <a:ext cx="28095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Phoenix uses hbase coprocessors to do  analysis, but hbase cluster resource has limitation</a:t>
            </a:r>
            <a:endParaRPr sz="14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0" name="Google Shape;600;p62"/>
          <p:cNvGrpSpPr/>
          <p:nvPr/>
        </p:nvGrpSpPr>
        <p:grpSpPr>
          <a:xfrm>
            <a:off x="5969000" y="147955"/>
            <a:ext cx="2927933" cy="252679"/>
            <a:chOff x="8988" y="198"/>
            <a:chExt cx="5023" cy="433"/>
          </a:xfrm>
        </p:grpSpPr>
        <p:pic>
          <p:nvPicPr>
            <p:cNvPr id="601" name="Google Shape;601;p62" descr="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2" name="Google Shape;602;p62" descr="logo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3" name="Google Shape;603;p62"/>
          <p:cNvSpPr/>
          <p:nvPr/>
        </p:nvSpPr>
        <p:spPr>
          <a:xfrm>
            <a:off x="2286000" y="2521059"/>
            <a:ext cx="4572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5600"/>
              <a:buFont typeface="Arial"/>
              <a:buNone/>
            </a:pPr>
            <a:endParaRPr sz="56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4" name="Google Shape;604;p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12073" y="973179"/>
            <a:ext cx="2115557" cy="854992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62"/>
          <p:cNvSpPr/>
          <p:nvPr/>
        </p:nvSpPr>
        <p:spPr>
          <a:xfrm>
            <a:off x="6202612" y="1210441"/>
            <a:ext cx="1093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F4A365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lang="en-US" sz="2400" b="0" i="0" u="none" strike="noStrike" cap="none">
                <a:solidFill>
                  <a:srgbClr val="F4A365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400" b="0" i="0" u="none" strike="noStrike" cap="none">
              <a:solidFill>
                <a:srgbClr val="F4A36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3"/>
          <p:cNvSpPr/>
          <p:nvPr/>
        </p:nvSpPr>
        <p:spPr>
          <a:xfrm>
            <a:off x="6698022" y="3936846"/>
            <a:ext cx="1403355" cy="746150"/>
          </a:xfrm>
          <a:prstGeom prst="rect">
            <a:avLst/>
          </a:prstGeom>
          <a:solidFill>
            <a:srgbClr val="E2A11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9FBF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1" name="Google Shape;611;p63"/>
          <p:cNvSpPr/>
          <p:nvPr/>
        </p:nvSpPr>
        <p:spPr>
          <a:xfrm>
            <a:off x="5317256" y="3936846"/>
            <a:ext cx="1345408" cy="746150"/>
          </a:xfrm>
          <a:prstGeom prst="rect">
            <a:avLst/>
          </a:prstGeom>
          <a:solidFill>
            <a:srgbClr val="E2A11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9FBF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2" name="Google Shape;612;p63"/>
          <p:cNvSpPr/>
          <p:nvPr/>
        </p:nvSpPr>
        <p:spPr>
          <a:xfrm>
            <a:off x="3888754" y="3936846"/>
            <a:ext cx="1403355" cy="746150"/>
          </a:xfrm>
          <a:prstGeom prst="rect">
            <a:avLst/>
          </a:prstGeom>
          <a:solidFill>
            <a:srgbClr val="E2A11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9FBF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3" name="Google Shape;613;p63"/>
          <p:cNvSpPr/>
          <p:nvPr/>
        </p:nvSpPr>
        <p:spPr>
          <a:xfrm>
            <a:off x="2462615" y="3936846"/>
            <a:ext cx="1403355" cy="746150"/>
          </a:xfrm>
          <a:prstGeom prst="rect">
            <a:avLst/>
          </a:prstGeom>
          <a:solidFill>
            <a:srgbClr val="E2A11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9FBF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4" name="Google Shape;614;p63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29" cy="56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313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DC1313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2800" b="0" i="0" u="none" strike="noStrike" cap="none">
              <a:solidFill>
                <a:srgbClr val="DC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63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5654130" cy="45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 what can spark bring to ApsaraDB  HBase 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6" name="Google Shape;616;p63"/>
          <p:cNvGrpSpPr/>
          <p:nvPr/>
        </p:nvGrpSpPr>
        <p:grpSpPr>
          <a:xfrm>
            <a:off x="5969000" y="147955"/>
            <a:ext cx="2927933" cy="252679"/>
            <a:chOff x="8988" y="198"/>
            <a:chExt cx="5023" cy="433"/>
          </a:xfrm>
        </p:grpSpPr>
        <p:pic>
          <p:nvPicPr>
            <p:cNvPr id="617" name="Google Shape;617;p63" descr="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8" name="Google Shape;618;p63" descr="logo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9" name="Google Shape;619;p63"/>
          <p:cNvSpPr/>
          <p:nvPr/>
        </p:nvSpPr>
        <p:spPr>
          <a:xfrm>
            <a:off x="2475188" y="5488539"/>
            <a:ext cx="5626187" cy="720661"/>
          </a:xfrm>
          <a:prstGeom prst="rect">
            <a:avLst/>
          </a:prstGeom>
          <a:solidFill>
            <a:srgbClr val="3179BE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9FBF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0" name="Google Shape;620;p63"/>
          <p:cNvSpPr txBox="1"/>
          <p:nvPr/>
        </p:nvSpPr>
        <p:spPr>
          <a:xfrm>
            <a:off x="3994817" y="5632534"/>
            <a:ext cx="3156398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BFA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9FBFA"/>
                </a:solidFill>
                <a:latin typeface="Arial"/>
                <a:ea typeface="Arial"/>
                <a:cs typeface="Arial"/>
                <a:sym typeface="Arial"/>
              </a:rPr>
              <a:t>Compute resources</a:t>
            </a:r>
            <a:endParaRPr sz="2000" b="0" i="0" u="none" strike="noStrike" cap="none">
              <a:solidFill>
                <a:srgbClr val="F9FB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63"/>
          <p:cNvSpPr txBox="1"/>
          <p:nvPr/>
        </p:nvSpPr>
        <p:spPr>
          <a:xfrm>
            <a:off x="6240514" y="4524173"/>
            <a:ext cx="102592" cy="964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5600"/>
              <a:buFont typeface="Arial"/>
              <a:buNone/>
            </a:pPr>
            <a:endParaRPr sz="56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63"/>
          <p:cNvSpPr/>
          <p:nvPr/>
        </p:nvSpPr>
        <p:spPr>
          <a:xfrm>
            <a:off x="1016676" y="3936846"/>
            <a:ext cx="1420782" cy="2279629"/>
          </a:xfrm>
          <a:prstGeom prst="rect">
            <a:avLst/>
          </a:prstGeom>
          <a:solidFill>
            <a:srgbClr val="008D2C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9FBF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3" name="Google Shape;623;p63"/>
          <p:cNvSpPr txBox="1"/>
          <p:nvPr/>
        </p:nvSpPr>
        <p:spPr>
          <a:xfrm>
            <a:off x="1229785" y="4607188"/>
            <a:ext cx="1077218" cy="71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BFA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9FBFA"/>
                </a:solidFill>
                <a:latin typeface="Arial"/>
                <a:ea typeface="Arial"/>
                <a:cs typeface="Arial"/>
                <a:sym typeface="Arial"/>
              </a:rPr>
              <a:t>HBase/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BFA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9FBFA"/>
                </a:solidFill>
                <a:latin typeface="Arial"/>
                <a:ea typeface="Arial"/>
                <a:cs typeface="Arial"/>
                <a:sym typeface="Arial"/>
              </a:rPr>
              <a:t>Phoenix</a:t>
            </a:r>
            <a:endParaRPr sz="2000" b="0" i="0" u="none" strike="noStrike" cap="none">
              <a:solidFill>
                <a:srgbClr val="F9FB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63"/>
          <p:cNvSpPr txBox="1"/>
          <p:nvPr/>
        </p:nvSpPr>
        <p:spPr>
          <a:xfrm>
            <a:off x="5752269" y="4853856"/>
            <a:ext cx="807913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BFA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9FBFA"/>
                </a:solidFill>
                <a:latin typeface="Arial"/>
                <a:ea typeface="Arial"/>
                <a:cs typeface="Arial"/>
                <a:sym typeface="Arial"/>
              </a:rPr>
              <a:t>Spark </a:t>
            </a:r>
            <a:endParaRPr sz="2000" b="0" i="0" u="none" strike="noStrike" cap="none">
              <a:solidFill>
                <a:srgbClr val="F9FB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63"/>
          <p:cNvSpPr txBox="1"/>
          <p:nvPr/>
        </p:nvSpPr>
        <p:spPr>
          <a:xfrm>
            <a:off x="2594230" y="4097966"/>
            <a:ext cx="1075678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BFA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9FBFA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sz="2000" b="0" i="0" u="none" strike="noStrike" cap="none">
              <a:solidFill>
                <a:srgbClr val="F9FB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63"/>
          <p:cNvSpPr txBox="1"/>
          <p:nvPr/>
        </p:nvSpPr>
        <p:spPr>
          <a:xfrm>
            <a:off x="3987317" y="4097966"/>
            <a:ext cx="1124923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BFA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9FBFA"/>
                </a:solidFill>
                <a:latin typeface="Arial"/>
                <a:ea typeface="Arial"/>
                <a:cs typeface="Arial"/>
                <a:sym typeface="Arial"/>
              </a:rPr>
              <a:t>bulkload</a:t>
            </a:r>
            <a:endParaRPr sz="2000" b="0" i="0" u="none" strike="noStrike" cap="none">
              <a:solidFill>
                <a:srgbClr val="F9FB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63"/>
          <p:cNvSpPr txBox="1"/>
          <p:nvPr/>
        </p:nvSpPr>
        <p:spPr>
          <a:xfrm>
            <a:off x="5317256" y="3959916"/>
            <a:ext cx="1084142" cy="71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BFA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9FBFA"/>
                </a:solidFill>
                <a:latin typeface="Arial"/>
                <a:ea typeface="Arial"/>
                <a:cs typeface="Arial"/>
                <a:sym typeface="Arial"/>
              </a:rPr>
              <a:t>realtime </a:t>
            </a:r>
            <a:endParaRPr sz="2000" b="0" i="0" u="none" strike="noStrike" cap="none">
              <a:solidFill>
                <a:srgbClr val="F9FBF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BFA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9FBFA"/>
                </a:solidFill>
                <a:latin typeface="Arial"/>
                <a:ea typeface="Arial"/>
                <a:cs typeface="Arial"/>
                <a:sym typeface="Arial"/>
              </a:rPr>
              <a:t>  load</a:t>
            </a:r>
            <a:endParaRPr sz="2000" b="0" i="0" u="none" strike="noStrike" cap="none">
              <a:solidFill>
                <a:srgbClr val="F9FB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63"/>
          <p:cNvSpPr/>
          <p:nvPr/>
        </p:nvSpPr>
        <p:spPr>
          <a:xfrm>
            <a:off x="2475189" y="4720721"/>
            <a:ext cx="5626188" cy="709696"/>
          </a:xfrm>
          <a:prstGeom prst="rect">
            <a:avLst/>
          </a:prstGeom>
          <a:solidFill>
            <a:srgbClr val="E2A11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9FBF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9" name="Google Shape;629;p63"/>
          <p:cNvSpPr txBox="1"/>
          <p:nvPr/>
        </p:nvSpPr>
        <p:spPr>
          <a:xfrm>
            <a:off x="4726750" y="4914964"/>
            <a:ext cx="77098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BFA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9FBFA"/>
                </a:solidFill>
                <a:latin typeface="Arial"/>
                <a:ea typeface="Arial"/>
                <a:cs typeface="Arial"/>
                <a:sym typeface="Arial"/>
              </a:rPr>
              <a:t>spark</a:t>
            </a:r>
            <a:endParaRPr sz="2000" b="0" i="0" u="none" strike="noStrike" cap="none">
              <a:solidFill>
                <a:srgbClr val="F9FB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63"/>
          <p:cNvSpPr txBox="1"/>
          <p:nvPr/>
        </p:nvSpPr>
        <p:spPr>
          <a:xfrm>
            <a:off x="6665086" y="4097966"/>
            <a:ext cx="1436291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BFA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9FBFA"/>
                </a:solidFill>
                <a:latin typeface="Arial"/>
                <a:ea typeface="Arial"/>
                <a:cs typeface="Arial"/>
                <a:sym typeface="Arial"/>
              </a:rPr>
              <a:t>build index</a:t>
            </a:r>
            <a:endParaRPr sz="2000" b="0" i="0" u="none" strike="noStrike" cap="none">
              <a:solidFill>
                <a:srgbClr val="F9FB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63"/>
          <p:cNvSpPr txBox="1"/>
          <p:nvPr/>
        </p:nvSpPr>
        <p:spPr>
          <a:xfrm>
            <a:off x="845111" y="1493005"/>
            <a:ext cx="8147700" cy="18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r>
              <a:rPr lang="en-US" sz="20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spark as a unified analytics engine，support SQL 2003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Use dag support complex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Bulkload：spark can support multi datasource like jdbc</a:t>
            </a:r>
            <a:r>
              <a:rPr lang="en-US" sz="1800">
                <a:solidFill>
                  <a:srgbClr val="292C2F"/>
                </a:solidFill>
              </a:rPr>
              <a:t>, </a:t>
            </a: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csv</a:t>
            </a:r>
            <a:r>
              <a:rPr lang="en-US" sz="1800">
                <a:solidFill>
                  <a:srgbClr val="292C2F"/>
                </a:solidFill>
              </a:rPr>
              <a:t>, </a:t>
            </a: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elasticsearch</a:t>
            </a:r>
            <a:r>
              <a:rPr lang="en-US" sz="1800">
                <a:solidFill>
                  <a:srgbClr val="292C2F"/>
                </a:solidFill>
              </a:rPr>
              <a:t>, </a:t>
            </a: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mongo; have elastic resource</a:t>
            </a:r>
            <a:r>
              <a:rPr lang="en-US" sz="20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92C2F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Realtime load：struct streaming easy to do etl, and load to hbase</a:t>
            </a:r>
            <a:endParaRPr sz="180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4"/>
          <p:cNvSpPr txBox="1">
            <a:spLocks noGrp="1"/>
          </p:cNvSpPr>
          <p:nvPr>
            <p:ph type="title"/>
          </p:nvPr>
        </p:nvSpPr>
        <p:spPr>
          <a:xfrm>
            <a:off x="1598822" y="2432100"/>
            <a:ext cx="8302800" cy="14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Architecture &amp; Implementation</a:t>
            </a: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64"/>
          <p:cNvSpPr txBox="1">
            <a:spLocks noGrp="1"/>
          </p:cNvSpPr>
          <p:nvPr>
            <p:ph type="body" idx="2"/>
          </p:nvPr>
        </p:nvSpPr>
        <p:spPr>
          <a:xfrm>
            <a:off x="365143" y="2850295"/>
            <a:ext cx="1336904" cy="1333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Carme"/>
              <a:buNone/>
            </a:pPr>
            <a:r>
              <a:rPr lang="en-US" sz="4800" b="0" i="0" u="none" strike="noStrike" cap="none">
                <a:solidFill>
                  <a:schemeClr val="lt2"/>
                </a:solidFill>
                <a:latin typeface="Carme"/>
                <a:ea typeface="Carme"/>
                <a:cs typeface="Carme"/>
                <a:sym typeface="Carme"/>
              </a:rPr>
              <a:t>2.2</a:t>
            </a:r>
            <a:endParaRPr sz="4800" b="0" i="0" u="none" strike="noStrike" cap="none">
              <a:solidFill>
                <a:schemeClr val="lt2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638" name="Google Shape;638;p64"/>
          <p:cNvSpPr txBox="1"/>
          <p:nvPr/>
        </p:nvSpPr>
        <p:spPr>
          <a:xfrm>
            <a:off x="1374911" y="1364172"/>
            <a:ext cx="1714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64"/>
          <p:cNvSpPr txBox="1"/>
          <p:nvPr/>
        </p:nvSpPr>
        <p:spPr>
          <a:xfrm>
            <a:off x="1412072" y="966343"/>
            <a:ext cx="16510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5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29" cy="56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313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DC1313"/>
                </a:solidFill>
                <a:latin typeface="Arial"/>
                <a:ea typeface="Arial"/>
                <a:cs typeface="Arial"/>
                <a:sym typeface="Arial"/>
              </a:rPr>
              <a:t>Architecture &amp; implementation</a:t>
            </a:r>
            <a:endParaRPr sz="2800" b="0" i="0" u="none" strike="noStrike" cap="none">
              <a:solidFill>
                <a:srgbClr val="DC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65"/>
          <p:cNvSpPr txBox="1">
            <a:spLocks noGrp="1"/>
          </p:cNvSpPr>
          <p:nvPr>
            <p:ph type="body" idx="2"/>
          </p:nvPr>
        </p:nvSpPr>
        <p:spPr>
          <a:xfrm>
            <a:off x="228553" y="632109"/>
            <a:ext cx="6380155" cy="45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Use ApsaraDB  HBase and spark construct big data platform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6" name="Google Shape;646;p65"/>
          <p:cNvGrpSpPr/>
          <p:nvPr/>
        </p:nvGrpSpPr>
        <p:grpSpPr>
          <a:xfrm>
            <a:off x="5969000" y="147955"/>
            <a:ext cx="2927933" cy="252679"/>
            <a:chOff x="8988" y="198"/>
            <a:chExt cx="5023" cy="433"/>
          </a:xfrm>
        </p:grpSpPr>
        <p:pic>
          <p:nvPicPr>
            <p:cNvPr id="647" name="Google Shape;647;p65" descr="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8" name="Google Shape;648;p65" descr="logo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9" name="Google Shape;649;p65"/>
          <p:cNvSpPr txBox="1"/>
          <p:nvPr/>
        </p:nvSpPr>
        <p:spPr>
          <a:xfrm>
            <a:off x="890850" y="1315613"/>
            <a:ext cx="8147700" cy="15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BATCH LAYER : use spark sql/dataset analysis HBase/Phoenix, also bulkload other datasources to HBase</a:t>
            </a:r>
            <a:endParaRPr sz="180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SPEED LAYER : use struct streaming etl data from kafka, and increment load into HBase</a:t>
            </a:r>
            <a:endParaRPr sz="180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92C2F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SERVING LAYER : User query result data from HBase/Phoenix </a:t>
            </a:r>
            <a:endParaRPr sz="180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0" name="Google Shape;650;p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0850" y="2832300"/>
            <a:ext cx="7086349" cy="37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9"/>
          <p:cNvSpPr txBox="1">
            <a:spLocks noGrp="1"/>
          </p:cNvSpPr>
          <p:nvPr>
            <p:ph type="title"/>
          </p:nvPr>
        </p:nvSpPr>
        <p:spPr>
          <a:xfrm>
            <a:off x="1462275" y="2432100"/>
            <a:ext cx="6971100" cy="14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Phoenix Over ApsaraDB HB</a:t>
            </a:r>
            <a:r>
              <a:rPr lang="en-US" sz="3600"/>
              <a:t>ase</a:t>
            </a:r>
            <a:endParaRPr sz="5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9"/>
          <p:cNvSpPr txBox="1">
            <a:spLocks noGrp="1"/>
          </p:cNvSpPr>
          <p:nvPr>
            <p:ph type="body" idx="2"/>
          </p:nvPr>
        </p:nvSpPr>
        <p:spPr>
          <a:xfrm>
            <a:off x="365143" y="2851029"/>
            <a:ext cx="1097280" cy="133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Carme"/>
              <a:buNone/>
            </a:pPr>
            <a:r>
              <a:rPr lang="en-US" sz="8000" b="0" i="0" u="none" strike="noStrike" cap="none">
                <a:solidFill>
                  <a:schemeClr val="lt2"/>
                </a:solidFill>
                <a:latin typeface="Carme"/>
                <a:ea typeface="Carme"/>
                <a:cs typeface="Carme"/>
                <a:sym typeface="Carme"/>
              </a:rPr>
              <a:t>1</a:t>
            </a:r>
            <a:endParaRPr sz="9500" b="0" i="0" u="none" strike="noStrike" cap="none">
              <a:solidFill>
                <a:schemeClr val="lt2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396" name="Google Shape;396;p39"/>
          <p:cNvSpPr txBox="1"/>
          <p:nvPr/>
        </p:nvSpPr>
        <p:spPr>
          <a:xfrm>
            <a:off x="1374911" y="1364172"/>
            <a:ext cx="1714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9"/>
          <p:cNvSpPr txBox="1"/>
          <p:nvPr/>
        </p:nvSpPr>
        <p:spPr>
          <a:xfrm>
            <a:off x="1412072" y="966343"/>
            <a:ext cx="16510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6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29" cy="56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313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DC1313"/>
                </a:solidFill>
                <a:latin typeface="Arial"/>
                <a:ea typeface="Arial"/>
                <a:cs typeface="Arial"/>
                <a:sym typeface="Arial"/>
              </a:rPr>
              <a:t>spark sql&amp; HBase</a:t>
            </a:r>
            <a:endParaRPr sz="2800" b="0" i="0" u="none" strike="noStrike" cap="none">
              <a:solidFill>
                <a:srgbClr val="DC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66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5654130" cy="45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how spark sql analysis HBase/Phoenix?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7" name="Google Shape;657;p66"/>
          <p:cNvGrpSpPr/>
          <p:nvPr/>
        </p:nvGrpSpPr>
        <p:grpSpPr>
          <a:xfrm>
            <a:off x="5969000" y="147955"/>
            <a:ext cx="2927933" cy="252679"/>
            <a:chOff x="8988" y="198"/>
            <a:chExt cx="5023" cy="433"/>
          </a:xfrm>
        </p:grpSpPr>
        <p:pic>
          <p:nvPicPr>
            <p:cNvPr id="658" name="Google Shape;658;p66" descr="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9" name="Google Shape;659;p66" descr="logo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0" name="Google Shape;660;p66"/>
          <p:cNvSpPr txBox="1"/>
          <p:nvPr/>
        </p:nvSpPr>
        <p:spPr>
          <a:xfrm>
            <a:off x="320664" y="1108239"/>
            <a:ext cx="8147558" cy="1904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SQL API：use spark sql analysis hbase，table meta in hive metastore</a:t>
            </a:r>
            <a:endParaRPr sz="180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r>
              <a:rPr lang="en-US" sz="20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distributed scan;</a:t>
            </a:r>
            <a:endParaRPr sz="180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sql optimize like partition pruning、column pruning、predicate pushdown</a:t>
            </a:r>
            <a:r>
              <a:rPr lang="en-US" sz="20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；</a:t>
            </a:r>
            <a:endParaRPr sz="20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direct reading hifles；</a:t>
            </a:r>
            <a:endParaRPr sz="180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auto transform to column based storage</a:t>
            </a:r>
            <a:endParaRPr sz="180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1" name="Google Shape;661;p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875" y="3318830"/>
            <a:ext cx="6278725" cy="3539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7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29" cy="56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313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DC1313"/>
                </a:solidFill>
                <a:latin typeface="Arial"/>
                <a:ea typeface="Arial"/>
                <a:cs typeface="Arial"/>
                <a:sym typeface="Arial"/>
              </a:rPr>
              <a:t>spark sql&amp; HBase</a:t>
            </a:r>
            <a:endParaRPr sz="2800" b="0" i="0" u="none" strike="noStrike" cap="none">
              <a:solidFill>
                <a:srgbClr val="DC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67"/>
          <p:cNvSpPr txBox="1">
            <a:spLocks noGrp="1"/>
          </p:cNvSpPr>
          <p:nvPr>
            <p:ph type="body" idx="2"/>
          </p:nvPr>
        </p:nvSpPr>
        <p:spPr>
          <a:xfrm>
            <a:off x="635900" y="825750"/>
            <a:ext cx="8668500" cy="58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530"/>
              <a:buFont typeface="Arial"/>
              <a:buNone/>
            </a:pPr>
            <a:endParaRPr sz="153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530"/>
              <a:buFont typeface="Arial"/>
              <a:buNone/>
            </a:pPr>
            <a:endParaRPr sz="153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530"/>
              <a:buFont typeface="Arial"/>
              <a:buNone/>
            </a:pP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lang="en-US" sz="1530" b="0" i="0" u="none" strike="noStrike" cap="none">
                <a:solidFill>
                  <a:srgbClr val="FA684C"/>
                </a:solidFill>
                <a:latin typeface="Arial"/>
                <a:ea typeface="Arial"/>
                <a:cs typeface="Arial"/>
                <a:sym typeface="Arial"/>
              </a:rPr>
              <a:t>HBaseTest </a:t>
            </a: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USING org.apache.spark.sql.execution.datasources.hbase  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530"/>
              <a:buFont typeface="Arial"/>
              <a:buNone/>
            </a:pP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OPTIONS ('catalog'=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530"/>
              <a:buFont typeface="Arial"/>
              <a:buNone/>
            </a:pP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	'{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530"/>
              <a:buFont typeface="Arial"/>
              <a:buNone/>
            </a:pP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        "table":{"namespace":"default", "name":”</a:t>
            </a:r>
            <a:r>
              <a:rPr lang="en-US" sz="1530" b="0" i="0" u="none" strike="noStrike" cap="none">
                <a:solidFill>
                  <a:srgbClr val="FA694E"/>
                </a:solidFill>
                <a:latin typeface="Arial"/>
                <a:ea typeface="Arial"/>
                <a:cs typeface="Arial"/>
                <a:sym typeface="Arial"/>
              </a:rPr>
              <a:t>TestTable</a:t>
            </a: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", "tableCoder":"PrimitiveType"},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530"/>
              <a:buFont typeface="Arial"/>
              <a:buNone/>
            </a:pP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        "rowkey":"key",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530"/>
              <a:buFont typeface="Arial"/>
              <a:buNone/>
            </a:pP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        "columns":{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530"/>
              <a:buFont typeface="Arial"/>
              <a:buNone/>
            </a:pP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            "</a:t>
            </a:r>
            <a:r>
              <a:rPr lang="en-US" sz="1530" b="0" i="0" u="none" strike="noStrike" cap="none">
                <a:solidFill>
                  <a:srgbClr val="FA694E"/>
                </a:solidFill>
                <a:latin typeface="Arial"/>
                <a:ea typeface="Arial"/>
                <a:cs typeface="Arial"/>
                <a:sym typeface="Arial"/>
              </a:rPr>
              <a:t>col0</a:t>
            </a: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":{"cf":"</a:t>
            </a:r>
            <a:r>
              <a:rPr lang="en-US" sz="1530" b="0" i="0" u="none" strike="noStrike" cap="none">
                <a:solidFill>
                  <a:srgbClr val="FA694E"/>
                </a:solidFill>
                <a:latin typeface="Arial"/>
                <a:ea typeface="Arial"/>
                <a:cs typeface="Arial"/>
                <a:sym typeface="Arial"/>
              </a:rPr>
              <a:t>rowkey</a:t>
            </a: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", "col":"</a:t>
            </a:r>
            <a:r>
              <a:rPr lang="en-US" sz="1530" b="0" i="0" u="none" strike="noStrike" cap="none">
                <a:solidFill>
                  <a:srgbClr val="FA694E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", "type":"string"},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530"/>
              <a:buFont typeface="Arial"/>
              <a:buNone/>
            </a:pP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            "</a:t>
            </a:r>
            <a:r>
              <a:rPr lang="en-US" sz="1530" b="0" i="0" u="none" strike="noStrike" cap="none">
                <a:solidFill>
                  <a:srgbClr val="FA694E"/>
                </a:solidFill>
                <a:latin typeface="Arial"/>
                <a:ea typeface="Arial"/>
                <a:cs typeface="Arial"/>
                <a:sym typeface="Arial"/>
              </a:rPr>
              <a:t>col1</a:t>
            </a: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":{"cf":"</a:t>
            </a:r>
            <a:r>
              <a:rPr lang="en-US" sz="1530" b="0" i="0" u="none" strike="noStrike" cap="none">
                <a:solidFill>
                  <a:srgbClr val="FA694E"/>
                </a:solidFill>
                <a:latin typeface="Arial"/>
                <a:ea typeface="Arial"/>
                <a:cs typeface="Arial"/>
                <a:sym typeface="Arial"/>
              </a:rPr>
              <a:t>cf1</a:t>
            </a: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", "col":"</a:t>
            </a:r>
            <a:r>
              <a:rPr lang="en-US" sz="1530" b="0" i="0" u="none" strike="noStrike" cap="none">
                <a:solidFill>
                  <a:srgbClr val="FA694E"/>
                </a:solidFill>
                <a:latin typeface="Arial"/>
                <a:ea typeface="Arial"/>
                <a:cs typeface="Arial"/>
                <a:sym typeface="Arial"/>
              </a:rPr>
              <a:t>col1</a:t>
            </a: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", "type":"boolean"}, 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530"/>
              <a:buFont typeface="Arial"/>
              <a:buNone/>
            </a:pP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            "col2":{"cf":"cf2", "col":"col2", "type":"double"}, 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530"/>
              <a:buFont typeface="Arial"/>
              <a:buNone/>
            </a:pP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            "col3":{"cf":"cf3", "col":"col3", "type":"float"}, 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530"/>
              <a:buFont typeface="Arial"/>
              <a:buNone/>
            </a:pP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            "col4":{"cf":"cf4", "col":"col4", "type":"int"}, 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530"/>
              <a:buFont typeface="Arial"/>
              <a:buNone/>
            </a:pP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            "col5":{"cf":"cf5", "col":"col5", "type":"bigint"}, 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530"/>
              <a:buFont typeface="Arial"/>
              <a:buNone/>
            </a:pP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            "col6":{"cf":"cf6", "col":"col6", "type":"smallint"}, 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530"/>
              <a:buFont typeface="Arial"/>
              <a:buNone/>
            </a:pP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            "col7":{"cf":"cf7", "col":"col7", "type":"string"}, 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530"/>
              <a:buFont typeface="Arial"/>
              <a:buNone/>
            </a:pP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            "col8":{"cf":"cf8", "col":"col8", "type":"tinyint"}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530"/>
              <a:buFont typeface="Arial"/>
              <a:buNone/>
            </a:pP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             }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530"/>
              <a:buFont typeface="Arial"/>
              <a:buNone/>
            </a:pP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    }’</a:t>
            </a:r>
            <a:endParaRPr sz="153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530"/>
              <a:buFont typeface="Arial"/>
              <a:buNone/>
            </a:pP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53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530"/>
              <a:buFont typeface="Arial"/>
              <a:buNone/>
            </a:pPr>
            <a:endParaRPr sz="153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530"/>
              <a:buFont typeface="Arial"/>
              <a:buNone/>
            </a:pPr>
            <a:endParaRPr sz="153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8" name="Google Shape;668;p67"/>
          <p:cNvGrpSpPr/>
          <p:nvPr/>
        </p:nvGrpSpPr>
        <p:grpSpPr>
          <a:xfrm>
            <a:off x="5969000" y="147955"/>
            <a:ext cx="2927933" cy="252679"/>
            <a:chOff x="8988" y="198"/>
            <a:chExt cx="5023" cy="433"/>
          </a:xfrm>
        </p:grpSpPr>
        <p:pic>
          <p:nvPicPr>
            <p:cNvPr id="669" name="Google Shape;669;p67" descr="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0" name="Google Shape;670;p67" descr="logo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1" name="Google Shape;671;p67"/>
          <p:cNvSpPr txBox="1"/>
          <p:nvPr/>
        </p:nvSpPr>
        <p:spPr>
          <a:xfrm>
            <a:off x="228554" y="632109"/>
            <a:ext cx="5654130" cy="45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demo:CREATE TABLE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8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29" cy="56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313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DC1313"/>
                </a:solidFill>
                <a:latin typeface="Arial"/>
                <a:ea typeface="Arial"/>
                <a:cs typeface="Arial"/>
                <a:sym typeface="Arial"/>
              </a:rPr>
              <a:t>spark sql&amp; HBase</a:t>
            </a:r>
            <a:endParaRPr sz="2800" b="0" i="0" u="none" strike="noStrike" cap="none">
              <a:solidFill>
                <a:srgbClr val="DC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7" name="Google Shape;677;p68"/>
          <p:cNvGrpSpPr/>
          <p:nvPr/>
        </p:nvGrpSpPr>
        <p:grpSpPr>
          <a:xfrm>
            <a:off x="5969000" y="147955"/>
            <a:ext cx="2927933" cy="252679"/>
            <a:chOff x="8988" y="198"/>
            <a:chExt cx="5023" cy="433"/>
          </a:xfrm>
        </p:grpSpPr>
        <p:pic>
          <p:nvPicPr>
            <p:cNvPr id="678" name="Google Shape;678;p68" descr="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9" name="Google Shape;679;p68" descr="logo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0" name="Google Shape;680;p68"/>
          <p:cNvSpPr txBox="1"/>
          <p:nvPr/>
        </p:nvSpPr>
        <p:spPr>
          <a:xfrm>
            <a:off x="566027" y="1681992"/>
            <a:ext cx="8147700" cy="12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partition pruning：use col0 &lt; ‘row050‘ to perform the needed regions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predicate pushdown：col2 &gt;’10.0 filter will pushdown to hbase scan</a:t>
            </a:r>
            <a:endParaRPr sz="180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column pruning: only scan the needed column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68"/>
          <p:cNvSpPr txBox="1"/>
          <p:nvPr/>
        </p:nvSpPr>
        <p:spPr>
          <a:xfrm>
            <a:off x="586099" y="3178832"/>
            <a:ext cx="91440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Performance: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Data scale:500208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Native HBaseRDD: HadoopRDD use TableInputFormat</a:t>
            </a:r>
            <a:endParaRPr sz="180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Spark SQL:spark hbase datasource </a:t>
            </a:r>
            <a:endParaRPr sz="180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68"/>
          <p:cNvSpPr txBox="1"/>
          <p:nvPr/>
        </p:nvSpPr>
        <p:spPr>
          <a:xfrm>
            <a:off x="586099" y="1370503"/>
            <a:ext cx="81477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beeline&gt; </a:t>
            </a:r>
            <a:r>
              <a:rPr lang="en-US" sz="1800" b="0" i="0" u="none" strike="noStrike" cap="none">
                <a:solidFill>
                  <a:srgbClr val="FA694E"/>
                </a:solidFill>
                <a:latin typeface="Arial"/>
                <a:ea typeface="Arial"/>
                <a:cs typeface="Arial"/>
                <a:sym typeface="Arial"/>
              </a:rPr>
              <a:t>select count(col2) from </a:t>
            </a:r>
            <a:r>
              <a:rPr lang="en-US" sz="1800" b="0" i="0" u="none" strike="noStrike" cap="none">
                <a:solidFill>
                  <a:srgbClr val="FA684C"/>
                </a:solidFill>
                <a:latin typeface="Arial"/>
                <a:ea typeface="Arial"/>
                <a:cs typeface="Arial"/>
                <a:sym typeface="Arial"/>
              </a:rPr>
              <a:t>HBaseTest </a:t>
            </a:r>
            <a:r>
              <a:rPr lang="en-US" sz="1800" b="0" i="0" u="none" strike="noStrike" cap="none">
                <a:solidFill>
                  <a:srgbClr val="FA694E"/>
                </a:solidFill>
                <a:latin typeface="Arial"/>
                <a:ea typeface="Arial"/>
                <a:cs typeface="Arial"/>
                <a:sym typeface="Arial"/>
              </a:rPr>
              <a:t>where col0 &lt; 'row050‘ and col2 &gt;’10.0</a:t>
            </a:r>
            <a:endParaRPr sz="1400" b="0" i="0" u="none" strike="noStrike" cap="none">
              <a:solidFill>
                <a:srgbClr val="FA69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68"/>
          <p:cNvSpPr txBox="1"/>
          <p:nvPr/>
        </p:nvSpPr>
        <p:spPr>
          <a:xfrm>
            <a:off x="228554" y="632109"/>
            <a:ext cx="5654130" cy="45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demo and performance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4" name="Google Shape;684;p68"/>
          <p:cNvGraphicFramePr/>
          <p:nvPr/>
        </p:nvGraphicFramePr>
        <p:xfrm>
          <a:off x="689336" y="4537073"/>
          <a:ext cx="7239000" cy="1188629"/>
        </p:xfrm>
        <a:graphic>
          <a:graphicData uri="http://schemas.openxmlformats.org/drawingml/2006/table">
            <a:tbl>
              <a:tblPr>
                <a:noFill/>
                <a:tableStyleId>{C9457F6F-71A7-455C-AA3B-886FDC6A5C14}</a:tableStyleId>
              </a:tblPr>
              <a:tblGrid>
                <a:gridCol w="2413000"/>
                <a:gridCol w="2413000"/>
                <a:gridCol w="2413000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类型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42A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时间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42A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结果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42A3F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Native HBaseRDD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14.425s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5788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Spark SQL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1.036s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5788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9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29" cy="56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313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DC1313"/>
                </a:solidFill>
                <a:latin typeface="Arial"/>
                <a:ea typeface="Arial"/>
                <a:cs typeface="Arial"/>
                <a:sym typeface="Arial"/>
              </a:rPr>
              <a:t>Spark struct streaming&amp; HBase</a:t>
            </a:r>
            <a:endParaRPr sz="2800" b="0" i="0" u="none" strike="noStrike" cap="none">
              <a:solidFill>
                <a:srgbClr val="DC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69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5654130" cy="45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1" name="Google Shape;691;p69"/>
          <p:cNvGrpSpPr/>
          <p:nvPr/>
        </p:nvGrpSpPr>
        <p:grpSpPr>
          <a:xfrm>
            <a:off x="5969000" y="147955"/>
            <a:ext cx="2927933" cy="252679"/>
            <a:chOff x="8988" y="198"/>
            <a:chExt cx="5023" cy="433"/>
          </a:xfrm>
        </p:grpSpPr>
        <p:pic>
          <p:nvPicPr>
            <p:cNvPr id="692" name="Google Shape;692;p69" descr="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3" name="Google Shape;693;p69" descr="logo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4" name="Google Shape;694;p69"/>
          <p:cNvSpPr txBox="1"/>
          <p:nvPr/>
        </p:nvSpPr>
        <p:spPr>
          <a:xfrm>
            <a:off x="228550" y="1084150"/>
            <a:ext cx="9567900" cy="56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F0B"/>
              </a:buClr>
              <a:buSzPts val="1530"/>
              <a:buFont typeface="Arial"/>
              <a:buNone/>
            </a:pPr>
            <a:r>
              <a:rPr lang="en-US" sz="1530" b="0" i="0" u="none" strike="noStrike" cap="none">
                <a:solidFill>
                  <a:srgbClr val="A64F0B"/>
                </a:solidFill>
                <a:latin typeface="Arial"/>
                <a:ea typeface="Arial"/>
                <a:cs typeface="Arial"/>
                <a:sym typeface="Arial"/>
              </a:rPr>
              <a:t>val catalog =</a:t>
            </a:r>
            <a:br>
              <a:rPr lang="en-US" sz="1530" b="0" i="0" u="none" strike="noStrike" cap="none">
                <a:solidFill>
                  <a:srgbClr val="A64F0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30" b="0" i="0" u="none" strike="noStrike" cap="none">
                <a:solidFill>
                  <a:srgbClr val="A64F0B"/>
                </a:solidFill>
                <a:latin typeface="Arial"/>
                <a:ea typeface="Arial"/>
                <a:cs typeface="Arial"/>
                <a:sym typeface="Arial"/>
              </a:rPr>
              <a:t>  s"""{</a:t>
            </a:r>
            <a:br>
              <a:rPr lang="en-US" sz="1530" b="0" i="0" u="none" strike="noStrike" cap="none">
                <a:solidFill>
                  <a:srgbClr val="A64F0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30" b="0" i="0" u="none" strike="noStrike" cap="none">
                <a:solidFill>
                  <a:srgbClr val="A64F0B"/>
                </a:solidFill>
                <a:latin typeface="Arial"/>
                <a:ea typeface="Arial"/>
                <a:cs typeface="Arial"/>
                <a:sym typeface="Arial"/>
              </a:rPr>
              <a:t>     |"table":{"namespace":"default", "name":"</a:t>
            </a:r>
            <a:r>
              <a:rPr lang="en-US" sz="1530" b="0" i="0" u="none" strike="noStrike" cap="none">
                <a:solidFill>
                  <a:srgbClr val="FA684C"/>
                </a:solidFill>
                <a:latin typeface="Arial"/>
                <a:ea typeface="Arial"/>
                <a:cs typeface="Arial"/>
                <a:sym typeface="Arial"/>
              </a:rPr>
              <a:t>structStreamingCount</a:t>
            </a:r>
            <a:r>
              <a:rPr lang="en-US" sz="1530" b="0" i="0" u="none" strike="noStrike" cap="none">
                <a:solidFill>
                  <a:srgbClr val="A64F0B"/>
                </a:solidFill>
                <a:latin typeface="Arial"/>
                <a:ea typeface="Arial"/>
                <a:cs typeface="Arial"/>
                <a:sym typeface="Arial"/>
              </a:rPr>
              <a:t>", "tableCoder":"PrimitiveType"},</a:t>
            </a:r>
            <a:br>
              <a:rPr lang="en-US" sz="1530" b="0" i="0" u="none" strike="noStrike" cap="none">
                <a:solidFill>
                  <a:srgbClr val="A64F0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30" b="0" i="0" u="none" strike="noStrike" cap="none">
                <a:solidFill>
                  <a:srgbClr val="A64F0B"/>
                </a:solidFill>
                <a:latin typeface="Arial"/>
                <a:ea typeface="Arial"/>
                <a:cs typeface="Arial"/>
                <a:sym typeface="Arial"/>
              </a:rPr>
              <a:t>     |"rowkey":"key",</a:t>
            </a:r>
            <a:br>
              <a:rPr lang="en-US" sz="1530" b="0" i="0" u="none" strike="noStrike" cap="none">
                <a:solidFill>
                  <a:srgbClr val="A64F0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30" b="0" i="0" u="none" strike="noStrike" cap="none">
                <a:solidFill>
                  <a:srgbClr val="A64F0B"/>
                </a:solidFill>
                <a:latin typeface="Arial"/>
                <a:ea typeface="Arial"/>
                <a:cs typeface="Arial"/>
                <a:sym typeface="Arial"/>
              </a:rPr>
              <a:t>     |"columns":{</a:t>
            </a:r>
            <a:br>
              <a:rPr lang="en-US" sz="1530" b="0" i="0" u="none" strike="noStrike" cap="none">
                <a:solidFill>
                  <a:srgbClr val="A64F0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30" b="0" i="0" u="none" strike="noStrike" cap="none">
                <a:solidFill>
                  <a:srgbClr val="A64F0B"/>
                </a:solidFill>
                <a:latin typeface="Arial"/>
                <a:ea typeface="Arial"/>
                <a:cs typeface="Arial"/>
                <a:sym typeface="Arial"/>
              </a:rPr>
              <a:t>     |"value":{"cf":"rowkey", "col":"key", "type":"string"},</a:t>
            </a:r>
            <a:br>
              <a:rPr lang="en-US" sz="1530" b="0" i="0" u="none" strike="noStrike" cap="none">
                <a:solidFill>
                  <a:srgbClr val="A64F0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30" b="0" i="0" u="none" strike="noStrike" cap="none">
                <a:solidFill>
                  <a:srgbClr val="A64F0B"/>
                </a:solidFill>
                <a:latin typeface="Arial"/>
                <a:ea typeface="Arial"/>
                <a:cs typeface="Arial"/>
                <a:sym typeface="Arial"/>
              </a:rPr>
              <a:t>     |"count":{"cf":"cf1", "col":"count", "type":"int"}</a:t>
            </a:r>
            <a:br>
              <a:rPr lang="en-US" sz="1530" b="0" i="0" u="none" strike="noStrike" cap="none">
                <a:solidFill>
                  <a:srgbClr val="A64F0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30" b="0" i="0" u="none" strike="noStrike" cap="none">
                <a:solidFill>
                  <a:srgbClr val="A64F0B"/>
                </a:solidFill>
                <a:latin typeface="Arial"/>
                <a:ea typeface="Arial"/>
                <a:cs typeface="Arial"/>
                <a:sym typeface="Arial"/>
              </a:rPr>
              <a:t>     |}</a:t>
            </a:r>
            <a:br>
              <a:rPr lang="en-US" sz="1530" b="0" i="0" u="none" strike="noStrike" cap="none">
                <a:solidFill>
                  <a:srgbClr val="A64F0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30" b="0" i="0" u="none" strike="noStrike" cap="none">
                <a:solidFill>
                  <a:srgbClr val="A64F0B"/>
                </a:solidFill>
                <a:latin typeface="Arial"/>
                <a:ea typeface="Arial"/>
                <a:cs typeface="Arial"/>
                <a:sym typeface="Arial"/>
              </a:rPr>
              <a:t>     |}""".stripMargin</a:t>
            </a: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</a:br>
            <a:endParaRPr sz="153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F0B"/>
              </a:buClr>
              <a:buSzPts val="1530"/>
              <a:buFont typeface="Arial"/>
              <a:buNone/>
            </a:pP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val lines = spark.XXX.load()</a:t>
            </a:r>
            <a:b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val wordCounts = lines.as[String].flatMap(_.split(" ")).filter($"value"=!="").groupBy("value").count()</a:t>
            </a:r>
            <a:b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val query = wordCounts.</a:t>
            </a:r>
            <a:b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  writeStream.</a:t>
            </a:r>
            <a:b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  outputMode("update").</a:t>
            </a:r>
            <a:b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  format("</a:t>
            </a:r>
            <a:r>
              <a:rPr lang="en-US" sz="1530" b="0" i="0" u="none" strike="noStrike" cap="none">
                <a:solidFill>
                  <a:srgbClr val="A6500C"/>
                </a:solidFill>
                <a:latin typeface="Arial"/>
                <a:ea typeface="Arial"/>
                <a:cs typeface="Arial"/>
                <a:sym typeface="Arial"/>
              </a:rPr>
              <a:t>org.apache.spark.sql.execution.datasources.hbase.HBaseSinkProvider</a:t>
            </a: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").</a:t>
            </a:r>
            <a:b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  option("checkpointLocation", “xxxx").</a:t>
            </a:r>
            <a:b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  option("hbasecat", </a:t>
            </a:r>
            <a:r>
              <a:rPr lang="en-US" sz="1530" b="0" i="0" u="none" strike="noStrike" cap="none">
                <a:solidFill>
                  <a:srgbClr val="A64F0B"/>
                </a:solidFill>
                <a:latin typeface="Arial"/>
                <a:ea typeface="Arial"/>
                <a:cs typeface="Arial"/>
                <a:sym typeface="Arial"/>
              </a:rPr>
              <a:t>catalog</a:t>
            </a: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b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3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  start()</a:t>
            </a:r>
            <a:endParaRPr sz="153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0"/>
          <p:cNvSpPr txBox="1">
            <a:spLocks noGrp="1"/>
          </p:cNvSpPr>
          <p:nvPr>
            <p:ph type="title"/>
          </p:nvPr>
        </p:nvSpPr>
        <p:spPr>
          <a:xfrm>
            <a:off x="1598835" y="2432093"/>
            <a:ext cx="6564809" cy="141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Scenario</a:t>
            </a: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70"/>
          <p:cNvSpPr txBox="1">
            <a:spLocks noGrp="1"/>
          </p:cNvSpPr>
          <p:nvPr>
            <p:ph type="body" idx="2"/>
          </p:nvPr>
        </p:nvSpPr>
        <p:spPr>
          <a:xfrm>
            <a:off x="365143" y="2850295"/>
            <a:ext cx="1336904" cy="1333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Carme"/>
              <a:buNone/>
            </a:pPr>
            <a:r>
              <a:rPr lang="en-US" sz="4800" b="0" i="0" u="none" strike="noStrike" cap="none">
                <a:solidFill>
                  <a:schemeClr val="lt2"/>
                </a:solidFill>
                <a:latin typeface="Carme"/>
                <a:ea typeface="Carme"/>
                <a:cs typeface="Carme"/>
                <a:sym typeface="Carme"/>
              </a:rPr>
              <a:t>2.3</a:t>
            </a:r>
            <a:endParaRPr sz="4800" b="0" i="0" u="none" strike="noStrike" cap="none">
              <a:solidFill>
                <a:schemeClr val="lt2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701" name="Google Shape;701;p70"/>
          <p:cNvSpPr txBox="1"/>
          <p:nvPr/>
        </p:nvSpPr>
        <p:spPr>
          <a:xfrm>
            <a:off x="1374911" y="1364172"/>
            <a:ext cx="1714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70"/>
          <p:cNvSpPr txBox="1"/>
          <p:nvPr/>
        </p:nvSpPr>
        <p:spPr>
          <a:xfrm>
            <a:off x="1412072" y="966343"/>
            <a:ext cx="16510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1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29" cy="56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313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DC1313"/>
                </a:solidFill>
                <a:latin typeface="Arial"/>
                <a:ea typeface="Arial"/>
                <a:cs typeface="Arial"/>
                <a:sym typeface="Arial"/>
              </a:rPr>
              <a:t>Scenario 1</a:t>
            </a:r>
            <a:endParaRPr sz="2800" b="0" i="0" u="none" strike="noStrike" cap="none">
              <a:solidFill>
                <a:srgbClr val="DC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71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5654130" cy="45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big data online reporting services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9" name="Google Shape;709;p71"/>
          <p:cNvGrpSpPr/>
          <p:nvPr/>
        </p:nvGrpSpPr>
        <p:grpSpPr>
          <a:xfrm>
            <a:off x="5969000" y="147955"/>
            <a:ext cx="2927933" cy="252679"/>
            <a:chOff x="8988" y="198"/>
            <a:chExt cx="5023" cy="433"/>
          </a:xfrm>
        </p:grpSpPr>
        <p:pic>
          <p:nvPicPr>
            <p:cNvPr id="710" name="Google Shape;710;p71" descr="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1" name="Google Shape;711;p71" descr="logo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12" name="Google Shape;712;p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073392"/>
            <a:ext cx="9144000" cy="3366503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71"/>
          <p:cNvSpPr txBox="1"/>
          <p:nvPr/>
        </p:nvSpPr>
        <p:spPr>
          <a:xfrm>
            <a:off x="207341" y="4130211"/>
            <a:ext cx="2394222" cy="133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6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Specialty</a:t>
            </a:r>
            <a:endParaRPr sz="180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6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Online service</a:t>
            </a:r>
            <a:endParaRPr sz="180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6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Dimension table</a:t>
            </a:r>
            <a:endParaRPr sz="180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71"/>
          <p:cNvSpPr txBox="1"/>
          <p:nvPr/>
        </p:nvSpPr>
        <p:spPr>
          <a:xfrm>
            <a:off x="3048000" y="4622801"/>
            <a:ext cx="6235700" cy="143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6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endParaRPr/>
          </a:p>
          <a:p>
            <a:pPr marL="285750" marR="0" lvl="6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Mobile game</a:t>
            </a:r>
            <a:r>
              <a:rPr lang="en-US" sz="20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user activity in different regions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6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Business：Different types of goods pv real-time report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6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6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2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29" cy="56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313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DC1313"/>
                </a:solidFill>
                <a:latin typeface="Arial"/>
                <a:ea typeface="Arial"/>
                <a:cs typeface="Arial"/>
                <a:sym typeface="Arial"/>
              </a:rPr>
              <a:t>Scenario 2</a:t>
            </a:r>
            <a:endParaRPr sz="2800" b="0" i="0" u="none" strike="noStrike" cap="none">
              <a:solidFill>
                <a:srgbClr val="DC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72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5654130" cy="45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big data complex reporting services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72"/>
          <p:cNvSpPr txBox="1"/>
          <p:nvPr/>
        </p:nvSpPr>
        <p:spPr>
          <a:xfrm>
            <a:off x="133364" y="5165846"/>
            <a:ext cx="2394222" cy="133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6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Specialty</a:t>
            </a:r>
            <a:endParaRPr sz="180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6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Complex analysis</a:t>
            </a:r>
            <a:endParaRPr/>
          </a:p>
          <a:p>
            <a:pPr marL="285750" marR="0" lvl="6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Datawarehouse</a:t>
            </a:r>
            <a:endParaRPr sz="180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6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Quasi-real time</a:t>
            </a:r>
            <a:endParaRPr sz="180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2" name="Google Shape;722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626" y="1066464"/>
            <a:ext cx="8754075" cy="4371147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72"/>
          <p:cNvSpPr txBox="1"/>
          <p:nvPr/>
        </p:nvSpPr>
        <p:spPr>
          <a:xfrm>
            <a:off x="3146637" y="5300895"/>
            <a:ext cx="6235700" cy="143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6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endParaRPr/>
          </a:p>
          <a:p>
            <a:pPr marL="285750" marR="0" lvl="6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Mobile game：Comparison of user activity in different age groups during the same period</a:t>
            </a:r>
            <a:endParaRPr/>
          </a:p>
          <a:p>
            <a: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6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4" name="Google Shape;724;p72"/>
          <p:cNvGrpSpPr/>
          <p:nvPr/>
        </p:nvGrpSpPr>
        <p:grpSpPr>
          <a:xfrm>
            <a:off x="5969000" y="147955"/>
            <a:ext cx="2927933" cy="252679"/>
            <a:chOff x="8988" y="198"/>
            <a:chExt cx="5023" cy="433"/>
          </a:xfrm>
        </p:grpSpPr>
        <p:pic>
          <p:nvPicPr>
            <p:cNvPr id="725" name="Google Shape;725;p72" descr="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6" name="Google Shape;726;p72" descr="logo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3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29" cy="56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313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DC1313"/>
                </a:solidFill>
                <a:latin typeface="Arial"/>
                <a:ea typeface="Arial"/>
                <a:cs typeface="Arial"/>
                <a:sym typeface="Arial"/>
              </a:rPr>
              <a:t>Scenario 3</a:t>
            </a:r>
            <a:endParaRPr sz="2800" b="0" i="0" u="none" strike="noStrike" cap="none">
              <a:solidFill>
                <a:srgbClr val="DC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73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5654130" cy="45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log indexes and query 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73"/>
          <p:cNvSpPr txBox="1"/>
          <p:nvPr/>
        </p:nvSpPr>
        <p:spPr>
          <a:xfrm>
            <a:off x="540244" y="3883630"/>
            <a:ext cx="3023034" cy="133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6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Specialty</a:t>
            </a:r>
            <a:endParaRPr sz="180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6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 logs in real time</a:t>
            </a:r>
            <a:endParaRPr sz="180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6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log indexes and query</a:t>
            </a:r>
            <a:endParaRPr sz="180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4" name="Google Shape;734;p73"/>
          <p:cNvGrpSpPr/>
          <p:nvPr/>
        </p:nvGrpSpPr>
        <p:grpSpPr>
          <a:xfrm>
            <a:off x="5969000" y="147955"/>
            <a:ext cx="2927933" cy="252679"/>
            <a:chOff x="8988" y="198"/>
            <a:chExt cx="5023" cy="433"/>
          </a:xfrm>
        </p:grpSpPr>
        <p:pic>
          <p:nvPicPr>
            <p:cNvPr id="735" name="Google Shape;735;p73" descr="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6" name="Google Shape;736;p73" descr="logo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7" name="Google Shape;737;p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2123040"/>
            <a:ext cx="9144000" cy="1620605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73"/>
          <p:cNvSpPr txBox="1"/>
          <p:nvPr/>
        </p:nvSpPr>
        <p:spPr>
          <a:xfrm>
            <a:off x="4256307" y="3685798"/>
            <a:ext cx="6235700" cy="143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6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endParaRPr/>
          </a:p>
          <a:p>
            <a:pPr marL="285750" marR="0" lvl="6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Log service system</a:t>
            </a:r>
            <a:endParaRPr sz="180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4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29" cy="56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313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DC1313"/>
                </a:solidFill>
                <a:latin typeface="Arial"/>
                <a:ea typeface="Arial"/>
                <a:cs typeface="Arial"/>
                <a:sym typeface="Arial"/>
              </a:rPr>
              <a:t>Scenario 4</a:t>
            </a:r>
            <a:endParaRPr sz="2800" b="0" i="0" u="none" strike="noStrike" cap="none">
              <a:solidFill>
                <a:srgbClr val="DC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74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5654130" cy="45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time series query and  monitoring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74"/>
          <p:cNvSpPr txBox="1"/>
          <p:nvPr/>
        </p:nvSpPr>
        <p:spPr>
          <a:xfrm>
            <a:off x="453936" y="4154868"/>
            <a:ext cx="3023034" cy="133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6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Specialty</a:t>
            </a:r>
            <a:endParaRPr sz="180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6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series data</a:t>
            </a:r>
            <a:endParaRPr sz="180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6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Multi metrics</a:t>
            </a:r>
            <a:endParaRPr/>
          </a:p>
          <a:p>
            <a:pPr marL="285750" marR="0" lvl="6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Time series query</a:t>
            </a:r>
            <a:endParaRPr sz="180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6" name="Google Shape;746;p74"/>
          <p:cNvGrpSpPr/>
          <p:nvPr/>
        </p:nvGrpSpPr>
        <p:grpSpPr>
          <a:xfrm>
            <a:off x="5969000" y="147955"/>
            <a:ext cx="2927933" cy="252679"/>
            <a:chOff x="8988" y="198"/>
            <a:chExt cx="5023" cy="433"/>
          </a:xfrm>
        </p:grpSpPr>
        <p:pic>
          <p:nvPicPr>
            <p:cNvPr id="747" name="Google Shape;747;p74" descr="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" name="Google Shape;748;p74" descr="logo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49" name="Google Shape;749;p7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7137"/>
            <a:ext cx="9144000" cy="2821383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74"/>
          <p:cNvSpPr txBox="1"/>
          <p:nvPr/>
        </p:nvSpPr>
        <p:spPr>
          <a:xfrm>
            <a:off x="3721426" y="3882319"/>
            <a:ext cx="6235700" cy="143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6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endParaRPr/>
          </a:p>
          <a:p>
            <a:pPr marL="3429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IOT、service and business monitoring system</a:t>
            </a:r>
            <a:endParaRPr sz="1800" b="0" i="0" u="none" strike="noStrike" cap="non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5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29" cy="56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313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DC1313"/>
                </a:solidFill>
                <a:latin typeface="Arial"/>
                <a:ea typeface="Arial"/>
                <a:cs typeface="Arial"/>
                <a:sym typeface="Arial"/>
              </a:rPr>
              <a:t>We are hiring! </a:t>
            </a:r>
            <a:endParaRPr/>
          </a:p>
        </p:txBody>
      </p:sp>
      <p:sp>
        <p:nvSpPr>
          <p:cNvPr id="756" name="Google Shape;756;p75"/>
          <p:cNvSpPr txBox="1"/>
          <p:nvPr/>
        </p:nvSpPr>
        <p:spPr>
          <a:xfrm>
            <a:off x="391068" y="1451278"/>
            <a:ext cx="7844504" cy="133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</a:pPr>
            <a:endParaRPr sz="24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6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are interested in the unified online sql analysis engine</a:t>
            </a:r>
            <a:endParaRPr/>
          </a:p>
          <a:p>
            <a: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6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18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are interested in the spark kernel and ecosystem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7" name="Google Shape;757;p75"/>
          <p:cNvGrpSpPr/>
          <p:nvPr/>
        </p:nvGrpSpPr>
        <p:grpSpPr>
          <a:xfrm>
            <a:off x="5969000" y="147955"/>
            <a:ext cx="2927933" cy="252679"/>
            <a:chOff x="8988" y="198"/>
            <a:chExt cx="5023" cy="433"/>
          </a:xfrm>
        </p:grpSpPr>
        <p:pic>
          <p:nvPicPr>
            <p:cNvPr id="758" name="Google Shape;758;p75" descr="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9" name="Google Shape;759;p75" descr="logo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0" name="Google Shape;760;p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5157" y="4269251"/>
            <a:ext cx="2451300" cy="2488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75"/>
          <p:cNvSpPr txBox="1"/>
          <p:nvPr/>
        </p:nvSpPr>
        <p:spPr>
          <a:xfrm>
            <a:off x="296617" y="3635324"/>
            <a:ext cx="30807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F1E05"/>
                </a:solidFill>
                <a:latin typeface="Arial"/>
                <a:ea typeface="Arial"/>
                <a:cs typeface="Arial"/>
                <a:sym typeface="Arial"/>
              </a:rPr>
              <a:t>ApsaraDB HBase  </a:t>
            </a:r>
            <a:endParaRPr sz="1800" b="0" i="0" u="none" strike="noStrike" cap="none">
              <a:solidFill>
                <a:srgbClr val="2F1E0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BFA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2F1E05"/>
                </a:solidFill>
                <a:latin typeface="Arial"/>
                <a:ea typeface="Arial"/>
                <a:cs typeface="Arial"/>
                <a:sym typeface="Arial"/>
              </a:rPr>
              <a:t>DingDing Community</a:t>
            </a:r>
            <a:endParaRPr sz="1800" b="0" i="0" u="none" strike="noStrike" cap="none">
              <a:solidFill>
                <a:srgbClr val="2F1E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75"/>
          <p:cNvSpPr txBox="1"/>
          <p:nvPr/>
        </p:nvSpPr>
        <p:spPr>
          <a:xfrm>
            <a:off x="3482417" y="3722151"/>
            <a:ext cx="180136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Yun Zhang (wechat)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Phoenix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3" name="Google Shape;763;p7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34649" y="4274390"/>
            <a:ext cx="2529005" cy="2390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7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63737" y="4273575"/>
            <a:ext cx="2704119" cy="2403661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75"/>
          <p:cNvSpPr txBox="1"/>
          <p:nvPr/>
        </p:nvSpPr>
        <p:spPr>
          <a:xfrm>
            <a:off x="6627696" y="3723652"/>
            <a:ext cx="142178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 Li (wechat)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0"/>
          <p:cNvSpPr txBox="1">
            <a:spLocks noGrp="1"/>
          </p:cNvSpPr>
          <p:nvPr>
            <p:ph type="title"/>
          </p:nvPr>
        </p:nvSpPr>
        <p:spPr>
          <a:xfrm>
            <a:off x="586740" y="922020"/>
            <a:ext cx="2395220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3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" name="Google Shape;403;p40"/>
          <p:cNvGrpSpPr/>
          <p:nvPr/>
        </p:nvGrpSpPr>
        <p:grpSpPr>
          <a:xfrm>
            <a:off x="4318514" y="1624243"/>
            <a:ext cx="4578412" cy="4185855"/>
            <a:chOff x="7101" y="2542"/>
            <a:chExt cx="5887" cy="5717"/>
          </a:xfrm>
        </p:grpSpPr>
        <p:sp>
          <p:nvSpPr>
            <p:cNvPr id="404" name="Google Shape;404;p40"/>
            <p:cNvSpPr/>
            <p:nvPr/>
          </p:nvSpPr>
          <p:spPr>
            <a:xfrm>
              <a:off x="7101" y="2542"/>
              <a:ext cx="859" cy="6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000"/>
                <a:buFont typeface="Carme"/>
                <a:buNone/>
              </a:pPr>
              <a:r>
                <a:rPr lang="en-US" sz="3000" b="0" i="0" u="none" strike="noStrike" cap="none">
                  <a:solidFill>
                    <a:schemeClr val="accent5"/>
                  </a:solidFill>
                  <a:latin typeface="Carme"/>
                  <a:ea typeface="Carme"/>
                  <a:cs typeface="Carme"/>
                  <a:sym typeface="Carme"/>
                </a:rPr>
                <a:t>1.1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7101" y="4220"/>
              <a:ext cx="1037" cy="6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82506"/>
                </a:buClr>
                <a:buSzPts val="3000"/>
                <a:buFont typeface="Carme"/>
                <a:buNone/>
              </a:pPr>
              <a:r>
                <a:rPr lang="en-US" sz="3000" b="0" i="0" u="none" strike="noStrike" cap="none">
                  <a:solidFill>
                    <a:srgbClr val="C82506"/>
                  </a:solidFill>
                  <a:latin typeface="Carme"/>
                  <a:ea typeface="Carme"/>
                  <a:cs typeface="Carme"/>
                  <a:sym typeface="Carme"/>
                </a:rPr>
                <a:t>1.2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7101" y="7576"/>
              <a:ext cx="956" cy="6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82506"/>
                </a:buClr>
                <a:buSzPts val="3000"/>
                <a:buFont typeface="Carme"/>
                <a:buNone/>
              </a:pPr>
              <a:r>
                <a:rPr lang="en-US" sz="3000" b="0" i="0" u="none" strike="noStrike" cap="none">
                  <a:solidFill>
                    <a:srgbClr val="C82506"/>
                  </a:solidFill>
                  <a:latin typeface="Carme"/>
                  <a:ea typeface="Carme"/>
                  <a:cs typeface="Carme"/>
                  <a:sym typeface="Carme"/>
                </a:rPr>
                <a:t>1.4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7101" y="5898"/>
              <a:ext cx="875" cy="6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82506"/>
                </a:buClr>
                <a:buSzPts val="3000"/>
                <a:buFont typeface="Carme"/>
                <a:buNone/>
              </a:pPr>
              <a:r>
                <a:rPr lang="en-US" sz="3000" b="0" i="0" u="none" strike="noStrike" cap="none">
                  <a:solidFill>
                    <a:srgbClr val="C82506"/>
                  </a:solidFill>
                  <a:latin typeface="Carme"/>
                  <a:ea typeface="Carme"/>
                  <a:cs typeface="Carme"/>
                  <a:sym typeface="Carme"/>
                </a:rPr>
                <a:t>1.3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8119" y="2621"/>
              <a:ext cx="42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2250" b="0" i="0" u="none" strike="noStrike" cap="none">
                  <a:solidFill>
                    <a:srgbClr val="53585F"/>
                  </a:solidFill>
                  <a:latin typeface="Arial"/>
                  <a:ea typeface="Arial"/>
                  <a:cs typeface="Arial"/>
                  <a:sym typeface="Arial"/>
                </a:rPr>
                <a:t>Architecture</a:t>
              </a:r>
              <a:endParaRPr sz="225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8188" y="4338"/>
              <a:ext cx="3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2250" b="0" i="0" u="none" strike="noStrike" cap="none">
                  <a:solidFill>
                    <a:srgbClr val="53585F"/>
                  </a:solidFill>
                  <a:latin typeface="Arial"/>
                  <a:ea typeface="Arial"/>
                  <a:cs typeface="Arial"/>
                  <a:sym typeface="Arial"/>
                </a:rPr>
                <a:t>Use Cases</a:t>
              </a:r>
              <a:endParaRPr sz="225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8223" y="5977"/>
              <a:ext cx="39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2250" b="0" i="0" u="none" strike="noStrike" cap="none">
                  <a:solidFill>
                    <a:srgbClr val="53585F"/>
                  </a:solidFill>
                  <a:latin typeface="Arial"/>
                  <a:ea typeface="Arial"/>
                  <a:cs typeface="Arial"/>
                  <a:sym typeface="Arial"/>
                </a:rPr>
                <a:t>Best Practice</a:t>
              </a:r>
              <a:endParaRPr sz="225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8188" y="7618"/>
              <a:ext cx="48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2250" b="0" i="0" u="none" strike="noStrike" cap="none">
                  <a:solidFill>
                    <a:srgbClr val="53585F"/>
                  </a:solidFill>
                  <a:latin typeface="Arial"/>
                  <a:ea typeface="Arial"/>
                  <a:cs typeface="Arial"/>
                  <a:sym typeface="Arial"/>
                </a:rPr>
                <a:t>Challenges &amp; Improvements</a:t>
              </a:r>
              <a:endParaRPr sz="225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2" name="Google Shape;412;p40"/>
          <p:cNvGrpSpPr/>
          <p:nvPr/>
        </p:nvGrpSpPr>
        <p:grpSpPr>
          <a:xfrm>
            <a:off x="5969000" y="147955"/>
            <a:ext cx="2927933" cy="252679"/>
            <a:chOff x="8988" y="198"/>
            <a:chExt cx="5023" cy="433"/>
          </a:xfrm>
        </p:grpSpPr>
        <p:pic>
          <p:nvPicPr>
            <p:cNvPr id="413" name="Google Shape;413;p40" descr="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4" name="Google Shape;414;p40" descr="logo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6"/>
          <p:cNvSpPr txBox="1">
            <a:spLocks noGrp="1"/>
          </p:cNvSpPr>
          <p:nvPr>
            <p:ph type="body" idx="4294967295"/>
          </p:nvPr>
        </p:nvSpPr>
        <p:spPr>
          <a:xfrm>
            <a:off x="3239770" y="1859915"/>
            <a:ext cx="33357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Arial"/>
              <a:buNone/>
            </a:pPr>
            <a:r>
              <a:rPr lang="en-US" sz="5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  <a:endParaRPr sz="2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1"/>
          <p:cNvSpPr txBox="1">
            <a:spLocks noGrp="1"/>
          </p:cNvSpPr>
          <p:nvPr>
            <p:ph type="title"/>
          </p:nvPr>
        </p:nvSpPr>
        <p:spPr>
          <a:xfrm>
            <a:off x="1462275" y="2432100"/>
            <a:ext cx="6971100" cy="14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Phoenix Over ApsaraDB HB</a:t>
            </a:r>
            <a:r>
              <a:rPr lang="en-US" sz="3600"/>
              <a:t>ase</a:t>
            </a:r>
            <a:endParaRPr sz="5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1"/>
          <p:cNvSpPr txBox="1">
            <a:spLocks noGrp="1"/>
          </p:cNvSpPr>
          <p:nvPr>
            <p:ph type="body" idx="2"/>
          </p:nvPr>
        </p:nvSpPr>
        <p:spPr>
          <a:xfrm>
            <a:off x="365142" y="2851029"/>
            <a:ext cx="1646601" cy="133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Carme"/>
              <a:buNone/>
            </a:pPr>
            <a:r>
              <a:rPr lang="en-US" sz="4800" b="0" i="0" u="none" strike="noStrike" cap="none">
                <a:solidFill>
                  <a:schemeClr val="lt2"/>
                </a:solidFill>
                <a:latin typeface="Carme"/>
                <a:ea typeface="Carme"/>
                <a:cs typeface="Carme"/>
                <a:sym typeface="Carme"/>
              </a:rPr>
              <a:t>1.1</a:t>
            </a:r>
            <a:endParaRPr sz="4800" b="0" i="0" u="none" strike="noStrike" cap="none">
              <a:solidFill>
                <a:schemeClr val="lt2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421" name="Google Shape;421;p41"/>
          <p:cNvSpPr txBox="1"/>
          <p:nvPr/>
        </p:nvSpPr>
        <p:spPr>
          <a:xfrm>
            <a:off x="1374911" y="1364172"/>
            <a:ext cx="1714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1"/>
          <p:cNvSpPr txBox="1"/>
          <p:nvPr/>
        </p:nvSpPr>
        <p:spPr>
          <a:xfrm>
            <a:off x="1412072" y="966343"/>
            <a:ext cx="16510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r>
              <a:rPr lang="en-US" sz="2800" b="0" i="0" u="none" strike="noStrike" cap="none">
                <a:solidFill>
                  <a:srgbClr val="DC1313"/>
                </a:solidFill>
                <a:latin typeface="Arial"/>
                <a:ea typeface="Arial"/>
                <a:cs typeface="Arial"/>
                <a:sym typeface="Arial"/>
              </a:rPr>
              <a:t>Phoenix-As-A-Service</a:t>
            </a:r>
            <a:endParaRPr sz="3000" b="0" i="0" u="none" strike="noStrike" cap="none">
              <a:solidFill>
                <a:srgbClr val="DC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2"/>
          <p:cNvSpPr txBox="1"/>
          <p:nvPr/>
        </p:nvSpPr>
        <p:spPr>
          <a:xfrm>
            <a:off x="329500" y="1391825"/>
            <a:ext cx="8586600" cy="45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Orientations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OLTP and Operational analytics over ApsaraDB HBASE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HBASE easier to use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JDBC API/SQL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/>
              <a:t>Other functions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Secondary Index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 tenancy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556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Char char="■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2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56541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Phoenix-as-a-service over ApsaraDB HBase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"/>
          <p:cNvSpPr txBox="1">
            <a:spLocks noGrp="1"/>
          </p:cNvSpPr>
          <p:nvPr>
            <p:ph type="body" idx="1"/>
          </p:nvPr>
        </p:nvSpPr>
        <p:spPr>
          <a:xfrm>
            <a:off x="228550" y="152050"/>
            <a:ext cx="57405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 b="0" i="0" u="none" strike="noStrike" cap="none">
                <a:solidFill>
                  <a:srgbClr val="DC1313"/>
                </a:solidFill>
                <a:latin typeface="Arial"/>
                <a:ea typeface="Arial"/>
                <a:cs typeface="Arial"/>
                <a:sym typeface="Arial"/>
              </a:rPr>
              <a:t>Phoenix Architecture</a:t>
            </a:r>
            <a:endParaRPr sz="3000" b="0" i="0" u="none" strike="noStrike" cap="none">
              <a:solidFill>
                <a:srgbClr val="DC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6050" y="1439211"/>
            <a:ext cx="8039100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3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56541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Thick Phoenix Client Architecture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3"/>
          <p:cNvSpPr txBox="1"/>
          <p:nvPr/>
        </p:nvSpPr>
        <p:spPr>
          <a:xfrm>
            <a:off x="725250" y="5738325"/>
            <a:ext cx="79299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Upgrades client is very painful as a cloud service! </a:t>
            </a:r>
            <a:endParaRPr sz="22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4"/>
          <p:cNvSpPr txBox="1">
            <a:spLocks noGrp="1"/>
          </p:cNvSpPr>
          <p:nvPr>
            <p:ph type="body" idx="1"/>
          </p:nvPr>
        </p:nvSpPr>
        <p:spPr>
          <a:xfrm>
            <a:off x="228550" y="152050"/>
            <a:ext cx="57405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 b="0" i="0" u="none" strike="noStrike" cap="none">
                <a:solidFill>
                  <a:srgbClr val="DC1313"/>
                </a:solidFill>
                <a:latin typeface="Arial"/>
                <a:ea typeface="Arial"/>
                <a:cs typeface="Arial"/>
                <a:sym typeface="Arial"/>
              </a:rPr>
              <a:t>Phoenix Architecture</a:t>
            </a:r>
            <a:endParaRPr sz="3000" b="0" i="0" u="none" strike="noStrike" cap="none">
              <a:solidFill>
                <a:srgbClr val="DC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4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56541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Thin Phoenix Client Architecture</a:t>
            </a: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4"/>
          <p:cNvSpPr txBox="1"/>
          <p:nvPr/>
        </p:nvSpPr>
        <p:spPr>
          <a:xfrm>
            <a:off x="607050" y="5776500"/>
            <a:ext cx="7929900" cy="6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 maintenance cost as a cloud service!</a:t>
            </a:r>
            <a:endParaRPr sz="22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44"/>
          <p:cNvPicPr preferRelativeResize="0"/>
          <p:nvPr/>
        </p:nvPicPr>
        <p:blipFill rotWithShape="1">
          <a:blip r:embed="rId3">
            <a:alphaModFix/>
          </a:blip>
          <a:srcRect l="1650" t="-760" r="-1647" b="759"/>
          <a:stretch/>
        </p:blipFill>
        <p:spPr>
          <a:xfrm>
            <a:off x="552450" y="1288721"/>
            <a:ext cx="803910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>
            <a:spLocks noGrp="1"/>
          </p:cNvSpPr>
          <p:nvPr>
            <p:ph type="title"/>
          </p:nvPr>
        </p:nvSpPr>
        <p:spPr>
          <a:xfrm>
            <a:off x="1462285" y="2432093"/>
            <a:ext cx="6564900" cy="14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Cases</a:t>
            </a:r>
            <a:endParaRPr sz="5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5"/>
          <p:cNvSpPr txBox="1">
            <a:spLocks noGrp="1"/>
          </p:cNvSpPr>
          <p:nvPr>
            <p:ph type="body" idx="2"/>
          </p:nvPr>
        </p:nvSpPr>
        <p:spPr>
          <a:xfrm>
            <a:off x="365143" y="2851029"/>
            <a:ext cx="10974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Carme"/>
              <a:buNone/>
            </a:pPr>
            <a:r>
              <a:rPr lang="en-US" sz="4800" b="0" i="0" u="none" strike="noStrike" cap="none">
                <a:solidFill>
                  <a:schemeClr val="lt2"/>
                </a:solidFill>
                <a:latin typeface="Carme"/>
                <a:ea typeface="Carme"/>
                <a:cs typeface="Carme"/>
                <a:sym typeface="Carme"/>
              </a:rPr>
              <a:t>1.2</a:t>
            </a:r>
            <a:endParaRPr sz="4800" b="0" i="0" u="none" strike="noStrike" cap="none">
              <a:solidFill>
                <a:schemeClr val="lt2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452" name="Google Shape;452;p45"/>
          <p:cNvSpPr txBox="1"/>
          <p:nvPr/>
        </p:nvSpPr>
        <p:spPr>
          <a:xfrm>
            <a:off x="1374911" y="1364172"/>
            <a:ext cx="171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5"/>
          <p:cNvSpPr txBox="1"/>
          <p:nvPr/>
        </p:nvSpPr>
        <p:spPr>
          <a:xfrm>
            <a:off x="1412072" y="966343"/>
            <a:ext cx="1650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EABC2C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EABC2C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EABC2C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EABC2C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1179</Words>
  <Application>Microsoft Macintosh PowerPoint</Application>
  <PresentationFormat>全屏显示(4:3)</PresentationFormat>
  <Paragraphs>299</Paragraphs>
  <Slides>40</Slides>
  <Notes>40</Notes>
  <HiddenSlides>0</HiddenSlides>
  <MMClips>0</MMClips>
  <ScaleCrop>false</ScaleCrop>
  <HeadingPairs>
    <vt:vector size="6" baseType="variant">
      <vt:variant>
        <vt:lpstr>使用的字体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Carme</vt:lpstr>
      <vt:lpstr>Helvetica Neue</vt:lpstr>
      <vt:lpstr>Helvetica Neue Light</vt:lpstr>
      <vt:lpstr>White</vt:lpstr>
      <vt:lpstr>White</vt:lpstr>
      <vt:lpstr>White</vt:lpstr>
      <vt:lpstr>PowerPoint 演示文稿</vt:lpstr>
      <vt:lpstr>Content</vt:lpstr>
      <vt:lpstr>Phoenix Over ApsaraDB HBase</vt:lpstr>
      <vt:lpstr>Content</vt:lpstr>
      <vt:lpstr>Phoenix Over ApsaraDB HBase</vt:lpstr>
      <vt:lpstr>PowerPoint 演示文稿</vt:lpstr>
      <vt:lpstr>PowerPoint 演示文稿</vt:lpstr>
      <vt:lpstr>PowerPoint 演示文稿</vt:lpstr>
      <vt:lpstr>Use Cases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Best Practices</vt:lpstr>
      <vt:lpstr>PowerPoint 演示文稿</vt:lpstr>
      <vt:lpstr>PowerPoint 演示文稿</vt:lpstr>
      <vt:lpstr>PowerPoint 演示文稿</vt:lpstr>
      <vt:lpstr>PowerPoint 演示文稿</vt:lpstr>
      <vt:lpstr>Challenges &amp; Improvements</vt:lpstr>
      <vt:lpstr>PowerPoint 演示文稿</vt:lpstr>
      <vt:lpstr>PowerPoint 演示文稿</vt:lpstr>
      <vt:lpstr>Spark &amp; ApsaraDB  HBase/Phoenix</vt:lpstr>
      <vt:lpstr>PowerPoint 演示文稿</vt:lpstr>
      <vt:lpstr>Overview</vt:lpstr>
      <vt:lpstr>PowerPoint 演示文稿</vt:lpstr>
      <vt:lpstr>PowerPoint 演示文稿</vt:lpstr>
      <vt:lpstr>Architecture &amp; Implementation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Scenario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zhangyun  yun</cp:lastModifiedBy>
  <cp:revision>1</cp:revision>
  <dcterms:modified xsi:type="dcterms:W3CDTF">2018-08-14T07:16:09Z</dcterms:modified>
</cp:coreProperties>
</file>