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3" r:id="rId5"/>
    <p:sldId id="274" r:id="rId6"/>
    <p:sldId id="282" r:id="rId7"/>
    <p:sldId id="285" r:id="rId8"/>
    <p:sldId id="286" r:id="rId9"/>
    <p:sldId id="284" r:id="rId10"/>
    <p:sldId id="283" r:id="rId11"/>
    <p:sldId id="288" r:id="rId12"/>
    <p:sldId id="289" r:id="rId13"/>
    <p:sldId id="290" r:id="rId14"/>
    <p:sldId id="291" r:id="rId15"/>
    <p:sldId id="279" r:id="rId16"/>
    <p:sldId id="292" r:id="rId17"/>
    <p:sldId id="293" r:id="rId18"/>
    <p:sldId id="294" r:id="rId19"/>
    <p:sldId id="297" r:id="rId20"/>
    <p:sldId id="295" r:id="rId21"/>
    <p:sldId id="278" r:id="rId22"/>
    <p:sldId id="299" r:id="rId23"/>
    <p:sldId id="300" r:id="rId24"/>
    <p:sldId id="268" r:id="rId25"/>
    <p:sldId id="298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A"/>
    <a:srgbClr val="EC6912"/>
    <a:srgbClr val="53585F"/>
    <a:srgbClr val="DC1313"/>
    <a:srgbClr val="C82506"/>
    <a:srgbClr val="C82A06"/>
    <a:srgbClr val="E60000"/>
    <a:srgbClr val="E31D03"/>
    <a:srgbClr val="68B1F6"/>
    <a:srgbClr val="E27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04" y="-104"/>
      </p:cViewPr>
      <p:guideLst>
        <p:guide orient="horz" pos="216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7331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 hoc </a:t>
            </a:r>
            <a:r>
              <a:rPr lang="zh-CN" altLang="en-US" dirty="0"/>
              <a:t>即席查询</a:t>
            </a:r>
          </a:p>
        </p:txBody>
      </p:sp>
    </p:spTree>
    <p:extLst>
      <p:ext uri="{BB962C8B-B14F-4D97-AF65-F5344CB8AC3E}">
        <p14:creationId xmlns:p14="http://schemas.microsoft.com/office/powerpoint/2010/main" val="132175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／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0" name="Shap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249412" y="3396499"/>
            <a:ext cx="6645176" cy="79375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0"/>
              </a:spcBef>
              <a:buSzTx/>
              <a:buNone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dirty="0"/>
              <a:t>Subtitle Text</a:t>
            </a:r>
          </a:p>
        </p:txBody>
      </p:sp>
      <p:sp>
        <p:nvSpPr>
          <p:cNvPr id="21" name="Shape 21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sz="1125" dirty="0"/>
          </a:p>
        </p:txBody>
      </p:sp>
      <p:sp>
        <p:nvSpPr>
          <p:cNvPr id="22" name="Shape 22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sz="1125" dirty="0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4552764" y="6540500"/>
            <a:ext cx="38472" cy="2359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249412" y="2213924"/>
            <a:ext cx="6645275" cy="1166812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5600" baseline="0"/>
            </a:lvl1pPr>
          </a:lstStyle>
          <a:p>
            <a:pPr lvl="0"/>
            <a:r>
              <a:rPr kumimoji="1" lang="en-US" altLang="zh-CN" dirty="0"/>
              <a:t>Title Text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689503" y="1611050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pic>
        <p:nvPicPr>
          <p:cNvPr id="13" name="图片 12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3653040" y="1647415"/>
            <a:ext cx="2847340" cy="24574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我的工作\过程文件\2018\7月\0731ppt\改\图\图片1.jpg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716" y="-21047"/>
            <a:ext cx="9144000" cy="6885623"/>
          </a:xfrm>
          <a:prstGeom prst="rect">
            <a:avLst/>
          </a:prstGeom>
        </p:spPr>
      </p:pic>
      <p:sp>
        <p:nvSpPr>
          <p:cNvPr id="34" name="Shape 34"/>
          <p:cNvSpPr>
            <a:spLocks noGrp="1"/>
          </p:cNvSpPr>
          <p:nvPr>
            <p:ph type="body" sz="quarter" idx="1" hasCustomPrompt="1"/>
          </p:nvPr>
        </p:nvSpPr>
        <p:spPr>
          <a:xfrm>
            <a:off x="670448" y="1232925"/>
            <a:ext cx="7771583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  <a:lvl2pPr marL="0" indent="1143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2pPr>
            <a:lvl3pPr marL="0" indent="2286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3pPr>
            <a:lvl4pPr marL="0" indent="3429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4pPr>
            <a:lvl5pPr marL="0" indent="4572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3563585" y="-11782"/>
            <a:ext cx="5574104" cy="68815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3" name="Shape 33"/>
          <p:cNvSpPr>
            <a:spLocks noGrp="1"/>
          </p:cNvSpPr>
          <p:nvPr>
            <p:ph type="title" hasCustomPrompt="1"/>
          </p:nvPr>
        </p:nvSpPr>
        <p:spPr>
          <a:xfrm>
            <a:off x="201205" y="250614"/>
            <a:ext cx="7771582" cy="1003301"/>
          </a:xfrm>
          <a:prstGeom prst="rect">
            <a:avLst/>
          </a:prstGeom>
        </p:spPr>
        <p:txBody>
          <a:bodyPr anchor="b"/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/>
              <a:t>标题文本</a:t>
            </a:r>
          </a:p>
        </p:txBody>
      </p:sp>
      <p:grpSp>
        <p:nvGrpSpPr>
          <p:cNvPr id="7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8" name="图片 7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9" name="图片 8" descr="logo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:\我的工作\过程文件\2018\7月\0731ppt\改\图\图片1.jpg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13811"/>
            <a:ext cx="9144000" cy="6885623"/>
          </a:xfrm>
          <a:prstGeom prst="rect">
            <a:avLst/>
          </a:prstGeom>
        </p:spPr>
      </p:pic>
      <p:sp>
        <p:nvSpPr>
          <p:cNvPr id="43" name="Shape 43"/>
          <p:cNvSpPr>
            <a:spLocks noGrp="1"/>
          </p:cNvSpPr>
          <p:nvPr>
            <p:ph type="title" hasCustomPrompt="1"/>
          </p:nvPr>
        </p:nvSpPr>
        <p:spPr>
          <a:xfrm>
            <a:off x="1494273" y="3447859"/>
            <a:ext cx="6564809" cy="1884562"/>
          </a:xfrm>
          <a:prstGeom prst="rect">
            <a:avLst/>
          </a:prstGeom>
        </p:spPr>
        <p:txBody>
          <a:bodyPr anchor="b"/>
          <a:lstStyle>
            <a:lvl1pPr algn="l">
              <a:defRPr sz="5000"/>
            </a:lvl1pPr>
          </a:lstStyle>
          <a:p>
            <a:r>
              <a:t>标题文本</a:t>
            </a:r>
          </a:p>
        </p:txBody>
      </p:sp>
      <p:sp>
        <p:nvSpPr>
          <p:cNvPr id="10" name="Shape 3"/>
          <p:cNvSpPr/>
          <p:nvPr userDrawn="1"/>
        </p:nvSpPr>
        <p:spPr>
          <a:xfrm>
            <a:off x="281385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 hasCustomPrompt="1"/>
          </p:nvPr>
        </p:nvSpPr>
        <p:spPr>
          <a:xfrm>
            <a:off x="1736445" y="2919670"/>
            <a:ext cx="6564809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  <a:lvl2pPr marL="0" indent="1143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2pPr>
            <a:lvl3pPr marL="0" indent="2286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3pPr>
            <a:lvl4pPr marL="0" indent="3429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4pPr>
            <a:lvl5pPr marL="0" indent="4572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5pPr>
          </a:lstStyle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3" hasCustomPrompt="1"/>
          </p:nvPr>
        </p:nvSpPr>
        <p:spPr>
          <a:xfrm>
            <a:off x="360528" y="2956802"/>
            <a:ext cx="1166335" cy="151323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SzTx/>
              <a:buNone/>
              <a:defRPr sz="9500">
                <a:solidFill>
                  <a:schemeClr val="bg2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/>
              <a:t>01</a:t>
            </a:r>
          </a:p>
        </p:txBody>
      </p:sp>
      <p:pic>
        <p:nvPicPr>
          <p:cNvPr id="7" name="图片 6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sz="quarter" idx="13" hasCustomPrompt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 baseline="0">
                <a:solidFill>
                  <a:srgbClr val="DC1313"/>
                </a:solidFill>
              </a:defRPr>
            </a:lvl1pPr>
          </a:lstStyle>
          <a:p>
            <a:r>
              <a:rPr lang="en-US" dirty="0"/>
              <a:t>Add the title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sz="quarter" idx="14" hasCustomPrompt="1"/>
          </p:nvPr>
        </p:nvSpPr>
        <p:spPr>
          <a:xfrm>
            <a:off x="228554" y="632109"/>
            <a:ext cx="5654130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57" name="Shape 57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8" name="Shape 58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7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8" name="图片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9" name="图片 8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228600" y="1457325"/>
            <a:ext cx="8482013" cy="4892675"/>
          </a:xfrm>
        </p:spPr>
        <p:txBody>
          <a:bodyPr vert="horz" anchor="t"/>
          <a:lstStyle>
            <a:lvl1pPr marL="256540" indent="-256540">
              <a:spcBef>
                <a:spcPts val="2600"/>
              </a:spcBef>
              <a:buFont typeface="Wingdings" charset="2"/>
              <a:buChar char="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60400" indent="-342900">
              <a:spcBef>
                <a:spcPts val="2600"/>
              </a:spcBef>
              <a:buFont typeface="Wingdings" charset="2"/>
              <a:buChar char="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2372442"/>
            <a:ext cx="3853495" cy="10033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/>
            </a:lvl1pPr>
          </a:lstStyle>
          <a:p>
            <a:r>
              <a:t>这里添加标题内容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 hasCustomPrompt="1"/>
          </p:nvPr>
        </p:nvSpPr>
        <p:spPr>
          <a:xfrm>
            <a:off x="242888" y="3319840"/>
            <a:ext cx="3853495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68" name="Shape 68"/>
          <p:cNvSpPr/>
          <p:nvPr userDrawn="1"/>
        </p:nvSpPr>
        <p:spPr>
          <a:xfrm>
            <a:off x="1191" y="27764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9" name="Shape 69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9" name="Shape 57"/>
          <p:cNvSpPr/>
          <p:nvPr userDrawn="1"/>
        </p:nvSpPr>
        <p:spPr>
          <a:xfrm>
            <a:off x="-2610" y="27764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8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10" name="图片 9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11" name="图片 10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文本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sz="quarter" idx="13" hasCustomPrompt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/>
            </a:lvl1pPr>
          </a:lstStyle>
          <a:p>
            <a:r>
              <a:t>这里添加标题内容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4" hasCustomPrompt="1"/>
          </p:nvPr>
        </p:nvSpPr>
        <p:spPr>
          <a:xfrm>
            <a:off x="228554" y="632109"/>
            <a:ext cx="3526334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79" name="Shape 79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80" name="Shape 80"/>
          <p:cNvSpPr>
            <a:spLocks noGrp="1"/>
          </p:cNvSpPr>
          <p:nvPr>
            <p:ph type="body" sz="half" idx="15" hasCustomPrompt="1"/>
          </p:nvPr>
        </p:nvSpPr>
        <p:spPr>
          <a:xfrm>
            <a:off x="495254" y="1474994"/>
            <a:ext cx="3853979" cy="3522415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900"/>
              </a:spcBef>
            </a:pPr>
            <a:r>
              <a:t>这里添加内容一</a:t>
            </a:r>
          </a:p>
          <a:p>
            <a:pPr>
              <a:spcBef>
                <a:spcPts val="5900"/>
              </a:spcBef>
            </a:pPr>
            <a:r>
              <a:t>这里添加内容二</a:t>
            </a:r>
          </a:p>
          <a:p>
            <a:pPr>
              <a:spcBef>
                <a:spcPts val="5900"/>
              </a:spcBef>
            </a:pPr>
            <a:r>
              <a:t>这里添加内容三</a:t>
            </a:r>
          </a:p>
          <a:p>
            <a:pPr>
              <a:spcBef>
                <a:spcPts val="5900"/>
              </a:spcBef>
            </a:pPr>
            <a:r>
              <a:t>这里添加内容四</a:t>
            </a:r>
          </a:p>
          <a:p>
            <a:pPr>
              <a:spcBef>
                <a:spcPts val="5900"/>
              </a:spcBef>
            </a:pPr>
            <a:r>
              <a:t>这里添加内容五</a:t>
            </a:r>
          </a:p>
        </p:txBody>
      </p:sp>
      <p:sp>
        <p:nvSpPr>
          <p:cNvPr id="81" name="Shape 81"/>
          <p:cNvSpPr/>
          <p:nvPr userDrawn="1"/>
        </p:nvSpPr>
        <p:spPr>
          <a:xfrm>
            <a:off x="5076779" y="1459268"/>
            <a:ext cx="2545334" cy="45204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sz="1575"/>
              <a:t>这里添加小标题</a:t>
            </a:r>
          </a:p>
        </p:txBody>
      </p:sp>
      <p:sp>
        <p:nvSpPr>
          <p:cNvPr id="82" name="Shape 82"/>
          <p:cNvSpPr/>
          <p:nvPr userDrawn="1"/>
        </p:nvSpPr>
        <p:spPr>
          <a:xfrm>
            <a:off x="5114879" y="2160794"/>
            <a:ext cx="3377729" cy="1617415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 fontScale="82500" lnSpcReduction="20000"/>
          </a:bodyPr>
          <a:lstStyle/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这里添加内容一</a:t>
            </a:r>
          </a:p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这里添加内容二</a:t>
            </a:r>
          </a:p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这里添加内容三</a:t>
            </a:r>
          </a:p>
        </p:txBody>
      </p:sp>
      <p:sp>
        <p:nvSpPr>
          <p:cNvPr id="83" name="Shape 83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0" name="Shape 57"/>
          <p:cNvSpPr/>
          <p:nvPr userDrawn="1"/>
        </p:nvSpPr>
        <p:spPr>
          <a:xfrm>
            <a:off x="1835" y="133808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A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11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13" name="图片 12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3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4" name="图片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5" name="图片 4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"/>
          <p:cNvSpPr/>
          <p:nvPr userDrawn="1"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" name="Shape 3"/>
          <p:cNvSpPr/>
          <p:nvPr userDrawn="1"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" name="Shape 4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Shape 5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33413" y="677997"/>
            <a:ext cx="7877175" cy="94125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33413" y="1619250"/>
            <a:ext cx="7877175" cy="46037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1</a:t>
            </a:r>
            <a:endParaRPr lang="en-US" dirty="0"/>
          </a:p>
          <a:p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4"/>
            <a:r>
              <a:rPr dirty="0"/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1" name="图片 10" descr="F:\我的工作\过程文件\2018\7月\0731ppt\改\图\logo.pnglogo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12" name="文本框 11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0" r:id="rId7"/>
  </p:sldLayoutIdLst>
  <p:transition xmlns:p14="http://schemas.microsoft.com/office/powerpoint/2010/main" spd="med"/>
  <p:txStyles>
    <p:titleStyle>
      <a:lvl1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titleStyle>
    <p:bodyStyle>
      <a:lvl1pPr marL="256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317500" marR="0" indent="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None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891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1209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1526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1844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21615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2479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27965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407" y="2677835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7" name="Shape 164"/>
          <p:cNvSpPr txBox="1"/>
          <p:nvPr/>
        </p:nvSpPr>
        <p:spPr>
          <a:xfrm>
            <a:off x="732844" y="2174673"/>
            <a:ext cx="7679174" cy="7524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4600" b="1" dirty="0">
                <a:solidFill>
                  <a:srgbClr val="E60000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HBase </a:t>
            </a:r>
            <a:r>
              <a:rPr lang="en-US" altLang="zh-CN" sz="4600" b="1" dirty="0">
                <a:solidFill>
                  <a:srgbClr val="F9FBFA"/>
                </a:solidFill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at China Telecom</a:t>
            </a:r>
          </a:p>
        </p:txBody>
      </p:sp>
      <p:sp>
        <p:nvSpPr>
          <p:cNvPr id="5" name="Shape 164"/>
          <p:cNvSpPr txBox="1"/>
          <p:nvPr/>
        </p:nvSpPr>
        <p:spPr>
          <a:xfrm>
            <a:off x="3725254" y="3303385"/>
            <a:ext cx="1693491" cy="7524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endParaRPr lang="en-US" altLang="zh-CN" sz="1600" dirty="0"/>
          </a:p>
          <a:p>
            <a:r>
              <a:rPr lang="en-US" sz="1600" dirty="0"/>
              <a:t>Chen Ze</a:t>
            </a:r>
            <a:endParaRPr sz="1600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Online writing/reading application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C7E4228-80AD-4036-846C-8C78A8E96BCB}"/>
              </a:ext>
            </a:extLst>
          </p:cNvPr>
          <p:cNvSpPr txBox="1"/>
          <p:nvPr/>
        </p:nvSpPr>
        <p:spPr>
          <a:xfrm>
            <a:off x="496326" y="2597082"/>
            <a:ext cx="831920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DPI data service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Location-based data service</a:t>
            </a:r>
          </a:p>
        </p:txBody>
      </p:sp>
    </p:spTree>
    <p:extLst>
      <p:ext uri="{BB962C8B-B14F-4D97-AF65-F5344CB8AC3E}">
        <p14:creationId xmlns:p14="http://schemas.microsoft.com/office/powerpoint/2010/main" val="2515174092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DPI data service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C7E4228-80AD-4036-846C-8C78A8E96BCB}"/>
              </a:ext>
            </a:extLst>
          </p:cNvPr>
          <p:cNvSpPr txBox="1"/>
          <p:nvPr/>
        </p:nvSpPr>
        <p:spPr>
          <a:xfrm>
            <a:off x="496326" y="1165227"/>
            <a:ext cx="831920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What is DPI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366067A-F722-48A4-8C84-F9C969C5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41" y="1665754"/>
            <a:ext cx="3196784" cy="2462483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84E9D68D-9269-4975-B336-BBEAA1CF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324" y="1665754"/>
            <a:ext cx="5552287" cy="22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8941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DPI data service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34DFE5D-538A-4785-91B8-0A4FE153896F}"/>
              </a:ext>
            </a:extLst>
          </p:cNvPr>
          <p:cNvSpPr txBox="1"/>
          <p:nvPr/>
        </p:nvSpPr>
        <p:spPr>
          <a:xfrm>
            <a:off x="412400" y="720488"/>
            <a:ext cx="8319200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How to use DPI data 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0C5B4C21-FB63-43BD-B3EE-FF77B4DD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1" y="1282612"/>
            <a:ext cx="8719518" cy="500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544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Location-based data service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DB18D66-30DC-4D58-A18A-118B557F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1467050"/>
            <a:ext cx="8509518" cy="47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29994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Location-based data service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BB28572-52EE-4D77-8388-7F24E03B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88"/>
            <a:ext cx="9144000" cy="41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40277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98835" y="2432093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Monitor &amp; </a:t>
            </a:r>
            <a:r>
              <a:rPr lang="en-US" altLang="zh-CN" sz="4000" dirty="0">
                <a:sym typeface="+mn-ea"/>
              </a:rPr>
              <a:t>Optimization</a:t>
            </a:r>
            <a:endParaRPr sz="4000" dirty="0"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1585992" y="3828896"/>
            <a:ext cx="6564809" cy="595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600"/>
            </a:lvl1pPr>
          </a:lstStyle>
          <a:p>
            <a:r>
              <a:rPr lang="en-US" altLang="zh-CN" sz="2400" dirty="0"/>
              <a:t>How do we monitor HBase and o</a:t>
            </a:r>
            <a:r>
              <a:rPr lang="en-US" altLang="zh-CN" sz="2400" dirty="0">
                <a:sym typeface="+mn-ea"/>
              </a:rPr>
              <a:t>ptimization</a:t>
            </a:r>
            <a:endParaRPr lang="en-US" altLang="zh-CN" sz="2400" dirty="0"/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240724" cy="1333698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</a:t>
            </a:r>
            <a:r>
              <a:rPr lang="en-US" altLang="zh-CN" sz="8000" dirty="0"/>
              <a:t>2</a:t>
            </a:r>
            <a:endParaRPr sz="8000" dirty="0"/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563745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HBase Monitor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0BB770A-397D-422D-A645-7FCF9FBB7FDE}"/>
              </a:ext>
            </a:extLst>
          </p:cNvPr>
          <p:cNvSpPr txBox="1"/>
          <p:nvPr/>
        </p:nvSpPr>
        <p:spPr>
          <a:xfrm>
            <a:off x="412400" y="894444"/>
            <a:ext cx="8319200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Tools</a:t>
            </a:r>
          </a:p>
          <a:p>
            <a:pPr lvl="2" indent="0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ganglia-3.6.0</a:t>
            </a:r>
          </a:p>
          <a:p>
            <a:pPr lvl="2" indent="0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Zabbix-3.2.4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Ganglia for HBase basic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Zabbix for important items to alert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苹方 中等" panose="020B04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9CDFD82-04C6-432A-BDB6-692008552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4" y="3601003"/>
            <a:ext cx="5454265" cy="28184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888A0E6-14A5-40A9-8442-8BA1F7F30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704" y="662844"/>
            <a:ext cx="5178982" cy="259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4684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HBase ganglia configuration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102EC80-F7A5-4CA6-9DBA-A7E318F4B497}"/>
              </a:ext>
            </a:extLst>
          </p:cNvPr>
          <p:cNvSpPr txBox="1"/>
          <p:nvPr/>
        </p:nvSpPr>
        <p:spPr>
          <a:xfrm>
            <a:off x="412400" y="1007295"/>
            <a:ext cx="8319200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Edit HBase config file hadoop-metrics2-hbase.properties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苹方 中等" panose="020B04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4E65F65-E03A-48AC-B9DE-549A0EC5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3" y="1472179"/>
            <a:ext cx="8514737" cy="12077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DE1C429-15CF-4B5B-B4AE-342D4989A023}"/>
              </a:ext>
            </a:extLst>
          </p:cNvPr>
          <p:cNvSpPr txBox="1"/>
          <p:nvPr/>
        </p:nvSpPr>
        <p:spPr>
          <a:xfrm>
            <a:off x="412400" y="2796014"/>
            <a:ext cx="8319200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Than we can see many metrics items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苹方 中等" panose="020B0400000000000000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47A06D6-7D20-4F66-B15E-BBB55F8EA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63" y="3170605"/>
            <a:ext cx="6249251" cy="35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27005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Important metrics </a:t>
            </a:r>
            <a:endParaRPr lang="zh-CN" altLang="en-US" dirty="0">
              <a:solidFill>
                <a:srgbClr val="5358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FBABE4C-39C0-482E-9C22-C001853F9056}"/>
              </a:ext>
            </a:extLst>
          </p:cNvPr>
          <p:cNvSpPr txBox="1"/>
          <p:nvPr/>
        </p:nvSpPr>
        <p:spPr>
          <a:xfrm>
            <a:off x="-2228163" y="845916"/>
            <a:ext cx="8319200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苹方 中等" panose="020B0400000000000000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B914A912-39BA-4AF0-B152-0882E3A4E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35334"/>
              </p:ext>
            </p:extLst>
          </p:nvPr>
        </p:nvGraphicFramePr>
        <p:xfrm>
          <a:off x="631703" y="1108332"/>
          <a:ext cx="7109625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6480">
                  <a:extLst>
                    <a:ext uri="{9D8B030D-6E8A-4147-A177-3AD203B41FA5}">
                      <a16:colId xmlns:a16="http://schemas.microsoft.com/office/drawing/2014/main" xmlns="" val="2415918482"/>
                    </a:ext>
                  </a:extLst>
                </a:gridCol>
                <a:gridCol w="4613145">
                  <a:extLst>
                    <a:ext uri="{9D8B030D-6E8A-4147-A177-3AD203B41FA5}">
                      <a16:colId xmlns:a16="http://schemas.microsoft.com/office/drawing/2014/main" xmlns="" val="360652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Items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02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ping </a:t>
                      </a:r>
                    </a:p>
                    <a:p>
                      <a:r>
                        <a:rPr lang="en-US" altLang="zh-CN" dirty="0"/>
                        <a:t>Available memory in percent</a:t>
                      </a:r>
                    </a:p>
                    <a:p>
                      <a:r>
                        <a:rPr lang="en-US" altLang="zh-CN" dirty="0"/>
                        <a:t>Disk usage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88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HDFS 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NameNode</a:t>
                      </a:r>
                      <a:r>
                        <a:rPr lang="en-US" altLang="zh-CN" dirty="0"/>
                        <a:t> port  </a:t>
                      </a:r>
                    </a:p>
                    <a:p>
                      <a:r>
                        <a:rPr lang="en-US" altLang="zh-CN" dirty="0" err="1"/>
                        <a:t>DataNode</a:t>
                      </a:r>
                      <a:r>
                        <a:rPr lang="en-US" altLang="zh-CN" dirty="0"/>
                        <a:t> port</a:t>
                      </a:r>
                      <a:endParaRPr lang="en-US" altLang="zh-CN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JournalNode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port </a:t>
                      </a:r>
                    </a:p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HDFS 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avaliable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space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40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HBase 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HBase Master Port</a:t>
                      </a:r>
                    </a:p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HBase Region Server Port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255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Zookeeper status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ZooKeeper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Port</a:t>
                      </a:r>
                    </a:p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ZKFC Port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7503111"/>
                  </a:ext>
                </a:extLst>
              </a:tr>
              <a:tr h="398061">
                <a:tc>
                  <a:txBody>
                    <a:bodyPr/>
                    <a:lstStyle/>
                    <a:p>
                      <a:r>
                        <a:rPr lang="en-US" altLang="zh-CN" dirty="0"/>
                        <a:t>HBase RPC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regionserver.TotalCallTime</a:t>
                      </a:r>
                      <a:endParaRPr lang="en-US" altLang="zh-CN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regionserver.ProcessCallTime</a:t>
                      </a:r>
                      <a:endParaRPr lang="en-US" altLang="zh-CN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regionserver.QueueCallTime</a:t>
                      </a:r>
                      <a:endParaRPr lang="en-US" altLang="zh-CN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regionserver.numActiveHandler</a:t>
                      </a:r>
                      <a:endParaRPr lang="en-US" altLang="zh-CN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regionserver.ipc.numCallsInGeneralQueue</a:t>
                      </a:r>
                      <a:endParaRPr lang="en-US" altLang="zh-CN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regionserver.ipc.numOpenConnections</a:t>
                      </a:r>
                      <a:endParaRPr lang="en-US" altLang="zh-CN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regionserver.RegionServer.numCallsInWriteQueue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 </a:t>
                      </a:r>
                    </a:p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regionserver.RegionServer.numCallsInReadQueue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931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Hbase</a:t>
                      </a:r>
                      <a:r>
                        <a:rPr lang="en-US" altLang="zh-CN" dirty="0"/>
                        <a:t> IO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regionserver.Server.Mutate_99th_percentile </a:t>
                      </a:r>
                    </a:p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regionserver.wal.SyncTime_99th_percentile</a:t>
                      </a:r>
                    </a:p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regionserver.server.Get_99th_percentile</a:t>
                      </a:r>
                    </a:p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regionserver.server.ScanTime_99th_percentile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038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739166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Important metrics </a:t>
            </a:r>
            <a:endParaRPr lang="zh-CN" altLang="en-US" dirty="0">
              <a:solidFill>
                <a:srgbClr val="53585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FBABE4C-39C0-482E-9C22-C001853F9056}"/>
              </a:ext>
            </a:extLst>
          </p:cNvPr>
          <p:cNvSpPr txBox="1"/>
          <p:nvPr/>
        </p:nvSpPr>
        <p:spPr>
          <a:xfrm>
            <a:off x="-2228163" y="845916"/>
            <a:ext cx="8319200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苹方 中等" panose="020B0400000000000000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B914A912-39BA-4AF0-B152-0882E3A4E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83943"/>
              </p:ext>
            </p:extLst>
          </p:nvPr>
        </p:nvGraphicFramePr>
        <p:xfrm>
          <a:off x="631703" y="1108332"/>
          <a:ext cx="7109625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6480">
                  <a:extLst>
                    <a:ext uri="{9D8B030D-6E8A-4147-A177-3AD203B41FA5}">
                      <a16:colId xmlns:a16="http://schemas.microsoft.com/office/drawing/2014/main" xmlns="" val="2415918482"/>
                    </a:ext>
                  </a:extLst>
                </a:gridCol>
                <a:gridCol w="4613145">
                  <a:extLst>
                    <a:ext uri="{9D8B030D-6E8A-4147-A177-3AD203B41FA5}">
                      <a16:colId xmlns:a16="http://schemas.microsoft.com/office/drawing/2014/main" xmlns="" val="360652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Items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0286474"/>
                  </a:ext>
                </a:extLst>
              </a:tr>
              <a:tr h="598844">
                <a:tc>
                  <a:txBody>
                    <a:bodyPr/>
                    <a:lstStyle/>
                    <a:p>
                      <a:r>
                        <a:rPr lang="en-US" altLang="zh-CN" dirty="0"/>
                        <a:t>HBase region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Region </a:t>
                      </a:r>
                      <a:r>
                        <a:rPr lang="en-US" altLang="zh-CN" dirty="0" err="1"/>
                        <a:t>num,size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BlockCache</a:t>
                      </a:r>
                      <a:r>
                        <a:rPr lang="en-US" altLang="zh-CN" dirty="0"/>
                        <a:t> hit radio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988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JVM GC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jvm.JvmMetrics.GcTimeMillis</a:t>
                      </a:r>
                      <a:endParaRPr lang="en-US" altLang="zh-CN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jvm.JvmMetrics.GcCount</a:t>
                      </a:r>
                      <a:endParaRPr lang="en-US" altLang="zh-CN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GC log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40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674050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586740" y="922020"/>
            <a:ext cx="2395220" cy="752475"/>
          </a:xfrm>
          <a:prstGeom prst="rect">
            <a:avLst/>
          </a:prstGeom>
        </p:spPr>
        <p:txBody>
          <a:bodyPr>
            <a:normAutofit/>
          </a:bodyPr>
          <a:lstStyle>
            <a:lvl1pPr defTabSz="784225">
              <a:defRPr sz="10640"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</a:lstStyle>
          <a:p>
            <a:r>
              <a:rPr sz="3600" dirty="0">
                <a:sym typeface="+mn-ea"/>
              </a:rPr>
              <a:t>C</a:t>
            </a:r>
            <a:r>
              <a:rPr lang="en-US" sz="3600" dirty="0">
                <a:sym typeface="+mn-ea"/>
              </a:rPr>
              <a:t>ontent</a:t>
            </a:r>
            <a:endParaRPr lang="en-US" sz="3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4315109" y="1578873"/>
            <a:ext cx="4384224" cy="4310325"/>
            <a:chOff x="7101" y="2480"/>
            <a:chExt cx="5218" cy="5887"/>
          </a:xfrm>
        </p:grpSpPr>
        <p:sp>
          <p:nvSpPr>
            <p:cNvPr id="166" name="Shape 166"/>
            <p:cNvSpPr/>
            <p:nvPr/>
          </p:nvSpPr>
          <p:spPr>
            <a:xfrm>
              <a:off x="7101" y="2542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 dirty="0">
                  <a:solidFill>
                    <a:schemeClr val="accent5"/>
                  </a:solidFill>
                </a:rPr>
                <a:t>01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7101" y="4220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>
                  <a:solidFill>
                    <a:srgbClr val="C82506"/>
                  </a:solidFill>
                </a:rPr>
                <a:t>02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7101" y="5898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>
                  <a:solidFill>
                    <a:srgbClr val="C82506"/>
                  </a:solidFill>
                </a:rPr>
                <a:t>03</a:t>
              </a:r>
            </a:p>
          </p:txBody>
        </p:sp>
        <p:grpSp>
          <p:nvGrpSpPr>
            <p:cNvPr id="172" name="Group 172"/>
            <p:cNvGrpSpPr/>
            <p:nvPr/>
          </p:nvGrpSpPr>
          <p:grpSpPr>
            <a:xfrm>
              <a:off x="8188" y="2480"/>
              <a:ext cx="4131" cy="845"/>
              <a:chOff x="0" y="139574"/>
              <a:chExt cx="6994450" cy="1431352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0" y="139574"/>
                <a:ext cx="6994450" cy="8882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spAutoFit/>
              </a:bodyPr>
              <a:lstStyle>
                <a:lvl1pPr>
                  <a:defRPr sz="6000"/>
                </a:lvl1pPr>
              </a:lstStyle>
              <a:p>
                <a:r>
                  <a:rPr lang="en-US" sz="2250" dirty="0"/>
                  <a:t>Infrastructure &amp;</a:t>
                </a:r>
                <a:r>
                  <a:rPr lang="en-US" altLang="zh-CN" sz="2250" dirty="0">
                    <a:sym typeface="+mn-ea"/>
                  </a:rPr>
                  <a:t> Application</a:t>
                </a:r>
                <a:endParaRPr sz="2250" dirty="0"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6023" y="1081294"/>
                <a:ext cx="6753078" cy="4896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spAutoFit/>
              </a:bodyPr>
              <a:lstStyle>
                <a:lvl1pPr>
                  <a:defRPr sz="3000">
                    <a:solidFill>
                      <a:srgbClr val="A6AAA9"/>
                    </a:solidFill>
                    <a:latin typeface="苹方 常规" panose="020B0300000000000000" charset="-122"/>
                    <a:ea typeface="苹方 常规" panose="020B0300000000000000" charset="-122"/>
                    <a:cs typeface="苹方 常规" panose="020B0300000000000000" charset="-122"/>
                    <a:sym typeface="苹方 常规" panose="020B0300000000000000" charset="-122"/>
                  </a:defRPr>
                </a:lvl1pPr>
              </a:lstStyle>
              <a:p>
                <a:r>
                  <a:rPr lang="en-US" altLang="zh-CN" sz="1125" dirty="0"/>
                  <a:t>HBase usage</a:t>
                </a:r>
                <a:r>
                  <a:rPr lang="en-US" sz="1125" dirty="0"/>
                  <a:t> at China Telecom</a:t>
                </a:r>
                <a:endParaRPr sz="1125" dirty="0"/>
              </a:p>
            </p:txBody>
          </p:sp>
        </p:grpSp>
        <p:grpSp>
          <p:nvGrpSpPr>
            <p:cNvPr id="175" name="Group 175"/>
            <p:cNvGrpSpPr/>
            <p:nvPr/>
          </p:nvGrpSpPr>
          <p:grpSpPr>
            <a:xfrm>
              <a:off x="8188" y="4158"/>
              <a:ext cx="3992" cy="860"/>
              <a:chOff x="0" y="139950"/>
              <a:chExt cx="6759491" cy="1456860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0" y="139950"/>
                <a:ext cx="6759491" cy="8884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spAutoFit/>
              </a:bodyPr>
              <a:lstStyle>
                <a:lvl1pPr>
                  <a:defRPr sz="6000"/>
                </a:lvl1pPr>
              </a:lstStyle>
              <a:p>
                <a:r>
                  <a:rPr lang="en-US" altLang="zh-CN" sz="2250" dirty="0">
                    <a:sym typeface="+mn-ea"/>
                  </a:rPr>
                  <a:t> </a:t>
                </a:r>
                <a:endParaRPr sz="2250" dirty="0"/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6024" y="1080372"/>
                <a:ext cx="6753467" cy="516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spAutoFit/>
              </a:bodyPr>
              <a:lstStyle>
                <a:lvl1pPr>
                  <a:defRPr sz="3000">
                    <a:solidFill>
                      <a:srgbClr val="A6AAA9"/>
                    </a:solidFill>
                    <a:latin typeface="苹方 常规" panose="020B0300000000000000" charset="-122"/>
                    <a:ea typeface="苹方 常规" panose="020B0300000000000000" charset="-122"/>
                    <a:cs typeface="苹方 常规" panose="020B0300000000000000" charset="-122"/>
                    <a:sym typeface="苹方 常规" panose="020B0300000000000000" charset="-122"/>
                  </a:defRPr>
                </a:lvl1pPr>
              </a:lstStyle>
              <a:p>
                <a:r>
                  <a:rPr lang="en-US" sz="1125" dirty="0"/>
                  <a:t>How do we monitor HBase and o</a:t>
                </a:r>
                <a:r>
                  <a:rPr lang="en-US" altLang="zh-CN" sz="1200" dirty="0">
                    <a:sym typeface="+mn-ea"/>
                  </a:rPr>
                  <a:t>ptimization</a:t>
                </a:r>
                <a:endParaRPr sz="1125" dirty="0"/>
              </a:p>
            </p:txBody>
          </p:sp>
        </p:grpSp>
        <p:sp>
          <p:nvSpPr>
            <p:cNvPr id="176" name="Shape 176"/>
            <p:cNvSpPr/>
            <p:nvPr/>
          </p:nvSpPr>
          <p:spPr>
            <a:xfrm>
              <a:off x="8188" y="5836"/>
              <a:ext cx="3992" cy="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endParaRPr sz="2250" dirty="0"/>
            </a:p>
          </p:txBody>
        </p:sp>
        <p:grpSp>
          <p:nvGrpSpPr>
            <p:cNvPr id="181" name="Group 181"/>
            <p:cNvGrpSpPr/>
            <p:nvPr/>
          </p:nvGrpSpPr>
          <p:grpSpPr>
            <a:xfrm>
              <a:off x="8188" y="5962"/>
              <a:ext cx="3992" cy="2405"/>
              <a:chOff x="-981" y="-2489109"/>
              <a:chExt cx="6759491" cy="4072424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-981" y="-2489109"/>
                <a:ext cx="6759491" cy="889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spAutoFit/>
              </a:bodyPr>
              <a:lstStyle>
                <a:lvl1pPr>
                  <a:defRPr sz="6000"/>
                </a:lvl1pPr>
              </a:lstStyle>
              <a:p>
                <a:r>
                  <a:rPr lang="en-US" sz="2250" dirty="0">
                    <a:sym typeface="+mn-ea"/>
                  </a:rPr>
                  <a:t>Q&amp;A</a:t>
                </a:r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6024" y="1093864"/>
                <a:ext cx="2324946" cy="4894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spAutoFit/>
              </a:bodyPr>
              <a:lstStyle>
                <a:lvl1pPr>
                  <a:defRPr sz="3000">
                    <a:solidFill>
                      <a:srgbClr val="A6AAA9"/>
                    </a:solidFill>
                    <a:latin typeface="苹方 常规" panose="020B0300000000000000" charset="-122"/>
                    <a:ea typeface="苹方 常规" panose="020B0300000000000000" charset="-122"/>
                    <a:cs typeface="苹方 常规" panose="020B0300000000000000" charset="-122"/>
                    <a:sym typeface="苹方 常规" panose="020B0300000000000000" charset="-122"/>
                  </a:defRPr>
                </a:lvl1pPr>
              </a:lstStyle>
              <a:p>
                <a:endParaRPr sz="1125" dirty="0"/>
              </a:p>
            </p:txBody>
          </p:sp>
        </p:grpSp>
      </p:grpSp>
      <p:sp>
        <p:nvSpPr>
          <p:cNvPr id="20" name="Shape 170">
            <a:extLst>
              <a:ext uri="{FF2B5EF4-FFF2-40B4-BE49-F238E27FC236}">
                <a16:creationId xmlns:a16="http://schemas.microsoft.com/office/drawing/2014/main" xmlns="" id="{71975787-BB36-4662-AEDA-19264339C1E7}"/>
              </a:ext>
            </a:extLst>
          </p:cNvPr>
          <p:cNvSpPr/>
          <p:nvPr/>
        </p:nvSpPr>
        <p:spPr>
          <a:xfrm>
            <a:off x="5228419" y="2870361"/>
            <a:ext cx="3470914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spAutoFit/>
          </a:bodyPr>
          <a:lstStyle>
            <a:lvl1pPr>
              <a:defRPr sz="6000"/>
            </a:lvl1pPr>
          </a:lstStyle>
          <a:p>
            <a:r>
              <a:rPr lang="en-US" sz="2250" dirty="0"/>
              <a:t>Monitor &amp; </a:t>
            </a:r>
            <a:r>
              <a:rPr lang="en-US" altLang="zh-CN" sz="2250" dirty="0">
                <a:sym typeface="+mn-ea"/>
              </a:rPr>
              <a:t>Optimization</a:t>
            </a:r>
            <a:endParaRPr lang="en-US" altLang="zh-CN" sz="2250"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HBase Debug case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4646279-F93D-4CCC-B965-3A0E9F51182F}"/>
              </a:ext>
            </a:extLst>
          </p:cNvPr>
          <p:cNvSpPr txBox="1"/>
          <p:nvPr/>
        </p:nvSpPr>
        <p:spPr>
          <a:xfrm>
            <a:off x="464482" y="834948"/>
            <a:ext cx="8319200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One day, our core data system hanged when trying to connection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Hbase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cluster…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苹方 中等" panose="020B0400000000000000" charset="-122"/>
            </a:endParaRPr>
          </a:p>
        </p:txBody>
      </p:sp>
      <p:pic>
        <p:nvPicPr>
          <p:cNvPr id="1026" name="Picture 2" descr="http://wanzao2.b0.upaiyun.com/system/pictures/40052192/original/1488105165_641x683.jpg">
            <a:extLst>
              <a:ext uri="{FF2B5EF4-FFF2-40B4-BE49-F238E27FC236}">
                <a16:creationId xmlns:a16="http://schemas.microsoft.com/office/drawing/2014/main" xmlns="" id="{A99281DF-DF8E-4780-859D-1D127730F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2222"/>
            <a:ext cx="1525803" cy="16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1BBEB2C-BA77-4006-BB66-06C4CDD60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2" y="1254577"/>
            <a:ext cx="2605646" cy="12142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893D3CD6-7DFE-48DE-B95F-B84D27D84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57" y="1280886"/>
            <a:ext cx="2605646" cy="122295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D421C99F-8264-404F-B0D6-69B79472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04" y="1300268"/>
            <a:ext cx="2662284" cy="11050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5054511A-5F41-4681-90EE-926B06221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2" y="2855117"/>
            <a:ext cx="2581907" cy="12810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30A1C91-0BA3-47FB-82DA-DE038D355F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088" y="2893578"/>
            <a:ext cx="2708716" cy="129976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CB133E1A-5DF5-449D-AE8E-6BD3CE6281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35" y="2747551"/>
            <a:ext cx="2916754" cy="138866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621C2173-4A62-4AD3-8EEE-66B80AAE6D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2928" y="4314814"/>
            <a:ext cx="3178320" cy="152084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C9D22679-A5A5-4437-8D4D-14DB949E05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8652" y="4230814"/>
            <a:ext cx="3735965" cy="16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5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r>
              <a:rPr lang="en-US" altLang="zh-CN" dirty="0"/>
              <a:t>HBase Optimization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ED0468C-5248-4987-B744-D966FCF4468C}"/>
              </a:ext>
            </a:extLst>
          </p:cNvPr>
          <p:cNvSpPr txBox="1"/>
          <p:nvPr/>
        </p:nvSpPr>
        <p:spPr>
          <a:xfrm>
            <a:off x="496326" y="2196972"/>
            <a:ext cx="8319200" cy="16414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CMS vs G1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Read/Write Splitting and some Optimization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699225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6FF8562D-344F-41F0-A750-223FAD43D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CMS vs G1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C3AB3E6-3B5D-4B58-A588-5223322C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7" y="983312"/>
            <a:ext cx="7425699" cy="920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B0D826F-8F2D-4A4D-8299-7E4B2944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7" y="3280763"/>
            <a:ext cx="7425699" cy="920133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xmlns="" id="{F32EE19A-2DE0-449B-8E24-9251C3873631}"/>
              </a:ext>
            </a:extLst>
          </p:cNvPr>
          <p:cNvSpPr/>
          <p:nvPr/>
        </p:nvSpPr>
        <p:spPr>
          <a:xfrm>
            <a:off x="3751639" y="2091502"/>
            <a:ext cx="802433" cy="1073020"/>
          </a:xfrm>
          <a:prstGeom prst="downArrow">
            <a:avLst/>
          </a:prstGeom>
          <a:solidFill>
            <a:schemeClr val="accent1">
              <a:hueOff val="-78757"/>
              <a:satOff val="2397"/>
              <a:lumOff val="10536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1BF40A0-ED30-4AAB-B292-3262FAB081CA}"/>
              </a:ext>
            </a:extLst>
          </p:cNvPr>
          <p:cNvSpPr txBox="1"/>
          <p:nvPr/>
        </p:nvSpPr>
        <p:spPr>
          <a:xfrm>
            <a:off x="2603974" y="1982935"/>
            <a:ext cx="3900196" cy="9643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6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CMS to G1</a:t>
            </a:r>
            <a:endParaRPr kumimoji="0" lang="zh-CN" altLang="en-US" sz="5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33BAC7B-3418-40C9-AF8C-AC631A683B8E}"/>
              </a:ext>
            </a:extLst>
          </p:cNvPr>
          <p:cNvSpPr txBox="1"/>
          <p:nvPr/>
        </p:nvSpPr>
        <p:spPr>
          <a:xfrm>
            <a:off x="3285108" y="4313555"/>
            <a:ext cx="2004565" cy="9643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6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Why?</a:t>
            </a:r>
            <a:endParaRPr kumimoji="0" lang="zh-CN" altLang="en-US" sz="5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451748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6FF8562D-344F-41F0-A750-223FAD43D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Read/Write Splitting</a:t>
            </a:r>
            <a:r>
              <a:rPr lang="en-US" altLang="zh-CN" dirty="0"/>
              <a:t> Optimization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77FCBD2-93E2-465D-8D9F-4F7175479A55}"/>
              </a:ext>
            </a:extLst>
          </p:cNvPr>
          <p:cNvSpPr txBox="1"/>
          <p:nvPr/>
        </p:nvSpPr>
        <p:spPr>
          <a:xfrm>
            <a:off x="683628" y="1817683"/>
            <a:ext cx="7545972" cy="37959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Use replication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Use Kerberos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Optimization 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hbase</a:t>
            </a:r>
            <a:r>
              <a:rPr lang="en-US" altLang="zh-CN" sz="2000"/>
              <a:t>.</a:t>
            </a:r>
            <a:r>
              <a:rPr kumimoji="0" lang="en-US" altLang="zh-CN" sz="2000" b="0" i="0" u="none" strike="noStrike" cap="none" spc="0" normalizeH="0" baseline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ipc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426881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body" idx="4294967295"/>
          </p:nvPr>
        </p:nvSpPr>
        <p:spPr>
          <a:xfrm>
            <a:off x="3239770" y="1859915"/>
            <a:ext cx="3335655" cy="1743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>
                <a:latin typeface="方正兰亭大黑_GBK" panose="02000000000000000000" charset="-122"/>
                <a:ea typeface="方正兰亭大黑_GBK" panose="02000000000000000000" charset="-122"/>
              </a:rP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body" idx="4294967295"/>
          </p:nvPr>
        </p:nvSpPr>
        <p:spPr>
          <a:xfrm>
            <a:off x="3239770" y="1859915"/>
            <a:ext cx="3335655" cy="1743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>
                <a:latin typeface="方正兰亭大黑_GBK" panose="02000000000000000000" charset="-122"/>
                <a:ea typeface="方正兰亭大黑_GBK" panose="02000000000000000000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4825488"/>
      </p:ext>
    </p:extLst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598835" y="2432093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Infrastructure &amp;</a:t>
            </a:r>
            <a:r>
              <a:rPr lang="en-US" altLang="zh-CN" sz="4000" dirty="0">
                <a:sym typeface="+mn-ea"/>
              </a:rPr>
              <a:t> Application</a:t>
            </a:r>
            <a:endParaRPr sz="4000" dirty="0"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1585992" y="3828896"/>
            <a:ext cx="6564809" cy="595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600"/>
            </a:lvl1pPr>
          </a:lstStyle>
          <a:p>
            <a:r>
              <a:rPr lang="en-US" sz="2400" dirty="0"/>
              <a:t>HBase usage at China Telecom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1029"/>
            <a:ext cx="1097280" cy="1332230"/>
          </a:xfrm>
          <a:prstGeom prst="rect">
            <a:avLst/>
          </a:prstGeom>
        </p:spPr>
        <p:txBody>
          <a:bodyPr/>
          <a:lstStyle/>
          <a:p>
            <a:r>
              <a:rPr sz="8000"/>
              <a:t>01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28554" y="152061"/>
            <a:ext cx="5435129" cy="562124"/>
          </a:xfrm>
        </p:spPr>
        <p:txBody>
          <a:bodyPr/>
          <a:lstStyle/>
          <a:p>
            <a:r>
              <a:rPr lang="en-US" altLang="zh-CN" dirty="0"/>
              <a:t>Infrastructure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18D5EE8D-4387-489F-B133-30FA16A3EA83}"/>
              </a:ext>
            </a:extLst>
          </p:cNvPr>
          <p:cNvGrpSpPr/>
          <p:nvPr/>
        </p:nvGrpSpPr>
        <p:grpSpPr>
          <a:xfrm>
            <a:off x="324159" y="970384"/>
            <a:ext cx="8495682" cy="5138802"/>
            <a:chOff x="710287" y="1020241"/>
            <a:chExt cx="7541651" cy="3966068"/>
          </a:xfrm>
        </p:grpSpPr>
        <p:sp>
          <p:nvSpPr>
            <p:cNvPr id="50" name="矩形 11">
              <a:extLst>
                <a:ext uri="{FF2B5EF4-FFF2-40B4-BE49-F238E27FC236}">
                  <a16:creationId xmlns:a16="http://schemas.microsoft.com/office/drawing/2014/main" xmlns="" id="{645F4034-BB48-408F-A474-E902C049D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948" y="1020241"/>
              <a:ext cx="7500989" cy="92869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0000"/>
              </a:schemeClr>
            </a:solidFill>
            <a:ln w="25400">
              <a:solidFill>
                <a:srgbClr val="FFFFFF">
                  <a:lumMod val="50000"/>
                </a:srgbClr>
              </a:solidFill>
            </a:ln>
            <a:effectLst/>
            <a:extLst/>
          </p:spPr>
          <p:txBody>
            <a:bodyPr lIns="31511" tIns="31511" rIns="31511" bIns="31511" anchor="ctr"/>
            <a:lstStyle/>
            <a:p>
              <a:pPr algn="ctr" defTabSz="798754" fontAlgn="auto">
                <a:spcBef>
                  <a:spcPct val="10000"/>
                </a:spcBef>
                <a:spcAft>
                  <a:spcPts val="0"/>
                </a:spcAft>
                <a:buClr>
                  <a:srgbClr val="0048A0"/>
                </a:buClr>
                <a:buSzPct val="90000"/>
                <a:buFontTx/>
                <a:buNone/>
                <a:tabLst>
                  <a:tab pos="1097418" algn="l"/>
                </a:tabLst>
                <a:defRPr/>
              </a:pPr>
              <a:endParaRPr lang="zh-CN" altLang="en-US" sz="9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51" name="圆角矩形 48">
              <a:extLst>
                <a:ext uri="{FF2B5EF4-FFF2-40B4-BE49-F238E27FC236}">
                  <a16:creationId xmlns:a16="http://schemas.microsoft.com/office/drawing/2014/main" xmlns="" id="{789E3030-362F-471B-A5D9-DC4DA528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75" y="1948935"/>
              <a:ext cx="3500462" cy="228601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 w="25400">
              <a:solidFill>
                <a:srgbClr val="FFFFFF">
                  <a:lumMod val="50000"/>
                </a:srgbClr>
              </a:solidFill>
            </a:ln>
            <a:effectLst/>
            <a:extLst/>
          </p:spPr>
          <p:txBody>
            <a:bodyPr lIns="31511" tIns="31511" rIns="31511" bIns="31511" anchor="ctr"/>
            <a:lstStyle/>
            <a:p>
              <a:pPr algn="ctr" defTabSz="798754" fontAlgn="auto">
                <a:spcBef>
                  <a:spcPct val="10000"/>
                </a:spcBef>
                <a:spcAft>
                  <a:spcPts val="0"/>
                </a:spcAft>
                <a:buClr>
                  <a:srgbClr val="0048A0"/>
                </a:buClr>
                <a:buSzPct val="90000"/>
                <a:buFontTx/>
                <a:buNone/>
                <a:tabLst>
                  <a:tab pos="1097418" algn="l"/>
                </a:tabLst>
                <a:defRPr/>
              </a:pPr>
              <a:endParaRPr lang="zh-CN" altLang="en-US" sz="9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52" name="TextBox 61">
              <a:extLst>
                <a:ext uri="{FF2B5EF4-FFF2-40B4-BE49-F238E27FC236}">
                  <a16:creationId xmlns:a16="http://schemas.microsoft.com/office/drawing/2014/main" xmlns="" id="{617CC962-A53C-4C57-9E83-577695874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829" y="2133804"/>
              <a:ext cx="1932185" cy="21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0037" tIns="40019" rIns="80037" bIns="400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3pPr>
              <a:lvl4pPr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9pPr>
            </a:lstStyle>
            <a:p>
              <a:pPr defTabSz="914134" hangingPunct="1">
                <a:defRPr/>
              </a:pPr>
              <a:r>
                <a:rPr lang="en-US" altLang="zh-CN" sz="900" b="1" dirty="0">
                  <a:solidFill>
                    <a:prstClr val="black"/>
                  </a:solidFill>
                  <a:latin typeface="微软雅黑" panose="020B0503020204020204" pitchFamily="34" charset="-122"/>
                  <a:cs typeface="楷体_GB2312"/>
                </a:rPr>
                <a:t>Offline computing platform</a:t>
              </a:r>
              <a:endPara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cs typeface="楷体_GB2312"/>
              </a:endParaRPr>
            </a:p>
          </p:txBody>
        </p:sp>
        <p:sp>
          <p:nvSpPr>
            <p:cNvPr id="53" name="矩形 12">
              <a:extLst>
                <a:ext uri="{FF2B5EF4-FFF2-40B4-BE49-F238E27FC236}">
                  <a16:creationId xmlns:a16="http://schemas.microsoft.com/office/drawing/2014/main" xmlns="" id="{4E74E6FB-F28D-4944-AB42-F27F1C2BF2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6928" y="2413282"/>
              <a:ext cx="214314" cy="2857520"/>
            </a:xfrm>
            <a:prstGeom prst="rect">
              <a:avLst/>
            </a:prstGeom>
            <a:gradFill rotWithShape="1">
              <a:gsLst>
                <a:gs pos="0">
                  <a:srgbClr val="4E8542">
                    <a:tint val="65000"/>
                    <a:satMod val="270000"/>
                  </a:srgbClr>
                </a:gs>
                <a:gs pos="25000">
                  <a:srgbClr val="4E8542">
                    <a:tint val="60000"/>
                    <a:satMod val="300000"/>
                  </a:srgbClr>
                </a:gs>
                <a:gs pos="100000">
                  <a:srgbClr val="4E8542">
                    <a:tint val="29000"/>
                    <a:satMod val="40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E8542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vert270" lIns="80037" tIns="40019" rIns="80037" bIns="40019" anchor="ctr"/>
            <a:lstStyle/>
            <a:p>
              <a:pPr algn="ctr" defTabSz="914134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HDFS</a:t>
              </a:r>
              <a:endParaRPr lang="zh-CN" altLang="en-US" sz="9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12">
              <a:extLst>
                <a:ext uri="{FF2B5EF4-FFF2-40B4-BE49-F238E27FC236}">
                  <a16:creationId xmlns:a16="http://schemas.microsoft.com/office/drawing/2014/main" xmlns="" id="{31E20550-A673-4C32-B6E6-FA41662D0F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01045" y="2413284"/>
              <a:ext cx="285751" cy="357190"/>
            </a:xfrm>
            <a:prstGeom prst="rect">
              <a:avLst/>
            </a:prstGeom>
            <a:gradFill rotWithShape="1">
              <a:gsLst>
                <a:gs pos="0">
                  <a:srgbClr val="C19859">
                    <a:tint val="65000"/>
                    <a:satMod val="270000"/>
                  </a:srgbClr>
                </a:gs>
                <a:gs pos="25000">
                  <a:srgbClr val="C19859">
                    <a:tint val="60000"/>
                    <a:satMod val="300000"/>
                  </a:srgbClr>
                </a:gs>
                <a:gs pos="100000">
                  <a:srgbClr val="C19859">
                    <a:tint val="29000"/>
                    <a:satMod val="40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19859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vert270" lIns="80037" tIns="40019" rIns="80037" bIns="40019" anchor="ctr"/>
            <a:lstStyle/>
            <a:p>
              <a:pPr algn="ctr" defTabSz="914134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Hive</a:t>
              </a:r>
            </a:p>
          </p:txBody>
        </p:sp>
        <p:sp>
          <p:nvSpPr>
            <p:cNvPr id="55" name="矩形 12">
              <a:extLst>
                <a:ext uri="{FF2B5EF4-FFF2-40B4-BE49-F238E27FC236}">
                  <a16:creationId xmlns:a16="http://schemas.microsoft.com/office/drawing/2014/main" xmlns="" id="{3E26B8D1-F7C9-4D0E-A776-17C4629869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51210" y="2520439"/>
              <a:ext cx="642942" cy="500066"/>
            </a:xfrm>
            <a:prstGeom prst="rect">
              <a:avLst/>
            </a:prstGeom>
            <a:gradFill rotWithShape="1">
              <a:gsLst>
                <a:gs pos="0">
                  <a:srgbClr val="C19859">
                    <a:tint val="65000"/>
                    <a:satMod val="270000"/>
                  </a:srgbClr>
                </a:gs>
                <a:gs pos="25000">
                  <a:srgbClr val="C19859">
                    <a:tint val="60000"/>
                    <a:satMod val="300000"/>
                  </a:srgbClr>
                </a:gs>
                <a:gs pos="100000">
                  <a:srgbClr val="C19859">
                    <a:tint val="29000"/>
                    <a:satMod val="40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19859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vert270" lIns="80037" tIns="40019" rIns="80037" bIns="40019" anchor="ctr"/>
            <a:lstStyle/>
            <a:p>
              <a:pPr algn="ctr" defTabSz="914134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Impala</a:t>
              </a:r>
              <a:endParaRPr lang="zh-CN" altLang="en-US" sz="9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圆角矩形 48">
              <a:extLst>
                <a:ext uri="{FF2B5EF4-FFF2-40B4-BE49-F238E27FC236}">
                  <a16:creationId xmlns:a16="http://schemas.microsoft.com/office/drawing/2014/main" xmlns="" id="{03BE29B7-D7C7-4F49-9E01-3AFCDAB7D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035" y="1948935"/>
              <a:ext cx="3000397" cy="2286016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 w="25400">
              <a:solidFill>
                <a:srgbClr val="FFFFFF">
                  <a:lumMod val="50000"/>
                </a:srgbClr>
              </a:solidFill>
            </a:ln>
            <a:effectLst/>
            <a:extLst/>
          </p:spPr>
          <p:txBody>
            <a:bodyPr lIns="31511" tIns="31511" rIns="31511" bIns="31511" anchor="ctr"/>
            <a:lstStyle/>
            <a:p>
              <a:pPr algn="ctr" defTabSz="798754">
                <a:spcBef>
                  <a:spcPct val="10000"/>
                </a:spcBef>
                <a:buClr>
                  <a:srgbClr val="0048A0"/>
                </a:buClr>
                <a:buSzPct val="90000"/>
                <a:tabLst>
                  <a:tab pos="1097418" algn="l"/>
                </a:tabLst>
                <a:defRPr/>
              </a:pPr>
              <a:endParaRPr lang="zh-CN" altLang="en-US" sz="9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57" name="矩形 12">
              <a:extLst>
                <a:ext uri="{FF2B5EF4-FFF2-40B4-BE49-F238E27FC236}">
                  <a16:creationId xmlns:a16="http://schemas.microsoft.com/office/drawing/2014/main" xmlns="" id="{6D388997-B0DA-440F-AABE-AC9D8659A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912" y="2591877"/>
              <a:ext cx="1071570" cy="38906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Storm</a:t>
              </a:r>
            </a:p>
          </p:txBody>
        </p:sp>
        <p:sp>
          <p:nvSpPr>
            <p:cNvPr id="58" name="矩形 12">
              <a:extLst>
                <a:ext uri="{FF2B5EF4-FFF2-40B4-BE49-F238E27FC236}">
                  <a16:creationId xmlns:a16="http://schemas.microsoft.com/office/drawing/2014/main" xmlns="" id="{ACD32F0F-8B09-4CD1-AD45-6C5BA1EC5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8796" y="3091943"/>
              <a:ext cx="1143008" cy="38906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/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Elasticsearch</a:t>
              </a:r>
            </a:p>
          </p:txBody>
        </p:sp>
        <p:sp>
          <p:nvSpPr>
            <p:cNvPr id="59" name="TextBox 61">
              <a:extLst>
                <a:ext uri="{FF2B5EF4-FFF2-40B4-BE49-F238E27FC236}">
                  <a16:creationId xmlns:a16="http://schemas.microsoft.com/office/drawing/2014/main" xmlns="" id="{CA4E7F84-2035-4E86-A3DE-4C150FE42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968" y="2163249"/>
              <a:ext cx="2362385" cy="169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0037" tIns="40019" rIns="80037" bIns="400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3pPr>
              <a:lvl4pPr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9pPr>
            </a:lstStyle>
            <a:p>
              <a:pPr defTabSz="914134" hangingPunct="1">
                <a:defRPr/>
              </a:pPr>
              <a:r>
                <a:rPr lang="en-US" altLang="zh-CN" sz="900" b="1" dirty="0">
                  <a:solidFill>
                    <a:prstClr val="black"/>
                  </a:solidFill>
                  <a:latin typeface="微软雅黑" panose="020B0503020204020204" pitchFamily="34" charset="-122"/>
                  <a:cs typeface="楷体_GB2312"/>
                </a:rPr>
                <a:t>Real-time computation platform</a:t>
              </a:r>
              <a:endPara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cs typeface="楷体_GB2312"/>
              </a:endParaRPr>
            </a:p>
          </p:txBody>
        </p:sp>
        <p:sp>
          <p:nvSpPr>
            <p:cNvPr id="60" name="TextBox 61">
              <a:extLst>
                <a:ext uri="{FF2B5EF4-FFF2-40B4-BE49-F238E27FC236}">
                  <a16:creationId xmlns:a16="http://schemas.microsoft.com/office/drawing/2014/main" xmlns="" id="{C2F2FF88-EFFD-4158-A2A0-EFEFB5676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9770" y="1073449"/>
              <a:ext cx="3000396" cy="25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0037" tIns="40019" rIns="80037" bIns="400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3pPr>
              <a:lvl4pPr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9pPr>
            </a:lstStyle>
            <a:p>
              <a:pPr defTabSz="914134" hangingPunct="1">
                <a:defRPr/>
              </a:pPr>
              <a:r>
                <a: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cs typeface="楷体_GB2312"/>
                </a:rPr>
                <a:t>Telecom</a:t>
              </a: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cs typeface="楷体_GB2312"/>
                </a:rPr>
                <a:t> </a:t>
              </a:r>
              <a:r>
                <a: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cs typeface="楷体_GB2312"/>
                </a:rPr>
                <a:t>Open platform</a:t>
              </a:r>
              <a:endParaRPr lang="zh-CN" altLang="en-US" sz="1100" b="1" dirty="0">
                <a:solidFill>
                  <a:prstClr val="black"/>
                </a:solidFill>
                <a:latin typeface="微软雅黑" panose="020B0503020204020204" pitchFamily="34" charset="-122"/>
                <a:cs typeface="楷体_GB2312"/>
              </a:endParaRPr>
            </a:p>
          </p:txBody>
        </p:sp>
        <p:sp>
          <p:nvSpPr>
            <p:cNvPr id="61" name="矩形 12">
              <a:extLst>
                <a:ext uri="{FF2B5EF4-FFF2-40B4-BE49-F238E27FC236}">
                  <a16:creationId xmlns:a16="http://schemas.microsoft.com/office/drawing/2014/main" xmlns="" id="{3CEA4C76-3889-4B40-97C1-90B04FA86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99" y="1377431"/>
              <a:ext cx="928694" cy="37725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8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Ad-hoc</a:t>
              </a:r>
              <a:endParaRPr lang="zh-CN" altLang="en-US" sz="9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12">
              <a:extLst>
                <a:ext uri="{FF2B5EF4-FFF2-40B4-BE49-F238E27FC236}">
                  <a16:creationId xmlns:a16="http://schemas.microsoft.com/office/drawing/2014/main" xmlns="" id="{E1392307-5232-4C3B-AA05-605E8120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029" y="1377431"/>
              <a:ext cx="857256" cy="37725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job scheduling</a:t>
              </a:r>
              <a:endPara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12">
              <a:extLst>
                <a:ext uri="{FF2B5EF4-FFF2-40B4-BE49-F238E27FC236}">
                  <a16:creationId xmlns:a16="http://schemas.microsoft.com/office/drawing/2014/main" xmlns="" id="{2295F472-7B08-4640-8C3C-34F6A93FD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475" y="1377431"/>
              <a:ext cx="857256" cy="37725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Cluster </a:t>
              </a:r>
              <a:r>
                <a:rPr lang="en-US" altLang="zh-CN" sz="80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managerment</a:t>
              </a:r>
              <a:endParaRPr lang="zh-CN" altLang="en-US" sz="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12">
              <a:extLst>
                <a:ext uri="{FF2B5EF4-FFF2-40B4-BE49-F238E27FC236}">
                  <a16:creationId xmlns:a16="http://schemas.microsoft.com/office/drawing/2014/main" xmlns="" id="{845A5E5C-4B27-4283-BB89-38CDD8858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5921" y="1377431"/>
              <a:ext cx="857256" cy="37725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>
                <a:defRPr/>
              </a:pPr>
              <a:r>
                <a:rPr lang="en-US" altLang="zh-CN" sz="8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Monitor &amp; Alert</a:t>
              </a:r>
              <a:endPara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11">
              <a:extLst>
                <a:ext uri="{FF2B5EF4-FFF2-40B4-BE49-F238E27FC236}">
                  <a16:creationId xmlns:a16="http://schemas.microsoft.com/office/drawing/2014/main" xmlns="" id="{7EFC0F7D-898C-408B-84F0-2B047595D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945" y="4234951"/>
              <a:ext cx="3929091" cy="751358"/>
            </a:xfrm>
            <a:prstGeom prst="rect">
              <a:avLst/>
            </a:prstGeom>
            <a:solidFill>
              <a:schemeClr val="accent3">
                <a:lumMod val="50000"/>
                <a:alpha val="30000"/>
              </a:schemeClr>
            </a:solidFill>
            <a:ln w="25400">
              <a:solidFill>
                <a:srgbClr val="FFFFFF">
                  <a:lumMod val="50000"/>
                </a:srgbClr>
              </a:solidFill>
            </a:ln>
            <a:effectLst/>
            <a:extLst/>
          </p:spPr>
          <p:txBody>
            <a:bodyPr lIns="31511" tIns="31511" rIns="31511" bIns="31511" anchor="ctr"/>
            <a:lstStyle/>
            <a:p>
              <a:pPr algn="ctr" defTabSz="798754">
                <a:spcBef>
                  <a:spcPct val="10000"/>
                </a:spcBef>
                <a:buClr>
                  <a:srgbClr val="0048A0"/>
                </a:buClr>
                <a:buSzPct val="90000"/>
                <a:tabLst>
                  <a:tab pos="1097418" algn="l"/>
                </a:tabLst>
                <a:defRPr/>
              </a:pPr>
              <a:endParaRPr lang="zh-CN" altLang="en-US" sz="9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66" name="矩形 12">
              <a:extLst>
                <a:ext uri="{FF2B5EF4-FFF2-40B4-BE49-F238E27FC236}">
                  <a16:creationId xmlns:a16="http://schemas.microsoft.com/office/drawing/2014/main" xmlns="" id="{17820A3B-495D-4E50-9812-6D48EF4CB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8796" y="2591877"/>
              <a:ext cx="1143008" cy="38906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Spark Streaming</a:t>
              </a:r>
            </a:p>
          </p:txBody>
        </p:sp>
        <p:sp>
          <p:nvSpPr>
            <p:cNvPr id="67" name="矩形 12">
              <a:extLst>
                <a:ext uri="{FF2B5EF4-FFF2-40B4-BE49-F238E27FC236}">
                  <a16:creationId xmlns:a16="http://schemas.microsoft.com/office/drawing/2014/main" xmlns="" id="{5D0B8051-90EF-4C38-BE5F-FD214D9F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152" y="2806191"/>
              <a:ext cx="928694" cy="28575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Spark</a:t>
              </a:r>
              <a:endParaRPr lang="zh-CN" altLang="en-US" sz="9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xmlns="" id="{2FE4CE2E-1A37-4EE8-BA18-556F81A5B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036" y="4234951"/>
              <a:ext cx="3571902" cy="751358"/>
            </a:xfrm>
            <a:prstGeom prst="rect">
              <a:avLst/>
            </a:prstGeom>
            <a:solidFill>
              <a:schemeClr val="accent3">
                <a:lumMod val="50000"/>
                <a:alpha val="30000"/>
              </a:schemeClr>
            </a:solidFill>
            <a:ln w="25400">
              <a:solidFill>
                <a:srgbClr val="FFFFFF">
                  <a:lumMod val="50000"/>
                </a:srgbClr>
              </a:solidFill>
            </a:ln>
            <a:effectLst/>
            <a:extLst/>
          </p:spPr>
          <p:txBody>
            <a:bodyPr lIns="31511" tIns="31511" rIns="31511" bIns="31511" anchor="ctr"/>
            <a:lstStyle/>
            <a:p>
              <a:pPr algn="ctr" defTabSz="798754" fontAlgn="auto">
                <a:spcBef>
                  <a:spcPct val="10000"/>
                </a:spcBef>
                <a:spcAft>
                  <a:spcPts val="0"/>
                </a:spcAft>
                <a:buClr>
                  <a:srgbClr val="0048A0"/>
                </a:buClr>
                <a:buSzPct val="90000"/>
                <a:buFontTx/>
                <a:buNone/>
                <a:tabLst>
                  <a:tab pos="1097418" algn="l"/>
                </a:tabLst>
                <a:defRPr/>
              </a:pPr>
              <a:endParaRPr lang="zh-CN" altLang="en-US" sz="9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xmlns="" id="{33B3EF82-15A1-4D88-AE42-8CF3A8FD8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58168" y="4199232"/>
              <a:ext cx="357190" cy="857256"/>
            </a:xfrm>
            <a:prstGeom prst="rect">
              <a:avLst/>
            </a:prstGeom>
            <a:gradFill rotWithShape="1">
              <a:gsLst>
                <a:gs pos="0">
                  <a:srgbClr val="4E8542">
                    <a:tint val="65000"/>
                    <a:satMod val="270000"/>
                  </a:srgbClr>
                </a:gs>
                <a:gs pos="25000">
                  <a:srgbClr val="4E8542">
                    <a:tint val="60000"/>
                    <a:satMod val="300000"/>
                  </a:srgbClr>
                </a:gs>
                <a:gs pos="100000">
                  <a:srgbClr val="4E8542">
                    <a:tint val="29000"/>
                    <a:satMod val="40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E8542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vert270" lIns="80037" tIns="40019" rIns="80037" bIns="40019" anchor="ctr"/>
            <a:lstStyle/>
            <a:p>
              <a:pPr algn="ctr" defTabSz="914134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kern="0" dirty="0" err="1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Sqoop</a:t>
              </a:r>
              <a:endParaRPr lang="zh-CN" altLang="en-US" sz="9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12">
              <a:extLst>
                <a:ext uri="{FF2B5EF4-FFF2-40B4-BE49-F238E27FC236}">
                  <a16:creationId xmlns:a16="http://schemas.microsoft.com/office/drawing/2014/main" xmlns="" id="{485D130C-2240-43D0-92C9-4CA4477834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858367" y="4199232"/>
              <a:ext cx="357190" cy="857256"/>
            </a:xfrm>
            <a:prstGeom prst="rect">
              <a:avLst/>
            </a:prstGeom>
            <a:gradFill rotWithShape="1">
              <a:gsLst>
                <a:gs pos="0">
                  <a:srgbClr val="4E8542">
                    <a:tint val="65000"/>
                    <a:satMod val="270000"/>
                  </a:srgbClr>
                </a:gs>
                <a:gs pos="25000">
                  <a:srgbClr val="4E8542">
                    <a:tint val="60000"/>
                    <a:satMod val="300000"/>
                  </a:srgbClr>
                </a:gs>
                <a:gs pos="100000">
                  <a:srgbClr val="4E8542">
                    <a:tint val="29000"/>
                    <a:satMod val="40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E8542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vert270" lIns="80037" tIns="40019" rIns="80037" bIns="40019" anchor="ctr"/>
            <a:lstStyle/>
            <a:p>
              <a:pPr algn="ctr" defTabSz="914134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kern="0" dirty="0" err="1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DataX</a:t>
              </a:r>
              <a:endParaRPr lang="zh-CN" altLang="en-US" sz="9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矩形 12">
              <a:extLst>
                <a:ext uri="{FF2B5EF4-FFF2-40B4-BE49-F238E27FC236}">
                  <a16:creationId xmlns:a16="http://schemas.microsoft.com/office/drawing/2014/main" xmlns="" id="{DAF73CF1-FC65-4685-BADB-C4D466DAF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416" y="4449265"/>
              <a:ext cx="928694" cy="38906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Flume</a:t>
              </a:r>
            </a:p>
          </p:txBody>
        </p:sp>
        <p:sp>
          <p:nvSpPr>
            <p:cNvPr id="72" name="矩形 12">
              <a:extLst>
                <a:ext uri="{FF2B5EF4-FFF2-40B4-BE49-F238E27FC236}">
                  <a16:creationId xmlns:a16="http://schemas.microsoft.com/office/drawing/2014/main" xmlns="" id="{A715F1EF-892B-493A-AD0E-0B664167C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051" y="4449265"/>
              <a:ext cx="857256" cy="38906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FTP</a:t>
              </a:r>
            </a:p>
          </p:txBody>
        </p:sp>
        <p:sp>
          <p:nvSpPr>
            <p:cNvPr id="73" name="矩形 12">
              <a:extLst>
                <a:ext uri="{FF2B5EF4-FFF2-40B4-BE49-F238E27FC236}">
                  <a16:creationId xmlns:a16="http://schemas.microsoft.com/office/drawing/2014/main" xmlns="" id="{1279BCD7-A8D0-4573-84E5-1A40FEF83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145" y="1377431"/>
              <a:ext cx="928693" cy="37725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8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ETL</a:t>
              </a:r>
              <a:r>
                <a:rPr lang="zh-CN" altLang="en-US" sz="8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8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</a:t>
              </a:r>
              <a:endPara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B5E39D02-1BF3-4159-87D3-746CED00ACE3}"/>
                </a:ext>
              </a:extLst>
            </p:cNvPr>
            <p:cNvSpPr/>
            <p:nvPr/>
          </p:nvSpPr>
          <p:spPr bwMode="auto">
            <a:xfrm>
              <a:off x="7680433" y="1948935"/>
              <a:ext cx="571504" cy="2286016"/>
            </a:xfrm>
            <a:prstGeom prst="rect">
              <a:avLst/>
            </a:prstGeom>
            <a:solidFill>
              <a:schemeClr val="bg2">
                <a:lumMod val="50000"/>
                <a:alpha val="30000"/>
              </a:schemeClr>
            </a:solidFill>
            <a:ln w="25400">
              <a:solidFill>
                <a:srgbClr val="FFFFFF">
                  <a:lumMod val="50000"/>
                </a:srgbClr>
              </a:solidFill>
            </a:ln>
            <a:effectLst/>
          </p:spPr>
          <p:txBody>
            <a:bodyPr lIns="31511" tIns="31511" rIns="31511" bIns="31511"/>
            <a:lstStyle/>
            <a:p>
              <a:pPr algn="ctr" defTabSz="798754" fontAlgn="auto">
                <a:spcBef>
                  <a:spcPct val="10000"/>
                </a:spcBef>
                <a:spcAft>
                  <a:spcPts val="0"/>
                </a:spcAft>
                <a:buClr>
                  <a:srgbClr val="0048A0"/>
                </a:buClr>
                <a:buSzPct val="90000"/>
                <a:buFontTx/>
                <a:buNone/>
                <a:tabLst>
                  <a:tab pos="1097418" algn="l"/>
                </a:tabLst>
                <a:defRPr/>
              </a:pPr>
              <a:endParaRPr lang="zh-CN" altLang="en-US" sz="9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5" name="矩形 12">
              <a:extLst>
                <a:ext uri="{FF2B5EF4-FFF2-40B4-BE49-F238E27FC236}">
                  <a16:creationId xmlns:a16="http://schemas.microsoft.com/office/drawing/2014/main" xmlns="" id="{FA5EFD1C-8013-423B-B6BD-502E682A9A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79704" y="2520440"/>
              <a:ext cx="285753" cy="857256"/>
            </a:xfrm>
            <a:prstGeom prst="rect">
              <a:avLst/>
            </a:prstGeom>
            <a:gradFill rotWithShape="1">
              <a:gsLst>
                <a:gs pos="0">
                  <a:srgbClr val="9F2936">
                    <a:tint val="65000"/>
                    <a:satMod val="270000"/>
                  </a:srgbClr>
                </a:gs>
                <a:gs pos="25000">
                  <a:srgbClr val="9F2936">
                    <a:tint val="60000"/>
                    <a:satMod val="300000"/>
                  </a:srgbClr>
                </a:gs>
                <a:gs pos="100000">
                  <a:srgbClr val="9F2936">
                    <a:tint val="29000"/>
                    <a:satMod val="40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F2936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vert270" lIns="80037" tIns="40019" rIns="80037" bIns="40019" anchor="ctr"/>
            <a:lstStyle/>
            <a:p>
              <a:pPr algn="ctr" defTabSz="914134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kern="0" dirty="0" err="1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MapReduce</a:t>
              </a:r>
              <a:endParaRPr lang="zh-CN" altLang="en-US" sz="9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矩形 12">
              <a:extLst>
                <a:ext uri="{FF2B5EF4-FFF2-40B4-BE49-F238E27FC236}">
                  <a16:creationId xmlns:a16="http://schemas.microsoft.com/office/drawing/2014/main" xmlns="" id="{B4A3AA46-08BA-416C-BD11-F666A6E673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893954" y="2449002"/>
              <a:ext cx="285751" cy="285751"/>
            </a:xfrm>
            <a:prstGeom prst="rect">
              <a:avLst/>
            </a:prstGeom>
            <a:gradFill rotWithShape="1">
              <a:gsLst>
                <a:gs pos="0">
                  <a:srgbClr val="9F2936">
                    <a:tint val="65000"/>
                    <a:satMod val="270000"/>
                  </a:srgbClr>
                </a:gs>
                <a:gs pos="25000">
                  <a:srgbClr val="9F2936">
                    <a:tint val="60000"/>
                    <a:satMod val="300000"/>
                  </a:srgbClr>
                </a:gs>
                <a:gs pos="100000">
                  <a:srgbClr val="9F2936">
                    <a:tint val="29000"/>
                    <a:satMod val="40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F2936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vert270" lIns="80037" tIns="40019" rIns="80037" bIns="40019" anchor="ctr"/>
            <a:lstStyle/>
            <a:p>
              <a:pPr algn="ctr" defTabSz="914134">
                <a:defRPr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Pig</a:t>
              </a:r>
            </a:p>
          </p:txBody>
        </p:sp>
        <p:sp>
          <p:nvSpPr>
            <p:cNvPr id="77" name="矩形 12">
              <a:extLst>
                <a:ext uri="{FF2B5EF4-FFF2-40B4-BE49-F238E27FC236}">
                  <a16:creationId xmlns:a16="http://schemas.microsoft.com/office/drawing/2014/main" xmlns="" id="{E35A7590-903E-4A6B-9E53-35AD4F54E8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6929" y="1841778"/>
              <a:ext cx="214314" cy="2857520"/>
            </a:xfrm>
            <a:prstGeom prst="rect">
              <a:avLst/>
            </a:prstGeom>
            <a:gradFill rotWithShape="1">
              <a:gsLst>
                <a:gs pos="0">
                  <a:srgbClr val="4E8542">
                    <a:tint val="65000"/>
                    <a:satMod val="270000"/>
                  </a:srgbClr>
                </a:gs>
                <a:gs pos="25000">
                  <a:srgbClr val="4E8542">
                    <a:tint val="60000"/>
                    <a:satMod val="300000"/>
                  </a:srgbClr>
                </a:gs>
                <a:gs pos="100000">
                  <a:srgbClr val="4E8542">
                    <a:tint val="29000"/>
                    <a:satMod val="40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E8542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vert270" lIns="80037" tIns="40019" rIns="80037" bIns="40019" anchor="ctr"/>
            <a:lstStyle/>
            <a:p>
              <a:pPr algn="ctr" defTabSz="914134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YARN</a:t>
              </a:r>
              <a:endParaRPr lang="zh-CN" altLang="en-US" sz="9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矩形 12">
              <a:extLst>
                <a:ext uri="{FF2B5EF4-FFF2-40B4-BE49-F238E27FC236}">
                  <a16:creationId xmlns:a16="http://schemas.microsoft.com/office/drawing/2014/main" xmlns="" id="{00AC0E60-D342-496C-9A29-B35F08E622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86928" y="2127530"/>
              <a:ext cx="214314" cy="2857520"/>
            </a:xfrm>
            <a:prstGeom prst="rect">
              <a:avLst/>
            </a:prstGeom>
            <a:gradFill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6200000" scaled="0"/>
            </a:gradFill>
            <a:ln w="9525" cap="flat" cmpd="sng" algn="ctr">
              <a:solidFill>
                <a:srgbClr val="4E8542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vert270" lIns="80037" tIns="40019" rIns="80037" bIns="40019" anchor="ctr"/>
            <a:lstStyle/>
            <a:p>
              <a:pPr algn="ctr" defTabSz="914134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Tachyon</a:t>
              </a:r>
              <a:endParaRPr lang="zh-CN" altLang="en-US" sz="9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矩形 12">
              <a:extLst>
                <a:ext uri="{FF2B5EF4-FFF2-40B4-BE49-F238E27FC236}">
                  <a16:creationId xmlns:a16="http://schemas.microsoft.com/office/drawing/2014/main" xmlns="" id="{C0E91F62-1E52-4613-B77D-787AE85B72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01045" y="2770473"/>
              <a:ext cx="285752" cy="357190"/>
            </a:xfrm>
            <a:prstGeom prst="rect">
              <a:avLst/>
            </a:prstGeom>
            <a:gradFill rotWithShape="1">
              <a:gsLst>
                <a:gs pos="0">
                  <a:srgbClr val="C19859">
                    <a:tint val="65000"/>
                    <a:satMod val="270000"/>
                  </a:srgbClr>
                </a:gs>
                <a:gs pos="25000">
                  <a:srgbClr val="C19859">
                    <a:tint val="60000"/>
                    <a:satMod val="300000"/>
                  </a:srgbClr>
                </a:gs>
                <a:gs pos="100000">
                  <a:srgbClr val="C19859">
                    <a:tint val="29000"/>
                    <a:satMod val="40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19859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vert270" lIns="80037" tIns="40019" rIns="80037" bIns="40019" anchor="ctr"/>
            <a:lstStyle/>
            <a:p>
              <a:pPr algn="ctr" defTabSz="914134">
                <a:defRPr/>
              </a:pPr>
              <a:r>
                <a:rPr lang="en-US" altLang="zh-CN" sz="900" kern="0" dirty="0" err="1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Tez</a:t>
              </a:r>
              <a:endParaRPr lang="zh-CN" altLang="en-US" sz="9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03A5769A-A8EE-44EF-95C2-A8E81B35CA7F}"/>
                </a:ext>
              </a:extLst>
            </p:cNvPr>
            <p:cNvSpPr/>
            <p:nvPr/>
          </p:nvSpPr>
          <p:spPr bwMode="auto">
            <a:xfrm>
              <a:off x="750945" y="1948935"/>
              <a:ext cx="428630" cy="2286016"/>
            </a:xfrm>
            <a:prstGeom prst="rect">
              <a:avLst/>
            </a:prstGeom>
            <a:solidFill>
              <a:schemeClr val="accent1">
                <a:lumMod val="75000"/>
                <a:alpha val="30000"/>
              </a:schemeClr>
            </a:solidFill>
            <a:ln w="25400">
              <a:solidFill>
                <a:srgbClr val="FFFFFF">
                  <a:lumMod val="50000"/>
                </a:srgbClr>
              </a:solidFill>
            </a:ln>
            <a:effectLst/>
          </p:spPr>
          <p:txBody>
            <a:bodyPr lIns="31511" tIns="31511" rIns="31511" bIns="31511"/>
            <a:lstStyle/>
            <a:p>
              <a:pPr algn="ctr" defTabSz="798754" fontAlgn="auto">
                <a:spcBef>
                  <a:spcPct val="10000"/>
                </a:spcBef>
                <a:spcAft>
                  <a:spcPts val="0"/>
                </a:spcAft>
                <a:buClr>
                  <a:srgbClr val="0048A0"/>
                </a:buClr>
                <a:buSzPct val="90000"/>
                <a:buFontTx/>
                <a:buNone/>
                <a:tabLst>
                  <a:tab pos="1097418" algn="l"/>
                </a:tabLst>
                <a:defRPr/>
              </a:pPr>
              <a:endParaRPr lang="zh-CN" altLang="en-US" sz="9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1" name="TextBox 41">
              <a:extLst>
                <a:ext uri="{FF2B5EF4-FFF2-40B4-BE49-F238E27FC236}">
                  <a16:creationId xmlns:a16="http://schemas.microsoft.com/office/drawing/2014/main" xmlns="" id="{7A4613F4-8E4D-411D-A910-2B802EAFEB1A}"/>
                </a:ext>
              </a:extLst>
            </p:cNvPr>
            <p:cNvSpPr txBox="1"/>
            <p:nvPr/>
          </p:nvSpPr>
          <p:spPr>
            <a:xfrm rot="10800000">
              <a:off x="710287" y="2234687"/>
              <a:ext cx="430887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+mn-ea"/>
                  <a:ea typeface="+mn-ea"/>
                </a:rPr>
                <a:t>Zookeeper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82" name="矩形 12">
              <a:extLst>
                <a:ext uri="{FF2B5EF4-FFF2-40B4-BE49-F238E27FC236}">
                  <a16:creationId xmlns:a16="http://schemas.microsoft.com/office/drawing/2014/main" xmlns="" id="{6352D43D-1BF3-4A23-83D1-A7CE4CEA3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912" y="3091943"/>
              <a:ext cx="1071570" cy="389067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</a:pPr>
              <a:r>
                <a:rPr lang="en-US" altLang="zh-CN" sz="900" kern="0" dirty="0" err="1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HBase</a:t>
              </a:r>
              <a:endParaRPr lang="en-US" altLang="zh-CN" sz="9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矩形 12">
              <a:extLst>
                <a:ext uri="{FF2B5EF4-FFF2-40B4-BE49-F238E27FC236}">
                  <a16:creationId xmlns:a16="http://schemas.microsoft.com/office/drawing/2014/main" xmlns="" id="{AAB66C72-408F-49B4-A0DC-F246782C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152" y="2449001"/>
              <a:ext cx="428628" cy="28575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</a:p>
          </p:txBody>
        </p:sp>
        <p:sp>
          <p:nvSpPr>
            <p:cNvPr id="84" name="矩形 12">
              <a:extLst>
                <a:ext uri="{FF2B5EF4-FFF2-40B4-BE49-F238E27FC236}">
                  <a16:creationId xmlns:a16="http://schemas.microsoft.com/office/drawing/2014/main" xmlns="" id="{A16BC222-7241-439C-A1F5-77A3AFD43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780" y="2449001"/>
              <a:ext cx="500066" cy="285752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kern="0" dirty="0" err="1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MLlib</a:t>
              </a:r>
              <a:endParaRPr lang="en-US" altLang="zh-CN" sz="900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矩形 12">
              <a:extLst>
                <a:ext uri="{FF2B5EF4-FFF2-40B4-BE49-F238E27FC236}">
                  <a16:creationId xmlns:a16="http://schemas.microsoft.com/office/drawing/2014/main" xmlns="" id="{D3D37C66-D1E5-4105-BD2B-46531BC28B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22582" y="2306128"/>
              <a:ext cx="285752" cy="571504"/>
            </a:xfrm>
            <a:prstGeom prst="rect">
              <a:avLst/>
            </a:prstGeom>
            <a:gradFill rotWithShape="1">
              <a:gsLst>
                <a:gs pos="0">
                  <a:srgbClr val="9F2936">
                    <a:tint val="65000"/>
                    <a:satMod val="270000"/>
                  </a:srgbClr>
                </a:gs>
                <a:gs pos="25000">
                  <a:srgbClr val="9F2936">
                    <a:tint val="60000"/>
                    <a:satMod val="300000"/>
                  </a:srgbClr>
                </a:gs>
                <a:gs pos="100000">
                  <a:srgbClr val="9F2936">
                    <a:tint val="29000"/>
                    <a:satMod val="40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F2936">
                  <a:satMod val="150000"/>
                </a:srgbClr>
              </a:solidFill>
              <a:prstDash val="soli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vert270" lIns="80037" tIns="40019" rIns="80037" bIns="40019" anchor="ctr"/>
            <a:lstStyle/>
            <a:p>
              <a:pPr algn="ctr" defTabSz="914134">
                <a:defRPr/>
              </a:pPr>
              <a:r>
                <a:rPr lang="en-US" altLang="zh-CN" sz="900" kern="0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Mahout</a:t>
              </a:r>
            </a:p>
          </p:txBody>
        </p:sp>
        <p:sp>
          <p:nvSpPr>
            <p:cNvPr id="86" name="TextBox 61">
              <a:extLst>
                <a:ext uri="{FF2B5EF4-FFF2-40B4-BE49-F238E27FC236}">
                  <a16:creationId xmlns:a16="http://schemas.microsoft.com/office/drawing/2014/main" xmlns="" id="{7F797AE9-703B-4C10-8A93-DC9F4E272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392" y="4234951"/>
              <a:ext cx="1932185" cy="21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0037" tIns="40019" rIns="80037" bIns="400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3pPr>
              <a:lvl4pPr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9pPr>
            </a:lstStyle>
            <a:p>
              <a:pPr defTabSz="914134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b="1" dirty="0">
                  <a:solidFill>
                    <a:prstClr val="black"/>
                  </a:solidFill>
                  <a:latin typeface="微软雅黑" panose="020B0503020204020204" pitchFamily="34" charset="-122"/>
                  <a:cs typeface="楷体_GB2312"/>
                </a:rPr>
                <a:t>Data exchange</a:t>
              </a:r>
              <a:endPara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cs typeface="楷体_GB2312"/>
              </a:endParaRPr>
            </a:p>
          </p:txBody>
        </p:sp>
        <p:sp>
          <p:nvSpPr>
            <p:cNvPr id="87" name="TextBox 61">
              <a:extLst>
                <a:ext uri="{FF2B5EF4-FFF2-40B4-BE49-F238E27FC236}">
                  <a16:creationId xmlns:a16="http://schemas.microsoft.com/office/drawing/2014/main" xmlns="" id="{E38915E3-2380-445F-9396-3910905BE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8311" y="4226376"/>
              <a:ext cx="1574994" cy="219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0037" tIns="40019" rIns="80037" bIns="400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3pPr>
              <a:lvl4pPr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微软雅黑" pitchFamily="34" charset="-122"/>
                </a:defRPr>
              </a:lvl9pPr>
            </a:lstStyle>
            <a:p>
              <a:pPr defTabSz="914134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zh-CN" sz="900" b="1" dirty="0">
                  <a:solidFill>
                    <a:prstClr val="black"/>
                  </a:solidFill>
                  <a:latin typeface="微软雅黑" panose="020B0503020204020204" pitchFamily="34" charset="-122"/>
                  <a:cs typeface="楷体_GB2312"/>
                </a:rPr>
                <a:t>Data</a:t>
              </a:r>
              <a:r>
                <a:rPr lang="zh-CN" altLang="en-US" sz="900" b="1" dirty="0">
                  <a:solidFill>
                    <a:prstClr val="black"/>
                  </a:solidFill>
                  <a:latin typeface="微软雅黑" panose="020B0503020204020204" pitchFamily="34" charset="-122"/>
                  <a:cs typeface="楷体_GB2312"/>
                </a:rPr>
                <a:t> </a:t>
              </a:r>
              <a:r>
                <a:rPr lang="en-US" altLang="zh-CN" sz="900" b="1" dirty="0">
                  <a:solidFill>
                    <a:prstClr val="black"/>
                  </a:solidFill>
                  <a:latin typeface="微软雅黑" panose="020B0503020204020204" pitchFamily="34" charset="-122"/>
                  <a:cs typeface="楷体_GB2312"/>
                </a:rPr>
                <a:t>collecting</a:t>
              </a:r>
              <a:endParaRPr lang="zh-CN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cs typeface="楷体_GB2312"/>
              </a:endParaRPr>
            </a:p>
          </p:txBody>
        </p:sp>
        <p:sp>
          <p:nvSpPr>
            <p:cNvPr id="88" name="TextBox 54">
              <a:extLst>
                <a:ext uri="{FF2B5EF4-FFF2-40B4-BE49-F238E27FC236}">
                  <a16:creationId xmlns:a16="http://schemas.microsoft.com/office/drawing/2014/main" xmlns="" id="{9ED9DF47-5B37-4DA4-90ED-534AFFDA56F5}"/>
                </a:ext>
              </a:extLst>
            </p:cNvPr>
            <p:cNvSpPr txBox="1"/>
            <p:nvPr/>
          </p:nvSpPr>
          <p:spPr>
            <a:xfrm rot="10800000">
              <a:off x="7751872" y="2234687"/>
              <a:ext cx="430887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+mn-ea"/>
                  <a:ea typeface="+mn-ea"/>
                </a:rPr>
                <a:t>Kerberos</a:t>
              </a:r>
              <a:endParaRPr lang="zh-CN" altLang="en-US" sz="1600" dirty="0">
                <a:latin typeface="+mn-ea"/>
                <a:ea typeface="+mn-ea"/>
              </a:endParaRPr>
            </a:p>
          </p:txBody>
        </p:sp>
        <p:sp>
          <p:nvSpPr>
            <p:cNvPr id="89" name="矩形 12">
              <a:extLst>
                <a:ext uri="{FF2B5EF4-FFF2-40B4-BE49-F238E27FC236}">
                  <a16:creationId xmlns:a16="http://schemas.microsoft.com/office/drawing/2014/main" xmlns="" id="{D50365A7-4EE8-4FFE-915C-0C13E1E39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929" y="1377431"/>
              <a:ext cx="857256" cy="377259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80037" tIns="40019" rIns="80037" bIns="40019" anchor="ctr"/>
            <a:lstStyle/>
            <a:p>
              <a:pPr algn="ctr" defTabSz="799759">
                <a:defRPr/>
              </a:pPr>
              <a:r>
                <a:rPr lang="en-US" altLang="zh-CN" sz="8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9811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r>
              <a:rPr lang="en-US" altLang="zh-CN" dirty="0"/>
              <a:t>China Telecom HBase Platform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C7E4228-80AD-4036-846C-8C78A8E96BCB}"/>
              </a:ext>
            </a:extLst>
          </p:cNvPr>
          <p:cNvSpPr txBox="1"/>
          <p:nvPr/>
        </p:nvSpPr>
        <p:spPr>
          <a:xfrm>
            <a:off x="496326" y="750423"/>
            <a:ext cx="8319200" cy="45345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322 hosts in a independent HDFS cluster ,32 cores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256GB memory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3.6T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*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 HBase clusters with different kinds of application</a:t>
            </a:r>
          </a:p>
          <a:p>
            <a:pPr lvl="2" indent="0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Persistence for Streaming Jobs</a:t>
            </a:r>
          </a:p>
          <a:p>
            <a:pPr lvl="2" indent="0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Online writing/reading</a:t>
            </a:r>
          </a:p>
          <a:p>
            <a:pPr lvl="2" indent="0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Kylin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520 TB data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 TB/day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HBase1.2.0--CDH 5.12.1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00004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Persistence for Streaming Jobs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C7E4228-80AD-4036-846C-8C78A8E96BCB}"/>
              </a:ext>
            </a:extLst>
          </p:cNvPr>
          <p:cNvSpPr txBox="1"/>
          <p:nvPr/>
        </p:nvSpPr>
        <p:spPr>
          <a:xfrm>
            <a:off x="496326" y="2504748"/>
            <a:ext cx="8319200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core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collecting system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111990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collecting system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C7E4228-80AD-4036-846C-8C78A8E96BCB}"/>
              </a:ext>
            </a:extLst>
          </p:cNvPr>
          <p:cNvSpPr txBox="1"/>
          <p:nvPr/>
        </p:nvSpPr>
        <p:spPr>
          <a:xfrm>
            <a:off x="412400" y="1023832"/>
            <a:ext cx="8319200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苹方 中等" panose="020B0400000000000000" charset="-122"/>
              </a:rPr>
              <a:t>Collect different kinds of data with different kinds of collecting method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6D5C236F-B535-432D-BDD6-1CA4322E3381}"/>
              </a:ext>
            </a:extLst>
          </p:cNvPr>
          <p:cNvGrpSpPr/>
          <p:nvPr/>
        </p:nvGrpSpPr>
        <p:grpSpPr>
          <a:xfrm>
            <a:off x="347345" y="1664970"/>
            <a:ext cx="1257300" cy="4606290"/>
            <a:chOff x="586" y="1883"/>
            <a:chExt cx="1980" cy="7396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" name="矩形 109">
              <a:extLst>
                <a:ext uri="{FF2B5EF4-FFF2-40B4-BE49-F238E27FC236}">
                  <a16:creationId xmlns:a16="http://schemas.microsoft.com/office/drawing/2014/main" xmlns="" id="{A7EC541C-B5D4-47B9-B66D-4796C3FB8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" y="1883"/>
              <a:ext cx="1980" cy="7397"/>
            </a:xfrm>
            <a:prstGeom prst="rect">
              <a:avLst/>
            </a:prstGeom>
            <a:grpFill/>
            <a:ln w="9525" algn="ctr">
              <a:noFill/>
              <a:round/>
            </a:ln>
            <a:effectLst/>
          </p:spPr>
          <p:txBody>
            <a:bodyPr wrap="none" anchor="t" anchorCtr="0">
              <a:noAutofit/>
            </a:bodyPr>
            <a:lstStyle/>
            <a:p>
              <a:pPr lvl="0" algn="ctr">
                <a:defRPr/>
              </a:pPr>
              <a:r>
                <a:rPr lang="en-US" altLang="zh-CN" sz="1200" dirty="0">
                  <a:solidFill>
                    <a:schemeClr val="bg1"/>
                  </a:solidFill>
                  <a:cs typeface="+mn-ea"/>
                  <a:sym typeface="+mn-lt"/>
                </a:rPr>
                <a:t>Collecting system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6D3806E3-7BE4-4652-A085-234B482EAFB3}"/>
                </a:ext>
              </a:extLst>
            </p:cNvPr>
            <p:cNvSpPr/>
            <p:nvPr/>
          </p:nvSpPr>
          <p:spPr bwMode="auto">
            <a:xfrm>
              <a:off x="889" y="7160"/>
              <a:ext cx="1375" cy="434"/>
            </a:xfrm>
            <a:prstGeom prst="rect">
              <a:avLst/>
            </a:prstGeom>
            <a:solidFill>
              <a:srgbClr val="F9FBFA"/>
            </a:solidFill>
            <a:ln w="9525" algn="ctr">
              <a:solidFill>
                <a:schemeClr val="bg1"/>
              </a:solidFill>
              <a:round/>
            </a:ln>
            <a:effectLst/>
          </p:spPr>
          <p:txBody>
            <a:bodyPr wrap="none" lIns="91440" tIns="45720" rIns="91440" bIns="45720" rtlCol="0" anchor="ctr" anchorCtr="0">
              <a:noAutofit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accounts data</a:t>
              </a:r>
              <a:endParaRPr lang="zh-CN" altLang="zh-CN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矩形 133">
              <a:extLst>
                <a:ext uri="{FF2B5EF4-FFF2-40B4-BE49-F238E27FC236}">
                  <a16:creationId xmlns:a16="http://schemas.microsoft.com/office/drawing/2014/main" xmlns="" id="{AB138851-735C-4767-9A98-0255996AF4B7}"/>
                </a:ext>
              </a:extLst>
            </p:cNvPr>
            <p:cNvSpPr/>
            <p:nvPr/>
          </p:nvSpPr>
          <p:spPr bwMode="auto">
            <a:xfrm>
              <a:off x="889" y="3848"/>
              <a:ext cx="1375" cy="434"/>
            </a:xfrm>
            <a:prstGeom prst="rect">
              <a:avLst/>
            </a:prstGeom>
            <a:solidFill>
              <a:srgbClr val="F9FBFA"/>
            </a:solidFill>
            <a:ln w="9525" algn="ctr">
              <a:solidFill>
                <a:schemeClr val="bg1"/>
              </a:solidFill>
              <a:round/>
            </a:ln>
            <a:effectLst/>
          </p:spPr>
          <p:txBody>
            <a:bodyPr wrap="none" lIns="91440" tIns="45720" rIns="91440" bIns="45720" rtlCol="0" anchor="ctr" anchorCtr="0">
              <a:noAutofit/>
            </a:bodyPr>
            <a:lstStyle/>
            <a:p>
              <a:pPr lvl="0" algn="ctr">
                <a:defRPr/>
              </a:pPr>
              <a:r>
                <a:rPr lang="zh-CN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DPI/</a:t>
              </a: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signal</a:t>
              </a:r>
              <a:r>
                <a:rPr lang="zh-CN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/CDR</a:t>
              </a:r>
            </a:p>
          </p:txBody>
        </p:sp>
        <p:sp>
          <p:nvSpPr>
            <p:cNvPr id="9" name="矩形 133">
              <a:extLst>
                <a:ext uri="{FF2B5EF4-FFF2-40B4-BE49-F238E27FC236}">
                  <a16:creationId xmlns:a16="http://schemas.microsoft.com/office/drawing/2014/main" xmlns="" id="{13F682DD-9936-4A39-9A6F-0D151BA4453D}"/>
                </a:ext>
              </a:extLst>
            </p:cNvPr>
            <p:cNvSpPr/>
            <p:nvPr/>
          </p:nvSpPr>
          <p:spPr bwMode="auto">
            <a:xfrm>
              <a:off x="889" y="8264"/>
              <a:ext cx="1375" cy="434"/>
            </a:xfrm>
            <a:prstGeom prst="rect">
              <a:avLst/>
            </a:prstGeom>
            <a:solidFill>
              <a:srgbClr val="F9FBFA"/>
            </a:solidFill>
            <a:ln w="9525" algn="ctr">
              <a:solidFill>
                <a:schemeClr val="bg1"/>
              </a:solidFill>
              <a:round/>
            </a:ln>
            <a:effectLst/>
          </p:spPr>
          <p:txBody>
            <a:bodyPr wrap="none" lIns="91440" tIns="45720" rIns="91440" bIns="45720" rtlCol="0" anchor="ctr" anchorCtr="0">
              <a:noAutofit/>
            </a:bodyPr>
            <a:lstStyle/>
            <a:p>
              <a:pPr lvl="0" algn="ctr">
                <a:defRPr/>
              </a:pP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…</a:t>
              </a:r>
              <a:endParaRPr lang="zh-CN" altLang="zh-CN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133">
              <a:extLst>
                <a:ext uri="{FF2B5EF4-FFF2-40B4-BE49-F238E27FC236}">
                  <a16:creationId xmlns:a16="http://schemas.microsoft.com/office/drawing/2014/main" xmlns="" id="{11D90E53-FFD7-4F3C-9BBB-B196902E1294}"/>
                </a:ext>
              </a:extLst>
            </p:cNvPr>
            <p:cNvSpPr/>
            <p:nvPr/>
          </p:nvSpPr>
          <p:spPr bwMode="auto">
            <a:xfrm>
              <a:off x="889" y="4952"/>
              <a:ext cx="1375" cy="434"/>
            </a:xfrm>
            <a:prstGeom prst="rect">
              <a:avLst/>
            </a:prstGeom>
            <a:solidFill>
              <a:srgbClr val="F9FBFA"/>
            </a:solidFill>
            <a:ln w="9525" algn="ctr">
              <a:solidFill>
                <a:schemeClr val="bg1"/>
              </a:solidFill>
              <a:round/>
            </a:ln>
            <a:effectLst/>
          </p:spPr>
          <p:txBody>
            <a:bodyPr wrap="none" lIns="91440" tIns="45720" rIns="91440" bIns="45720" rtlCol="0" anchor="ctr" anchorCtr="0">
              <a:noAutofit/>
            </a:bodyPr>
            <a:lstStyle/>
            <a:p>
              <a:pPr lvl="0" algn="ctr">
                <a:defRPr/>
              </a:pPr>
              <a:r>
                <a:rPr lang="zh-CN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OSS</a:t>
              </a:r>
            </a:p>
          </p:txBody>
        </p:sp>
        <p:sp>
          <p:nvSpPr>
            <p:cNvPr id="11" name="矩形 133">
              <a:extLst>
                <a:ext uri="{FF2B5EF4-FFF2-40B4-BE49-F238E27FC236}">
                  <a16:creationId xmlns:a16="http://schemas.microsoft.com/office/drawing/2014/main" xmlns="" id="{DE2BA08E-D083-43AA-AFE4-3A3D9936F406}"/>
                </a:ext>
              </a:extLst>
            </p:cNvPr>
            <p:cNvSpPr/>
            <p:nvPr/>
          </p:nvSpPr>
          <p:spPr bwMode="auto">
            <a:xfrm>
              <a:off x="889" y="6056"/>
              <a:ext cx="1375" cy="434"/>
            </a:xfrm>
            <a:prstGeom prst="rect">
              <a:avLst/>
            </a:prstGeom>
            <a:solidFill>
              <a:srgbClr val="F9FBFA"/>
            </a:solidFill>
            <a:ln w="9525" algn="ctr">
              <a:solidFill>
                <a:schemeClr val="bg1"/>
              </a:solidFill>
              <a:round/>
            </a:ln>
            <a:effectLst/>
          </p:spPr>
          <p:txBody>
            <a:bodyPr wrap="none" lIns="91440" tIns="45720" rIns="91440" bIns="45720" rtlCol="0" anchor="ctr" anchorCtr="0">
              <a:noAutofit/>
            </a:bodyPr>
            <a:lstStyle/>
            <a:p>
              <a:pPr lvl="0" algn="ctr">
                <a:defRPr/>
              </a:pPr>
              <a:r>
                <a:rPr lang="zh-CN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MSS</a:t>
              </a:r>
            </a:p>
          </p:txBody>
        </p:sp>
        <p:sp>
          <p:nvSpPr>
            <p:cNvPr id="12" name="矩形 133">
              <a:extLst>
                <a:ext uri="{FF2B5EF4-FFF2-40B4-BE49-F238E27FC236}">
                  <a16:creationId xmlns:a16="http://schemas.microsoft.com/office/drawing/2014/main" xmlns="" id="{41CA4146-E824-4766-B991-9803174D1BAD}"/>
                </a:ext>
              </a:extLst>
            </p:cNvPr>
            <p:cNvSpPr/>
            <p:nvPr/>
          </p:nvSpPr>
          <p:spPr bwMode="auto">
            <a:xfrm>
              <a:off x="889" y="2744"/>
              <a:ext cx="1375" cy="434"/>
            </a:xfrm>
            <a:prstGeom prst="rect">
              <a:avLst/>
            </a:prstGeom>
            <a:solidFill>
              <a:srgbClr val="F9FBFA"/>
            </a:solidFill>
            <a:ln w="9525" algn="ctr">
              <a:solidFill>
                <a:schemeClr val="bg1"/>
              </a:solidFill>
              <a:round/>
            </a:ln>
            <a:effectLst/>
          </p:spPr>
          <p:txBody>
            <a:bodyPr wrap="none" lIns="91440" tIns="45720" rIns="91440" bIns="45720" rtlCol="0" anchor="ctr" anchorCtr="0">
              <a:noAutofit/>
            </a:bodyPr>
            <a:lstStyle/>
            <a:p>
              <a:pPr lvl="0" algn="ctr">
                <a:defRPr/>
              </a:pPr>
              <a:r>
                <a:rPr lang="zh-CN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CRM</a:t>
              </a:r>
              <a:r>
                <a:rPr lang="en-US" altLang="zh-CN" sz="1000" dirty="0">
                  <a:solidFill>
                    <a:schemeClr val="bg1"/>
                  </a:solidFill>
                  <a:cs typeface="+mn-ea"/>
                  <a:sym typeface="+mn-lt"/>
                </a:rPr>
                <a:t>/VSOP</a:t>
              </a:r>
              <a:endParaRPr lang="zh-CN" altLang="zh-CN" sz="1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上箭头 14">
            <a:extLst>
              <a:ext uri="{FF2B5EF4-FFF2-40B4-BE49-F238E27FC236}">
                <a16:creationId xmlns:a16="http://schemas.microsoft.com/office/drawing/2014/main" xmlns="" id="{FC182E92-612E-4CFA-B259-45EC6B3EDBBE}"/>
              </a:ext>
            </a:extLst>
          </p:cNvPr>
          <p:cNvSpPr/>
          <p:nvPr/>
        </p:nvSpPr>
        <p:spPr>
          <a:xfrm rot="5400000">
            <a:off x="1650032" y="3787718"/>
            <a:ext cx="469900" cy="317500"/>
          </a:xfrm>
          <a:prstGeom prst="up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777C652-E2DE-4F7C-ADE9-7537A918F720}"/>
              </a:ext>
            </a:extLst>
          </p:cNvPr>
          <p:cNvSpPr/>
          <p:nvPr/>
        </p:nvSpPr>
        <p:spPr>
          <a:xfrm>
            <a:off x="2165319" y="359664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Quasi-real-time data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BE0DEA59-D4F0-4636-876D-07E26511D9F3}"/>
              </a:ext>
            </a:extLst>
          </p:cNvPr>
          <p:cNvSpPr/>
          <p:nvPr/>
        </p:nvSpPr>
        <p:spPr>
          <a:xfrm>
            <a:off x="2165319" y="172761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real-time data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B23FCE16-929A-4E8C-9130-7B0EA54DE4BC}"/>
              </a:ext>
            </a:extLst>
          </p:cNvPr>
          <p:cNvSpPr/>
          <p:nvPr/>
        </p:nvSpPr>
        <p:spPr>
          <a:xfrm>
            <a:off x="2165319" y="546362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/>
              <a:t>batch data</a:t>
            </a:r>
            <a:endParaRPr lang="zh-CN" altLang="en-US" sz="3200" dirty="0"/>
          </a:p>
        </p:txBody>
      </p:sp>
      <p:sp>
        <p:nvSpPr>
          <p:cNvPr id="20" name="矩形 133">
            <a:extLst>
              <a:ext uri="{FF2B5EF4-FFF2-40B4-BE49-F238E27FC236}">
                <a16:creationId xmlns:a16="http://schemas.microsoft.com/office/drawing/2014/main" xmlns="" id="{FED2F8D7-CCAE-4E59-8FF5-F6178AFB0F0B}"/>
              </a:ext>
            </a:extLst>
          </p:cNvPr>
          <p:cNvSpPr/>
          <p:nvPr/>
        </p:nvSpPr>
        <p:spPr bwMode="auto">
          <a:xfrm>
            <a:off x="2272375" y="2379641"/>
            <a:ext cx="873125" cy="270299"/>
          </a:xfrm>
          <a:prstGeom prst="rect">
            <a:avLst/>
          </a:prstGeom>
          <a:solidFill>
            <a:srgbClr val="F9FBFA"/>
          </a:solidFill>
          <a:ln w="9525" algn="ctr">
            <a:solidFill>
              <a:schemeClr val="bg1"/>
            </a:solidFill>
            <a:rou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lvl="0" algn="ctr">
              <a:defRPr/>
            </a:pPr>
            <a:r>
              <a:rPr lang="zh-CN" altLang="zh-CN" sz="1000" dirty="0">
                <a:solidFill>
                  <a:schemeClr val="bg1"/>
                </a:solidFill>
                <a:cs typeface="+mn-ea"/>
                <a:sym typeface="+mn-lt"/>
              </a:rPr>
              <a:t>CRM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 /VSOP</a:t>
            </a:r>
            <a:endParaRPr lang="zh-CN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133">
            <a:extLst>
              <a:ext uri="{FF2B5EF4-FFF2-40B4-BE49-F238E27FC236}">
                <a16:creationId xmlns:a16="http://schemas.microsoft.com/office/drawing/2014/main" xmlns="" id="{7AF433DC-029A-4AC0-942D-01F1790A3EC6}"/>
              </a:ext>
            </a:extLst>
          </p:cNvPr>
          <p:cNvSpPr/>
          <p:nvPr/>
        </p:nvSpPr>
        <p:spPr bwMode="auto">
          <a:xfrm>
            <a:off x="2275714" y="4263949"/>
            <a:ext cx="873125" cy="270299"/>
          </a:xfrm>
          <a:prstGeom prst="rect">
            <a:avLst/>
          </a:prstGeom>
          <a:solidFill>
            <a:srgbClr val="F9FBFA"/>
          </a:solidFill>
          <a:ln w="9525" algn="ctr">
            <a:solidFill>
              <a:schemeClr val="bg1"/>
            </a:solidFill>
            <a:rou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lvl="0" algn="ctr">
              <a:defRPr/>
            </a:pPr>
            <a:r>
              <a:rPr lang="zh-CN" altLang="zh-CN" sz="1000" dirty="0">
                <a:solidFill>
                  <a:schemeClr val="bg1"/>
                </a:solidFill>
                <a:cs typeface="+mn-ea"/>
                <a:sym typeface="+mn-lt"/>
              </a:rPr>
              <a:t>DPI/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signal</a:t>
            </a:r>
            <a:r>
              <a:rPr lang="zh-CN" altLang="zh-CN" sz="1000" dirty="0">
                <a:solidFill>
                  <a:schemeClr val="bg1"/>
                </a:solidFill>
                <a:cs typeface="+mn-ea"/>
                <a:sym typeface="+mn-lt"/>
              </a:rPr>
              <a:t>/CDR</a:t>
            </a:r>
          </a:p>
        </p:txBody>
      </p:sp>
      <p:sp>
        <p:nvSpPr>
          <p:cNvPr id="22" name="矩形 133">
            <a:extLst>
              <a:ext uri="{FF2B5EF4-FFF2-40B4-BE49-F238E27FC236}">
                <a16:creationId xmlns:a16="http://schemas.microsoft.com/office/drawing/2014/main" xmlns="" id="{B2EBE7EF-805F-48F8-83F9-D51D3AF3DBBC}"/>
              </a:ext>
            </a:extLst>
          </p:cNvPr>
          <p:cNvSpPr/>
          <p:nvPr/>
        </p:nvSpPr>
        <p:spPr bwMode="auto">
          <a:xfrm>
            <a:off x="2289752" y="6136733"/>
            <a:ext cx="873125" cy="270299"/>
          </a:xfrm>
          <a:prstGeom prst="rect">
            <a:avLst/>
          </a:prstGeom>
          <a:solidFill>
            <a:srgbClr val="F9FBFA"/>
          </a:solidFill>
          <a:ln w="9525" algn="ctr">
            <a:solidFill>
              <a:schemeClr val="bg1"/>
            </a:solidFill>
            <a:rou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lvl="0" algn="ctr">
              <a:defRPr/>
            </a:pPr>
            <a:r>
              <a:rPr lang="zh-CN" altLang="zh-CN" sz="1000" dirty="0">
                <a:solidFill>
                  <a:schemeClr val="bg1"/>
                </a:solidFill>
                <a:cs typeface="+mn-ea"/>
                <a:sym typeface="+mn-lt"/>
              </a:rPr>
              <a:t>MSS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F40B2A5D-A086-45AC-AF33-03055CFA1D0C}"/>
              </a:ext>
            </a:extLst>
          </p:cNvPr>
          <p:cNvSpPr/>
          <p:nvPr/>
        </p:nvSpPr>
        <p:spPr bwMode="auto">
          <a:xfrm>
            <a:off x="3383345" y="4263949"/>
            <a:ext cx="873125" cy="270299"/>
          </a:xfrm>
          <a:prstGeom prst="rect">
            <a:avLst/>
          </a:prstGeom>
          <a:solidFill>
            <a:srgbClr val="F9FBFA"/>
          </a:solidFill>
          <a:ln w="9525" algn="ctr">
            <a:solidFill>
              <a:schemeClr val="bg1"/>
            </a:solidFill>
            <a:rou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accounts data</a:t>
            </a:r>
            <a:endParaRPr lang="zh-CN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矩形 133">
            <a:extLst>
              <a:ext uri="{FF2B5EF4-FFF2-40B4-BE49-F238E27FC236}">
                <a16:creationId xmlns:a16="http://schemas.microsoft.com/office/drawing/2014/main" xmlns="" id="{193EEE14-8394-4E8F-9B8E-7C01F300EBA0}"/>
              </a:ext>
            </a:extLst>
          </p:cNvPr>
          <p:cNvSpPr/>
          <p:nvPr/>
        </p:nvSpPr>
        <p:spPr bwMode="auto">
          <a:xfrm>
            <a:off x="4490976" y="4263948"/>
            <a:ext cx="873125" cy="270299"/>
          </a:xfrm>
          <a:prstGeom prst="rect">
            <a:avLst/>
          </a:prstGeom>
          <a:solidFill>
            <a:srgbClr val="F9FBFA"/>
          </a:solidFill>
          <a:ln w="9525" algn="ctr">
            <a:solidFill>
              <a:schemeClr val="bg1"/>
            </a:solidFill>
            <a:round/>
          </a:ln>
          <a:effectLst/>
        </p:spPr>
        <p:txBody>
          <a:bodyPr wrap="none" lIns="91440" tIns="45720" rIns="91440" bIns="45720" rtlCol="0" anchor="ctr" anchorCtr="0">
            <a:noAutofit/>
          </a:bodyPr>
          <a:lstStyle/>
          <a:p>
            <a:pPr lvl="0" algn="ctr">
              <a:defRPr/>
            </a:pPr>
            <a:r>
              <a:rPr lang="zh-CN" altLang="zh-CN" sz="1000" dirty="0">
                <a:solidFill>
                  <a:schemeClr val="bg1"/>
                </a:solidFill>
                <a:cs typeface="+mn-ea"/>
                <a:sym typeface="+mn-lt"/>
              </a:rPr>
              <a:t>OSS</a:t>
            </a:r>
          </a:p>
        </p:txBody>
      </p:sp>
      <p:sp>
        <p:nvSpPr>
          <p:cNvPr id="25" name="上箭头 14">
            <a:extLst>
              <a:ext uri="{FF2B5EF4-FFF2-40B4-BE49-F238E27FC236}">
                <a16:creationId xmlns:a16="http://schemas.microsoft.com/office/drawing/2014/main" xmlns="" id="{89AE66A7-603C-4C52-9193-7494BD068422}"/>
              </a:ext>
            </a:extLst>
          </p:cNvPr>
          <p:cNvSpPr/>
          <p:nvPr/>
        </p:nvSpPr>
        <p:spPr>
          <a:xfrm rot="7320682">
            <a:off x="5659561" y="1796965"/>
            <a:ext cx="469900" cy="1780968"/>
          </a:xfrm>
          <a:prstGeom prst="up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上箭头 14">
            <a:extLst>
              <a:ext uri="{FF2B5EF4-FFF2-40B4-BE49-F238E27FC236}">
                <a16:creationId xmlns:a16="http://schemas.microsoft.com/office/drawing/2014/main" xmlns="" id="{10263F35-4503-40C7-AE3E-245F00205091}"/>
              </a:ext>
            </a:extLst>
          </p:cNvPr>
          <p:cNvSpPr/>
          <p:nvPr/>
        </p:nvSpPr>
        <p:spPr>
          <a:xfrm rot="5400000">
            <a:off x="5898933" y="3546344"/>
            <a:ext cx="469900" cy="685372"/>
          </a:xfrm>
          <a:prstGeom prst="up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圆角矩形 11">
            <a:extLst>
              <a:ext uri="{FF2B5EF4-FFF2-40B4-BE49-F238E27FC236}">
                <a16:creationId xmlns:a16="http://schemas.microsoft.com/office/drawing/2014/main" xmlns="" id="{3AC64959-8A32-4C36-8B9B-B1849CC3267D}"/>
              </a:ext>
            </a:extLst>
          </p:cNvPr>
          <p:cNvSpPr/>
          <p:nvPr/>
        </p:nvSpPr>
        <p:spPr bwMode="auto">
          <a:xfrm>
            <a:off x="6598156" y="3616190"/>
            <a:ext cx="2133444" cy="5456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cs typeface="Arial"/>
              </a:rPr>
              <a:t>Core system</a:t>
            </a:r>
          </a:p>
        </p:txBody>
      </p:sp>
      <p:sp>
        <p:nvSpPr>
          <p:cNvPr id="28" name="上箭头 14">
            <a:extLst>
              <a:ext uri="{FF2B5EF4-FFF2-40B4-BE49-F238E27FC236}">
                <a16:creationId xmlns:a16="http://schemas.microsoft.com/office/drawing/2014/main" xmlns="" id="{F95B0223-86C3-4B03-95BC-4F3C17DD622B}"/>
              </a:ext>
            </a:extLst>
          </p:cNvPr>
          <p:cNvSpPr/>
          <p:nvPr/>
        </p:nvSpPr>
        <p:spPr>
          <a:xfrm rot="2988312">
            <a:off x="5529912" y="4479507"/>
            <a:ext cx="469900" cy="1890257"/>
          </a:xfrm>
          <a:prstGeom prst="up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559581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collecting system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C7E4228-80AD-4036-846C-8C78A8E96BCB}"/>
              </a:ext>
            </a:extLst>
          </p:cNvPr>
          <p:cNvSpPr txBox="1"/>
          <p:nvPr/>
        </p:nvSpPr>
        <p:spPr>
          <a:xfrm>
            <a:off x="412400" y="1023832"/>
            <a:ext cx="8319200" cy="3488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苹方 中等" panose="020B0400000000000000" charset="-122"/>
              </a:rPr>
              <a:t>OSS data collecting use HBase replication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 receive data from 31 Provincial branches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苹方 中等" panose="020B0400000000000000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25EC73AC-C34F-4259-925D-0D4DBB8C88CC}"/>
              </a:ext>
            </a:extLst>
          </p:cNvPr>
          <p:cNvSpPr/>
          <p:nvPr/>
        </p:nvSpPr>
        <p:spPr>
          <a:xfrm>
            <a:off x="369728" y="2668753"/>
            <a:ext cx="1748901" cy="6583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HBase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0E1C54E2-8D5A-43B9-AFF1-E41302BDEF27}"/>
              </a:ext>
            </a:extLst>
          </p:cNvPr>
          <p:cNvSpPr/>
          <p:nvPr/>
        </p:nvSpPr>
        <p:spPr>
          <a:xfrm>
            <a:off x="196614" y="2157710"/>
            <a:ext cx="243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Provincial branches</a:t>
            </a:r>
            <a:endParaRPr lang="zh-CN" altLang="en-US" sz="20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xmlns="" id="{440BABBF-7A31-4F78-986F-6E95689DF163}"/>
              </a:ext>
            </a:extLst>
          </p:cNvPr>
          <p:cNvSpPr/>
          <p:nvPr/>
        </p:nvSpPr>
        <p:spPr>
          <a:xfrm>
            <a:off x="588710" y="2954317"/>
            <a:ext cx="1748901" cy="6583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HBase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xmlns="" id="{D62EA080-9A1C-4408-B7C6-E1CFB1B97402}"/>
              </a:ext>
            </a:extLst>
          </p:cNvPr>
          <p:cNvSpPr/>
          <p:nvPr/>
        </p:nvSpPr>
        <p:spPr>
          <a:xfrm>
            <a:off x="807693" y="3177174"/>
            <a:ext cx="1748901" cy="6583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HBase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xmlns="" id="{75B3B04A-04B8-48A5-A67C-04EFD2CD21E3}"/>
              </a:ext>
            </a:extLst>
          </p:cNvPr>
          <p:cNvCxnSpPr/>
          <p:nvPr/>
        </p:nvCxnSpPr>
        <p:spPr>
          <a:xfrm>
            <a:off x="2633708" y="3283485"/>
            <a:ext cx="1384743" cy="0"/>
          </a:xfrm>
          <a:prstGeom prst="straightConnector1">
            <a:avLst/>
          </a:prstGeom>
          <a:noFill/>
          <a:ln w="63500" cap="flat">
            <a:solidFill>
              <a:schemeClr val="accent1">
                <a:hueOff val="-78757"/>
                <a:satOff val="2397"/>
                <a:lumOff val="10536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xmlns="" id="{73173EB9-A86E-4D1C-BAC8-4EE11548A303}"/>
              </a:ext>
            </a:extLst>
          </p:cNvPr>
          <p:cNvSpPr/>
          <p:nvPr/>
        </p:nvSpPr>
        <p:spPr>
          <a:xfrm>
            <a:off x="4095565" y="2954317"/>
            <a:ext cx="1748901" cy="6583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HBase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020B222E-3CB8-403E-A70C-3982699CB236}"/>
              </a:ext>
            </a:extLst>
          </p:cNvPr>
          <p:cNvSpPr/>
          <p:nvPr/>
        </p:nvSpPr>
        <p:spPr>
          <a:xfrm>
            <a:off x="3751468" y="2391430"/>
            <a:ext cx="243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Shanghai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center</a:t>
            </a:r>
            <a:endParaRPr lang="zh-CN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DBFF2ADE-1298-4C04-B557-E42A4C52DCFC}"/>
              </a:ext>
            </a:extLst>
          </p:cNvPr>
          <p:cNvSpPr/>
          <p:nvPr/>
        </p:nvSpPr>
        <p:spPr>
          <a:xfrm>
            <a:off x="2722834" y="2966673"/>
            <a:ext cx="13847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replication</a:t>
            </a:r>
            <a:endParaRPr lang="zh-CN" altLang="en-US" sz="16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A1961505-EC50-4589-9150-AADEE920C075}"/>
              </a:ext>
            </a:extLst>
          </p:cNvPr>
          <p:cNvCxnSpPr/>
          <p:nvPr/>
        </p:nvCxnSpPr>
        <p:spPr>
          <a:xfrm>
            <a:off x="5911048" y="3277565"/>
            <a:ext cx="1384743" cy="0"/>
          </a:xfrm>
          <a:prstGeom prst="straightConnector1">
            <a:avLst/>
          </a:prstGeom>
          <a:noFill/>
          <a:ln w="63500" cap="flat">
            <a:solidFill>
              <a:schemeClr val="accent1">
                <a:hueOff val="-78757"/>
                <a:satOff val="2397"/>
                <a:lumOff val="10536"/>
              </a:schemeClr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xmlns="" id="{D104AE6D-3920-42FB-AE0E-E6EA26361454}"/>
              </a:ext>
            </a:extLst>
          </p:cNvPr>
          <p:cNvSpPr/>
          <p:nvPr/>
        </p:nvSpPr>
        <p:spPr>
          <a:xfrm>
            <a:off x="7295791" y="2954317"/>
            <a:ext cx="1748901" cy="6583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HDFS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84262475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12241" y="184083"/>
            <a:ext cx="5435129" cy="562124"/>
          </a:xfrm>
        </p:spPr>
        <p:txBody>
          <a:bodyPr/>
          <a:lstStyle/>
          <a:p>
            <a:r>
              <a:rPr kumimoji="1" lang="en-US" altLang="zh-CN" dirty="0"/>
              <a:t>Core System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xmlns="" id="{CDFF5EE9-6E17-480F-B1E7-08CD46FDB82F}"/>
              </a:ext>
            </a:extLst>
          </p:cNvPr>
          <p:cNvSpPr txBox="1"/>
          <p:nvPr/>
        </p:nvSpPr>
        <p:spPr>
          <a:xfrm>
            <a:off x="412400" y="794914"/>
            <a:ext cx="831920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core system use HBase to store middle layer data and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Calibri" pitchFamily="34" charset="0"/>
              </a:rPr>
              <a:t>Aggregation layer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through Spark Streaming 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苹方 中等" panose="020B0400000000000000" charset="-122"/>
            </a:endParaRPr>
          </a:p>
        </p:txBody>
      </p:sp>
      <p:pic>
        <p:nvPicPr>
          <p:cNvPr id="284" name="图片 283">
            <a:extLst>
              <a:ext uri="{FF2B5EF4-FFF2-40B4-BE49-F238E27FC236}">
                <a16:creationId xmlns:a16="http://schemas.microsoft.com/office/drawing/2014/main" xmlns="" id="{C957DA5C-8B79-4864-9409-8B8FA9C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795"/>
            <a:ext cx="9144000" cy="39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82594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ingFang SC Medium"/>
        <a:ea typeface="PingFang SC Medium"/>
        <a:cs typeface="PingFang SC Medium"/>
      </a:majorFont>
      <a:minorFont>
        <a:latin typeface="PingFang SC Medium"/>
        <a:ea typeface="PingFang SC Medium"/>
        <a:cs typeface="PingFang SC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78757"/>
            <a:satOff val="2397"/>
            <a:lumOff val="10536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>
              <a:hueOff val="-78757"/>
              <a:satOff val="2397"/>
              <a:lumOff val="10536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苹方 中等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ingFang SC Medium"/>
        <a:ea typeface="PingFang SC Medium"/>
        <a:cs typeface="PingFang SC Medium"/>
      </a:majorFont>
      <a:minorFont>
        <a:latin typeface="PingFang SC Medium"/>
        <a:ea typeface="PingFang SC Medium"/>
        <a:cs typeface="PingFang SC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78757"/>
            <a:satOff val="2397"/>
            <a:lumOff val="10536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>
              <a:hueOff val="-78757"/>
              <a:satOff val="2397"/>
              <a:lumOff val="10536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苹方 中等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480</Words>
  <Application>Microsoft Macintosh PowerPoint</Application>
  <PresentationFormat>全屏显示(4:3)</PresentationFormat>
  <Paragraphs>186</Paragraphs>
  <Slides>25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White</vt:lpstr>
      <vt:lpstr>PowerPoint 演示文稿</vt:lpstr>
      <vt:lpstr>Content</vt:lpstr>
      <vt:lpstr>Infrastructure &amp; Application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Monitor &amp; Optimization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顶 绝</cp:lastModifiedBy>
  <cp:revision>223</cp:revision>
  <dcterms:created xsi:type="dcterms:W3CDTF">2018-07-31T02:46:00Z</dcterms:created>
  <dcterms:modified xsi:type="dcterms:W3CDTF">2018-08-16T03:56:15Z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