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6" r:id="rId5"/>
    <p:sldId id="287" r:id="rId6"/>
    <p:sldId id="274" r:id="rId7"/>
    <p:sldId id="273" r:id="rId8"/>
    <p:sldId id="262" r:id="rId9"/>
    <p:sldId id="277" r:id="rId10"/>
    <p:sldId id="278" r:id="rId11"/>
    <p:sldId id="279" r:id="rId12"/>
    <p:sldId id="280" r:id="rId13"/>
    <p:sldId id="288" r:id="rId14"/>
    <p:sldId id="281" r:id="rId15"/>
    <p:sldId id="282" r:id="rId16"/>
    <p:sldId id="289" r:id="rId17"/>
    <p:sldId id="283" r:id="rId18"/>
    <p:sldId id="290" r:id="rId19"/>
    <p:sldId id="285" r:id="rId20"/>
    <p:sldId id="291" r:id="rId21"/>
    <p:sldId id="286" r:id="rId22"/>
    <p:sldId id="284" r:id="rId23"/>
    <p:sldId id="268" r:id="rId2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BFA"/>
    <a:srgbClr val="53585F"/>
    <a:srgbClr val="DC1313"/>
    <a:srgbClr val="C82506"/>
    <a:srgbClr val="C82A06"/>
    <a:srgbClr val="E60000"/>
    <a:srgbClr val="E31D03"/>
    <a:srgbClr val="EC6912"/>
    <a:srgbClr val="68B1F6"/>
    <a:srgbClr val="E27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595"/>
  </p:normalViewPr>
  <p:slideViewPr>
    <p:cSldViewPr snapToGrid="0" snapToObjects="1">
      <p:cViewPr varScale="1">
        <p:scale>
          <a:sx n="148" d="100"/>
          <a:sy n="148" d="100"/>
        </p:scale>
        <p:origin x="392" y="184"/>
      </p:cViewPr>
      <p:guideLst>
        <p:guide orient="horz" pos="216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536732-DC02-564A-B61E-FF93F312720E}" type="doc">
      <dgm:prSet loTypeId="urn:microsoft.com/office/officeart/2005/8/layout/radial3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9FFD78EC-2648-CF4D-9D00-CDA7D07E8781}">
      <dgm:prSet phldrT="[文本]"/>
      <dgm:spPr/>
      <dgm:t>
        <a:bodyPr/>
        <a:lstStyle/>
        <a:p>
          <a:r>
            <a:rPr lang="en-US" altLang="zh-CN" dirty="0" smtClean="0"/>
            <a:t>HBASE</a:t>
          </a:r>
          <a:endParaRPr lang="zh-CN" altLang="en-US" dirty="0"/>
        </a:p>
      </dgm:t>
    </dgm:pt>
    <dgm:pt modelId="{46599486-A518-E449-84CC-E98955685F1F}" type="parTrans" cxnId="{437BB581-B00F-634E-9CE5-06B3E69432C6}">
      <dgm:prSet/>
      <dgm:spPr/>
      <dgm:t>
        <a:bodyPr/>
        <a:lstStyle/>
        <a:p>
          <a:endParaRPr lang="zh-CN" altLang="en-US"/>
        </a:p>
      </dgm:t>
    </dgm:pt>
    <dgm:pt modelId="{80AD9573-98D3-B94E-8B65-C7F41564E473}" type="sibTrans" cxnId="{437BB581-B00F-634E-9CE5-06B3E69432C6}">
      <dgm:prSet/>
      <dgm:spPr/>
      <dgm:t>
        <a:bodyPr/>
        <a:lstStyle/>
        <a:p>
          <a:endParaRPr lang="zh-CN" altLang="en-US"/>
        </a:p>
      </dgm:t>
    </dgm:pt>
    <dgm:pt modelId="{296843D4-155D-8E4C-BA8C-7A2BF67D3E5E}">
      <dgm:prSet phldrT="[文本]"/>
      <dgm:spPr/>
      <dgm:t>
        <a:bodyPr/>
        <a:lstStyle/>
        <a:p>
          <a:r>
            <a:rPr lang="en-US" altLang="zh-CN" dirty="0" smtClean="0"/>
            <a:t>fast</a:t>
          </a:r>
          <a:r>
            <a:rPr lang="zh-CN" altLang="en-US" dirty="0" smtClean="0"/>
            <a:t> </a:t>
          </a:r>
          <a:r>
            <a:rPr lang="en-US" altLang="zh-CN" dirty="0" smtClean="0"/>
            <a:t>write</a:t>
          </a:r>
          <a:endParaRPr lang="zh-CN" altLang="en-US" dirty="0"/>
        </a:p>
      </dgm:t>
    </dgm:pt>
    <dgm:pt modelId="{B6B8A422-3169-4F46-ADF7-EAEAB883C9F8}" type="parTrans" cxnId="{7ED97678-43BB-B24A-BFDC-5F7E46D379C0}">
      <dgm:prSet/>
      <dgm:spPr/>
      <dgm:t>
        <a:bodyPr/>
        <a:lstStyle/>
        <a:p>
          <a:endParaRPr lang="zh-CN" altLang="en-US"/>
        </a:p>
      </dgm:t>
    </dgm:pt>
    <dgm:pt modelId="{46DC9042-4012-304B-A295-BB9F306609BB}" type="sibTrans" cxnId="{7ED97678-43BB-B24A-BFDC-5F7E46D379C0}">
      <dgm:prSet/>
      <dgm:spPr/>
      <dgm:t>
        <a:bodyPr/>
        <a:lstStyle/>
        <a:p>
          <a:endParaRPr lang="zh-CN" altLang="en-US"/>
        </a:p>
      </dgm:t>
    </dgm:pt>
    <dgm:pt modelId="{08363EC4-16C3-264B-8695-13F15F27A446}">
      <dgm:prSet phldrT="[文本]"/>
      <dgm:spPr/>
      <dgm:t>
        <a:bodyPr/>
        <a:lstStyle/>
        <a:p>
          <a:r>
            <a:rPr lang="en-US" altLang="zh-CN" dirty="0" smtClean="0"/>
            <a:t>fast</a:t>
          </a:r>
          <a:r>
            <a:rPr lang="zh-CN" altLang="en-US" dirty="0" smtClean="0"/>
            <a:t> </a:t>
          </a:r>
          <a:r>
            <a:rPr lang="en-US" altLang="zh-CN" dirty="0" smtClean="0"/>
            <a:t>read</a:t>
          </a:r>
          <a:endParaRPr lang="zh-CN" altLang="en-US" dirty="0"/>
        </a:p>
      </dgm:t>
    </dgm:pt>
    <dgm:pt modelId="{C2DC8064-99CD-884C-A323-DDCA84DCC90A}" type="parTrans" cxnId="{FFD199BA-B921-4440-B467-3A1C9864258C}">
      <dgm:prSet/>
      <dgm:spPr/>
      <dgm:t>
        <a:bodyPr/>
        <a:lstStyle/>
        <a:p>
          <a:endParaRPr lang="zh-CN" altLang="en-US"/>
        </a:p>
      </dgm:t>
    </dgm:pt>
    <dgm:pt modelId="{6736AA6D-D576-2142-8307-DB87203F1D19}" type="sibTrans" cxnId="{FFD199BA-B921-4440-B467-3A1C9864258C}">
      <dgm:prSet/>
      <dgm:spPr/>
      <dgm:t>
        <a:bodyPr/>
        <a:lstStyle/>
        <a:p>
          <a:endParaRPr lang="zh-CN" altLang="en-US"/>
        </a:p>
      </dgm:t>
    </dgm:pt>
    <dgm:pt modelId="{B9537D0C-20FD-C349-BFD8-725E5CD07581}">
      <dgm:prSet phldrT="[文本]"/>
      <dgm:spPr/>
      <dgm:t>
        <a:bodyPr/>
        <a:lstStyle/>
        <a:p>
          <a:r>
            <a:rPr lang="en-US" altLang="zh-CN" dirty="0" smtClean="0"/>
            <a:t>change</a:t>
          </a:r>
          <a:r>
            <a:rPr lang="zh-CN" altLang="en-US" dirty="0" smtClean="0"/>
            <a:t> </a:t>
          </a:r>
          <a:r>
            <a:rPr lang="en-US" altLang="zh-CN" dirty="0" smtClean="0"/>
            <a:t>record</a:t>
          </a:r>
          <a:endParaRPr lang="zh-CN" altLang="en-US" dirty="0"/>
        </a:p>
      </dgm:t>
    </dgm:pt>
    <dgm:pt modelId="{08CD25A5-E679-344E-8FFE-CB0699029C06}" type="parTrans" cxnId="{80E9306A-6877-5A44-A814-E8986B6BBBEB}">
      <dgm:prSet/>
      <dgm:spPr/>
      <dgm:t>
        <a:bodyPr/>
        <a:lstStyle/>
        <a:p>
          <a:endParaRPr lang="zh-CN" altLang="en-US"/>
        </a:p>
      </dgm:t>
    </dgm:pt>
    <dgm:pt modelId="{38C6BBA7-3CDF-0447-910C-1916D1200353}" type="sibTrans" cxnId="{80E9306A-6877-5A44-A814-E8986B6BBBEB}">
      <dgm:prSet/>
      <dgm:spPr/>
      <dgm:t>
        <a:bodyPr/>
        <a:lstStyle/>
        <a:p>
          <a:endParaRPr lang="zh-CN" altLang="en-US"/>
        </a:p>
      </dgm:t>
    </dgm:pt>
    <dgm:pt modelId="{76E06004-DB5E-7B49-A2FE-F512D3B9BCD9}">
      <dgm:prSet phldrT="[文本]"/>
      <dgm:spPr/>
      <dgm:t>
        <a:bodyPr/>
        <a:lstStyle/>
        <a:p>
          <a:r>
            <a:rPr lang="en-US" altLang="zh-CN" dirty="0" err="1" smtClean="0"/>
            <a:t>bigdata</a:t>
          </a:r>
          <a:r>
            <a:rPr lang="zh-CN" altLang="en-US" dirty="0" smtClean="0"/>
            <a:t> </a:t>
          </a:r>
          <a:r>
            <a:rPr lang="en-US" altLang="zh-CN" dirty="0" smtClean="0"/>
            <a:t>storage</a:t>
          </a:r>
          <a:endParaRPr lang="zh-CN" altLang="en-US" dirty="0"/>
        </a:p>
      </dgm:t>
    </dgm:pt>
    <dgm:pt modelId="{0F0BAC68-079D-F64F-891C-C68BCB953C4C}" type="parTrans" cxnId="{80DFFC5C-2EFD-A94A-8BD4-546AFF7FC514}">
      <dgm:prSet/>
      <dgm:spPr/>
      <dgm:t>
        <a:bodyPr/>
        <a:lstStyle/>
        <a:p>
          <a:endParaRPr lang="zh-CN" altLang="en-US"/>
        </a:p>
      </dgm:t>
    </dgm:pt>
    <dgm:pt modelId="{198F5DD3-1230-6947-AA6D-0A6BC2D30F45}" type="sibTrans" cxnId="{80DFFC5C-2EFD-A94A-8BD4-546AFF7FC514}">
      <dgm:prSet/>
      <dgm:spPr/>
      <dgm:t>
        <a:bodyPr/>
        <a:lstStyle/>
        <a:p>
          <a:endParaRPr lang="zh-CN" altLang="en-US"/>
        </a:p>
      </dgm:t>
    </dgm:pt>
    <dgm:pt modelId="{7D66E34D-C784-AD4A-A67C-80368AF74E4B}" type="pres">
      <dgm:prSet presAssocID="{50536732-DC02-564A-B61E-FF93F312720E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1F6DE9-6F50-7245-A344-3C522C2E2ADA}" type="pres">
      <dgm:prSet presAssocID="{50536732-DC02-564A-B61E-FF93F312720E}" presName="radial" presStyleCnt="0">
        <dgm:presLayoutVars>
          <dgm:animLvl val="ctr"/>
        </dgm:presLayoutVars>
      </dgm:prSet>
      <dgm:spPr/>
    </dgm:pt>
    <dgm:pt modelId="{AA6EBCD4-8E10-804F-A0CB-58986995F2B7}" type="pres">
      <dgm:prSet presAssocID="{9FFD78EC-2648-CF4D-9D00-CDA7D07E8781}" presName="centerShape" presStyleLbl="vennNode1" presStyleIdx="0" presStyleCnt="5"/>
      <dgm:spPr/>
      <dgm:t>
        <a:bodyPr/>
        <a:lstStyle/>
        <a:p>
          <a:endParaRPr lang="zh-CN" altLang="en-US"/>
        </a:p>
      </dgm:t>
    </dgm:pt>
    <dgm:pt modelId="{9F779BF6-C2DC-0849-B42B-1F8C9D219532}" type="pres">
      <dgm:prSet presAssocID="{296843D4-155D-8E4C-BA8C-7A2BF67D3E5E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7D1D3A-3A8D-774A-88D5-870F7342610B}" type="pres">
      <dgm:prSet presAssocID="{08363EC4-16C3-264B-8695-13F15F27A446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E137A1-0A59-484D-9335-D56E5E79AF85}" type="pres">
      <dgm:prSet presAssocID="{B9537D0C-20FD-C349-BFD8-725E5CD07581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EECE85-9BDC-454B-A935-9387198FAE74}" type="pres">
      <dgm:prSet presAssocID="{76E06004-DB5E-7B49-A2FE-F512D3B9BCD9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D97678-43BB-B24A-BFDC-5F7E46D379C0}" srcId="{9FFD78EC-2648-CF4D-9D00-CDA7D07E8781}" destId="{296843D4-155D-8E4C-BA8C-7A2BF67D3E5E}" srcOrd="0" destOrd="0" parTransId="{B6B8A422-3169-4F46-ADF7-EAEAB883C9F8}" sibTransId="{46DC9042-4012-304B-A295-BB9F306609BB}"/>
    <dgm:cxn modelId="{BD80F06C-E14F-0744-9961-6B5BFF8AA4A1}" type="presOf" srcId="{9FFD78EC-2648-CF4D-9D00-CDA7D07E8781}" destId="{AA6EBCD4-8E10-804F-A0CB-58986995F2B7}" srcOrd="0" destOrd="0" presId="urn:microsoft.com/office/officeart/2005/8/layout/radial3"/>
    <dgm:cxn modelId="{80E9306A-6877-5A44-A814-E8986B6BBBEB}" srcId="{9FFD78EC-2648-CF4D-9D00-CDA7D07E8781}" destId="{B9537D0C-20FD-C349-BFD8-725E5CD07581}" srcOrd="2" destOrd="0" parTransId="{08CD25A5-E679-344E-8FFE-CB0699029C06}" sibTransId="{38C6BBA7-3CDF-0447-910C-1916D1200353}"/>
    <dgm:cxn modelId="{2DF4CCE5-DF69-A14F-BC91-7E175EA3556D}" type="presOf" srcId="{296843D4-155D-8E4C-BA8C-7A2BF67D3E5E}" destId="{9F779BF6-C2DC-0849-B42B-1F8C9D219532}" srcOrd="0" destOrd="0" presId="urn:microsoft.com/office/officeart/2005/8/layout/radial3"/>
    <dgm:cxn modelId="{FFD199BA-B921-4440-B467-3A1C9864258C}" srcId="{9FFD78EC-2648-CF4D-9D00-CDA7D07E8781}" destId="{08363EC4-16C3-264B-8695-13F15F27A446}" srcOrd="1" destOrd="0" parTransId="{C2DC8064-99CD-884C-A323-DDCA84DCC90A}" sibTransId="{6736AA6D-D576-2142-8307-DB87203F1D19}"/>
    <dgm:cxn modelId="{80DFFC5C-2EFD-A94A-8BD4-546AFF7FC514}" srcId="{9FFD78EC-2648-CF4D-9D00-CDA7D07E8781}" destId="{76E06004-DB5E-7B49-A2FE-F512D3B9BCD9}" srcOrd="3" destOrd="0" parTransId="{0F0BAC68-079D-F64F-891C-C68BCB953C4C}" sibTransId="{198F5DD3-1230-6947-AA6D-0A6BC2D30F45}"/>
    <dgm:cxn modelId="{81CDAE6E-CB88-FD4E-8F44-190D8AA44531}" type="presOf" srcId="{B9537D0C-20FD-C349-BFD8-725E5CD07581}" destId="{CCE137A1-0A59-484D-9335-D56E5E79AF85}" srcOrd="0" destOrd="0" presId="urn:microsoft.com/office/officeart/2005/8/layout/radial3"/>
    <dgm:cxn modelId="{437BB581-B00F-634E-9CE5-06B3E69432C6}" srcId="{50536732-DC02-564A-B61E-FF93F312720E}" destId="{9FFD78EC-2648-CF4D-9D00-CDA7D07E8781}" srcOrd="0" destOrd="0" parTransId="{46599486-A518-E449-84CC-E98955685F1F}" sibTransId="{80AD9573-98D3-B94E-8B65-C7F41564E473}"/>
    <dgm:cxn modelId="{BC79AE3E-B826-4840-85B2-BD8FADA8E1C8}" type="presOf" srcId="{50536732-DC02-564A-B61E-FF93F312720E}" destId="{7D66E34D-C784-AD4A-A67C-80368AF74E4B}" srcOrd="0" destOrd="0" presId="urn:microsoft.com/office/officeart/2005/8/layout/radial3"/>
    <dgm:cxn modelId="{AF7E97EF-AC40-424E-99B8-45E18D0B2358}" type="presOf" srcId="{76E06004-DB5E-7B49-A2FE-F512D3B9BCD9}" destId="{0EEECE85-9BDC-454B-A935-9387198FAE74}" srcOrd="0" destOrd="0" presId="urn:microsoft.com/office/officeart/2005/8/layout/radial3"/>
    <dgm:cxn modelId="{10E6D187-E024-5148-BC63-BD4AEBD95C00}" type="presOf" srcId="{08363EC4-16C3-264B-8695-13F15F27A446}" destId="{887D1D3A-3A8D-774A-88D5-870F7342610B}" srcOrd="0" destOrd="0" presId="urn:microsoft.com/office/officeart/2005/8/layout/radial3"/>
    <dgm:cxn modelId="{137F1000-9BBA-9642-823D-B82DB3C09F76}" type="presParOf" srcId="{7D66E34D-C784-AD4A-A67C-80368AF74E4B}" destId="{331F6DE9-6F50-7245-A344-3C522C2E2ADA}" srcOrd="0" destOrd="0" presId="urn:microsoft.com/office/officeart/2005/8/layout/radial3"/>
    <dgm:cxn modelId="{8D2F5334-015D-6248-826C-50CF718DDB4C}" type="presParOf" srcId="{331F6DE9-6F50-7245-A344-3C522C2E2ADA}" destId="{AA6EBCD4-8E10-804F-A0CB-58986995F2B7}" srcOrd="0" destOrd="0" presId="urn:microsoft.com/office/officeart/2005/8/layout/radial3"/>
    <dgm:cxn modelId="{0B0CB4B6-ACE0-3149-BB58-439D030DD95B}" type="presParOf" srcId="{331F6DE9-6F50-7245-A344-3C522C2E2ADA}" destId="{9F779BF6-C2DC-0849-B42B-1F8C9D219532}" srcOrd="1" destOrd="0" presId="urn:microsoft.com/office/officeart/2005/8/layout/radial3"/>
    <dgm:cxn modelId="{DAEEB369-3D80-C546-BC82-8C88E1B20749}" type="presParOf" srcId="{331F6DE9-6F50-7245-A344-3C522C2E2ADA}" destId="{887D1D3A-3A8D-774A-88D5-870F7342610B}" srcOrd="2" destOrd="0" presId="urn:microsoft.com/office/officeart/2005/8/layout/radial3"/>
    <dgm:cxn modelId="{DA061D6A-957D-0E4D-B50D-8ECF07260AAA}" type="presParOf" srcId="{331F6DE9-6F50-7245-A344-3C522C2E2ADA}" destId="{CCE137A1-0A59-484D-9335-D56E5E79AF85}" srcOrd="3" destOrd="0" presId="urn:microsoft.com/office/officeart/2005/8/layout/radial3"/>
    <dgm:cxn modelId="{FE45BBBF-6FD9-DD42-8B30-CE8493BDA654}" type="presParOf" srcId="{331F6DE9-6F50-7245-A344-3C522C2E2ADA}" destId="{0EEECE85-9BDC-454B-A935-9387198FAE74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EBCD4-8E10-804F-A0CB-58986995F2B7}">
      <dsp:nvSpPr>
        <dsp:cNvPr id="0" name=""/>
        <dsp:cNvSpPr/>
      </dsp:nvSpPr>
      <dsp:spPr>
        <a:xfrm>
          <a:off x="1609787" y="623670"/>
          <a:ext cx="1553706" cy="155370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HBASE</a:t>
          </a:r>
          <a:endParaRPr lang="zh-CN" altLang="en-US" sz="2400" kern="1200" dirty="0"/>
        </a:p>
      </dsp:txBody>
      <dsp:txXfrm>
        <a:off x="1837322" y="851205"/>
        <a:ext cx="1098636" cy="1098636"/>
      </dsp:txXfrm>
    </dsp:sp>
    <dsp:sp modelId="{9F779BF6-C2DC-0849-B42B-1F8C9D219532}">
      <dsp:nvSpPr>
        <dsp:cNvPr id="0" name=""/>
        <dsp:cNvSpPr/>
      </dsp:nvSpPr>
      <dsp:spPr>
        <a:xfrm>
          <a:off x="1998214" y="277"/>
          <a:ext cx="776853" cy="776853"/>
        </a:xfrm>
        <a:prstGeom prst="ellipse">
          <a:avLst/>
        </a:prstGeom>
        <a:solidFill>
          <a:schemeClr val="accent2">
            <a:alpha val="50000"/>
            <a:hueOff val="-1402472"/>
            <a:satOff val="-4526"/>
            <a:lumOff val="6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fast</a:t>
          </a:r>
          <a:r>
            <a:rPr lang="zh-CN" altLang="en-US" sz="1100" kern="1200" dirty="0" smtClean="0"/>
            <a:t> </a:t>
          </a:r>
          <a:r>
            <a:rPr lang="en-US" altLang="zh-CN" sz="1100" kern="1200" dirty="0" smtClean="0"/>
            <a:t>write</a:t>
          </a:r>
          <a:endParaRPr lang="zh-CN" altLang="en-US" sz="1100" kern="1200" dirty="0"/>
        </a:p>
      </dsp:txBody>
      <dsp:txXfrm>
        <a:off x="2111981" y="114044"/>
        <a:ext cx="549319" cy="549319"/>
      </dsp:txXfrm>
    </dsp:sp>
    <dsp:sp modelId="{887D1D3A-3A8D-774A-88D5-870F7342610B}">
      <dsp:nvSpPr>
        <dsp:cNvPr id="0" name=""/>
        <dsp:cNvSpPr/>
      </dsp:nvSpPr>
      <dsp:spPr>
        <a:xfrm>
          <a:off x="3010034" y="1012097"/>
          <a:ext cx="776853" cy="776853"/>
        </a:xfrm>
        <a:prstGeom prst="ellipse">
          <a:avLst/>
        </a:prstGeom>
        <a:solidFill>
          <a:schemeClr val="accent2">
            <a:alpha val="50000"/>
            <a:hueOff val="-2804944"/>
            <a:satOff val="-9051"/>
            <a:lumOff val="139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fast</a:t>
          </a:r>
          <a:r>
            <a:rPr lang="zh-CN" altLang="en-US" sz="1100" kern="1200" dirty="0" smtClean="0"/>
            <a:t> </a:t>
          </a:r>
          <a:r>
            <a:rPr lang="en-US" altLang="zh-CN" sz="1100" kern="1200" dirty="0" smtClean="0"/>
            <a:t>read</a:t>
          </a:r>
          <a:endParaRPr lang="zh-CN" altLang="en-US" sz="1100" kern="1200" dirty="0"/>
        </a:p>
      </dsp:txBody>
      <dsp:txXfrm>
        <a:off x="3123801" y="1125864"/>
        <a:ext cx="549319" cy="549319"/>
      </dsp:txXfrm>
    </dsp:sp>
    <dsp:sp modelId="{CCE137A1-0A59-484D-9335-D56E5E79AF85}">
      <dsp:nvSpPr>
        <dsp:cNvPr id="0" name=""/>
        <dsp:cNvSpPr/>
      </dsp:nvSpPr>
      <dsp:spPr>
        <a:xfrm>
          <a:off x="1998214" y="2023917"/>
          <a:ext cx="776853" cy="776853"/>
        </a:xfrm>
        <a:prstGeom prst="ellipse">
          <a:avLst/>
        </a:prstGeom>
        <a:solidFill>
          <a:schemeClr val="accent2">
            <a:alpha val="50000"/>
            <a:hueOff val="-4207417"/>
            <a:satOff val="-13577"/>
            <a:lumOff val="20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change</a:t>
          </a:r>
          <a:r>
            <a:rPr lang="zh-CN" altLang="en-US" sz="1100" kern="1200" dirty="0" smtClean="0"/>
            <a:t> </a:t>
          </a:r>
          <a:r>
            <a:rPr lang="en-US" altLang="zh-CN" sz="1100" kern="1200" dirty="0" smtClean="0"/>
            <a:t>record</a:t>
          </a:r>
          <a:endParaRPr lang="zh-CN" altLang="en-US" sz="1100" kern="1200" dirty="0"/>
        </a:p>
      </dsp:txBody>
      <dsp:txXfrm>
        <a:off x="2111981" y="2137684"/>
        <a:ext cx="549319" cy="549319"/>
      </dsp:txXfrm>
    </dsp:sp>
    <dsp:sp modelId="{0EEECE85-9BDC-454B-A935-9387198FAE74}">
      <dsp:nvSpPr>
        <dsp:cNvPr id="0" name=""/>
        <dsp:cNvSpPr/>
      </dsp:nvSpPr>
      <dsp:spPr>
        <a:xfrm>
          <a:off x="986394" y="1012097"/>
          <a:ext cx="776853" cy="776853"/>
        </a:xfrm>
        <a:prstGeom prst="ellipse">
          <a:avLst/>
        </a:prstGeom>
        <a:solidFill>
          <a:schemeClr val="accent2">
            <a:alpha val="50000"/>
            <a:hueOff val="-5609889"/>
            <a:satOff val="-18103"/>
            <a:lumOff val="27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bigdata</a:t>
          </a:r>
          <a:r>
            <a:rPr lang="zh-CN" altLang="en-US" sz="1100" kern="1200" dirty="0" smtClean="0"/>
            <a:t> </a:t>
          </a:r>
          <a:r>
            <a:rPr lang="en-US" altLang="zh-CN" sz="1100" kern="1200" dirty="0" smtClean="0"/>
            <a:t>storage</a:t>
          </a:r>
          <a:endParaRPr lang="zh-CN" altLang="en-US" sz="1100" kern="1200" dirty="0"/>
        </a:p>
      </dsp:txBody>
      <dsp:txXfrm>
        <a:off x="1100161" y="1125864"/>
        <a:ext cx="549319" cy="549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73311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9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59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6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／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238" y="-11782"/>
            <a:ext cx="9144000" cy="688156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20" name="Shap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249412" y="3396499"/>
            <a:ext cx="6645176" cy="793751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ct val="0"/>
              </a:spcBef>
              <a:buSzTx/>
              <a:buNone/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rPr dirty="0"/>
              <a:t>Subtitle Text</a:t>
            </a:r>
          </a:p>
        </p:txBody>
      </p:sp>
      <p:sp>
        <p:nvSpPr>
          <p:cNvPr id="21" name="Shape 21"/>
          <p:cNvSpPr/>
          <p:nvPr/>
        </p:nvSpPr>
        <p:spPr>
          <a:xfrm>
            <a:off x="4552764" y="5375814"/>
            <a:ext cx="165100" cy="211455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endParaRPr sz="1125" dirty="0"/>
          </a:p>
        </p:txBody>
      </p:sp>
      <p:sp>
        <p:nvSpPr>
          <p:cNvPr id="22" name="Shape 22"/>
          <p:cNvSpPr/>
          <p:nvPr/>
        </p:nvSpPr>
        <p:spPr>
          <a:xfrm>
            <a:off x="4552764" y="5375814"/>
            <a:ext cx="165100" cy="211455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endParaRPr sz="1125" dirty="0"/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4552764" y="6540500"/>
            <a:ext cx="38472" cy="23596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249412" y="2213924"/>
            <a:ext cx="6645275" cy="1166812"/>
          </a:xfrm>
        </p:spPr>
        <p:txBody>
          <a:bodyPr vert="horz" anchor="ctr">
            <a:normAutofit/>
          </a:bodyPr>
          <a:lstStyle>
            <a:lvl1pPr marL="0" indent="0" algn="ctr">
              <a:buNone/>
              <a:defRPr sz="5600" baseline="0"/>
            </a:lvl1pPr>
          </a:lstStyle>
          <a:p>
            <a:pPr lvl="0"/>
            <a:r>
              <a:rPr kumimoji="1" lang="en-US" altLang="zh-CN" dirty="0" smtClean="0"/>
              <a:t>Title Text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689503" y="1611050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pic>
        <p:nvPicPr>
          <p:cNvPr id="13" name="图片 12" descr="F:\我的工作\过程文件\2018\7月\0731ppt\改\图\logo.pnglogo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3653040" y="1647415"/>
            <a:ext cx="2847340" cy="24574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F:\我的工作\过程文件\2018\7月\0731ppt\改\图\图片1.jpg图片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716" y="-21047"/>
            <a:ext cx="9144000" cy="6885623"/>
          </a:xfrm>
          <a:prstGeom prst="rect">
            <a:avLst/>
          </a:prstGeom>
        </p:spPr>
      </p:pic>
      <p:sp>
        <p:nvSpPr>
          <p:cNvPr id="34" name="Shape 34"/>
          <p:cNvSpPr>
            <a:spLocks noGrp="1"/>
          </p:cNvSpPr>
          <p:nvPr>
            <p:ph type="body" sz="quarter" idx="1" hasCustomPrompt="1"/>
          </p:nvPr>
        </p:nvSpPr>
        <p:spPr>
          <a:xfrm>
            <a:off x="670448" y="1232925"/>
            <a:ext cx="7771583" cy="79375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3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  <a:lvl2pPr marL="0" indent="114300">
              <a:spcBef>
                <a:spcPct val="0"/>
              </a:spcBef>
              <a:buSzTx/>
              <a:buNone/>
              <a:defRPr sz="3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2pPr>
            <a:lvl3pPr marL="0" indent="228600">
              <a:spcBef>
                <a:spcPct val="0"/>
              </a:spcBef>
              <a:buSzTx/>
              <a:buNone/>
              <a:defRPr sz="3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3pPr>
            <a:lvl4pPr marL="0" indent="342900">
              <a:spcBef>
                <a:spcPct val="0"/>
              </a:spcBef>
              <a:buSzTx/>
              <a:buNone/>
              <a:defRPr sz="3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4pPr>
            <a:lvl5pPr marL="0" indent="457200">
              <a:spcBef>
                <a:spcPct val="0"/>
              </a:spcBef>
              <a:buSzTx/>
              <a:buNone/>
              <a:defRPr sz="3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>
            <a:off x="3563585" y="-11782"/>
            <a:ext cx="5574104" cy="68815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33" name="Shape 33"/>
          <p:cNvSpPr>
            <a:spLocks noGrp="1"/>
          </p:cNvSpPr>
          <p:nvPr>
            <p:ph type="title" hasCustomPrompt="1"/>
          </p:nvPr>
        </p:nvSpPr>
        <p:spPr>
          <a:xfrm>
            <a:off x="201205" y="250614"/>
            <a:ext cx="7771582" cy="1003301"/>
          </a:xfrm>
          <a:prstGeom prst="rect">
            <a:avLst/>
          </a:prstGeom>
        </p:spPr>
        <p:txBody>
          <a:bodyPr anchor="b"/>
          <a:lstStyle>
            <a:lvl1pPr algn="l"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dirty="0"/>
              <a:t>标题文本</a:t>
            </a:r>
          </a:p>
        </p:txBody>
      </p:sp>
      <p:grpSp>
        <p:nvGrpSpPr>
          <p:cNvPr id="7" name="组合 4"/>
          <p:cNvGrpSpPr/>
          <p:nvPr userDrawn="1"/>
        </p:nvGrpSpPr>
        <p:grpSpPr>
          <a:xfrm>
            <a:off x="5969000" y="147955"/>
            <a:ext cx="2927350" cy="252095"/>
            <a:chOff x="8988" y="198"/>
            <a:chExt cx="5022" cy="432"/>
          </a:xfrm>
        </p:grpSpPr>
        <p:pic>
          <p:nvPicPr>
            <p:cNvPr id="8" name="图片 7" descr="log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  <p:pic>
          <p:nvPicPr>
            <p:cNvPr id="9" name="图片 8" descr="logo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 userDrawn="1"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:\我的工作\过程文件\2018\7月\0731ppt\改\图\图片1.jpg图片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-13811"/>
            <a:ext cx="9144000" cy="6885623"/>
          </a:xfrm>
          <a:prstGeom prst="rect">
            <a:avLst/>
          </a:prstGeom>
        </p:spPr>
      </p:pic>
      <p:sp>
        <p:nvSpPr>
          <p:cNvPr id="43" name="Shape 43"/>
          <p:cNvSpPr>
            <a:spLocks noGrp="1"/>
          </p:cNvSpPr>
          <p:nvPr>
            <p:ph type="title" hasCustomPrompt="1"/>
          </p:nvPr>
        </p:nvSpPr>
        <p:spPr>
          <a:xfrm>
            <a:off x="1494273" y="3447859"/>
            <a:ext cx="6564809" cy="1884562"/>
          </a:xfrm>
          <a:prstGeom prst="rect">
            <a:avLst/>
          </a:prstGeom>
        </p:spPr>
        <p:txBody>
          <a:bodyPr anchor="b"/>
          <a:lstStyle>
            <a:lvl1pPr algn="l">
              <a:defRPr sz="5000"/>
            </a:lvl1pPr>
          </a:lstStyle>
          <a:p>
            <a:r>
              <a:t>标题文本</a:t>
            </a:r>
          </a:p>
        </p:txBody>
      </p:sp>
      <p:sp>
        <p:nvSpPr>
          <p:cNvPr id="10" name="Shape 3"/>
          <p:cNvSpPr/>
          <p:nvPr userDrawn="1"/>
        </p:nvSpPr>
        <p:spPr>
          <a:xfrm>
            <a:off x="281385" y="656473"/>
            <a:ext cx="8532797" cy="5814245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 hasCustomPrompt="1"/>
          </p:nvPr>
        </p:nvSpPr>
        <p:spPr>
          <a:xfrm>
            <a:off x="1736445" y="2919670"/>
            <a:ext cx="6564809" cy="79375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25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  <a:lvl2pPr marL="0" indent="114300">
              <a:spcBef>
                <a:spcPct val="0"/>
              </a:spcBef>
              <a:buSzTx/>
              <a:buNone/>
              <a:defRPr sz="25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2pPr>
            <a:lvl3pPr marL="0" indent="228600">
              <a:spcBef>
                <a:spcPct val="0"/>
              </a:spcBef>
              <a:buSzTx/>
              <a:buNone/>
              <a:defRPr sz="25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3pPr>
            <a:lvl4pPr marL="0" indent="342900">
              <a:spcBef>
                <a:spcPct val="0"/>
              </a:spcBef>
              <a:buSzTx/>
              <a:buNone/>
              <a:defRPr sz="25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4pPr>
            <a:lvl5pPr marL="0" indent="457200">
              <a:spcBef>
                <a:spcPct val="0"/>
              </a:spcBef>
              <a:buSzTx/>
              <a:buNone/>
              <a:defRPr sz="25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5pPr>
          </a:lstStyle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  <a:p>
            <a:pPr lvl="4"/>
            <a:r>
              <a:rPr dirty="0"/>
              <a:t>正文级别 5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sz="quarter" idx="13" hasCustomPrompt="1"/>
          </p:nvPr>
        </p:nvSpPr>
        <p:spPr>
          <a:xfrm>
            <a:off x="360528" y="2956802"/>
            <a:ext cx="1166335" cy="151323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SzTx/>
              <a:buNone/>
              <a:defRPr sz="9500">
                <a:solidFill>
                  <a:schemeClr val="bg2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dirty="0"/>
              <a:t>01</a:t>
            </a:r>
          </a:p>
        </p:txBody>
      </p:sp>
      <p:pic>
        <p:nvPicPr>
          <p:cNvPr id="7" name="图片 6" descr="F:\我的工作\过程文件\2018\7月\0731ppt\改\图\logo.pnglogo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 userDrawn="1"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body" sz="quarter" idx="13" hasCustomPrompt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ct val="0"/>
              </a:spcBef>
              <a:buSzTx/>
              <a:buNone/>
              <a:defRPr sz="2800" baseline="0">
                <a:solidFill>
                  <a:srgbClr val="DC1313"/>
                </a:solidFill>
              </a:defRPr>
            </a:lvl1pPr>
          </a:lstStyle>
          <a:p>
            <a:r>
              <a:rPr lang="en-US" dirty="0" smtClean="0"/>
              <a:t>Add the title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sz="quarter" idx="14" hasCustomPrompt="1"/>
          </p:nvPr>
        </p:nvSpPr>
        <p:spPr>
          <a:xfrm>
            <a:off x="228554" y="632109"/>
            <a:ext cx="5654130" cy="452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18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Subtitle Text</a:t>
            </a:r>
          </a:p>
        </p:txBody>
      </p:sp>
      <p:sp>
        <p:nvSpPr>
          <p:cNvPr id="57" name="Shape 57"/>
          <p:cNvSpPr/>
          <p:nvPr userDrawn="1"/>
        </p:nvSpPr>
        <p:spPr>
          <a:xfrm>
            <a:off x="1191" y="122180"/>
            <a:ext cx="148384" cy="68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8" name="Shape 58"/>
          <p:cNvSpPr/>
          <p:nvPr userDrawn="1"/>
        </p:nvSpPr>
        <p:spPr>
          <a:xfrm>
            <a:off x="8711095" y="6515735"/>
            <a:ext cx="165100" cy="17653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sz="750" dirty="0"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7" name="组合 4"/>
          <p:cNvGrpSpPr/>
          <p:nvPr userDrawn="1"/>
        </p:nvGrpSpPr>
        <p:grpSpPr>
          <a:xfrm>
            <a:off x="5969000" y="147955"/>
            <a:ext cx="2927350" cy="252095"/>
            <a:chOff x="8988" y="198"/>
            <a:chExt cx="5022" cy="432"/>
          </a:xfrm>
        </p:grpSpPr>
        <p:pic>
          <p:nvPicPr>
            <p:cNvPr id="8" name="图片 7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  <p:pic>
          <p:nvPicPr>
            <p:cNvPr id="9" name="图片 8" descr="logo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 userDrawn="1"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228600" y="1457325"/>
            <a:ext cx="8482013" cy="4892675"/>
          </a:xfrm>
        </p:spPr>
        <p:txBody>
          <a:bodyPr vert="horz" anchor="t"/>
          <a:lstStyle>
            <a:lvl1pPr marL="256540" indent="-256540">
              <a:spcBef>
                <a:spcPts val="2600"/>
              </a:spcBef>
              <a:buFont typeface="Wingdings" charset="2"/>
              <a:buChar char="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660400" indent="-342900">
              <a:spcBef>
                <a:spcPts val="2600"/>
              </a:spcBef>
              <a:buFont typeface="Wingdings" charset="2"/>
              <a:buChar char="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spcBef>
                <a:spcPts val="2600"/>
              </a:spcBef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spcBef>
                <a:spcPts val="2600"/>
              </a:spcBef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spcBef>
                <a:spcPts val="2600"/>
              </a:spcBef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body" sz="quarter" idx="13" hasCustomPrompt="1"/>
          </p:nvPr>
        </p:nvSpPr>
        <p:spPr>
          <a:xfrm>
            <a:off x="223838" y="2372442"/>
            <a:ext cx="3853495" cy="10033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ct val="0"/>
              </a:spcBef>
              <a:buSzTx/>
              <a:buNone/>
              <a:defRPr sz="2800"/>
            </a:lvl1pPr>
          </a:lstStyle>
          <a:p>
            <a:r>
              <a:t>这里添加标题内容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4" hasCustomPrompt="1"/>
          </p:nvPr>
        </p:nvSpPr>
        <p:spPr>
          <a:xfrm>
            <a:off x="242888" y="3319840"/>
            <a:ext cx="3853495" cy="79375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18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Subtitle Text</a:t>
            </a:r>
          </a:p>
        </p:txBody>
      </p:sp>
      <p:sp>
        <p:nvSpPr>
          <p:cNvPr id="68" name="Shape 68"/>
          <p:cNvSpPr/>
          <p:nvPr userDrawn="1"/>
        </p:nvSpPr>
        <p:spPr>
          <a:xfrm>
            <a:off x="1191" y="2776480"/>
            <a:ext cx="148384" cy="68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hueOff val="-78757"/>
                  <a:satOff val="2397"/>
                  <a:lumOff val="10536"/>
                </a:schemeClr>
              </a:gs>
              <a:gs pos="99985">
                <a:schemeClr val="accent1">
                  <a:hueOff val="-1041933"/>
                  <a:satOff val="1264"/>
                  <a:lumOff val="16800"/>
                </a:schemeClr>
              </a:gs>
            </a:gsLst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9" name="Shape 69"/>
          <p:cNvSpPr/>
          <p:nvPr userDrawn="1"/>
        </p:nvSpPr>
        <p:spPr>
          <a:xfrm>
            <a:off x="8711095" y="6515735"/>
            <a:ext cx="165100" cy="17653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sz="750" dirty="0"/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9" name="Shape 57"/>
          <p:cNvSpPr/>
          <p:nvPr userDrawn="1"/>
        </p:nvSpPr>
        <p:spPr>
          <a:xfrm>
            <a:off x="-2610" y="2776480"/>
            <a:ext cx="148384" cy="68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grpSp>
        <p:nvGrpSpPr>
          <p:cNvPr id="8" name="组合 4"/>
          <p:cNvGrpSpPr/>
          <p:nvPr userDrawn="1"/>
        </p:nvGrpSpPr>
        <p:grpSpPr>
          <a:xfrm>
            <a:off x="5969000" y="147955"/>
            <a:ext cx="2927350" cy="252095"/>
            <a:chOff x="8988" y="198"/>
            <a:chExt cx="5022" cy="432"/>
          </a:xfrm>
        </p:grpSpPr>
        <p:pic>
          <p:nvPicPr>
            <p:cNvPr id="10" name="图片 9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  <p:pic>
          <p:nvPicPr>
            <p:cNvPr id="11" name="图片 10" descr="logo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 userDrawn="1"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文本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body" sz="quarter" idx="13" hasCustomPrompt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ct val="0"/>
              </a:spcBef>
              <a:buSzTx/>
              <a:buNone/>
              <a:defRPr sz="2800"/>
            </a:lvl1pPr>
          </a:lstStyle>
          <a:p>
            <a:r>
              <a:t>这里添加标题内容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quarter" idx="14" hasCustomPrompt="1"/>
          </p:nvPr>
        </p:nvSpPr>
        <p:spPr>
          <a:xfrm>
            <a:off x="228554" y="632109"/>
            <a:ext cx="3526334" cy="452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18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Subtitle Text</a:t>
            </a:r>
          </a:p>
        </p:txBody>
      </p:sp>
      <p:sp>
        <p:nvSpPr>
          <p:cNvPr id="79" name="Shape 79"/>
          <p:cNvSpPr/>
          <p:nvPr userDrawn="1"/>
        </p:nvSpPr>
        <p:spPr>
          <a:xfrm>
            <a:off x="1191" y="122180"/>
            <a:ext cx="148384" cy="68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hueOff val="-78757"/>
                  <a:satOff val="2397"/>
                  <a:lumOff val="10536"/>
                </a:schemeClr>
              </a:gs>
              <a:gs pos="99985">
                <a:schemeClr val="accent1">
                  <a:hueOff val="-1041933"/>
                  <a:satOff val="1264"/>
                  <a:lumOff val="16800"/>
                </a:schemeClr>
              </a:gs>
            </a:gsLst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80" name="Shape 80"/>
          <p:cNvSpPr>
            <a:spLocks noGrp="1"/>
          </p:cNvSpPr>
          <p:nvPr>
            <p:ph type="body" sz="half" idx="15" hasCustomPrompt="1"/>
          </p:nvPr>
        </p:nvSpPr>
        <p:spPr>
          <a:xfrm>
            <a:off x="495254" y="1474994"/>
            <a:ext cx="3853979" cy="3522415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900"/>
              </a:spcBef>
            </a:pPr>
            <a:r>
              <a:t>这里添加内容一</a:t>
            </a:r>
          </a:p>
          <a:p>
            <a:pPr>
              <a:spcBef>
                <a:spcPts val="5900"/>
              </a:spcBef>
            </a:pPr>
            <a:r>
              <a:t>这里添加内容二</a:t>
            </a:r>
          </a:p>
          <a:p>
            <a:pPr>
              <a:spcBef>
                <a:spcPts val="5900"/>
              </a:spcBef>
            </a:pPr>
            <a:r>
              <a:t>这里添加内容三</a:t>
            </a:r>
          </a:p>
          <a:p>
            <a:pPr>
              <a:spcBef>
                <a:spcPts val="5900"/>
              </a:spcBef>
            </a:pPr>
            <a:r>
              <a:t>这里添加内容四</a:t>
            </a:r>
          </a:p>
          <a:p>
            <a:pPr>
              <a:spcBef>
                <a:spcPts val="5900"/>
              </a:spcBef>
            </a:pPr>
            <a:r>
              <a:t>这里添加内容五</a:t>
            </a:r>
          </a:p>
        </p:txBody>
      </p:sp>
      <p:sp>
        <p:nvSpPr>
          <p:cNvPr id="81" name="Shape 81"/>
          <p:cNvSpPr/>
          <p:nvPr userDrawn="1"/>
        </p:nvSpPr>
        <p:spPr>
          <a:xfrm>
            <a:off x="5076779" y="1459268"/>
            <a:ext cx="2545334" cy="452041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b">
            <a:norm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r>
              <a:rPr sz="1575"/>
              <a:t>这里添加小标题</a:t>
            </a:r>
          </a:p>
        </p:txBody>
      </p:sp>
      <p:sp>
        <p:nvSpPr>
          <p:cNvPr id="82" name="Shape 82"/>
          <p:cNvSpPr/>
          <p:nvPr userDrawn="1"/>
        </p:nvSpPr>
        <p:spPr>
          <a:xfrm>
            <a:off x="5114879" y="2160794"/>
            <a:ext cx="3377729" cy="1617415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b">
            <a:normAutofit fontScale="82500" lnSpcReduction="20000"/>
          </a:bodyPr>
          <a:lstStyle/>
          <a:p>
            <a:pPr marL="366395" indent="-366395">
              <a:lnSpc>
                <a:spcPct val="120000"/>
              </a:lnSpc>
              <a:spcBef>
                <a:spcPts val="4500"/>
              </a:spcBef>
              <a:buSzPct val="75000"/>
              <a:buChar char="•"/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sz="1125"/>
              <a:t>这里添加内容一</a:t>
            </a:r>
          </a:p>
          <a:p>
            <a:pPr marL="366395" indent="-366395">
              <a:lnSpc>
                <a:spcPct val="120000"/>
              </a:lnSpc>
              <a:spcBef>
                <a:spcPts val="4500"/>
              </a:spcBef>
              <a:buSzPct val="75000"/>
              <a:buChar char="•"/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sz="1125"/>
              <a:t>这里添加内容二</a:t>
            </a:r>
          </a:p>
          <a:p>
            <a:pPr marL="366395" indent="-366395">
              <a:lnSpc>
                <a:spcPct val="120000"/>
              </a:lnSpc>
              <a:spcBef>
                <a:spcPts val="4500"/>
              </a:spcBef>
              <a:buSzPct val="75000"/>
              <a:buChar char="•"/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sz="1125"/>
              <a:t>这里添加内容三</a:t>
            </a:r>
          </a:p>
        </p:txBody>
      </p:sp>
      <p:sp>
        <p:nvSpPr>
          <p:cNvPr id="83" name="Shape 83"/>
          <p:cNvSpPr/>
          <p:nvPr userDrawn="1"/>
        </p:nvSpPr>
        <p:spPr>
          <a:xfrm>
            <a:off x="8711095" y="6515735"/>
            <a:ext cx="165100" cy="17653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sz="750" dirty="0"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0" name="Shape 57"/>
          <p:cNvSpPr/>
          <p:nvPr userDrawn="1"/>
        </p:nvSpPr>
        <p:spPr>
          <a:xfrm>
            <a:off x="1835" y="133808"/>
            <a:ext cx="148384" cy="68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A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grpSp>
        <p:nvGrpSpPr>
          <p:cNvPr id="11" name="组合 4"/>
          <p:cNvGrpSpPr/>
          <p:nvPr userDrawn="1"/>
        </p:nvGrpSpPr>
        <p:grpSpPr>
          <a:xfrm>
            <a:off x="5969000" y="147955"/>
            <a:ext cx="2927350" cy="252095"/>
            <a:chOff x="8988" y="198"/>
            <a:chExt cx="5022" cy="432"/>
          </a:xfrm>
        </p:grpSpPr>
        <p:pic>
          <p:nvPicPr>
            <p:cNvPr id="12" name="图片 11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  <p:pic>
          <p:nvPicPr>
            <p:cNvPr id="13" name="图片 12" descr="logo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 userDrawn="1"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单图与文字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 userDrawn="1"/>
        </p:nvSpPr>
        <p:spPr>
          <a:xfrm>
            <a:off x="0" y="-11782"/>
            <a:ext cx="9144000" cy="688156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1" name="Shape 3"/>
          <p:cNvSpPr/>
          <p:nvPr userDrawn="1"/>
        </p:nvSpPr>
        <p:spPr>
          <a:xfrm>
            <a:off x="305601" y="656473"/>
            <a:ext cx="8532797" cy="5814245"/>
          </a:xfrm>
          <a:prstGeom prst="rect">
            <a:avLst/>
          </a:prstGeom>
          <a:solidFill>
            <a:schemeClr val="bg2">
              <a:lumMod val="10000"/>
              <a:alpha val="28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23" name="Shape 123"/>
          <p:cNvSpPr>
            <a:spLocks noGrp="1"/>
          </p:cNvSpPr>
          <p:nvPr>
            <p:ph type="pic" sz="half" idx="13"/>
          </p:nvPr>
        </p:nvSpPr>
        <p:spPr>
          <a:xfrm>
            <a:off x="300258" y="1318203"/>
            <a:ext cx="4379036" cy="48616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4" hasCustomPrompt="1"/>
          </p:nvPr>
        </p:nvSpPr>
        <p:spPr>
          <a:xfrm>
            <a:off x="228051" y="152061"/>
            <a:ext cx="4894167" cy="5621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ct val="0"/>
              </a:spcBef>
              <a:buSzTx/>
              <a:buNone/>
              <a:defRPr sz="2800">
                <a:solidFill>
                  <a:srgbClr val="FFFFFF"/>
                </a:solidFill>
              </a:defRPr>
            </a:lvl1pPr>
          </a:lstStyle>
          <a:p>
            <a:r>
              <a:rPr dirty="0"/>
              <a:t>这里添加标题</a:t>
            </a:r>
            <a:r>
              <a:rPr dirty="0" smtClean="0"/>
              <a:t>内容</a:t>
            </a:r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5" hasCustomPrompt="1"/>
          </p:nvPr>
        </p:nvSpPr>
        <p:spPr>
          <a:xfrm>
            <a:off x="228051" y="632109"/>
            <a:ext cx="4894167" cy="452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18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Subtitle Text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6" hasCustomPrompt="1"/>
          </p:nvPr>
        </p:nvSpPr>
        <p:spPr>
          <a:xfrm>
            <a:off x="5122217" y="2052548"/>
            <a:ext cx="2224111" cy="425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ct val="0"/>
              </a:spcBef>
              <a:buSz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dirty="0"/>
              <a:t>添加小标题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5122863" y="2876550"/>
            <a:ext cx="3194050" cy="3162300"/>
          </a:xfrm>
        </p:spPr>
        <p:txBody>
          <a:bodyPr vert="horz">
            <a:noAutofit/>
          </a:bodyPr>
          <a:lstStyle>
            <a:lvl1pPr marL="285750" indent="-285750">
              <a:spcBef>
                <a:spcPts val="2600"/>
              </a:spcBef>
              <a:buFont typeface="Arial"/>
              <a:buChar char="•"/>
              <a:defRPr sz="1800"/>
            </a:lvl1pPr>
          </a:lstStyle>
          <a:p>
            <a:pPr lvl="0"/>
            <a:r>
              <a:rPr kumimoji="1" lang="zh-CN" altLang="en-US" dirty="0" smtClean="0"/>
              <a:t>图片宽度不作限制，可根据需要调整；图片高度尽量以此为标准</a:t>
            </a:r>
          </a:p>
          <a:p>
            <a:pPr lvl="0"/>
            <a:r>
              <a:rPr kumimoji="1" lang="zh-CN" altLang="en-US" dirty="0" smtClean="0"/>
              <a:t>图片宽度不作限制，可根据需要调整；图片高度尽量以此为标准</a:t>
            </a:r>
          </a:p>
          <a:p>
            <a:pPr lvl="0"/>
            <a:r>
              <a:rPr kumimoji="1" lang="zh-CN" altLang="en-US" dirty="0" smtClean="0"/>
              <a:t>图片宽度不作限制，可根据需要调整；图片高度尽量以此为标准</a:t>
            </a:r>
            <a:endParaRPr kumimoji="1" lang="zh-CN" altLang="en-US" dirty="0"/>
          </a:p>
        </p:txBody>
      </p:sp>
      <p:pic>
        <p:nvPicPr>
          <p:cNvPr id="12" name="图片 11" descr="F:\我的工作\过程文件\2018\7月\0731ppt\改\图\logo.pnglogo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</p:spPr>
      </p:pic>
      <p:sp>
        <p:nvSpPr>
          <p:cNvPr id="13" name="文本框 12"/>
          <p:cNvSpPr txBox="1"/>
          <p:nvPr userDrawn="1"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3" name="组合 4"/>
          <p:cNvGrpSpPr/>
          <p:nvPr userDrawn="1"/>
        </p:nvGrpSpPr>
        <p:grpSpPr>
          <a:xfrm>
            <a:off x="5969000" y="147955"/>
            <a:ext cx="2927350" cy="252095"/>
            <a:chOff x="8988" y="198"/>
            <a:chExt cx="5022" cy="432"/>
          </a:xfrm>
        </p:grpSpPr>
        <p:pic>
          <p:nvPicPr>
            <p:cNvPr id="4" name="图片 3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  <p:pic>
          <p:nvPicPr>
            <p:cNvPr id="5" name="图片 4" descr="logo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 userDrawn="1"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"/>
          <p:cNvSpPr/>
          <p:nvPr userDrawn="1"/>
        </p:nvSpPr>
        <p:spPr>
          <a:xfrm>
            <a:off x="238" y="-11782"/>
            <a:ext cx="9144000" cy="6881565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3" name="Shape 3"/>
          <p:cNvSpPr/>
          <p:nvPr userDrawn="1"/>
        </p:nvSpPr>
        <p:spPr>
          <a:xfrm>
            <a:off x="305601" y="656473"/>
            <a:ext cx="8532797" cy="5814245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4" name="Shape 4"/>
          <p:cNvSpPr/>
          <p:nvPr userDrawn="1"/>
        </p:nvSpPr>
        <p:spPr>
          <a:xfrm>
            <a:off x="1191" y="122180"/>
            <a:ext cx="148384" cy="68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92D8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" name="Shape 5"/>
          <p:cNvSpPr/>
          <p:nvPr userDrawn="1"/>
        </p:nvSpPr>
        <p:spPr>
          <a:xfrm>
            <a:off x="8711095" y="6515735"/>
            <a:ext cx="165100" cy="17653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sz="750" dirty="0"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33413" y="677997"/>
            <a:ext cx="7877175" cy="94125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33413" y="1619250"/>
            <a:ext cx="7877175" cy="46037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正文级别 </a:t>
            </a:r>
            <a:r>
              <a:rPr dirty="0" smtClean="0"/>
              <a:t>1</a:t>
            </a:r>
            <a:endParaRPr lang="en-US" dirty="0" smtClean="0"/>
          </a:p>
          <a:p>
            <a:r>
              <a:rPr dirty="0" smtClean="0"/>
              <a:t>正文</a:t>
            </a:r>
            <a:r>
              <a:rPr dirty="0"/>
              <a:t>级别 2</a:t>
            </a:r>
          </a:p>
          <a:p>
            <a:pPr lvl="2"/>
            <a:r>
              <a:rPr dirty="0"/>
              <a:t>正文级别 3</a:t>
            </a:r>
          </a:p>
          <a:p>
            <a:pPr lvl="4"/>
            <a:r>
              <a:rPr dirty="0" smtClean="0"/>
              <a:t>正文</a:t>
            </a:r>
            <a:r>
              <a:rPr dirty="0"/>
              <a:t>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1" name="图片 10" descr="F:\我的工作\过程文件\2018\7月\0731ppt\改\图\logo.pnglogo"/>
          <p:cNvPicPr>
            <a:picLocks noChangeAspect="1"/>
          </p:cNvPicPr>
          <p:nvPr userDrawn="1"/>
        </p:nvPicPr>
        <p:blipFill>
          <a:blip r:embed="rId11"/>
          <a:srcRect/>
          <a:stretch>
            <a:fillRect/>
          </a:stretch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</p:spPr>
      </p:pic>
      <p:sp>
        <p:nvSpPr>
          <p:cNvPr id="12" name="文本框 11"/>
          <p:cNvSpPr txBox="1"/>
          <p:nvPr userDrawn="1"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60" r:id="rId8"/>
  </p:sldLayoutIdLst>
  <p:transition spd="med"/>
  <p:txStyles>
    <p:titleStyle>
      <a:lvl1pPr marL="0" marR="0" indent="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9pPr>
    </p:titleStyle>
    <p:bodyStyle>
      <a:lvl1pPr marL="256540" marR="0" indent="-256540" algn="l" defTabSz="41275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1pPr>
      <a:lvl2pPr marL="317500" marR="0" indent="0" algn="l" defTabSz="412750" latinLnBrk="0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None/>
        <a:defRPr sz="2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2pPr>
      <a:lvl3pPr marL="891540" marR="0" indent="-256540" algn="l" defTabSz="41275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3pPr>
      <a:lvl4pPr marL="1209040" marR="0" indent="-256540" algn="l" defTabSz="412750" latinLnBrk="0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4pPr>
      <a:lvl5pPr marL="1526540" marR="0" indent="-256540" algn="l" defTabSz="41275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5pPr>
      <a:lvl6pPr marL="1844040" marR="0" indent="-256540" algn="l" defTabSz="412750" latinLnBrk="0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6pPr>
      <a:lvl7pPr marL="2161540" marR="0" indent="-256540" algn="l" defTabSz="412750" latinLnBrk="0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7pPr>
      <a:lvl8pPr marL="2479040" marR="0" indent="-256540" algn="l" defTabSz="412750" latinLnBrk="0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8pPr>
      <a:lvl9pPr marL="2796540" marR="0" indent="-256540" algn="l" defTabSz="412750" latinLnBrk="0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0407" y="2677835"/>
            <a:ext cx="165100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7" name="Shape 164"/>
          <p:cNvSpPr txBox="1"/>
          <p:nvPr/>
        </p:nvSpPr>
        <p:spPr>
          <a:xfrm>
            <a:off x="732844" y="2174673"/>
            <a:ext cx="7679174" cy="752475"/>
          </a:xfrm>
          <a:prstGeom prst="rect">
            <a:avLst/>
          </a:prstGeom>
        </p:spPr>
        <p:txBody>
          <a:bodyPr/>
          <a:lstStyle>
            <a:lvl1pPr marL="0" marR="0" indent="0" algn="ctr" defTabSz="7842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4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r>
              <a:rPr lang="en-US" altLang="zh-CN" sz="4600" b="1" dirty="0" err="1" smtClean="0">
                <a:solidFill>
                  <a:srgbClr val="E60000"/>
                </a:solidFill>
                <a:latin typeface="方正兰亭大黑_GBK" panose="02000000000000000000" charset="-122"/>
                <a:ea typeface="方正兰亭大黑_GBK" panose="02000000000000000000" charset="-122"/>
                <a:cs typeface="方正兰亭大黑_GBK" panose="02000000000000000000" charset="-122"/>
              </a:rPr>
              <a:t>Hbase</a:t>
            </a:r>
            <a:r>
              <a:rPr lang="zh-CN" altLang="en-US" sz="4600" b="1" dirty="0" smtClean="0">
                <a:solidFill>
                  <a:srgbClr val="E60000"/>
                </a:solidFill>
                <a:latin typeface="方正兰亭大黑_GBK" panose="02000000000000000000" charset="-122"/>
                <a:ea typeface="方正兰亭大黑_GBK" panose="02000000000000000000" charset="-122"/>
                <a:cs typeface="方正兰亭大黑_GBK" panose="02000000000000000000" charset="-122"/>
              </a:rPr>
              <a:t> </a:t>
            </a:r>
            <a:r>
              <a:rPr lang="en-US" altLang="zh-CN" sz="4600" b="1" dirty="0" smtClean="0">
                <a:solidFill>
                  <a:srgbClr val="E60000"/>
                </a:solidFill>
                <a:latin typeface="方正兰亭大黑_GBK" panose="02000000000000000000" charset="-122"/>
                <a:ea typeface="方正兰亭大黑_GBK" panose="02000000000000000000" charset="-122"/>
                <a:cs typeface="方正兰亭大黑_GBK" panose="02000000000000000000" charset="-122"/>
              </a:rPr>
              <a:t>Practice</a:t>
            </a:r>
            <a:r>
              <a:rPr lang="zh-CN" altLang="en-US" sz="4600" b="1" dirty="0" smtClean="0">
                <a:solidFill>
                  <a:srgbClr val="E60000"/>
                </a:solidFill>
                <a:latin typeface="方正兰亭大黑_GBK" panose="02000000000000000000" charset="-122"/>
                <a:ea typeface="方正兰亭大黑_GBK" panose="02000000000000000000" charset="-122"/>
                <a:cs typeface="方正兰亭大黑_GBK" panose="02000000000000000000" charset="-122"/>
              </a:rPr>
              <a:t> </a:t>
            </a:r>
            <a:r>
              <a:rPr lang="en-US" altLang="zh-CN" sz="4600" b="1" dirty="0" smtClean="0">
                <a:solidFill>
                  <a:srgbClr val="E60000"/>
                </a:solidFill>
                <a:latin typeface="方正兰亭大黑_GBK" panose="02000000000000000000" charset="-122"/>
                <a:ea typeface="方正兰亭大黑_GBK" panose="02000000000000000000" charset="-122"/>
                <a:cs typeface="方正兰亭大黑_GBK" panose="02000000000000000000" charset="-122"/>
              </a:rPr>
              <a:t>At</a:t>
            </a:r>
            <a:r>
              <a:rPr lang="zh-CN" altLang="en-US" sz="4600" b="1" dirty="0" smtClean="0">
                <a:solidFill>
                  <a:srgbClr val="E60000"/>
                </a:solidFill>
                <a:latin typeface="方正兰亭大黑_GBK" panose="02000000000000000000" charset="-122"/>
                <a:ea typeface="方正兰亭大黑_GBK" panose="02000000000000000000" charset="-122"/>
                <a:cs typeface="方正兰亭大黑_GBK" panose="02000000000000000000" charset="-122"/>
              </a:rPr>
              <a:t> </a:t>
            </a:r>
            <a:r>
              <a:rPr lang="en-US" altLang="zh-CN" sz="4600" b="1" dirty="0" err="1" smtClean="0">
                <a:solidFill>
                  <a:srgbClr val="E60000"/>
                </a:solidFill>
                <a:latin typeface="方正兰亭大黑_GBK" panose="02000000000000000000" charset="-122"/>
                <a:ea typeface="方正兰亭大黑_GBK" panose="02000000000000000000" charset="-122"/>
                <a:cs typeface="方正兰亭大黑_GBK" panose="02000000000000000000" charset="-122"/>
              </a:rPr>
              <a:t>ke.com</a:t>
            </a:r>
            <a:endParaRPr lang="en-US" altLang="zh-CN" sz="4600" b="1" dirty="0" smtClean="0">
              <a:latin typeface="方正兰亭大黑_GBK" panose="02000000000000000000" charset="-122"/>
              <a:ea typeface="方正兰亭大黑_GBK" panose="02000000000000000000" charset="-122"/>
              <a:cs typeface="方正兰亭大黑_GBK" panose="02000000000000000000" charset="-122"/>
            </a:endParaRPr>
          </a:p>
        </p:txBody>
      </p:sp>
      <p:sp>
        <p:nvSpPr>
          <p:cNvPr id="4" name="Shape 164"/>
          <p:cNvSpPr txBox="1"/>
          <p:nvPr/>
        </p:nvSpPr>
        <p:spPr>
          <a:xfrm>
            <a:off x="851042" y="3049336"/>
            <a:ext cx="7679174" cy="752475"/>
          </a:xfrm>
          <a:prstGeom prst="rect">
            <a:avLst/>
          </a:prstGeom>
        </p:spPr>
        <p:txBody>
          <a:bodyPr/>
          <a:lstStyle>
            <a:lvl1pPr marL="0" marR="0" indent="0" algn="ctr" defTabSz="7842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4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r>
              <a:rPr lang="en-US" altLang="zh-CN" sz="1600" dirty="0" smtClean="0"/>
              <a:t>Guoxian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Zhao</a:t>
            </a:r>
            <a:endParaRPr sz="16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9FBFA"/>
                </a:solidFill>
                <a:sym typeface="+mn-ea"/>
              </a:rPr>
              <a:t>Data </a:t>
            </a:r>
            <a:r>
              <a:rPr lang="en-US" dirty="0" smtClean="0">
                <a:solidFill>
                  <a:srgbClr val="F9FBFA"/>
                </a:solidFill>
                <a:sym typeface="+mn-ea"/>
              </a:rPr>
              <a:t>Product</a:t>
            </a:r>
            <a:endParaRPr dirty="0">
              <a:solidFill>
                <a:srgbClr val="F9FBFA"/>
              </a:solidFill>
              <a:sym typeface="+mn-ea"/>
            </a:endParaRPr>
          </a:p>
        </p:txBody>
      </p:sp>
      <p:sp>
        <p:nvSpPr>
          <p:cNvPr id="326" name="Shape 326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Metrics platform</a:t>
            </a:r>
            <a:endParaRPr dirty="0"/>
          </a:p>
        </p:txBody>
      </p:sp>
      <p:sp>
        <p:nvSpPr>
          <p:cNvPr id="329" name="Shape 329"/>
          <p:cNvSpPr/>
          <p:nvPr/>
        </p:nvSpPr>
        <p:spPr>
          <a:xfrm>
            <a:off x="5033953" y="2112497"/>
            <a:ext cx="38537" cy="361637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algn="l"/>
            <a:endParaRPr sz="2100" dirty="0"/>
          </a:p>
        </p:txBody>
      </p:sp>
      <p:sp>
        <p:nvSpPr>
          <p:cNvPr id="330" name="Shape 330"/>
          <p:cNvSpPr/>
          <p:nvPr/>
        </p:nvSpPr>
        <p:spPr>
          <a:xfrm>
            <a:off x="5022850" y="2362133"/>
            <a:ext cx="3536315" cy="3362459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marL="366395" indent="-366395">
              <a:lnSpc>
                <a:spcPct val="120000"/>
              </a:lnSpc>
              <a:buSzPct val="75000"/>
              <a:buChar char="•"/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lang="en-US" altLang="zh-CN" sz="3000" dirty="0">
                <a:sym typeface="苹方 常规" panose="020B0300000000000000" charset="-122"/>
              </a:rPr>
              <a:t>r</a:t>
            </a:r>
            <a:r>
              <a:rPr lang="en-US" altLang="zh-CN" sz="3000" dirty="0" smtClean="0">
                <a:sym typeface="苹方 常规" panose="020B0300000000000000" charset="-122"/>
              </a:rPr>
              <a:t>oll-up </a:t>
            </a:r>
            <a:r>
              <a:rPr lang="en-US" altLang="zh-CN" sz="3000" dirty="0">
                <a:sym typeface="苹方 常规" panose="020B0300000000000000" charset="-122"/>
              </a:rPr>
              <a:t>drill</a:t>
            </a:r>
            <a:endParaRPr sz="1500" dirty="0"/>
          </a:p>
          <a:p>
            <a:pPr marL="366395" indent="-366395">
              <a:lnSpc>
                <a:spcPct val="120000"/>
              </a:lnSpc>
              <a:buSzPct val="75000"/>
              <a:buChar char="•"/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lang="en-US" altLang="zh-CN" sz="3000" dirty="0">
                <a:sym typeface="苹方 常规" panose="020B0300000000000000" charset="-122"/>
              </a:rPr>
              <a:t>multidimensional analysis</a:t>
            </a:r>
            <a:endParaRPr sz="1500" dirty="0"/>
          </a:p>
          <a:p>
            <a:pPr marL="366395" indent="-366395">
              <a:lnSpc>
                <a:spcPct val="120000"/>
              </a:lnSpc>
              <a:buSzPct val="75000"/>
              <a:buChar char="•"/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lang="en-US" altLang="zh-CN" sz="3000" dirty="0">
                <a:sym typeface="苹方 常规" panose="020B0300000000000000" charset="-122"/>
              </a:rPr>
              <a:t>s</a:t>
            </a:r>
            <a:r>
              <a:rPr lang="en-US" altLang="zh-CN" sz="3000" dirty="0" smtClean="0">
                <a:sym typeface="苹方 常规" panose="020B0300000000000000" charset="-122"/>
              </a:rPr>
              <a:t>elf-service </a:t>
            </a:r>
            <a:r>
              <a:rPr lang="en-US" altLang="zh-CN" sz="3000" dirty="0">
                <a:sym typeface="苹方 常规" panose="020B0300000000000000" charset="-122"/>
              </a:rPr>
              <a:t>configuration </a:t>
            </a:r>
            <a:r>
              <a:rPr lang="en-US" altLang="zh-CN" sz="3000" dirty="0" smtClean="0">
                <a:sym typeface="苹方 常规" panose="020B0300000000000000" charset="-122"/>
              </a:rPr>
              <a:t>report</a:t>
            </a:r>
          </a:p>
          <a:p>
            <a:pPr marL="366395" indent="-366395">
              <a:lnSpc>
                <a:spcPct val="120000"/>
              </a:lnSpc>
              <a:buSzPct val="75000"/>
              <a:buChar char="•"/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lang="en-US" altLang="zh-CN" sz="3000" dirty="0" smtClean="0">
                <a:sym typeface="苹方 常规" panose="020B0300000000000000" charset="-122"/>
              </a:rPr>
              <a:t>standard</a:t>
            </a:r>
            <a:r>
              <a:rPr lang="en-US" altLang="zh-CN" sz="3000" dirty="0">
                <a:sym typeface="苹方 常规" panose="020B0300000000000000" charset="-122"/>
              </a:rPr>
              <a:t> indices</a:t>
            </a:r>
            <a:endParaRPr lang="en-US" sz="3000" dirty="0">
              <a:sym typeface="苹方 常规" panose="020B0300000000000000" charset="-122"/>
            </a:endParaRPr>
          </a:p>
        </p:txBody>
      </p:sp>
      <p:sp>
        <p:nvSpPr>
          <p:cNvPr id="2" name="图片占位符 1"/>
          <p:cNvSpPr>
            <a:spLocks noGrp="1"/>
          </p:cNvSpPr>
          <p:nvPr>
            <p:ph type="pic" sz="half" idx="13"/>
          </p:nvPr>
        </p:nvSpPr>
        <p:spPr/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D79AB91-D385-FC4A-9891-2C5A082DD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2" y="1318203"/>
            <a:ext cx="4643472" cy="46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718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Performance </a:t>
            </a:r>
            <a:r>
              <a:rPr lang="en-US" altLang="zh-CN" dirty="0" smtClean="0"/>
              <a:t>Optimizations</a:t>
            </a:r>
            <a:r>
              <a:rPr lang="zh-CN" altLang="en-US" dirty="0" smtClean="0"/>
              <a:t> </a:t>
            </a:r>
            <a:r>
              <a:rPr lang="en-US" altLang="zh-CN" dirty="0"/>
              <a:t>F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err="1"/>
              <a:t>H</a:t>
            </a:r>
            <a:r>
              <a:rPr lang="en-US" altLang="zh-CN" dirty="0" err="1" smtClean="0"/>
              <a:t>base</a:t>
            </a:r>
            <a:endParaRPr dirty="0">
              <a:solidFill>
                <a:srgbClr val="F9FBFA"/>
              </a:solidFill>
              <a:sym typeface="+mn-ea"/>
            </a:endParaRPr>
          </a:p>
        </p:txBody>
      </p:sp>
      <p:sp>
        <p:nvSpPr>
          <p:cNvPr id="326" name="Shape 326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SSD-FIRST</a:t>
            </a:r>
            <a:endParaRPr dirty="0"/>
          </a:p>
        </p:txBody>
      </p:sp>
      <p:sp>
        <p:nvSpPr>
          <p:cNvPr id="329" name="Shape 329"/>
          <p:cNvSpPr/>
          <p:nvPr/>
        </p:nvSpPr>
        <p:spPr>
          <a:xfrm>
            <a:off x="5033953" y="2112497"/>
            <a:ext cx="38537" cy="361637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algn="l"/>
            <a:endParaRPr sz="2100" dirty="0"/>
          </a:p>
        </p:txBody>
      </p:sp>
      <p:sp>
        <p:nvSpPr>
          <p:cNvPr id="330" name="Shape 330"/>
          <p:cNvSpPr/>
          <p:nvPr/>
        </p:nvSpPr>
        <p:spPr>
          <a:xfrm>
            <a:off x="5022850" y="3470128"/>
            <a:ext cx="3536315" cy="1146468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marL="366395" indent="-366395">
              <a:lnSpc>
                <a:spcPct val="120000"/>
              </a:lnSpc>
              <a:buSzPct val="75000"/>
              <a:buChar char="•"/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lang="en-US" altLang="zh-CN" sz="3000" dirty="0" smtClean="0">
                <a:sym typeface="苹方 常规" panose="020B0300000000000000" charset="-122"/>
              </a:rPr>
              <a:t>Read</a:t>
            </a:r>
            <a:r>
              <a:rPr lang="zh-CN" altLang="en-US" sz="3000" dirty="0" smtClean="0">
                <a:sym typeface="苹方 常规" panose="020B0300000000000000" charset="-122"/>
              </a:rPr>
              <a:t> </a:t>
            </a:r>
            <a:r>
              <a:rPr lang="en-US" altLang="zh-CN" sz="3000" dirty="0" smtClean="0">
                <a:sym typeface="苹方 常规" panose="020B0300000000000000" charset="-122"/>
              </a:rPr>
              <a:t>remote</a:t>
            </a:r>
            <a:r>
              <a:rPr lang="zh-CN" altLang="en-US" sz="3000" dirty="0" smtClean="0">
                <a:sym typeface="苹方 常规" panose="020B0300000000000000" charset="-122"/>
              </a:rPr>
              <a:t> </a:t>
            </a:r>
            <a:r>
              <a:rPr lang="en-US" altLang="zh-CN" sz="3000" dirty="0" err="1" smtClean="0">
                <a:sym typeface="苹方 常规" panose="020B0300000000000000" charset="-122"/>
              </a:rPr>
              <a:t>ssds</a:t>
            </a:r>
            <a:r>
              <a:rPr lang="zh-CN" altLang="en-US" sz="3000" dirty="0" smtClean="0">
                <a:sym typeface="苹方 常规" panose="020B0300000000000000" charset="-122"/>
              </a:rPr>
              <a:t> </a:t>
            </a:r>
            <a:r>
              <a:rPr lang="en-US" altLang="zh-CN" sz="3000" dirty="0" smtClean="0">
                <a:sym typeface="苹方 常规" panose="020B0300000000000000" charset="-122"/>
              </a:rPr>
              <a:t>first</a:t>
            </a:r>
          </a:p>
        </p:txBody>
      </p:sp>
      <p:sp>
        <p:nvSpPr>
          <p:cNvPr id="2" name="图片占位符 1"/>
          <p:cNvSpPr>
            <a:spLocks noGrp="1"/>
          </p:cNvSpPr>
          <p:nvPr>
            <p:ph type="pic" sz="half" idx="13"/>
          </p:nvPr>
        </p:nvSpPr>
        <p:spPr/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A9C79711-B4AC-034C-B61C-A8D81CAAF84D}"/>
              </a:ext>
            </a:extLst>
          </p:cNvPr>
          <p:cNvSpPr/>
          <p:nvPr/>
        </p:nvSpPr>
        <p:spPr>
          <a:xfrm>
            <a:off x="446085" y="2129188"/>
            <a:ext cx="1290477" cy="83719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/>
              <a:t>Client</a:t>
            </a:r>
          </a:p>
        </p:txBody>
      </p:sp>
      <p:grpSp>
        <p:nvGrpSpPr>
          <p:cNvPr id="10" name="组合 1">
            <a:extLst>
              <a:ext uri="{FF2B5EF4-FFF2-40B4-BE49-F238E27FC236}">
                <a16:creationId xmlns:a16="http://schemas.microsoft.com/office/drawing/2014/main" xmlns="" id="{38C81EBE-080D-0E4E-8982-B1A98C03277D}"/>
              </a:ext>
            </a:extLst>
          </p:cNvPr>
          <p:cNvGrpSpPr>
            <a:grpSpLocks/>
          </p:cNvGrpSpPr>
          <p:nvPr/>
        </p:nvGrpSpPr>
        <p:grpSpPr bwMode="auto">
          <a:xfrm>
            <a:off x="524328" y="3771245"/>
            <a:ext cx="4676368" cy="1627934"/>
            <a:chOff x="685902" y="2286030"/>
            <a:chExt cx="4952870" cy="1107490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F9C12588-8CA4-8443-B1EF-6FB7D1B8F572}"/>
                </a:ext>
              </a:extLst>
            </p:cNvPr>
            <p:cNvSpPr/>
            <p:nvPr/>
          </p:nvSpPr>
          <p:spPr>
            <a:xfrm>
              <a:off x="685902" y="2286030"/>
              <a:ext cx="1066772" cy="10667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8"/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xmlns="" id="{A2D58DD0-8DB3-144C-BCDA-1FBA81C9EC5B}"/>
                </a:ext>
              </a:extLst>
            </p:cNvPr>
            <p:cNvSpPr/>
            <p:nvPr/>
          </p:nvSpPr>
          <p:spPr>
            <a:xfrm>
              <a:off x="838298" y="2438426"/>
              <a:ext cx="304792" cy="3047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900" dirty="0"/>
                <a:t>HDD</a:t>
              </a:r>
              <a:endParaRPr lang="zh-CN" altLang="en-US" sz="900" dirty="0"/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xmlns="" id="{B99CB1A5-C60A-7F4C-A2F7-3376A4DCEA23}"/>
                </a:ext>
              </a:extLst>
            </p:cNvPr>
            <p:cNvSpPr/>
            <p:nvPr/>
          </p:nvSpPr>
          <p:spPr>
            <a:xfrm>
              <a:off x="1295486" y="2438426"/>
              <a:ext cx="304792" cy="3047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8"/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xmlns="" id="{B1DC534A-FE8B-FD48-898C-E58F772CDB98}"/>
                </a:ext>
              </a:extLst>
            </p:cNvPr>
            <p:cNvSpPr/>
            <p:nvPr/>
          </p:nvSpPr>
          <p:spPr>
            <a:xfrm>
              <a:off x="838298" y="2895614"/>
              <a:ext cx="304792" cy="30479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8"/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xmlns="" id="{64E2C9DE-16C7-AF49-B8DF-D3577652DB3C}"/>
                </a:ext>
              </a:extLst>
            </p:cNvPr>
            <p:cNvSpPr/>
            <p:nvPr/>
          </p:nvSpPr>
          <p:spPr>
            <a:xfrm>
              <a:off x="1295486" y="2895614"/>
              <a:ext cx="304792" cy="30479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8"/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xmlns="" id="{EB39A705-893A-AD41-A394-ACECA3000819}"/>
                </a:ext>
              </a:extLst>
            </p:cNvPr>
            <p:cNvSpPr/>
            <p:nvPr/>
          </p:nvSpPr>
          <p:spPr>
            <a:xfrm>
              <a:off x="2728196" y="2326748"/>
              <a:ext cx="1066772" cy="106677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8"/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xmlns="" id="{5A482EB8-94CA-3D40-8861-2BD8D40F8998}"/>
                </a:ext>
              </a:extLst>
            </p:cNvPr>
            <p:cNvSpPr/>
            <p:nvPr/>
          </p:nvSpPr>
          <p:spPr>
            <a:xfrm>
              <a:off x="3276634" y="2438426"/>
              <a:ext cx="304792" cy="30479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8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xmlns="" id="{9AB331FB-3719-BC49-83F9-E29B2F4814B5}"/>
                </a:ext>
              </a:extLst>
            </p:cNvPr>
            <p:cNvSpPr/>
            <p:nvPr/>
          </p:nvSpPr>
          <p:spPr>
            <a:xfrm>
              <a:off x="2819446" y="2895614"/>
              <a:ext cx="304792" cy="3047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8"/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xmlns="" id="{9FCDB86E-6AC6-C24A-8719-2810AADE97F7}"/>
                </a:ext>
              </a:extLst>
            </p:cNvPr>
            <p:cNvSpPr/>
            <p:nvPr/>
          </p:nvSpPr>
          <p:spPr>
            <a:xfrm>
              <a:off x="3276634" y="2895614"/>
              <a:ext cx="304792" cy="3047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8"/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xmlns="" id="{EEDE04C4-5DA8-4F4E-9089-81F088901240}"/>
                </a:ext>
              </a:extLst>
            </p:cNvPr>
            <p:cNvSpPr/>
            <p:nvPr/>
          </p:nvSpPr>
          <p:spPr>
            <a:xfrm>
              <a:off x="4572000" y="2286030"/>
              <a:ext cx="1066772" cy="106677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8"/>
            </a:p>
          </p:txBody>
        </p:sp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xmlns="" id="{D91E0A98-CB27-2442-BE54-CCC212CAFCFA}"/>
                </a:ext>
              </a:extLst>
            </p:cNvPr>
            <p:cNvSpPr/>
            <p:nvPr/>
          </p:nvSpPr>
          <p:spPr>
            <a:xfrm>
              <a:off x="5181584" y="2438426"/>
              <a:ext cx="304792" cy="3047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8" dirty="0"/>
            </a:p>
          </p:txBody>
        </p: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xmlns="" id="{6D244FD7-B069-3A4B-9830-9D0753C3506C}"/>
                </a:ext>
              </a:extLst>
            </p:cNvPr>
            <p:cNvSpPr/>
            <p:nvPr/>
          </p:nvSpPr>
          <p:spPr>
            <a:xfrm>
              <a:off x="4724396" y="2895614"/>
              <a:ext cx="304792" cy="30479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8"/>
            </a:p>
          </p:txBody>
        </p:sp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xmlns="" id="{B0F6B68B-1BCC-4C4A-99A8-C5AC121AA023}"/>
                </a:ext>
              </a:extLst>
            </p:cNvPr>
            <p:cNvSpPr/>
            <p:nvPr/>
          </p:nvSpPr>
          <p:spPr>
            <a:xfrm>
              <a:off x="5181584" y="2895614"/>
              <a:ext cx="304792" cy="30479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8"/>
            </a:p>
          </p:txBody>
        </p:sp>
      </p:grpSp>
      <p:sp>
        <p:nvSpPr>
          <p:cNvPr id="24" name="圆角矩形 23">
            <a:extLst>
              <a:ext uri="{FF2B5EF4-FFF2-40B4-BE49-F238E27FC236}">
                <a16:creationId xmlns:a16="http://schemas.microsoft.com/office/drawing/2014/main" xmlns="" id="{4FD9DB3C-59CF-F342-B243-B56B82FCCCBD}"/>
              </a:ext>
            </a:extLst>
          </p:cNvPr>
          <p:cNvSpPr/>
          <p:nvPr/>
        </p:nvSpPr>
        <p:spPr bwMode="auto">
          <a:xfrm>
            <a:off x="2588864" y="3936055"/>
            <a:ext cx="287777" cy="448023"/>
          </a:xfrm>
          <a:prstGeom prst="round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900" dirty="0"/>
              <a:t>S</a:t>
            </a:r>
          </a:p>
          <a:p>
            <a:pPr algn="ctr">
              <a:defRPr/>
            </a:pPr>
            <a:r>
              <a:rPr lang="en-US" altLang="zh-CN" sz="900" dirty="0"/>
              <a:t>S</a:t>
            </a:r>
          </a:p>
          <a:p>
            <a:pPr algn="ctr">
              <a:defRPr/>
            </a:pPr>
            <a:r>
              <a:rPr lang="en-US" altLang="zh-CN" sz="900" dirty="0"/>
              <a:t>D</a:t>
            </a:r>
            <a:endParaRPr lang="zh-CN" altLang="en-US" sz="900" dirty="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xmlns="" id="{19F8179B-28B6-3D4F-AB03-2358725CC993}"/>
              </a:ext>
            </a:extLst>
          </p:cNvPr>
          <p:cNvSpPr/>
          <p:nvPr/>
        </p:nvSpPr>
        <p:spPr bwMode="auto">
          <a:xfrm>
            <a:off x="4393436" y="3936055"/>
            <a:ext cx="287777" cy="44802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900" dirty="0"/>
              <a:t>HDD</a:t>
            </a:r>
            <a:endParaRPr lang="zh-CN" altLang="en-US" sz="9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BDC905E5-8348-0442-9CE8-8774A095D498}"/>
              </a:ext>
            </a:extLst>
          </p:cNvPr>
          <p:cNvSpPr txBox="1"/>
          <p:nvPr/>
        </p:nvSpPr>
        <p:spPr>
          <a:xfrm>
            <a:off x="645074" y="5483397"/>
            <a:ext cx="738985" cy="6723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defTabSz="410528" hangingPunct="0">
              <a:lnSpc>
                <a:spcPct val="150000"/>
              </a:lnSpc>
            </a:pPr>
            <a:r>
              <a:rPr lang="en-US" altLang="zh-CN" sz="2600" dirty="0">
                <a:sym typeface="Helvetica Light"/>
              </a:rPr>
              <a:t>DN1</a:t>
            </a:r>
            <a:endParaRPr lang="zh-CN" altLang="en-US" sz="2600" dirty="0">
              <a:sym typeface="Helvetica Ligh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C7A6D09A-FE36-5B41-B602-A4FB4A8B6123}"/>
              </a:ext>
            </a:extLst>
          </p:cNvPr>
          <p:cNvSpPr txBox="1"/>
          <p:nvPr/>
        </p:nvSpPr>
        <p:spPr>
          <a:xfrm>
            <a:off x="2493020" y="5497224"/>
            <a:ext cx="738985" cy="6723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defTabSz="410528" hangingPunct="0">
              <a:lnSpc>
                <a:spcPct val="150000"/>
              </a:lnSpc>
            </a:pPr>
            <a:r>
              <a:rPr lang="en-US" altLang="zh-CN" sz="2600" dirty="0">
                <a:sym typeface="Helvetica Light"/>
              </a:rPr>
              <a:t>DN2</a:t>
            </a:r>
            <a:endParaRPr lang="zh-CN" altLang="en-US" sz="2600" dirty="0">
              <a:sym typeface="Helvetica Ligh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CE2A4211-1302-3F49-9329-842AAE304080}"/>
              </a:ext>
            </a:extLst>
          </p:cNvPr>
          <p:cNvSpPr txBox="1"/>
          <p:nvPr/>
        </p:nvSpPr>
        <p:spPr>
          <a:xfrm>
            <a:off x="4284870" y="5497224"/>
            <a:ext cx="738985" cy="6723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defTabSz="410528" hangingPunct="0">
              <a:lnSpc>
                <a:spcPct val="150000"/>
              </a:lnSpc>
            </a:pPr>
            <a:r>
              <a:rPr lang="en-US" altLang="zh-CN" sz="2600" dirty="0">
                <a:sym typeface="Helvetica Light"/>
              </a:rPr>
              <a:t>DN3</a:t>
            </a:r>
            <a:endParaRPr lang="zh-CN" altLang="en-US" sz="2600" dirty="0">
              <a:sym typeface="Helvetica Ligh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A22ED976-675F-404E-AFF5-25667E2881C6}"/>
              </a:ext>
            </a:extLst>
          </p:cNvPr>
          <p:cNvSpPr txBox="1"/>
          <p:nvPr/>
        </p:nvSpPr>
        <p:spPr>
          <a:xfrm>
            <a:off x="1552524" y="3158796"/>
            <a:ext cx="572273" cy="6723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defTabSz="410528" hangingPunct="0">
              <a:lnSpc>
                <a:spcPct val="150000"/>
              </a:lnSpc>
            </a:pPr>
            <a:r>
              <a:rPr lang="en-US" altLang="zh-CN" sz="2600" dirty="0">
                <a:sym typeface="Helvetica Light"/>
              </a:rPr>
              <a:t>OR</a:t>
            </a:r>
            <a:endParaRPr lang="zh-CN" altLang="en-US" sz="2600" dirty="0">
              <a:sym typeface="Helvetica Light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xmlns="" id="{46BBEE29-D280-0140-A3F8-EDA7C61D5545}"/>
              </a:ext>
            </a:extLst>
          </p:cNvPr>
          <p:cNvCxnSpPr/>
          <p:nvPr/>
        </p:nvCxnSpPr>
        <p:spPr>
          <a:xfrm flipH="1">
            <a:off x="1078038" y="3038628"/>
            <a:ext cx="13286" cy="738744"/>
          </a:xfrm>
          <a:prstGeom prst="straightConnector1">
            <a:avLst/>
          </a:prstGeom>
          <a:noFill/>
          <a:ln w="57150" cap="flat">
            <a:solidFill>
              <a:schemeClr val="tx1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xmlns="" id="{409451D5-A672-8C49-98E2-C07496546D9E}"/>
              </a:ext>
            </a:extLst>
          </p:cNvPr>
          <p:cNvCxnSpPr>
            <a:stCxn id="23" idx="5"/>
          </p:cNvCxnSpPr>
          <p:nvPr/>
        </p:nvCxnSpPr>
        <p:spPr>
          <a:xfrm>
            <a:off x="1497475" y="2909895"/>
            <a:ext cx="1401009" cy="861349"/>
          </a:xfrm>
          <a:prstGeom prst="straightConnector1">
            <a:avLst/>
          </a:prstGeom>
          <a:noFill/>
          <a:ln w="57150" cap="flat">
            <a:solidFill>
              <a:schemeClr val="tx1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89811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Performance Optimizations </a:t>
            </a:r>
            <a:r>
              <a:rPr lang="en-US" altLang="zh-CN" dirty="0" smtClean="0"/>
              <a:t>For </a:t>
            </a:r>
            <a:r>
              <a:rPr lang="en-US" altLang="zh-CN" dirty="0" err="1" smtClean="0"/>
              <a:t>Hbase</a:t>
            </a:r>
            <a:endParaRPr lang="en-US" altLang="zh-CN" dirty="0">
              <a:solidFill>
                <a:srgbClr val="F9FBFA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others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short-circuit</a:t>
            </a:r>
          </a:p>
          <a:p>
            <a:r>
              <a:rPr kumimoji="1" lang="en-US" altLang="zh-CN" dirty="0" smtClean="0"/>
              <a:t>Data hedged 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multi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</a:p>
          <a:p>
            <a:r>
              <a:rPr kumimoji="1" lang="en-US" altLang="zh-CN" dirty="0" smtClean="0"/>
              <a:t>Test stale </a:t>
            </a:r>
            <a:r>
              <a:rPr kumimoji="1" lang="en-US" altLang="zh-CN" dirty="0" err="1" smtClean="0"/>
              <a:t>datanodes</a:t>
            </a:r>
            <a:r>
              <a:rPr kumimoji="1" lang="en-US" altLang="zh-CN" dirty="0" smtClean="0"/>
              <a:t>, </a:t>
            </a:r>
            <a:r>
              <a:rPr lang="en-US" altLang="zh-CN" dirty="0"/>
              <a:t>avoid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slow 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r>
              <a:rPr kumimoji="1" lang="en-US" altLang="zh-CN" dirty="0" smtClean="0"/>
              <a:t>Shutdown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balance</a:t>
            </a:r>
          </a:p>
          <a:p>
            <a:r>
              <a:rPr kumimoji="1" lang="en-US" altLang="zh-CN" dirty="0" err="1" smtClean="0"/>
              <a:t>Multiwal</a:t>
            </a:r>
            <a:r>
              <a:rPr kumimoji="1" lang="zh-CN" altLang="en-US" dirty="0" smtClean="0"/>
              <a:t>，</a:t>
            </a:r>
            <a:r>
              <a:rPr lang="en-US" altLang="zh-CN" dirty="0"/>
              <a:t> Improve write performance</a:t>
            </a:r>
            <a:endParaRPr kumimoji="1" lang="zh-CN" altLang="en-US" dirty="0"/>
          </a:p>
        </p:txBody>
      </p:sp>
      <p:pic>
        <p:nvPicPr>
          <p:cNvPr id="7" name="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01" y="3134120"/>
            <a:ext cx="512140" cy="51231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707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2021529" y="2475226"/>
            <a:ext cx="6564809" cy="14134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 smtClean="0"/>
              <a:t>Monitor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Sc</a:t>
            </a:r>
            <a:r>
              <a:rPr lang="en-US" altLang="zh-CN" sz="4000" dirty="0" smtClean="0"/>
              <a:t>enario</a:t>
            </a:r>
            <a:endParaRPr sz="4000" dirty="0"/>
          </a:p>
        </p:txBody>
      </p:sp>
      <p:sp>
        <p:nvSpPr>
          <p:cNvPr id="185" name="Shape 185"/>
          <p:cNvSpPr>
            <a:spLocks noGrp="1"/>
          </p:cNvSpPr>
          <p:nvPr>
            <p:ph type="body" idx="13"/>
          </p:nvPr>
        </p:nvSpPr>
        <p:spPr>
          <a:xfrm>
            <a:off x="365143" y="2850295"/>
            <a:ext cx="1368965" cy="1333698"/>
          </a:xfrm>
          <a:prstGeom prst="rect">
            <a:avLst/>
          </a:prstGeom>
        </p:spPr>
        <p:txBody>
          <a:bodyPr/>
          <a:lstStyle/>
          <a:p>
            <a:r>
              <a:rPr sz="8000" dirty="0" smtClean="0"/>
              <a:t>0</a:t>
            </a:r>
            <a:r>
              <a:rPr lang="en-US" altLang="zh-CN" sz="8000" dirty="0" smtClean="0"/>
              <a:t>3</a:t>
            </a:r>
            <a:endParaRPr sz="8000" dirty="0"/>
          </a:p>
        </p:txBody>
      </p:sp>
      <p:sp>
        <p:nvSpPr>
          <p:cNvPr id="2" name="文本框 1"/>
          <p:cNvSpPr txBox="1"/>
          <p:nvPr/>
        </p:nvSpPr>
        <p:spPr>
          <a:xfrm>
            <a:off x="1374911" y="1364172"/>
            <a:ext cx="17145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158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/>
              <a:t>Monitor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senario</a:t>
            </a:r>
            <a:endParaRPr dirty="0">
              <a:solidFill>
                <a:srgbClr val="F9FBFA"/>
              </a:solidFill>
              <a:sym typeface="+mn-ea"/>
            </a:endParaRPr>
          </a:p>
        </p:txBody>
      </p:sp>
      <p:sp>
        <p:nvSpPr>
          <p:cNvPr id="326" name="Shape 326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grpSp>
        <p:nvGrpSpPr>
          <p:cNvPr id="48" name="组 47"/>
          <p:cNvGrpSpPr/>
          <p:nvPr/>
        </p:nvGrpSpPr>
        <p:grpSpPr>
          <a:xfrm>
            <a:off x="836761" y="2923379"/>
            <a:ext cx="5396768" cy="2820704"/>
            <a:chOff x="664232" y="2112497"/>
            <a:chExt cx="5396768" cy="282070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9" name="Shape 329"/>
            <p:cNvSpPr/>
            <p:nvPr/>
          </p:nvSpPr>
          <p:spPr>
            <a:xfrm>
              <a:off x="5033953" y="2112497"/>
              <a:ext cx="38537" cy="361637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wrap="none" lIns="19050" tIns="19050" rIns="19050" bIns="19050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</a:defRPr>
              </a:lvl1pPr>
            </a:lstStyle>
            <a:p>
              <a:pPr algn="l"/>
              <a:endParaRPr sz="21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2021952" y="3455889"/>
              <a:ext cx="1302588" cy="403939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spc="0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rPr>
                <a:t>HAProxy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64232" y="2515438"/>
              <a:ext cx="1112810" cy="2872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200" dirty="0" err="1" smtClea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rPr>
                <a:t>TeleGraf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4234" y="3455889"/>
              <a:ext cx="1112808" cy="2872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rPr>
                <a:t>Task</a:t>
              </a:r>
              <a:r>
                <a:rPr kumimoji="0" lang="zh-CN" altLang="en-US" sz="12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rPr>
                <a:t> </a:t>
              </a:r>
              <a:r>
                <a:rPr kumimoji="0" lang="en-US" altLang="zh-CN" sz="12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rPr>
                <a:t>metrics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64232" y="4233984"/>
              <a:ext cx="1112810" cy="471924"/>
            </a:xfrm>
            <a:prstGeom prst="rect">
              <a:avLst/>
            </a:prstGeom>
            <a:grpFill/>
            <a:ln w="12700" cap="flat">
              <a:noFill/>
              <a:miter lim="400000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spc="0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rPr>
                <a:t>Hadoopmetrics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cxnSp>
          <p:nvCxnSpPr>
            <p:cNvPr id="7" name="曲线连接符 6"/>
            <p:cNvCxnSpPr>
              <a:stCxn id="5" idx="3"/>
              <a:endCxn id="4" idx="2"/>
            </p:cNvCxnSpPr>
            <p:nvPr/>
          </p:nvCxnSpPr>
          <p:spPr>
            <a:xfrm>
              <a:off x="1777042" y="2659067"/>
              <a:ext cx="244910" cy="998792"/>
            </a:xfrm>
            <a:prstGeom prst="curvedConnector3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34" idx="3"/>
              <a:endCxn id="4" idx="2"/>
            </p:cNvCxnSpPr>
            <p:nvPr/>
          </p:nvCxnSpPr>
          <p:spPr>
            <a:xfrm>
              <a:off x="1777042" y="3599518"/>
              <a:ext cx="244910" cy="58341"/>
            </a:xfrm>
            <a:prstGeom prst="curvedConnector3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曲线连接符 36"/>
            <p:cNvCxnSpPr>
              <a:stCxn id="35" idx="3"/>
              <a:endCxn id="4" idx="2"/>
            </p:cNvCxnSpPr>
            <p:nvPr/>
          </p:nvCxnSpPr>
          <p:spPr>
            <a:xfrm flipV="1">
              <a:off x="1777042" y="3657859"/>
              <a:ext cx="244910" cy="812087"/>
            </a:xfrm>
            <a:prstGeom prst="curvedConnector3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圆角矩形 37"/>
            <p:cNvSpPr/>
            <p:nvPr/>
          </p:nvSpPr>
          <p:spPr>
            <a:xfrm>
              <a:off x="3275900" y="2389119"/>
              <a:ext cx="974785" cy="2537477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555629" y="2776120"/>
              <a:ext cx="508958" cy="318036"/>
            </a:xfrm>
            <a:prstGeom prst="rect">
              <a:avLst/>
            </a:prstGeom>
            <a:grp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rPr>
                <a:t>TSD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536519" y="4240106"/>
              <a:ext cx="528068" cy="318036"/>
            </a:xfrm>
            <a:prstGeom prst="rect">
              <a:avLst/>
            </a:prstGeom>
            <a:grp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rPr>
                <a:t>TSD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086215" y="2395724"/>
              <a:ext cx="974785" cy="2537477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201729" y="3440500"/>
              <a:ext cx="767750" cy="318036"/>
            </a:xfrm>
            <a:prstGeom prst="rect">
              <a:avLst/>
            </a:prstGeom>
            <a:grp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 smtClea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rPr>
                <a:t>HBASE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1" name="右箭头 40"/>
            <p:cNvSpPr/>
            <p:nvPr/>
          </p:nvSpPr>
          <p:spPr>
            <a:xfrm>
              <a:off x="4264410" y="3599518"/>
              <a:ext cx="814943" cy="201970"/>
            </a:xfrm>
            <a:prstGeom prst="rightArrow">
              <a:avLst/>
            </a:prstGeom>
            <a:grp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50" name="椭圆 49"/>
          <p:cNvSpPr/>
          <p:nvPr/>
        </p:nvSpPr>
        <p:spPr>
          <a:xfrm>
            <a:off x="2962092" y="2055600"/>
            <a:ext cx="2041089" cy="40393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grafana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1" name="下箭头 50"/>
          <p:cNvSpPr/>
          <p:nvPr/>
        </p:nvSpPr>
        <p:spPr>
          <a:xfrm>
            <a:off x="3822434" y="2478086"/>
            <a:ext cx="226773" cy="74046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19070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Monitor Scenario</a:t>
            </a:r>
            <a:endParaRPr dirty="0">
              <a:solidFill>
                <a:srgbClr val="F9FBFA"/>
              </a:solidFill>
              <a:sym typeface="+mn-ea"/>
            </a:endParaRPr>
          </a:p>
        </p:txBody>
      </p:sp>
      <p:sp>
        <p:nvSpPr>
          <p:cNvPr id="326" name="Shape 326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1" y="1194233"/>
            <a:ext cx="8609164" cy="448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95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2021529" y="2475226"/>
            <a:ext cx="6564809" cy="14134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 smtClean="0"/>
              <a:t>Data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M</a:t>
            </a:r>
            <a:r>
              <a:rPr lang="en-US" altLang="zh-CN" sz="4000" dirty="0" smtClean="0"/>
              <a:t>ining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Sc</a:t>
            </a:r>
            <a:r>
              <a:rPr lang="en-US" altLang="zh-CN" sz="4000" dirty="0" smtClean="0"/>
              <a:t>enario</a:t>
            </a:r>
            <a:endParaRPr sz="4000" dirty="0"/>
          </a:p>
        </p:txBody>
      </p:sp>
      <p:sp>
        <p:nvSpPr>
          <p:cNvPr id="185" name="Shape 185"/>
          <p:cNvSpPr>
            <a:spLocks noGrp="1"/>
          </p:cNvSpPr>
          <p:nvPr>
            <p:ph type="body" idx="13"/>
          </p:nvPr>
        </p:nvSpPr>
        <p:spPr>
          <a:xfrm>
            <a:off x="365143" y="2850295"/>
            <a:ext cx="1368965" cy="1333698"/>
          </a:xfrm>
          <a:prstGeom prst="rect">
            <a:avLst/>
          </a:prstGeom>
        </p:spPr>
        <p:txBody>
          <a:bodyPr/>
          <a:lstStyle/>
          <a:p>
            <a:r>
              <a:rPr sz="8000" dirty="0" smtClean="0"/>
              <a:t>0</a:t>
            </a:r>
            <a:r>
              <a:rPr lang="en-US" altLang="zh-CN" sz="8000" dirty="0"/>
              <a:t>4</a:t>
            </a:r>
            <a:endParaRPr sz="8000" dirty="0"/>
          </a:p>
        </p:txBody>
      </p:sp>
      <p:sp>
        <p:nvSpPr>
          <p:cNvPr id="2" name="文本框 1"/>
          <p:cNvSpPr txBox="1"/>
          <p:nvPr/>
        </p:nvSpPr>
        <p:spPr>
          <a:xfrm>
            <a:off x="1374911" y="1364172"/>
            <a:ext cx="17145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5939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Sc</a:t>
            </a:r>
            <a:r>
              <a:rPr lang="en-US" altLang="zh-CN" dirty="0" smtClean="0"/>
              <a:t>enario</a:t>
            </a:r>
            <a:endParaRPr dirty="0">
              <a:solidFill>
                <a:srgbClr val="F9FBFA"/>
              </a:solidFill>
              <a:sym typeface="+mn-ea"/>
            </a:endParaRPr>
          </a:p>
        </p:txBody>
      </p:sp>
      <p:sp>
        <p:nvSpPr>
          <p:cNvPr id="326" name="Shape 326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2690"/>
            <a:ext cx="8902460" cy="50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801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2021529" y="2475226"/>
            <a:ext cx="6564809" cy="14134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 err="1" smtClean="0"/>
              <a:t>RealTime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ETL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Sc</a:t>
            </a:r>
            <a:r>
              <a:rPr lang="en-US" altLang="zh-CN" sz="4000" dirty="0" smtClean="0"/>
              <a:t>enario</a:t>
            </a:r>
            <a:endParaRPr sz="4000" dirty="0"/>
          </a:p>
        </p:txBody>
      </p:sp>
      <p:sp>
        <p:nvSpPr>
          <p:cNvPr id="185" name="Shape 185"/>
          <p:cNvSpPr>
            <a:spLocks noGrp="1"/>
          </p:cNvSpPr>
          <p:nvPr>
            <p:ph type="body" idx="13"/>
          </p:nvPr>
        </p:nvSpPr>
        <p:spPr>
          <a:xfrm>
            <a:off x="365143" y="2850295"/>
            <a:ext cx="1368965" cy="1333698"/>
          </a:xfrm>
          <a:prstGeom prst="rect">
            <a:avLst/>
          </a:prstGeom>
        </p:spPr>
        <p:txBody>
          <a:bodyPr/>
          <a:lstStyle/>
          <a:p>
            <a:r>
              <a:rPr sz="8000" dirty="0" smtClean="0"/>
              <a:t>0</a:t>
            </a:r>
            <a:r>
              <a:rPr lang="en-US" altLang="zh-CN" sz="8000" dirty="0" smtClean="0"/>
              <a:t>5</a:t>
            </a:r>
            <a:endParaRPr sz="8000" dirty="0"/>
          </a:p>
        </p:txBody>
      </p:sp>
      <p:sp>
        <p:nvSpPr>
          <p:cNvPr id="2" name="文本框 1"/>
          <p:cNvSpPr txBox="1"/>
          <p:nvPr/>
        </p:nvSpPr>
        <p:spPr>
          <a:xfrm>
            <a:off x="1374911" y="1364172"/>
            <a:ext cx="17145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090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err="1" smtClean="0">
                <a:sym typeface="+mn-ea"/>
              </a:rPr>
              <a:t>RealTime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ETL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Sc</a:t>
            </a:r>
            <a:r>
              <a:rPr lang="en-US" altLang="zh-CN" dirty="0" smtClean="0">
                <a:sym typeface="+mn-ea"/>
              </a:rPr>
              <a:t>enario</a:t>
            </a:r>
            <a:endParaRPr dirty="0">
              <a:solidFill>
                <a:srgbClr val="C82506"/>
              </a:solidFill>
            </a:endParaRPr>
          </a:p>
        </p:txBody>
      </p:sp>
      <p:sp>
        <p:nvSpPr>
          <p:cNvPr id="204" name="Shape 204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Subtitle Text</a:t>
            </a:r>
          </a:p>
        </p:txBody>
      </p:sp>
      <p:sp>
        <p:nvSpPr>
          <p:cNvPr id="214" name="Shape 214"/>
          <p:cNvSpPr/>
          <p:nvPr/>
        </p:nvSpPr>
        <p:spPr>
          <a:xfrm>
            <a:off x="782955" y="3861197"/>
            <a:ext cx="3515995" cy="246221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lang="zh-CN" sz="1125" dirty="0">
              <a:sym typeface="+mn-ea"/>
            </a:endParaRPr>
          </a:p>
        </p:txBody>
      </p:sp>
      <p:sp>
        <p:nvSpPr>
          <p:cNvPr id="10" name="Shape 203"/>
          <p:cNvSpPr>
            <a:spLocks noGrp="1"/>
          </p:cNvSpPr>
          <p:nvPr/>
        </p:nvSpPr>
        <p:spPr>
          <a:xfrm>
            <a:off x="775765" y="2240264"/>
            <a:ext cx="5435129" cy="421593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b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114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178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241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305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368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432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495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559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r>
              <a:rPr lang="en-US" altLang="zh-CN" sz="1875" dirty="0" err="1" smtClean="0">
                <a:solidFill>
                  <a:srgbClr val="E34343"/>
                </a:solidFill>
                <a:sym typeface="+mn-ea"/>
              </a:rPr>
              <a:t>RealTime</a:t>
            </a:r>
            <a:r>
              <a:rPr lang="zh-CN" altLang="en-US" sz="1875" dirty="0" smtClean="0">
                <a:solidFill>
                  <a:srgbClr val="E34343"/>
                </a:solidFill>
                <a:sym typeface="+mn-ea"/>
              </a:rPr>
              <a:t> </a:t>
            </a:r>
            <a:r>
              <a:rPr lang="en-US" altLang="zh-CN" sz="1875" dirty="0" smtClean="0">
                <a:solidFill>
                  <a:srgbClr val="E34343"/>
                </a:solidFill>
                <a:sym typeface="+mn-ea"/>
              </a:rPr>
              <a:t>DB</a:t>
            </a:r>
            <a:r>
              <a:rPr lang="zh-CN" altLang="en-US" sz="1875" dirty="0" smtClean="0">
                <a:solidFill>
                  <a:srgbClr val="E34343"/>
                </a:solidFill>
                <a:sym typeface="+mn-ea"/>
              </a:rPr>
              <a:t> </a:t>
            </a:r>
            <a:r>
              <a:rPr lang="en-US" altLang="zh-CN" sz="1875" dirty="0" smtClean="0">
                <a:solidFill>
                  <a:srgbClr val="E34343"/>
                </a:solidFill>
                <a:sym typeface="+mn-ea"/>
              </a:rPr>
              <a:t>ETL</a:t>
            </a:r>
            <a:endParaRPr lang="zh-CN" altLang="en-US" sz="1875" dirty="0">
              <a:solidFill>
                <a:srgbClr val="E34343"/>
              </a:solidFill>
            </a:endParaRPr>
          </a:p>
        </p:txBody>
      </p:sp>
      <p:sp>
        <p:nvSpPr>
          <p:cNvPr id="13" name="Shape 214"/>
          <p:cNvSpPr/>
          <p:nvPr/>
        </p:nvSpPr>
        <p:spPr>
          <a:xfrm>
            <a:off x="4982289" y="3853458"/>
            <a:ext cx="3477816" cy="246221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lang="zh-CN" sz="1125" dirty="0">
              <a:sym typeface="+mn-ea"/>
            </a:endParaRPr>
          </a:p>
        </p:txBody>
      </p:sp>
      <p:sp>
        <p:nvSpPr>
          <p:cNvPr id="14" name="Shape 203"/>
          <p:cNvSpPr>
            <a:spLocks noGrp="1"/>
          </p:cNvSpPr>
          <p:nvPr/>
        </p:nvSpPr>
        <p:spPr>
          <a:xfrm>
            <a:off x="4971051" y="2238359"/>
            <a:ext cx="5435129" cy="421593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b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114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178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241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305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368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432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495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559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r>
              <a:rPr lang="en-US" altLang="zh-CN" sz="1875" dirty="0" err="1" smtClean="0">
                <a:solidFill>
                  <a:srgbClr val="E34343"/>
                </a:solidFill>
                <a:sym typeface="+mn-ea"/>
              </a:rPr>
              <a:t>RealTime</a:t>
            </a:r>
            <a:r>
              <a:rPr lang="zh-CN" altLang="en-US" sz="1875" dirty="0" smtClean="0">
                <a:solidFill>
                  <a:srgbClr val="E34343"/>
                </a:solidFill>
                <a:sym typeface="+mn-ea"/>
              </a:rPr>
              <a:t> </a:t>
            </a:r>
            <a:r>
              <a:rPr lang="en-US" altLang="zh-CN" sz="1875" dirty="0" smtClean="0">
                <a:solidFill>
                  <a:srgbClr val="E34343"/>
                </a:solidFill>
                <a:sym typeface="+mn-ea"/>
              </a:rPr>
              <a:t>log</a:t>
            </a:r>
            <a:r>
              <a:rPr lang="zh-CN" altLang="en-US" sz="1875" dirty="0" smtClean="0">
                <a:solidFill>
                  <a:srgbClr val="E34343"/>
                </a:solidFill>
                <a:sym typeface="+mn-ea"/>
              </a:rPr>
              <a:t> </a:t>
            </a:r>
            <a:r>
              <a:rPr lang="en-US" altLang="zh-CN" sz="1875" dirty="0" smtClean="0">
                <a:solidFill>
                  <a:srgbClr val="E34343"/>
                </a:solidFill>
                <a:sym typeface="+mn-ea"/>
              </a:rPr>
              <a:t>ETL</a:t>
            </a:r>
            <a:endParaRPr lang="zh-CN" altLang="en-US" sz="1875" dirty="0">
              <a:solidFill>
                <a:srgbClr val="E34343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447461" y="3928016"/>
            <a:ext cx="249555" cy="1095351"/>
            <a:chOff x="18634" y="11585"/>
            <a:chExt cx="1168" cy="5127"/>
          </a:xfrm>
        </p:grpSpPr>
        <p:sp>
          <p:nvSpPr>
            <p:cNvPr id="28" name="Shape 211"/>
            <p:cNvSpPr/>
            <p:nvPr/>
          </p:nvSpPr>
          <p:spPr>
            <a:xfrm>
              <a:off x="18634" y="11585"/>
              <a:ext cx="1168" cy="233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19050" tIns="19050" rIns="19050" bIns="19050" anchor="ctr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rPr sz="3000"/>
                <a:t>3</a:t>
              </a:r>
            </a:p>
          </p:txBody>
        </p:sp>
        <p:sp>
          <p:nvSpPr>
            <p:cNvPr id="29" name="Shape 212"/>
            <p:cNvSpPr/>
            <p:nvPr/>
          </p:nvSpPr>
          <p:spPr>
            <a:xfrm>
              <a:off x="18634" y="14373"/>
              <a:ext cx="1168" cy="233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19050" tIns="19050" rIns="19050" bIns="19050" anchor="ctr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rPr sz="3000"/>
                <a:t>4</a:t>
              </a:r>
            </a:p>
          </p:txBody>
        </p:sp>
      </p:grp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084906018"/>
              </p:ext>
            </p:extLst>
          </p:nvPr>
        </p:nvGraphicFramePr>
        <p:xfrm>
          <a:off x="1561382" y="2777348"/>
          <a:ext cx="4773282" cy="2801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38931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586740" y="922020"/>
            <a:ext cx="2395220" cy="752475"/>
          </a:xfrm>
          <a:prstGeom prst="rect">
            <a:avLst/>
          </a:prstGeom>
        </p:spPr>
        <p:txBody>
          <a:bodyPr>
            <a:normAutofit/>
          </a:bodyPr>
          <a:lstStyle>
            <a:lvl1pPr defTabSz="784225">
              <a:defRPr sz="10640"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</a:lstStyle>
          <a:p>
            <a:r>
              <a:rPr sz="3600" dirty="0">
                <a:sym typeface="+mn-ea"/>
              </a:rPr>
              <a:t>C</a:t>
            </a:r>
            <a:r>
              <a:rPr lang="en-US" sz="3600" dirty="0">
                <a:sym typeface="+mn-ea"/>
              </a:rPr>
              <a:t>ontent</a:t>
            </a:r>
            <a:endParaRPr lang="en-US" sz="3600" dirty="0"/>
          </a:p>
        </p:txBody>
      </p:sp>
      <p:grpSp>
        <p:nvGrpSpPr>
          <p:cNvPr id="6" name="组合 5"/>
          <p:cNvGrpSpPr/>
          <p:nvPr/>
        </p:nvGrpSpPr>
        <p:grpSpPr>
          <a:xfrm>
            <a:off x="4315109" y="1624290"/>
            <a:ext cx="4315327" cy="3050043"/>
            <a:chOff x="7101" y="2542"/>
            <a:chExt cx="5136" cy="4146"/>
          </a:xfrm>
        </p:grpSpPr>
        <p:sp>
          <p:nvSpPr>
            <p:cNvPr id="166" name="Shape 166"/>
            <p:cNvSpPr/>
            <p:nvPr/>
          </p:nvSpPr>
          <p:spPr>
            <a:xfrm>
              <a:off x="7101" y="2542"/>
              <a:ext cx="648" cy="68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19050" tIns="19050" rIns="19050" bIns="19050" anchor="ctr">
              <a:spAutoFit/>
            </a:bodyPr>
            <a:lstStyle>
              <a:lvl1pPr>
                <a:defRPr sz="8000">
                  <a:solidFill>
                    <a:schemeClr val="accent1">
                      <a:hueOff val="-78757"/>
                      <a:satOff val="2397"/>
                      <a:lumOff val="10536"/>
                    </a:schemeClr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rPr sz="3000" dirty="0">
                  <a:solidFill>
                    <a:schemeClr val="accent5"/>
                  </a:solidFill>
                </a:rPr>
                <a:t>01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7101" y="3628"/>
              <a:ext cx="648" cy="68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19050" tIns="19050" rIns="19050" bIns="19050" anchor="ctr">
              <a:spAutoFit/>
            </a:bodyPr>
            <a:lstStyle>
              <a:lvl1pPr>
                <a:defRPr sz="8000">
                  <a:solidFill>
                    <a:schemeClr val="accent1">
                      <a:hueOff val="-78757"/>
                      <a:satOff val="2397"/>
                      <a:lumOff val="10536"/>
                    </a:schemeClr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rPr sz="3000">
                  <a:solidFill>
                    <a:srgbClr val="C82506"/>
                  </a:solidFill>
                </a:rPr>
                <a:t>02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7101" y="6005"/>
              <a:ext cx="648" cy="68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19050" tIns="19050" rIns="19050" bIns="19050" anchor="ctr">
              <a:spAutoFit/>
            </a:bodyPr>
            <a:lstStyle>
              <a:lvl1pPr>
                <a:defRPr sz="8000">
                  <a:solidFill>
                    <a:schemeClr val="accent1">
                      <a:hueOff val="-78757"/>
                      <a:satOff val="2397"/>
                      <a:lumOff val="10536"/>
                    </a:schemeClr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rPr sz="3000" dirty="0">
                  <a:solidFill>
                    <a:srgbClr val="C82506"/>
                  </a:solidFill>
                </a:rPr>
                <a:t>04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7101" y="4848"/>
              <a:ext cx="648" cy="68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19050" tIns="19050" rIns="19050" bIns="19050" anchor="ctr">
              <a:spAutoFit/>
            </a:bodyPr>
            <a:lstStyle>
              <a:lvl1pPr>
                <a:defRPr sz="8000">
                  <a:solidFill>
                    <a:schemeClr val="accent1">
                      <a:hueOff val="-78757"/>
                      <a:satOff val="2397"/>
                      <a:lumOff val="10536"/>
                    </a:schemeClr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rPr sz="3000">
                  <a:solidFill>
                    <a:srgbClr val="C82506"/>
                  </a:solidFill>
                </a:rPr>
                <a:t>03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8106" y="2547"/>
              <a:ext cx="4131" cy="1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en-US" altLang="zh-CN" sz="2250" dirty="0" smtClean="0"/>
                <a:t>Architecture</a:t>
              </a:r>
              <a:r>
                <a:rPr lang="zh-CN" altLang="en-US" sz="2250" dirty="0" smtClean="0"/>
                <a:t> </a:t>
              </a:r>
              <a:r>
                <a:rPr lang="en-US" altLang="zh-CN" sz="2400" dirty="0"/>
                <a:t>Evolution</a:t>
              </a:r>
              <a:endParaRPr kumimoji="1" lang="zh-CN" altLang="en-US" sz="2400" dirty="0"/>
            </a:p>
            <a:p>
              <a:r>
                <a:rPr lang="zh-CN" altLang="en-US" sz="2250" dirty="0" smtClean="0"/>
                <a:t> </a:t>
              </a:r>
              <a:endParaRPr sz="225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8106" y="3663"/>
              <a:ext cx="3992" cy="5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en-US" altLang="zh-CN" sz="2250" dirty="0" err="1" smtClean="0">
                  <a:sym typeface="+mn-ea"/>
                </a:rPr>
                <a:t>O</a:t>
              </a:r>
              <a:r>
                <a:rPr lang="en-US" altLang="zh-CN" sz="2250" dirty="0" err="1" smtClean="0">
                  <a:sym typeface="+mn-ea"/>
                </a:rPr>
                <a:t>lap</a:t>
              </a:r>
              <a:r>
                <a:rPr lang="zh-CN" altLang="en-US" sz="2250" dirty="0" smtClean="0">
                  <a:sym typeface="+mn-ea"/>
                </a:rPr>
                <a:t> </a:t>
              </a:r>
              <a:r>
                <a:rPr lang="en-US" altLang="zh-CN" sz="2250" dirty="0">
                  <a:sym typeface="+mn-ea"/>
                </a:rPr>
                <a:t>S</a:t>
              </a:r>
              <a:r>
                <a:rPr lang="en-US" altLang="zh-CN" sz="2250" dirty="0" smtClean="0">
                  <a:sym typeface="+mn-ea"/>
                </a:rPr>
                <a:t>cenario</a:t>
              </a:r>
              <a:endParaRPr sz="225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8106" y="4911"/>
              <a:ext cx="3992" cy="5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en-US" altLang="zh-CN" sz="2250" dirty="0" smtClean="0">
                  <a:sym typeface="+mn-ea"/>
                </a:rPr>
                <a:t>Monitor</a:t>
              </a:r>
              <a:r>
                <a:rPr lang="zh-CN" altLang="en-US" sz="2250" dirty="0" smtClean="0">
                  <a:sym typeface="+mn-ea"/>
                </a:rPr>
                <a:t> </a:t>
              </a:r>
              <a:r>
                <a:rPr lang="en-US" altLang="zh-CN" sz="2250" dirty="0">
                  <a:sym typeface="+mn-ea"/>
                </a:rPr>
                <a:t>S</a:t>
              </a:r>
              <a:r>
                <a:rPr lang="en-US" altLang="zh-CN" sz="2250" dirty="0" smtClean="0">
                  <a:sym typeface="+mn-ea"/>
                </a:rPr>
                <a:t>cenario</a:t>
              </a:r>
              <a:endParaRPr sz="225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8106" y="6084"/>
              <a:ext cx="3992" cy="5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en-US" altLang="zh-CN" sz="2250" dirty="0" smtClean="0">
                  <a:sym typeface="+mn-ea"/>
                </a:rPr>
                <a:t>Data</a:t>
              </a:r>
              <a:r>
                <a:rPr lang="zh-CN" altLang="en-US" sz="2250" dirty="0" smtClean="0">
                  <a:sym typeface="+mn-ea"/>
                </a:rPr>
                <a:t> </a:t>
              </a:r>
              <a:r>
                <a:rPr lang="en-US" altLang="zh-CN" sz="2250" dirty="0">
                  <a:sym typeface="+mn-ea"/>
                </a:rPr>
                <a:t>M</a:t>
              </a:r>
              <a:r>
                <a:rPr lang="en-US" altLang="zh-CN" sz="2250" dirty="0" smtClean="0">
                  <a:sym typeface="+mn-ea"/>
                </a:rPr>
                <a:t>ining</a:t>
              </a:r>
              <a:r>
                <a:rPr lang="zh-CN" altLang="en-US" sz="2250" dirty="0" smtClean="0">
                  <a:sym typeface="+mn-ea"/>
                </a:rPr>
                <a:t> </a:t>
              </a:r>
              <a:r>
                <a:rPr lang="en-US" altLang="zh-CN" sz="2250" dirty="0" smtClean="0">
                  <a:sym typeface="+mn-ea"/>
                </a:rPr>
                <a:t>Sc</a:t>
              </a:r>
              <a:r>
                <a:rPr lang="en-US" altLang="zh-CN" sz="2250" dirty="0" smtClean="0">
                  <a:sym typeface="+mn-ea"/>
                </a:rPr>
                <a:t>enario</a:t>
              </a:r>
              <a:endParaRPr sz="2250" dirty="0"/>
            </a:p>
          </p:txBody>
        </p:sp>
      </p:grpSp>
      <p:sp>
        <p:nvSpPr>
          <p:cNvPr id="20" name="Shape 168"/>
          <p:cNvSpPr/>
          <p:nvPr/>
        </p:nvSpPr>
        <p:spPr>
          <a:xfrm>
            <a:off x="4315109" y="5043969"/>
            <a:ext cx="544457" cy="500077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defRPr sz="8000">
                <a:solidFill>
                  <a:schemeClr val="accent1">
                    <a:hueOff val="-78757"/>
                    <a:satOff val="2397"/>
                    <a:lumOff val="10536"/>
                  </a:schemeClr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sz="3000" dirty="0" smtClean="0">
                <a:solidFill>
                  <a:srgbClr val="C82506"/>
                </a:solidFill>
              </a:rPr>
              <a:t>0</a:t>
            </a:r>
            <a:r>
              <a:rPr lang="en-US" altLang="zh-CN" sz="3000" dirty="0" smtClean="0">
                <a:solidFill>
                  <a:srgbClr val="C82506"/>
                </a:solidFill>
              </a:rPr>
              <a:t>5</a:t>
            </a:r>
            <a:endParaRPr sz="3000" dirty="0">
              <a:solidFill>
                <a:srgbClr val="C82506"/>
              </a:solidFill>
            </a:endParaRPr>
          </a:p>
        </p:txBody>
      </p:sp>
      <p:sp>
        <p:nvSpPr>
          <p:cNvPr id="21" name="Shape 179"/>
          <p:cNvSpPr/>
          <p:nvPr/>
        </p:nvSpPr>
        <p:spPr>
          <a:xfrm>
            <a:off x="5090509" y="5056747"/>
            <a:ext cx="3354125" cy="38439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spAutoFit/>
          </a:bodyPr>
          <a:lstStyle>
            <a:lvl1pPr>
              <a:defRPr sz="6000"/>
            </a:lvl1pPr>
          </a:lstStyle>
          <a:p>
            <a:r>
              <a:rPr lang="zh-CN" altLang="en-US" sz="2250" dirty="0" smtClean="0">
                <a:sym typeface="+mn-ea"/>
              </a:rPr>
              <a:t> </a:t>
            </a:r>
            <a:r>
              <a:rPr lang="en-US" altLang="zh-CN" sz="2250" dirty="0" err="1">
                <a:sym typeface="+mn-ea"/>
              </a:rPr>
              <a:t>R</a:t>
            </a:r>
            <a:r>
              <a:rPr lang="en-US" altLang="zh-CN" sz="2250" dirty="0" err="1" smtClean="0">
                <a:sym typeface="+mn-ea"/>
              </a:rPr>
              <a:t>eatime</a:t>
            </a:r>
            <a:r>
              <a:rPr lang="zh-CN" altLang="en-US" sz="2250" dirty="0" smtClean="0">
                <a:sym typeface="+mn-ea"/>
              </a:rPr>
              <a:t> </a:t>
            </a:r>
            <a:r>
              <a:rPr lang="en-US" altLang="zh-CN" sz="2250" dirty="0" smtClean="0">
                <a:sym typeface="+mn-ea"/>
              </a:rPr>
              <a:t>ETL</a:t>
            </a:r>
            <a:r>
              <a:rPr lang="zh-CN" altLang="en-US" sz="2250" dirty="0" smtClean="0">
                <a:sym typeface="+mn-ea"/>
              </a:rPr>
              <a:t> </a:t>
            </a:r>
            <a:r>
              <a:rPr lang="en-US" altLang="zh-CN" sz="2250" dirty="0" smtClean="0">
                <a:sym typeface="+mn-ea"/>
              </a:rPr>
              <a:t>Sc</a:t>
            </a:r>
            <a:r>
              <a:rPr lang="en-US" altLang="zh-CN" sz="2250" dirty="0" smtClean="0">
                <a:sym typeface="+mn-ea"/>
              </a:rPr>
              <a:t>enario</a:t>
            </a:r>
            <a:endParaRPr sz="2250" dirty="0"/>
          </a:p>
        </p:txBody>
      </p:sp>
      <p:sp>
        <p:nvSpPr>
          <p:cNvPr id="22" name="Shape 168"/>
          <p:cNvSpPr/>
          <p:nvPr/>
        </p:nvSpPr>
        <p:spPr>
          <a:xfrm>
            <a:off x="4315108" y="5765713"/>
            <a:ext cx="544457" cy="500077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defRPr sz="8000">
                <a:solidFill>
                  <a:schemeClr val="accent1">
                    <a:hueOff val="-78757"/>
                    <a:satOff val="2397"/>
                    <a:lumOff val="10536"/>
                  </a:schemeClr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sz="3000" dirty="0" smtClean="0">
                <a:solidFill>
                  <a:srgbClr val="C82506"/>
                </a:solidFill>
              </a:rPr>
              <a:t>0</a:t>
            </a:r>
            <a:r>
              <a:rPr lang="en-US" altLang="zh-CN" sz="3000" dirty="0">
                <a:solidFill>
                  <a:srgbClr val="C82506"/>
                </a:solidFill>
              </a:rPr>
              <a:t>6</a:t>
            </a:r>
            <a:endParaRPr sz="3000" dirty="0">
              <a:solidFill>
                <a:srgbClr val="C82506"/>
              </a:solidFill>
            </a:endParaRPr>
          </a:p>
        </p:txBody>
      </p:sp>
      <p:sp>
        <p:nvSpPr>
          <p:cNvPr id="23" name="Shape 179"/>
          <p:cNvSpPr/>
          <p:nvPr/>
        </p:nvSpPr>
        <p:spPr>
          <a:xfrm>
            <a:off x="5159520" y="5823554"/>
            <a:ext cx="3354125" cy="38439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spAutoFit/>
          </a:bodyPr>
          <a:lstStyle>
            <a:lvl1pPr>
              <a:defRPr sz="6000"/>
            </a:lvl1pPr>
          </a:lstStyle>
          <a:p>
            <a:r>
              <a:rPr lang="en-US" altLang="zh-CN" sz="2250" dirty="0" err="1">
                <a:sym typeface="+mn-ea"/>
              </a:rPr>
              <a:t>H</a:t>
            </a:r>
            <a:r>
              <a:rPr lang="en-US" altLang="zh-CN" sz="2250" dirty="0" err="1" smtClean="0">
                <a:sym typeface="+mn-ea"/>
              </a:rPr>
              <a:t>dic</a:t>
            </a:r>
            <a:r>
              <a:rPr lang="zh-CN" altLang="en-US" sz="2250" dirty="0" smtClean="0">
                <a:sym typeface="+mn-ea"/>
              </a:rPr>
              <a:t> </a:t>
            </a:r>
            <a:r>
              <a:rPr lang="en-US" altLang="zh-CN" sz="2250" dirty="0" smtClean="0">
                <a:sym typeface="+mn-ea"/>
              </a:rPr>
              <a:t>Sc</a:t>
            </a:r>
            <a:r>
              <a:rPr lang="en-US" altLang="zh-CN" sz="2250" dirty="0" smtClean="0">
                <a:sym typeface="+mn-ea"/>
              </a:rPr>
              <a:t>enario</a:t>
            </a:r>
            <a:endParaRPr sz="225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2021529" y="2475226"/>
            <a:ext cx="6564809" cy="14134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 err="1"/>
              <a:t>H</a:t>
            </a:r>
            <a:r>
              <a:rPr lang="en-US" altLang="zh-CN" sz="4000" dirty="0" err="1" smtClean="0"/>
              <a:t>dic</a:t>
            </a:r>
            <a:r>
              <a:rPr lang="zh-CN" altLang="en-US" sz="4000" dirty="0" smtClean="0"/>
              <a:t> </a:t>
            </a:r>
            <a:r>
              <a:rPr lang="en-US" altLang="zh-CN" sz="4000" dirty="0" err="1" smtClean="0"/>
              <a:t>Sc</a:t>
            </a:r>
            <a:r>
              <a:rPr lang="en-US" altLang="zh-CN" sz="4000" dirty="0" err="1" smtClean="0"/>
              <a:t>ence</a:t>
            </a:r>
            <a:endParaRPr sz="4000" dirty="0"/>
          </a:p>
        </p:txBody>
      </p:sp>
      <p:sp>
        <p:nvSpPr>
          <p:cNvPr id="185" name="Shape 185"/>
          <p:cNvSpPr>
            <a:spLocks noGrp="1"/>
          </p:cNvSpPr>
          <p:nvPr>
            <p:ph type="body" idx="13"/>
          </p:nvPr>
        </p:nvSpPr>
        <p:spPr>
          <a:xfrm>
            <a:off x="365143" y="2850295"/>
            <a:ext cx="1368965" cy="1333698"/>
          </a:xfrm>
          <a:prstGeom prst="rect">
            <a:avLst/>
          </a:prstGeom>
        </p:spPr>
        <p:txBody>
          <a:bodyPr/>
          <a:lstStyle/>
          <a:p>
            <a:r>
              <a:rPr sz="8000" dirty="0" smtClean="0"/>
              <a:t>0</a:t>
            </a:r>
            <a:r>
              <a:rPr lang="en-US" altLang="zh-CN" sz="8000" dirty="0"/>
              <a:t>6</a:t>
            </a:r>
            <a:endParaRPr sz="8000" dirty="0"/>
          </a:p>
        </p:txBody>
      </p:sp>
      <p:sp>
        <p:nvSpPr>
          <p:cNvPr id="2" name="文本框 1"/>
          <p:cNvSpPr txBox="1"/>
          <p:nvPr/>
        </p:nvSpPr>
        <p:spPr>
          <a:xfrm>
            <a:off x="1374911" y="1364172"/>
            <a:ext cx="17145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6707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H</a:t>
            </a:r>
            <a:r>
              <a:rPr lang="en-US" altLang="zh-CN" dirty="0" err="1" smtClean="0">
                <a:sym typeface="+mn-ea"/>
              </a:rPr>
              <a:t>dic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Sc</a:t>
            </a:r>
            <a:r>
              <a:rPr lang="en-US" altLang="zh-CN" dirty="0" smtClean="0">
                <a:sym typeface="+mn-ea"/>
              </a:rPr>
              <a:t>enario</a:t>
            </a:r>
            <a:endParaRPr dirty="0">
              <a:solidFill>
                <a:srgbClr val="C82506"/>
              </a:solidFill>
            </a:endParaRPr>
          </a:p>
        </p:txBody>
      </p:sp>
      <p:sp>
        <p:nvSpPr>
          <p:cNvPr id="204" name="Shape 204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Subtitle Text</a:t>
            </a:r>
          </a:p>
        </p:txBody>
      </p:sp>
      <p:sp>
        <p:nvSpPr>
          <p:cNvPr id="214" name="Shape 214"/>
          <p:cNvSpPr/>
          <p:nvPr/>
        </p:nvSpPr>
        <p:spPr>
          <a:xfrm>
            <a:off x="782955" y="3861197"/>
            <a:ext cx="3515995" cy="246221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lang="zh-CN" sz="1125" dirty="0">
              <a:sym typeface="+mn-ea"/>
            </a:endParaRPr>
          </a:p>
        </p:txBody>
      </p:sp>
      <p:sp>
        <p:nvSpPr>
          <p:cNvPr id="13" name="Shape 214"/>
          <p:cNvSpPr/>
          <p:nvPr/>
        </p:nvSpPr>
        <p:spPr>
          <a:xfrm>
            <a:off x="4982289" y="3853458"/>
            <a:ext cx="3477816" cy="246221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lang="zh-CN" sz="1125" dirty="0">
              <a:sym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447461" y="3928016"/>
            <a:ext cx="249555" cy="1095351"/>
            <a:chOff x="18634" y="11585"/>
            <a:chExt cx="1168" cy="5127"/>
          </a:xfrm>
        </p:grpSpPr>
        <p:sp>
          <p:nvSpPr>
            <p:cNvPr id="28" name="Shape 211"/>
            <p:cNvSpPr/>
            <p:nvPr/>
          </p:nvSpPr>
          <p:spPr>
            <a:xfrm>
              <a:off x="18634" y="11585"/>
              <a:ext cx="1168" cy="233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19050" tIns="19050" rIns="19050" bIns="19050" anchor="ctr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rPr sz="3000"/>
                <a:t>3</a:t>
              </a:r>
            </a:p>
          </p:txBody>
        </p:sp>
        <p:sp>
          <p:nvSpPr>
            <p:cNvPr id="29" name="Shape 212"/>
            <p:cNvSpPr/>
            <p:nvPr/>
          </p:nvSpPr>
          <p:spPr>
            <a:xfrm>
              <a:off x="18634" y="14373"/>
              <a:ext cx="1168" cy="233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19050" tIns="19050" rIns="19050" bIns="19050" anchor="ctr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rPr sz="3000"/>
                <a:t>4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54" y="1733910"/>
            <a:ext cx="8409124" cy="386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280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Data </a:t>
            </a:r>
            <a:r>
              <a:rPr kumimoji="1" lang="en-US" altLang="zh-CN" dirty="0" smtClean="0"/>
              <a:t>For </a:t>
            </a:r>
            <a:r>
              <a:rPr kumimoji="1" lang="en-US" altLang="zh-CN" dirty="0" err="1"/>
              <a:t>K</a:t>
            </a:r>
            <a:r>
              <a:rPr kumimoji="1" lang="en-US" altLang="zh-CN" dirty="0" err="1" smtClean="0"/>
              <a:t>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6" y="1457325"/>
            <a:ext cx="8482059" cy="51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12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body" idx="4294967295"/>
          </p:nvPr>
        </p:nvSpPr>
        <p:spPr>
          <a:xfrm>
            <a:off x="3239770" y="1859915"/>
            <a:ext cx="3335655" cy="1743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dirty="0">
                <a:latin typeface="方正兰亭大黑_GBK" panose="02000000000000000000" charset="-122"/>
                <a:ea typeface="方正兰亭大黑_GBK" panose="02000000000000000000" charset="-122"/>
              </a:rPr>
              <a:t>Thanks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1598835" y="2432093"/>
            <a:ext cx="6564809" cy="14134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 smtClean="0"/>
              <a:t>Architecture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E</a:t>
            </a:r>
            <a:r>
              <a:rPr lang="en-US" altLang="zh-CN" sz="4000" dirty="0" smtClean="0"/>
              <a:t>volution</a:t>
            </a:r>
            <a:endParaRPr sz="4000" dirty="0"/>
          </a:p>
        </p:txBody>
      </p:sp>
      <p:sp>
        <p:nvSpPr>
          <p:cNvPr id="185" name="Shape 185"/>
          <p:cNvSpPr>
            <a:spLocks noGrp="1"/>
          </p:cNvSpPr>
          <p:nvPr>
            <p:ph type="body" idx="13"/>
          </p:nvPr>
        </p:nvSpPr>
        <p:spPr>
          <a:xfrm>
            <a:off x="365143" y="2851029"/>
            <a:ext cx="1097280" cy="1332230"/>
          </a:xfrm>
          <a:prstGeom prst="rect">
            <a:avLst/>
          </a:prstGeom>
        </p:spPr>
        <p:txBody>
          <a:bodyPr/>
          <a:lstStyle/>
          <a:p>
            <a:r>
              <a:rPr sz="8000" dirty="0"/>
              <a:t>01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74911" y="1364172"/>
            <a:ext cx="17145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err="1" smtClean="0"/>
              <a:t>bigdata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architecture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 </a:t>
            </a:r>
            <a:r>
              <a:rPr kumimoji="1" lang="en-US" altLang="zh-CN" dirty="0" err="1" smtClean="0"/>
              <a:t>ke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Evolution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8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1" y="2484408"/>
            <a:ext cx="3649105" cy="328419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755" y="2263069"/>
            <a:ext cx="4480276" cy="3644080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16537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1883506" y="2457973"/>
            <a:ext cx="6564809" cy="14134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 err="1" smtClean="0"/>
              <a:t>Olap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Sc</a:t>
            </a:r>
            <a:r>
              <a:rPr lang="en-US" altLang="zh-CN" sz="4000" dirty="0" smtClean="0"/>
              <a:t>enario</a:t>
            </a:r>
            <a:endParaRPr sz="4000" dirty="0"/>
          </a:p>
        </p:txBody>
      </p:sp>
      <p:sp>
        <p:nvSpPr>
          <p:cNvPr id="185" name="Shape 185"/>
          <p:cNvSpPr>
            <a:spLocks noGrp="1"/>
          </p:cNvSpPr>
          <p:nvPr>
            <p:ph type="body" idx="13"/>
          </p:nvPr>
        </p:nvSpPr>
        <p:spPr>
          <a:xfrm>
            <a:off x="365143" y="2850295"/>
            <a:ext cx="1368965" cy="1333698"/>
          </a:xfrm>
          <a:prstGeom prst="rect">
            <a:avLst/>
          </a:prstGeom>
        </p:spPr>
        <p:txBody>
          <a:bodyPr/>
          <a:lstStyle/>
          <a:p>
            <a:r>
              <a:rPr sz="8000" dirty="0" smtClean="0"/>
              <a:t>0</a:t>
            </a:r>
            <a:r>
              <a:rPr lang="en-US" altLang="zh-CN" sz="8000" dirty="0" smtClean="0"/>
              <a:t>2</a:t>
            </a:r>
            <a:endParaRPr sz="8000" dirty="0"/>
          </a:p>
        </p:txBody>
      </p:sp>
      <p:sp>
        <p:nvSpPr>
          <p:cNvPr id="2" name="文本框 1"/>
          <p:cNvSpPr txBox="1"/>
          <p:nvPr/>
        </p:nvSpPr>
        <p:spPr>
          <a:xfrm>
            <a:off x="1374911" y="1364172"/>
            <a:ext cx="17145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8594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DC1313"/>
                </a:solidFill>
              </a:rPr>
              <a:t>Olap</a:t>
            </a:r>
            <a:r>
              <a:rPr lang="zh-CN" altLang="en-US" dirty="0" smtClean="0">
                <a:solidFill>
                  <a:srgbClr val="DC1313"/>
                </a:solidFill>
              </a:rPr>
              <a:t> </a:t>
            </a:r>
            <a:r>
              <a:rPr lang="en-US" altLang="zh-CN" dirty="0" smtClean="0"/>
              <a:t>Sc</a:t>
            </a:r>
            <a:r>
              <a:rPr lang="en-US" altLang="zh-CN" dirty="0" smtClean="0">
                <a:solidFill>
                  <a:srgbClr val="DC1313"/>
                </a:solidFill>
              </a:rPr>
              <a:t>enario</a:t>
            </a:r>
            <a:endParaRPr dirty="0">
              <a:solidFill>
                <a:srgbClr val="DC1313"/>
              </a:solidFill>
            </a:endParaRPr>
          </a:p>
        </p:txBody>
      </p:sp>
      <p:sp>
        <p:nvSpPr>
          <p:cNvPr id="224" name="Shape 224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b="1" dirty="0"/>
              <a:t>Requirement List</a:t>
            </a:r>
            <a:endParaRPr dirty="0"/>
          </a:p>
        </p:txBody>
      </p:sp>
      <p:grpSp>
        <p:nvGrpSpPr>
          <p:cNvPr id="2" name="组合 1"/>
          <p:cNvGrpSpPr/>
          <p:nvPr/>
        </p:nvGrpSpPr>
        <p:grpSpPr>
          <a:xfrm>
            <a:off x="2239010" y="2842895"/>
            <a:ext cx="4665980" cy="1492250"/>
            <a:chOff x="4022" y="4636"/>
            <a:chExt cx="6355" cy="2032"/>
          </a:xfrm>
        </p:grpSpPr>
        <p:sp>
          <p:nvSpPr>
            <p:cNvPr id="225" name="Shape 225"/>
            <p:cNvSpPr/>
            <p:nvPr/>
          </p:nvSpPr>
          <p:spPr>
            <a:xfrm>
              <a:off x="4022" y="4636"/>
              <a:ext cx="1760" cy="2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E31D03">
                <a:alpha val="75000"/>
              </a:srgb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5554" y="4636"/>
              <a:ext cx="1760" cy="2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E31D03">
                <a:alpha val="75000"/>
              </a:srgb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7086" y="4636"/>
              <a:ext cx="1760" cy="2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E31D03">
                <a:alpha val="75000"/>
              </a:srgb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8617" y="4636"/>
              <a:ext cx="1760" cy="2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E31D03">
                <a:alpha val="75000"/>
              </a:srgb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/>
            </a:p>
          </p:txBody>
        </p:sp>
        <p:pic>
          <p:nvPicPr>
            <p:cNvPr id="229" name="shujubiangeng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3" y="5203"/>
              <a:ext cx="899" cy="899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pic>
          <p:nvPicPr>
            <p:cNvPr id="230" name="shujudaochu-0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5" y="5203"/>
              <a:ext cx="899" cy="899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pic>
          <p:nvPicPr>
            <p:cNvPr id="231" name="SQLshenh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8" y="5203"/>
              <a:ext cx="899" cy="899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pic>
          <p:nvPicPr>
            <p:cNvPr id="232" name="text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16" y="5203"/>
              <a:ext cx="899" cy="899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233" name="Shape 233"/>
          <p:cNvSpPr/>
          <p:nvPr/>
        </p:nvSpPr>
        <p:spPr>
          <a:xfrm>
            <a:off x="911114" y="1641268"/>
            <a:ext cx="95906" cy="238125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234" name="Shape 234"/>
          <p:cNvSpPr/>
          <p:nvPr/>
        </p:nvSpPr>
        <p:spPr>
          <a:xfrm>
            <a:off x="1078321" y="1612819"/>
            <a:ext cx="1500411" cy="284693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r>
              <a:rPr lang="en-US" altLang="zh-CN" sz="1600" dirty="0"/>
              <a:t>Billion data set</a:t>
            </a:r>
            <a:endParaRPr sz="1575" dirty="0">
              <a:solidFill>
                <a:srgbClr val="53585F"/>
              </a:solidFill>
              <a:sym typeface="+mn-ea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11114" y="5103813"/>
            <a:ext cx="95906" cy="238125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237" name="Shape 237"/>
          <p:cNvSpPr/>
          <p:nvPr/>
        </p:nvSpPr>
        <p:spPr>
          <a:xfrm>
            <a:off x="1078321" y="5075364"/>
            <a:ext cx="2644955" cy="284693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r>
              <a:rPr lang="sk-SK" altLang="zh-CN" sz="1600" dirty="0" err="1"/>
              <a:t>subsecond</a:t>
            </a:r>
            <a:r>
              <a:rPr lang="sk-SK" altLang="zh-CN" sz="1600" dirty="0"/>
              <a:t> </a:t>
            </a:r>
            <a:r>
              <a:rPr lang="sk-SK" altLang="zh-CN" sz="1600" dirty="0" err="1"/>
              <a:t>response</a:t>
            </a:r>
            <a:r>
              <a:rPr lang="sk-SK" altLang="zh-CN" sz="1600" dirty="0"/>
              <a:t> </a:t>
            </a:r>
            <a:r>
              <a:rPr lang="sk-SK" altLang="zh-CN" sz="1600" dirty="0" err="1"/>
              <a:t>times</a:t>
            </a:r>
            <a:endParaRPr sz="1575" dirty="0"/>
          </a:p>
        </p:txBody>
      </p:sp>
      <p:sp>
        <p:nvSpPr>
          <p:cNvPr id="239" name="Shape 239"/>
          <p:cNvSpPr/>
          <p:nvPr/>
        </p:nvSpPr>
        <p:spPr>
          <a:xfrm>
            <a:off x="5611898" y="1641268"/>
            <a:ext cx="95906" cy="238125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240" name="Shape 240"/>
          <p:cNvSpPr/>
          <p:nvPr/>
        </p:nvSpPr>
        <p:spPr>
          <a:xfrm>
            <a:off x="5779105" y="1612819"/>
            <a:ext cx="1748877" cy="284693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r>
              <a:rPr lang="en-US" altLang="zh-CN" sz="1600" b="1" dirty="0" smtClean="0"/>
              <a:t>High</a:t>
            </a:r>
            <a:r>
              <a:rPr lang="zh-CN" altLang="en-US" sz="1600" b="1" dirty="0" smtClean="0"/>
              <a:t> </a:t>
            </a:r>
            <a:r>
              <a:rPr lang="en-US" altLang="zh-CN" sz="1600" b="1" dirty="0"/>
              <a:t>concurrency</a:t>
            </a:r>
            <a:endParaRPr sz="1575" dirty="0"/>
          </a:p>
        </p:txBody>
      </p:sp>
      <p:sp>
        <p:nvSpPr>
          <p:cNvPr id="242" name="Shape 242"/>
          <p:cNvSpPr/>
          <p:nvPr/>
        </p:nvSpPr>
        <p:spPr>
          <a:xfrm>
            <a:off x="5611898" y="5103813"/>
            <a:ext cx="95906" cy="238125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243" name="Shape 243"/>
          <p:cNvSpPr/>
          <p:nvPr/>
        </p:nvSpPr>
        <p:spPr>
          <a:xfrm>
            <a:off x="5779105" y="5075364"/>
            <a:ext cx="1322478" cy="284693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r>
              <a:rPr lang="pt-BR" altLang="zh-CN" sz="1600" dirty="0"/>
              <a:t> </a:t>
            </a:r>
            <a:r>
              <a:rPr lang="pt-BR" altLang="zh-CN" sz="1600" dirty="0" err="1"/>
              <a:t>sql</a:t>
            </a:r>
            <a:r>
              <a:rPr lang="pt-BR" altLang="zh-CN" sz="1600" dirty="0"/>
              <a:t> interface</a:t>
            </a:r>
            <a:endParaRPr sz="1575" dirty="0"/>
          </a:p>
        </p:txBody>
      </p:sp>
    </p:spTree>
    <p:extLst>
      <p:ext uri="{BB962C8B-B14F-4D97-AF65-F5344CB8AC3E}">
        <p14:creationId xmlns:p14="http://schemas.microsoft.com/office/powerpoint/2010/main" val="2763354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err="1" smtClean="0"/>
              <a:t>Olap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</a:t>
            </a:r>
            <a:r>
              <a:rPr kumimoji="1" lang="en-US" altLang="zh-CN" dirty="0" smtClean="0"/>
              <a:t>enario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b="1" dirty="0"/>
              <a:t> </a:t>
            </a:r>
            <a:r>
              <a:rPr lang="en-US" altLang="zh-CN" b="1" dirty="0" err="1" smtClean="0"/>
              <a:t>kylin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700"/>
            <a:ext cx="9144000" cy="452615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015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248" name="Shape 24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zh-CN" dirty="0" err="1" smtClean="0"/>
              <a:t>Olap</a:t>
            </a:r>
            <a:r>
              <a:rPr lang="en-US" altLang="zh-CN" dirty="0" smtClean="0"/>
              <a:t> data architecture map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390151" y="1719603"/>
            <a:ext cx="1444020" cy="4381559"/>
            <a:chOff x="5154" y="2553"/>
            <a:chExt cx="8531" cy="1575"/>
          </a:xfrm>
        </p:grpSpPr>
        <p:sp>
          <p:nvSpPr>
            <p:cNvPr id="280" name="Shape 280"/>
            <p:cNvSpPr/>
            <p:nvPr/>
          </p:nvSpPr>
          <p:spPr>
            <a:xfrm>
              <a:off x="5154" y="2553"/>
              <a:ext cx="8531" cy="1575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algn="ctr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6302" y="2590"/>
              <a:ext cx="5869" cy="239"/>
            </a:xfrm>
            <a:prstGeom prst="roundRect">
              <a:avLst>
                <a:gd name="adj" fmla="val 15000"/>
              </a:avLst>
            </a:pr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>
              <a:lvl1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sz="1200" dirty="0" smtClean="0"/>
                <a:t>permission</a:t>
              </a:r>
              <a:endParaRPr sz="1200" dirty="0"/>
            </a:p>
          </p:txBody>
        </p:sp>
      </p:grpSp>
      <p:sp>
        <p:nvSpPr>
          <p:cNvPr id="203" name="Shape 203"/>
          <p:cNvSpPr>
            <a:spLocks noGrp="1"/>
          </p:cNvSpPr>
          <p:nvPr/>
        </p:nvSpPr>
        <p:spPr>
          <a:xfrm>
            <a:off x="228554" y="152061"/>
            <a:ext cx="5435129" cy="56212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lvl1pPr marL="0" marR="0" indent="0" algn="l" defTabSz="41275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574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891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1209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1526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1844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2161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2479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2796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r>
              <a:rPr lang="en-US" altLang="zh-CN" dirty="0" err="1" smtClean="0">
                <a:solidFill>
                  <a:srgbClr val="DC1313"/>
                </a:solidFill>
              </a:rPr>
              <a:t>Olap</a:t>
            </a:r>
            <a:r>
              <a:rPr lang="zh-CN" altLang="en-US" dirty="0" smtClean="0">
                <a:solidFill>
                  <a:srgbClr val="DC1313"/>
                </a:solidFill>
              </a:rPr>
              <a:t> </a:t>
            </a:r>
            <a:r>
              <a:rPr lang="en-US" altLang="zh-CN" dirty="0" smtClean="0">
                <a:solidFill>
                  <a:srgbClr val="DC1313"/>
                </a:solidFill>
              </a:rPr>
              <a:t>Sc</a:t>
            </a:r>
            <a:r>
              <a:rPr lang="en-US" altLang="zh-CN" dirty="0" smtClean="0">
                <a:solidFill>
                  <a:srgbClr val="DC1313"/>
                </a:solidFill>
              </a:rPr>
              <a:t>enario</a:t>
            </a:r>
            <a:endParaRPr dirty="0">
              <a:solidFill>
                <a:srgbClr val="DC1313"/>
              </a:solidFill>
            </a:endParaRPr>
          </a:p>
        </p:txBody>
      </p:sp>
      <p:sp>
        <p:nvSpPr>
          <p:cNvPr id="55" name="Shape 283"/>
          <p:cNvSpPr/>
          <p:nvPr/>
        </p:nvSpPr>
        <p:spPr>
          <a:xfrm>
            <a:off x="7584471" y="2956665"/>
            <a:ext cx="1007270" cy="664884"/>
          </a:xfrm>
          <a:prstGeom prst="roundRect">
            <a:avLst>
              <a:gd name="adj" fmla="val 1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>
            <a:lvl1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 smtClean="0"/>
              <a:t>monitor</a:t>
            </a:r>
            <a:endParaRPr sz="1200" dirty="0"/>
          </a:p>
        </p:txBody>
      </p:sp>
      <p:sp>
        <p:nvSpPr>
          <p:cNvPr id="56" name="Shape 283"/>
          <p:cNvSpPr/>
          <p:nvPr/>
        </p:nvSpPr>
        <p:spPr>
          <a:xfrm>
            <a:off x="7576468" y="4158983"/>
            <a:ext cx="1015273" cy="664884"/>
          </a:xfrm>
          <a:prstGeom prst="roundRect">
            <a:avLst>
              <a:gd name="adj" fmla="val 15000"/>
            </a:avLst>
          </a:prstGeom>
          <a:solidFill>
            <a:schemeClr val="tx2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>
            <a:lvl1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smtClean="0"/>
              <a:t>meta</a:t>
            </a:r>
            <a:endParaRPr sz="1200" dirty="0"/>
          </a:p>
        </p:txBody>
      </p:sp>
      <p:sp>
        <p:nvSpPr>
          <p:cNvPr id="57" name="Shape 283"/>
          <p:cNvSpPr/>
          <p:nvPr/>
        </p:nvSpPr>
        <p:spPr>
          <a:xfrm>
            <a:off x="7584470" y="5251487"/>
            <a:ext cx="1015749" cy="664884"/>
          </a:xfrm>
          <a:prstGeom prst="roundRect">
            <a:avLst>
              <a:gd name="adj" fmla="val 15000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>
            <a:lvl1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 smtClean="0"/>
              <a:t>scheduler</a:t>
            </a:r>
            <a:endParaRPr sz="1200" dirty="0"/>
          </a:p>
        </p:txBody>
      </p:sp>
      <p:sp>
        <p:nvSpPr>
          <p:cNvPr id="58" name="Shape 259"/>
          <p:cNvSpPr/>
          <p:nvPr/>
        </p:nvSpPr>
        <p:spPr>
          <a:xfrm>
            <a:off x="5144148" y="5202545"/>
            <a:ext cx="2146073" cy="88644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altLang="zh-CN" sz="1200" dirty="0" err="1" smtClean="0"/>
              <a:t>Hbase</a:t>
            </a:r>
            <a:endParaRPr lang="en-US" altLang="zh-CN" sz="1200" dirty="0" smtClean="0"/>
          </a:p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200" dirty="0"/>
          </a:p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mr-IN" sz="1200" dirty="0" smtClean="0"/>
              <a:t>…</a:t>
            </a:r>
            <a:endParaRPr sz="1200" dirty="0"/>
          </a:p>
        </p:txBody>
      </p:sp>
      <p:sp>
        <p:nvSpPr>
          <p:cNvPr id="7" name="罐形 6"/>
          <p:cNvSpPr/>
          <p:nvPr/>
        </p:nvSpPr>
        <p:spPr>
          <a:xfrm>
            <a:off x="5412648" y="5501342"/>
            <a:ext cx="488563" cy="514367"/>
          </a:xfrm>
          <a:prstGeom prst="can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3" name="罐形 62"/>
          <p:cNvSpPr/>
          <p:nvPr/>
        </p:nvSpPr>
        <p:spPr>
          <a:xfrm>
            <a:off x="6490213" y="5466225"/>
            <a:ext cx="488563" cy="514367"/>
          </a:xfrm>
          <a:prstGeom prst="can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4" name="Shape 259"/>
          <p:cNvSpPr/>
          <p:nvPr/>
        </p:nvSpPr>
        <p:spPr>
          <a:xfrm>
            <a:off x="228554" y="5251487"/>
            <a:ext cx="3524435" cy="88644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hadoop</a:t>
            </a:r>
            <a:r>
              <a:rPr lang="en-US" altLang="zh-CN" sz="1200" dirty="0" smtClean="0"/>
              <a:t>, warehouse + compute</a:t>
            </a:r>
          </a:p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200" dirty="0"/>
          </a:p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200" dirty="0"/>
          </a:p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mr-IN" sz="1200" dirty="0" smtClean="0"/>
              <a:t>…</a:t>
            </a:r>
            <a:endParaRPr sz="1200" dirty="0"/>
          </a:p>
        </p:txBody>
      </p:sp>
      <p:sp>
        <p:nvSpPr>
          <p:cNvPr id="8" name="立方体 7"/>
          <p:cNvSpPr/>
          <p:nvPr/>
        </p:nvSpPr>
        <p:spPr>
          <a:xfrm>
            <a:off x="329533" y="5562728"/>
            <a:ext cx="665565" cy="415029"/>
          </a:xfrm>
          <a:prstGeom prst="cube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6" name="立方体 65"/>
          <p:cNvSpPr/>
          <p:nvPr/>
        </p:nvSpPr>
        <p:spPr>
          <a:xfrm>
            <a:off x="1131721" y="5562727"/>
            <a:ext cx="665565" cy="415029"/>
          </a:xfrm>
          <a:prstGeom prst="cube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7" name="立方体 66"/>
          <p:cNvSpPr/>
          <p:nvPr/>
        </p:nvSpPr>
        <p:spPr>
          <a:xfrm>
            <a:off x="2275964" y="5551010"/>
            <a:ext cx="665565" cy="415029"/>
          </a:xfrm>
          <a:prstGeom prst="cube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8" name="立方体 67"/>
          <p:cNvSpPr/>
          <p:nvPr/>
        </p:nvSpPr>
        <p:spPr>
          <a:xfrm>
            <a:off x="3013255" y="5562726"/>
            <a:ext cx="665565" cy="415029"/>
          </a:xfrm>
          <a:prstGeom prst="cube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021489" y="5423891"/>
            <a:ext cx="782806" cy="570627"/>
          </a:xfrm>
          <a:prstGeom prst="rightArrow">
            <a:avLst/>
          </a:prstGeom>
          <a:solidFill>
            <a:srgbClr val="0070C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load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8554" y="4767363"/>
            <a:ext cx="2524991" cy="3518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Alluxio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2244" y="3413773"/>
            <a:ext cx="1329878" cy="1282827"/>
          </a:xfrm>
          <a:prstGeom prst="rect">
            <a:avLst/>
          </a:prstGeom>
          <a:noFill/>
          <a:ln w="12700" cap="flat">
            <a:solidFill>
              <a:schemeClr val="tx1">
                <a:lumMod val="60000"/>
                <a:lumOff val="40000"/>
                <a:alpha val="85000"/>
              </a:schemeClr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6815" y="3577659"/>
            <a:ext cx="1146610" cy="3180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Sparksql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1" name="Shape 252"/>
          <p:cNvSpPr>
            <a:spLocks noGrp="1"/>
          </p:cNvSpPr>
          <p:nvPr>
            <p:ph type="body" sz="quarter" idx="15"/>
          </p:nvPr>
        </p:nvSpPr>
        <p:spPr>
          <a:xfrm>
            <a:off x="396815" y="3943659"/>
            <a:ext cx="1146610" cy="663241"/>
          </a:xfrm>
          <a:prstGeom prst="roundRect">
            <a:avLst>
              <a:gd name="adj" fmla="val 15000"/>
            </a:avLst>
          </a:pr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>
            <a:lvl1pPr algn="ctr">
              <a:defRPr sz="33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35" dirty="0" smtClean="0">
                <a:sym typeface="+mn-ea"/>
              </a:rPr>
              <a:t>Spark</a:t>
            </a:r>
            <a:r>
              <a:rPr lang="zh-CN" altLang="en-US" sz="1235" dirty="0" smtClean="0">
                <a:sym typeface="+mn-ea"/>
              </a:rPr>
              <a:t> </a:t>
            </a:r>
            <a:r>
              <a:rPr lang="en-US" altLang="zh-CN" sz="1235" dirty="0" smtClean="0">
                <a:sym typeface="+mn-ea"/>
              </a:rPr>
              <a:t>cluster</a:t>
            </a:r>
            <a:endParaRPr sz="1240" dirty="0"/>
          </a:p>
        </p:txBody>
      </p:sp>
      <p:sp>
        <p:nvSpPr>
          <p:cNvPr id="82" name="Shape 252"/>
          <p:cNvSpPr txBox="1">
            <a:spLocks/>
          </p:cNvSpPr>
          <p:nvPr/>
        </p:nvSpPr>
        <p:spPr>
          <a:xfrm>
            <a:off x="1719162" y="3413773"/>
            <a:ext cx="1034383" cy="1292861"/>
          </a:xfrm>
          <a:prstGeom prst="roundRect">
            <a:avLst>
              <a:gd name="adj" fmla="val 15000"/>
            </a:avLst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vert="horz" lIns="19050" tIns="19050" rIns="19050" bIns="19050" anchor="ctr">
            <a:normAutofit/>
          </a:bodyPr>
          <a:lstStyle>
            <a:lvl1pPr marL="256540" marR="0" indent="-256540" algn="ctr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 typeface="Wingdings" charset="2"/>
              <a:buChar char=""/>
              <a:defRPr sz="33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60400" marR="0" indent="-34290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 typeface="Wingdings" charset="2"/>
              <a:buChar char="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8915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12090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15265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1844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2161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2479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2796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pPr marL="0" indent="0" defTabSz="914400" hangingPunct="1">
              <a:spcBef>
                <a:spcPts val="0"/>
              </a:spcBef>
              <a:buSzTx/>
              <a:buFontTx/>
              <a:buNone/>
            </a:pPr>
            <a:r>
              <a:rPr lang="en-US" altLang="zh-CN" sz="1235" dirty="0" smtClean="0">
                <a:sym typeface="+mn-ea"/>
              </a:rPr>
              <a:t>presto</a:t>
            </a:r>
            <a:endParaRPr lang="en-US" sz="1240" dirty="0"/>
          </a:p>
        </p:txBody>
      </p:sp>
      <p:sp>
        <p:nvSpPr>
          <p:cNvPr id="83" name="Shape 252"/>
          <p:cNvSpPr txBox="1">
            <a:spLocks/>
          </p:cNvSpPr>
          <p:nvPr/>
        </p:nvSpPr>
        <p:spPr>
          <a:xfrm>
            <a:off x="265398" y="2760174"/>
            <a:ext cx="2451301" cy="418241"/>
          </a:xfrm>
          <a:prstGeom prst="roundRect">
            <a:avLst>
              <a:gd name="adj" fmla="val 15000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vert="horz" lIns="19050" tIns="19050" rIns="19050" bIns="19050" anchor="ctr">
            <a:normAutofit/>
          </a:bodyPr>
          <a:lstStyle>
            <a:lvl1pPr marL="256540" marR="0" indent="-256540" algn="ctr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 typeface="Wingdings" charset="2"/>
              <a:buChar char=""/>
              <a:defRPr sz="33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60400" marR="0" indent="-34290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 typeface="Wingdings" charset="2"/>
              <a:buChar char="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8915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12090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15265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1844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2161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2479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2796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pPr marL="0" indent="0" defTabSz="914400" hangingPunct="1">
              <a:spcBef>
                <a:spcPts val="0"/>
              </a:spcBef>
              <a:buSzTx/>
              <a:buFontTx/>
              <a:buNone/>
            </a:pPr>
            <a:r>
              <a:rPr lang="en-US" altLang="zh-CN" sz="1235" dirty="0" err="1" smtClean="0">
                <a:sym typeface="+mn-ea"/>
              </a:rPr>
              <a:t>queryengine</a:t>
            </a:r>
            <a:endParaRPr lang="en-US" sz="1240" dirty="0"/>
          </a:p>
        </p:txBody>
      </p:sp>
      <p:sp>
        <p:nvSpPr>
          <p:cNvPr id="84" name="Shape 252"/>
          <p:cNvSpPr txBox="1">
            <a:spLocks/>
          </p:cNvSpPr>
          <p:nvPr/>
        </p:nvSpPr>
        <p:spPr>
          <a:xfrm>
            <a:off x="265398" y="2104005"/>
            <a:ext cx="2451301" cy="418241"/>
          </a:xfrm>
          <a:prstGeom prst="roundRect">
            <a:avLst>
              <a:gd name="adj" fmla="val 15000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vert="horz" lIns="19050" tIns="19050" rIns="19050" bIns="19050" anchor="ctr">
            <a:normAutofit/>
          </a:bodyPr>
          <a:lstStyle>
            <a:lvl1pPr marL="256540" marR="0" indent="-256540" algn="ctr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 typeface="Wingdings" charset="2"/>
              <a:buChar char=""/>
              <a:defRPr sz="33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60400" marR="0" indent="-34290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 typeface="Wingdings" charset="2"/>
              <a:buChar char="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8915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12090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15265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1844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2161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2479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2796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pPr marL="0" indent="0" defTabSz="914400" hangingPunct="1">
              <a:spcBef>
                <a:spcPts val="0"/>
              </a:spcBef>
              <a:buSzTx/>
              <a:buFontTx/>
              <a:buNone/>
            </a:pPr>
            <a:r>
              <a:rPr lang="en-US" altLang="zh-CN" sz="1235" dirty="0" err="1" smtClean="0">
                <a:sym typeface="+mn-ea"/>
              </a:rPr>
              <a:t>adhoc</a:t>
            </a:r>
            <a:endParaRPr lang="en-US" sz="1240" dirty="0"/>
          </a:p>
        </p:txBody>
      </p:sp>
      <p:cxnSp>
        <p:nvCxnSpPr>
          <p:cNvPr id="20" name="曲线连接符 19"/>
          <p:cNvCxnSpPr>
            <a:stCxn id="83" idx="2"/>
            <a:endCxn id="13" idx="0"/>
          </p:cNvCxnSpPr>
          <p:nvPr/>
        </p:nvCxnSpPr>
        <p:spPr>
          <a:xfrm rot="5400000">
            <a:off x="1111437" y="3034161"/>
            <a:ext cx="235358" cy="5238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83" idx="2"/>
            <a:endCxn id="82" idx="0"/>
          </p:cNvCxnSpPr>
          <p:nvPr/>
        </p:nvCxnSpPr>
        <p:spPr>
          <a:xfrm rot="16200000" flipH="1">
            <a:off x="1746022" y="2923441"/>
            <a:ext cx="235358" cy="7453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2870692" y="3561634"/>
            <a:ext cx="3252552" cy="1368148"/>
          </a:xfrm>
          <a:prstGeom prst="rect">
            <a:avLst/>
          </a:prstGeom>
          <a:noFill/>
          <a:ln w="12700" cap="flat">
            <a:solidFill>
              <a:schemeClr val="tx1">
                <a:lumMod val="60000"/>
                <a:lumOff val="40000"/>
                <a:alpha val="85000"/>
              </a:schemeClr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5" name="Shape 280"/>
          <p:cNvSpPr/>
          <p:nvPr/>
        </p:nvSpPr>
        <p:spPr>
          <a:xfrm>
            <a:off x="2991352" y="3661465"/>
            <a:ext cx="1439595" cy="117327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6" name="立方体 105"/>
          <p:cNvSpPr/>
          <p:nvPr/>
        </p:nvSpPr>
        <p:spPr>
          <a:xfrm>
            <a:off x="3094361" y="4370231"/>
            <a:ext cx="579544" cy="361265"/>
          </a:xfrm>
          <a:prstGeom prst="cube">
            <a:avLst/>
          </a:prstGeom>
          <a:solidFill>
            <a:schemeClr val="accent1">
              <a:hueOff val="-78757"/>
              <a:satOff val="2397"/>
              <a:lumOff val="10536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build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8" name="Shape 252"/>
          <p:cNvSpPr txBox="1">
            <a:spLocks/>
          </p:cNvSpPr>
          <p:nvPr/>
        </p:nvSpPr>
        <p:spPr>
          <a:xfrm>
            <a:off x="3080170" y="3792965"/>
            <a:ext cx="1296565" cy="418241"/>
          </a:xfrm>
          <a:prstGeom prst="roundRect">
            <a:avLst>
              <a:gd name="adj" fmla="val 15000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vert="horz" lIns="19050" tIns="19050" rIns="19050" bIns="19050" anchor="ctr">
            <a:normAutofit/>
          </a:bodyPr>
          <a:lstStyle>
            <a:lvl1pPr marL="256540" marR="0" indent="-256540" algn="ctr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 typeface="Wingdings" charset="2"/>
              <a:buChar char=""/>
              <a:defRPr sz="33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60400" marR="0" indent="-34290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 typeface="Wingdings" charset="2"/>
              <a:buChar char="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8915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12090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15265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1844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2161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2479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2796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pPr marL="0" indent="0" defTabSz="914400" hangingPunct="1">
              <a:spcBef>
                <a:spcPts val="0"/>
              </a:spcBef>
              <a:buSzTx/>
              <a:buFontTx/>
              <a:buNone/>
            </a:pPr>
            <a:r>
              <a:rPr lang="en-US" altLang="zh-CN" sz="1235" dirty="0" err="1" smtClean="0">
                <a:sym typeface="+mn-ea"/>
              </a:rPr>
              <a:t>zk</a:t>
            </a:r>
            <a:endParaRPr lang="en-US" sz="1240" dirty="0"/>
          </a:p>
        </p:txBody>
      </p:sp>
      <p:sp>
        <p:nvSpPr>
          <p:cNvPr id="109" name="立方体 108"/>
          <p:cNvSpPr/>
          <p:nvPr/>
        </p:nvSpPr>
        <p:spPr>
          <a:xfrm>
            <a:off x="3786239" y="4358297"/>
            <a:ext cx="579544" cy="361265"/>
          </a:xfrm>
          <a:prstGeom prst="cube">
            <a:avLst/>
          </a:prstGeom>
          <a:solidFill>
            <a:schemeClr val="accent1">
              <a:hueOff val="-78757"/>
              <a:satOff val="2397"/>
              <a:lumOff val="10536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build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0" name="Shape 280"/>
          <p:cNvSpPr/>
          <p:nvPr/>
        </p:nvSpPr>
        <p:spPr>
          <a:xfrm>
            <a:off x="4543281" y="3635350"/>
            <a:ext cx="1507103" cy="117327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11" name="Shape 252"/>
          <p:cNvSpPr txBox="1">
            <a:spLocks/>
          </p:cNvSpPr>
          <p:nvPr/>
        </p:nvSpPr>
        <p:spPr>
          <a:xfrm>
            <a:off x="4636640" y="3812646"/>
            <a:ext cx="1296565" cy="418241"/>
          </a:xfrm>
          <a:prstGeom prst="roundRect">
            <a:avLst>
              <a:gd name="adj" fmla="val 15000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vert="horz" lIns="19050" tIns="19050" rIns="19050" bIns="19050" anchor="ctr">
            <a:normAutofit/>
          </a:bodyPr>
          <a:lstStyle>
            <a:lvl1pPr marL="256540" marR="0" indent="-256540" algn="ctr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 typeface="Wingdings" charset="2"/>
              <a:buChar char=""/>
              <a:defRPr sz="33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60400" marR="0" indent="-34290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 typeface="Wingdings" charset="2"/>
              <a:buChar char="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8915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12090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15265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1844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2161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2479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2796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pPr marL="0" indent="0" defTabSz="914400" hangingPunct="1">
              <a:spcBef>
                <a:spcPts val="0"/>
              </a:spcBef>
              <a:buSzTx/>
              <a:buFontTx/>
              <a:buNone/>
            </a:pPr>
            <a:r>
              <a:rPr lang="en-US" altLang="zh-CN" sz="1235" dirty="0" err="1" smtClean="0">
                <a:sym typeface="+mn-ea"/>
              </a:rPr>
              <a:t>nginx</a:t>
            </a:r>
            <a:endParaRPr lang="en-US" sz="1240" dirty="0"/>
          </a:p>
        </p:txBody>
      </p:sp>
      <p:sp>
        <p:nvSpPr>
          <p:cNvPr id="113" name="立方体 112"/>
          <p:cNvSpPr/>
          <p:nvPr/>
        </p:nvSpPr>
        <p:spPr>
          <a:xfrm>
            <a:off x="4660209" y="4408183"/>
            <a:ext cx="626374" cy="361265"/>
          </a:xfrm>
          <a:prstGeom prst="cube">
            <a:avLst/>
          </a:prstGeom>
          <a:solidFill>
            <a:schemeClr val="accent1">
              <a:hueOff val="-78757"/>
              <a:satOff val="2397"/>
              <a:lumOff val="10536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query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5" name="立方体 114"/>
          <p:cNvSpPr/>
          <p:nvPr/>
        </p:nvSpPr>
        <p:spPr>
          <a:xfrm>
            <a:off x="5385434" y="4394587"/>
            <a:ext cx="610211" cy="361265"/>
          </a:xfrm>
          <a:prstGeom prst="cube">
            <a:avLst/>
          </a:prstGeom>
          <a:solidFill>
            <a:schemeClr val="accent1">
              <a:hueOff val="-78757"/>
              <a:satOff val="2397"/>
              <a:lumOff val="10536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query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6" name="Shape 280"/>
          <p:cNvSpPr/>
          <p:nvPr/>
        </p:nvSpPr>
        <p:spPr>
          <a:xfrm>
            <a:off x="6371092" y="3561635"/>
            <a:ext cx="891460" cy="1368148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altLang="zh-CN" sz="1200" dirty="0" smtClean="0"/>
              <a:t>Offline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kylin</a:t>
            </a:r>
            <a:endParaRPr sz="1200" dirty="0"/>
          </a:p>
        </p:txBody>
      </p:sp>
      <p:sp>
        <p:nvSpPr>
          <p:cNvPr id="117" name="Shape 280"/>
          <p:cNvSpPr/>
          <p:nvPr/>
        </p:nvSpPr>
        <p:spPr>
          <a:xfrm>
            <a:off x="5340066" y="2875196"/>
            <a:ext cx="1355883" cy="384859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altLang="zh-CN" sz="1200" dirty="0" err="1" smtClean="0"/>
              <a:t>Kylin</a:t>
            </a:r>
            <a:r>
              <a:rPr lang="zh-CN" altLang="en-US" sz="1200" dirty="0" smtClean="0"/>
              <a:t> </a:t>
            </a:r>
            <a:r>
              <a:rPr lang="en-US" altLang="zh-CN" sz="1100" dirty="0" smtClean="0"/>
              <a:t>middleware</a:t>
            </a:r>
            <a:endParaRPr sz="1200" dirty="0"/>
          </a:p>
        </p:txBody>
      </p:sp>
      <p:sp>
        <p:nvSpPr>
          <p:cNvPr id="118" name="矩形 117"/>
          <p:cNvSpPr/>
          <p:nvPr/>
        </p:nvSpPr>
        <p:spPr>
          <a:xfrm>
            <a:off x="5117499" y="1456579"/>
            <a:ext cx="1997371" cy="1212069"/>
          </a:xfrm>
          <a:prstGeom prst="rect">
            <a:avLst/>
          </a:prstGeom>
          <a:noFill/>
          <a:ln w="12700" cap="flat">
            <a:solidFill>
              <a:schemeClr val="tx1">
                <a:lumMod val="60000"/>
                <a:lumOff val="40000"/>
                <a:alpha val="85000"/>
              </a:schemeClr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9" name="Shape 252"/>
          <p:cNvSpPr txBox="1">
            <a:spLocks/>
          </p:cNvSpPr>
          <p:nvPr/>
        </p:nvSpPr>
        <p:spPr>
          <a:xfrm>
            <a:off x="5149466" y="1532741"/>
            <a:ext cx="893089" cy="418241"/>
          </a:xfrm>
          <a:prstGeom prst="roundRect">
            <a:avLst>
              <a:gd name="adj" fmla="val 15000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vert="horz" lIns="19050" tIns="19050" rIns="19050" bIns="19050" anchor="ctr">
            <a:normAutofit/>
          </a:bodyPr>
          <a:lstStyle>
            <a:lvl1pPr marL="256540" marR="0" indent="-256540" algn="ctr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 typeface="Wingdings" charset="2"/>
              <a:buChar char=""/>
              <a:defRPr sz="33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60400" marR="0" indent="-34290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 typeface="Wingdings" charset="2"/>
              <a:buChar char="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8915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12090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15265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1844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2161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2479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2796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pPr marL="0" indent="0" defTabSz="914400" hangingPunct="1">
              <a:spcBef>
                <a:spcPts val="0"/>
              </a:spcBef>
              <a:buSzTx/>
              <a:buFontTx/>
              <a:buNone/>
            </a:pPr>
            <a:r>
              <a:rPr lang="en-US" altLang="zh-CN" sz="1235" dirty="0" smtClean="0">
                <a:sym typeface="+mn-ea"/>
              </a:rPr>
              <a:t>query</a:t>
            </a:r>
            <a:endParaRPr lang="en-US" sz="1240" dirty="0"/>
          </a:p>
        </p:txBody>
      </p:sp>
      <p:sp>
        <p:nvSpPr>
          <p:cNvPr id="120" name="Shape 252"/>
          <p:cNvSpPr txBox="1">
            <a:spLocks/>
          </p:cNvSpPr>
          <p:nvPr/>
        </p:nvSpPr>
        <p:spPr>
          <a:xfrm>
            <a:off x="5165975" y="2188356"/>
            <a:ext cx="893089" cy="418241"/>
          </a:xfrm>
          <a:prstGeom prst="roundRect">
            <a:avLst>
              <a:gd name="adj" fmla="val 15000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vert="horz" lIns="19050" tIns="19050" rIns="19050" bIns="19050" anchor="ctr">
            <a:normAutofit lnSpcReduction="10000"/>
          </a:bodyPr>
          <a:lstStyle>
            <a:lvl1pPr marL="256540" marR="0" indent="-256540" algn="ctr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 typeface="Wingdings" charset="2"/>
              <a:buChar char=""/>
              <a:defRPr sz="33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60400" marR="0" indent="-34290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 typeface="Wingdings" charset="2"/>
              <a:buChar char="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8915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12090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15265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1844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2161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2479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2796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pPr marL="0" indent="0" defTabSz="914400" hangingPunct="1">
              <a:spcBef>
                <a:spcPts val="0"/>
              </a:spcBef>
              <a:buSzTx/>
              <a:buFontTx/>
              <a:buNone/>
            </a:pPr>
            <a:r>
              <a:rPr lang="en-US" altLang="zh-CN" sz="1235" dirty="0" smtClean="0">
                <a:sym typeface="+mn-ea"/>
              </a:rPr>
              <a:t>Meta</a:t>
            </a:r>
            <a:r>
              <a:rPr lang="zh-CN" altLang="en-US" sz="1235" dirty="0" smtClean="0">
                <a:sym typeface="+mn-ea"/>
              </a:rPr>
              <a:t> </a:t>
            </a:r>
            <a:r>
              <a:rPr lang="en-US" altLang="zh-CN" sz="1235" dirty="0" smtClean="0">
                <a:sym typeface="+mn-ea"/>
              </a:rPr>
              <a:t>manager</a:t>
            </a:r>
            <a:endParaRPr lang="en-US" sz="1240" dirty="0"/>
          </a:p>
        </p:txBody>
      </p:sp>
      <p:sp>
        <p:nvSpPr>
          <p:cNvPr id="121" name="Shape 252"/>
          <p:cNvSpPr txBox="1">
            <a:spLocks/>
          </p:cNvSpPr>
          <p:nvPr/>
        </p:nvSpPr>
        <p:spPr>
          <a:xfrm>
            <a:off x="6127254" y="1532741"/>
            <a:ext cx="893089" cy="418241"/>
          </a:xfrm>
          <a:prstGeom prst="roundRect">
            <a:avLst>
              <a:gd name="adj" fmla="val 15000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vert="horz" lIns="19050" tIns="19050" rIns="19050" bIns="19050" anchor="ctr">
            <a:normAutofit lnSpcReduction="10000"/>
          </a:bodyPr>
          <a:lstStyle>
            <a:lvl1pPr marL="256540" marR="0" indent="-256540" algn="ctr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 typeface="Wingdings" charset="2"/>
              <a:buChar char=""/>
              <a:defRPr sz="33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60400" marR="0" indent="-34290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 typeface="Wingdings" charset="2"/>
              <a:buChar char="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8915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12090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15265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1844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2161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2479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2796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pPr marL="0" indent="0" defTabSz="914400" hangingPunct="1">
              <a:spcBef>
                <a:spcPts val="0"/>
              </a:spcBef>
              <a:buSzTx/>
              <a:buFontTx/>
              <a:buNone/>
            </a:pPr>
            <a:r>
              <a:rPr lang="en-US" altLang="zh-CN" sz="1235" dirty="0" smtClean="0">
                <a:sym typeface="+mn-ea"/>
              </a:rPr>
              <a:t>Cube</a:t>
            </a:r>
            <a:r>
              <a:rPr lang="zh-CN" altLang="en-US" sz="1235" dirty="0" smtClean="0">
                <a:sym typeface="+mn-ea"/>
              </a:rPr>
              <a:t> </a:t>
            </a:r>
            <a:r>
              <a:rPr lang="en-US" altLang="zh-CN" sz="1235" dirty="0" smtClean="0">
                <a:sym typeface="+mn-ea"/>
              </a:rPr>
              <a:t>execute</a:t>
            </a:r>
            <a:endParaRPr lang="en-US" sz="1240" dirty="0"/>
          </a:p>
        </p:txBody>
      </p:sp>
      <p:sp>
        <p:nvSpPr>
          <p:cNvPr id="122" name="Shape 252"/>
          <p:cNvSpPr txBox="1">
            <a:spLocks/>
          </p:cNvSpPr>
          <p:nvPr/>
        </p:nvSpPr>
        <p:spPr>
          <a:xfrm>
            <a:off x="6145368" y="2177668"/>
            <a:ext cx="893089" cy="418241"/>
          </a:xfrm>
          <a:prstGeom prst="roundRect">
            <a:avLst>
              <a:gd name="adj" fmla="val 15000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vert="horz" lIns="19050" tIns="19050" rIns="19050" bIns="19050" anchor="ctr">
            <a:normAutofit/>
          </a:bodyPr>
          <a:lstStyle>
            <a:lvl1pPr marL="256540" marR="0" indent="-256540" algn="ctr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 typeface="Wingdings" charset="2"/>
              <a:buChar char=""/>
              <a:defRPr sz="33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60400" marR="0" indent="-34290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 typeface="Wingdings" charset="2"/>
              <a:buChar char="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8915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12090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15265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1844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2161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2479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2796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pPr marL="0" indent="0" defTabSz="914400" hangingPunct="1">
              <a:spcBef>
                <a:spcPts val="0"/>
              </a:spcBef>
              <a:buSzTx/>
              <a:buFontTx/>
              <a:buNone/>
            </a:pPr>
            <a:r>
              <a:rPr lang="en-US" altLang="zh-CN" sz="1235" dirty="0" smtClean="0">
                <a:sym typeface="+mn-ea"/>
              </a:rPr>
              <a:t>Statistics</a:t>
            </a:r>
            <a:endParaRPr lang="en-US" sz="1240" dirty="0"/>
          </a:p>
        </p:txBody>
      </p:sp>
      <p:sp>
        <p:nvSpPr>
          <p:cNvPr id="123" name="矩形 122"/>
          <p:cNvSpPr/>
          <p:nvPr/>
        </p:nvSpPr>
        <p:spPr>
          <a:xfrm>
            <a:off x="3405724" y="1463268"/>
            <a:ext cx="1487471" cy="537401"/>
          </a:xfrm>
          <a:prstGeom prst="rect">
            <a:avLst/>
          </a:prstGeom>
          <a:noFill/>
          <a:ln w="12700" cap="flat">
            <a:solidFill>
              <a:schemeClr val="tx1">
                <a:lumMod val="60000"/>
                <a:lumOff val="40000"/>
                <a:alpha val="85000"/>
              </a:schemeClr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5" name="立方体 124"/>
          <p:cNvSpPr/>
          <p:nvPr/>
        </p:nvSpPr>
        <p:spPr>
          <a:xfrm>
            <a:off x="3508955" y="1623849"/>
            <a:ext cx="579544" cy="361265"/>
          </a:xfrm>
          <a:prstGeom prst="cube">
            <a:avLst/>
          </a:prstGeom>
          <a:solidFill>
            <a:schemeClr val="accent1">
              <a:hueOff val="-78757"/>
              <a:satOff val="2397"/>
              <a:lumOff val="10536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00" dirty="0" err="1" smtClea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redis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6" name="立方体 125"/>
          <p:cNvSpPr/>
          <p:nvPr/>
        </p:nvSpPr>
        <p:spPr>
          <a:xfrm>
            <a:off x="4226139" y="1595362"/>
            <a:ext cx="579544" cy="361265"/>
          </a:xfrm>
          <a:prstGeom prst="cube">
            <a:avLst/>
          </a:prstGeom>
          <a:solidFill>
            <a:schemeClr val="accent1">
              <a:hueOff val="-78757"/>
              <a:satOff val="2397"/>
              <a:lumOff val="10536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00" dirty="0" err="1" smtClea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redis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7" name="Shape 252"/>
          <p:cNvSpPr txBox="1">
            <a:spLocks/>
          </p:cNvSpPr>
          <p:nvPr/>
        </p:nvSpPr>
        <p:spPr>
          <a:xfrm>
            <a:off x="1598915" y="1595362"/>
            <a:ext cx="1296565" cy="418241"/>
          </a:xfrm>
          <a:prstGeom prst="roundRect">
            <a:avLst>
              <a:gd name="adj" fmla="val 15000"/>
            </a:avLst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vert="horz" lIns="19050" tIns="19050" rIns="19050" bIns="19050" anchor="ctr">
            <a:normAutofit/>
          </a:bodyPr>
          <a:lstStyle>
            <a:lvl1pPr marL="256540" marR="0" indent="-256540" algn="ctr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 typeface="Wingdings" charset="2"/>
              <a:buChar char=""/>
              <a:defRPr sz="33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60400" marR="0" indent="-34290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 typeface="Wingdings" charset="2"/>
              <a:buChar char="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8915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12090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15265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1844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2161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2479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2796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pPr marL="0" indent="0" defTabSz="914400" hangingPunct="1">
              <a:spcBef>
                <a:spcPts val="0"/>
              </a:spcBef>
              <a:buSzTx/>
              <a:buFontTx/>
              <a:buNone/>
            </a:pPr>
            <a:r>
              <a:rPr lang="en-US" altLang="zh-CN" sz="1235" dirty="0" smtClean="0">
                <a:sym typeface="+mn-ea"/>
              </a:rPr>
              <a:t>Metrics</a:t>
            </a:r>
            <a:r>
              <a:rPr lang="zh-CN" altLang="en-US" sz="1235" dirty="0" smtClean="0">
                <a:sym typeface="+mn-ea"/>
              </a:rPr>
              <a:t> </a:t>
            </a:r>
            <a:r>
              <a:rPr lang="en-US" altLang="zh-CN" sz="1235" dirty="0" err="1" smtClean="0">
                <a:sym typeface="+mn-ea"/>
              </a:rPr>
              <a:t>api</a:t>
            </a:r>
            <a:endParaRPr lang="en-US" sz="1240" dirty="0"/>
          </a:p>
        </p:txBody>
      </p:sp>
      <p:sp>
        <p:nvSpPr>
          <p:cNvPr id="128" name="Shape 252"/>
          <p:cNvSpPr txBox="1">
            <a:spLocks/>
          </p:cNvSpPr>
          <p:nvPr/>
        </p:nvSpPr>
        <p:spPr>
          <a:xfrm>
            <a:off x="1588070" y="982009"/>
            <a:ext cx="1296565" cy="418241"/>
          </a:xfrm>
          <a:prstGeom prst="roundRect">
            <a:avLst>
              <a:gd name="adj" fmla="val 1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vert="horz" lIns="19050" tIns="19050" rIns="19050" bIns="19050" anchor="ctr">
            <a:normAutofit/>
          </a:bodyPr>
          <a:lstStyle>
            <a:lvl1pPr marL="256540" marR="0" indent="-256540" algn="ctr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 typeface="Wingdings" charset="2"/>
              <a:buChar char=""/>
              <a:defRPr sz="33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60400" marR="0" indent="-34290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 typeface="Wingdings" charset="2"/>
              <a:buChar char="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8915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12090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15265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1844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2161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2479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2796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pPr marL="0" indent="0" defTabSz="914400" hangingPunct="1">
              <a:spcBef>
                <a:spcPts val="0"/>
              </a:spcBef>
              <a:buSzTx/>
              <a:buFontTx/>
              <a:buNone/>
            </a:pPr>
            <a:r>
              <a:rPr lang="en-US" altLang="zh-CN" sz="1235" dirty="0" smtClean="0">
                <a:sym typeface="+mn-ea"/>
              </a:rPr>
              <a:t>product</a:t>
            </a:r>
            <a:endParaRPr lang="en-US" sz="1240" dirty="0"/>
          </a:p>
        </p:txBody>
      </p:sp>
      <p:cxnSp>
        <p:nvCxnSpPr>
          <p:cNvPr id="27" name="直线箭头连接符 26"/>
          <p:cNvCxnSpPr>
            <a:stCxn id="128" idx="2"/>
            <a:endCxn id="127" idx="0"/>
          </p:cNvCxnSpPr>
          <p:nvPr/>
        </p:nvCxnSpPr>
        <p:spPr>
          <a:xfrm>
            <a:off x="2236353" y="1400250"/>
            <a:ext cx="10845" cy="19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左右箭头 27"/>
          <p:cNvSpPr/>
          <p:nvPr/>
        </p:nvSpPr>
        <p:spPr>
          <a:xfrm>
            <a:off x="2895481" y="1623849"/>
            <a:ext cx="510244" cy="198686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30" name="曲线连接符 29"/>
          <p:cNvCxnSpPr>
            <a:stCxn id="127" idx="2"/>
            <a:endCxn id="83" idx="3"/>
          </p:cNvCxnSpPr>
          <p:nvPr/>
        </p:nvCxnSpPr>
        <p:spPr>
          <a:xfrm rot="16200000" flipH="1">
            <a:off x="2004102" y="2256698"/>
            <a:ext cx="955692" cy="469501"/>
          </a:xfrm>
          <a:prstGeom prst="curvedConnector4">
            <a:avLst>
              <a:gd name="adj1" fmla="val 39059"/>
              <a:gd name="adj2" fmla="val 1867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曲线连接符 223"/>
          <p:cNvCxnSpPr>
            <a:stCxn id="127" idx="2"/>
            <a:endCxn id="110" idx="0"/>
          </p:cNvCxnSpPr>
          <p:nvPr/>
        </p:nvCxnSpPr>
        <p:spPr>
          <a:xfrm rot="16200000" flipH="1">
            <a:off x="2961142" y="1299658"/>
            <a:ext cx="1621747" cy="30496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曲线连接符 225"/>
          <p:cNvCxnSpPr>
            <a:stCxn id="117" idx="2"/>
            <a:endCxn id="103" idx="0"/>
          </p:cNvCxnSpPr>
          <p:nvPr/>
        </p:nvCxnSpPr>
        <p:spPr>
          <a:xfrm rot="5400000">
            <a:off x="5106699" y="2650324"/>
            <a:ext cx="301579" cy="15210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曲线连接符 227"/>
          <p:cNvCxnSpPr>
            <a:stCxn id="117" idx="2"/>
            <a:endCxn id="116" idx="0"/>
          </p:cNvCxnSpPr>
          <p:nvPr/>
        </p:nvCxnSpPr>
        <p:spPr>
          <a:xfrm rot="16200000" flipH="1">
            <a:off x="6266625" y="3011438"/>
            <a:ext cx="301580" cy="7988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上下箭头 228"/>
          <p:cNvSpPr/>
          <p:nvPr/>
        </p:nvSpPr>
        <p:spPr>
          <a:xfrm>
            <a:off x="6018008" y="2668648"/>
            <a:ext cx="45719" cy="272762"/>
          </a:xfrm>
          <a:prstGeom prst="upDownArrow">
            <a:avLst/>
          </a:prstGeom>
          <a:solidFill>
            <a:schemeClr val="accent1">
              <a:hueOff val="-78757"/>
              <a:satOff val="2397"/>
              <a:lumOff val="10536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231" name="曲线连接符 230"/>
          <p:cNvCxnSpPr>
            <a:endCxn id="106" idx="0"/>
          </p:cNvCxnSpPr>
          <p:nvPr/>
        </p:nvCxnSpPr>
        <p:spPr>
          <a:xfrm rot="10800000" flipV="1">
            <a:off x="3429291" y="4211205"/>
            <a:ext cx="244614" cy="1590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曲线连接符 232"/>
          <p:cNvCxnSpPr>
            <a:stCxn id="108" idx="2"/>
            <a:endCxn id="109" idx="0"/>
          </p:cNvCxnSpPr>
          <p:nvPr/>
        </p:nvCxnSpPr>
        <p:spPr>
          <a:xfrm rot="16200000" flipH="1">
            <a:off x="3851266" y="4088393"/>
            <a:ext cx="147091" cy="3927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曲线连接符 234"/>
          <p:cNvCxnSpPr>
            <a:stCxn id="105" idx="2"/>
          </p:cNvCxnSpPr>
          <p:nvPr/>
        </p:nvCxnSpPr>
        <p:spPr>
          <a:xfrm rot="5400000">
            <a:off x="3265273" y="4785483"/>
            <a:ext cx="396619" cy="4951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曲线连接符 236"/>
          <p:cNvCxnSpPr>
            <a:endCxn id="58" idx="0"/>
          </p:cNvCxnSpPr>
          <p:nvPr/>
        </p:nvCxnSpPr>
        <p:spPr>
          <a:xfrm>
            <a:off x="5286583" y="4834742"/>
            <a:ext cx="930602" cy="3678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下箭头 237"/>
          <p:cNvSpPr/>
          <p:nvPr/>
        </p:nvSpPr>
        <p:spPr>
          <a:xfrm>
            <a:off x="1497705" y="2487419"/>
            <a:ext cx="45719" cy="285814"/>
          </a:xfrm>
          <a:prstGeom prst="downArrow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62" name="曲线连接符 61"/>
          <p:cNvCxnSpPr/>
          <p:nvPr/>
        </p:nvCxnSpPr>
        <p:spPr>
          <a:xfrm rot="16200000" flipH="1">
            <a:off x="3113542" y="1452058"/>
            <a:ext cx="1621747" cy="30496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Data </a:t>
            </a:r>
            <a:r>
              <a:rPr kumimoji="1" lang="en-US" altLang="zh-CN" dirty="0" smtClean="0"/>
              <a:t>For </a:t>
            </a:r>
            <a:r>
              <a:rPr kumimoji="1" lang="en-US" altLang="zh-CN" dirty="0" err="1"/>
              <a:t>K</a:t>
            </a:r>
            <a:r>
              <a:rPr kumimoji="1" lang="en-US" altLang="zh-CN" dirty="0" err="1" smtClean="0"/>
              <a:t>ylin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800+cube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16+business</a:t>
            </a:r>
          </a:p>
          <a:p>
            <a:r>
              <a:rPr kumimoji="1" lang="en-US" altLang="zh-CN" dirty="0" smtClean="0"/>
              <a:t>200T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160000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million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6000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million</a:t>
            </a:r>
          </a:p>
          <a:p>
            <a:r>
              <a:rPr kumimoji="1" lang="en-US" altLang="zh-CN" dirty="0" smtClean="0"/>
              <a:t>Query/day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million</a:t>
            </a:r>
            <a:r>
              <a:rPr kumimoji="1" lang="zh-CN" altLang="en-US" dirty="0" smtClean="0"/>
              <a:t>， </a:t>
            </a:r>
            <a:r>
              <a:rPr kumimoji="1" lang="en-US" altLang="zh-CN" dirty="0" smtClean="0"/>
              <a:t>&lt;500ms(95%), &lt;1s (99%)</a:t>
            </a:r>
            <a:endParaRPr kumimoji="1" lang="zh-CN" altLang="en-US" dirty="0"/>
          </a:p>
        </p:txBody>
      </p:sp>
      <p:pic>
        <p:nvPicPr>
          <p:cNvPr id="7" name="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01" y="3134120"/>
            <a:ext cx="512140" cy="51231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2169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EABC2C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ingFang SC Medium"/>
        <a:ea typeface="PingFang SC Medium"/>
        <a:cs typeface="PingFang SC Medium"/>
      </a:majorFont>
      <a:minorFont>
        <a:latin typeface="PingFang SC Medium"/>
        <a:ea typeface="PingFang SC Medium"/>
        <a:cs typeface="PingFang SC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78757"/>
            <a:satOff val="2397"/>
            <a:lumOff val="10536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chemeClr val="accent1">
              <a:hueOff val="-78757"/>
              <a:satOff val="2397"/>
              <a:lumOff val="10536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6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+mn-lt"/>
            <a:ea typeface="+mn-ea"/>
            <a:cs typeface="+mn-cs"/>
            <a:sym typeface="苹方 中等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EABC2C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ingFang SC Medium"/>
        <a:ea typeface="PingFang SC Medium"/>
        <a:cs typeface="PingFang SC Medium"/>
      </a:majorFont>
      <a:minorFont>
        <a:latin typeface="PingFang SC Medium"/>
        <a:ea typeface="PingFang SC Medium"/>
        <a:cs typeface="PingFang SC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78757"/>
            <a:satOff val="2397"/>
            <a:lumOff val="10536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chemeClr val="accent1">
              <a:hueOff val="-78757"/>
              <a:satOff val="2397"/>
              <a:lumOff val="10536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6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+mn-lt"/>
            <a:ea typeface="+mn-ea"/>
            <a:cs typeface="+mn-cs"/>
            <a:sym typeface="苹方 中等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256</Words>
  <Application>Microsoft Macintosh PowerPoint</Application>
  <PresentationFormat>全屏显示(4:3)</PresentationFormat>
  <Paragraphs>132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Futura</vt:lpstr>
      <vt:lpstr>Helvetica Light</vt:lpstr>
      <vt:lpstr>Helvetica Neue</vt:lpstr>
      <vt:lpstr>PingFang SC Medium</vt:lpstr>
      <vt:lpstr>PingFang SC Semibold</vt:lpstr>
      <vt:lpstr>Wingdings</vt:lpstr>
      <vt:lpstr>方正兰亭大黑_GBK</vt:lpstr>
      <vt:lpstr>苹方 常规</vt:lpstr>
      <vt:lpstr>苹方 中等</vt:lpstr>
      <vt:lpstr>Arial</vt:lpstr>
      <vt:lpstr>White</vt:lpstr>
      <vt:lpstr>PowerPoint 演示文稿</vt:lpstr>
      <vt:lpstr>Content</vt:lpstr>
      <vt:lpstr>Architecture Evolution</vt:lpstr>
      <vt:lpstr>PowerPoint 演示文稿</vt:lpstr>
      <vt:lpstr>Olap Scenario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Monitor Scenario</vt:lpstr>
      <vt:lpstr>PowerPoint 演示文稿</vt:lpstr>
      <vt:lpstr>PowerPoint 演示文稿</vt:lpstr>
      <vt:lpstr>Data Mining Scenario</vt:lpstr>
      <vt:lpstr>PowerPoint 演示文稿</vt:lpstr>
      <vt:lpstr>RealTime ETL Scenario</vt:lpstr>
      <vt:lpstr>PowerPoint 演示文稿</vt:lpstr>
      <vt:lpstr>Hdic Scence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zhao guoxian</cp:lastModifiedBy>
  <cp:revision>276</cp:revision>
  <dcterms:created xsi:type="dcterms:W3CDTF">2018-07-31T02:46:00Z</dcterms:created>
  <dcterms:modified xsi:type="dcterms:W3CDTF">2018-08-15T11:27:22Z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