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8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88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0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430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97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1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60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39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21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22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0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6B43-1E10-6848-9FF6-AF2BF972FE9C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23D1-D666-DB43-A518-8C52EA1BE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99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SimpleEL</a:t>
            </a:r>
            <a:r>
              <a:rPr lang="zh-CN" altLang="en-US" dirty="0" smtClean="0"/>
              <a:t>项目介绍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温绍锦</a:t>
            </a:r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10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JSR 223 Java</a:t>
            </a:r>
            <a:r>
              <a:rPr lang="zh-CN" altLang="en-US" dirty="0" smtClean="0"/>
              <a:t>平台脚本语言规范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JSR 292 Java</a:t>
            </a:r>
            <a:r>
              <a:rPr lang="zh-CN" altLang="en-US" dirty="0" smtClean="0"/>
              <a:t>平台动态类型语言规范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风格语法支持的预处理器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22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推广计划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公司内推广</a:t>
            </a:r>
            <a:endParaRPr lang="en-US" altLang="zh-CN" dirty="0" smtClean="0"/>
          </a:p>
          <a:p>
            <a:r>
              <a:rPr lang="zh-CN" altLang="en-US" dirty="0" smtClean="0"/>
              <a:t>集团内推广</a:t>
            </a:r>
            <a:endParaRPr lang="en-US" altLang="zh-CN" dirty="0" smtClean="0"/>
          </a:p>
          <a:p>
            <a:r>
              <a:rPr lang="zh-CN" altLang="en-US" dirty="0" smtClean="0"/>
              <a:t>开源业界推广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80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29441"/>
            <a:ext cx="83115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000"/>
                </a:solidFill>
              </a:rPr>
              <a:t>我们需</a:t>
            </a:r>
            <a:r>
              <a:rPr lang="zh-CN" altLang="en-US" sz="2400" dirty="0" smtClean="0">
                <a:solidFill>
                  <a:srgbClr val="008000"/>
                </a:solidFill>
              </a:rPr>
              <a:t>要一个表达式解释引擎：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r>
              <a:rPr lang="en-US" altLang="zh-CN" sz="4400" dirty="0" smtClean="0">
                <a:solidFill>
                  <a:srgbClr val="008000"/>
                </a:solidFill>
              </a:rPr>
              <a:t>	</a:t>
            </a:r>
            <a:r>
              <a:rPr lang="zh-CN" altLang="en-US" sz="4000" dirty="0" smtClean="0">
                <a:solidFill>
                  <a:srgbClr val="008000"/>
                </a:solidFill>
              </a:rPr>
              <a:t>速</a:t>
            </a:r>
            <a:r>
              <a:rPr lang="zh-CN" altLang="en-US" sz="4000" dirty="0">
                <a:solidFill>
                  <a:srgbClr val="008000"/>
                </a:solidFill>
              </a:rPr>
              <a:t>度极</a:t>
            </a:r>
            <a:r>
              <a:rPr lang="zh-CN" altLang="en-US" sz="4000" dirty="0" smtClean="0">
                <a:solidFill>
                  <a:srgbClr val="008000"/>
                </a:solidFill>
              </a:rPr>
              <a:t>致</a:t>
            </a:r>
            <a:endParaRPr lang="en-US" altLang="zh-CN" sz="4000" dirty="0" smtClean="0">
              <a:solidFill>
                <a:srgbClr val="008000"/>
              </a:solidFill>
            </a:endParaRPr>
          </a:p>
          <a:p>
            <a:r>
              <a:rPr lang="en-US" altLang="zh-CN" sz="4000" dirty="0">
                <a:solidFill>
                  <a:srgbClr val="008000"/>
                </a:solidFill>
              </a:rPr>
              <a:t>	</a:t>
            </a:r>
            <a:r>
              <a:rPr lang="zh-CN" altLang="en-US" sz="4000" dirty="0" smtClean="0">
                <a:solidFill>
                  <a:srgbClr val="008000"/>
                </a:solidFill>
              </a:rPr>
              <a:t>扩</a:t>
            </a:r>
            <a:r>
              <a:rPr lang="zh-CN" altLang="en-US" sz="4000" dirty="0">
                <a:solidFill>
                  <a:srgbClr val="008000"/>
                </a:solidFill>
              </a:rPr>
              <a:t>展性良</a:t>
            </a:r>
            <a:r>
              <a:rPr lang="zh-CN" altLang="en-US" sz="4000" dirty="0" smtClean="0">
                <a:solidFill>
                  <a:srgbClr val="008000"/>
                </a:solidFill>
              </a:rPr>
              <a:t>好</a:t>
            </a: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14384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8000"/>
                </a:solidFill>
              </a:rPr>
              <a:t>用于：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r>
              <a:rPr lang="en-US" sz="4400" dirty="0">
                <a:solidFill>
                  <a:srgbClr val="008000"/>
                </a:solidFill>
              </a:rPr>
              <a:t>	</a:t>
            </a:r>
            <a:r>
              <a:rPr lang="zh-CN" altLang="en-US" sz="4000" dirty="0" smtClean="0">
                <a:solidFill>
                  <a:srgbClr val="008000"/>
                </a:solidFill>
              </a:rPr>
              <a:t>运行时动态定义规则处理</a:t>
            </a:r>
            <a:r>
              <a:rPr lang="zh-CN" altLang="en-US" sz="4000" dirty="0" smtClean="0">
                <a:solidFill>
                  <a:srgbClr val="FF0000"/>
                </a:solidFill>
              </a:rPr>
              <a:t>海量数据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需求</a:t>
            </a:r>
            <a:endParaRPr lang="en-US" sz="2800" dirty="0"/>
          </a:p>
        </p:txBody>
      </p:sp>
      <p:pic>
        <p:nvPicPr>
          <p:cNvPr id="9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64" y="59576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772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EL</a:t>
            </a:r>
            <a:r>
              <a:rPr lang="zh-CN" altLang="en-US" dirty="0" smtClean="0"/>
              <a:t>是什么？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Simple </a:t>
            </a:r>
            <a:r>
              <a:rPr lang="en-US" altLang="zh-TW" dirty="0" smtClean="0"/>
              <a:t>EL</a:t>
            </a:r>
            <a:r>
              <a:rPr lang="zh-CN" altLang="en-US" dirty="0" smtClean="0"/>
              <a:t>是一个表达式解析引擎。它将表达式解析分成四个部分：预处理、编译、缓存和执行。这四个步骤任意一部分都可以替换，类似设计模式中的</a:t>
            </a:r>
            <a:r>
              <a:rPr lang="en-US" altLang="zh-CN" dirty="0" smtClean="0"/>
              <a:t>Template Method</a:t>
            </a:r>
            <a:r>
              <a:rPr lang="zh-CN" altLang="en-US" dirty="0" smtClean="0"/>
              <a:t>。</a:t>
            </a:r>
            <a:endParaRPr lang="zh-TW" altLang="en-US" dirty="0"/>
          </a:p>
          <a:p>
            <a:r>
              <a:rPr lang="zh-CN" altLang="en-US" dirty="0" smtClean="0"/>
              <a:t>缺省的实现是：将表达式处理成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Tools.jar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动态编译，缓存变异后反射得到的实例</a:t>
            </a:r>
            <a:r>
              <a:rPr lang="zh-TW" altLang="en-US" dirty="0" smtClean="0"/>
              <a:t>，</a:t>
            </a:r>
            <a:r>
              <a:rPr lang="zh-CN" altLang="en-US" dirty="0" smtClean="0"/>
              <a:t>使得表达式的解析速度和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静态编译的速度接近。</a:t>
            </a:r>
            <a:endParaRPr lang="zh-TW" altLang="en-US" dirty="0"/>
          </a:p>
          <a:p>
            <a:r>
              <a:rPr lang="zh-CN" altLang="en-US" dirty="0" smtClean="0"/>
              <a:t>这是一个性能极致、扩展性良好的表达式解析引擎。</a:t>
            </a:r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469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执行表达式的四个步骤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7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预处理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8283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编译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2078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缓存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5171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执行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84298" y="3059222"/>
            <a:ext cx="76398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988484" y="3059222"/>
            <a:ext cx="813594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042279" y="3059222"/>
            <a:ext cx="902892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277" y="3059222"/>
            <a:ext cx="65482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85372" y="3059222"/>
            <a:ext cx="744113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2320096"/>
            <a:ext cx="4602819" cy="1170696"/>
          </a:xfrm>
          <a:prstGeom prst="rect">
            <a:avLst/>
          </a:prstGeom>
          <a:noFill/>
          <a:ln w="25400"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000" dirty="0" smtClean="0">
                <a:solidFill>
                  <a:srgbClr val="008000"/>
                </a:solidFill>
              </a:rPr>
              <a:t>一次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84296" y="2320096"/>
            <a:ext cx="2649108" cy="1170696"/>
          </a:xfrm>
          <a:prstGeom prst="rect">
            <a:avLst/>
          </a:prstGeom>
          <a:noFill/>
          <a:ln w="25400"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000" dirty="0" smtClean="0">
                <a:solidFill>
                  <a:srgbClr val="008000"/>
                </a:solidFill>
              </a:rPr>
              <a:t>多次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277" y="3657996"/>
            <a:ext cx="194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按需进行预处理，使得能够扩展支持不同的语法。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748283" y="3657996"/>
            <a:ext cx="147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调用</a:t>
            </a:r>
            <a:r>
              <a:rPr lang="en-US" altLang="zh-CN" sz="1200" dirty="0" smtClean="0"/>
              <a:t>tools.jar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Javac API</a:t>
            </a:r>
            <a:r>
              <a:rPr lang="zh-CN" altLang="en-US" sz="1200" dirty="0" smtClean="0"/>
              <a:t>编译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2078" y="3650456"/>
            <a:ext cx="147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将编译好的</a:t>
            </a:r>
            <a:r>
              <a:rPr lang="en-US" altLang="zh-CN" sz="1200" dirty="0" smtClean="0"/>
              <a:t>class</a:t>
            </a:r>
            <a:r>
              <a:rPr lang="zh-CN" altLang="en-US" sz="1200" dirty="0" smtClean="0"/>
              <a:t>反射创建实例缓存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945171" y="3657996"/>
            <a:ext cx="147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按接口调用，</a:t>
            </a:r>
            <a:r>
              <a:rPr lang="zh-CN" altLang="en-US" sz="1200" dirty="0"/>
              <a:t>接</a:t>
            </a:r>
            <a:r>
              <a:rPr lang="zh-CN" altLang="en-US" sz="1200" dirty="0" smtClean="0"/>
              <a:t>近静态编译的速度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27" idx="2"/>
            <a:endCxn id="24" idx="2"/>
          </p:cNvCxnSpPr>
          <p:nvPr/>
        </p:nvCxnSpPr>
        <p:spPr>
          <a:xfrm rot="5400000">
            <a:off x="4437462" y="872793"/>
            <a:ext cx="12700" cy="6493736"/>
          </a:xfrm>
          <a:prstGeom prst="bentConnector3">
            <a:avLst>
              <a:gd name="adj1" fmla="val 5705969"/>
            </a:avLst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25" idx="2"/>
          </p:cNvCxnSpPr>
          <p:nvPr/>
        </p:nvCxnSpPr>
        <p:spPr>
          <a:xfrm rot="5400000">
            <a:off x="4510570" y="3088994"/>
            <a:ext cx="7540" cy="2053795"/>
          </a:xfrm>
          <a:prstGeom prst="bentConnector3">
            <a:avLst>
              <a:gd name="adj1" fmla="val 9579257"/>
            </a:avLst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7442" y="499117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8000"/>
                </a:solidFill>
              </a:rPr>
              <a:t>每个步骤都可以替换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42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9277" y="5380672"/>
            <a:ext cx="224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四个接口：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Preprocessor</a:t>
            </a: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Compiler</a:t>
            </a: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CacheProvider</a:t>
            </a: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Expr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2162911" y="2495826"/>
            <a:ext cx="364435" cy="44173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Java</a:t>
            </a:r>
            <a:endParaRPr lang="en-US" sz="700" dirty="0"/>
          </a:p>
        </p:txBody>
      </p:sp>
      <p:sp>
        <p:nvSpPr>
          <p:cNvPr id="29" name="Folded Corner 28"/>
          <p:cNvSpPr/>
          <p:nvPr/>
        </p:nvSpPr>
        <p:spPr>
          <a:xfrm>
            <a:off x="4226600" y="2495826"/>
            <a:ext cx="364435" cy="44173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Class</a:t>
            </a:r>
            <a:endParaRPr lang="en-US" sz="700" dirty="0"/>
          </a:p>
        </p:txBody>
      </p:sp>
      <p:sp>
        <p:nvSpPr>
          <p:cNvPr id="30" name="Folded Corner 29"/>
          <p:cNvSpPr/>
          <p:nvPr/>
        </p:nvSpPr>
        <p:spPr>
          <a:xfrm>
            <a:off x="6280395" y="2495826"/>
            <a:ext cx="364435" cy="44173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Expr</a:t>
            </a:r>
          </a:p>
          <a:p>
            <a:pPr algn="ctr"/>
            <a:r>
              <a:rPr lang="en-US" sz="700" dirty="0" smtClean="0"/>
              <a:t>Inst</a:t>
            </a:r>
            <a:endParaRPr lang="en-US" sz="700" dirty="0"/>
          </a:p>
        </p:txBody>
      </p:sp>
    </p:spTree>
    <p:extLst>
      <p:ext uri="{BB962C8B-B14F-4D97-AF65-F5344CB8AC3E}">
        <p14:creationId xmlns="" xmlns:p14="http://schemas.microsoft.com/office/powerpoint/2010/main" val="6570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3248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import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com.alibaba.simpleEL.eval.DefaultExpressEvalService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>
                <a:solidFill>
                  <a:srgbClr val="7030A0"/>
                </a:solidFill>
              </a:rPr>
              <a:t>import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com.alibaba.simpleEL.preprocess.DefaultVariantResolver.Type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err="1" smtClean="0"/>
              <a:t>DefaultExpressEvalService</a:t>
            </a:r>
            <a:r>
              <a:rPr lang="en-US" sz="1400" b="1" dirty="0" smtClean="0"/>
              <a:t> </a:t>
            </a:r>
            <a:r>
              <a:rPr lang="en-US" sz="1400" b="1" dirty="0" smtClean="0"/>
              <a:t>service = </a:t>
            </a:r>
            <a:r>
              <a:rPr lang="en-US" sz="1400" b="1" dirty="0" smtClean="0">
                <a:solidFill>
                  <a:srgbClr val="7030A0"/>
                </a:solidFill>
              </a:rPr>
              <a:t>new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DefaultExpressEvalService</a:t>
            </a:r>
            <a:r>
              <a:rPr lang="en-US" sz="1400" b="1" dirty="0" smtClean="0"/>
              <a:t>();</a:t>
            </a:r>
          </a:p>
          <a:p>
            <a:endParaRPr lang="en-US" sz="1400" b="1" dirty="0" smtClean="0"/>
          </a:p>
          <a:p>
            <a:r>
              <a:rPr lang="en-US" altLang="zh-TW" sz="1400" b="1" dirty="0" smtClean="0">
                <a:solidFill>
                  <a:srgbClr val="008000"/>
                </a:solidFill>
              </a:rPr>
              <a:t>// </a:t>
            </a:r>
            <a:r>
              <a:rPr lang="zh-TW" altLang="en-US" sz="1400" b="1" dirty="0" smtClean="0">
                <a:solidFill>
                  <a:srgbClr val="008000"/>
                </a:solidFill>
              </a:rPr>
              <a:t>提供变量的编译替换</a:t>
            </a:r>
            <a:r>
              <a:rPr lang="zh-TW" altLang="en-US" sz="1400" b="1" dirty="0" smtClean="0">
                <a:solidFill>
                  <a:srgbClr val="008000"/>
                </a:solidFill>
              </a:rPr>
              <a:t>实现</a:t>
            </a:r>
            <a:endParaRPr lang="en-US" sz="1400" b="1" dirty="0" smtClean="0"/>
          </a:p>
          <a:p>
            <a:r>
              <a:rPr lang="en-US" sz="1400" b="1" dirty="0" err="1" smtClean="0"/>
              <a:t>service.regsiterVariant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Type.Integer</a:t>
            </a:r>
            <a:r>
              <a:rPr lang="en-US" sz="1400" b="1" dirty="0" smtClean="0"/>
              <a:t>, </a:t>
            </a:r>
            <a:r>
              <a:rPr lang="en-US" sz="1400" b="1" dirty="0" smtClean="0"/>
              <a:t>“a”, “b”); </a:t>
            </a:r>
            <a:r>
              <a:rPr lang="en-US" sz="1400" b="1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注册变量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a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和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b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为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Integer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endParaRPr lang="en-US" sz="1400" b="1" dirty="0" smtClean="0"/>
          </a:p>
          <a:p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008000"/>
                </a:solidFill>
              </a:rPr>
              <a:t>// 执行一次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b="1" dirty="0"/>
              <a:t>	Map</a:t>
            </a:r>
            <a:r>
              <a:rPr lang="en-US" sz="1400" b="1" dirty="0">
                <a:solidFill>
                  <a:srgbClr val="660066"/>
                </a:solidFill>
              </a:rPr>
              <a:t>&lt;String, Object&gt; </a:t>
            </a:r>
            <a:r>
              <a:rPr lang="en-US" sz="1400" b="1" dirty="0"/>
              <a:t>context = </a:t>
            </a:r>
            <a:r>
              <a:rPr lang="en-US" sz="1400" b="1" dirty="0">
                <a:solidFill>
                  <a:srgbClr val="0000FF"/>
                </a:solidFill>
              </a:rPr>
              <a:t>new</a:t>
            </a:r>
            <a:r>
              <a:rPr lang="en-US" sz="1400" b="1" dirty="0"/>
              <a:t> HashMap</a:t>
            </a:r>
            <a:r>
              <a:rPr lang="en-US" sz="1400" b="1" dirty="0">
                <a:solidFill>
                  <a:srgbClr val="660066"/>
                </a:solidFill>
              </a:rPr>
              <a:t>&lt;String, Object&gt;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"a"</a:t>
            </a:r>
            <a:r>
              <a:rPr lang="en-US" sz="1400" b="1" dirty="0"/>
              <a:t>, 3);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"b"</a:t>
            </a:r>
            <a:r>
              <a:rPr lang="en-US" sz="1400" b="1" dirty="0"/>
              <a:t>, 4);</a:t>
            </a:r>
          </a:p>
          <a:p>
            <a:r>
              <a:rPr lang="en-US" sz="1400" b="1" dirty="0"/>
              <a:t>	</a:t>
            </a: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008000"/>
                </a:solidFill>
              </a:rPr>
              <a:t>// </a:t>
            </a:r>
            <a:r>
              <a:rPr lang="zh-TW" altLang="en-US" sz="1400" b="1" dirty="0">
                <a:solidFill>
                  <a:srgbClr val="008000"/>
                </a:solidFill>
              </a:rPr>
              <a:t>表达中</a:t>
            </a:r>
            <a:r>
              <a:rPr lang="en-US" altLang="zh-TW" sz="1400" b="1" dirty="0">
                <a:solidFill>
                  <a:srgbClr val="008000"/>
                </a:solidFill>
              </a:rPr>
              <a:t>@</a:t>
            </a:r>
            <a:r>
              <a:rPr lang="zh-TW" altLang="en-US" sz="1400" b="1" dirty="0">
                <a:solidFill>
                  <a:srgbClr val="008000"/>
                </a:solidFill>
              </a:rPr>
              <a:t>表示变量名</a:t>
            </a:r>
          </a:p>
          <a:p>
            <a:r>
              <a:rPr lang="de-DE" sz="1400" b="1" dirty="0"/>
              <a:t>	Assert.assertEquals(7, service.eval(context, </a:t>
            </a:r>
            <a:r>
              <a:rPr lang="de-DE" sz="1400" b="1" dirty="0">
                <a:solidFill>
                  <a:srgbClr val="008000"/>
                </a:solidFill>
              </a:rPr>
              <a:t>"@a + @b"</a:t>
            </a:r>
            <a:r>
              <a:rPr lang="de-DE" sz="1400" b="1" dirty="0"/>
              <a:t>));</a:t>
            </a:r>
          </a:p>
          <a:p>
            <a:r>
              <a:rPr lang="en-US" sz="1400" b="1" dirty="0"/>
              <a:t>}</a:t>
            </a:r>
          </a:p>
          <a:p>
            <a:endParaRPr lang="en-US" sz="1400" b="1" dirty="0"/>
          </a:p>
          <a:p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008000"/>
                </a:solidFill>
              </a:rPr>
              <a:t>//再执行一次，参数不一样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b="1" dirty="0"/>
              <a:t>	Map</a:t>
            </a:r>
            <a:r>
              <a:rPr lang="en-US" sz="1400" b="1" dirty="0">
                <a:solidFill>
                  <a:srgbClr val="660066"/>
                </a:solidFill>
              </a:rPr>
              <a:t>&lt;String, Object&gt; </a:t>
            </a:r>
            <a:r>
              <a:rPr lang="en-US" sz="1400" b="1" dirty="0"/>
              <a:t>context = </a:t>
            </a:r>
            <a:r>
              <a:rPr lang="en-US" sz="1400" b="1" dirty="0">
                <a:solidFill>
                  <a:srgbClr val="0000FF"/>
                </a:solidFill>
              </a:rPr>
              <a:t>new</a:t>
            </a:r>
            <a:r>
              <a:rPr lang="en-US" sz="1400" b="1" dirty="0"/>
              <a:t> HashMap</a:t>
            </a:r>
            <a:r>
              <a:rPr lang="en-US" sz="1400" b="1" dirty="0">
                <a:solidFill>
                  <a:srgbClr val="660066"/>
                </a:solidFill>
              </a:rPr>
              <a:t>&lt;String, Object&gt;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"a"</a:t>
            </a:r>
            <a:r>
              <a:rPr lang="en-US" sz="1400" b="1" dirty="0"/>
              <a:t>, 16);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"b"</a:t>
            </a:r>
            <a:r>
              <a:rPr lang="en-US" sz="1400" b="1" dirty="0"/>
              <a:t>, 4);</a:t>
            </a:r>
          </a:p>
          <a:p>
            <a:r>
              <a:rPr lang="en-US" sz="1400" b="1" dirty="0"/>
              <a:t>	</a:t>
            </a: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008000"/>
                </a:solidFill>
              </a:rPr>
              <a:t>// </a:t>
            </a:r>
            <a:r>
              <a:rPr lang="zh-TW" altLang="en-US" sz="1400" b="1" dirty="0">
                <a:solidFill>
                  <a:srgbClr val="008000"/>
                </a:solidFill>
              </a:rPr>
              <a:t>表达中</a:t>
            </a:r>
            <a:r>
              <a:rPr lang="en-US" altLang="zh-TW" sz="1400" b="1" dirty="0">
                <a:solidFill>
                  <a:srgbClr val="008000"/>
                </a:solidFill>
              </a:rPr>
              <a:t>@</a:t>
            </a:r>
            <a:r>
              <a:rPr lang="zh-TW" altLang="en-US" sz="1400" b="1" dirty="0">
                <a:solidFill>
                  <a:srgbClr val="008000"/>
                </a:solidFill>
              </a:rPr>
              <a:t>表示变量名</a:t>
            </a:r>
          </a:p>
          <a:p>
            <a:r>
              <a:rPr lang="de-DE" sz="1400" b="1" dirty="0"/>
              <a:t>	Assert.assertEquals(20, service.eval(context, </a:t>
            </a:r>
            <a:r>
              <a:rPr lang="de-DE" sz="1400" b="1" dirty="0">
                <a:solidFill>
                  <a:srgbClr val="008000"/>
                </a:solidFill>
              </a:rPr>
              <a:t>"@a + @b"</a:t>
            </a:r>
            <a:r>
              <a:rPr lang="de-DE" sz="1400" b="1" dirty="0"/>
              <a:t>));</a:t>
            </a:r>
          </a:p>
          <a:p>
            <a:r>
              <a:rPr lang="en-US" sz="1400" b="1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使用示例</a:t>
            </a:r>
            <a:endParaRPr lang="en-US" sz="2800" dirty="0"/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83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923" y="1004206"/>
            <a:ext cx="53279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660066"/>
                </a:solidFill>
              </a:rPr>
              <a:t>package</a:t>
            </a:r>
            <a:r>
              <a:rPr lang="sv-SE" sz="1400" b="1" dirty="0"/>
              <a:t> com.alibaba.simpleEL;</a:t>
            </a:r>
          </a:p>
          <a:p>
            <a:endParaRPr lang="en-US" sz="1400" dirty="0"/>
          </a:p>
          <a:p>
            <a:r>
              <a:rPr lang="hr-HR" sz="1400" b="1" dirty="0">
                <a:solidFill>
                  <a:srgbClr val="660066"/>
                </a:solidFill>
              </a:rPr>
              <a:t>import</a:t>
            </a:r>
            <a:r>
              <a:rPr lang="hr-HR" sz="1400" b="1" dirty="0"/>
              <a:t> java.util.Map;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rgbClr val="660066"/>
                </a:solidFill>
              </a:rPr>
              <a:t>public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660066"/>
                </a:solidFill>
              </a:rPr>
              <a:t>interface</a:t>
            </a:r>
            <a:r>
              <a:rPr lang="en-US" sz="1400" b="1" dirty="0"/>
              <a:t> Expr {</a:t>
            </a:r>
          </a:p>
          <a:p>
            <a:r>
              <a:rPr lang="en-US" sz="1400" dirty="0"/>
              <a:t>	Object eval(Map&lt;String, Object&gt; ctx) </a:t>
            </a:r>
            <a:r>
              <a:rPr lang="en-US" sz="1400" b="1" dirty="0">
                <a:solidFill>
                  <a:srgbClr val="660066"/>
                </a:solidFill>
              </a:rPr>
              <a:t>throws</a:t>
            </a:r>
            <a:r>
              <a:rPr lang="en-US" sz="1400" b="1" dirty="0"/>
              <a:t> Exception;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Expr</a:t>
            </a:r>
            <a:r>
              <a:rPr lang="zh-CN" altLang="en-US" sz="2800" dirty="0" smtClean="0"/>
              <a:t>接口</a:t>
            </a:r>
            <a:endParaRPr lang="en-US" sz="2800" dirty="0"/>
          </a:p>
        </p:txBody>
      </p:sp>
      <p:cxnSp>
        <p:nvCxnSpPr>
          <p:cNvPr id="7" name="Elbow Connector 6"/>
          <p:cNvCxnSpPr>
            <a:stCxn id="11" idx="0"/>
          </p:cNvCxnSpPr>
          <p:nvPr/>
        </p:nvCxnSpPr>
        <p:spPr>
          <a:xfrm rot="16200000" flipV="1">
            <a:off x="2322264" y="3256220"/>
            <a:ext cx="1720196" cy="4976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3771" y="41188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按接口调用的上下文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1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632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8182"/>
            <a:ext cx="914400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660066"/>
                </a:solidFill>
              </a:rPr>
              <a:t>package</a:t>
            </a:r>
            <a:r>
              <a:rPr lang="sv-SE" sz="1400" b="1" dirty="0"/>
              <a:t> com.alibaba.simpleEL.gen;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rgbClr val="660066"/>
                </a:solidFill>
              </a:rPr>
              <a:t>public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660066"/>
                </a:solidFill>
              </a:rPr>
              <a:t>abstract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660066"/>
                </a:solidFill>
              </a:rPr>
              <a:t>class</a:t>
            </a:r>
            <a:r>
              <a:rPr lang="en-US" sz="1400" b="1" dirty="0"/>
              <a:t> ExprImpl </a:t>
            </a:r>
            <a:r>
              <a:rPr lang="en-US" sz="1400" b="1" dirty="0">
                <a:solidFill>
                  <a:srgbClr val="660066"/>
                </a:solidFill>
              </a:rPr>
              <a:t>implements</a:t>
            </a:r>
            <a:r>
              <a:rPr lang="en-US" sz="1400" b="1" dirty="0"/>
              <a:t> Expr </a:t>
            </a:r>
            <a:r>
              <a:rPr lang="en-US" sz="1400" b="1" dirty="0" smtClean="0"/>
              <a:t>{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int </a:t>
            </a:r>
            <a:r>
              <a:rPr lang="en-US" sz="1400" b="1" dirty="0"/>
              <a:t>_int(Object val) </a:t>
            </a:r>
            <a:r>
              <a:rPr lang="en-US" sz="1400" b="1" dirty="0" smtClean="0"/>
              <a:t>{ </a:t>
            </a:r>
            <a:r>
              <a:rPr lang="pl-PL" sz="1400" b="1" dirty="0" smtClean="0">
                <a:solidFill>
                  <a:srgbClr val="660066"/>
                </a:solidFill>
              </a:rPr>
              <a:t>return</a:t>
            </a:r>
            <a:r>
              <a:rPr lang="pl-PL" sz="1400" b="1" dirty="0" smtClean="0"/>
              <a:t> </a:t>
            </a:r>
            <a:r>
              <a:rPr lang="pl-PL" sz="1400" b="1" dirty="0"/>
              <a:t>((Number) val).intValue()</a:t>
            </a:r>
            <a:r>
              <a:rPr lang="pl-PL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long </a:t>
            </a:r>
            <a:r>
              <a:rPr lang="en-US" sz="1400" b="1" dirty="0"/>
              <a:t>_long(Object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((Number) val).longValue()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double </a:t>
            </a:r>
            <a:r>
              <a:rPr lang="en-US" sz="1400" b="1" dirty="0"/>
              <a:t>_double(Object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((Number) val).doubleValue()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double </a:t>
            </a:r>
            <a:r>
              <a:rPr lang="en-US" sz="1400" b="1" dirty="0"/>
              <a:t>_float(Object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((Number) val).floatValue()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boolean </a:t>
            </a:r>
            <a:r>
              <a:rPr lang="en-US" sz="1400" b="1" dirty="0"/>
              <a:t>_bool(Object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(Boolean) val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</a:t>
            </a:r>
            <a:r>
              <a:rPr lang="en-US" sz="1400" b="1" dirty="0"/>
              <a:t>String _string(Object val) {</a:t>
            </a:r>
          </a:p>
          <a:p>
            <a:r>
              <a:rPr lang="en-US" sz="1400" dirty="0"/>
              <a:t>		Object value = val;</a:t>
            </a:r>
          </a:p>
          <a:p>
            <a:endParaRPr lang="en-US" sz="1400" dirty="0"/>
          </a:p>
          <a:p>
            <a:r>
              <a:rPr lang="fi-FI" sz="1400" dirty="0"/>
              <a:t>		</a:t>
            </a:r>
            <a:r>
              <a:rPr lang="fi-FI" sz="1400" b="1" dirty="0">
                <a:solidFill>
                  <a:srgbClr val="660066"/>
                </a:solidFill>
              </a:rPr>
              <a:t>if</a:t>
            </a:r>
            <a:r>
              <a:rPr lang="fi-FI" sz="1400" b="1" dirty="0"/>
              <a:t> (value == </a:t>
            </a:r>
            <a:r>
              <a:rPr lang="fi-FI" sz="1400" b="1" dirty="0">
                <a:solidFill>
                  <a:srgbClr val="660066"/>
                </a:solidFill>
              </a:rPr>
              <a:t>null</a:t>
            </a:r>
            <a:r>
              <a:rPr lang="fi-FI" sz="1400" b="1" dirty="0"/>
              <a:t>) {</a:t>
            </a:r>
          </a:p>
          <a:p>
            <a:r>
              <a:rPr lang="ro-RO" sz="1400" dirty="0"/>
              <a:t>			</a:t>
            </a:r>
            <a:r>
              <a:rPr lang="ro-RO" sz="1400" b="1" dirty="0">
                <a:solidFill>
                  <a:srgbClr val="660066"/>
                </a:solidFill>
              </a:rPr>
              <a:t>return</a:t>
            </a:r>
            <a:r>
              <a:rPr lang="ro-RO" sz="1400" b="1" dirty="0"/>
              <a:t> </a:t>
            </a:r>
            <a:r>
              <a:rPr lang="ro-RO" sz="1400" b="1" dirty="0">
                <a:solidFill>
                  <a:srgbClr val="660066"/>
                </a:solidFill>
              </a:rPr>
              <a:t>null</a:t>
            </a:r>
            <a:r>
              <a:rPr lang="ro-RO" sz="1400" b="1" dirty="0"/>
              <a:t>;</a:t>
            </a:r>
          </a:p>
          <a:p>
            <a:r>
              <a:rPr lang="en-US" sz="1400" dirty="0"/>
              <a:t>		}</a:t>
            </a:r>
          </a:p>
          <a:p>
            <a:endParaRPr lang="en-US" sz="1400" dirty="0"/>
          </a:p>
          <a:p>
            <a:r>
              <a:rPr lang="fi-FI" sz="1400" dirty="0"/>
              <a:t>		</a:t>
            </a:r>
            <a:r>
              <a:rPr lang="fi-FI" sz="1400" b="1" dirty="0">
                <a:solidFill>
                  <a:srgbClr val="660066"/>
                </a:solidFill>
              </a:rPr>
              <a:t>return</a:t>
            </a:r>
            <a:r>
              <a:rPr lang="fi-FI" sz="1400" b="1" dirty="0"/>
              <a:t> value.toString();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缺省用来编译的</a:t>
            </a:r>
            <a:r>
              <a:rPr lang="en-US" altLang="zh-CN" sz="2800" dirty="0" smtClean="0"/>
              <a:t>ExprImpl</a:t>
            </a:r>
            <a:endParaRPr lang="en-US" sz="2800" dirty="0"/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1306" y="423786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封装一些方法，方便编写预处理程序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40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89467"/>
            <a:ext cx="84631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066"/>
                </a:solidFill>
              </a:rPr>
              <a:t>package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$packageName</a:t>
            </a:r>
            <a:r>
              <a:rPr lang="en-US" sz="1400" b="1" dirty="0"/>
              <a:t>;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660066"/>
                </a:solidFill>
              </a:rPr>
              <a:t>import</a:t>
            </a:r>
            <a:r>
              <a:rPr lang="en-US" sz="1400" b="1" dirty="0"/>
              <a:t> java.util.Map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r>
              <a:rPr lang="en-US" sz="1400" b="1" dirty="0">
                <a:solidFill>
                  <a:srgbClr val="660066"/>
                </a:solidFill>
              </a:rPr>
              <a:t>import</a:t>
            </a:r>
            <a:r>
              <a:rPr lang="en-US" sz="1400" b="1" dirty="0"/>
              <a:t> static java.lang.Math.*;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660066"/>
                </a:solidFill>
              </a:rPr>
              <a:t>public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660066"/>
                </a:solidFill>
              </a:rPr>
              <a:t>class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$</a:t>
            </a:r>
            <a:r>
              <a:rPr lang="en-US" sz="1400" b="1" dirty="0" smtClean="0">
                <a:solidFill>
                  <a:srgbClr val="0000FF"/>
                </a:solidFill>
              </a:rPr>
              <a:t>className </a:t>
            </a:r>
            <a:r>
              <a:rPr lang="en-US" sz="1400" b="1" dirty="0" smtClean="0">
                <a:solidFill>
                  <a:srgbClr val="660066"/>
                </a:solidFill>
              </a:rPr>
              <a:t>extends</a:t>
            </a:r>
            <a:r>
              <a:rPr lang="en-US" sz="1400" b="1" dirty="0" smtClean="0"/>
              <a:t> </a:t>
            </a:r>
            <a:r>
              <a:rPr lang="en-US" sz="1400" b="1" dirty="0"/>
              <a:t>com.alibaba.simpleEL.gen.ExprImpl </a:t>
            </a:r>
            <a:r>
              <a:rPr lang="en-US" sz="1400" b="1" dirty="0" smtClean="0"/>
              <a:t>{</a:t>
            </a:r>
          </a:p>
          <a:p>
            <a:endParaRPr lang="en-US" sz="1400" b="1" dirty="0"/>
          </a:p>
          <a:p>
            <a:r>
              <a:rPr lang="en-US" sz="1400" b="1" dirty="0"/>
              <a:t> 	</a:t>
            </a:r>
            <a:r>
              <a:rPr lang="en-US" sz="1400" b="1" dirty="0">
                <a:solidFill>
                  <a:srgbClr val="660066"/>
                </a:solidFill>
              </a:rPr>
              <a:t>public</a:t>
            </a:r>
            <a:r>
              <a:rPr lang="en-US" sz="1400" b="1" dirty="0"/>
              <a:t> Object eval(Map&lt;String, Object&gt; ctx) </a:t>
            </a:r>
            <a:r>
              <a:rPr lang="en-US" sz="1400" b="1" dirty="0" smtClean="0"/>
              <a:t>{</a:t>
            </a:r>
            <a:endParaRPr lang="en-US" sz="1400" b="1" dirty="0"/>
          </a:p>
          <a:p>
            <a:r>
              <a:rPr lang="en-US" sz="1400" b="1" dirty="0"/>
              <a:t>		</a:t>
            </a:r>
            <a:r>
              <a:rPr lang="en-US" sz="1400" b="1" dirty="0">
                <a:solidFill>
                  <a:srgbClr val="660066"/>
                </a:solidFill>
              </a:rPr>
              <a:t>return</a:t>
            </a:r>
            <a:r>
              <a:rPr lang="en-US" sz="1400" b="1" dirty="0"/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$expression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r>
              <a:rPr lang="en-US" sz="1400" b="1" dirty="0"/>
              <a:t> 	</a:t>
            </a:r>
            <a:r>
              <a:rPr lang="en-US" sz="1400" b="1" dirty="0" smtClean="0"/>
              <a:t>}</a:t>
            </a:r>
            <a:endParaRPr lang="en-US" sz="1400" b="1" dirty="0"/>
          </a:p>
          <a:p>
            <a:r>
              <a:rPr lang="en-US" sz="1400" b="1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缺省用来预处理的模板</a:t>
            </a:r>
            <a:endParaRPr lang="en-US" sz="28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1914870" y="1478250"/>
            <a:ext cx="3522170" cy="1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6710" y="1273744"/>
            <a:ext cx="328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动态生产生成类名称和包名称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1667912" y="1158557"/>
            <a:ext cx="990000" cy="1646987"/>
          </a:xfrm>
          <a:prstGeom prst="bentConnector3">
            <a:avLst>
              <a:gd name="adj1" fmla="val 44992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V="1">
            <a:off x="2501867" y="3174767"/>
            <a:ext cx="3160800" cy="1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5221" y="2990101"/>
            <a:ext cx="29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预处理的结果替换在这里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31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289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程序优化的级别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3286" y="5286104"/>
            <a:ext cx="3386571" cy="619466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代码调整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286" y="3902631"/>
            <a:ext cx="3386571" cy="619466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新的视角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3286" y="2405589"/>
            <a:ext cx="3386571" cy="619466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表驱动状态机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3386572" y="4522097"/>
            <a:ext cx="0" cy="764007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3386572" y="3025055"/>
            <a:ext cx="0" cy="877576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6665" y="5426666"/>
            <a:ext cx="9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第一级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65" y="4022544"/>
            <a:ext cx="9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第二级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665" y="2535827"/>
            <a:ext cx="9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第三级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>
            <a:stCxn id="19" idx="1"/>
            <a:endCxn id="5" idx="3"/>
          </p:cNvCxnSpPr>
          <p:nvPr/>
        </p:nvCxnSpPr>
        <p:spPr>
          <a:xfrm flipH="1">
            <a:off x="5079857" y="4212364"/>
            <a:ext cx="12429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2767" y="4027698"/>
            <a:ext cx="187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SimpleEL</a:t>
            </a:r>
            <a:r>
              <a:rPr lang="zh-CN" altLang="en-US" b="1" dirty="0" smtClean="0">
                <a:solidFill>
                  <a:srgbClr val="FF0000"/>
                </a:solidFill>
              </a:rPr>
              <a:t>在这里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361</Words>
  <Application>Microsoft Office PowerPoint</Application>
  <PresentationFormat>全屏显示(4:3)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SimpleEL项目介绍</vt:lpstr>
      <vt:lpstr>需求</vt:lpstr>
      <vt:lpstr>Simple EL是什么？</vt:lpstr>
      <vt:lpstr>执行表达式的四个步骤</vt:lpstr>
      <vt:lpstr>使用示例</vt:lpstr>
      <vt:lpstr>Expr接口</vt:lpstr>
      <vt:lpstr>缺省用来编译的ExprImpl</vt:lpstr>
      <vt:lpstr>缺省用来预处理的模板</vt:lpstr>
      <vt:lpstr>程序优化的级别</vt:lpstr>
      <vt:lpstr>发展计划</vt:lpstr>
      <vt:lpstr>推广计划</vt:lpstr>
    </vt:vector>
  </TitlesOfParts>
  <Company>阿里巴巴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SimpleEL项目介绍</dc:title>
  <dc:creator>温 绍锦</dc:creator>
  <cp:lastModifiedBy>shaojin.wensj</cp:lastModifiedBy>
  <cp:revision>77</cp:revision>
  <dcterms:created xsi:type="dcterms:W3CDTF">2011-04-05T05:20:41Z</dcterms:created>
  <dcterms:modified xsi:type="dcterms:W3CDTF">2011-04-08T11:18:48Z</dcterms:modified>
</cp:coreProperties>
</file>