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21553488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9B00"/>
    <a:srgbClr val="8C96CC"/>
    <a:srgbClr val="7A81FF"/>
    <a:srgbClr val="45D94F"/>
    <a:srgbClr val="929292"/>
    <a:srgbClr val="FF9300"/>
    <a:srgbClr val="D5FC79"/>
    <a:srgbClr val="929000"/>
    <a:srgbClr val="FFD579"/>
    <a:srgbClr val="76D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17"/>
    <p:restoredTop sz="94398"/>
  </p:normalViewPr>
  <p:slideViewPr>
    <p:cSldViewPr snapToGrid="0" snapToObjects="1">
      <p:cViewPr>
        <p:scale>
          <a:sx n="80" d="100"/>
          <a:sy n="80" d="100"/>
        </p:scale>
        <p:origin x="728" y="9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4186" y="1122363"/>
            <a:ext cx="16165116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4186" y="3602038"/>
            <a:ext cx="16165116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0242F-9983-5646-A2FB-42C1A5B688B5}" type="datetimeFigureOut">
              <a:rPr lang="en-US" smtClean="0"/>
              <a:t>1/23/20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FB3E6-DB20-9341-958B-2CC8DFA5BA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676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0242F-9983-5646-A2FB-42C1A5B688B5}" type="datetimeFigureOut">
              <a:rPr lang="en-US" smtClean="0"/>
              <a:t>1/23/20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FB3E6-DB20-9341-958B-2CC8DFA5BA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627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424215" y="365125"/>
            <a:ext cx="4647471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1802" y="365125"/>
            <a:ext cx="13672994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0242F-9983-5646-A2FB-42C1A5B688B5}" type="datetimeFigureOut">
              <a:rPr lang="en-US" smtClean="0"/>
              <a:t>1/23/20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FB3E6-DB20-9341-958B-2CC8DFA5BA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429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0242F-9983-5646-A2FB-42C1A5B688B5}" type="datetimeFigureOut">
              <a:rPr lang="en-US" smtClean="0"/>
              <a:t>1/23/20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FB3E6-DB20-9341-958B-2CC8DFA5BA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256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0577" y="1709739"/>
            <a:ext cx="18589883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0577" y="4589464"/>
            <a:ext cx="18589883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0242F-9983-5646-A2FB-42C1A5B688B5}" type="datetimeFigureOut">
              <a:rPr lang="en-US" smtClean="0"/>
              <a:t>1/23/20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FB3E6-DB20-9341-958B-2CC8DFA5BA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917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1803" y="1825625"/>
            <a:ext cx="9160232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11454" y="1825625"/>
            <a:ext cx="9160232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0242F-9983-5646-A2FB-42C1A5B688B5}" type="datetimeFigureOut">
              <a:rPr lang="en-US" smtClean="0"/>
              <a:t>1/23/20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FB3E6-DB20-9341-958B-2CC8DFA5BA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919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610" y="365126"/>
            <a:ext cx="18589883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610" y="1681163"/>
            <a:ext cx="911813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610" y="2505075"/>
            <a:ext cx="9118135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11453" y="1681163"/>
            <a:ext cx="91630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11453" y="2505075"/>
            <a:ext cx="9163040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0242F-9983-5646-A2FB-42C1A5B688B5}" type="datetimeFigureOut">
              <a:rPr lang="en-US" smtClean="0"/>
              <a:t>1/23/20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FB3E6-DB20-9341-958B-2CC8DFA5BA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894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0242F-9983-5646-A2FB-42C1A5B688B5}" type="datetimeFigureOut">
              <a:rPr lang="en-US" smtClean="0"/>
              <a:t>1/23/20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FB3E6-DB20-9341-958B-2CC8DFA5BA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158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0242F-9983-5646-A2FB-42C1A5B688B5}" type="datetimeFigureOut">
              <a:rPr lang="en-US" smtClean="0"/>
              <a:t>1/23/20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FB3E6-DB20-9341-958B-2CC8DFA5BA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372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611" y="457200"/>
            <a:ext cx="695156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63040" y="987426"/>
            <a:ext cx="1091145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611" y="2057400"/>
            <a:ext cx="695156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0242F-9983-5646-A2FB-42C1A5B688B5}" type="datetimeFigureOut">
              <a:rPr lang="en-US" smtClean="0"/>
              <a:t>1/23/20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FB3E6-DB20-9341-958B-2CC8DFA5BA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912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611" y="457200"/>
            <a:ext cx="695156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63040" y="987426"/>
            <a:ext cx="1091145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611" y="2057400"/>
            <a:ext cx="695156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0242F-9983-5646-A2FB-42C1A5B688B5}" type="datetimeFigureOut">
              <a:rPr lang="en-US" smtClean="0"/>
              <a:t>1/23/20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FB3E6-DB20-9341-958B-2CC8DFA5BA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569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1803" y="365126"/>
            <a:ext cx="1858988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1803" y="1825625"/>
            <a:ext cx="1858988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81802" y="6356351"/>
            <a:ext cx="48495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E0242F-9983-5646-A2FB-42C1A5B688B5}" type="datetimeFigureOut">
              <a:rPr lang="en-US" smtClean="0"/>
              <a:t>1/23/20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39593" y="6356351"/>
            <a:ext cx="72743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22151" y="6356351"/>
            <a:ext cx="48495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2FB3E6-DB20-9341-958B-2CC8DFA5BA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039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A3AB1491-77B6-9C4B-B782-4F591E04291C}"/>
              </a:ext>
            </a:extLst>
          </p:cNvPr>
          <p:cNvCxnSpPr>
            <a:cxnSpLocks/>
          </p:cNvCxnSpPr>
          <p:nvPr/>
        </p:nvCxnSpPr>
        <p:spPr>
          <a:xfrm>
            <a:off x="8647200" y="4417789"/>
            <a:ext cx="468000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FB8C33FB-89EE-2142-85E9-C4053D30AF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3741" y="320675"/>
            <a:ext cx="8219722" cy="2959100"/>
          </a:xfrm>
          <a:prstGeom prst="rect">
            <a:avLst/>
          </a:prstGeom>
        </p:spPr>
      </p:pic>
      <p:pic>
        <p:nvPicPr>
          <p:cNvPr id="7" name="Picture 6" descr="A person riding a horse&#10;&#10;Description automatically generated">
            <a:extLst>
              <a:ext uri="{FF2B5EF4-FFF2-40B4-BE49-F238E27FC236}">
                <a16:creationId xmlns:a16="http://schemas.microsoft.com/office/drawing/2014/main" id="{6595B73B-C13B-C640-B631-B5219B8CE6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2079" y="3715489"/>
            <a:ext cx="1422400" cy="14224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5F82D25-6FC4-C24C-A235-F3F38594CC59}"/>
              </a:ext>
            </a:extLst>
          </p:cNvPr>
          <p:cNvSpPr/>
          <p:nvPr/>
        </p:nvSpPr>
        <p:spPr>
          <a:xfrm>
            <a:off x="4173358" y="3801631"/>
            <a:ext cx="616688" cy="988828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EDF1ACB-1DAE-DB45-86C6-15362130D8CD}"/>
              </a:ext>
            </a:extLst>
          </p:cNvPr>
          <p:cNvSpPr/>
          <p:nvPr/>
        </p:nvSpPr>
        <p:spPr>
          <a:xfrm>
            <a:off x="6363210" y="3976577"/>
            <a:ext cx="612000" cy="612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6CDDBD8-E7F4-794D-B199-D6842CDC6759}"/>
              </a:ext>
            </a:extLst>
          </p:cNvPr>
          <p:cNvSpPr/>
          <p:nvPr/>
        </p:nvSpPr>
        <p:spPr>
          <a:xfrm>
            <a:off x="6515610" y="4128977"/>
            <a:ext cx="612000" cy="612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F5469F2-D662-6545-8318-FA944D99C67E}"/>
              </a:ext>
            </a:extLst>
          </p:cNvPr>
          <p:cNvSpPr/>
          <p:nvPr/>
        </p:nvSpPr>
        <p:spPr>
          <a:xfrm>
            <a:off x="6668010" y="4281377"/>
            <a:ext cx="612000" cy="612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45F64A8-6C52-5A44-81CA-C01CE83A0A05}"/>
              </a:ext>
            </a:extLst>
          </p:cNvPr>
          <p:cNvSpPr/>
          <p:nvPr/>
        </p:nvSpPr>
        <p:spPr>
          <a:xfrm>
            <a:off x="6975210" y="4455041"/>
            <a:ext cx="216000" cy="21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B6D08E1-17FE-D14C-8221-4B714D58DF31}"/>
              </a:ext>
            </a:extLst>
          </p:cNvPr>
          <p:cNvSpPr/>
          <p:nvPr/>
        </p:nvSpPr>
        <p:spPr>
          <a:xfrm>
            <a:off x="6097396" y="3890435"/>
            <a:ext cx="2852256" cy="107497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96FFA9A-6E18-3D48-84D2-FF6532827FCB}"/>
              </a:ext>
            </a:extLst>
          </p:cNvPr>
          <p:cNvSpPr/>
          <p:nvPr/>
        </p:nvSpPr>
        <p:spPr>
          <a:xfrm>
            <a:off x="7526051" y="4068920"/>
            <a:ext cx="216000" cy="21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31CC9CA-CCBF-D74C-9D68-CD094A76EF39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6974009" y="4111256"/>
            <a:ext cx="619200" cy="6566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5A54050-E6CC-CF42-A234-D087DCC36D99}"/>
              </a:ext>
            </a:extLst>
          </p:cNvPr>
          <p:cNvCxnSpPr>
            <a:cxnSpLocks/>
          </p:cNvCxnSpPr>
          <p:nvPr/>
        </p:nvCxnSpPr>
        <p:spPr>
          <a:xfrm flipV="1">
            <a:off x="7179574" y="4176920"/>
            <a:ext cx="399642" cy="8673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BF13E938-1990-784B-AC80-CC68D3ECE441}"/>
              </a:ext>
            </a:extLst>
          </p:cNvPr>
          <p:cNvSpPr/>
          <p:nvPr/>
        </p:nvSpPr>
        <p:spPr>
          <a:xfrm rot="1366090">
            <a:off x="8050182" y="4299098"/>
            <a:ext cx="884554" cy="255182"/>
          </a:xfrm>
          <a:prstGeom prst="rect">
            <a:avLst/>
          </a:prstGeom>
          <a:noFill/>
          <a:ln>
            <a:solidFill>
              <a:schemeClr val="tx1"/>
            </a:solidFill>
          </a:ln>
          <a:scene3d>
            <a:camera prst="isometricLeftDown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729C517-D15C-8341-8273-437B1BDAEB3D}"/>
              </a:ext>
            </a:extLst>
          </p:cNvPr>
          <p:cNvSpPr/>
          <p:nvPr/>
        </p:nvSpPr>
        <p:spPr>
          <a:xfrm rot="1366090">
            <a:off x="7845715" y="4290198"/>
            <a:ext cx="884554" cy="2551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scene3d>
            <a:camera prst="isometricLeftDown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68A7E8E-D144-6E46-ABB3-BB05DA71AF2A}"/>
              </a:ext>
            </a:extLst>
          </p:cNvPr>
          <p:cNvCxnSpPr>
            <a:cxnSpLocks/>
          </p:cNvCxnSpPr>
          <p:nvPr/>
        </p:nvCxnSpPr>
        <p:spPr>
          <a:xfrm flipV="1">
            <a:off x="8042888" y="4376567"/>
            <a:ext cx="194400" cy="866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2270FD3-49B3-7643-9E62-28001D63647E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7742054" y="4176920"/>
            <a:ext cx="485833" cy="196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42" descr="A person riding a horse&#10;&#10;Description automatically generated">
            <a:extLst>
              <a:ext uri="{FF2B5EF4-FFF2-40B4-BE49-F238E27FC236}">
                <a16:creationId xmlns:a16="http://schemas.microsoft.com/office/drawing/2014/main" id="{09DCED54-230C-B244-A116-5DA636CE3C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4441" y="4097752"/>
            <a:ext cx="577624" cy="577624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D7C6F168-9BEF-2944-BFA3-C147F7B44B34}"/>
              </a:ext>
            </a:extLst>
          </p:cNvPr>
          <p:cNvSpPr/>
          <p:nvPr/>
        </p:nvSpPr>
        <p:spPr>
          <a:xfrm>
            <a:off x="5562052" y="4137880"/>
            <a:ext cx="265814" cy="397509"/>
          </a:xfrm>
          <a:prstGeom prst="rect">
            <a:avLst/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FA70FA9-0D41-ED46-BEF3-24F8198843D6}"/>
              </a:ext>
            </a:extLst>
          </p:cNvPr>
          <p:cNvSpPr/>
          <p:nvPr/>
        </p:nvSpPr>
        <p:spPr>
          <a:xfrm>
            <a:off x="5674007" y="4228631"/>
            <a:ext cx="216000" cy="21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31B205CD-E1DC-8E41-87FE-E6FE8EE275EE}"/>
              </a:ext>
            </a:extLst>
          </p:cNvPr>
          <p:cNvCxnSpPr>
            <a:cxnSpLocks/>
            <a:stCxn id="45" idx="0"/>
            <a:endCxn id="12" idx="1"/>
          </p:cNvCxnSpPr>
          <p:nvPr/>
        </p:nvCxnSpPr>
        <p:spPr>
          <a:xfrm>
            <a:off x="5782006" y="4228631"/>
            <a:ext cx="1263600" cy="3344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30BBA76-6C63-F448-92F4-765D826977D3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5782004" y="4452007"/>
            <a:ext cx="1256400" cy="1110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096E3852-34EF-7D4E-A23C-E2C5088D5C60}"/>
              </a:ext>
            </a:extLst>
          </p:cNvPr>
          <p:cNvSpPr/>
          <p:nvPr/>
        </p:nvSpPr>
        <p:spPr>
          <a:xfrm>
            <a:off x="7678451" y="4221320"/>
            <a:ext cx="216000" cy="21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F10994D-1600-5B44-B192-9BF4FDC4130F}"/>
              </a:ext>
            </a:extLst>
          </p:cNvPr>
          <p:cNvSpPr/>
          <p:nvPr/>
        </p:nvSpPr>
        <p:spPr>
          <a:xfrm>
            <a:off x="7830851" y="4373720"/>
            <a:ext cx="216000" cy="21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9EBFAB23-EB5F-CE4C-A86C-0BE646CEF60D}"/>
              </a:ext>
            </a:extLst>
          </p:cNvPr>
          <p:cNvCxnSpPr>
            <a:cxnSpLocks/>
          </p:cNvCxnSpPr>
          <p:nvPr/>
        </p:nvCxnSpPr>
        <p:spPr>
          <a:xfrm>
            <a:off x="9042286" y="4345716"/>
            <a:ext cx="185267" cy="8614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BB419222-6A0B-7342-998B-74DF526E8C8F}"/>
              </a:ext>
            </a:extLst>
          </p:cNvPr>
          <p:cNvCxnSpPr>
            <a:cxnSpLocks/>
          </p:cNvCxnSpPr>
          <p:nvPr/>
        </p:nvCxnSpPr>
        <p:spPr>
          <a:xfrm>
            <a:off x="9051427" y="4345716"/>
            <a:ext cx="0" cy="165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E0625AC0-FC1F-184D-A6F9-6BF32CF34584}"/>
              </a:ext>
            </a:extLst>
          </p:cNvPr>
          <p:cNvCxnSpPr>
            <a:cxnSpLocks/>
          </p:cNvCxnSpPr>
          <p:nvPr/>
        </p:nvCxnSpPr>
        <p:spPr>
          <a:xfrm flipV="1">
            <a:off x="9051428" y="4431858"/>
            <a:ext cx="176122" cy="7031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2FFFB115-99C3-3646-9D5B-A637F1296889}"/>
              </a:ext>
            </a:extLst>
          </p:cNvPr>
          <p:cNvSpPr/>
          <p:nvPr/>
        </p:nvSpPr>
        <p:spPr>
          <a:xfrm>
            <a:off x="3515389" y="5182457"/>
            <a:ext cx="1889055" cy="6217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</a:t>
            </a:r>
            <a:r>
              <a:rPr lang="zh-CN" altLang="en-US" sz="200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</a:t>
            </a:r>
            <a:r>
              <a:rPr lang="zh-CN" altLang="en-US" sz="200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Region</a:t>
            </a:r>
            <a:r>
              <a:rPr lang="zh-CN" altLang="en-US" sz="200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Proposal</a:t>
            </a:r>
            <a:endParaRPr lang="en-US" sz="20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0F3D44C-0848-014A-B3EB-C6D676F874D5}"/>
              </a:ext>
            </a:extLst>
          </p:cNvPr>
          <p:cNvSpPr/>
          <p:nvPr/>
        </p:nvSpPr>
        <p:spPr>
          <a:xfrm>
            <a:off x="5242402" y="3523609"/>
            <a:ext cx="1422400" cy="3837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Warped</a:t>
            </a:r>
            <a:r>
              <a:rPr lang="zh-CN" altLang="en-US" sz="160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  <a:endParaRPr lang="en-US" sz="16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181C560D-F7E4-CA46-9BFC-9E01B3E535CF}"/>
              </a:ext>
            </a:extLst>
          </p:cNvPr>
          <p:cNvCxnSpPr>
            <a:cxnSpLocks/>
            <a:endCxn id="43" idx="0"/>
          </p:cNvCxnSpPr>
          <p:nvPr/>
        </p:nvCxnSpPr>
        <p:spPr>
          <a:xfrm flipH="1">
            <a:off x="5693256" y="3824946"/>
            <a:ext cx="134613" cy="2728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2E28E0E3-175E-DC40-9513-CBD4084B5306}"/>
              </a:ext>
            </a:extLst>
          </p:cNvPr>
          <p:cNvSpPr/>
          <p:nvPr/>
        </p:nvSpPr>
        <p:spPr>
          <a:xfrm>
            <a:off x="6049799" y="5182457"/>
            <a:ext cx="1889055" cy="6217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</a:t>
            </a:r>
            <a:r>
              <a:rPr lang="zh-CN" altLang="en-US" sz="200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</a:t>
            </a:r>
            <a:r>
              <a:rPr lang="zh-CN" altLang="en-US" sz="200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GB" altLang="zh-CN" sz="20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20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CNN</a:t>
            </a:r>
            <a:r>
              <a:rPr lang="zh-CN" altLang="en-US" sz="200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endParaRPr lang="en-US" sz="20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4A90525D-40A7-5C4E-BB9A-A1384B0306BE}"/>
              </a:ext>
            </a:extLst>
          </p:cNvPr>
          <p:cNvSpPr/>
          <p:nvPr/>
        </p:nvSpPr>
        <p:spPr>
          <a:xfrm>
            <a:off x="8237291" y="5182457"/>
            <a:ext cx="2008079" cy="6217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</a:t>
            </a:r>
            <a:r>
              <a:rPr lang="zh-CN" altLang="en-US" sz="200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Bounding-box</a:t>
            </a:r>
          </a:p>
          <a:p>
            <a:pPr algn="ctr"/>
            <a:r>
              <a:rPr lang="en-US" altLang="zh-CN" sz="20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Regression</a:t>
            </a:r>
            <a:endParaRPr lang="en-US" sz="20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18EE6638-1882-1E48-80CB-F33A63738104}"/>
                  </a:ext>
                </a:extLst>
              </p:cNvPr>
              <p:cNvSpPr txBox="1"/>
              <p:nvPr/>
            </p:nvSpPr>
            <p:spPr>
              <a:xfrm>
                <a:off x="9000762" y="4198985"/>
                <a:ext cx="2785188" cy="43274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e>
                        <m:sub>
                          <m:r>
                            <a:rPr lang="en-US" altLang="zh-CN" sz="1000" i="1">
                              <a:latin typeface="Cambria Math" panose="02040503050406030204" pitchFamily="18" charset="0"/>
                            </a:rPr>
                            <m:t>𝑟𝑒𝑔</m:t>
                          </m:r>
                        </m:sub>
                      </m:sSub>
                      <m:r>
                        <a:rPr lang="en-US" altLang="zh-CN" sz="1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1000" i="1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zh-CN" altLang="en-US" sz="1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1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sz="1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1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1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△</m:t>
                                  </m:r>
                                  <m:sSub>
                                    <m:sSubPr>
                                      <m:ctrlPr>
                                        <a:rPr lang="en-US" altLang="zh-CN" sz="1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altLang="zh-CN" sz="1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sz="1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sz="1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en-US" altLang="zh-CN" sz="1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m:rPr>
                                      <m:sty m:val="p"/>
                                    </m:rPr>
                                    <a:rPr lang="el-GR" altLang="zh-CN" sz="1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Φ</m:t>
                                  </m:r>
                                  <m:d>
                                    <m:dPr>
                                      <m:ctrlPr>
                                        <a:rPr lang="en-US" altLang="zh-CN" sz="1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1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10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1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sSup>
                            <m:sSupPr>
                              <m:ctrlPr>
                                <a:rPr lang="en-US" altLang="zh-CN" sz="1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sz="1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altLang="zh-CN" sz="1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1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1000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18EE6638-1882-1E48-80CB-F33A637381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0762" y="4198985"/>
                <a:ext cx="2785188" cy="432747"/>
              </a:xfrm>
              <a:prstGeom prst="rect">
                <a:avLst/>
              </a:prstGeom>
              <a:blipFill>
                <a:blip r:embed="rId4"/>
                <a:stretch>
                  <a:fillRect t="-108571" b="-17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59D22E7-A6E1-284C-BA4F-458F7D99DD24}"/>
              </a:ext>
            </a:extLst>
          </p:cNvPr>
          <p:cNvCxnSpPr>
            <a:cxnSpLocks/>
            <a:stCxn id="12" idx="0"/>
            <a:endCxn id="16" idx="1"/>
          </p:cNvCxnSpPr>
          <p:nvPr/>
        </p:nvCxnSpPr>
        <p:spPr>
          <a:xfrm>
            <a:off x="7083209" y="4455044"/>
            <a:ext cx="820800" cy="2667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AE84A7A-A4CE-964C-A737-D8A6CD80BF77}"/>
              </a:ext>
            </a:extLst>
          </p:cNvPr>
          <p:cNvCxnSpPr>
            <a:cxnSpLocks/>
            <a:stCxn id="12" idx="2"/>
            <a:endCxn id="16" idx="3"/>
          </p:cNvCxnSpPr>
          <p:nvPr/>
        </p:nvCxnSpPr>
        <p:spPr>
          <a:xfrm flipV="1">
            <a:off x="7083210" y="4481723"/>
            <a:ext cx="828000" cy="18932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F9DECD1-2AB9-6448-AA34-CC4E601FFB18}"/>
              </a:ext>
            </a:extLst>
          </p:cNvPr>
          <p:cNvCxnSpPr>
            <a:cxnSpLocks/>
          </p:cNvCxnSpPr>
          <p:nvPr/>
        </p:nvCxnSpPr>
        <p:spPr>
          <a:xfrm flipV="1">
            <a:off x="7278809" y="4339953"/>
            <a:ext cx="475200" cy="8673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EA7557A-9228-F044-A35C-88B12FFB6B52}"/>
              </a:ext>
            </a:extLst>
          </p:cNvPr>
          <p:cNvCxnSpPr>
            <a:cxnSpLocks/>
          </p:cNvCxnSpPr>
          <p:nvPr/>
        </p:nvCxnSpPr>
        <p:spPr>
          <a:xfrm>
            <a:off x="7137042" y="4274289"/>
            <a:ext cx="619200" cy="6566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B21654EC-2644-6C42-BC44-DF928D9F402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99981651"/>
                  </p:ext>
                </p:extLst>
              </p:nvPr>
            </p:nvGraphicFramePr>
            <p:xfrm>
              <a:off x="10361430" y="618362"/>
              <a:ext cx="9518926" cy="220637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65984">
                      <a:extLst>
                        <a:ext uri="{9D8B030D-6E8A-4147-A177-3AD203B41FA5}">
                          <a16:colId xmlns:a16="http://schemas.microsoft.com/office/drawing/2014/main" val="1817630039"/>
                        </a:ext>
                      </a:extLst>
                    </a:gridCol>
                    <a:gridCol w="1841587">
                      <a:extLst>
                        <a:ext uri="{9D8B030D-6E8A-4147-A177-3AD203B41FA5}">
                          <a16:colId xmlns:a16="http://schemas.microsoft.com/office/drawing/2014/main" val="1469058806"/>
                        </a:ext>
                      </a:extLst>
                    </a:gridCol>
                    <a:gridCol w="1903785">
                      <a:extLst>
                        <a:ext uri="{9D8B030D-6E8A-4147-A177-3AD203B41FA5}">
                          <a16:colId xmlns:a16="http://schemas.microsoft.com/office/drawing/2014/main" val="3302716895"/>
                        </a:ext>
                      </a:extLst>
                    </a:gridCol>
                    <a:gridCol w="1903785">
                      <a:extLst>
                        <a:ext uri="{9D8B030D-6E8A-4147-A177-3AD203B41FA5}">
                          <a16:colId xmlns:a16="http://schemas.microsoft.com/office/drawing/2014/main" val="1002236898"/>
                        </a:ext>
                      </a:extLst>
                    </a:gridCol>
                    <a:gridCol w="1903785">
                      <a:extLst>
                        <a:ext uri="{9D8B030D-6E8A-4147-A177-3AD203B41FA5}">
                          <a16:colId xmlns:a16="http://schemas.microsoft.com/office/drawing/2014/main" val="763721387"/>
                        </a:ext>
                      </a:extLst>
                    </a:gridCol>
                  </a:tblGrid>
                  <a:tr h="4972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RCNN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SPPNet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Fast RCNN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Faster RCNN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Mask RCNN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2511907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Multi-stage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Multi-stage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Two-stage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Two-stage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74255299"/>
                      </a:ext>
                    </a:extLst>
                  </a:tr>
                  <a:tr h="1110476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Step: </a:t>
                          </a:r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1-&gt;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{"/>
                                  <m:endChr m:val=""/>
                                  <m:ctrlP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eqArr>
                                    <m:eqArrPr>
                                      <m:ctrlPr>
                                        <a:rPr lang="en-US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→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→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5→6→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7</m:t>
                                      </m:r>
                                    </m:e>
                                  </m:eqArr>
                                </m:e>
                              </m:d>
                            </m:oMath>
                          </a14:m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  <a:p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Step:</a:t>
                          </a:r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1-&gt;</a:t>
                          </a:r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2/5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-&gt;</a:t>
                          </a:r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3/6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-&gt;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{"/>
                                  <m:endChr m:val=""/>
                                  <m:ctrlP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eqArr>
                                    <m:eqArrPr>
                                      <m:ctrlPr>
                                        <a:rPr lang="en-US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7</m:t>
                                      </m:r>
                                    </m:e>
                                  </m:eqArr>
                                </m:e>
                              </m:d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Step:</a:t>
                          </a:r>
                        </a:p>
                        <a:p>
                          <a:endParaRPr lang="en-US" dirty="0"/>
                        </a:p>
                        <a:p>
                          <a:r>
                            <a:rPr lang="en-US" dirty="0"/>
                            <a:t>1-&gt;</a:t>
                          </a:r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2/5</a:t>
                          </a:r>
                          <a:r>
                            <a:rPr lang="en-US" dirty="0"/>
                            <a:t>-&gt;</a:t>
                          </a:r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3/6+4/7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Step:</a:t>
                          </a:r>
                        </a:p>
                        <a:p>
                          <a:r>
                            <a:rPr lang="en-US" dirty="0"/>
                            <a:t>1-&gt;3/6-&gt;</a:t>
                          </a:r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2/5</a:t>
                          </a:r>
                          <a:r>
                            <a:rPr lang="en-US" dirty="0"/>
                            <a:t>-&gt;</a:t>
                          </a:r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4/7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6855415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B21654EC-2644-6C42-BC44-DF928D9F402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99981651"/>
                  </p:ext>
                </p:extLst>
              </p:nvPr>
            </p:nvGraphicFramePr>
            <p:xfrm>
              <a:off x="10361430" y="618362"/>
              <a:ext cx="9518926" cy="220637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65984">
                      <a:extLst>
                        <a:ext uri="{9D8B030D-6E8A-4147-A177-3AD203B41FA5}">
                          <a16:colId xmlns:a16="http://schemas.microsoft.com/office/drawing/2014/main" val="1817630039"/>
                        </a:ext>
                      </a:extLst>
                    </a:gridCol>
                    <a:gridCol w="1841587">
                      <a:extLst>
                        <a:ext uri="{9D8B030D-6E8A-4147-A177-3AD203B41FA5}">
                          <a16:colId xmlns:a16="http://schemas.microsoft.com/office/drawing/2014/main" val="1469058806"/>
                        </a:ext>
                      </a:extLst>
                    </a:gridCol>
                    <a:gridCol w="1903785">
                      <a:extLst>
                        <a:ext uri="{9D8B030D-6E8A-4147-A177-3AD203B41FA5}">
                          <a16:colId xmlns:a16="http://schemas.microsoft.com/office/drawing/2014/main" val="3302716895"/>
                        </a:ext>
                      </a:extLst>
                    </a:gridCol>
                    <a:gridCol w="1903785">
                      <a:extLst>
                        <a:ext uri="{9D8B030D-6E8A-4147-A177-3AD203B41FA5}">
                          <a16:colId xmlns:a16="http://schemas.microsoft.com/office/drawing/2014/main" val="1002236898"/>
                        </a:ext>
                      </a:extLst>
                    </a:gridCol>
                    <a:gridCol w="1903785">
                      <a:extLst>
                        <a:ext uri="{9D8B030D-6E8A-4147-A177-3AD203B41FA5}">
                          <a16:colId xmlns:a16="http://schemas.microsoft.com/office/drawing/2014/main" val="763721387"/>
                        </a:ext>
                      </a:extLst>
                    </a:gridCol>
                  </a:tblGrid>
                  <a:tr h="4972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RCNN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SPPNet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Fast RCNN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Faster RCNN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Mask RCNN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2511907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Multi-stage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Multi-stage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Two-stage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Two-stage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74255299"/>
                      </a:ext>
                    </a:extLst>
                  </a:tr>
                  <a:tr h="125196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t="-88889" r="-385161" b="-1363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6897" t="-88889" r="-311724" b="-1363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Step:</a:t>
                          </a:r>
                        </a:p>
                        <a:p>
                          <a:endParaRPr lang="en-US" dirty="0"/>
                        </a:p>
                        <a:p>
                          <a:r>
                            <a:rPr lang="en-US" dirty="0"/>
                            <a:t>1-&gt;</a:t>
                          </a:r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2/5</a:t>
                          </a:r>
                          <a:r>
                            <a:rPr lang="en-US" dirty="0"/>
                            <a:t>-&gt;</a:t>
                          </a:r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3/6+4/7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Step:</a:t>
                          </a:r>
                        </a:p>
                        <a:p>
                          <a:r>
                            <a:rPr lang="en-US" dirty="0"/>
                            <a:t>1-&gt;3/6-&gt;</a:t>
                          </a:r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2/5</a:t>
                          </a:r>
                          <a:r>
                            <a:rPr lang="en-US" dirty="0"/>
                            <a:t>-&gt;</a:t>
                          </a:r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4/7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6855415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6334F5C8-80CE-9446-A4A4-6F6D522C239E}"/>
              </a:ext>
            </a:extLst>
          </p:cNvPr>
          <p:cNvSpPr txBox="1"/>
          <p:nvPr/>
        </p:nvSpPr>
        <p:spPr>
          <a:xfrm>
            <a:off x="12181110" y="3084697"/>
            <a:ext cx="4888124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Multi-stage: </a:t>
            </a:r>
          </a:p>
          <a:p>
            <a:pPr marL="342900" indent="-342900">
              <a:buAutoNum type="arabicPeriod"/>
            </a:pPr>
            <a:r>
              <a:rPr lang="en-US" dirty="0"/>
              <a:t>Region Proposal Selection (Selective Search)</a:t>
            </a:r>
          </a:p>
          <a:p>
            <a:pPr marL="342900" indent="-342900">
              <a:buAutoNum type="arabicPeriod"/>
            </a:pPr>
            <a:r>
              <a:rPr lang="en-US" dirty="0"/>
              <a:t>CNN features extraction</a:t>
            </a:r>
          </a:p>
          <a:p>
            <a:pPr marL="342900" indent="-342900">
              <a:buAutoNum type="arabicPeriod"/>
            </a:pPr>
            <a:r>
              <a:rPr lang="en-US" dirty="0"/>
              <a:t>Classification</a:t>
            </a:r>
          </a:p>
          <a:p>
            <a:pPr marL="342900" indent="-342900">
              <a:buAutoNum type="arabicPeriod"/>
            </a:pPr>
            <a:r>
              <a:rPr lang="en-US" dirty="0"/>
              <a:t>Bounding-box Regression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3017CE1-9ED8-CD42-B460-8234BA9651E5}"/>
              </a:ext>
            </a:extLst>
          </p:cNvPr>
          <p:cNvSpPr txBox="1"/>
          <p:nvPr/>
        </p:nvSpPr>
        <p:spPr>
          <a:xfrm>
            <a:off x="12181110" y="4562025"/>
            <a:ext cx="4888124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Two-stage: </a:t>
            </a:r>
          </a:p>
          <a:p>
            <a:pPr marL="342900" indent="-342900">
              <a:buAutoNum type="arabicPeriod"/>
            </a:pPr>
            <a:r>
              <a:rPr lang="en-US" dirty="0"/>
              <a:t>Region Proposal Selection (Selective Search for Fast RCNN, RPN for Faster RCNN)</a:t>
            </a:r>
          </a:p>
          <a:p>
            <a:pPr marL="342900" indent="-342900">
              <a:buAutoNum type="arabicPeriod"/>
            </a:pPr>
            <a:r>
              <a:rPr lang="en-US" dirty="0"/>
              <a:t>CNN features extraction for both Classification and Bounding-box Regression</a:t>
            </a:r>
          </a:p>
        </p:txBody>
      </p:sp>
    </p:spTree>
    <p:extLst>
      <p:ext uri="{BB962C8B-B14F-4D97-AF65-F5344CB8AC3E}">
        <p14:creationId xmlns:p14="http://schemas.microsoft.com/office/powerpoint/2010/main" val="28594069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38EE6C8-C130-FC47-84A7-C79941BE64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3417922"/>
              </p:ext>
            </p:extLst>
          </p:nvPr>
        </p:nvGraphicFramePr>
        <p:xfrm>
          <a:off x="3592248" y="876300"/>
          <a:ext cx="5608904" cy="54292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2226">
                  <a:extLst>
                    <a:ext uri="{9D8B030D-6E8A-4147-A177-3AD203B41FA5}">
                      <a16:colId xmlns:a16="http://schemas.microsoft.com/office/drawing/2014/main" val="2293066379"/>
                    </a:ext>
                  </a:extLst>
                </a:gridCol>
                <a:gridCol w="1402226">
                  <a:extLst>
                    <a:ext uri="{9D8B030D-6E8A-4147-A177-3AD203B41FA5}">
                      <a16:colId xmlns:a16="http://schemas.microsoft.com/office/drawing/2014/main" val="394187874"/>
                    </a:ext>
                  </a:extLst>
                </a:gridCol>
                <a:gridCol w="1402226">
                  <a:extLst>
                    <a:ext uri="{9D8B030D-6E8A-4147-A177-3AD203B41FA5}">
                      <a16:colId xmlns:a16="http://schemas.microsoft.com/office/drawing/2014/main" val="210966711"/>
                    </a:ext>
                  </a:extLst>
                </a:gridCol>
                <a:gridCol w="1402226">
                  <a:extLst>
                    <a:ext uri="{9D8B030D-6E8A-4147-A177-3AD203B41FA5}">
                      <a16:colId xmlns:a16="http://schemas.microsoft.com/office/drawing/2014/main" val="2130112537"/>
                    </a:ext>
                  </a:extLst>
                </a:gridCol>
              </a:tblGrid>
              <a:tr h="135731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3146199"/>
                  </a:ext>
                </a:extLst>
              </a:tr>
              <a:tr h="135731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1963856"/>
                  </a:ext>
                </a:extLst>
              </a:tr>
              <a:tr h="135731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028078"/>
                  </a:ext>
                </a:extLst>
              </a:tr>
              <a:tr h="135731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7886925"/>
                  </a:ext>
                </a:extLst>
              </a:tr>
            </a:tbl>
          </a:graphicData>
        </a:graphic>
      </p:graphicFrame>
      <p:sp>
        <p:nvSpPr>
          <p:cNvPr id="4" name="Left Brace 3">
            <a:extLst>
              <a:ext uri="{FF2B5EF4-FFF2-40B4-BE49-F238E27FC236}">
                <a16:creationId xmlns:a16="http://schemas.microsoft.com/office/drawing/2014/main" id="{7CD004AD-DB53-1846-A58D-08DBC309A4F8}"/>
              </a:ext>
            </a:extLst>
          </p:cNvPr>
          <p:cNvSpPr/>
          <p:nvPr/>
        </p:nvSpPr>
        <p:spPr>
          <a:xfrm>
            <a:off x="3320124" y="876300"/>
            <a:ext cx="100674" cy="1371600"/>
          </a:xfrm>
          <a:prstGeom prst="leftBrac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0626E1FC-E886-614A-941F-2C7C5B93F256}"/>
              </a:ext>
            </a:extLst>
          </p:cNvPr>
          <p:cNvSpPr/>
          <p:nvPr/>
        </p:nvSpPr>
        <p:spPr>
          <a:xfrm rot="5400000">
            <a:off x="4177374" y="-38100"/>
            <a:ext cx="201348" cy="1371600"/>
          </a:xfrm>
          <a:prstGeom prst="leftBrac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6C71653-83B9-FE40-B4A6-5BD6087C2F51}"/>
                  </a:ext>
                </a:extLst>
              </p:cNvPr>
              <p:cNvSpPr txBox="1"/>
              <p:nvPr/>
            </p:nvSpPr>
            <p:spPr>
              <a:xfrm>
                <a:off x="2634324" y="1226348"/>
                <a:ext cx="933450" cy="557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800" b="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sz="280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6C71653-83B9-FE40-B4A6-5BD6087C2F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4324" y="1226348"/>
                <a:ext cx="933450" cy="557204"/>
              </a:xfrm>
              <a:prstGeom prst="rect">
                <a:avLst/>
              </a:prstGeom>
              <a:blipFill>
                <a:blip r:embed="rId2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3A9A131-10DA-0F48-9691-880CF017A73C}"/>
                  </a:ext>
                </a:extLst>
              </p:cNvPr>
              <p:cNvSpPr txBox="1"/>
              <p:nvPr/>
            </p:nvSpPr>
            <p:spPr>
              <a:xfrm>
                <a:off x="3811323" y="52396"/>
                <a:ext cx="93345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800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280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3A9A131-10DA-0F48-9691-880CF017A7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1323" y="52396"/>
                <a:ext cx="93345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4C9FF3A5-7474-D74A-80F3-8358E33766BB}"/>
              </a:ext>
            </a:extLst>
          </p:cNvPr>
          <p:cNvSpPr/>
          <p:nvPr/>
        </p:nvSpPr>
        <p:spPr>
          <a:xfrm>
            <a:off x="4343400" y="1466850"/>
            <a:ext cx="2705100" cy="3086100"/>
          </a:xfrm>
          <a:prstGeom prst="rect">
            <a:avLst/>
          </a:prstGeom>
          <a:noFill/>
          <a:ln w="762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CCC1037-56D6-B14F-9AD5-85FFDA6B3B6B}"/>
              </a:ext>
            </a:extLst>
          </p:cNvPr>
          <p:cNvSpPr/>
          <p:nvPr/>
        </p:nvSpPr>
        <p:spPr>
          <a:xfrm>
            <a:off x="4591050" y="1726402"/>
            <a:ext cx="1948459" cy="2083598"/>
          </a:xfrm>
          <a:prstGeom prst="rect">
            <a:avLst/>
          </a:prstGeom>
          <a:noFill/>
          <a:ln w="7620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63FD8D8-0649-AF4C-81ED-670F95491828}"/>
                  </a:ext>
                </a:extLst>
              </p:cNvPr>
              <p:cNvSpPr txBox="1"/>
              <p:nvPr/>
            </p:nvSpPr>
            <p:spPr>
              <a:xfrm>
                <a:off x="5238750" y="868946"/>
                <a:ext cx="93345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b="0" i="1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en-US" sz="280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63FD8D8-0649-AF4C-81ED-670F954918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8750" y="868946"/>
                <a:ext cx="933450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F26D09A-9695-2341-9B6A-AB50D3CBCEF1}"/>
                  </a:ext>
                </a:extLst>
              </p:cNvPr>
              <p:cNvSpPr txBox="1"/>
              <p:nvPr/>
            </p:nvSpPr>
            <p:spPr>
              <a:xfrm>
                <a:off x="3501099" y="2546207"/>
                <a:ext cx="93345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b="0" i="1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</m:oMath>
                  </m:oMathPara>
                </a14:m>
                <a:endParaRPr lang="en-US" sz="280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F26D09A-9695-2341-9B6A-AB50D3CBCE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1099" y="2546207"/>
                <a:ext cx="933450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Left Brace 11">
            <a:extLst>
              <a:ext uri="{FF2B5EF4-FFF2-40B4-BE49-F238E27FC236}">
                <a16:creationId xmlns:a16="http://schemas.microsoft.com/office/drawing/2014/main" id="{C82A2942-347D-1D43-9399-77BD31A26CA4}"/>
              </a:ext>
            </a:extLst>
          </p:cNvPr>
          <p:cNvSpPr/>
          <p:nvPr/>
        </p:nvSpPr>
        <p:spPr>
          <a:xfrm rot="10800000">
            <a:off x="5732661" y="2257426"/>
            <a:ext cx="100674" cy="543600"/>
          </a:xfrm>
          <a:prstGeom prst="leftBrac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49B5D65A-0877-6F4D-8E07-29C413605A26}"/>
              </a:ext>
            </a:extLst>
          </p:cNvPr>
          <p:cNvSpPr/>
          <p:nvPr/>
        </p:nvSpPr>
        <p:spPr>
          <a:xfrm rot="5400000">
            <a:off x="5246562" y="1894924"/>
            <a:ext cx="100674" cy="543600"/>
          </a:xfrm>
          <a:prstGeom prst="leftBrac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onnector 13">
            <a:extLst>
              <a:ext uri="{FF2B5EF4-FFF2-40B4-BE49-F238E27FC236}">
                <a16:creationId xmlns:a16="http://schemas.microsoft.com/office/drawing/2014/main" id="{40C39E48-8898-5E43-9D3F-14A1C5D5BBBA}"/>
              </a:ext>
            </a:extLst>
          </p:cNvPr>
          <p:cNvSpPr/>
          <p:nvPr/>
        </p:nvSpPr>
        <p:spPr>
          <a:xfrm>
            <a:off x="5432125" y="2632129"/>
            <a:ext cx="271800" cy="254819"/>
          </a:xfrm>
          <a:prstGeom prst="flowChartConnector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FE4CF47-C984-CD41-83C6-422648E4CFA3}"/>
                  </a:ext>
                </a:extLst>
              </p:cNvPr>
              <p:cNvSpPr txBox="1"/>
              <p:nvPr/>
            </p:nvSpPr>
            <p:spPr>
              <a:xfrm>
                <a:off x="4875411" y="1628831"/>
                <a:ext cx="93345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sz="2800" b="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FE4CF47-C984-CD41-83C6-422648E4CF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5411" y="1628831"/>
                <a:ext cx="933450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7639552-AEF4-CB4A-B1A2-E2BE933F6C81}"/>
                  </a:ext>
                </a:extLst>
              </p:cNvPr>
              <p:cNvSpPr txBox="1"/>
              <p:nvPr/>
            </p:nvSpPr>
            <p:spPr>
              <a:xfrm>
                <a:off x="5606059" y="2239706"/>
                <a:ext cx="93345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>
                          <a:latin typeface="Cambria Math" panose="02040503050406030204" pitchFamily="18" charset="0"/>
                        </a:rPr>
                        <m:t>Δy</m:t>
                      </m:r>
                    </m:oMath>
                  </m:oMathPara>
                </a14:m>
                <a:endParaRPr lang="en-US" sz="280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7639552-AEF4-CB4A-B1A2-E2BE933F6C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6059" y="2239706"/>
                <a:ext cx="933450" cy="523220"/>
              </a:xfrm>
              <a:prstGeom prst="rect">
                <a:avLst/>
              </a:prstGeom>
              <a:blipFill>
                <a:blip r:embed="rId7"/>
                <a:stretch>
                  <a:fillRect b="-139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F68EACC-C3D9-C844-8752-FE2BAB7C0879}"/>
                  </a:ext>
                </a:extLst>
              </p:cNvPr>
              <p:cNvSpPr txBox="1"/>
              <p:nvPr/>
            </p:nvSpPr>
            <p:spPr>
              <a:xfrm>
                <a:off x="5098554" y="3709443"/>
                <a:ext cx="93345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800" b="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en-US" sz="280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F68EACC-C3D9-C844-8752-FE2BAB7C08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8554" y="3709443"/>
                <a:ext cx="933450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46C174C-B95C-1F46-BD11-E7D35647C931}"/>
                  </a:ext>
                </a:extLst>
              </p:cNvPr>
              <p:cNvSpPr txBox="1"/>
              <p:nvPr/>
            </p:nvSpPr>
            <p:spPr>
              <a:xfrm>
                <a:off x="6320434" y="2449184"/>
                <a:ext cx="93345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800" b="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</m:oMath>
                  </m:oMathPara>
                </a14:m>
                <a:endParaRPr lang="en-US" sz="280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46C174C-B95C-1F46-BD11-E7D35647C9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0434" y="2449184"/>
                <a:ext cx="933450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6473D13-7EE1-464C-A9C9-8B800CB0A10D}"/>
                  </a:ext>
                </a:extLst>
              </p:cNvPr>
              <p:cNvSpPr txBox="1"/>
              <p:nvPr/>
            </p:nvSpPr>
            <p:spPr>
              <a:xfrm>
                <a:off x="4921648" y="2850581"/>
                <a:ext cx="933450" cy="557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800" b="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</m:sub>
                      </m:sSub>
                      <m:sSub>
                        <m:sSubPr>
                          <m:ctrlPr>
                            <a:rPr lang="en-US" sz="2800" b="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800" b="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sz="2800" b="0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6473D13-7EE1-464C-A9C9-8B800CB0A1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1648" y="2850581"/>
                <a:ext cx="933450" cy="557204"/>
              </a:xfrm>
              <a:prstGeom prst="rect">
                <a:avLst/>
              </a:prstGeom>
              <a:blipFill>
                <a:blip r:embed="rId10"/>
                <a:stretch>
                  <a:fillRect l="-8108" r="-41892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20B5913-EDEF-9342-B2EA-EE6CA81DAE07}"/>
                  </a:ext>
                </a:extLst>
              </p:cNvPr>
              <p:cNvSpPr txBox="1"/>
              <p:nvPr/>
            </p:nvSpPr>
            <p:spPr>
              <a:xfrm>
                <a:off x="8362950" y="2172617"/>
                <a:ext cx="4438650" cy="18721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800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sz="2800" b="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sz="28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800" b="0" i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sz="2800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800" b="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800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2800" b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800" b="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sz="2800" b="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sz="28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800" b="0" i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sz="2800" b="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800" b="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800" b="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sz="2800" b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800" b="0" i="1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lang="en-US" sz="2800" b="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b="0" i="1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sSup>
                        <m:sSupPr>
                          <m:ctrlPr>
                            <a:rPr lang="en-US" sz="2800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sz="2800" b="0" i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sz="2800" b="0" i="1">
                              <a:latin typeface="Cambria Math" panose="02040503050406030204" pitchFamily="18" charset="0"/>
                            </a:rPr>
                            <m:t>𝑤</m:t>
                          </m:r>
                        </m:sup>
                      </m:sSup>
                    </m:oMath>
                  </m:oMathPara>
                </a14:m>
                <a:endParaRPr lang="en-US" sz="2800" b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800" b="0" i="1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n-US" sz="2800" b="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b="0" i="1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sSup>
                        <m:sSupPr>
                          <m:ctrlPr>
                            <a:rPr lang="en-US" sz="2800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sz="2800" b="0" i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sz="2800" b="0" i="1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</m:sSup>
                    </m:oMath>
                  </m:oMathPara>
                </a14:m>
                <a:endParaRPr lang="en-US" sz="280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20B5913-EDEF-9342-B2EA-EE6CA81DAE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2950" y="2172617"/>
                <a:ext cx="4438650" cy="1872179"/>
              </a:xfrm>
              <a:prstGeom prst="rect">
                <a:avLst/>
              </a:prstGeom>
              <a:blipFill>
                <a:blip r:embed="rId11"/>
                <a:stretch>
                  <a:fillRect b="-6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4836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2397A759-3CF9-1240-8719-84DC4E6D9354}"/>
              </a:ext>
            </a:extLst>
          </p:cNvPr>
          <p:cNvSpPr/>
          <p:nvPr/>
        </p:nvSpPr>
        <p:spPr>
          <a:xfrm rot="21095648">
            <a:off x="5752617" y="2801074"/>
            <a:ext cx="2880000" cy="2880000"/>
          </a:xfrm>
          <a:prstGeom prst="rect">
            <a:avLst/>
          </a:prstGeom>
          <a:noFill/>
          <a:ln w="76200">
            <a:solidFill>
              <a:srgbClr val="7A81FF"/>
            </a:solidFill>
          </a:ln>
          <a:scene3d>
            <a:camera prst="isometricOffAxis2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9E1F35E-1160-0C44-ACAE-3C238D120E4E}"/>
              </a:ext>
            </a:extLst>
          </p:cNvPr>
          <p:cNvSpPr/>
          <p:nvPr/>
        </p:nvSpPr>
        <p:spPr>
          <a:xfrm rot="21095648">
            <a:off x="6022617" y="2039074"/>
            <a:ext cx="2340000" cy="2340000"/>
          </a:xfrm>
          <a:prstGeom prst="rect">
            <a:avLst/>
          </a:prstGeom>
          <a:noFill/>
          <a:ln w="76200">
            <a:solidFill>
              <a:srgbClr val="7A81FF"/>
            </a:solidFill>
          </a:ln>
          <a:scene3d>
            <a:camera prst="isometricOffAxis2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643570A-2C2E-C64C-9DE9-6208D2D7B000}"/>
              </a:ext>
            </a:extLst>
          </p:cNvPr>
          <p:cNvSpPr/>
          <p:nvPr/>
        </p:nvSpPr>
        <p:spPr>
          <a:xfrm rot="21095648">
            <a:off x="6292616" y="1299790"/>
            <a:ext cx="1800000" cy="1800000"/>
          </a:xfrm>
          <a:prstGeom prst="rect">
            <a:avLst/>
          </a:prstGeom>
          <a:noFill/>
          <a:ln w="76200">
            <a:solidFill>
              <a:srgbClr val="7A81FF"/>
            </a:solidFill>
          </a:ln>
          <a:scene3d>
            <a:camera prst="isometricOffAxis2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DF4F170-5F7E-6E41-B67A-E1FC17D76C5D}"/>
              </a:ext>
            </a:extLst>
          </p:cNvPr>
          <p:cNvSpPr/>
          <p:nvPr/>
        </p:nvSpPr>
        <p:spPr>
          <a:xfrm rot="21095648">
            <a:off x="6562617" y="756516"/>
            <a:ext cx="1260000" cy="1260000"/>
          </a:xfrm>
          <a:prstGeom prst="rect">
            <a:avLst/>
          </a:prstGeom>
          <a:noFill/>
          <a:ln w="76200">
            <a:solidFill>
              <a:srgbClr val="7A81FF"/>
            </a:solidFill>
          </a:ln>
          <a:scene3d>
            <a:camera prst="isometricOffAxis2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Up Arrow 29">
            <a:extLst>
              <a:ext uri="{FF2B5EF4-FFF2-40B4-BE49-F238E27FC236}">
                <a16:creationId xmlns:a16="http://schemas.microsoft.com/office/drawing/2014/main" id="{7DDF382D-133F-5A44-BBAD-8F3D5E5D73D6}"/>
              </a:ext>
            </a:extLst>
          </p:cNvPr>
          <p:cNvSpPr/>
          <p:nvPr/>
        </p:nvSpPr>
        <p:spPr>
          <a:xfrm>
            <a:off x="4675090" y="2349661"/>
            <a:ext cx="486137" cy="872027"/>
          </a:xfrm>
          <a:prstGeom prst="up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3470DD0-FBD5-C246-9BCB-DE675B528530}"/>
              </a:ext>
            </a:extLst>
          </p:cNvPr>
          <p:cNvSpPr txBox="1"/>
          <p:nvPr/>
        </p:nvSpPr>
        <p:spPr>
          <a:xfrm>
            <a:off x="4305782" y="1721910"/>
            <a:ext cx="12517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Bottom-Up</a:t>
            </a:r>
          </a:p>
          <a:p>
            <a:pPr algn="ctr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Pathway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9C37F00-081C-9641-9312-6EFFB97CE86B}"/>
              </a:ext>
            </a:extLst>
          </p:cNvPr>
          <p:cNvSpPr/>
          <p:nvPr/>
        </p:nvSpPr>
        <p:spPr>
          <a:xfrm rot="21095648">
            <a:off x="10867305" y="1168546"/>
            <a:ext cx="1260000" cy="1260000"/>
          </a:xfrm>
          <a:prstGeom prst="rect">
            <a:avLst/>
          </a:prstGeom>
          <a:noFill/>
          <a:ln w="76200">
            <a:solidFill>
              <a:srgbClr val="7A81FF"/>
            </a:solidFill>
          </a:ln>
          <a:scene3d>
            <a:camera prst="isometricOffAxis2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979E66C-5EC2-A746-BFFD-48768940D3E0}"/>
              </a:ext>
            </a:extLst>
          </p:cNvPr>
          <p:cNvSpPr/>
          <p:nvPr/>
        </p:nvSpPr>
        <p:spPr>
          <a:xfrm rot="21095648">
            <a:off x="10597307" y="1774523"/>
            <a:ext cx="1800000" cy="1800000"/>
          </a:xfrm>
          <a:prstGeom prst="rect">
            <a:avLst/>
          </a:prstGeom>
          <a:noFill/>
          <a:ln w="76200">
            <a:solidFill>
              <a:srgbClr val="7A81FF"/>
            </a:solidFill>
          </a:ln>
          <a:scene3d>
            <a:camera prst="isometricOffAxis2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39736BA-50D9-DC49-9561-120DCB69D7D8}"/>
              </a:ext>
            </a:extLst>
          </p:cNvPr>
          <p:cNvCxnSpPr>
            <a:cxnSpLocks/>
          </p:cNvCxnSpPr>
          <p:nvPr/>
        </p:nvCxnSpPr>
        <p:spPr>
          <a:xfrm>
            <a:off x="11497307" y="2002417"/>
            <a:ext cx="0" cy="66600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1A07A9F-8DFD-A34C-95F5-4C6D0DA25BF0}"/>
              </a:ext>
            </a:extLst>
          </p:cNvPr>
          <p:cNvCxnSpPr>
            <a:cxnSpLocks/>
          </p:cNvCxnSpPr>
          <p:nvPr/>
        </p:nvCxnSpPr>
        <p:spPr>
          <a:xfrm>
            <a:off x="8037197" y="2199790"/>
            <a:ext cx="3460110" cy="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AB17BF0F-5F94-8D47-80D0-65D7322F18DC}"/>
              </a:ext>
            </a:extLst>
          </p:cNvPr>
          <p:cNvSpPr/>
          <p:nvPr/>
        </p:nvSpPr>
        <p:spPr>
          <a:xfrm rot="21095648">
            <a:off x="10327306" y="2533441"/>
            <a:ext cx="2340000" cy="2340000"/>
          </a:xfrm>
          <a:prstGeom prst="rect">
            <a:avLst/>
          </a:prstGeom>
          <a:noFill/>
          <a:ln w="76200">
            <a:solidFill>
              <a:srgbClr val="7A81FF"/>
            </a:solidFill>
          </a:ln>
          <a:scene3d>
            <a:camera prst="isometricOffAxis2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7FAE4E7-A258-574F-86A8-1E3BD1ECC921}"/>
              </a:ext>
            </a:extLst>
          </p:cNvPr>
          <p:cNvCxnSpPr>
            <a:cxnSpLocks/>
          </p:cNvCxnSpPr>
          <p:nvPr/>
        </p:nvCxnSpPr>
        <p:spPr>
          <a:xfrm>
            <a:off x="11497306" y="2995534"/>
            <a:ext cx="0" cy="66600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8ED3AB3-5415-384A-A03C-D231C6FA2852}"/>
              </a:ext>
            </a:extLst>
          </p:cNvPr>
          <p:cNvCxnSpPr>
            <a:cxnSpLocks/>
          </p:cNvCxnSpPr>
          <p:nvPr/>
        </p:nvCxnSpPr>
        <p:spPr>
          <a:xfrm>
            <a:off x="8237664" y="3209074"/>
            <a:ext cx="3240000" cy="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518FF11-24E7-E948-BB4E-ED85A6D008CC}"/>
              </a:ext>
            </a:extLst>
          </p:cNvPr>
          <p:cNvCxnSpPr>
            <a:cxnSpLocks/>
          </p:cNvCxnSpPr>
          <p:nvPr/>
        </p:nvCxnSpPr>
        <p:spPr>
          <a:xfrm>
            <a:off x="7778187" y="1386516"/>
            <a:ext cx="3719119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59AE5EE-8752-7B4E-837D-1ADD0CA1FDA9}"/>
              </a:ext>
            </a:extLst>
          </p:cNvPr>
          <p:cNvCxnSpPr>
            <a:cxnSpLocks/>
          </p:cNvCxnSpPr>
          <p:nvPr/>
        </p:nvCxnSpPr>
        <p:spPr>
          <a:xfrm>
            <a:off x="11497306" y="1379075"/>
            <a:ext cx="0" cy="36000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856D82A0-C05E-7740-AC98-CA79C904525E}"/>
              </a:ext>
            </a:extLst>
          </p:cNvPr>
          <p:cNvCxnSpPr>
            <a:cxnSpLocks/>
          </p:cNvCxnSpPr>
          <p:nvPr/>
        </p:nvCxnSpPr>
        <p:spPr>
          <a:xfrm flipV="1">
            <a:off x="7192616" y="3626812"/>
            <a:ext cx="0" cy="537633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ABC4FE43-73FD-9341-8702-55E8DDB61101}"/>
              </a:ext>
            </a:extLst>
          </p:cNvPr>
          <p:cNvCxnSpPr>
            <a:cxnSpLocks/>
          </p:cNvCxnSpPr>
          <p:nvPr/>
        </p:nvCxnSpPr>
        <p:spPr>
          <a:xfrm flipV="1">
            <a:off x="7192616" y="2513875"/>
            <a:ext cx="0" cy="537633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43E1D47D-0E39-5E44-A7AD-4A76E68D4886}"/>
              </a:ext>
            </a:extLst>
          </p:cNvPr>
          <p:cNvCxnSpPr>
            <a:cxnSpLocks/>
          </p:cNvCxnSpPr>
          <p:nvPr/>
        </p:nvCxnSpPr>
        <p:spPr>
          <a:xfrm flipV="1">
            <a:off x="7192616" y="1617900"/>
            <a:ext cx="0" cy="537633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7E0C0540-0261-FC49-8C24-68C38CE392EC}"/>
              </a:ext>
            </a:extLst>
          </p:cNvPr>
          <p:cNvSpPr txBox="1"/>
          <p:nvPr/>
        </p:nvSpPr>
        <p:spPr>
          <a:xfrm>
            <a:off x="10871406" y="416898"/>
            <a:ext cx="12517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Top-down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Pathway</a:t>
            </a:r>
          </a:p>
        </p:txBody>
      </p:sp>
      <p:sp>
        <p:nvSpPr>
          <p:cNvPr id="64" name="Up Arrow 63">
            <a:extLst>
              <a:ext uri="{FF2B5EF4-FFF2-40B4-BE49-F238E27FC236}">
                <a16:creationId xmlns:a16="http://schemas.microsoft.com/office/drawing/2014/main" id="{329255D5-BEB4-5944-AC0C-D48A898BEB9B}"/>
              </a:ext>
            </a:extLst>
          </p:cNvPr>
          <p:cNvSpPr/>
          <p:nvPr/>
        </p:nvSpPr>
        <p:spPr>
          <a:xfrm rot="10800000">
            <a:off x="10528356" y="426875"/>
            <a:ext cx="486137" cy="795159"/>
          </a:xfrm>
          <a:prstGeom prst="up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E0B9C38C-E4A6-A14C-9489-DEF83A0D2440}"/>
              </a:ext>
            </a:extLst>
          </p:cNvPr>
          <p:cNvSpPr/>
          <p:nvPr/>
        </p:nvSpPr>
        <p:spPr>
          <a:xfrm>
            <a:off x="9051403" y="4468091"/>
            <a:ext cx="4085863" cy="2106329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2FCA34BC-DAB1-2845-9428-A8231B06A6A4}"/>
              </a:ext>
            </a:extLst>
          </p:cNvPr>
          <p:cNvSpPr/>
          <p:nvPr/>
        </p:nvSpPr>
        <p:spPr>
          <a:xfrm>
            <a:off x="11254591" y="4952807"/>
            <a:ext cx="1737225" cy="35881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x2</a:t>
            </a:r>
            <a:r>
              <a:rPr lang="zh-CN" altLang="en-US">
                <a:solidFill>
                  <a:schemeClr val="tx1"/>
                </a:solidFill>
              </a:rPr>
              <a:t> </a:t>
            </a:r>
            <a:r>
              <a:rPr lang="en-US" altLang="zh-CN">
                <a:solidFill>
                  <a:schemeClr val="tx1"/>
                </a:solidFill>
              </a:rPr>
              <a:t>up-sampling</a:t>
            </a:r>
            <a:r>
              <a:rPr lang="zh-CN" altLang="en-US">
                <a:solidFill>
                  <a:schemeClr val="tx1"/>
                </a:solidFill>
              </a:rPr>
              <a:t> 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19E168C8-7CFC-C14E-9BB7-FDC714D79FAA}"/>
              </a:ext>
            </a:extLst>
          </p:cNvPr>
          <p:cNvSpPr/>
          <p:nvPr/>
        </p:nvSpPr>
        <p:spPr>
          <a:xfrm>
            <a:off x="9501237" y="5661978"/>
            <a:ext cx="1280739" cy="35881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conv</a:t>
            </a:r>
            <a:r>
              <a:rPr lang="zh-CN" altLang="en-US">
                <a:solidFill>
                  <a:schemeClr val="tx1"/>
                </a:solidFill>
              </a:rPr>
              <a:t> </a:t>
            </a:r>
            <a:r>
              <a:rPr lang="en-US" altLang="zh-CN">
                <a:solidFill>
                  <a:schemeClr val="tx1"/>
                </a:solidFill>
              </a:rPr>
              <a:t>1x1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CDA13C42-37D4-364A-B67B-DD6D6B7E68F2}"/>
              </a:ext>
            </a:extLst>
          </p:cNvPr>
          <p:cNvCxnSpPr>
            <a:cxnSpLocks/>
            <a:endCxn id="66" idx="0"/>
          </p:cNvCxnSpPr>
          <p:nvPr/>
        </p:nvCxnSpPr>
        <p:spPr>
          <a:xfrm>
            <a:off x="12123204" y="4468091"/>
            <a:ext cx="0" cy="484716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>
            <a:extLst>
              <a:ext uri="{FF2B5EF4-FFF2-40B4-BE49-F238E27FC236}">
                <a16:creationId xmlns:a16="http://schemas.microsoft.com/office/drawing/2014/main" id="{749FBCB5-37FE-0B47-B8AB-9E851FBFD741}"/>
              </a:ext>
            </a:extLst>
          </p:cNvPr>
          <p:cNvSpPr/>
          <p:nvPr/>
        </p:nvSpPr>
        <p:spPr>
          <a:xfrm>
            <a:off x="11902068" y="5623518"/>
            <a:ext cx="432000" cy="432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D6BB4ADC-77AD-1648-9FD1-79D5D04C990A}"/>
              </a:ext>
            </a:extLst>
          </p:cNvPr>
          <p:cNvCxnSpPr>
            <a:cxnSpLocks/>
          </p:cNvCxnSpPr>
          <p:nvPr/>
        </p:nvCxnSpPr>
        <p:spPr>
          <a:xfrm>
            <a:off x="12118068" y="5311622"/>
            <a:ext cx="0" cy="30600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Plus 72">
            <a:extLst>
              <a:ext uri="{FF2B5EF4-FFF2-40B4-BE49-F238E27FC236}">
                <a16:creationId xmlns:a16="http://schemas.microsoft.com/office/drawing/2014/main" id="{B5E268AE-7C34-2B42-9142-9380B16A255B}"/>
              </a:ext>
            </a:extLst>
          </p:cNvPr>
          <p:cNvSpPr/>
          <p:nvPr/>
        </p:nvSpPr>
        <p:spPr>
          <a:xfrm>
            <a:off x="11956081" y="5685128"/>
            <a:ext cx="324000" cy="324000"/>
          </a:xfrm>
          <a:prstGeom prst="mathPlu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CCCABD40-F947-DC41-A39A-6AA565083F9A}"/>
              </a:ext>
            </a:extLst>
          </p:cNvPr>
          <p:cNvCxnSpPr>
            <a:cxnSpLocks/>
            <a:stCxn id="67" idx="3"/>
            <a:endCxn id="71" idx="2"/>
          </p:cNvCxnSpPr>
          <p:nvPr/>
        </p:nvCxnSpPr>
        <p:spPr>
          <a:xfrm flipV="1">
            <a:off x="10781976" y="5839518"/>
            <a:ext cx="1120092" cy="1868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23B98D15-6C8C-9E46-871B-DA368535C602}"/>
              </a:ext>
            </a:extLst>
          </p:cNvPr>
          <p:cNvCxnSpPr>
            <a:cxnSpLocks/>
          </p:cNvCxnSpPr>
          <p:nvPr/>
        </p:nvCxnSpPr>
        <p:spPr>
          <a:xfrm>
            <a:off x="9051403" y="5835400"/>
            <a:ext cx="430582" cy="5939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D3A2EB03-1F96-D34F-9AB8-45AD061774FC}"/>
              </a:ext>
            </a:extLst>
          </p:cNvPr>
          <p:cNvCxnSpPr>
            <a:cxnSpLocks/>
          </p:cNvCxnSpPr>
          <p:nvPr/>
        </p:nvCxnSpPr>
        <p:spPr>
          <a:xfrm>
            <a:off x="12118068" y="6078668"/>
            <a:ext cx="0" cy="45360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718516BA-C3AE-4F42-967D-90FA8F926936}"/>
              </a:ext>
            </a:extLst>
          </p:cNvPr>
          <p:cNvSpPr/>
          <p:nvPr/>
        </p:nvSpPr>
        <p:spPr>
          <a:xfrm>
            <a:off x="10776744" y="3067541"/>
            <a:ext cx="1007490" cy="323225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E651BB89-6749-A542-B3D2-3CF40E904419}"/>
              </a:ext>
            </a:extLst>
          </p:cNvPr>
          <p:cNvCxnSpPr>
            <a:cxnSpLocks/>
            <a:stCxn id="81" idx="1"/>
          </p:cNvCxnSpPr>
          <p:nvPr/>
        </p:nvCxnSpPr>
        <p:spPr>
          <a:xfrm flipH="1">
            <a:off x="9034210" y="3229154"/>
            <a:ext cx="1742534" cy="1238937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31D90C91-CE06-7A47-B29D-BE4CA02A31D8}"/>
              </a:ext>
            </a:extLst>
          </p:cNvPr>
          <p:cNvCxnSpPr>
            <a:cxnSpLocks/>
            <a:stCxn id="81" idx="3"/>
          </p:cNvCxnSpPr>
          <p:nvPr/>
        </p:nvCxnSpPr>
        <p:spPr>
          <a:xfrm>
            <a:off x="11784234" y="3229154"/>
            <a:ext cx="1353032" cy="1238937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1FD0033E-4FA7-2D44-9B3A-9014B1251210}"/>
              </a:ext>
            </a:extLst>
          </p:cNvPr>
          <p:cNvCxnSpPr>
            <a:cxnSpLocks/>
          </p:cNvCxnSpPr>
          <p:nvPr/>
        </p:nvCxnSpPr>
        <p:spPr>
          <a:xfrm>
            <a:off x="12118068" y="1739075"/>
            <a:ext cx="1922400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C664657A-6136-FC43-A92D-D29A83E15356}"/>
              </a:ext>
            </a:extLst>
          </p:cNvPr>
          <p:cNvSpPr/>
          <p:nvPr/>
        </p:nvSpPr>
        <p:spPr>
          <a:xfrm>
            <a:off x="14079176" y="1583536"/>
            <a:ext cx="1297383" cy="323225"/>
          </a:xfrm>
          <a:prstGeom prst="rect">
            <a:avLst/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conv</a:t>
            </a:r>
            <a:r>
              <a:rPr lang="zh-CN" altLang="en-US">
                <a:solidFill>
                  <a:schemeClr val="tx1"/>
                </a:solidFill>
              </a:rPr>
              <a:t> </a:t>
            </a:r>
            <a:r>
              <a:rPr lang="en-US" altLang="zh-CN">
                <a:solidFill>
                  <a:schemeClr val="tx1"/>
                </a:solidFill>
              </a:rPr>
              <a:t>3x3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4C06606A-284B-924D-9278-AE1E340B50F9}"/>
              </a:ext>
            </a:extLst>
          </p:cNvPr>
          <p:cNvCxnSpPr>
            <a:cxnSpLocks/>
          </p:cNvCxnSpPr>
          <p:nvPr/>
        </p:nvCxnSpPr>
        <p:spPr>
          <a:xfrm>
            <a:off x="15388134" y="1739075"/>
            <a:ext cx="576000" cy="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2755BB6F-4DD2-A445-B496-9F441DA3293A}"/>
              </a:ext>
            </a:extLst>
          </p:cNvPr>
          <p:cNvSpPr txBox="1"/>
          <p:nvPr/>
        </p:nvSpPr>
        <p:spPr>
          <a:xfrm>
            <a:off x="15964134" y="1493134"/>
            <a:ext cx="853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6634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00E61FF1-97A9-1D4D-9E8A-8B384FE5F0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4894" y="1898650"/>
            <a:ext cx="11823700" cy="30607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A6B9B04-3351-DD4C-9BC8-C1D3C9D1D3D8}"/>
              </a:ext>
            </a:extLst>
          </p:cNvPr>
          <p:cNvSpPr txBox="1"/>
          <p:nvPr/>
        </p:nvSpPr>
        <p:spPr>
          <a:xfrm>
            <a:off x="17020672" y="2436076"/>
            <a:ext cx="2165685" cy="646331"/>
          </a:xfrm>
          <a:prstGeom prst="rect">
            <a:avLst/>
          </a:prstGeom>
          <a:noFill/>
          <a:ln w="38100">
            <a:solidFill>
              <a:srgbClr val="F79B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(sigmoid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focal</a:t>
            </a:r>
            <a:r>
              <a:rPr lang="zh-CN" altLang="en-US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loss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0BFD16-894F-7F4E-A019-35F828BF6151}"/>
              </a:ext>
            </a:extLst>
          </p:cNvPr>
          <p:cNvSpPr txBox="1"/>
          <p:nvPr/>
        </p:nvSpPr>
        <p:spPr>
          <a:xfrm>
            <a:off x="17020673" y="3528355"/>
            <a:ext cx="2165683" cy="646331"/>
          </a:xfrm>
          <a:prstGeom prst="rect">
            <a:avLst/>
          </a:prstGeom>
          <a:noFill/>
          <a:ln w="38100">
            <a:solidFill>
              <a:srgbClr val="8C96CC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Bounding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box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regression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C21530C-DDF9-3D48-8902-3CE4C8DD0F19}"/>
              </a:ext>
            </a:extLst>
          </p:cNvPr>
          <p:cNvSpPr/>
          <p:nvPr/>
        </p:nvSpPr>
        <p:spPr>
          <a:xfrm>
            <a:off x="12801600" y="2310063"/>
            <a:ext cx="641684" cy="4010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D83C4CD-0F8E-2C49-A3F0-A894AF510904}"/>
              </a:ext>
            </a:extLst>
          </p:cNvPr>
          <p:cNvSpPr/>
          <p:nvPr/>
        </p:nvSpPr>
        <p:spPr>
          <a:xfrm>
            <a:off x="12801600" y="3982363"/>
            <a:ext cx="641684" cy="4010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5AD6F52-62BD-3646-B55F-EF8332019E76}"/>
              </a:ext>
            </a:extLst>
          </p:cNvPr>
          <p:cNvCxnSpPr>
            <a:cxnSpLocks/>
          </p:cNvCxnSpPr>
          <p:nvPr/>
        </p:nvCxnSpPr>
        <p:spPr>
          <a:xfrm>
            <a:off x="16395032" y="2759241"/>
            <a:ext cx="577514" cy="1"/>
          </a:xfrm>
          <a:prstGeom prst="straightConnector1">
            <a:avLst/>
          </a:prstGeom>
          <a:ln w="38100">
            <a:solidFill>
              <a:srgbClr val="F79B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2C65CA7-7333-9A49-B9E8-3CBE69B58F45}"/>
              </a:ext>
            </a:extLst>
          </p:cNvPr>
          <p:cNvCxnSpPr>
            <a:cxnSpLocks/>
          </p:cNvCxnSpPr>
          <p:nvPr/>
        </p:nvCxnSpPr>
        <p:spPr>
          <a:xfrm>
            <a:off x="16399837" y="3859295"/>
            <a:ext cx="577514" cy="1"/>
          </a:xfrm>
          <a:prstGeom prst="straightConnector1">
            <a:avLst/>
          </a:prstGeom>
          <a:ln w="38100">
            <a:solidFill>
              <a:srgbClr val="8C96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Left Brace 14">
            <a:extLst>
              <a:ext uri="{FF2B5EF4-FFF2-40B4-BE49-F238E27FC236}">
                <a16:creationId xmlns:a16="http://schemas.microsoft.com/office/drawing/2014/main" id="{03F65251-529C-CD42-9E83-19CB689F2DBC}"/>
              </a:ext>
            </a:extLst>
          </p:cNvPr>
          <p:cNvSpPr/>
          <p:nvPr/>
        </p:nvSpPr>
        <p:spPr>
          <a:xfrm rot="5400000">
            <a:off x="14310901" y="942630"/>
            <a:ext cx="278397" cy="1922400"/>
          </a:xfrm>
          <a:prstGeom prst="leftBrac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B73A1B7-8DA9-CF4D-AB57-F88D00938ABE}"/>
              </a:ext>
            </a:extLst>
          </p:cNvPr>
          <p:cNvSpPr txBox="1"/>
          <p:nvPr/>
        </p:nvSpPr>
        <p:spPr>
          <a:xfrm>
            <a:off x="13475368" y="1384619"/>
            <a:ext cx="1968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{conv</a:t>
            </a:r>
            <a:r>
              <a:rPr lang="zh-CN" altLang="en-US"/>
              <a:t> </a:t>
            </a:r>
            <a:r>
              <a:rPr lang="en-US" altLang="zh-CN"/>
              <a:t>3x3,</a:t>
            </a:r>
            <a:r>
              <a:rPr lang="zh-CN" altLang="en-US"/>
              <a:t> </a:t>
            </a:r>
            <a:r>
              <a:rPr lang="en-US" altLang="zh-CN"/>
              <a:t>relu}</a:t>
            </a:r>
            <a:r>
              <a:rPr lang="zh-CN" altLang="en-US"/>
              <a:t> </a:t>
            </a:r>
            <a:r>
              <a:rPr lang="en-US" altLang="zh-CN"/>
              <a:t>x</a:t>
            </a:r>
            <a:r>
              <a:rPr lang="zh-CN" altLang="en-US"/>
              <a:t> </a:t>
            </a:r>
            <a:r>
              <a:rPr lang="en-US" altLang="zh-CN"/>
              <a:t>4</a:t>
            </a:r>
            <a:r>
              <a:rPr lang="zh-CN" altLang="en-US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754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EA3BA49B-1637-5D4B-8306-E705760130A8}"/>
              </a:ext>
            </a:extLst>
          </p:cNvPr>
          <p:cNvSpPr/>
          <p:nvPr/>
        </p:nvSpPr>
        <p:spPr>
          <a:xfrm>
            <a:off x="8284102" y="654008"/>
            <a:ext cx="3925642" cy="3796879"/>
          </a:xfrm>
          <a:prstGeom prst="rect">
            <a:avLst/>
          </a:prstGeom>
          <a:noFill/>
          <a:ln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6D81C12-C080-8149-9E1D-93E68D060723}"/>
              </a:ext>
            </a:extLst>
          </p:cNvPr>
          <p:cNvSpPr/>
          <p:nvPr/>
        </p:nvSpPr>
        <p:spPr>
          <a:xfrm>
            <a:off x="10324848" y="3537160"/>
            <a:ext cx="3253769" cy="1949236"/>
          </a:xfrm>
          <a:prstGeom prst="rect">
            <a:avLst/>
          </a:prstGeom>
          <a:noFill/>
          <a:ln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4A3FBFB5-38D5-D54D-AF81-7893246EF8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0094" y="1270000"/>
            <a:ext cx="4813300" cy="431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9794136-FE5C-3940-8D5F-DC6D395DA5F4}"/>
              </a:ext>
            </a:extLst>
          </p:cNvPr>
          <p:cNvSpPr/>
          <p:nvPr/>
        </p:nvSpPr>
        <p:spPr>
          <a:xfrm>
            <a:off x="8307939" y="1133856"/>
            <a:ext cx="2286000" cy="7680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F3581EF-92FD-BD42-A47B-6B09B16667F8}"/>
              </a:ext>
            </a:extLst>
          </p:cNvPr>
          <p:cNvSpPr/>
          <p:nvPr/>
        </p:nvSpPr>
        <p:spPr>
          <a:xfrm>
            <a:off x="10880389" y="1191718"/>
            <a:ext cx="2698229" cy="15889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7F779D4-5A17-2049-B624-C25D4FEC2136}"/>
              </a:ext>
            </a:extLst>
          </p:cNvPr>
          <p:cNvSpPr/>
          <p:nvPr/>
        </p:nvSpPr>
        <p:spPr>
          <a:xfrm>
            <a:off x="9706131" y="1263604"/>
            <a:ext cx="1393630" cy="7744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F2C0821-F579-CA4C-BF35-C28320219268}"/>
              </a:ext>
            </a:extLst>
          </p:cNvPr>
          <p:cNvSpPr/>
          <p:nvPr/>
        </p:nvSpPr>
        <p:spPr>
          <a:xfrm rot="21096990">
            <a:off x="11259954" y="1907347"/>
            <a:ext cx="1296000" cy="1296000"/>
          </a:xfrm>
          <a:prstGeom prst="rect">
            <a:avLst/>
          </a:prstGeom>
          <a:solidFill>
            <a:schemeClr val="tx1"/>
          </a:solidFill>
          <a:ln>
            <a:solidFill>
              <a:srgbClr val="FF0000"/>
            </a:solidFill>
          </a:ln>
          <a:scene3d>
            <a:camera prst="isometricOffAxis2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AF975EC-4E49-DF4F-89EC-6B0E9B03BD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24660" y="2555347"/>
            <a:ext cx="87198" cy="7993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326DC38-E3D2-D44C-AE7D-D6A3E479E2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78201" y="2466036"/>
            <a:ext cx="138026" cy="8931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5B8DECE-AA53-324D-ABE4-40A129D8183C}"/>
              </a:ext>
            </a:extLst>
          </p:cNvPr>
          <p:cNvSpPr/>
          <p:nvPr/>
        </p:nvSpPr>
        <p:spPr>
          <a:xfrm>
            <a:off x="11513457" y="2434771"/>
            <a:ext cx="105229" cy="759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16B93BB-2111-834F-A713-C30452185758}"/>
              </a:ext>
            </a:extLst>
          </p:cNvPr>
          <p:cNvSpPr/>
          <p:nvPr/>
        </p:nvSpPr>
        <p:spPr>
          <a:xfrm rot="21066804">
            <a:off x="11986245" y="2315627"/>
            <a:ext cx="450000" cy="450000"/>
          </a:xfrm>
          <a:prstGeom prst="rect">
            <a:avLst/>
          </a:prstGeom>
          <a:solidFill>
            <a:schemeClr val="tx1"/>
          </a:solidFill>
          <a:ln>
            <a:solidFill>
              <a:srgbClr val="FF0000"/>
            </a:solidFill>
          </a:ln>
          <a:scene3d>
            <a:camera prst="isometricOffAxis2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CE12F65-6C7F-5841-B51D-E428AD880293}"/>
              </a:ext>
            </a:extLst>
          </p:cNvPr>
          <p:cNvSpPr txBox="1"/>
          <p:nvPr/>
        </p:nvSpPr>
        <p:spPr>
          <a:xfrm>
            <a:off x="12352535" y="2540928"/>
            <a:ext cx="12454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  <a:cs typeface="Times New Roman" panose="02020603050405020304" pitchFamily="18" charset="0"/>
              </a:rPr>
              <a:t>RoIAlign</a:t>
            </a:r>
            <a:r>
              <a:rPr lang="zh-CN" altLang="en-US" sz="1200" dirty="0">
                <a:solidFill>
                  <a:srgbClr val="FF0000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rgbClr val="FF0000"/>
                </a:solidFill>
                <a:cs typeface="Times New Roman" panose="02020603050405020304" pitchFamily="18" charset="0"/>
              </a:rPr>
              <a:t>Pooling</a:t>
            </a:r>
            <a:endParaRPr lang="en-US" sz="1200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A6C5CFE-5C33-A047-9327-D0A3E5D3699C}"/>
              </a:ext>
            </a:extLst>
          </p:cNvPr>
          <p:cNvSpPr/>
          <p:nvPr/>
        </p:nvSpPr>
        <p:spPr>
          <a:xfrm rot="21066804">
            <a:off x="11242618" y="2409379"/>
            <a:ext cx="450000" cy="450000"/>
          </a:xfrm>
          <a:prstGeom prst="rect">
            <a:avLst/>
          </a:prstGeom>
          <a:noFill/>
          <a:ln>
            <a:solidFill>
              <a:srgbClr val="FF0000"/>
            </a:solidFill>
          </a:ln>
          <a:scene3d>
            <a:camera prst="isometricOffAxis2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A9DDFD4-7D38-8B4E-9BE8-4AB26D1330E8}"/>
              </a:ext>
            </a:extLst>
          </p:cNvPr>
          <p:cNvSpPr/>
          <p:nvPr/>
        </p:nvSpPr>
        <p:spPr>
          <a:xfrm rot="21066804">
            <a:off x="11783933" y="2274579"/>
            <a:ext cx="288000" cy="288000"/>
          </a:xfrm>
          <a:prstGeom prst="rect">
            <a:avLst/>
          </a:prstGeom>
          <a:noFill/>
          <a:ln>
            <a:solidFill>
              <a:srgbClr val="FF0000"/>
            </a:solidFill>
          </a:ln>
          <a:scene3d>
            <a:camera prst="isometricOffAxis2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Cube 17">
            <a:extLst>
              <a:ext uri="{FF2B5EF4-FFF2-40B4-BE49-F238E27FC236}">
                <a16:creationId xmlns:a16="http://schemas.microsoft.com/office/drawing/2014/main" id="{C7112590-06FA-2443-9FAC-B143A6E3DDBC}"/>
              </a:ext>
            </a:extLst>
          </p:cNvPr>
          <p:cNvSpPr/>
          <p:nvPr/>
        </p:nvSpPr>
        <p:spPr>
          <a:xfrm>
            <a:off x="11467618" y="1422538"/>
            <a:ext cx="395224" cy="563658"/>
          </a:xfrm>
          <a:prstGeom prst="cube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Up Arrow 18">
            <a:extLst>
              <a:ext uri="{FF2B5EF4-FFF2-40B4-BE49-F238E27FC236}">
                <a16:creationId xmlns:a16="http://schemas.microsoft.com/office/drawing/2014/main" id="{F1031821-31ED-8A4A-8C3B-F779FEB52953}"/>
              </a:ext>
            </a:extLst>
          </p:cNvPr>
          <p:cNvSpPr/>
          <p:nvPr/>
        </p:nvSpPr>
        <p:spPr>
          <a:xfrm>
            <a:off x="11542468" y="2025748"/>
            <a:ext cx="184628" cy="372216"/>
          </a:xfrm>
          <a:prstGeom prst="up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4B7D79A-944D-AA41-863B-5DA9F92AB117}"/>
              </a:ext>
            </a:extLst>
          </p:cNvPr>
          <p:cNvSpPr/>
          <p:nvPr/>
        </p:nvSpPr>
        <p:spPr>
          <a:xfrm>
            <a:off x="10272614" y="811125"/>
            <a:ext cx="863467" cy="338574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rgbClr val="FFC000"/>
                </a:solidFill>
              </a:rPr>
              <a:t>Classification</a:t>
            </a:r>
            <a:r>
              <a:rPr lang="zh-CN" altLang="en-US" sz="1000">
                <a:solidFill>
                  <a:srgbClr val="FFC000"/>
                </a:solidFill>
              </a:rPr>
              <a:t> </a:t>
            </a:r>
            <a:r>
              <a:rPr lang="en-US" altLang="zh-CN" sz="1000" dirty="0">
                <a:solidFill>
                  <a:srgbClr val="FFC000"/>
                </a:solidFill>
              </a:rPr>
              <a:t>loss</a:t>
            </a:r>
            <a:endParaRPr lang="en-US" sz="1000" dirty="0">
              <a:solidFill>
                <a:srgbClr val="FFC000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94C5B1E-780B-F84E-BA2B-CC11322C6119}"/>
              </a:ext>
            </a:extLst>
          </p:cNvPr>
          <p:cNvSpPr/>
          <p:nvPr/>
        </p:nvSpPr>
        <p:spPr>
          <a:xfrm>
            <a:off x="11172402" y="811124"/>
            <a:ext cx="951016" cy="338573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rgbClr val="FFC000"/>
                </a:solidFill>
              </a:rPr>
              <a:t>Bounding-box</a:t>
            </a:r>
            <a:r>
              <a:rPr lang="zh-CN" altLang="en-US" sz="1000">
                <a:solidFill>
                  <a:srgbClr val="FFC000"/>
                </a:solidFill>
              </a:rPr>
              <a:t> </a:t>
            </a:r>
            <a:r>
              <a:rPr lang="en-US" altLang="zh-CN" sz="1000" dirty="0">
                <a:solidFill>
                  <a:srgbClr val="FFC000"/>
                </a:solidFill>
              </a:rPr>
              <a:t>regression</a:t>
            </a:r>
            <a:r>
              <a:rPr lang="zh-CN" altLang="en-US" sz="1000">
                <a:solidFill>
                  <a:srgbClr val="FFC000"/>
                </a:solidFill>
              </a:rPr>
              <a:t> </a:t>
            </a:r>
            <a:r>
              <a:rPr lang="en-US" altLang="zh-CN" sz="1000" dirty="0">
                <a:solidFill>
                  <a:srgbClr val="FFC000"/>
                </a:solidFill>
              </a:rPr>
              <a:t>loss</a:t>
            </a:r>
            <a:endParaRPr lang="en-US" sz="1000" dirty="0">
              <a:solidFill>
                <a:srgbClr val="FFC000"/>
              </a:solidFill>
            </a:endParaRPr>
          </a:p>
        </p:txBody>
      </p:sp>
      <p:sp>
        <p:nvSpPr>
          <p:cNvPr id="22" name="Up Arrow 21">
            <a:extLst>
              <a:ext uri="{FF2B5EF4-FFF2-40B4-BE49-F238E27FC236}">
                <a16:creationId xmlns:a16="http://schemas.microsoft.com/office/drawing/2014/main" id="{485170EC-2849-0C44-92E8-4A3CC8F61CE4}"/>
              </a:ext>
            </a:extLst>
          </p:cNvPr>
          <p:cNvSpPr/>
          <p:nvPr/>
        </p:nvSpPr>
        <p:spPr>
          <a:xfrm rot="17308911">
            <a:off x="11181751" y="1046713"/>
            <a:ext cx="184628" cy="533797"/>
          </a:xfrm>
          <a:prstGeom prst="up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Up Arrow 22">
            <a:extLst>
              <a:ext uri="{FF2B5EF4-FFF2-40B4-BE49-F238E27FC236}">
                <a16:creationId xmlns:a16="http://schemas.microsoft.com/office/drawing/2014/main" id="{87050F11-0139-CA4E-A59B-CFD7D1D1B60C}"/>
              </a:ext>
            </a:extLst>
          </p:cNvPr>
          <p:cNvSpPr/>
          <p:nvPr/>
        </p:nvSpPr>
        <p:spPr>
          <a:xfrm>
            <a:off x="11596907" y="1175640"/>
            <a:ext cx="184628" cy="225887"/>
          </a:xfrm>
          <a:prstGeom prst="up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Cube 23">
            <a:extLst>
              <a:ext uri="{FF2B5EF4-FFF2-40B4-BE49-F238E27FC236}">
                <a16:creationId xmlns:a16="http://schemas.microsoft.com/office/drawing/2014/main" id="{BAAFE05B-E0F2-6B4A-A878-DB3D28A81833}"/>
              </a:ext>
            </a:extLst>
          </p:cNvPr>
          <p:cNvSpPr/>
          <p:nvPr/>
        </p:nvSpPr>
        <p:spPr>
          <a:xfrm>
            <a:off x="12304684" y="1462399"/>
            <a:ext cx="612876" cy="233536"/>
          </a:xfrm>
          <a:prstGeom prst="cube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D277AFF-D530-0C42-945F-584843EF7AE9}"/>
              </a:ext>
            </a:extLst>
          </p:cNvPr>
          <p:cNvSpPr/>
          <p:nvPr/>
        </p:nvSpPr>
        <p:spPr>
          <a:xfrm>
            <a:off x="12292469" y="908020"/>
            <a:ext cx="706269" cy="282964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rgbClr val="FFC000"/>
                </a:solidFill>
              </a:rPr>
              <a:t>Mask</a:t>
            </a:r>
            <a:r>
              <a:rPr lang="zh-CN" altLang="en-US" sz="1000">
                <a:solidFill>
                  <a:srgbClr val="FFC000"/>
                </a:solidFill>
              </a:rPr>
              <a:t> </a:t>
            </a:r>
            <a:r>
              <a:rPr lang="en-US" altLang="zh-CN" sz="1000" dirty="0">
                <a:solidFill>
                  <a:srgbClr val="FFC000"/>
                </a:solidFill>
              </a:rPr>
              <a:t>loss</a:t>
            </a:r>
            <a:endParaRPr lang="en-US" sz="1000" dirty="0">
              <a:solidFill>
                <a:srgbClr val="FFC000"/>
              </a:solidFill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3EC6134-73CD-3B4C-AA95-149BFC9D4B4C}"/>
              </a:ext>
            </a:extLst>
          </p:cNvPr>
          <p:cNvCxnSpPr>
            <a:cxnSpLocks/>
          </p:cNvCxnSpPr>
          <p:nvPr/>
        </p:nvCxnSpPr>
        <p:spPr>
          <a:xfrm>
            <a:off x="8391358" y="4450887"/>
            <a:ext cx="1921646" cy="0"/>
          </a:xfrm>
          <a:prstGeom prst="line">
            <a:avLst/>
          </a:prstGeom>
          <a:ln w="12700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1CFCA5E-728C-2F4C-B79A-E395A1569928}"/>
              </a:ext>
            </a:extLst>
          </p:cNvPr>
          <p:cNvCxnSpPr>
            <a:cxnSpLocks/>
          </p:cNvCxnSpPr>
          <p:nvPr/>
        </p:nvCxnSpPr>
        <p:spPr>
          <a:xfrm>
            <a:off x="10324848" y="4450887"/>
            <a:ext cx="0" cy="1044000"/>
          </a:xfrm>
          <a:prstGeom prst="line">
            <a:avLst/>
          </a:prstGeom>
          <a:ln w="12700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878209F-FCB6-844B-91BD-82C0D2C77498}"/>
              </a:ext>
            </a:extLst>
          </p:cNvPr>
          <p:cNvCxnSpPr>
            <a:cxnSpLocks/>
          </p:cNvCxnSpPr>
          <p:nvPr/>
        </p:nvCxnSpPr>
        <p:spPr>
          <a:xfrm flipV="1">
            <a:off x="13578617" y="2254062"/>
            <a:ext cx="0" cy="1283098"/>
          </a:xfrm>
          <a:prstGeom prst="line">
            <a:avLst/>
          </a:prstGeom>
          <a:ln w="12700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6465BBA-514D-3848-8ED6-EB5DA24B27F3}"/>
              </a:ext>
            </a:extLst>
          </p:cNvPr>
          <p:cNvCxnSpPr>
            <a:cxnSpLocks/>
          </p:cNvCxnSpPr>
          <p:nvPr/>
        </p:nvCxnSpPr>
        <p:spPr>
          <a:xfrm>
            <a:off x="12231126" y="2249907"/>
            <a:ext cx="1328400" cy="0"/>
          </a:xfrm>
          <a:prstGeom prst="line">
            <a:avLst/>
          </a:prstGeom>
          <a:ln w="12700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30045AD-E8EE-9541-A56E-2C660496A9DA}"/>
              </a:ext>
            </a:extLst>
          </p:cNvPr>
          <p:cNvCxnSpPr>
            <a:cxnSpLocks/>
          </p:cNvCxnSpPr>
          <p:nvPr/>
        </p:nvCxnSpPr>
        <p:spPr>
          <a:xfrm>
            <a:off x="12209744" y="1211848"/>
            <a:ext cx="0" cy="1038059"/>
          </a:xfrm>
          <a:prstGeom prst="line">
            <a:avLst/>
          </a:prstGeom>
          <a:ln w="12700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EEC4A480-EEB1-D44C-8134-12D4229029A3}"/>
              </a:ext>
            </a:extLst>
          </p:cNvPr>
          <p:cNvSpPr/>
          <p:nvPr/>
        </p:nvSpPr>
        <p:spPr>
          <a:xfrm>
            <a:off x="12673200" y="3364817"/>
            <a:ext cx="886046" cy="3634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764FE22-9FF4-FE48-9C23-836BCD84D838}"/>
              </a:ext>
            </a:extLst>
          </p:cNvPr>
          <p:cNvSpPr txBox="1"/>
          <p:nvPr/>
        </p:nvSpPr>
        <p:spPr>
          <a:xfrm>
            <a:off x="8391358" y="4013483"/>
            <a:ext cx="1373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C000"/>
                </a:solidFill>
              </a:rPr>
              <a:t>Faster</a:t>
            </a:r>
            <a:r>
              <a:rPr lang="zh-CN" altLang="en-US">
                <a:solidFill>
                  <a:srgbClr val="FFC000"/>
                </a:solidFill>
              </a:rPr>
              <a:t> </a:t>
            </a:r>
            <a:r>
              <a:rPr lang="en-US" altLang="zh-CN" dirty="0">
                <a:solidFill>
                  <a:srgbClr val="FFC000"/>
                </a:solidFill>
              </a:rPr>
              <a:t>RCNN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F941FB4-BF66-5545-884D-E880E1CBD929}"/>
              </a:ext>
            </a:extLst>
          </p:cNvPr>
          <p:cNvSpPr/>
          <p:nvPr/>
        </p:nvSpPr>
        <p:spPr>
          <a:xfrm>
            <a:off x="12271205" y="1321857"/>
            <a:ext cx="1286148" cy="889999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Up Arrow 16">
            <a:extLst>
              <a:ext uri="{FF2B5EF4-FFF2-40B4-BE49-F238E27FC236}">
                <a16:creationId xmlns:a16="http://schemas.microsoft.com/office/drawing/2014/main" id="{9F268525-D1AF-0847-806C-76AA2838DD91}"/>
              </a:ext>
            </a:extLst>
          </p:cNvPr>
          <p:cNvSpPr/>
          <p:nvPr/>
        </p:nvSpPr>
        <p:spPr>
          <a:xfrm>
            <a:off x="12491988" y="1735076"/>
            <a:ext cx="184628" cy="643956"/>
          </a:xfrm>
          <a:prstGeom prst="up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Up Arrow 24">
            <a:extLst>
              <a:ext uri="{FF2B5EF4-FFF2-40B4-BE49-F238E27FC236}">
                <a16:creationId xmlns:a16="http://schemas.microsoft.com/office/drawing/2014/main" id="{DE0AEA1D-1D72-2B4B-AE72-71C02E8E826A}"/>
              </a:ext>
            </a:extLst>
          </p:cNvPr>
          <p:cNvSpPr/>
          <p:nvPr/>
        </p:nvSpPr>
        <p:spPr>
          <a:xfrm>
            <a:off x="12497908" y="1208914"/>
            <a:ext cx="184628" cy="225887"/>
          </a:xfrm>
          <a:prstGeom prst="up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79914B5-95D9-9543-B7C7-5CCA32218439}"/>
              </a:ext>
            </a:extLst>
          </p:cNvPr>
          <p:cNvSpPr txBox="1"/>
          <p:nvPr/>
        </p:nvSpPr>
        <p:spPr>
          <a:xfrm>
            <a:off x="12715134" y="1855496"/>
            <a:ext cx="10046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solidFill>
                  <a:srgbClr val="FF0000"/>
                </a:solidFill>
              </a:rPr>
              <a:t>Instance</a:t>
            </a:r>
            <a:r>
              <a:rPr lang="zh-CN" altLang="en-US" sz="1000">
                <a:solidFill>
                  <a:srgbClr val="FF0000"/>
                </a:solidFill>
              </a:rPr>
              <a:t> </a:t>
            </a:r>
            <a:r>
              <a:rPr lang="en-US" altLang="zh-CN" sz="1000" dirty="0">
                <a:solidFill>
                  <a:srgbClr val="FF0000"/>
                </a:solidFill>
              </a:rPr>
              <a:t>Segmentation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9775FE3-C7F5-264E-AE57-45F7C6917EC4}"/>
              </a:ext>
            </a:extLst>
          </p:cNvPr>
          <p:cNvSpPr/>
          <p:nvPr/>
        </p:nvSpPr>
        <p:spPr>
          <a:xfrm>
            <a:off x="12215327" y="3919276"/>
            <a:ext cx="886046" cy="1817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E43B38C-60C2-1545-87AE-4325466C1577}"/>
              </a:ext>
            </a:extLst>
          </p:cNvPr>
          <p:cNvSpPr txBox="1"/>
          <p:nvPr/>
        </p:nvSpPr>
        <p:spPr>
          <a:xfrm>
            <a:off x="10198752" y="628409"/>
            <a:ext cx="9969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r>
              <a:rPr lang="zh-CN" altLang="en-US" sz="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zh-CN" altLang="en-US" sz="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</a:t>
            </a:r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03C0F3C-6671-D845-BDAF-F2BFCBD7D03D}"/>
              </a:ext>
            </a:extLst>
          </p:cNvPr>
          <p:cNvSpPr txBox="1"/>
          <p:nvPr/>
        </p:nvSpPr>
        <p:spPr>
          <a:xfrm>
            <a:off x="11123380" y="629358"/>
            <a:ext cx="107366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Refine</a:t>
            </a:r>
            <a:r>
              <a:rPr lang="zh-CN" alt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Bbox</a:t>
            </a:r>
            <a:r>
              <a:rPr lang="zh-CN" alt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position</a:t>
            </a:r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07993E9-DDC8-1940-9498-080ED8956ECA}"/>
              </a:ext>
            </a:extLst>
          </p:cNvPr>
          <p:cNvCxnSpPr>
            <a:cxnSpLocks/>
          </p:cNvCxnSpPr>
          <p:nvPr/>
        </p:nvCxnSpPr>
        <p:spPr>
          <a:xfrm>
            <a:off x="10343203" y="5486396"/>
            <a:ext cx="2865600" cy="0"/>
          </a:xfrm>
          <a:prstGeom prst="line">
            <a:avLst/>
          </a:prstGeom>
          <a:ln w="12700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1745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map with text&#10;&#10;Description automatically generated">
            <a:extLst>
              <a:ext uri="{FF2B5EF4-FFF2-40B4-BE49-F238E27FC236}">
                <a16:creationId xmlns:a16="http://schemas.microsoft.com/office/drawing/2014/main" id="{FE81EA9D-0230-E347-A59D-4DAB68D1FF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1294" y="723900"/>
            <a:ext cx="8470900" cy="54102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06FF057-B72C-6842-8220-69092FB76EA1}"/>
              </a:ext>
            </a:extLst>
          </p:cNvPr>
          <p:cNvSpPr/>
          <p:nvPr/>
        </p:nvSpPr>
        <p:spPr>
          <a:xfrm>
            <a:off x="6541294" y="723900"/>
            <a:ext cx="2286000" cy="7680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154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AF85E2-0E8F-764C-ACA1-BBF4C636B00D}"/>
              </a:ext>
            </a:extLst>
          </p:cNvPr>
          <p:cNvSpPr/>
          <p:nvPr/>
        </p:nvSpPr>
        <p:spPr>
          <a:xfrm>
            <a:off x="3612479" y="1459522"/>
            <a:ext cx="2880000" cy="2880000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4E0F6B-2770-704A-950D-33749E4DF993}"/>
              </a:ext>
            </a:extLst>
          </p:cNvPr>
          <p:cNvSpPr txBox="1"/>
          <p:nvPr/>
        </p:nvSpPr>
        <p:spPr>
          <a:xfrm>
            <a:off x="2909095" y="997858"/>
            <a:ext cx="1002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(2,17)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BE694D-63BC-554C-AAC0-BF78EFE1815A}"/>
              </a:ext>
            </a:extLst>
          </p:cNvPr>
          <p:cNvSpPr txBox="1"/>
          <p:nvPr/>
        </p:nvSpPr>
        <p:spPr>
          <a:xfrm>
            <a:off x="6193542" y="4339523"/>
            <a:ext cx="1002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(3,18)</a:t>
            </a:r>
          </a:p>
        </p:txBody>
      </p:sp>
      <p:sp>
        <p:nvSpPr>
          <p:cNvPr id="7" name="Connector 6">
            <a:extLst>
              <a:ext uri="{FF2B5EF4-FFF2-40B4-BE49-F238E27FC236}">
                <a16:creationId xmlns:a16="http://schemas.microsoft.com/office/drawing/2014/main" id="{3481AD51-5212-5E49-9993-CBAE801AF2D3}"/>
              </a:ext>
            </a:extLst>
          </p:cNvPr>
          <p:cNvSpPr/>
          <p:nvPr/>
        </p:nvSpPr>
        <p:spPr>
          <a:xfrm>
            <a:off x="4562048" y="3378322"/>
            <a:ext cx="180000" cy="180000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6728846-31C3-BE40-80A4-0F825473390B}"/>
              </a:ext>
            </a:extLst>
          </p:cNvPr>
          <p:cNvCxnSpPr>
            <a:cxnSpLocks/>
          </p:cNvCxnSpPr>
          <p:nvPr/>
        </p:nvCxnSpPr>
        <p:spPr>
          <a:xfrm>
            <a:off x="3612479" y="3468322"/>
            <a:ext cx="2880000" cy="0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DB18634-BF88-D940-B039-5030EFAAA1CC}"/>
              </a:ext>
            </a:extLst>
          </p:cNvPr>
          <p:cNvCxnSpPr>
            <a:cxnSpLocks/>
          </p:cNvCxnSpPr>
          <p:nvPr/>
        </p:nvCxnSpPr>
        <p:spPr>
          <a:xfrm>
            <a:off x="4649973" y="1459522"/>
            <a:ext cx="0" cy="2880000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92CC3BD-EC05-6743-959C-FB2C15D0FA30}"/>
              </a:ext>
            </a:extLst>
          </p:cNvPr>
          <p:cNvSpPr txBox="1"/>
          <p:nvPr/>
        </p:nvSpPr>
        <p:spPr>
          <a:xfrm>
            <a:off x="4562048" y="2947674"/>
            <a:ext cx="2620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(2.3995,17.76325)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136B778-D24E-374D-82C7-C59B699B9215}"/>
              </a:ext>
            </a:extLst>
          </p:cNvPr>
          <p:cNvSpPr txBox="1"/>
          <p:nvPr/>
        </p:nvSpPr>
        <p:spPr>
          <a:xfrm>
            <a:off x="2909094" y="4339522"/>
            <a:ext cx="1002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(2,18)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E3B64B2-4868-194E-93B5-1F87D58DDCE4}"/>
              </a:ext>
            </a:extLst>
          </p:cNvPr>
          <p:cNvSpPr txBox="1"/>
          <p:nvPr/>
        </p:nvSpPr>
        <p:spPr>
          <a:xfrm>
            <a:off x="6189666" y="997857"/>
            <a:ext cx="1002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(3,17)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E61A8DB-F267-C646-85B2-E90F130603DE}"/>
              </a:ext>
            </a:extLst>
          </p:cNvPr>
          <p:cNvSpPr txBox="1"/>
          <p:nvPr/>
        </p:nvSpPr>
        <p:spPr>
          <a:xfrm>
            <a:off x="3603688" y="2275716"/>
            <a:ext cx="1002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area0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5116698-38BE-FC4B-835C-625B9B3EF872}"/>
              </a:ext>
            </a:extLst>
          </p:cNvPr>
          <p:cNvSpPr txBox="1"/>
          <p:nvPr/>
        </p:nvSpPr>
        <p:spPr>
          <a:xfrm>
            <a:off x="3612480" y="3676518"/>
            <a:ext cx="1002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area2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47A2060-DB48-014F-96F3-25A14EBA6CDE}"/>
              </a:ext>
            </a:extLst>
          </p:cNvPr>
          <p:cNvSpPr txBox="1"/>
          <p:nvPr/>
        </p:nvSpPr>
        <p:spPr>
          <a:xfrm>
            <a:off x="5070066" y="2275716"/>
            <a:ext cx="1002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area1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305962B-0397-6840-B267-43687F11173E}"/>
              </a:ext>
            </a:extLst>
          </p:cNvPr>
          <p:cNvSpPr txBox="1"/>
          <p:nvPr/>
        </p:nvSpPr>
        <p:spPr>
          <a:xfrm>
            <a:off x="5070066" y="3676518"/>
            <a:ext cx="1002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area3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77008A8-D7C4-7546-B4C4-EAA5E28242B2}"/>
              </a:ext>
            </a:extLst>
          </p:cNvPr>
          <p:cNvSpPr txBox="1"/>
          <p:nvPr/>
        </p:nvSpPr>
        <p:spPr>
          <a:xfrm>
            <a:off x="2926678" y="477095"/>
            <a:ext cx="1002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2D5455B-E87B-8C46-8A34-AACCCBCECF8F}"/>
              </a:ext>
            </a:extLst>
          </p:cNvPr>
          <p:cNvSpPr txBox="1"/>
          <p:nvPr/>
        </p:nvSpPr>
        <p:spPr>
          <a:xfrm>
            <a:off x="6177898" y="477094"/>
            <a:ext cx="1002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0333151-0934-C545-A90F-3FEC4614F717}"/>
              </a:ext>
            </a:extLst>
          </p:cNvPr>
          <p:cNvSpPr txBox="1"/>
          <p:nvPr/>
        </p:nvSpPr>
        <p:spPr>
          <a:xfrm>
            <a:off x="2909093" y="4771693"/>
            <a:ext cx="1002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E56B842-5B7E-EF46-8D91-ED6F3C6FB213}"/>
              </a:ext>
            </a:extLst>
          </p:cNvPr>
          <p:cNvSpPr txBox="1"/>
          <p:nvPr/>
        </p:nvSpPr>
        <p:spPr>
          <a:xfrm>
            <a:off x="6189666" y="4771694"/>
            <a:ext cx="1002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B6917C5-88B4-824E-93E8-AEB7118BC4A2}"/>
              </a:ext>
            </a:extLst>
          </p:cNvPr>
          <p:cNvSpPr txBox="1"/>
          <p:nvPr/>
        </p:nvSpPr>
        <p:spPr>
          <a:xfrm>
            <a:off x="1936124" y="5694955"/>
            <a:ext cx="108379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value(2.3995,17.76325) =value0*area3+value1*area2+value2*area1+value3*area0 </a:t>
            </a:r>
          </a:p>
        </p:txBody>
      </p:sp>
    </p:spTree>
    <p:extLst>
      <p:ext uri="{BB962C8B-B14F-4D97-AF65-F5344CB8AC3E}">
        <p14:creationId xmlns:p14="http://schemas.microsoft.com/office/powerpoint/2010/main" val="200825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69B46C0-DAF9-D940-A8D2-D79031544468}"/>
              </a:ext>
            </a:extLst>
          </p:cNvPr>
          <p:cNvSpPr/>
          <p:nvPr/>
        </p:nvSpPr>
        <p:spPr>
          <a:xfrm>
            <a:off x="578570" y="879229"/>
            <a:ext cx="5400000" cy="5400000"/>
          </a:xfrm>
          <a:prstGeom prst="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F89B25-6B56-924E-9BA2-0D010AAD769C}"/>
              </a:ext>
            </a:extLst>
          </p:cNvPr>
          <p:cNvSpPr txBox="1"/>
          <p:nvPr/>
        </p:nvSpPr>
        <p:spPr>
          <a:xfrm>
            <a:off x="77409" y="417565"/>
            <a:ext cx="1002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0B8868-207B-5A4E-872E-E25A0B461328}"/>
              </a:ext>
            </a:extLst>
          </p:cNvPr>
          <p:cNvSpPr txBox="1"/>
          <p:nvPr/>
        </p:nvSpPr>
        <p:spPr>
          <a:xfrm>
            <a:off x="5663455" y="6279230"/>
            <a:ext cx="1122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7" name="Connector 6">
            <a:extLst>
              <a:ext uri="{FF2B5EF4-FFF2-40B4-BE49-F238E27FC236}">
                <a16:creationId xmlns:a16="http://schemas.microsoft.com/office/drawing/2014/main" id="{2E7C8B38-B9A8-E646-B24F-AA061C879A2D}"/>
              </a:ext>
            </a:extLst>
          </p:cNvPr>
          <p:cNvSpPr/>
          <p:nvPr/>
        </p:nvSpPr>
        <p:spPr>
          <a:xfrm>
            <a:off x="723881" y="2585096"/>
            <a:ext cx="180000" cy="180000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Connector 7">
            <a:extLst>
              <a:ext uri="{FF2B5EF4-FFF2-40B4-BE49-F238E27FC236}">
                <a16:creationId xmlns:a16="http://schemas.microsoft.com/office/drawing/2014/main" id="{FEA29EC6-D2A5-1342-9722-987B798D918D}"/>
              </a:ext>
            </a:extLst>
          </p:cNvPr>
          <p:cNvSpPr/>
          <p:nvPr/>
        </p:nvSpPr>
        <p:spPr>
          <a:xfrm>
            <a:off x="3848083" y="5603788"/>
            <a:ext cx="180000" cy="180000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E3BD242-1CB3-FD40-ACBB-6E7C7A179682}"/>
              </a:ext>
            </a:extLst>
          </p:cNvPr>
          <p:cNvCxnSpPr>
            <a:cxnSpLocks/>
          </p:cNvCxnSpPr>
          <p:nvPr/>
        </p:nvCxnSpPr>
        <p:spPr>
          <a:xfrm>
            <a:off x="813881" y="2673021"/>
            <a:ext cx="312420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057DC3B-4E13-C74A-BA95-C8775EA68DD1}"/>
              </a:ext>
            </a:extLst>
          </p:cNvPr>
          <p:cNvCxnSpPr>
            <a:cxnSpLocks/>
          </p:cNvCxnSpPr>
          <p:nvPr/>
        </p:nvCxnSpPr>
        <p:spPr>
          <a:xfrm>
            <a:off x="815956" y="5705671"/>
            <a:ext cx="312420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5CE9016-6C6F-5340-BE4D-D161F5494AEC}"/>
              </a:ext>
            </a:extLst>
          </p:cNvPr>
          <p:cNvCxnSpPr>
            <a:cxnSpLocks/>
          </p:cNvCxnSpPr>
          <p:nvPr/>
        </p:nvCxnSpPr>
        <p:spPr>
          <a:xfrm flipV="1">
            <a:off x="3938083" y="2661558"/>
            <a:ext cx="0" cy="306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4C2B066-C3A2-7F43-AE78-A2EDDBDC5741}"/>
              </a:ext>
            </a:extLst>
          </p:cNvPr>
          <p:cNvCxnSpPr>
            <a:cxnSpLocks/>
          </p:cNvCxnSpPr>
          <p:nvPr/>
        </p:nvCxnSpPr>
        <p:spPr>
          <a:xfrm flipV="1">
            <a:off x="813881" y="2661558"/>
            <a:ext cx="0" cy="306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B8B71D9-CF82-CB43-9C8E-DFEA13140ED7}"/>
              </a:ext>
            </a:extLst>
          </p:cNvPr>
          <p:cNvSpPr txBox="1"/>
          <p:nvPr/>
        </p:nvSpPr>
        <p:spPr>
          <a:xfrm>
            <a:off x="518489" y="2143411"/>
            <a:ext cx="1122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A591DA0-6AB2-AC4F-BBA5-69A65E53F42C}"/>
              </a:ext>
            </a:extLst>
          </p:cNvPr>
          <p:cNvSpPr txBox="1"/>
          <p:nvPr/>
        </p:nvSpPr>
        <p:spPr>
          <a:xfrm>
            <a:off x="2815598" y="5151933"/>
            <a:ext cx="1122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33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46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9" name="Connector 18">
            <a:extLst>
              <a:ext uri="{FF2B5EF4-FFF2-40B4-BE49-F238E27FC236}">
                <a16:creationId xmlns:a16="http://schemas.microsoft.com/office/drawing/2014/main" id="{90B65605-0BFB-2341-9266-2DDAA6EB0641}"/>
              </a:ext>
            </a:extLst>
          </p:cNvPr>
          <p:cNvSpPr/>
          <p:nvPr/>
        </p:nvSpPr>
        <p:spPr>
          <a:xfrm>
            <a:off x="823526" y="2737496"/>
            <a:ext cx="180000" cy="180000"/>
          </a:xfrm>
          <a:prstGeom prst="flowChartConnector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Connector 19">
            <a:extLst>
              <a:ext uri="{FF2B5EF4-FFF2-40B4-BE49-F238E27FC236}">
                <a16:creationId xmlns:a16="http://schemas.microsoft.com/office/drawing/2014/main" id="{65E830B2-5A16-8341-A977-F5414BD4ED75}"/>
              </a:ext>
            </a:extLst>
          </p:cNvPr>
          <p:cNvSpPr/>
          <p:nvPr/>
        </p:nvSpPr>
        <p:spPr>
          <a:xfrm>
            <a:off x="3947728" y="5756188"/>
            <a:ext cx="180000" cy="180000"/>
          </a:xfrm>
          <a:prstGeom prst="flowChartConnector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CB10851-8E27-E646-9E7D-14E17F74D612}"/>
              </a:ext>
            </a:extLst>
          </p:cNvPr>
          <p:cNvCxnSpPr>
            <a:cxnSpLocks/>
          </p:cNvCxnSpPr>
          <p:nvPr/>
        </p:nvCxnSpPr>
        <p:spPr>
          <a:xfrm>
            <a:off x="913526" y="2825421"/>
            <a:ext cx="3124202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574AAAE-ADEC-A949-81E8-91AFCD68F6B1}"/>
              </a:ext>
            </a:extLst>
          </p:cNvPr>
          <p:cNvCxnSpPr>
            <a:cxnSpLocks/>
          </p:cNvCxnSpPr>
          <p:nvPr/>
        </p:nvCxnSpPr>
        <p:spPr>
          <a:xfrm>
            <a:off x="915601" y="5858071"/>
            <a:ext cx="3124202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F073F2A-872B-3E47-A802-B3B950E86EE5}"/>
              </a:ext>
            </a:extLst>
          </p:cNvPr>
          <p:cNvCxnSpPr>
            <a:cxnSpLocks/>
          </p:cNvCxnSpPr>
          <p:nvPr/>
        </p:nvCxnSpPr>
        <p:spPr>
          <a:xfrm flipV="1">
            <a:off x="4037728" y="2813958"/>
            <a:ext cx="0" cy="306000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0ECBF19-48A7-674A-AB17-6BEA9224DCCF}"/>
              </a:ext>
            </a:extLst>
          </p:cNvPr>
          <p:cNvCxnSpPr>
            <a:cxnSpLocks/>
          </p:cNvCxnSpPr>
          <p:nvPr/>
        </p:nvCxnSpPr>
        <p:spPr>
          <a:xfrm flipV="1">
            <a:off x="913526" y="2813958"/>
            <a:ext cx="0" cy="306000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408948B-B5EF-DB42-B3F0-16C0EA5FDD5A}"/>
              </a:ext>
            </a:extLst>
          </p:cNvPr>
          <p:cNvSpPr txBox="1"/>
          <p:nvPr/>
        </p:nvSpPr>
        <p:spPr>
          <a:xfrm>
            <a:off x="3351839" y="5854445"/>
            <a:ext cx="26267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33.4374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46.81225</a:t>
            </a:r>
            <a:r>
              <a:rPr 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29DBEEB-85D3-B84D-A63D-9F5B92F54220}"/>
              </a:ext>
            </a:extLst>
          </p:cNvPr>
          <p:cNvSpPr txBox="1"/>
          <p:nvPr/>
        </p:nvSpPr>
        <p:spPr>
          <a:xfrm>
            <a:off x="923173" y="2967336"/>
            <a:ext cx="20275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1.25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16.6875</a:t>
            </a:r>
            <a:r>
              <a:rPr 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522EE2C-4D7D-FD45-B193-B8617289E0CC}"/>
              </a:ext>
            </a:extLst>
          </p:cNvPr>
          <p:cNvSpPr txBox="1"/>
          <p:nvPr/>
        </p:nvSpPr>
        <p:spPr>
          <a:xfrm>
            <a:off x="1580893" y="2137287"/>
            <a:ext cx="1122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RoI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FBDD6B7-62F9-5C48-934C-0DB74C1B13CE}"/>
              </a:ext>
            </a:extLst>
          </p:cNvPr>
          <p:cNvSpPr txBox="1"/>
          <p:nvPr/>
        </p:nvSpPr>
        <p:spPr>
          <a:xfrm>
            <a:off x="4097811" y="3823409"/>
            <a:ext cx="1355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RoIAlign</a:t>
            </a:r>
            <a:endParaRPr lang="en-US" sz="24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Connector 31">
            <a:extLst>
              <a:ext uri="{FF2B5EF4-FFF2-40B4-BE49-F238E27FC236}">
                <a16:creationId xmlns:a16="http://schemas.microsoft.com/office/drawing/2014/main" id="{B5E2990F-3FAE-C749-A119-7B3244509B0D}"/>
              </a:ext>
            </a:extLst>
          </p:cNvPr>
          <p:cNvSpPr/>
          <p:nvPr/>
        </p:nvSpPr>
        <p:spPr>
          <a:xfrm>
            <a:off x="6560745" y="2655433"/>
            <a:ext cx="180000" cy="180000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Connector 32">
            <a:extLst>
              <a:ext uri="{FF2B5EF4-FFF2-40B4-BE49-F238E27FC236}">
                <a16:creationId xmlns:a16="http://schemas.microsoft.com/office/drawing/2014/main" id="{BFE9C97A-4217-AD41-9E98-7DC7764F3B01}"/>
              </a:ext>
            </a:extLst>
          </p:cNvPr>
          <p:cNvSpPr/>
          <p:nvPr/>
        </p:nvSpPr>
        <p:spPr>
          <a:xfrm>
            <a:off x="9684947" y="5674125"/>
            <a:ext cx="180000" cy="180000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51FE98C-93CA-D147-B803-6C7C403A3EBB}"/>
              </a:ext>
            </a:extLst>
          </p:cNvPr>
          <p:cNvCxnSpPr>
            <a:cxnSpLocks/>
          </p:cNvCxnSpPr>
          <p:nvPr/>
        </p:nvCxnSpPr>
        <p:spPr>
          <a:xfrm>
            <a:off x="6650745" y="2743358"/>
            <a:ext cx="312420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044320C-BDC7-BC4E-A2D6-00DFFADC839C}"/>
              </a:ext>
            </a:extLst>
          </p:cNvPr>
          <p:cNvCxnSpPr>
            <a:cxnSpLocks/>
          </p:cNvCxnSpPr>
          <p:nvPr/>
        </p:nvCxnSpPr>
        <p:spPr>
          <a:xfrm>
            <a:off x="6652820" y="5776008"/>
            <a:ext cx="312420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F383C32-B29F-A04D-9758-263B0428C04A}"/>
              </a:ext>
            </a:extLst>
          </p:cNvPr>
          <p:cNvCxnSpPr>
            <a:cxnSpLocks/>
          </p:cNvCxnSpPr>
          <p:nvPr/>
        </p:nvCxnSpPr>
        <p:spPr>
          <a:xfrm flipV="1">
            <a:off x="9774947" y="2731895"/>
            <a:ext cx="0" cy="306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4EFD0D6-714F-A540-9170-B5D054C4F5DE}"/>
              </a:ext>
            </a:extLst>
          </p:cNvPr>
          <p:cNvCxnSpPr>
            <a:cxnSpLocks/>
          </p:cNvCxnSpPr>
          <p:nvPr/>
        </p:nvCxnSpPr>
        <p:spPr>
          <a:xfrm flipV="1">
            <a:off x="6650745" y="2731895"/>
            <a:ext cx="0" cy="306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F77CCA01-E1FD-5A4D-B80E-506A4646EF7F}"/>
              </a:ext>
            </a:extLst>
          </p:cNvPr>
          <p:cNvSpPr txBox="1"/>
          <p:nvPr/>
        </p:nvSpPr>
        <p:spPr>
          <a:xfrm>
            <a:off x="6246978" y="2213748"/>
            <a:ext cx="1122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A0A3468-F4A6-F24A-A92E-C73AE8AB9A7A}"/>
              </a:ext>
            </a:extLst>
          </p:cNvPr>
          <p:cNvSpPr txBox="1"/>
          <p:nvPr/>
        </p:nvSpPr>
        <p:spPr>
          <a:xfrm>
            <a:off x="9548606" y="5765305"/>
            <a:ext cx="1122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33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46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6498EB1-1277-4041-BFEB-5D60526AB38E}"/>
              </a:ext>
            </a:extLst>
          </p:cNvPr>
          <p:cNvSpPr txBox="1"/>
          <p:nvPr/>
        </p:nvSpPr>
        <p:spPr>
          <a:xfrm>
            <a:off x="7530967" y="1935703"/>
            <a:ext cx="1122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RoI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5C9C9D7-1B19-9646-976B-C6D71D55DC7C}"/>
              </a:ext>
            </a:extLst>
          </p:cNvPr>
          <p:cNvSpPr txBox="1"/>
          <p:nvPr/>
        </p:nvSpPr>
        <p:spPr>
          <a:xfrm>
            <a:off x="2035960" y="316704"/>
            <a:ext cx="21460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9BD7228-A723-A14E-89C6-4706B44A5744}"/>
              </a:ext>
            </a:extLst>
          </p:cNvPr>
          <p:cNvCxnSpPr>
            <a:cxnSpLocks/>
          </p:cNvCxnSpPr>
          <p:nvPr/>
        </p:nvCxnSpPr>
        <p:spPr>
          <a:xfrm>
            <a:off x="6650744" y="3227633"/>
            <a:ext cx="3124202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BED97875-312A-1440-B0E8-1F934CA5589E}"/>
              </a:ext>
            </a:extLst>
          </p:cNvPr>
          <p:cNvCxnSpPr>
            <a:cxnSpLocks/>
          </p:cNvCxnSpPr>
          <p:nvPr/>
        </p:nvCxnSpPr>
        <p:spPr>
          <a:xfrm>
            <a:off x="6650744" y="3661450"/>
            <a:ext cx="3124202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72101501-9F51-9749-BDE7-D5601E473139}"/>
              </a:ext>
            </a:extLst>
          </p:cNvPr>
          <p:cNvCxnSpPr>
            <a:cxnSpLocks/>
          </p:cNvCxnSpPr>
          <p:nvPr/>
        </p:nvCxnSpPr>
        <p:spPr>
          <a:xfrm>
            <a:off x="6650744" y="4071822"/>
            <a:ext cx="3124202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8D0D6438-46F9-DF49-BB8F-DE50063660DE}"/>
              </a:ext>
            </a:extLst>
          </p:cNvPr>
          <p:cNvCxnSpPr>
            <a:cxnSpLocks/>
          </p:cNvCxnSpPr>
          <p:nvPr/>
        </p:nvCxnSpPr>
        <p:spPr>
          <a:xfrm>
            <a:off x="6650744" y="4505575"/>
            <a:ext cx="3124202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F8D095E-EFDC-564C-AC8F-5773A541C8AC}"/>
              </a:ext>
            </a:extLst>
          </p:cNvPr>
          <p:cNvCxnSpPr>
            <a:cxnSpLocks/>
          </p:cNvCxnSpPr>
          <p:nvPr/>
        </p:nvCxnSpPr>
        <p:spPr>
          <a:xfrm>
            <a:off x="6650744" y="4921744"/>
            <a:ext cx="3124202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089A80BD-FB2E-0E49-999B-397F7AE959D2}"/>
              </a:ext>
            </a:extLst>
          </p:cNvPr>
          <p:cNvCxnSpPr>
            <a:cxnSpLocks/>
          </p:cNvCxnSpPr>
          <p:nvPr/>
        </p:nvCxnSpPr>
        <p:spPr>
          <a:xfrm>
            <a:off x="6650744" y="5357368"/>
            <a:ext cx="3124202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D5C1F153-A5BD-FB4F-9936-3E56E73FF07C}"/>
              </a:ext>
            </a:extLst>
          </p:cNvPr>
          <p:cNvCxnSpPr>
            <a:cxnSpLocks/>
          </p:cNvCxnSpPr>
          <p:nvPr/>
        </p:nvCxnSpPr>
        <p:spPr>
          <a:xfrm flipV="1">
            <a:off x="7096222" y="2731355"/>
            <a:ext cx="0" cy="306000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D2BBD34F-C8BA-1741-8C53-3B444267C352}"/>
              </a:ext>
            </a:extLst>
          </p:cNvPr>
          <p:cNvCxnSpPr>
            <a:cxnSpLocks/>
          </p:cNvCxnSpPr>
          <p:nvPr/>
        </p:nvCxnSpPr>
        <p:spPr>
          <a:xfrm flipV="1">
            <a:off x="7565762" y="2731355"/>
            <a:ext cx="0" cy="306000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EE4A562C-67E3-DF4F-A74C-D33ACA3FE3B3}"/>
              </a:ext>
            </a:extLst>
          </p:cNvPr>
          <p:cNvCxnSpPr>
            <a:cxnSpLocks/>
          </p:cNvCxnSpPr>
          <p:nvPr/>
        </p:nvCxnSpPr>
        <p:spPr>
          <a:xfrm flipV="1">
            <a:off x="7996583" y="2725773"/>
            <a:ext cx="0" cy="306000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AD6BDB23-19BB-8048-BA3B-0195FB18610C}"/>
              </a:ext>
            </a:extLst>
          </p:cNvPr>
          <p:cNvCxnSpPr>
            <a:cxnSpLocks/>
          </p:cNvCxnSpPr>
          <p:nvPr/>
        </p:nvCxnSpPr>
        <p:spPr>
          <a:xfrm flipV="1">
            <a:off x="8434731" y="2725773"/>
            <a:ext cx="0" cy="306000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CF58BAB5-E74B-C74E-8B4D-F38C0547E8DC}"/>
              </a:ext>
            </a:extLst>
          </p:cNvPr>
          <p:cNvCxnSpPr>
            <a:cxnSpLocks/>
          </p:cNvCxnSpPr>
          <p:nvPr/>
        </p:nvCxnSpPr>
        <p:spPr>
          <a:xfrm flipV="1">
            <a:off x="8891934" y="2725773"/>
            <a:ext cx="0" cy="306000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C8BD82CA-F9F0-1D4D-89C0-B30D39CCA2DF}"/>
              </a:ext>
            </a:extLst>
          </p:cNvPr>
          <p:cNvCxnSpPr>
            <a:cxnSpLocks/>
          </p:cNvCxnSpPr>
          <p:nvPr/>
        </p:nvCxnSpPr>
        <p:spPr>
          <a:xfrm flipV="1">
            <a:off x="9360857" y="2733593"/>
            <a:ext cx="0" cy="306000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C5776CEF-E762-954C-AC41-9245B64A3A56}"/>
              </a:ext>
            </a:extLst>
          </p:cNvPr>
          <p:cNvSpPr/>
          <p:nvPr/>
        </p:nvSpPr>
        <p:spPr>
          <a:xfrm>
            <a:off x="6246978" y="2620266"/>
            <a:ext cx="1561857" cy="12031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B0B2BE1-40E2-6B4C-8D13-A65F871040C7}"/>
              </a:ext>
            </a:extLst>
          </p:cNvPr>
          <p:cNvSpPr/>
          <p:nvPr/>
        </p:nvSpPr>
        <p:spPr>
          <a:xfrm>
            <a:off x="9864947" y="648396"/>
            <a:ext cx="2038126" cy="148889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ADF3F2A-1F74-6941-A902-802CA60C7365}"/>
              </a:ext>
            </a:extLst>
          </p:cNvPr>
          <p:cNvSpPr txBox="1"/>
          <p:nvPr/>
        </p:nvSpPr>
        <p:spPr>
          <a:xfrm>
            <a:off x="9123705" y="186732"/>
            <a:ext cx="1122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24B0ABD-8EA6-5444-B6DD-E1FAEDA3C17D}"/>
              </a:ext>
            </a:extLst>
          </p:cNvPr>
          <p:cNvSpPr txBox="1"/>
          <p:nvPr/>
        </p:nvSpPr>
        <p:spPr>
          <a:xfrm>
            <a:off x="9913708" y="892507"/>
            <a:ext cx="1122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62936A4D-AA01-504B-B396-41D95CFA819D}"/>
              </a:ext>
            </a:extLst>
          </p:cNvPr>
          <p:cNvCxnSpPr>
            <a:cxnSpLocks/>
            <a:stCxn id="64" idx="1"/>
            <a:endCxn id="64" idx="3"/>
          </p:cNvCxnSpPr>
          <p:nvPr/>
        </p:nvCxnSpPr>
        <p:spPr>
          <a:xfrm>
            <a:off x="9864947" y="1392841"/>
            <a:ext cx="2038126" cy="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0937C9E6-7B22-2E4C-8C2C-BAE4C930F599}"/>
              </a:ext>
            </a:extLst>
          </p:cNvPr>
          <p:cNvCxnSpPr>
            <a:cxnSpLocks/>
            <a:stCxn id="64" idx="0"/>
            <a:endCxn id="64" idx="2"/>
          </p:cNvCxnSpPr>
          <p:nvPr/>
        </p:nvCxnSpPr>
        <p:spPr>
          <a:xfrm>
            <a:off x="10884010" y="648396"/>
            <a:ext cx="0" cy="148889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399D1BE1-71FE-8E45-A70F-B25CD07ECEAF}"/>
              </a:ext>
            </a:extLst>
          </p:cNvPr>
          <p:cNvSpPr txBox="1"/>
          <p:nvPr/>
        </p:nvSpPr>
        <p:spPr>
          <a:xfrm>
            <a:off x="11799652" y="1105915"/>
            <a:ext cx="1122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792CED6-9DB5-B248-8452-1D74DB9E7E2A}"/>
              </a:ext>
            </a:extLst>
          </p:cNvPr>
          <p:cNvSpPr txBox="1"/>
          <p:nvPr/>
        </p:nvSpPr>
        <p:spPr>
          <a:xfrm>
            <a:off x="9213704" y="2079369"/>
            <a:ext cx="1122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DB30DDF-DA12-994E-8AAF-EEBB34B34726}"/>
              </a:ext>
            </a:extLst>
          </p:cNvPr>
          <p:cNvSpPr txBox="1"/>
          <p:nvPr/>
        </p:nvSpPr>
        <p:spPr>
          <a:xfrm>
            <a:off x="11782067" y="2012843"/>
            <a:ext cx="1122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BC35A32-B3F1-D845-BE0E-D777758C039A}"/>
              </a:ext>
            </a:extLst>
          </p:cNvPr>
          <p:cNvSpPr txBox="1"/>
          <p:nvPr/>
        </p:nvSpPr>
        <p:spPr>
          <a:xfrm>
            <a:off x="11782686" y="185621"/>
            <a:ext cx="1122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D266670B-B4C6-E842-ADC2-A1A6F9700554}"/>
              </a:ext>
            </a:extLst>
          </p:cNvPr>
          <p:cNvCxnSpPr>
            <a:cxnSpLocks/>
            <a:stCxn id="63" idx="3"/>
          </p:cNvCxnSpPr>
          <p:nvPr/>
        </p:nvCxnSpPr>
        <p:spPr>
          <a:xfrm flipV="1">
            <a:off x="7808834" y="1532612"/>
            <a:ext cx="1795094" cy="168922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DEF81004-6C98-1E48-8747-72BF1B5D841E}"/>
              </a:ext>
            </a:extLst>
          </p:cNvPr>
          <p:cNvSpPr txBox="1"/>
          <p:nvPr/>
        </p:nvSpPr>
        <p:spPr>
          <a:xfrm>
            <a:off x="2736753" y="1719027"/>
            <a:ext cx="21460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First</a:t>
            </a:r>
            <a:r>
              <a:rPr lang="zh-CN" altLang="en-US" sz="240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misalignment</a:t>
            </a:r>
            <a:endParaRPr lang="en-US" sz="2400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82C35A5-68C3-BA4C-B24F-CC569C07FBEF}"/>
              </a:ext>
            </a:extLst>
          </p:cNvPr>
          <p:cNvSpPr txBox="1"/>
          <p:nvPr/>
        </p:nvSpPr>
        <p:spPr>
          <a:xfrm>
            <a:off x="7096223" y="765029"/>
            <a:ext cx="21460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Second</a:t>
            </a:r>
            <a:r>
              <a:rPr lang="zh-CN" altLang="en-US" sz="240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misalignment</a:t>
            </a:r>
            <a:endParaRPr lang="en-US" sz="2400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0" name="Connector 89">
            <a:extLst>
              <a:ext uri="{FF2B5EF4-FFF2-40B4-BE49-F238E27FC236}">
                <a16:creationId xmlns:a16="http://schemas.microsoft.com/office/drawing/2014/main" id="{D9392BD9-8037-9445-879E-8A0D3309BE54}"/>
              </a:ext>
            </a:extLst>
          </p:cNvPr>
          <p:cNvSpPr/>
          <p:nvPr/>
        </p:nvSpPr>
        <p:spPr>
          <a:xfrm>
            <a:off x="13784661" y="2635134"/>
            <a:ext cx="180000" cy="180000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1" name="Connector 90">
            <a:extLst>
              <a:ext uri="{FF2B5EF4-FFF2-40B4-BE49-F238E27FC236}">
                <a16:creationId xmlns:a16="http://schemas.microsoft.com/office/drawing/2014/main" id="{4A0D55C6-66B7-5F4E-A03F-AC061548D6FB}"/>
              </a:ext>
            </a:extLst>
          </p:cNvPr>
          <p:cNvSpPr/>
          <p:nvPr/>
        </p:nvSpPr>
        <p:spPr>
          <a:xfrm>
            <a:off x="16908863" y="5653826"/>
            <a:ext cx="180000" cy="180000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02E21EA5-DEFC-C542-A0EF-65E12DF1FB70}"/>
              </a:ext>
            </a:extLst>
          </p:cNvPr>
          <p:cNvCxnSpPr>
            <a:cxnSpLocks/>
          </p:cNvCxnSpPr>
          <p:nvPr/>
        </p:nvCxnSpPr>
        <p:spPr>
          <a:xfrm>
            <a:off x="13874661" y="2723059"/>
            <a:ext cx="312420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EBAA2F6E-DA90-414F-BE17-8365FBCE570C}"/>
              </a:ext>
            </a:extLst>
          </p:cNvPr>
          <p:cNvCxnSpPr>
            <a:cxnSpLocks/>
          </p:cNvCxnSpPr>
          <p:nvPr/>
        </p:nvCxnSpPr>
        <p:spPr>
          <a:xfrm>
            <a:off x="13876736" y="5755709"/>
            <a:ext cx="312420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F793896E-F8BC-204A-A6B6-F35D1675C6F0}"/>
              </a:ext>
            </a:extLst>
          </p:cNvPr>
          <p:cNvCxnSpPr>
            <a:cxnSpLocks/>
          </p:cNvCxnSpPr>
          <p:nvPr/>
        </p:nvCxnSpPr>
        <p:spPr>
          <a:xfrm flipV="1">
            <a:off x="16998863" y="2711596"/>
            <a:ext cx="0" cy="306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D7D034D7-3B0B-7E45-BB61-F65DAAF28143}"/>
              </a:ext>
            </a:extLst>
          </p:cNvPr>
          <p:cNvCxnSpPr>
            <a:cxnSpLocks/>
          </p:cNvCxnSpPr>
          <p:nvPr/>
        </p:nvCxnSpPr>
        <p:spPr>
          <a:xfrm flipV="1">
            <a:off x="13874661" y="2711596"/>
            <a:ext cx="0" cy="306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8689BCD6-3F2F-FF4D-B9A8-337310420394}"/>
              </a:ext>
            </a:extLst>
          </p:cNvPr>
          <p:cNvSpPr txBox="1"/>
          <p:nvPr/>
        </p:nvSpPr>
        <p:spPr>
          <a:xfrm>
            <a:off x="12803576" y="2193449"/>
            <a:ext cx="20150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1.25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16.6875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C88847E-471B-794F-ACAA-713A02ADE038}"/>
              </a:ext>
            </a:extLst>
          </p:cNvPr>
          <p:cNvSpPr txBox="1"/>
          <p:nvPr/>
        </p:nvSpPr>
        <p:spPr>
          <a:xfrm>
            <a:off x="16772521" y="5745006"/>
            <a:ext cx="25223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33.4375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46.8125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84507947-89B6-3944-9C96-84286DF926C4}"/>
              </a:ext>
            </a:extLst>
          </p:cNvPr>
          <p:cNvSpPr txBox="1"/>
          <p:nvPr/>
        </p:nvSpPr>
        <p:spPr>
          <a:xfrm>
            <a:off x="14630152" y="1901738"/>
            <a:ext cx="1346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RoIAlign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38AE0FB5-9268-1D48-A55A-4A1FF9E028C4}"/>
              </a:ext>
            </a:extLst>
          </p:cNvPr>
          <p:cNvCxnSpPr>
            <a:cxnSpLocks/>
          </p:cNvCxnSpPr>
          <p:nvPr/>
        </p:nvCxnSpPr>
        <p:spPr>
          <a:xfrm>
            <a:off x="13874660" y="3207334"/>
            <a:ext cx="3124202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D5B7080A-8D26-B142-9605-C5760681F12F}"/>
              </a:ext>
            </a:extLst>
          </p:cNvPr>
          <p:cNvCxnSpPr>
            <a:cxnSpLocks/>
          </p:cNvCxnSpPr>
          <p:nvPr/>
        </p:nvCxnSpPr>
        <p:spPr>
          <a:xfrm>
            <a:off x="13874660" y="3641151"/>
            <a:ext cx="3124202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8F798AFF-72E1-CD43-A30E-04A93B0EF9D1}"/>
              </a:ext>
            </a:extLst>
          </p:cNvPr>
          <p:cNvCxnSpPr>
            <a:cxnSpLocks/>
          </p:cNvCxnSpPr>
          <p:nvPr/>
        </p:nvCxnSpPr>
        <p:spPr>
          <a:xfrm>
            <a:off x="13874660" y="4051523"/>
            <a:ext cx="3124202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7345FED2-AE18-2C48-9737-926E449A29E1}"/>
              </a:ext>
            </a:extLst>
          </p:cNvPr>
          <p:cNvCxnSpPr>
            <a:cxnSpLocks/>
          </p:cNvCxnSpPr>
          <p:nvPr/>
        </p:nvCxnSpPr>
        <p:spPr>
          <a:xfrm>
            <a:off x="13874660" y="4485276"/>
            <a:ext cx="3124202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2EC0B3AE-5F38-2040-B83D-8E2B81E097D6}"/>
              </a:ext>
            </a:extLst>
          </p:cNvPr>
          <p:cNvCxnSpPr>
            <a:cxnSpLocks/>
          </p:cNvCxnSpPr>
          <p:nvPr/>
        </p:nvCxnSpPr>
        <p:spPr>
          <a:xfrm>
            <a:off x="13874660" y="4901445"/>
            <a:ext cx="3124202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AF9079BD-1C19-C244-B751-ADD7D7AE75B3}"/>
              </a:ext>
            </a:extLst>
          </p:cNvPr>
          <p:cNvCxnSpPr>
            <a:cxnSpLocks/>
          </p:cNvCxnSpPr>
          <p:nvPr/>
        </p:nvCxnSpPr>
        <p:spPr>
          <a:xfrm>
            <a:off x="13874660" y="5337069"/>
            <a:ext cx="3124202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1EA404B6-F334-5740-9BCF-B5D1AA4834E4}"/>
              </a:ext>
            </a:extLst>
          </p:cNvPr>
          <p:cNvCxnSpPr>
            <a:cxnSpLocks/>
          </p:cNvCxnSpPr>
          <p:nvPr/>
        </p:nvCxnSpPr>
        <p:spPr>
          <a:xfrm flipV="1">
            <a:off x="14320138" y="2711056"/>
            <a:ext cx="0" cy="306000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3C324599-CC83-2144-B55E-0606F845BE32}"/>
              </a:ext>
            </a:extLst>
          </p:cNvPr>
          <p:cNvCxnSpPr>
            <a:cxnSpLocks/>
          </p:cNvCxnSpPr>
          <p:nvPr/>
        </p:nvCxnSpPr>
        <p:spPr>
          <a:xfrm flipV="1">
            <a:off x="14789678" y="2711056"/>
            <a:ext cx="0" cy="306000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E70CF307-055C-8746-A79E-AD6734A1BAE5}"/>
              </a:ext>
            </a:extLst>
          </p:cNvPr>
          <p:cNvCxnSpPr>
            <a:cxnSpLocks/>
          </p:cNvCxnSpPr>
          <p:nvPr/>
        </p:nvCxnSpPr>
        <p:spPr>
          <a:xfrm flipV="1">
            <a:off x="15220499" y="2705474"/>
            <a:ext cx="0" cy="306000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CB7E6D66-E104-D84A-A027-BEA3A551DD21}"/>
              </a:ext>
            </a:extLst>
          </p:cNvPr>
          <p:cNvCxnSpPr>
            <a:cxnSpLocks/>
          </p:cNvCxnSpPr>
          <p:nvPr/>
        </p:nvCxnSpPr>
        <p:spPr>
          <a:xfrm flipV="1">
            <a:off x="15658647" y="2705474"/>
            <a:ext cx="0" cy="306000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8F194C78-3FD5-7E40-8781-F2CBAB6059D0}"/>
              </a:ext>
            </a:extLst>
          </p:cNvPr>
          <p:cNvCxnSpPr>
            <a:cxnSpLocks/>
          </p:cNvCxnSpPr>
          <p:nvPr/>
        </p:nvCxnSpPr>
        <p:spPr>
          <a:xfrm flipV="1">
            <a:off x="16115850" y="2705474"/>
            <a:ext cx="0" cy="306000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467D5477-23C2-564D-836C-967B2B62CA49}"/>
              </a:ext>
            </a:extLst>
          </p:cNvPr>
          <p:cNvCxnSpPr>
            <a:cxnSpLocks/>
          </p:cNvCxnSpPr>
          <p:nvPr/>
        </p:nvCxnSpPr>
        <p:spPr>
          <a:xfrm flipV="1">
            <a:off x="16584773" y="2713294"/>
            <a:ext cx="0" cy="306000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tangle 110">
            <a:extLst>
              <a:ext uri="{FF2B5EF4-FFF2-40B4-BE49-F238E27FC236}">
                <a16:creationId xmlns:a16="http://schemas.microsoft.com/office/drawing/2014/main" id="{2F12F5D0-19C8-9043-8ADA-AFDA49F57E59}"/>
              </a:ext>
            </a:extLst>
          </p:cNvPr>
          <p:cNvSpPr/>
          <p:nvPr/>
        </p:nvSpPr>
        <p:spPr>
          <a:xfrm>
            <a:off x="13470894" y="2599967"/>
            <a:ext cx="1561857" cy="12031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49005386-9548-CE47-89FE-F46300296FC7}"/>
              </a:ext>
            </a:extLst>
          </p:cNvPr>
          <p:cNvSpPr/>
          <p:nvPr/>
        </p:nvSpPr>
        <p:spPr>
          <a:xfrm>
            <a:off x="17088863" y="628097"/>
            <a:ext cx="2038126" cy="148889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33191932-CE90-3B48-A537-81B3CF529EBE}"/>
              </a:ext>
            </a:extLst>
          </p:cNvPr>
          <p:cNvSpPr txBox="1"/>
          <p:nvPr/>
        </p:nvSpPr>
        <p:spPr>
          <a:xfrm>
            <a:off x="17115942" y="2739872"/>
            <a:ext cx="284157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5.848</a:t>
            </a:r>
            <a:r>
              <a:rPr 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20.9905</a:t>
            </a:r>
            <a:r>
              <a:rPr 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438C171C-0AF4-2A44-AEC6-791D340A9636}"/>
              </a:ext>
            </a:extLst>
          </p:cNvPr>
          <p:cNvCxnSpPr>
            <a:cxnSpLocks/>
            <a:stCxn id="112" idx="1"/>
            <a:endCxn id="112" idx="3"/>
          </p:cNvCxnSpPr>
          <p:nvPr/>
        </p:nvCxnSpPr>
        <p:spPr>
          <a:xfrm>
            <a:off x="17088863" y="1372542"/>
            <a:ext cx="2038126" cy="0"/>
          </a:xfrm>
          <a:prstGeom prst="line">
            <a:avLst/>
          </a:prstGeom>
          <a:ln w="28575">
            <a:solidFill>
              <a:srgbClr val="00B0F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779879BF-8525-5147-8F41-C4F04F3DA7B5}"/>
              </a:ext>
            </a:extLst>
          </p:cNvPr>
          <p:cNvCxnSpPr>
            <a:cxnSpLocks/>
            <a:stCxn id="112" idx="0"/>
            <a:endCxn id="112" idx="2"/>
          </p:cNvCxnSpPr>
          <p:nvPr/>
        </p:nvCxnSpPr>
        <p:spPr>
          <a:xfrm>
            <a:off x="18107926" y="628097"/>
            <a:ext cx="0" cy="1488890"/>
          </a:xfrm>
          <a:prstGeom prst="line">
            <a:avLst/>
          </a:prstGeom>
          <a:ln w="28575">
            <a:solidFill>
              <a:srgbClr val="00B0F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EBDBC525-F0DC-FE48-8844-B13B79752CFE}"/>
              </a:ext>
            </a:extLst>
          </p:cNvPr>
          <p:cNvSpPr txBox="1"/>
          <p:nvPr/>
        </p:nvSpPr>
        <p:spPr>
          <a:xfrm>
            <a:off x="19054700" y="1085616"/>
            <a:ext cx="241468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10.446</a:t>
            </a:r>
            <a:r>
              <a:rPr 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20.9905</a:t>
            </a:r>
            <a:r>
              <a:rPr 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1714BED8-2601-AF4D-829D-86DC7E2FA864}"/>
              </a:ext>
            </a:extLst>
          </p:cNvPr>
          <p:cNvSpPr txBox="1"/>
          <p:nvPr/>
        </p:nvSpPr>
        <p:spPr>
          <a:xfrm>
            <a:off x="16294376" y="2059070"/>
            <a:ext cx="2038126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1.25</a:t>
            </a:r>
            <a:r>
              <a:rPr 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25.2935</a:t>
            </a:r>
            <a:r>
              <a:rPr 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FBFC9E74-4378-E94B-86B1-C6EF69529A2F}"/>
              </a:ext>
            </a:extLst>
          </p:cNvPr>
          <p:cNvSpPr txBox="1"/>
          <p:nvPr/>
        </p:nvSpPr>
        <p:spPr>
          <a:xfrm>
            <a:off x="18816735" y="2035408"/>
            <a:ext cx="248119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10.446</a:t>
            </a:r>
            <a:r>
              <a:rPr 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25.2935</a:t>
            </a:r>
            <a:r>
              <a:rPr 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36A626BA-E9CF-2349-B99B-142E8251D2E9}"/>
              </a:ext>
            </a:extLst>
          </p:cNvPr>
          <p:cNvSpPr txBox="1"/>
          <p:nvPr/>
        </p:nvSpPr>
        <p:spPr>
          <a:xfrm>
            <a:off x="18883244" y="165322"/>
            <a:ext cx="229195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10.446</a:t>
            </a:r>
            <a:r>
              <a:rPr 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16.6875</a:t>
            </a:r>
            <a:r>
              <a:rPr 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2AAF8320-F50E-5C49-8702-3026FFB09737}"/>
              </a:ext>
            </a:extLst>
          </p:cNvPr>
          <p:cNvCxnSpPr>
            <a:cxnSpLocks/>
            <a:stCxn id="111" idx="3"/>
          </p:cNvCxnSpPr>
          <p:nvPr/>
        </p:nvCxnSpPr>
        <p:spPr>
          <a:xfrm flipV="1">
            <a:off x="15032750" y="1512313"/>
            <a:ext cx="1795094" cy="168922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D956A823-9602-E04D-95DE-FC1CEAA31BB4}"/>
              </a:ext>
            </a:extLst>
          </p:cNvPr>
          <p:cNvSpPr txBox="1"/>
          <p:nvPr/>
        </p:nvSpPr>
        <p:spPr>
          <a:xfrm>
            <a:off x="16032637" y="88316"/>
            <a:ext cx="201509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1.25</a:t>
            </a:r>
            <a:r>
              <a:rPr 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16.6875</a:t>
            </a:r>
            <a:r>
              <a:rPr 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24" name="Connector 123">
            <a:extLst>
              <a:ext uri="{FF2B5EF4-FFF2-40B4-BE49-F238E27FC236}">
                <a16:creationId xmlns:a16="http://schemas.microsoft.com/office/drawing/2014/main" id="{E812C5EE-4DFB-D34B-B151-B033FD3F1354}"/>
              </a:ext>
            </a:extLst>
          </p:cNvPr>
          <p:cNvSpPr/>
          <p:nvPr/>
        </p:nvSpPr>
        <p:spPr>
          <a:xfrm>
            <a:off x="18017926" y="1288138"/>
            <a:ext cx="180000" cy="180000"/>
          </a:xfrm>
          <a:prstGeom prst="flowChartConnector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00B0F0"/>
              </a:solidFill>
            </a:endParaRPr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540DF1E3-D8A8-9647-81E2-0606AA729C3B}"/>
              </a:ext>
            </a:extLst>
          </p:cNvPr>
          <p:cNvCxnSpPr>
            <a:cxnSpLocks/>
          </p:cNvCxnSpPr>
          <p:nvPr/>
        </p:nvCxnSpPr>
        <p:spPr>
          <a:xfrm>
            <a:off x="18093638" y="1316714"/>
            <a:ext cx="428806" cy="1451734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3583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39D5BA1-7926-F34F-AEE5-8D4EA34B3D95}"/>
              </a:ext>
            </a:extLst>
          </p:cNvPr>
          <p:cNvSpPr/>
          <p:nvPr/>
        </p:nvSpPr>
        <p:spPr>
          <a:xfrm>
            <a:off x="2458463" y="1432769"/>
            <a:ext cx="2038126" cy="148889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23AA4C-6557-CD49-8691-558F16E60023}"/>
              </a:ext>
            </a:extLst>
          </p:cNvPr>
          <p:cNvSpPr txBox="1"/>
          <p:nvPr/>
        </p:nvSpPr>
        <p:spPr>
          <a:xfrm>
            <a:off x="2485542" y="3544544"/>
            <a:ext cx="284157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5.848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20.9905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7827529-DD74-B149-BFF6-E86735B0B37B}"/>
              </a:ext>
            </a:extLst>
          </p:cNvPr>
          <p:cNvCxnSpPr>
            <a:cxnSpLocks/>
            <a:stCxn id="4" idx="1"/>
            <a:endCxn id="4" idx="3"/>
          </p:cNvCxnSpPr>
          <p:nvPr/>
        </p:nvCxnSpPr>
        <p:spPr>
          <a:xfrm>
            <a:off x="2458463" y="2177214"/>
            <a:ext cx="2038126" cy="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910D1F0-174B-B349-A55D-75E88E8AE3EF}"/>
              </a:ext>
            </a:extLst>
          </p:cNvPr>
          <p:cNvCxnSpPr>
            <a:cxnSpLocks/>
            <a:stCxn id="4" idx="0"/>
            <a:endCxn id="4" idx="2"/>
          </p:cNvCxnSpPr>
          <p:nvPr/>
        </p:nvCxnSpPr>
        <p:spPr>
          <a:xfrm>
            <a:off x="3477526" y="1432769"/>
            <a:ext cx="0" cy="148889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80936D7-C25C-1542-A5B3-BDAB3D058388}"/>
              </a:ext>
            </a:extLst>
          </p:cNvPr>
          <p:cNvSpPr txBox="1"/>
          <p:nvPr/>
        </p:nvSpPr>
        <p:spPr>
          <a:xfrm>
            <a:off x="1663976" y="2863742"/>
            <a:ext cx="2038126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1.25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25.2935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D005B6D-851D-0C42-8D18-1900404DBFD9}"/>
              </a:ext>
            </a:extLst>
          </p:cNvPr>
          <p:cNvSpPr txBox="1"/>
          <p:nvPr/>
        </p:nvSpPr>
        <p:spPr>
          <a:xfrm>
            <a:off x="4186335" y="2840080"/>
            <a:ext cx="248119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10.446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25.2935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DEA012-7A26-2640-9536-C4FBDA525C64}"/>
              </a:ext>
            </a:extLst>
          </p:cNvPr>
          <p:cNvSpPr txBox="1"/>
          <p:nvPr/>
        </p:nvSpPr>
        <p:spPr>
          <a:xfrm>
            <a:off x="4252844" y="969994"/>
            <a:ext cx="229195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10.446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16.6875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2599539-57A9-6041-A9CC-BA326118017B}"/>
              </a:ext>
            </a:extLst>
          </p:cNvPr>
          <p:cNvSpPr txBox="1"/>
          <p:nvPr/>
        </p:nvSpPr>
        <p:spPr>
          <a:xfrm>
            <a:off x="1402237" y="892988"/>
            <a:ext cx="201509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1.25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16.6875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3" name="Connector 12">
            <a:extLst>
              <a:ext uri="{FF2B5EF4-FFF2-40B4-BE49-F238E27FC236}">
                <a16:creationId xmlns:a16="http://schemas.microsoft.com/office/drawing/2014/main" id="{ACD1E519-165E-2B4C-8F9F-C15A70AF60BE}"/>
              </a:ext>
            </a:extLst>
          </p:cNvPr>
          <p:cNvSpPr/>
          <p:nvPr/>
        </p:nvSpPr>
        <p:spPr>
          <a:xfrm>
            <a:off x="3387526" y="2092810"/>
            <a:ext cx="180000" cy="180000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037EC1B-4C61-C44F-9765-C9C170883D89}"/>
              </a:ext>
            </a:extLst>
          </p:cNvPr>
          <p:cNvCxnSpPr>
            <a:cxnSpLocks/>
          </p:cNvCxnSpPr>
          <p:nvPr/>
        </p:nvCxnSpPr>
        <p:spPr>
          <a:xfrm>
            <a:off x="3463238" y="2121386"/>
            <a:ext cx="428806" cy="145173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EA5386FE-D001-8B4C-B412-A0689C8688F7}"/>
              </a:ext>
            </a:extLst>
          </p:cNvPr>
          <p:cNvSpPr/>
          <p:nvPr/>
        </p:nvSpPr>
        <p:spPr>
          <a:xfrm>
            <a:off x="2246493" y="1354653"/>
            <a:ext cx="1430761" cy="9973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06159D-3578-A24C-B27B-458AF7A01645}"/>
              </a:ext>
            </a:extLst>
          </p:cNvPr>
          <p:cNvSpPr/>
          <p:nvPr/>
        </p:nvSpPr>
        <p:spPr>
          <a:xfrm>
            <a:off x="7534656" y="1863698"/>
            <a:ext cx="3291840" cy="211592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1AAEBE6-8242-504B-BE96-D40232790973}"/>
              </a:ext>
            </a:extLst>
          </p:cNvPr>
          <p:cNvSpPr txBox="1"/>
          <p:nvPr/>
        </p:nvSpPr>
        <p:spPr>
          <a:xfrm>
            <a:off x="6462016" y="1354653"/>
            <a:ext cx="201509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1.25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16.6875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EE5AF4B-AC5E-E84F-BDA3-C9C1B4653FCA}"/>
              </a:ext>
            </a:extLst>
          </p:cNvPr>
          <p:cNvSpPr txBox="1"/>
          <p:nvPr/>
        </p:nvSpPr>
        <p:spPr>
          <a:xfrm>
            <a:off x="9736523" y="4025263"/>
            <a:ext cx="284157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5.848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20.9905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4235E4-2BBA-754F-A1DA-5018A190A490}"/>
              </a:ext>
            </a:extLst>
          </p:cNvPr>
          <p:cNvCxnSpPr>
            <a:cxnSpLocks/>
            <a:stCxn id="16" idx="1"/>
          </p:cNvCxnSpPr>
          <p:nvPr/>
        </p:nvCxnSpPr>
        <p:spPr>
          <a:xfrm>
            <a:off x="7534656" y="2921659"/>
            <a:ext cx="3276000" cy="7037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C42FA64-D42D-B449-9AFE-CBD281613D82}"/>
              </a:ext>
            </a:extLst>
          </p:cNvPr>
          <p:cNvCxnSpPr>
            <a:cxnSpLocks/>
            <a:stCxn id="16" idx="0"/>
            <a:endCxn id="16" idx="2"/>
          </p:cNvCxnSpPr>
          <p:nvPr/>
        </p:nvCxnSpPr>
        <p:spPr>
          <a:xfrm>
            <a:off x="9180576" y="1863698"/>
            <a:ext cx="0" cy="2115921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onnector 25">
            <a:extLst>
              <a:ext uri="{FF2B5EF4-FFF2-40B4-BE49-F238E27FC236}">
                <a16:creationId xmlns:a16="http://schemas.microsoft.com/office/drawing/2014/main" id="{37DF61DD-218E-044C-85E6-BCEDC737FBE6}"/>
              </a:ext>
            </a:extLst>
          </p:cNvPr>
          <p:cNvSpPr/>
          <p:nvPr/>
        </p:nvSpPr>
        <p:spPr>
          <a:xfrm>
            <a:off x="8239942" y="2318362"/>
            <a:ext cx="180000" cy="180000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Connector 26">
            <a:extLst>
              <a:ext uri="{FF2B5EF4-FFF2-40B4-BE49-F238E27FC236}">
                <a16:creationId xmlns:a16="http://schemas.microsoft.com/office/drawing/2014/main" id="{2DEC4B79-1CE6-DB42-8597-D8BF250FFEEB}"/>
              </a:ext>
            </a:extLst>
          </p:cNvPr>
          <p:cNvSpPr/>
          <p:nvPr/>
        </p:nvSpPr>
        <p:spPr>
          <a:xfrm>
            <a:off x="8246038" y="3403450"/>
            <a:ext cx="180000" cy="180000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Connector 27">
            <a:extLst>
              <a:ext uri="{FF2B5EF4-FFF2-40B4-BE49-F238E27FC236}">
                <a16:creationId xmlns:a16="http://schemas.microsoft.com/office/drawing/2014/main" id="{4AB16F97-51AF-9F40-912E-7429B38C2B03}"/>
              </a:ext>
            </a:extLst>
          </p:cNvPr>
          <p:cNvSpPr/>
          <p:nvPr/>
        </p:nvSpPr>
        <p:spPr>
          <a:xfrm>
            <a:off x="9946822" y="2324458"/>
            <a:ext cx="180000" cy="180000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Connector 28">
            <a:extLst>
              <a:ext uri="{FF2B5EF4-FFF2-40B4-BE49-F238E27FC236}">
                <a16:creationId xmlns:a16="http://schemas.microsoft.com/office/drawing/2014/main" id="{94623409-951F-F24F-A7DD-463C6FC40073}"/>
              </a:ext>
            </a:extLst>
          </p:cNvPr>
          <p:cNvSpPr/>
          <p:nvPr/>
        </p:nvSpPr>
        <p:spPr>
          <a:xfrm>
            <a:off x="9946822" y="3403450"/>
            <a:ext cx="180000" cy="180000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449B715-3098-B940-9B8E-37534C9D868F}"/>
              </a:ext>
            </a:extLst>
          </p:cNvPr>
          <p:cNvSpPr txBox="1"/>
          <p:nvPr/>
        </p:nvSpPr>
        <p:spPr>
          <a:xfrm>
            <a:off x="8616032" y="938608"/>
            <a:ext cx="284157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2.3995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17.76325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8AE24C0-29CB-A747-A3A4-C794F8DDAFC7}"/>
              </a:ext>
            </a:extLst>
          </p:cNvPr>
          <p:cNvCxnSpPr>
            <a:cxnSpLocks/>
          </p:cNvCxnSpPr>
          <p:nvPr/>
        </p:nvCxnSpPr>
        <p:spPr>
          <a:xfrm flipV="1">
            <a:off x="8328502" y="1400273"/>
            <a:ext cx="705286" cy="100808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7EAA215-BB08-9144-8292-C76E3CC5E8E3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3677254" y="1853303"/>
            <a:ext cx="3632186" cy="101043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B7419AB2-EBA8-1447-8DC7-173FAB08B50A}"/>
              </a:ext>
            </a:extLst>
          </p:cNvPr>
          <p:cNvSpPr txBox="1"/>
          <p:nvPr/>
        </p:nvSpPr>
        <p:spPr>
          <a:xfrm>
            <a:off x="2906812" y="216559"/>
            <a:ext cx="1346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RoIAlign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C0F598C-47A2-D949-94B2-F24BA076FA5C}"/>
              </a:ext>
            </a:extLst>
          </p:cNvPr>
          <p:cNvSpPr/>
          <p:nvPr/>
        </p:nvSpPr>
        <p:spPr>
          <a:xfrm>
            <a:off x="13058569" y="1680945"/>
            <a:ext cx="2880000" cy="2880000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46F2E21-63C8-0345-92EF-689B26ADD486}"/>
              </a:ext>
            </a:extLst>
          </p:cNvPr>
          <p:cNvSpPr txBox="1"/>
          <p:nvPr/>
        </p:nvSpPr>
        <p:spPr>
          <a:xfrm>
            <a:off x="12355185" y="1219281"/>
            <a:ext cx="1002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(2,17)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CA8DF5A-DD97-3C4B-9C9B-E7EDA41107E9}"/>
              </a:ext>
            </a:extLst>
          </p:cNvPr>
          <p:cNvSpPr txBox="1"/>
          <p:nvPr/>
        </p:nvSpPr>
        <p:spPr>
          <a:xfrm>
            <a:off x="15639632" y="4560946"/>
            <a:ext cx="1002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(3,18)</a:t>
            </a:r>
          </a:p>
        </p:txBody>
      </p:sp>
      <p:sp>
        <p:nvSpPr>
          <p:cNvPr id="41" name="Connector 40">
            <a:extLst>
              <a:ext uri="{FF2B5EF4-FFF2-40B4-BE49-F238E27FC236}">
                <a16:creationId xmlns:a16="http://schemas.microsoft.com/office/drawing/2014/main" id="{1F40DD41-2612-2942-9CC4-ABDD91D4436A}"/>
              </a:ext>
            </a:extLst>
          </p:cNvPr>
          <p:cNvSpPr/>
          <p:nvPr/>
        </p:nvSpPr>
        <p:spPr>
          <a:xfrm>
            <a:off x="14008138" y="3599745"/>
            <a:ext cx="180000" cy="180000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4FF2806-867A-1245-9E70-FFA8B1727350}"/>
              </a:ext>
            </a:extLst>
          </p:cNvPr>
          <p:cNvCxnSpPr>
            <a:cxnSpLocks/>
          </p:cNvCxnSpPr>
          <p:nvPr/>
        </p:nvCxnSpPr>
        <p:spPr>
          <a:xfrm>
            <a:off x="13058569" y="3689745"/>
            <a:ext cx="2880000" cy="0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C9CA92D-3AC8-694E-A1F3-9AFD0D549275}"/>
              </a:ext>
            </a:extLst>
          </p:cNvPr>
          <p:cNvCxnSpPr>
            <a:cxnSpLocks/>
          </p:cNvCxnSpPr>
          <p:nvPr/>
        </p:nvCxnSpPr>
        <p:spPr>
          <a:xfrm>
            <a:off x="14096063" y="1680945"/>
            <a:ext cx="0" cy="2880000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93C9AA91-4B33-3D44-A417-CA8F785E8560}"/>
              </a:ext>
            </a:extLst>
          </p:cNvPr>
          <p:cNvSpPr txBox="1"/>
          <p:nvPr/>
        </p:nvSpPr>
        <p:spPr>
          <a:xfrm>
            <a:off x="14008138" y="3169097"/>
            <a:ext cx="2620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(2.3995,17.76325)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D8D2AC0-0F15-B64D-99C5-C6713396E1AA}"/>
              </a:ext>
            </a:extLst>
          </p:cNvPr>
          <p:cNvSpPr txBox="1"/>
          <p:nvPr/>
        </p:nvSpPr>
        <p:spPr>
          <a:xfrm>
            <a:off x="12355184" y="4560945"/>
            <a:ext cx="1002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(2,18)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4F62809-93FA-5044-B486-FFF9E00828A1}"/>
              </a:ext>
            </a:extLst>
          </p:cNvPr>
          <p:cNvSpPr txBox="1"/>
          <p:nvPr/>
        </p:nvSpPr>
        <p:spPr>
          <a:xfrm>
            <a:off x="15635756" y="1219280"/>
            <a:ext cx="1002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(3,17)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1EF0D46-0D6A-2942-8C82-18FAFB068F31}"/>
              </a:ext>
            </a:extLst>
          </p:cNvPr>
          <p:cNvSpPr txBox="1"/>
          <p:nvPr/>
        </p:nvSpPr>
        <p:spPr>
          <a:xfrm>
            <a:off x="13049778" y="2497139"/>
            <a:ext cx="1002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area0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1F22418-2A69-A64F-B368-F70B9A9B53C0}"/>
              </a:ext>
            </a:extLst>
          </p:cNvPr>
          <p:cNvSpPr txBox="1"/>
          <p:nvPr/>
        </p:nvSpPr>
        <p:spPr>
          <a:xfrm>
            <a:off x="13058570" y="3897941"/>
            <a:ext cx="1002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area2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9C63535-8D08-3243-A652-774D8016A266}"/>
              </a:ext>
            </a:extLst>
          </p:cNvPr>
          <p:cNvSpPr txBox="1"/>
          <p:nvPr/>
        </p:nvSpPr>
        <p:spPr>
          <a:xfrm>
            <a:off x="14516156" y="2497139"/>
            <a:ext cx="1002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area1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C1D6DF3-25A1-E245-9ADA-03BD49E004A5}"/>
              </a:ext>
            </a:extLst>
          </p:cNvPr>
          <p:cNvSpPr txBox="1"/>
          <p:nvPr/>
        </p:nvSpPr>
        <p:spPr>
          <a:xfrm>
            <a:off x="14516156" y="3897941"/>
            <a:ext cx="1002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area3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D1DF522-CA9C-2741-BD80-AB08574BB281}"/>
              </a:ext>
            </a:extLst>
          </p:cNvPr>
          <p:cNvSpPr txBox="1"/>
          <p:nvPr/>
        </p:nvSpPr>
        <p:spPr>
          <a:xfrm>
            <a:off x="12372768" y="698518"/>
            <a:ext cx="1002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9DEBC5B-331E-CE41-9848-A513CFDAA9D7}"/>
              </a:ext>
            </a:extLst>
          </p:cNvPr>
          <p:cNvSpPr txBox="1"/>
          <p:nvPr/>
        </p:nvSpPr>
        <p:spPr>
          <a:xfrm>
            <a:off x="15623988" y="698517"/>
            <a:ext cx="1002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value1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BED51C1-CA1A-4341-A772-B385F13556AA}"/>
              </a:ext>
            </a:extLst>
          </p:cNvPr>
          <p:cNvSpPr txBox="1"/>
          <p:nvPr/>
        </p:nvSpPr>
        <p:spPr>
          <a:xfrm>
            <a:off x="12355183" y="4993116"/>
            <a:ext cx="1002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value2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B4F3B6F-6343-4F4D-90C8-A77018E0B6B2}"/>
              </a:ext>
            </a:extLst>
          </p:cNvPr>
          <p:cNvSpPr txBox="1"/>
          <p:nvPr/>
        </p:nvSpPr>
        <p:spPr>
          <a:xfrm>
            <a:off x="15635756" y="4993117"/>
            <a:ext cx="1002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value3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4B960B2-2EBD-2541-88F6-9EAEE3C88E7C}"/>
              </a:ext>
            </a:extLst>
          </p:cNvPr>
          <p:cNvSpPr txBox="1"/>
          <p:nvPr/>
        </p:nvSpPr>
        <p:spPr>
          <a:xfrm>
            <a:off x="8935589" y="5952794"/>
            <a:ext cx="127659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value(2.3995,17.76325) =value0*area3+value1*area2+value2*area1+value3*area0 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55A49F25-D410-584E-B5BE-F88B60CE743B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8346796" y="2423476"/>
            <a:ext cx="5687702" cy="120262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97451957-D12D-E747-BCFA-6ACA96CB871C}"/>
              </a:ext>
            </a:extLst>
          </p:cNvPr>
          <p:cNvSpPr txBox="1"/>
          <p:nvPr/>
        </p:nvSpPr>
        <p:spPr>
          <a:xfrm>
            <a:off x="6907712" y="4418835"/>
            <a:ext cx="284157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2.3995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19.91475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86FF1D01-F203-1F4F-A9E7-FF9AF62E4B8F}"/>
              </a:ext>
            </a:extLst>
          </p:cNvPr>
          <p:cNvCxnSpPr>
            <a:cxnSpLocks/>
          </p:cNvCxnSpPr>
          <p:nvPr/>
        </p:nvCxnSpPr>
        <p:spPr>
          <a:xfrm flipH="1">
            <a:off x="8273638" y="3448098"/>
            <a:ext cx="71176" cy="98902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60B43FBC-5E43-6442-AC6D-BA52DE178B37}"/>
              </a:ext>
            </a:extLst>
          </p:cNvPr>
          <p:cNvSpPr txBox="1"/>
          <p:nvPr/>
        </p:nvSpPr>
        <p:spPr>
          <a:xfrm>
            <a:off x="9827634" y="1367802"/>
            <a:ext cx="284157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4.6985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17.76325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F4BA6356-BEF3-D449-850B-687A5F5D76A2}"/>
              </a:ext>
            </a:extLst>
          </p:cNvPr>
          <p:cNvCxnSpPr>
            <a:cxnSpLocks/>
          </p:cNvCxnSpPr>
          <p:nvPr/>
        </p:nvCxnSpPr>
        <p:spPr>
          <a:xfrm flipV="1">
            <a:off x="10036821" y="1805282"/>
            <a:ext cx="1014466" cy="60900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E23EF495-C310-214C-A61F-2609257D66F2}"/>
              </a:ext>
            </a:extLst>
          </p:cNvPr>
          <p:cNvSpPr txBox="1"/>
          <p:nvPr/>
        </p:nvSpPr>
        <p:spPr>
          <a:xfrm>
            <a:off x="9095138" y="5028533"/>
            <a:ext cx="284157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4.6985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19.91475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445211FD-4775-F44F-9A8D-7D02BE99C770}"/>
              </a:ext>
            </a:extLst>
          </p:cNvPr>
          <p:cNvCxnSpPr>
            <a:cxnSpLocks/>
          </p:cNvCxnSpPr>
          <p:nvPr/>
        </p:nvCxnSpPr>
        <p:spPr>
          <a:xfrm flipH="1">
            <a:off x="9708226" y="3475162"/>
            <a:ext cx="327156" cy="149966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1E9EDF1E-07B9-CC49-BB9C-2DB7D822E5FC}"/>
              </a:ext>
            </a:extLst>
          </p:cNvPr>
          <p:cNvCxnSpPr>
            <a:cxnSpLocks/>
          </p:cNvCxnSpPr>
          <p:nvPr/>
        </p:nvCxnSpPr>
        <p:spPr>
          <a:xfrm flipH="1">
            <a:off x="13339218" y="3761457"/>
            <a:ext cx="740632" cy="232157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3143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92025ED-2893-0D4B-96DB-72090DE97D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7799469"/>
              </p:ext>
            </p:extLst>
          </p:nvPr>
        </p:nvGraphicFramePr>
        <p:xfrm>
          <a:off x="3592248" y="819150"/>
          <a:ext cx="10676200" cy="50657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7620">
                  <a:extLst>
                    <a:ext uri="{9D8B030D-6E8A-4147-A177-3AD203B41FA5}">
                      <a16:colId xmlns:a16="http://schemas.microsoft.com/office/drawing/2014/main" val="2910019432"/>
                    </a:ext>
                  </a:extLst>
                </a:gridCol>
                <a:gridCol w="1067620">
                  <a:extLst>
                    <a:ext uri="{9D8B030D-6E8A-4147-A177-3AD203B41FA5}">
                      <a16:colId xmlns:a16="http://schemas.microsoft.com/office/drawing/2014/main" val="3735534331"/>
                    </a:ext>
                  </a:extLst>
                </a:gridCol>
                <a:gridCol w="1067620">
                  <a:extLst>
                    <a:ext uri="{9D8B030D-6E8A-4147-A177-3AD203B41FA5}">
                      <a16:colId xmlns:a16="http://schemas.microsoft.com/office/drawing/2014/main" val="3626102122"/>
                    </a:ext>
                  </a:extLst>
                </a:gridCol>
                <a:gridCol w="1067620">
                  <a:extLst>
                    <a:ext uri="{9D8B030D-6E8A-4147-A177-3AD203B41FA5}">
                      <a16:colId xmlns:a16="http://schemas.microsoft.com/office/drawing/2014/main" val="2939452608"/>
                    </a:ext>
                  </a:extLst>
                </a:gridCol>
                <a:gridCol w="1067620">
                  <a:extLst>
                    <a:ext uri="{9D8B030D-6E8A-4147-A177-3AD203B41FA5}">
                      <a16:colId xmlns:a16="http://schemas.microsoft.com/office/drawing/2014/main" val="1444231008"/>
                    </a:ext>
                  </a:extLst>
                </a:gridCol>
                <a:gridCol w="1067620">
                  <a:extLst>
                    <a:ext uri="{9D8B030D-6E8A-4147-A177-3AD203B41FA5}">
                      <a16:colId xmlns:a16="http://schemas.microsoft.com/office/drawing/2014/main" val="387131882"/>
                    </a:ext>
                  </a:extLst>
                </a:gridCol>
                <a:gridCol w="1067620">
                  <a:extLst>
                    <a:ext uri="{9D8B030D-6E8A-4147-A177-3AD203B41FA5}">
                      <a16:colId xmlns:a16="http://schemas.microsoft.com/office/drawing/2014/main" val="388693240"/>
                    </a:ext>
                  </a:extLst>
                </a:gridCol>
                <a:gridCol w="1067620">
                  <a:extLst>
                    <a:ext uri="{9D8B030D-6E8A-4147-A177-3AD203B41FA5}">
                      <a16:colId xmlns:a16="http://schemas.microsoft.com/office/drawing/2014/main" val="1161690761"/>
                    </a:ext>
                  </a:extLst>
                </a:gridCol>
                <a:gridCol w="1067620">
                  <a:extLst>
                    <a:ext uri="{9D8B030D-6E8A-4147-A177-3AD203B41FA5}">
                      <a16:colId xmlns:a16="http://schemas.microsoft.com/office/drawing/2014/main" val="154764076"/>
                    </a:ext>
                  </a:extLst>
                </a:gridCol>
                <a:gridCol w="1067620">
                  <a:extLst>
                    <a:ext uri="{9D8B030D-6E8A-4147-A177-3AD203B41FA5}">
                      <a16:colId xmlns:a16="http://schemas.microsoft.com/office/drawing/2014/main" val="3245247693"/>
                    </a:ext>
                  </a:extLst>
                </a:gridCol>
              </a:tblGrid>
              <a:tr h="50657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1980269"/>
                  </a:ext>
                </a:extLst>
              </a:tr>
              <a:tr h="50657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5773261"/>
                  </a:ext>
                </a:extLst>
              </a:tr>
              <a:tr h="50657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9090197"/>
                  </a:ext>
                </a:extLst>
              </a:tr>
              <a:tr h="50657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27005"/>
                  </a:ext>
                </a:extLst>
              </a:tr>
              <a:tr h="50657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838672"/>
                  </a:ext>
                </a:extLst>
              </a:tr>
              <a:tr h="50657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8567422"/>
                  </a:ext>
                </a:extLst>
              </a:tr>
              <a:tr h="50657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345044"/>
                  </a:ext>
                </a:extLst>
              </a:tr>
              <a:tr h="50657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1068735"/>
                  </a:ext>
                </a:extLst>
              </a:tr>
              <a:tr h="50657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4238665"/>
                  </a:ext>
                </a:extLst>
              </a:tr>
              <a:tr h="50657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698842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DA4A735-A945-4742-A661-D3CB147176D0}"/>
              </a:ext>
            </a:extLst>
          </p:cNvPr>
          <p:cNvSpPr txBox="1"/>
          <p:nvPr/>
        </p:nvSpPr>
        <p:spPr>
          <a:xfrm>
            <a:off x="3429000" y="5884860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AFFB86-E8BD-6544-B044-C70A809A7CF2}"/>
              </a:ext>
            </a:extLst>
          </p:cNvPr>
          <p:cNvSpPr txBox="1"/>
          <p:nvPr/>
        </p:nvSpPr>
        <p:spPr>
          <a:xfrm>
            <a:off x="4343400" y="588486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0.1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311E98-29D9-2C44-A50D-D11D7534A51C}"/>
              </a:ext>
            </a:extLst>
          </p:cNvPr>
          <p:cNvSpPr txBox="1"/>
          <p:nvPr/>
        </p:nvSpPr>
        <p:spPr>
          <a:xfrm>
            <a:off x="5410200" y="588486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0.2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F315AF-28E5-0E4A-9CA1-8E5D7115A9C5}"/>
              </a:ext>
            </a:extLst>
          </p:cNvPr>
          <p:cNvSpPr txBox="1"/>
          <p:nvPr/>
        </p:nvSpPr>
        <p:spPr>
          <a:xfrm>
            <a:off x="6477000" y="588486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0.3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7F0040-909D-3349-9E78-5EE7ECED95DA}"/>
              </a:ext>
            </a:extLst>
          </p:cNvPr>
          <p:cNvSpPr txBox="1"/>
          <p:nvPr/>
        </p:nvSpPr>
        <p:spPr>
          <a:xfrm>
            <a:off x="7543800" y="588486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0.4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0EDD12-385B-E043-A812-C40379205101}"/>
              </a:ext>
            </a:extLst>
          </p:cNvPr>
          <p:cNvSpPr txBox="1"/>
          <p:nvPr/>
        </p:nvSpPr>
        <p:spPr>
          <a:xfrm>
            <a:off x="8610600" y="588486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0.5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C4DA9B-E587-B84C-BE7A-E7E286E96DFE}"/>
              </a:ext>
            </a:extLst>
          </p:cNvPr>
          <p:cNvSpPr txBox="1"/>
          <p:nvPr/>
        </p:nvSpPr>
        <p:spPr>
          <a:xfrm>
            <a:off x="9686924" y="588486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0.6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EEC48C4-39E4-1A4B-8839-98A56B7163F4}"/>
              </a:ext>
            </a:extLst>
          </p:cNvPr>
          <p:cNvSpPr txBox="1"/>
          <p:nvPr/>
        </p:nvSpPr>
        <p:spPr>
          <a:xfrm>
            <a:off x="10757694" y="588486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0.7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923B623-E79B-B749-AC1E-275516CE9D76}"/>
              </a:ext>
            </a:extLst>
          </p:cNvPr>
          <p:cNvSpPr txBox="1"/>
          <p:nvPr/>
        </p:nvSpPr>
        <p:spPr>
          <a:xfrm>
            <a:off x="11828464" y="588486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0.8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D488310-7E46-824E-8311-C8C56BD94084}"/>
              </a:ext>
            </a:extLst>
          </p:cNvPr>
          <p:cNvSpPr txBox="1"/>
          <p:nvPr/>
        </p:nvSpPr>
        <p:spPr>
          <a:xfrm>
            <a:off x="12882561" y="588486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0.9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1E7FB7D-AF86-6341-BDCA-210DFF449B59}"/>
              </a:ext>
            </a:extLst>
          </p:cNvPr>
          <p:cNvSpPr txBox="1"/>
          <p:nvPr/>
        </p:nvSpPr>
        <p:spPr>
          <a:xfrm>
            <a:off x="14096998" y="588486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AAC5D7C-F84A-BE48-BF9F-C60960372DAC}"/>
              </a:ext>
            </a:extLst>
          </p:cNvPr>
          <p:cNvSpPr txBox="1"/>
          <p:nvPr/>
        </p:nvSpPr>
        <p:spPr>
          <a:xfrm>
            <a:off x="2982648" y="518001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0.1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1205AE8-502E-954A-BA9C-3CEB9C8BBC3A}"/>
              </a:ext>
            </a:extLst>
          </p:cNvPr>
          <p:cNvSpPr txBox="1"/>
          <p:nvPr/>
        </p:nvSpPr>
        <p:spPr>
          <a:xfrm>
            <a:off x="2982648" y="4648842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0.2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4A2EFE6-DCC3-9E42-91AF-CDE6F6575A89}"/>
              </a:ext>
            </a:extLst>
          </p:cNvPr>
          <p:cNvSpPr txBox="1"/>
          <p:nvPr/>
        </p:nvSpPr>
        <p:spPr>
          <a:xfrm>
            <a:off x="2974446" y="4117674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0.3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AA84F28-7B69-AB4C-A7A1-43B16739F864}"/>
              </a:ext>
            </a:extLst>
          </p:cNvPr>
          <p:cNvSpPr txBox="1"/>
          <p:nvPr/>
        </p:nvSpPr>
        <p:spPr>
          <a:xfrm>
            <a:off x="2982648" y="3617909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0.4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F7AB270-A809-EB4B-8C4E-CAC790A43D68}"/>
              </a:ext>
            </a:extLst>
          </p:cNvPr>
          <p:cNvSpPr txBox="1"/>
          <p:nvPr/>
        </p:nvSpPr>
        <p:spPr>
          <a:xfrm>
            <a:off x="2982648" y="3102443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0.5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E975261-3AF6-6449-B45B-0510CE33529F}"/>
              </a:ext>
            </a:extLst>
          </p:cNvPr>
          <p:cNvSpPr txBox="1"/>
          <p:nvPr/>
        </p:nvSpPr>
        <p:spPr>
          <a:xfrm>
            <a:off x="2982648" y="2628425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0.6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AF5E20-EFC0-D24D-988C-DF3E2F1902CE}"/>
              </a:ext>
            </a:extLst>
          </p:cNvPr>
          <p:cNvSpPr txBox="1"/>
          <p:nvPr/>
        </p:nvSpPr>
        <p:spPr>
          <a:xfrm>
            <a:off x="2982648" y="2112959"/>
            <a:ext cx="590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0.7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5A42015-3E29-774F-BB99-14D61619D45D}"/>
              </a:ext>
            </a:extLst>
          </p:cNvPr>
          <p:cNvSpPr txBox="1"/>
          <p:nvPr/>
        </p:nvSpPr>
        <p:spPr>
          <a:xfrm>
            <a:off x="2963598" y="1624393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0.8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5E69884-BFBF-3D4E-B68F-736E5AFC8CB5}"/>
              </a:ext>
            </a:extLst>
          </p:cNvPr>
          <p:cNvSpPr txBox="1"/>
          <p:nvPr/>
        </p:nvSpPr>
        <p:spPr>
          <a:xfrm>
            <a:off x="2982648" y="1124628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0.9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5BF3537-6C91-C942-9B45-609FF359683B}"/>
              </a:ext>
            </a:extLst>
          </p:cNvPr>
          <p:cNvSpPr txBox="1"/>
          <p:nvPr/>
        </p:nvSpPr>
        <p:spPr>
          <a:xfrm>
            <a:off x="3115998" y="591312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A9C4AC8-6E48-0F4F-B01B-CA1325501D8C}"/>
              </a:ext>
            </a:extLst>
          </p:cNvPr>
          <p:cNvSpPr txBox="1"/>
          <p:nvPr/>
        </p:nvSpPr>
        <p:spPr>
          <a:xfrm rot="16200000">
            <a:off x="1683468" y="3167390"/>
            <a:ext cx="14967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Precision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87AB28F-DC60-0548-B2A0-62626BF772C1}"/>
              </a:ext>
            </a:extLst>
          </p:cNvPr>
          <p:cNvSpPr txBox="1"/>
          <p:nvPr/>
        </p:nvSpPr>
        <p:spPr>
          <a:xfrm>
            <a:off x="8153400" y="6349400"/>
            <a:ext cx="14967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Recall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A812079-38DA-4249-A267-6E03CC6D6B66}"/>
              </a:ext>
            </a:extLst>
          </p:cNvPr>
          <p:cNvCxnSpPr>
            <a:cxnSpLocks/>
          </p:cNvCxnSpPr>
          <p:nvPr/>
        </p:nvCxnSpPr>
        <p:spPr>
          <a:xfrm>
            <a:off x="3573198" y="819150"/>
            <a:ext cx="320860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0889BEB-B081-F14A-9302-CC6CC35E56FB}"/>
              </a:ext>
            </a:extLst>
          </p:cNvPr>
          <p:cNvCxnSpPr>
            <a:cxnSpLocks/>
          </p:cNvCxnSpPr>
          <p:nvPr/>
        </p:nvCxnSpPr>
        <p:spPr>
          <a:xfrm>
            <a:off x="6781800" y="819150"/>
            <a:ext cx="0" cy="204010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B83E29A-C555-7941-8CA8-D9F46D7B435D}"/>
              </a:ext>
            </a:extLst>
          </p:cNvPr>
          <p:cNvCxnSpPr>
            <a:cxnSpLocks/>
          </p:cNvCxnSpPr>
          <p:nvPr/>
        </p:nvCxnSpPr>
        <p:spPr>
          <a:xfrm flipV="1">
            <a:off x="6781800" y="2343791"/>
            <a:ext cx="3209924" cy="49641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9A0A79A-2F04-9D43-AE28-B6B9CF423DE4}"/>
              </a:ext>
            </a:extLst>
          </p:cNvPr>
          <p:cNvCxnSpPr>
            <a:cxnSpLocks/>
          </p:cNvCxnSpPr>
          <p:nvPr/>
        </p:nvCxnSpPr>
        <p:spPr>
          <a:xfrm>
            <a:off x="9991724" y="2343791"/>
            <a:ext cx="0" cy="10080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AE1D727-137A-6F48-A0BB-0858D925B49C}"/>
              </a:ext>
            </a:extLst>
          </p:cNvPr>
          <p:cNvCxnSpPr>
            <a:cxnSpLocks/>
          </p:cNvCxnSpPr>
          <p:nvPr/>
        </p:nvCxnSpPr>
        <p:spPr>
          <a:xfrm flipV="1">
            <a:off x="9978759" y="2859257"/>
            <a:ext cx="2154505" cy="49306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5D90025-B6A3-4749-BF38-9F04C1B28DD4}"/>
              </a:ext>
            </a:extLst>
          </p:cNvPr>
          <p:cNvCxnSpPr>
            <a:cxnSpLocks/>
          </p:cNvCxnSpPr>
          <p:nvPr/>
        </p:nvCxnSpPr>
        <p:spPr>
          <a:xfrm>
            <a:off x="12133264" y="2859257"/>
            <a:ext cx="213518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887FDA9-BEEF-2F49-86A6-65EFF3D036A0}"/>
              </a:ext>
            </a:extLst>
          </p:cNvPr>
          <p:cNvCxnSpPr>
            <a:cxnSpLocks/>
          </p:cNvCxnSpPr>
          <p:nvPr/>
        </p:nvCxnSpPr>
        <p:spPr>
          <a:xfrm>
            <a:off x="6770157" y="2343791"/>
            <a:ext cx="3208602" cy="0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026ABA1-AD10-6943-8968-76F5AC49BCFF}"/>
              </a:ext>
            </a:extLst>
          </p:cNvPr>
          <p:cNvCxnSpPr>
            <a:cxnSpLocks/>
          </p:cNvCxnSpPr>
          <p:nvPr/>
        </p:nvCxnSpPr>
        <p:spPr>
          <a:xfrm>
            <a:off x="9992254" y="2859257"/>
            <a:ext cx="2141010" cy="0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2137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able&#10;&#10;Description automatically generated">
            <a:extLst>
              <a:ext uri="{FF2B5EF4-FFF2-40B4-BE49-F238E27FC236}">
                <a16:creationId xmlns:a16="http://schemas.microsoft.com/office/drawing/2014/main" id="{46BFF772-7C90-FD4C-8BC7-011B0D847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4822" y="1970024"/>
            <a:ext cx="8724900" cy="1930400"/>
          </a:xfrm>
          <a:prstGeom prst="rect">
            <a:avLst/>
          </a:prstGeom>
        </p:spPr>
      </p:pic>
      <p:pic>
        <p:nvPicPr>
          <p:cNvPr id="7" name="Picture 6" descr="A picture containing game&#10;&#10;Description automatically generated">
            <a:extLst>
              <a:ext uri="{FF2B5EF4-FFF2-40B4-BE49-F238E27FC236}">
                <a16:creationId xmlns:a16="http://schemas.microsoft.com/office/drawing/2014/main" id="{AC4A88D1-5059-5B42-80B8-BE5760F55B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6744" y="509270"/>
            <a:ext cx="8763000" cy="54737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2FEE84A-F8B5-3544-9C48-DDA1D3023D15}"/>
              </a:ext>
            </a:extLst>
          </p:cNvPr>
          <p:cNvSpPr txBox="1"/>
          <p:nvPr/>
        </p:nvSpPr>
        <p:spPr>
          <a:xfrm>
            <a:off x="1494822" y="4151376"/>
            <a:ext cx="828925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Workflow (green for training, black for inference, red for both):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Resize image to 448x448;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00B050"/>
                </a:solidFill>
              </a:rPr>
              <a:t>Pre-train a single CNN on ImageNet;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00B050"/>
                </a:solidFill>
              </a:rPr>
              <a:t>Split the input image into SxS grid and compute loss for each grid;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00B050"/>
                </a:solidFill>
              </a:rPr>
              <a:t>Produce SxSx(5B + K) tensor for each image;</a:t>
            </a:r>
          </a:p>
          <a:p>
            <a:pPr marL="342900" indent="-342900">
              <a:buAutoNum type="arabicPeriod"/>
            </a:pPr>
            <a:r>
              <a:rPr lang="en-US" dirty="0"/>
              <a:t>Inference with non-maximum suppression.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C486178-420D-6C46-B25D-CA63BD4FA591}"/>
                  </a:ext>
                </a:extLst>
              </p:cNvPr>
              <p:cNvSpPr txBox="1"/>
              <p:nvPr/>
            </p:nvSpPr>
            <p:spPr>
              <a:xfrm>
                <a:off x="10733880" y="361315"/>
                <a:ext cx="3272631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For each grid:</a:t>
                </a:r>
              </a:p>
              <a:p>
                <a:pPr marL="342900" indent="-342900">
                  <a:buAutoNum type="arabicPeriod"/>
                </a:pPr>
                <a:r>
                  <a:rPr lang="en-US" dirty="0"/>
                  <a:t>Bounding box: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err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 err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err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 err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i="1" err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err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dirty="0"/>
              </a:p>
              <a:p>
                <a:pPr marL="342900" indent="-342900">
                  <a:buAutoNum type="arabicPeriod"/>
                </a:pPr>
                <a:r>
                  <a:rPr lang="en-US" dirty="0"/>
                  <a:t>Confidence score: </a:t>
                </a:r>
              </a:p>
              <a:p>
                <a:r>
                  <a:rPr lang="en-US" dirty="0"/>
                  <a:t>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𝑜𝑏𝑗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𝐼𝑜𝑈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𝑡𝑟𝑢𝑡h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𝑝𝑟𝑒𝑑</m:t>
                        </m:r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/>
                  <a:t>3. Class probability: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C486178-420D-6C46-B25D-CA63BD4FA5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33880" y="361315"/>
                <a:ext cx="3272631" cy="1477328"/>
              </a:xfrm>
              <a:prstGeom prst="rect">
                <a:avLst/>
              </a:prstGeom>
              <a:blipFill>
                <a:blip r:embed="rId4"/>
                <a:stretch>
                  <a:fillRect l="-1544" t="-847" b="-50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BEF31BD7-08E9-4B43-9DFA-614247CD1DB7}"/>
              </a:ext>
            </a:extLst>
          </p:cNvPr>
          <p:cNvSpPr/>
          <p:nvPr/>
        </p:nvSpPr>
        <p:spPr>
          <a:xfrm>
            <a:off x="4381500" y="3086100"/>
            <a:ext cx="2730500" cy="827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616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743BA0-6DB2-1B49-921C-F990BD904CE4}"/>
              </a:ext>
            </a:extLst>
          </p:cNvPr>
          <p:cNvSpPr/>
          <p:nvPr/>
        </p:nvSpPr>
        <p:spPr>
          <a:xfrm>
            <a:off x="4220305" y="803284"/>
            <a:ext cx="346927" cy="329466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91376D1-79F4-5640-A55B-EDE642A8BEAD}"/>
              </a:ext>
            </a:extLst>
          </p:cNvPr>
          <p:cNvSpPr/>
          <p:nvPr/>
        </p:nvSpPr>
        <p:spPr>
          <a:xfrm>
            <a:off x="5283032" y="787004"/>
            <a:ext cx="370800" cy="331509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C9FD59-23EA-DC4C-AB9A-E393FDBB1DA4}"/>
              </a:ext>
            </a:extLst>
          </p:cNvPr>
          <p:cNvSpPr/>
          <p:nvPr/>
        </p:nvSpPr>
        <p:spPr>
          <a:xfrm>
            <a:off x="7330222" y="787004"/>
            <a:ext cx="370800" cy="331509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E1E4074-A5E4-EF49-B3FD-BC5783FA76F9}"/>
              </a:ext>
            </a:extLst>
          </p:cNvPr>
          <p:cNvSpPr/>
          <p:nvPr/>
        </p:nvSpPr>
        <p:spPr>
          <a:xfrm>
            <a:off x="5270500" y="787004"/>
            <a:ext cx="2419350" cy="3315096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950F6B9-B159-8843-A013-E95DDDC0DF9C}"/>
                  </a:ext>
                </a:extLst>
              </p:cNvPr>
              <p:cNvSpPr txBox="1"/>
              <p:nvPr/>
            </p:nvSpPr>
            <p:spPr>
              <a:xfrm>
                <a:off x="6191016" y="2159026"/>
                <a:ext cx="554639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sz="400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950F6B9-B159-8843-A013-E95DDDC0DF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1016" y="2159026"/>
                <a:ext cx="554639" cy="615553"/>
              </a:xfrm>
              <a:prstGeom prst="rect">
                <a:avLst/>
              </a:prstGeom>
              <a:blipFill>
                <a:blip r:embed="rId2"/>
                <a:stretch>
                  <a:fillRect l="-4444" r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8E5C5E02-D107-194B-92E7-552539EBD4AF}"/>
              </a:ext>
            </a:extLst>
          </p:cNvPr>
          <p:cNvSpPr txBox="1"/>
          <p:nvPr/>
        </p:nvSpPr>
        <p:spPr>
          <a:xfrm>
            <a:off x="5234025" y="4678262"/>
            <a:ext cx="2419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Pre-trained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VGG16</a:t>
            </a:r>
          </a:p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Through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conv5_3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layer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4FD76FE-83DF-B449-909B-31D7268FB5D3}"/>
              </a:ext>
            </a:extLst>
          </p:cNvPr>
          <p:cNvSpPr/>
          <p:nvPr/>
        </p:nvSpPr>
        <p:spPr>
          <a:xfrm>
            <a:off x="8077895" y="2013045"/>
            <a:ext cx="439200" cy="210853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756BB49-D762-5641-8FEC-506468C600ED}"/>
              </a:ext>
            </a:extLst>
          </p:cNvPr>
          <p:cNvSpPr/>
          <p:nvPr/>
        </p:nvSpPr>
        <p:spPr>
          <a:xfrm>
            <a:off x="8770045" y="2022455"/>
            <a:ext cx="439200" cy="2104647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A0E7819-DB5F-6F4B-A070-03878DAE875D}"/>
              </a:ext>
            </a:extLst>
          </p:cNvPr>
          <p:cNvSpPr txBox="1"/>
          <p:nvPr/>
        </p:nvSpPr>
        <p:spPr>
          <a:xfrm>
            <a:off x="7656684" y="4678754"/>
            <a:ext cx="18732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Conv6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Conv7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replace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original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fc6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fc7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AC16123-8476-DE4A-A757-587D2045E3AE}"/>
                  </a:ext>
                </a:extLst>
              </p:cNvPr>
              <p:cNvSpPr txBox="1"/>
              <p:nvPr/>
            </p:nvSpPr>
            <p:spPr>
              <a:xfrm rot="16200000">
                <a:off x="2749016" y="2267669"/>
                <a:ext cx="32989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Input</a:t>
                </a:r>
                <a:r>
                  <a: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image</a:t>
                </a:r>
                <a:r>
                  <a: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300</m:t>
                    </m:r>
                    <m:r>
                      <a:rPr lang="en-US" altLang="zh-CN" b="0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300</m:t>
                    </m:r>
                  </m:oMath>
                </a14:m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AC16123-8476-DE4A-A757-587D2045E3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2749016" y="2267669"/>
                <a:ext cx="3298911" cy="369332"/>
              </a:xfrm>
              <a:prstGeom prst="rect">
                <a:avLst/>
              </a:prstGeom>
              <a:blipFill>
                <a:blip r:embed="rId3"/>
                <a:stretch>
                  <a:fillRect l="-6667" r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04A2DD29-D239-B047-A4FC-2B7D62F20728}"/>
              </a:ext>
            </a:extLst>
          </p:cNvPr>
          <p:cNvSpPr txBox="1"/>
          <p:nvPr/>
        </p:nvSpPr>
        <p:spPr>
          <a:xfrm rot="16200000">
            <a:off x="3801844" y="2262239"/>
            <a:ext cx="3360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Conv1_1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39AF362-2F92-B54D-A89D-F62F7FFF37A7}"/>
              </a:ext>
            </a:extLst>
          </p:cNvPr>
          <p:cNvSpPr txBox="1"/>
          <p:nvPr/>
        </p:nvSpPr>
        <p:spPr>
          <a:xfrm rot="16200000">
            <a:off x="5872210" y="2269436"/>
            <a:ext cx="3278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Conv5_3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2B9D19B-F0EE-6B47-945C-0626F71644C8}"/>
              </a:ext>
            </a:extLst>
          </p:cNvPr>
          <p:cNvSpPr txBox="1"/>
          <p:nvPr/>
        </p:nvSpPr>
        <p:spPr>
          <a:xfrm rot="16200000">
            <a:off x="7257001" y="2882362"/>
            <a:ext cx="2089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Conv6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69A738F-8A35-EC42-B7E2-89C523CDE8B5}"/>
              </a:ext>
            </a:extLst>
          </p:cNvPr>
          <p:cNvSpPr txBox="1"/>
          <p:nvPr/>
        </p:nvSpPr>
        <p:spPr>
          <a:xfrm rot="16200000">
            <a:off x="7939971" y="2880985"/>
            <a:ext cx="2104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Conv7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1837272-12E8-FC41-9616-85ED22CB3658}"/>
              </a:ext>
            </a:extLst>
          </p:cNvPr>
          <p:cNvSpPr txBox="1"/>
          <p:nvPr/>
        </p:nvSpPr>
        <p:spPr>
          <a:xfrm rot="16200000">
            <a:off x="9222017" y="3216100"/>
            <a:ext cx="1285893" cy="475200"/>
          </a:xfrm>
          <a:prstGeom prst="rect">
            <a:avLst/>
          </a:prstGeom>
          <a:solidFill>
            <a:srgbClr val="00FB9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Conv8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222B8E7-4D2F-1849-82CB-AE4C1BF4E744}"/>
              </a:ext>
            </a:extLst>
          </p:cNvPr>
          <p:cNvSpPr txBox="1"/>
          <p:nvPr/>
        </p:nvSpPr>
        <p:spPr>
          <a:xfrm rot="16200000">
            <a:off x="10894162" y="3627163"/>
            <a:ext cx="456822" cy="500400"/>
          </a:xfrm>
          <a:prstGeom prst="rect">
            <a:avLst/>
          </a:prstGeom>
          <a:solidFill>
            <a:srgbClr val="00FB92"/>
          </a:solidFill>
        </p:spPr>
        <p:txBody>
          <a:bodyPr wrap="square" rtlCol="0">
            <a:spAutoFit/>
          </a:bodyPr>
          <a:lstStyle/>
          <a:p>
            <a:pPr algn="ctr"/>
            <a:endParaRPr lang="en-US" sz="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D0097CD-EFB4-7B43-9EDA-4316D3C04627}"/>
              </a:ext>
            </a:extLst>
          </p:cNvPr>
          <p:cNvSpPr/>
          <p:nvPr/>
        </p:nvSpPr>
        <p:spPr>
          <a:xfrm>
            <a:off x="11616295" y="3889488"/>
            <a:ext cx="511200" cy="223200"/>
          </a:xfrm>
          <a:prstGeom prst="rect">
            <a:avLst/>
          </a:prstGeom>
          <a:solidFill>
            <a:srgbClr val="00FB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8A321BD-CD4B-E045-99DB-08C0DC168474}"/>
              </a:ext>
            </a:extLst>
          </p:cNvPr>
          <p:cNvSpPr/>
          <p:nvPr/>
        </p:nvSpPr>
        <p:spPr>
          <a:xfrm>
            <a:off x="13189995" y="819469"/>
            <a:ext cx="411618" cy="329466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5583D70-CD37-D942-B6A3-5C704206E676}"/>
              </a:ext>
            </a:extLst>
          </p:cNvPr>
          <p:cNvSpPr txBox="1"/>
          <p:nvPr/>
        </p:nvSpPr>
        <p:spPr>
          <a:xfrm>
            <a:off x="11516661" y="3880483"/>
            <a:ext cx="680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>
                <a:latin typeface="Times New Roman" panose="02020603050405020304" pitchFamily="18" charset="0"/>
                <a:cs typeface="Times New Roman" panose="02020603050405020304" pitchFamily="18" charset="0"/>
              </a:rPr>
              <a:t>Conv11</a:t>
            </a:r>
            <a:endParaRPr 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6CC9994-5AC2-DB4B-AE7C-2B100DC24EE2}"/>
              </a:ext>
            </a:extLst>
          </p:cNvPr>
          <p:cNvSpPr txBox="1"/>
          <p:nvPr/>
        </p:nvSpPr>
        <p:spPr>
          <a:xfrm>
            <a:off x="10791795" y="3743406"/>
            <a:ext cx="680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>
                <a:latin typeface="Times New Roman" panose="02020603050405020304" pitchFamily="18" charset="0"/>
                <a:cs typeface="Times New Roman" panose="02020603050405020304" pitchFamily="18" charset="0"/>
              </a:rPr>
              <a:t>Conv10</a:t>
            </a:r>
            <a:endParaRPr 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6DF9D5E-D30E-F546-A411-0B0901BD511F}"/>
              </a:ext>
            </a:extLst>
          </p:cNvPr>
          <p:cNvCxnSpPr>
            <a:cxnSpLocks/>
          </p:cNvCxnSpPr>
          <p:nvPr/>
        </p:nvCxnSpPr>
        <p:spPr>
          <a:xfrm>
            <a:off x="7689850" y="990600"/>
            <a:ext cx="5493645" cy="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E408DFC-D1A0-4840-8E80-928BDA2A92BE}"/>
              </a:ext>
            </a:extLst>
          </p:cNvPr>
          <p:cNvCxnSpPr>
            <a:cxnSpLocks/>
          </p:cNvCxnSpPr>
          <p:nvPr/>
        </p:nvCxnSpPr>
        <p:spPr>
          <a:xfrm>
            <a:off x="9062145" y="2292151"/>
            <a:ext cx="4127850" cy="0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6FD8D01-6CB3-9B45-9F06-78DB32A1F13E}"/>
              </a:ext>
            </a:extLst>
          </p:cNvPr>
          <p:cNvCxnSpPr>
            <a:cxnSpLocks/>
          </p:cNvCxnSpPr>
          <p:nvPr/>
        </p:nvCxnSpPr>
        <p:spPr>
          <a:xfrm>
            <a:off x="10102564" y="2982902"/>
            <a:ext cx="3087431" cy="0"/>
          </a:xfrm>
          <a:prstGeom prst="straightConnector1">
            <a:avLst/>
          </a:prstGeom>
          <a:ln w="38100">
            <a:solidFill>
              <a:srgbClr val="00FB9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10997F7-DE64-5D42-B53C-73D554104360}"/>
              </a:ext>
            </a:extLst>
          </p:cNvPr>
          <p:cNvCxnSpPr>
            <a:cxnSpLocks/>
          </p:cNvCxnSpPr>
          <p:nvPr/>
        </p:nvCxnSpPr>
        <p:spPr>
          <a:xfrm flipV="1">
            <a:off x="10728485" y="3429000"/>
            <a:ext cx="2461510" cy="24700"/>
          </a:xfrm>
          <a:prstGeom prst="straightConnector1">
            <a:avLst/>
          </a:prstGeom>
          <a:ln w="38100">
            <a:solidFill>
              <a:srgbClr val="00FB9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D4C8246-489F-8D4E-82F0-0B53B6FD9398}"/>
              </a:ext>
            </a:extLst>
          </p:cNvPr>
          <p:cNvCxnSpPr>
            <a:cxnSpLocks/>
          </p:cNvCxnSpPr>
          <p:nvPr/>
        </p:nvCxnSpPr>
        <p:spPr>
          <a:xfrm>
            <a:off x="11372773" y="3723176"/>
            <a:ext cx="1817222" cy="0"/>
          </a:xfrm>
          <a:prstGeom prst="straightConnector1">
            <a:avLst/>
          </a:prstGeom>
          <a:ln w="38100">
            <a:solidFill>
              <a:srgbClr val="00FB9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1575C96-C1A5-0F47-B131-6EBD3023CD66}"/>
              </a:ext>
            </a:extLst>
          </p:cNvPr>
          <p:cNvCxnSpPr>
            <a:cxnSpLocks/>
          </p:cNvCxnSpPr>
          <p:nvPr/>
        </p:nvCxnSpPr>
        <p:spPr>
          <a:xfrm>
            <a:off x="12111139" y="4001812"/>
            <a:ext cx="1078856" cy="0"/>
          </a:xfrm>
          <a:prstGeom prst="straightConnector1">
            <a:avLst/>
          </a:prstGeom>
          <a:ln w="38100">
            <a:solidFill>
              <a:srgbClr val="00FB9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Left Brace 48">
            <a:extLst>
              <a:ext uri="{FF2B5EF4-FFF2-40B4-BE49-F238E27FC236}">
                <a16:creationId xmlns:a16="http://schemas.microsoft.com/office/drawing/2014/main" id="{57B33A3E-B0B0-5E43-BD2A-A12E43BDB111}"/>
              </a:ext>
            </a:extLst>
          </p:cNvPr>
          <p:cNvSpPr/>
          <p:nvPr/>
        </p:nvSpPr>
        <p:spPr>
          <a:xfrm rot="16200000">
            <a:off x="10733727" y="3082722"/>
            <a:ext cx="335613" cy="2743198"/>
          </a:xfrm>
          <a:prstGeom prst="leftBrace">
            <a:avLst/>
          </a:prstGeom>
          <a:ln w="38100">
            <a:solidFill>
              <a:srgbClr val="00FB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Left Brace 50">
            <a:extLst>
              <a:ext uri="{FF2B5EF4-FFF2-40B4-BE49-F238E27FC236}">
                <a16:creationId xmlns:a16="http://schemas.microsoft.com/office/drawing/2014/main" id="{BDCF7296-27CF-BA45-86D5-B24FC2FBAFD8}"/>
              </a:ext>
            </a:extLst>
          </p:cNvPr>
          <p:cNvSpPr/>
          <p:nvPr/>
        </p:nvSpPr>
        <p:spPr>
          <a:xfrm rot="16200000">
            <a:off x="8416557" y="3828525"/>
            <a:ext cx="335613" cy="1251590"/>
          </a:xfrm>
          <a:prstGeom prst="leftBrac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Left Brace 51">
            <a:extLst>
              <a:ext uri="{FF2B5EF4-FFF2-40B4-BE49-F238E27FC236}">
                <a16:creationId xmlns:a16="http://schemas.microsoft.com/office/drawing/2014/main" id="{3201FDFB-5086-7849-B02B-D81898FE359F}"/>
              </a:ext>
            </a:extLst>
          </p:cNvPr>
          <p:cNvSpPr/>
          <p:nvPr/>
        </p:nvSpPr>
        <p:spPr>
          <a:xfrm rot="16200000">
            <a:off x="6283795" y="3082720"/>
            <a:ext cx="335613" cy="2743197"/>
          </a:xfrm>
          <a:prstGeom prst="leftBrac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680CA39-1A44-514B-882E-CEADC7EF4FE3}"/>
              </a:ext>
            </a:extLst>
          </p:cNvPr>
          <p:cNvSpPr txBox="1"/>
          <p:nvPr/>
        </p:nvSpPr>
        <p:spPr>
          <a:xfrm>
            <a:off x="9969648" y="4666945"/>
            <a:ext cx="1873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Extra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multi-scale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conv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41C452B-48B9-2749-8941-229B599B6580}"/>
              </a:ext>
            </a:extLst>
          </p:cNvPr>
          <p:cNvSpPr/>
          <p:nvPr/>
        </p:nvSpPr>
        <p:spPr>
          <a:xfrm>
            <a:off x="10249736" y="3328391"/>
            <a:ext cx="492242" cy="765195"/>
          </a:xfrm>
          <a:prstGeom prst="rect">
            <a:avLst/>
          </a:prstGeom>
          <a:solidFill>
            <a:srgbClr val="00FB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AA448F5-628C-2741-9650-E2D14346D676}"/>
              </a:ext>
            </a:extLst>
          </p:cNvPr>
          <p:cNvSpPr txBox="1"/>
          <p:nvPr/>
        </p:nvSpPr>
        <p:spPr>
          <a:xfrm rot="16200000">
            <a:off x="10110174" y="3572488"/>
            <a:ext cx="7651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Conv9</a:t>
            </a:r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11975A9E-942D-4049-9AF0-A5BEA012E457}"/>
              </a:ext>
            </a:extLst>
          </p:cNvPr>
          <p:cNvSpPr/>
          <p:nvPr/>
        </p:nvSpPr>
        <p:spPr>
          <a:xfrm>
            <a:off x="14278493" y="807123"/>
            <a:ext cx="369333" cy="329466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7ACDD68-5847-FC47-B655-6E20EFC6C29E}"/>
              </a:ext>
            </a:extLst>
          </p:cNvPr>
          <p:cNvSpPr txBox="1"/>
          <p:nvPr/>
        </p:nvSpPr>
        <p:spPr>
          <a:xfrm rot="16200000">
            <a:off x="11750147" y="2288261"/>
            <a:ext cx="3278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Detections: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8732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per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0F37EE1-C2F6-1B42-B8A6-96995F2A3B56}"/>
              </a:ext>
            </a:extLst>
          </p:cNvPr>
          <p:cNvSpPr txBox="1"/>
          <p:nvPr/>
        </p:nvSpPr>
        <p:spPr>
          <a:xfrm rot="16200000">
            <a:off x="12804654" y="2261585"/>
            <a:ext cx="3294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Non-maximum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Suppression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02971B7-AEA8-E24D-9892-6FC984BFE225}"/>
              </a:ext>
            </a:extLst>
          </p:cNvPr>
          <p:cNvSpPr txBox="1"/>
          <p:nvPr/>
        </p:nvSpPr>
        <p:spPr>
          <a:xfrm>
            <a:off x="14604208" y="2022454"/>
            <a:ext cx="12338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74.3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</a:p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59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FPS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Right Arrow 61">
            <a:extLst>
              <a:ext uri="{FF2B5EF4-FFF2-40B4-BE49-F238E27FC236}">
                <a16:creationId xmlns:a16="http://schemas.microsoft.com/office/drawing/2014/main" id="{2983E7E6-816F-A841-BAB5-DAC50A6C9E2C}"/>
              </a:ext>
            </a:extLst>
          </p:cNvPr>
          <p:cNvSpPr/>
          <p:nvPr/>
        </p:nvSpPr>
        <p:spPr>
          <a:xfrm>
            <a:off x="4674767" y="2292151"/>
            <a:ext cx="499523" cy="390620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ight Arrow 62">
            <a:extLst>
              <a:ext uri="{FF2B5EF4-FFF2-40B4-BE49-F238E27FC236}">
                <a16:creationId xmlns:a16="http://schemas.microsoft.com/office/drawing/2014/main" id="{F70F46F2-83A2-C14F-89A5-D39A12430046}"/>
              </a:ext>
            </a:extLst>
          </p:cNvPr>
          <p:cNvSpPr/>
          <p:nvPr/>
        </p:nvSpPr>
        <p:spPr>
          <a:xfrm>
            <a:off x="13698801" y="2249242"/>
            <a:ext cx="499523" cy="390620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46B88C58-A0FB-F749-B3EB-B98C21478775}"/>
                  </a:ext>
                </a:extLst>
              </p:cNvPr>
              <p:cNvSpPr txBox="1"/>
              <p:nvPr/>
            </p:nvSpPr>
            <p:spPr>
              <a:xfrm>
                <a:off x="118955" y="791772"/>
                <a:ext cx="4012598" cy="48013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/>
                  <a:t>Workflow:</a:t>
                </a:r>
              </a:p>
              <a:p>
                <a:pPr marL="342900" indent="-342900">
                  <a:buAutoNum type="arabicPeriod"/>
                </a:pPr>
                <a:r>
                  <a:rPr lang="en-US" altLang="zh-CN"/>
                  <a:t>Modify</a:t>
                </a:r>
                <a:r>
                  <a:rPr lang="zh-CN" altLang="en-US"/>
                  <a:t> </a:t>
                </a:r>
                <a:r>
                  <a:rPr lang="en-US" altLang="zh-CN"/>
                  <a:t>the</a:t>
                </a:r>
                <a:r>
                  <a:rPr lang="zh-CN" altLang="en-US"/>
                  <a:t> </a:t>
                </a:r>
                <a:r>
                  <a:rPr lang="en-US" altLang="zh-CN"/>
                  <a:t>pre-trained</a:t>
                </a:r>
                <a:r>
                  <a:rPr lang="zh-CN" altLang="en-US"/>
                  <a:t> </a:t>
                </a:r>
                <a:r>
                  <a:rPr lang="en-US" altLang="zh-CN"/>
                  <a:t>VGG16</a:t>
                </a:r>
                <a:r>
                  <a:rPr lang="zh-CN" altLang="en-US"/>
                  <a:t> </a:t>
                </a:r>
                <a:r>
                  <a:rPr lang="en-US" altLang="zh-CN"/>
                  <a:t>architecture,</a:t>
                </a:r>
                <a:r>
                  <a:rPr lang="zh-CN" altLang="en-US"/>
                  <a:t> </a:t>
                </a:r>
                <a:r>
                  <a:rPr lang="en-US" altLang="zh-CN"/>
                  <a:t>replace</a:t>
                </a:r>
                <a:r>
                  <a:rPr lang="zh-CN" altLang="en-US"/>
                  <a:t> </a:t>
                </a:r>
                <a:r>
                  <a:rPr lang="en-US" altLang="zh-CN"/>
                  <a:t>fc6-7</a:t>
                </a:r>
                <a:r>
                  <a:rPr lang="zh-CN" altLang="en-US"/>
                  <a:t> </a:t>
                </a:r>
                <a:r>
                  <a:rPr lang="en-US" altLang="zh-CN"/>
                  <a:t>with</a:t>
                </a:r>
                <a:r>
                  <a:rPr lang="zh-CN" altLang="en-US"/>
                  <a:t> </a:t>
                </a:r>
                <a:r>
                  <a:rPr lang="en-US" altLang="zh-CN"/>
                  <a:t>conv6-7</a:t>
                </a:r>
                <a:r>
                  <a:rPr lang="zh-CN" altLang="en-US"/>
                  <a:t> </a:t>
                </a:r>
                <a:r>
                  <a:rPr lang="en-US" altLang="zh-CN"/>
                  <a:t>add</a:t>
                </a:r>
                <a:r>
                  <a:rPr lang="zh-CN" altLang="en-US"/>
                  <a:t> </a:t>
                </a:r>
                <a:r>
                  <a:rPr lang="en-US" altLang="zh-CN" b="1"/>
                  <a:t>extra</a:t>
                </a:r>
                <a:r>
                  <a:rPr lang="zh-CN" altLang="en-US" b="1"/>
                  <a:t> </a:t>
                </a:r>
                <a:r>
                  <a:rPr lang="en-US" altLang="zh-CN" b="1"/>
                  <a:t>multi-scale</a:t>
                </a:r>
                <a:r>
                  <a:rPr lang="zh-CN" altLang="en-US" b="1"/>
                  <a:t> </a:t>
                </a:r>
                <a:r>
                  <a:rPr lang="en-US" altLang="zh-CN" b="1"/>
                  <a:t>conv</a:t>
                </a:r>
                <a:r>
                  <a:rPr lang="zh-CN" altLang="en-US" b="1"/>
                  <a:t> </a:t>
                </a:r>
                <a:r>
                  <a:rPr lang="en-US" altLang="zh-CN" b="1"/>
                  <a:t>layers</a:t>
                </a:r>
                <a:r>
                  <a:rPr lang="en-US" altLang="zh-CN"/>
                  <a:t>.</a:t>
                </a:r>
              </a:p>
              <a:p>
                <a:pPr marL="342900" indent="-342900">
                  <a:buAutoNum type="arabicPeriod"/>
                </a:pPr>
                <a:r>
                  <a:rPr lang="en-US" altLang="zh-CN"/>
                  <a:t>Set</a:t>
                </a:r>
                <a:r>
                  <a:rPr lang="zh-CN" altLang="en-US"/>
                  <a:t> </a:t>
                </a:r>
                <a:r>
                  <a:rPr lang="en-US" altLang="zh-CN" b="1"/>
                  <a:t>default</a:t>
                </a:r>
                <a:r>
                  <a:rPr lang="zh-CN" altLang="en-US" b="1"/>
                  <a:t> </a:t>
                </a:r>
                <a:r>
                  <a:rPr lang="en-US" altLang="zh-CN" b="1"/>
                  <a:t>anchor</a:t>
                </a:r>
                <a:r>
                  <a:rPr lang="zh-CN" altLang="en-US" b="1"/>
                  <a:t> </a:t>
                </a:r>
                <a:r>
                  <a:rPr lang="en-US" altLang="zh-CN" b="1"/>
                  <a:t>boxes</a:t>
                </a:r>
                <a:r>
                  <a:rPr lang="zh-CN" altLang="en-US" b="1"/>
                  <a:t> </a:t>
                </a:r>
                <a:r>
                  <a:rPr lang="en-US" altLang="zh-CN" b="1"/>
                  <a:t>with</a:t>
                </a:r>
                <a:r>
                  <a:rPr lang="zh-CN" altLang="en-US" b="1"/>
                  <a:t> </a:t>
                </a:r>
                <a:r>
                  <a:rPr lang="en-US" altLang="zh-CN" b="1"/>
                  <a:t>different</a:t>
                </a:r>
                <a:r>
                  <a:rPr lang="zh-CN" altLang="en-US" b="1"/>
                  <a:t> </a:t>
                </a:r>
                <a:r>
                  <a:rPr lang="en-US" altLang="zh-CN" b="1"/>
                  <a:t>scales</a:t>
                </a:r>
                <a:r>
                  <a:rPr lang="zh-CN" altLang="en-US" b="1"/>
                  <a:t> </a:t>
                </a:r>
                <a:r>
                  <a:rPr lang="en-US" altLang="zh-CN" b="1"/>
                  <a:t>and</a:t>
                </a:r>
                <a:r>
                  <a:rPr lang="zh-CN" altLang="en-US" b="1"/>
                  <a:t> </a:t>
                </a:r>
                <a:r>
                  <a:rPr lang="en-US" altLang="zh-CN" b="1"/>
                  <a:t>ratios</a:t>
                </a:r>
                <a:r>
                  <a:rPr lang="zh-CN" altLang="en-US" b="1"/>
                  <a:t> </a:t>
                </a:r>
                <a:r>
                  <a:rPr lang="en-US" altLang="zh-CN"/>
                  <a:t>for</a:t>
                </a:r>
                <a:r>
                  <a:rPr lang="zh-CN" altLang="en-US"/>
                  <a:t> </a:t>
                </a:r>
                <a:r>
                  <a:rPr lang="en-US" altLang="zh-CN"/>
                  <a:t>each</a:t>
                </a:r>
                <a:r>
                  <a:rPr lang="zh-CN" altLang="en-US"/>
                  <a:t> </a:t>
                </a:r>
                <a:r>
                  <a:rPr lang="en-US" altLang="zh-CN"/>
                  <a:t>cell</a:t>
                </a:r>
                <a:r>
                  <a:rPr lang="zh-CN" altLang="en-US"/>
                  <a:t> </a:t>
                </a:r>
                <a:r>
                  <a:rPr lang="en-US" altLang="zh-CN"/>
                  <a:t>in</a:t>
                </a:r>
                <a:r>
                  <a:rPr lang="zh-CN" altLang="en-US"/>
                  <a:t>  </a:t>
                </a:r>
                <a:r>
                  <a:rPr lang="en-US" altLang="zh-CN"/>
                  <a:t>the</a:t>
                </a:r>
                <a:r>
                  <a:rPr lang="zh-CN" altLang="en-US"/>
                  <a:t> </a:t>
                </a:r>
                <a:r>
                  <a:rPr lang="en-US" altLang="zh-CN"/>
                  <a:t>all</a:t>
                </a:r>
                <a:r>
                  <a:rPr lang="zh-CN" altLang="en-US"/>
                  <a:t> </a:t>
                </a:r>
                <a:r>
                  <a:rPr lang="en-US" altLang="zh-CN"/>
                  <a:t>feature</a:t>
                </a:r>
                <a:r>
                  <a:rPr lang="zh-CN" altLang="en-US"/>
                  <a:t> </a:t>
                </a:r>
                <a:r>
                  <a:rPr lang="en-US" altLang="zh-CN"/>
                  <a:t>maps.</a:t>
                </a:r>
              </a:p>
              <a:p>
                <a:pPr marL="342900" indent="-342900">
                  <a:buAutoNum type="arabicPeriod"/>
                </a:pPr>
                <a:r>
                  <a:rPr lang="en-US" altLang="zh-CN" b="1"/>
                  <a:t>Negative</a:t>
                </a:r>
                <a:r>
                  <a:rPr lang="zh-CN" altLang="en-US" b="1"/>
                  <a:t> </a:t>
                </a:r>
                <a:r>
                  <a:rPr lang="en-US" altLang="zh-CN" b="1"/>
                  <a:t>sample</a:t>
                </a:r>
                <a:r>
                  <a:rPr lang="zh-CN" altLang="en-US" b="1"/>
                  <a:t> </a:t>
                </a:r>
                <a:r>
                  <a:rPr lang="en-US" altLang="zh-CN" b="1"/>
                  <a:t>mining.</a:t>
                </a:r>
                <a:r>
                  <a:rPr lang="zh-CN" altLang="en-US" b="1"/>
                  <a:t> </a:t>
                </a:r>
                <a:r>
                  <a:rPr lang="en-US" altLang="zh-CN"/>
                  <a:t>Keep</a:t>
                </a:r>
                <a:r>
                  <a:rPr lang="zh-CN" altLang="en-US"/>
                  <a:t> </a:t>
                </a:r>
                <a:r>
                  <a:rPr lang="en-US" altLang="zh-CN"/>
                  <a:t>the</a:t>
                </a:r>
                <a:r>
                  <a:rPr lang="zh-CN" altLang="en-US"/>
                  <a:t> </a:t>
                </a:r>
                <a:r>
                  <a:rPr lang="en-US" altLang="zh-CN"/>
                  <a:t>negative</a:t>
                </a:r>
                <a:r>
                  <a:rPr lang="zh-CN" altLang="en-US"/>
                  <a:t> </a:t>
                </a:r>
                <a:r>
                  <a:rPr lang="en-US" altLang="zh-CN"/>
                  <a:t>vs</a:t>
                </a:r>
                <a:r>
                  <a:rPr lang="zh-CN" altLang="en-US"/>
                  <a:t> </a:t>
                </a:r>
                <a:r>
                  <a:rPr lang="en-US" altLang="zh-CN"/>
                  <a:t>positive</a:t>
                </a:r>
                <a:r>
                  <a:rPr lang="zh-CN" altLang="en-US"/>
                  <a:t> </a:t>
                </a:r>
                <a:r>
                  <a:rPr lang="en-US" altLang="zh-CN"/>
                  <a:t>samples:</a:t>
                </a:r>
                <a:r>
                  <a:rPr lang="zh-CN" altLang="en-US"/>
                  <a:t> </a:t>
                </a:r>
                <a:r>
                  <a:rPr lang="en-US" altLang="zh-CN"/>
                  <a:t>3:1</a:t>
                </a:r>
              </a:p>
              <a:p>
                <a:pPr marL="342900" indent="-342900">
                  <a:buAutoNum type="arabicPeriod"/>
                </a:pPr>
                <a:r>
                  <a:rPr lang="en-US" altLang="zh-CN" b="1"/>
                  <a:t>Data</a:t>
                </a:r>
                <a:r>
                  <a:rPr lang="zh-CN" altLang="en-US" b="1"/>
                  <a:t> </a:t>
                </a:r>
                <a:r>
                  <a:rPr lang="en-US" altLang="zh-CN" b="1"/>
                  <a:t>augment</a:t>
                </a:r>
                <a:r>
                  <a:rPr lang="zh-CN" altLang="en-US" b="1"/>
                  <a:t> </a:t>
                </a:r>
                <a:r>
                  <a:rPr lang="en-US" altLang="zh-CN" b="1"/>
                  <a:t>strategy</a:t>
                </a:r>
                <a:r>
                  <a:rPr lang="zh-CN" altLang="en-US" b="1"/>
                  <a:t> </a:t>
                </a:r>
                <a:r>
                  <a:rPr lang="en-US" altLang="zh-CN"/>
                  <a:t>for</a:t>
                </a:r>
                <a:r>
                  <a:rPr lang="zh-CN" altLang="en-US"/>
                  <a:t> </a:t>
                </a:r>
                <a:r>
                  <a:rPr lang="en-US" altLang="zh-CN"/>
                  <a:t>robust</a:t>
                </a:r>
                <a:r>
                  <a:rPr lang="zh-CN" altLang="en-US"/>
                  <a:t> </a:t>
                </a:r>
                <a:r>
                  <a:rPr lang="en-US" altLang="zh-CN"/>
                  <a:t>to</a:t>
                </a:r>
                <a:r>
                  <a:rPr lang="zh-CN" altLang="en-US"/>
                  <a:t> </a:t>
                </a:r>
                <a:r>
                  <a:rPr lang="en-US" altLang="zh-CN"/>
                  <a:t>various</a:t>
                </a:r>
                <a:r>
                  <a:rPr lang="zh-CN" altLang="en-US"/>
                  <a:t> </a:t>
                </a:r>
                <a:r>
                  <a:rPr lang="en-US" altLang="zh-CN"/>
                  <a:t>input</a:t>
                </a:r>
                <a:r>
                  <a:rPr lang="zh-CN" altLang="en-US"/>
                  <a:t> </a:t>
                </a:r>
                <a:r>
                  <a:rPr lang="en-US" altLang="zh-CN"/>
                  <a:t>object</a:t>
                </a:r>
                <a:r>
                  <a:rPr lang="zh-CN" altLang="en-US"/>
                  <a:t> </a:t>
                </a:r>
                <a:r>
                  <a:rPr lang="en-US" altLang="zh-CN"/>
                  <a:t>sizes,</a:t>
                </a:r>
                <a:r>
                  <a:rPr lang="zh-CN" altLang="en-US"/>
                  <a:t> </a:t>
                </a:r>
                <a:r>
                  <a:rPr lang="en-US" altLang="zh-CN"/>
                  <a:t>each</a:t>
                </a:r>
                <a:r>
                  <a:rPr lang="zh-CN" altLang="en-US"/>
                  <a:t> </a:t>
                </a:r>
                <a:r>
                  <a:rPr lang="en-US" altLang="zh-CN"/>
                  <a:t>training</a:t>
                </a:r>
                <a:r>
                  <a:rPr lang="zh-CN" altLang="en-US"/>
                  <a:t> </a:t>
                </a:r>
                <a:r>
                  <a:rPr lang="en-US" altLang="zh-CN"/>
                  <a:t>image</a:t>
                </a:r>
                <a:r>
                  <a:rPr lang="zh-CN" altLang="en-US"/>
                  <a:t> </a:t>
                </a:r>
                <a:r>
                  <a:rPr lang="en-US" altLang="zh-CN"/>
                  <a:t>is</a:t>
                </a:r>
                <a:r>
                  <a:rPr lang="zh-CN" altLang="en-US"/>
                  <a:t> </a:t>
                </a:r>
                <a:r>
                  <a:rPr lang="en-US" altLang="zh-CN"/>
                  <a:t>randomly</a:t>
                </a:r>
                <a:r>
                  <a:rPr lang="zh-CN" altLang="en-US"/>
                  <a:t> </a:t>
                </a:r>
                <a:r>
                  <a:rPr lang="en-US" altLang="zh-CN"/>
                  <a:t>sampled</a:t>
                </a:r>
                <a:r>
                  <a:rPr lang="zh-CN" altLang="en-US"/>
                  <a:t> </a:t>
                </a:r>
                <a:r>
                  <a:rPr lang="en-US" altLang="zh-CN"/>
                  <a:t>by</a:t>
                </a:r>
                <a:r>
                  <a:rPr lang="zh-CN" altLang="en-US"/>
                  <a:t> </a:t>
                </a:r>
                <a:r>
                  <a:rPr lang="en-US" altLang="zh-CN"/>
                  <a:t>three</a:t>
                </a:r>
                <a:r>
                  <a:rPr lang="zh-CN" altLang="en-US"/>
                  <a:t> </a:t>
                </a:r>
                <a:r>
                  <a:rPr lang="en-US" altLang="zh-CN"/>
                  <a:t>options.</a:t>
                </a:r>
              </a:p>
              <a:p>
                <a:pPr marL="342900" indent="-342900">
                  <a:buAutoNum type="arabicPeriod"/>
                </a:pPr>
                <a:r>
                  <a:rPr lang="en-US" altLang="zh-CN"/>
                  <a:t>Compute</a:t>
                </a:r>
                <a:r>
                  <a:rPr lang="zh-CN" altLang="en-US"/>
                  <a:t> </a:t>
                </a:r>
                <a:r>
                  <a:rPr lang="en-US" altLang="zh-CN"/>
                  <a:t>loss:</a:t>
                </a:r>
                <a:r>
                  <a:rPr lang="zh-CN" altLang="en-US"/>
                  <a:t> </a:t>
                </a:r>
                <a14:m>
                  <m:oMath xmlns:m="http://schemas.openxmlformats.org/officeDocument/2006/math">
                    <m:r>
                      <a:rPr lang="en-US" altLang="zh-CN" b="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b="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𝑙𝑜𝑐</m:t>
                        </m:r>
                      </m:sub>
                    </m:sSub>
                    <m:r>
                      <a:rPr lang="en-US" altLang="zh-CN" b="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>
                        <a:latin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lang="en-US" altLang="zh-CN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𝑐𝑙𝑠</m:t>
                        </m:r>
                      </m:sub>
                    </m:sSub>
                  </m:oMath>
                </a14:m>
                <a:endParaRPr lang="en-US" altLang="zh-CN"/>
              </a:p>
              <a:p>
                <a:pPr marL="342900" indent="-342900">
                  <a:buAutoNum type="arabicPeriod"/>
                </a:pPr>
                <a:r>
                  <a:rPr lang="en-US" altLang="zh-CN" b="1"/>
                  <a:t>Non-maximum</a:t>
                </a:r>
                <a:r>
                  <a:rPr lang="zh-CN" altLang="en-US" b="1"/>
                  <a:t> </a:t>
                </a:r>
                <a:r>
                  <a:rPr lang="en-US" altLang="zh-CN" b="1"/>
                  <a:t>suppression</a:t>
                </a:r>
                <a:r>
                  <a:rPr lang="en-US" altLang="zh-CN"/>
                  <a:t>.</a:t>
                </a:r>
              </a:p>
              <a:p>
                <a:pPr marL="342900" indent="-342900">
                  <a:buAutoNum type="arabicPeriod"/>
                </a:pPr>
                <a:endParaRPr lang="en-US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46B88C58-A0FB-F749-B3EB-B98C214787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955" y="791772"/>
                <a:ext cx="4012598" cy="4801314"/>
              </a:xfrm>
              <a:prstGeom prst="rect">
                <a:avLst/>
              </a:prstGeom>
              <a:blipFill>
                <a:blip r:embed="rId4"/>
                <a:stretch>
                  <a:fillRect l="-1262" t="-5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55085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1529</TotalTime>
  <Words>614</Words>
  <Application>Microsoft Macintosh PowerPoint</Application>
  <PresentationFormat>Custom</PresentationFormat>
  <Paragraphs>193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王 利</dc:creator>
  <cp:lastModifiedBy>王 利</cp:lastModifiedBy>
  <cp:revision>58</cp:revision>
  <dcterms:created xsi:type="dcterms:W3CDTF">2020-01-10T21:56:34Z</dcterms:created>
  <dcterms:modified xsi:type="dcterms:W3CDTF">2020-01-23T16:45:34Z</dcterms:modified>
</cp:coreProperties>
</file>