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</p:sldIdLst>
  <p:sldSz cx="193929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/>
    <p:restoredTop sz="94619"/>
  </p:normalViewPr>
  <p:slideViewPr>
    <p:cSldViewPr snapToGrid="0" snapToObjects="1">
      <p:cViewPr>
        <p:scale>
          <a:sx n="210" d="100"/>
          <a:sy n="210" d="100"/>
        </p:scale>
        <p:origin x="-6160" y="-1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4113" y="1122363"/>
            <a:ext cx="1454467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4113" y="3602038"/>
            <a:ext cx="1454467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74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08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878044" y="365125"/>
            <a:ext cx="4181594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3262" y="365125"/>
            <a:ext cx="12302371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6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74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3162" y="1709739"/>
            <a:ext cx="1672637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3162" y="4589464"/>
            <a:ext cx="1672637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37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3262" y="1825625"/>
            <a:ext cx="8241983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17655" y="1825625"/>
            <a:ext cx="8241983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6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788" y="365126"/>
            <a:ext cx="16726376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5789" y="1681163"/>
            <a:ext cx="820410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35789" y="2505075"/>
            <a:ext cx="8204105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17656" y="1681163"/>
            <a:ext cx="824450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17656" y="2505075"/>
            <a:ext cx="824450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01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93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01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789" y="457200"/>
            <a:ext cx="625471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4508" y="987426"/>
            <a:ext cx="981765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5789" y="2057400"/>
            <a:ext cx="625471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62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789" y="457200"/>
            <a:ext cx="625471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244508" y="987426"/>
            <a:ext cx="981765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5789" y="2057400"/>
            <a:ext cx="625471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7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3262" y="365126"/>
            <a:ext cx="167263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3262" y="1825625"/>
            <a:ext cx="167263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33262" y="6356351"/>
            <a:ext cx="43634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0242F-9983-5646-A2FB-42C1A5B688B5}" type="datetimeFigureOut">
              <a:rPr lang="en-US" smtClean="0"/>
              <a:t>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23898" y="6356351"/>
            <a:ext cx="65451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696235" y="6356351"/>
            <a:ext cx="43634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FB3E6-DB20-9341-958B-2CC8DFA5B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8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3AB1491-77B6-9C4B-B782-4F591E04291C}"/>
              </a:ext>
            </a:extLst>
          </p:cNvPr>
          <p:cNvCxnSpPr>
            <a:cxnSpLocks/>
          </p:cNvCxnSpPr>
          <p:nvPr/>
        </p:nvCxnSpPr>
        <p:spPr>
          <a:xfrm>
            <a:off x="7566906" y="4417789"/>
            <a:ext cx="46800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FB8C33FB-89EE-2142-85E9-C4053D30A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47" y="320675"/>
            <a:ext cx="8219722" cy="2959100"/>
          </a:xfrm>
          <a:prstGeom prst="rect">
            <a:avLst/>
          </a:prstGeom>
        </p:spPr>
      </p:pic>
      <p:pic>
        <p:nvPicPr>
          <p:cNvPr id="7" name="Picture 6" descr="A person riding a horse&#10;&#10;Description automatically generated">
            <a:extLst>
              <a:ext uri="{FF2B5EF4-FFF2-40B4-BE49-F238E27FC236}">
                <a16:creationId xmlns:a16="http://schemas.microsoft.com/office/drawing/2014/main" id="{6595B73B-C13B-C640-B631-B5219B8CE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785" y="3715489"/>
            <a:ext cx="1422400" cy="1422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5F82D25-6FC4-C24C-A235-F3F38594CC59}"/>
              </a:ext>
            </a:extLst>
          </p:cNvPr>
          <p:cNvSpPr/>
          <p:nvPr/>
        </p:nvSpPr>
        <p:spPr>
          <a:xfrm>
            <a:off x="3093064" y="3801631"/>
            <a:ext cx="616688" cy="98882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DF1ACB-1DAE-DB45-86C6-15362130D8CD}"/>
              </a:ext>
            </a:extLst>
          </p:cNvPr>
          <p:cNvSpPr/>
          <p:nvPr/>
        </p:nvSpPr>
        <p:spPr>
          <a:xfrm>
            <a:off x="5282916" y="3976577"/>
            <a:ext cx="612000" cy="61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CDDBD8-E7F4-794D-B199-D6842CDC6759}"/>
              </a:ext>
            </a:extLst>
          </p:cNvPr>
          <p:cNvSpPr/>
          <p:nvPr/>
        </p:nvSpPr>
        <p:spPr>
          <a:xfrm>
            <a:off x="5435316" y="4128977"/>
            <a:ext cx="612000" cy="61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5469F2-D662-6545-8318-FA944D99C67E}"/>
              </a:ext>
            </a:extLst>
          </p:cNvPr>
          <p:cNvSpPr/>
          <p:nvPr/>
        </p:nvSpPr>
        <p:spPr>
          <a:xfrm>
            <a:off x="5587716" y="4281377"/>
            <a:ext cx="612000" cy="61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5F64A8-6C52-5A44-81CA-C01CE83A0A05}"/>
              </a:ext>
            </a:extLst>
          </p:cNvPr>
          <p:cNvSpPr/>
          <p:nvPr/>
        </p:nvSpPr>
        <p:spPr>
          <a:xfrm>
            <a:off x="5894916" y="4455041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6D08E1-17FE-D14C-8221-4B714D58DF31}"/>
              </a:ext>
            </a:extLst>
          </p:cNvPr>
          <p:cNvSpPr/>
          <p:nvPr/>
        </p:nvSpPr>
        <p:spPr>
          <a:xfrm>
            <a:off x="5017102" y="3890435"/>
            <a:ext cx="2852256" cy="107497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6FFA9A-6E18-3D48-84D2-FF6532827FCB}"/>
              </a:ext>
            </a:extLst>
          </p:cNvPr>
          <p:cNvSpPr/>
          <p:nvPr/>
        </p:nvSpPr>
        <p:spPr>
          <a:xfrm>
            <a:off x="6445757" y="4068920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31CC9CA-CCBF-D74C-9D68-CD094A76EF39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893715" y="4111256"/>
            <a:ext cx="619200" cy="656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5A54050-E6CC-CF42-A234-D087DCC36D99}"/>
              </a:ext>
            </a:extLst>
          </p:cNvPr>
          <p:cNvCxnSpPr>
            <a:cxnSpLocks/>
          </p:cNvCxnSpPr>
          <p:nvPr/>
        </p:nvCxnSpPr>
        <p:spPr>
          <a:xfrm flipV="1">
            <a:off x="6099280" y="4176920"/>
            <a:ext cx="399642" cy="867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F13E938-1990-784B-AC80-CC68D3ECE441}"/>
              </a:ext>
            </a:extLst>
          </p:cNvPr>
          <p:cNvSpPr/>
          <p:nvPr/>
        </p:nvSpPr>
        <p:spPr>
          <a:xfrm rot="1366090">
            <a:off x="6969888" y="4299098"/>
            <a:ext cx="884554" cy="255182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729C517-D15C-8341-8273-437B1BDAEB3D}"/>
              </a:ext>
            </a:extLst>
          </p:cNvPr>
          <p:cNvSpPr/>
          <p:nvPr/>
        </p:nvSpPr>
        <p:spPr>
          <a:xfrm rot="1366090">
            <a:off x="6765421" y="4290198"/>
            <a:ext cx="884554" cy="255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68A7E8E-D144-6E46-ABB3-BB05DA71AF2A}"/>
              </a:ext>
            </a:extLst>
          </p:cNvPr>
          <p:cNvCxnSpPr>
            <a:cxnSpLocks/>
          </p:cNvCxnSpPr>
          <p:nvPr/>
        </p:nvCxnSpPr>
        <p:spPr>
          <a:xfrm flipV="1">
            <a:off x="6962594" y="4376566"/>
            <a:ext cx="194400" cy="866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2270FD3-49B3-7643-9E62-28001D63647E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661759" y="4176920"/>
            <a:ext cx="485833" cy="196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A person riding a horse&#10;&#10;Description automatically generated">
            <a:extLst>
              <a:ext uri="{FF2B5EF4-FFF2-40B4-BE49-F238E27FC236}">
                <a16:creationId xmlns:a16="http://schemas.microsoft.com/office/drawing/2014/main" id="{09DCED54-230C-B244-A116-5DA636CE3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147" y="4097752"/>
            <a:ext cx="577624" cy="577624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D7C6F168-9BEF-2944-BFA3-C147F7B44B34}"/>
              </a:ext>
            </a:extLst>
          </p:cNvPr>
          <p:cNvSpPr/>
          <p:nvPr/>
        </p:nvSpPr>
        <p:spPr>
          <a:xfrm>
            <a:off x="4481758" y="4137879"/>
            <a:ext cx="265814" cy="397509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FA70FA9-0D41-ED46-BEF3-24F8198843D6}"/>
              </a:ext>
            </a:extLst>
          </p:cNvPr>
          <p:cNvSpPr/>
          <p:nvPr/>
        </p:nvSpPr>
        <p:spPr>
          <a:xfrm>
            <a:off x="4593713" y="4228631"/>
            <a:ext cx="216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1B205CD-E1DC-8E41-87FE-E6FE8EE275EE}"/>
              </a:ext>
            </a:extLst>
          </p:cNvPr>
          <p:cNvCxnSpPr>
            <a:cxnSpLocks/>
            <a:stCxn id="45" idx="0"/>
            <a:endCxn id="12" idx="1"/>
          </p:cNvCxnSpPr>
          <p:nvPr/>
        </p:nvCxnSpPr>
        <p:spPr>
          <a:xfrm>
            <a:off x="4701712" y="4228631"/>
            <a:ext cx="1263600" cy="334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30BBA76-6C63-F448-92F4-765D826977D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701710" y="4452006"/>
            <a:ext cx="1256400" cy="1110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96E3852-34EF-7D4E-A23C-E2C5088D5C60}"/>
              </a:ext>
            </a:extLst>
          </p:cNvPr>
          <p:cNvSpPr/>
          <p:nvPr/>
        </p:nvSpPr>
        <p:spPr>
          <a:xfrm>
            <a:off x="6598157" y="4221320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10994D-1600-5B44-B192-9BF4FDC4130F}"/>
              </a:ext>
            </a:extLst>
          </p:cNvPr>
          <p:cNvSpPr/>
          <p:nvPr/>
        </p:nvSpPr>
        <p:spPr>
          <a:xfrm>
            <a:off x="6750557" y="4373720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EBFAB23-EB5F-CE4C-A86C-0BE646CEF60D}"/>
              </a:ext>
            </a:extLst>
          </p:cNvPr>
          <p:cNvCxnSpPr>
            <a:cxnSpLocks/>
          </p:cNvCxnSpPr>
          <p:nvPr/>
        </p:nvCxnSpPr>
        <p:spPr>
          <a:xfrm>
            <a:off x="7961991" y="4345716"/>
            <a:ext cx="185267" cy="861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B419222-6A0B-7342-998B-74DF526E8C8F}"/>
              </a:ext>
            </a:extLst>
          </p:cNvPr>
          <p:cNvCxnSpPr>
            <a:cxnSpLocks/>
          </p:cNvCxnSpPr>
          <p:nvPr/>
        </p:nvCxnSpPr>
        <p:spPr>
          <a:xfrm>
            <a:off x="7971133" y="4345716"/>
            <a:ext cx="0" cy="165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0625AC0-FC1F-184D-A6F9-6BF32CF34584}"/>
              </a:ext>
            </a:extLst>
          </p:cNvPr>
          <p:cNvCxnSpPr>
            <a:cxnSpLocks/>
          </p:cNvCxnSpPr>
          <p:nvPr/>
        </p:nvCxnSpPr>
        <p:spPr>
          <a:xfrm flipV="1">
            <a:off x="7971134" y="4431858"/>
            <a:ext cx="176122" cy="703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2FFFB115-99C3-3646-9D5B-A637F1296889}"/>
              </a:ext>
            </a:extLst>
          </p:cNvPr>
          <p:cNvSpPr/>
          <p:nvPr/>
        </p:nvSpPr>
        <p:spPr>
          <a:xfrm>
            <a:off x="2435094" y="5182457"/>
            <a:ext cx="1889055" cy="621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zh-CN" altLang="en-US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zh-CN" altLang="en-US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  <a:r>
              <a:rPr lang="zh-CN" altLang="en-US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Proposal</a:t>
            </a:r>
            <a:endParaRPr lang="en-US" sz="20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0F3D44C-0848-014A-B3EB-C6D676F874D5}"/>
              </a:ext>
            </a:extLst>
          </p:cNvPr>
          <p:cNvSpPr/>
          <p:nvPr/>
        </p:nvSpPr>
        <p:spPr>
          <a:xfrm>
            <a:off x="4162108" y="3523609"/>
            <a:ext cx="1422400" cy="383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Warped</a:t>
            </a:r>
            <a:r>
              <a:rPr lang="zh-CN" alt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endParaRPr lang="en-US" sz="16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81C560D-F7E4-CA46-9BFC-9E01B3E535CF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4612961" y="3824946"/>
            <a:ext cx="134613" cy="2728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2E28E0E3-175E-DC40-9513-CBD4084B5306}"/>
              </a:ext>
            </a:extLst>
          </p:cNvPr>
          <p:cNvSpPr/>
          <p:nvPr/>
        </p:nvSpPr>
        <p:spPr>
          <a:xfrm>
            <a:off x="4969504" y="5182457"/>
            <a:ext cx="1889055" cy="621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zh-CN" altLang="en-US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zh-CN" altLang="en-US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altLang="zh-CN" sz="20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zh-CN" altLang="en-US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US" sz="20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A90525D-40A7-5C4E-BB9A-A1384B0306BE}"/>
              </a:ext>
            </a:extLst>
          </p:cNvPr>
          <p:cNvSpPr/>
          <p:nvPr/>
        </p:nvSpPr>
        <p:spPr>
          <a:xfrm>
            <a:off x="7156996" y="5182457"/>
            <a:ext cx="2008079" cy="621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lang="zh-CN" altLang="en-US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Bounding-box</a:t>
            </a:r>
          </a:p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endParaRPr lang="en-US" sz="20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8EE6638-1882-1E48-80CB-F33A63738104}"/>
                  </a:ext>
                </a:extLst>
              </p:cNvPr>
              <p:cNvSpPr txBox="1"/>
              <p:nvPr/>
            </p:nvSpPr>
            <p:spPr>
              <a:xfrm>
                <a:off x="7920468" y="4198984"/>
                <a:ext cx="2785188" cy="4327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𝑟𝑒𝑔</m:t>
                          </m:r>
                        </m:sub>
                      </m:sSub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0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zh-CN" altLang="en-US" sz="1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△</m:t>
                                  </m:r>
                                  <m:sSub>
                                    <m:sSubPr>
                                      <m:ctrlPr>
                                        <a:rPr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l-GR" altLang="zh-CN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Φ</m:t>
                                  </m:r>
                                  <m:d>
                                    <m:dPr>
                                      <m:ctrlPr>
                                        <a:rPr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sSup>
                            <m:sSupPr>
                              <m:ctrlPr>
                                <a:rPr lang="en-US" altLang="zh-CN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8EE6638-1882-1E48-80CB-F33A63738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0468" y="4198984"/>
                <a:ext cx="2785188" cy="432747"/>
              </a:xfrm>
              <a:prstGeom prst="rect">
                <a:avLst/>
              </a:prstGeom>
              <a:blipFill>
                <a:blip r:embed="rId4"/>
                <a:stretch>
                  <a:fillRect t="-108571" b="-17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9D22E7-A6E1-284C-BA4F-458F7D99DD24}"/>
              </a:ext>
            </a:extLst>
          </p:cNvPr>
          <p:cNvCxnSpPr>
            <a:cxnSpLocks/>
            <a:stCxn id="12" idx="0"/>
            <a:endCxn id="16" idx="1"/>
          </p:cNvCxnSpPr>
          <p:nvPr/>
        </p:nvCxnSpPr>
        <p:spPr>
          <a:xfrm>
            <a:off x="6002915" y="4455043"/>
            <a:ext cx="820800" cy="266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AE84A7A-A4CE-964C-A737-D8A6CD80BF77}"/>
              </a:ext>
            </a:extLst>
          </p:cNvPr>
          <p:cNvCxnSpPr>
            <a:cxnSpLocks/>
            <a:stCxn id="12" idx="2"/>
            <a:endCxn id="16" idx="3"/>
          </p:cNvCxnSpPr>
          <p:nvPr/>
        </p:nvCxnSpPr>
        <p:spPr>
          <a:xfrm flipV="1">
            <a:off x="6002916" y="4481722"/>
            <a:ext cx="828000" cy="1893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F9DECD1-2AB9-6448-AA34-CC4E601FFB18}"/>
              </a:ext>
            </a:extLst>
          </p:cNvPr>
          <p:cNvCxnSpPr>
            <a:cxnSpLocks/>
          </p:cNvCxnSpPr>
          <p:nvPr/>
        </p:nvCxnSpPr>
        <p:spPr>
          <a:xfrm flipV="1">
            <a:off x="6198515" y="4339953"/>
            <a:ext cx="475200" cy="867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EA7557A-9228-F044-A35C-88B12FFB6B52}"/>
              </a:ext>
            </a:extLst>
          </p:cNvPr>
          <p:cNvCxnSpPr>
            <a:cxnSpLocks/>
          </p:cNvCxnSpPr>
          <p:nvPr/>
        </p:nvCxnSpPr>
        <p:spPr>
          <a:xfrm>
            <a:off x="6056748" y="4274289"/>
            <a:ext cx="619200" cy="656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B21654EC-2644-6C42-BC44-DF928D9F40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9981651"/>
                  </p:ext>
                </p:extLst>
              </p:nvPr>
            </p:nvGraphicFramePr>
            <p:xfrm>
              <a:off x="9281136" y="618362"/>
              <a:ext cx="9518926" cy="22063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65984">
                      <a:extLst>
                        <a:ext uri="{9D8B030D-6E8A-4147-A177-3AD203B41FA5}">
                          <a16:colId xmlns:a16="http://schemas.microsoft.com/office/drawing/2014/main" val="1817630039"/>
                        </a:ext>
                      </a:extLst>
                    </a:gridCol>
                    <a:gridCol w="1841587">
                      <a:extLst>
                        <a:ext uri="{9D8B030D-6E8A-4147-A177-3AD203B41FA5}">
                          <a16:colId xmlns:a16="http://schemas.microsoft.com/office/drawing/2014/main" val="1469058806"/>
                        </a:ext>
                      </a:extLst>
                    </a:gridCol>
                    <a:gridCol w="1903785">
                      <a:extLst>
                        <a:ext uri="{9D8B030D-6E8A-4147-A177-3AD203B41FA5}">
                          <a16:colId xmlns:a16="http://schemas.microsoft.com/office/drawing/2014/main" val="3302716895"/>
                        </a:ext>
                      </a:extLst>
                    </a:gridCol>
                    <a:gridCol w="1903785">
                      <a:extLst>
                        <a:ext uri="{9D8B030D-6E8A-4147-A177-3AD203B41FA5}">
                          <a16:colId xmlns:a16="http://schemas.microsoft.com/office/drawing/2014/main" val="1002236898"/>
                        </a:ext>
                      </a:extLst>
                    </a:gridCol>
                    <a:gridCol w="1903785">
                      <a:extLst>
                        <a:ext uri="{9D8B030D-6E8A-4147-A177-3AD203B41FA5}">
                          <a16:colId xmlns:a16="http://schemas.microsoft.com/office/drawing/2014/main" val="763721387"/>
                        </a:ext>
                      </a:extLst>
                    </a:gridCol>
                  </a:tblGrid>
                  <a:tr h="4972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RCNN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SPPNet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Fast RCNN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Faster RCNN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Mask RCNN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511907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Multi-stage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Multi-stage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Two-stage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Two-stage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4255299"/>
                      </a:ext>
                    </a:extLst>
                  </a:tr>
                  <a:tr h="111047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Step: 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1-&gt;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5→6→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eqArr>
                                </m:e>
                              </m:d>
                            </m:oMath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Step: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2/5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3/6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-&gt;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eqArr>
                                </m:e>
                              </m:d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Step:</a:t>
                          </a:r>
                        </a:p>
                        <a:p>
                          <a:endParaRPr lang="en-US" dirty="0"/>
                        </a:p>
                        <a:p>
                          <a:r>
                            <a:rPr lang="en-US" dirty="0"/>
                            <a:t>1-&gt;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2/5</a:t>
                          </a:r>
                          <a:r>
                            <a:rPr lang="en-US" dirty="0"/>
                            <a:t>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3/6+4/7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Step:</a:t>
                          </a:r>
                        </a:p>
                        <a:p>
                          <a:r>
                            <a:rPr lang="en-US" dirty="0"/>
                            <a:t>1-&gt;3/6-&gt;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2/5</a:t>
                          </a:r>
                          <a:r>
                            <a:rPr lang="en-US" dirty="0"/>
                            <a:t>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4/7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85541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B21654EC-2644-6C42-BC44-DF928D9F40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9981651"/>
                  </p:ext>
                </p:extLst>
              </p:nvPr>
            </p:nvGraphicFramePr>
            <p:xfrm>
              <a:off x="9281136" y="618362"/>
              <a:ext cx="9518926" cy="22063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65984">
                      <a:extLst>
                        <a:ext uri="{9D8B030D-6E8A-4147-A177-3AD203B41FA5}">
                          <a16:colId xmlns:a16="http://schemas.microsoft.com/office/drawing/2014/main" val="1817630039"/>
                        </a:ext>
                      </a:extLst>
                    </a:gridCol>
                    <a:gridCol w="1841587">
                      <a:extLst>
                        <a:ext uri="{9D8B030D-6E8A-4147-A177-3AD203B41FA5}">
                          <a16:colId xmlns:a16="http://schemas.microsoft.com/office/drawing/2014/main" val="1469058806"/>
                        </a:ext>
                      </a:extLst>
                    </a:gridCol>
                    <a:gridCol w="1903785">
                      <a:extLst>
                        <a:ext uri="{9D8B030D-6E8A-4147-A177-3AD203B41FA5}">
                          <a16:colId xmlns:a16="http://schemas.microsoft.com/office/drawing/2014/main" val="3302716895"/>
                        </a:ext>
                      </a:extLst>
                    </a:gridCol>
                    <a:gridCol w="1903785">
                      <a:extLst>
                        <a:ext uri="{9D8B030D-6E8A-4147-A177-3AD203B41FA5}">
                          <a16:colId xmlns:a16="http://schemas.microsoft.com/office/drawing/2014/main" val="1002236898"/>
                        </a:ext>
                      </a:extLst>
                    </a:gridCol>
                    <a:gridCol w="1903785">
                      <a:extLst>
                        <a:ext uri="{9D8B030D-6E8A-4147-A177-3AD203B41FA5}">
                          <a16:colId xmlns:a16="http://schemas.microsoft.com/office/drawing/2014/main" val="763721387"/>
                        </a:ext>
                      </a:extLst>
                    </a:gridCol>
                  </a:tblGrid>
                  <a:tr h="4972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RCNN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SPPNet</a:t>
                          </a:r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Fast RCNN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Faster RCNN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Mask RCNN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511907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Multi-stage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Multi-stage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Two-stage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Two-stage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4255299"/>
                      </a:ext>
                    </a:extLst>
                  </a:tr>
                  <a:tr h="12519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88889" r="-385161" b="-13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6897" t="-88889" r="-311724" b="-13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Step:</a:t>
                          </a:r>
                        </a:p>
                        <a:p>
                          <a:endParaRPr lang="en-US" dirty="0"/>
                        </a:p>
                        <a:p>
                          <a:r>
                            <a:rPr lang="en-US" dirty="0"/>
                            <a:t>1-&gt;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2/5</a:t>
                          </a:r>
                          <a:r>
                            <a:rPr lang="en-US" dirty="0"/>
                            <a:t>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3/6+4/7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Step:</a:t>
                          </a:r>
                        </a:p>
                        <a:p>
                          <a:r>
                            <a:rPr lang="en-US" dirty="0"/>
                            <a:t>1-&gt;3/6-&gt;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2/5</a:t>
                          </a:r>
                          <a:r>
                            <a:rPr lang="en-US" dirty="0"/>
                            <a:t>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4/7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85541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334F5C8-80CE-9446-A4A4-6F6D522C239E}"/>
              </a:ext>
            </a:extLst>
          </p:cNvPr>
          <p:cNvSpPr txBox="1"/>
          <p:nvPr/>
        </p:nvSpPr>
        <p:spPr>
          <a:xfrm>
            <a:off x="11100816" y="3084697"/>
            <a:ext cx="488812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Multi-stage: </a:t>
            </a:r>
          </a:p>
          <a:p>
            <a:pPr marL="342900" indent="-342900">
              <a:buAutoNum type="arabicPeriod"/>
            </a:pPr>
            <a:r>
              <a:rPr lang="en-US" dirty="0"/>
              <a:t>Region Proposal Selection (Selective Search)</a:t>
            </a:r>
          </a:p>
          <a:p>
            <a:pPr marL="342900" indent="-342900">
              <a:buAutoNum type="arabicPeriod"/>
            </a:pPr>
            <a:r>
              <a:rPr lang="en-US" dirty="0"/>
              <a:t>CNN features extraction</a:t>
            </a:r>
          </a:p>
          <a:p>
            <a:pPr marL="342900" indent="-342900">
              <a:buAutoNum type="arabicPeriod"/>
            </a:pPr>
            <a:r>
              <a:rPr lang="en-US" dirty="0"/>
              <a:t>Classification</a:t>
            </a:r>
          </a:p>
          <a:p>
            <a:pPr marL="342900" indent="-342900">
              <a:buAutoNum type="arabicPeriod"/>
            </a:pPr>
            <a:r>
              <a:rPr lang="en-US" dirty="0"/>
              <a:t>Bounding-box Regression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3017CE1-9ED8-CD42-B460-8234BA9651E5}"/>
              </a:ext>
            </a:extLst>
          </p:cNvPr>
          <p:cNvSpPr txBox="1"/>
          <p:nvPr/>
        </p:nvSpPr>
        <p:spPr>
          <a:xfrm>
            <a:off x="11100816" y="4562025"/>
            <a:ext cx="488812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Two-stage: </a:t>
            </a:r>
          </a:p>
          <a:p>
            <a:pPr marL="342900" indent="-342900">
              <a:buAutoNum type="arabicPeriod"/>
            </a:pPr>
            <a:r>
              <a:rPr lang="en-US" dirty="0"/>
              <a:t>Region Proposal Selection (Selective Search for Fast RCNN, RPN for Faster RCNN)</a:t>
            </a:r>
          </a:p>
          <a:p>
            <a:pPr marL="342900" indent="-342900">
              <a:buAutoNum type="arabicPeriod"/>
            </a:pPr>
            <a:r>
              <a:rPr lang="en-US" dirty="0"/>
              <a:t>CNN features extraction for both Classification and Bounding-box Regression</a:t>
            </a:r>
          </a:p>
        </p:txBody>
      </p:sp>
    </p:spTree>
    <p:extLst>
      <p:ext uri="{BB962C8B-B14F-4D97-AF65-F5344CB8AC3E}">
        <p14:creationId xmlns:p14="http://schemas.microsoft.com/office/powerpoint/2010/main" val="2859406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A3FBFB5-38D5-D54D-AF81-7893246EF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800" y="1270000"/>
            <a:ext cx="4813300" cy="431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794136-FE5C-3940-8D5F-DC6D395DA5F4}"/>
              </a:ext>
            </a:extLst>
          </p:cNvPr>
          <p:cNvSpPr/>
          <p:nvPr/>
        </p:nvSpPr>
        <p:spPr>
          <a:xfrm>
            <a:off x="6894576" y="1133856"/>
            <a:ext cx="2286000" cy="768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45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map with text&#10;&#10;Description automatically generated">
            <a:extLst>
              <a:ext uri="{FF2B5EF4-FFF2-40B4-BE49-F238E27FC236}">
                <a16:creationId xmlns:a16="http://schemas.microsoft.com/office/drawing/2014/main" id="{FE81EA9D-0230-E347-A59D-4DAB68D1F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0" y="723900"/>
            <a:ext cx="8470900" cy="5410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06FF057-B72C-6842-8220-69092FB76EA1}"/>
              </a:ext>
            </a:extLst>
          </p:cNvPr>
          <p:cNvSpPr/>
          <p:nvPr/>
        </p:nvSpPr>
        <p:spPr>
          <a:xfrm>
            <a:off x="5461000" y="723900"/>
            <a:ext cx="2286000" cy="768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54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517</TotalTime>
  <Words>102</Words>
  <Application>Microsoft Macintosh PowerPoint</Application>
  <PresentationFormat>Custom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王 利</dc:creator>
  <cp:lastModifiedBy>王 利</cp:lastModifiedBy>
  <cp:revision>12</cp:revision>
  <dcterms:created xsi:type="dcterms:W3CDTF">2020-01-10T21:56:34Z</dcterms:created>
  <dcterms:modified xsi:type="dcterms:W3CDTF">2020-01-11T19:15:32Z</dcterms:modified>
</cp:coreProperties>
</file>