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657" r:id="rId4"/>
  </p:sldMasterIdLst>
  <p:notesMasterIdLst>
    <p:notesMasterId r:id="rId23"/>
  </p:notesMasterIdLst>
  <p:handoutMasterIdLst>
    <p:handoutMasterId r:id="rId24"/>
  </p:handoutMasterIdLst>
  <p:sldIdLst>
    <p:sldId id="257" r:id="rId5"/>
    <p:sldId id="279" r:id="rId6"/>
    <p:sldId id="256" r:id="rId7"/>
    <p:sldId id="282" r:id="rId8"/>
    <p:sldId id="294" r:id="rId9"/>
    <p:sldId id="280" r:id="rId10"/>
    <p:sldId id="281"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501" autoAdjust="0"/>
  </p:normalViewPr>
  <p:slideViewPr>
    <p:cSldViewPr snapToGrid="0">
      <p:cViewPr>
        <p:scale>
          <a:sx n="75" d="100"/>
          <a:sy n="75" d="100"/>
        </p:scale>
        <p:origin x="974" y="33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12/25/2023</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6567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98840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6193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064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08781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996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5123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73410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43960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12/25/2023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0571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62890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77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8663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7806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3813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8181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9297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6CE7D5-CF57-46EF-B807-FDD0502418D4}" type="datetimeFigureOut">
              <a:rPr lang="en-US" smtClean="0"/>
              <a:t>12/25/2023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4173932981"/>
      </p:ext>
    </p:extLst>
  </p:cSld>
  <p:clrMap bg1="dk1" tx1="lt1" bg2="dk2" tx2="lt2" accent1="accent1" accent2="accent2" accent3="accent3" accent4="accent4" accent5="accent5" accent6="accent6" hlink="hlink" folHlink="folHlink"/>
  <p:sldLayoutIdLst>
    <p:sldLayoutId id="2147484658" r:id="rId1"/>
    <p:sldLayoutId id="2147484659" r:id="rId2"/>
    <p:sldLayoutId id="2147484660" r:id="rId3"/>
    <p:sldLayoutId id="2147484661" r:id="rId4"/>
    <p:sldLayoutId id="2147484662" r:id="rId5"/>
    <p:sldLayoutId id="2147484663" r:id="rId6"/>
    <p:sldLayoutId id="2147484664" r:id="rId7"/>
    <p:sldLayoutId id="2147484665" r:id="rId8"/>
    <p:sldLayoutId id="2147484666" r:id="rId9"/>
    <p:sldLayoutId id="2147484667" r:id="rId10"/>
    <p:sldLayoutId id="2147484668" r:id="rId11"/>
    <p:sldLayoutId id="2147484669" r:id="rId12"/>
    <p:sldLayoutId id="2147484670" r:id="rId13"/>
    <p:sldLayoutId id="2147484671" r:id="rId14"/>
    <p:sldLayoutId id="2147484672" r:id="rId15"/>
    <p:sldLayoutId id="2147484673" r:id="rId16"/>
    <p:sldLayoutId id="2147484674" r:id="rId17"/>
    <p:sldLayoutId id="2147484193" r:id="rId18"/>
    <p:sldLayoutId id="2147484194"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86635"/>
            <a:ext cx="9601196" cy="1303867"/>
          </a:xfrm>
        </p:spPr>
        <p:txBody>
          <a:bodyPr>
            <a:normAutofit/>
          </a:bodyPr>
          <a:lstStyle/>
          <a:p>
            <a:pPr algn="ctr" rtl="1"/>
            <a:r>
              <a:rPr lang="fa-IR" sz="6600" dirty="0" smtClean="0">
                <a:solidFill>
                  <a:srgbClr val="C00000"/>
                </a:solidFill>
              </a:rPr>
              <a:t>قفل  هوشمند</a:t>
            </a:r>
            <a:endParaRPr lang="en-US" sz="6600" dirty="0">
              <a:solidFill>
                <a:srgbClr val="C00000"/>
              </a:solidFill>
            </a:endParaRPr>
          </a:p>
        </p:txBody>
      </p:sp>
      <p:sp>
        <p:nvSpPr>
          <p:cNvPr id="3" name="Content Placeholder 2"/>
          <p:cNvSpPr>
            <a:spLocks noGrp="1"/>
          </p:cNvSpPr>
          <p:nvPr>
            <p:ph idx="1"/>
          </p:nvPr>
        </p:nvSpPr>
        <p:spPr>
          <a:xfrm>
            <a:off x="1295401" y="2556932"/>
            <a:ext cx="9601196" cy="2816257"/>
          </a:xfrm>
        </p:spPr>
        <p:txBody>
          <a:bodyPr/>
          <a:lstStyle/>
          <a:p>
            <a:pPr marL="0" indent="0" algn="ctr">
              <a:buNone/>
            </a:pPr>
            <a:r>
              <a:rPr lang="fa-IR" sz="2400" dirty="0" smtClean="0"/>
              <a:t>استاد: زهرا سادات عصایی معم</a:t>
            </a:r>
          </a:p>
          <a:p>
            <a:pPr marL="0" indent="0" algn="ctr" rtl="1">
              <a:buNone/>
            </a:pPr>
            <a:r>
              <a:rPr lang="fa-IR" sz="2400" dirty="0" smtClean="0"/>
              <a:t>عرفان شجاعی ، علی علم بلادی</a:t>
            </a:r>
          </a:p>
          <a:p>
            <a:pPr marL="0" indent="0" algn="ctr">
              <a:buNone/>
            </a:pPr>
            <a:r>
              <a:rPr lang="fa-IR" sz="2400" dirty="0" smtClean="0"/>
              <a:t>دی ماه 1402</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466975"/>
            <a:ext cx="2347911" cy="322897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50" y="2556932"/>
            <a:ext cx="2562225" cy="31390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23480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183" y="627017"/>
            <a:ext cx="10859588" cy="5695406"/>
          </a:xfrm>
        </p:spPr>
        <p:txBody>
          <a:bodyPr>
            <a:normAutofit/>
          </a:bodyPr>
          <a:lstStyle/>
          <a:p>
            <a:pPr algn="r" rtl="1"/>
            <a:r>
              <a:rPr lang="ar-SA" dirty="0">
                <a:effectLst/>
              </a:rPr>
              <a:t>انتخاب </a:t>
            </a:r>
            <a:r>
              <a:rPr lang="ar-SA" dirty="0" smtClean="0">
                <a:effectLst/>
              </a:rPr>
              <a:t>سخت‌افزار</a:t>
            </a:r>
            <a:r>
              <a:rPr lang="fa-IR" dirty="0" smtClean="0">
                <a:effectLst/>
              </a:rPr>
              <a:t>:</a:t>
            </a:r>
          </a:p>
          <a:p>
            <a:pPr marL="36900" indent="0" algn="r" rtl="1">
              <a:buNone/>
            </a:pPr>
            <a:r>
              <a:rPr lang="ar-SA" dirty="0" smtClean="0">
                <a:effectLst/>
              </a:rPr>
              <a:t>استفاده </a:t>
            </a:r>
            <a:r>
              <a:rPr lang="ar-SA" dirty="0">
                <a:effectLst/>
              </a:rPr>
              <a:t>از میکروکنترلر مانند</a:t>
            </a:r>
            <a:r>
              <a:rPr lang="en-US" dirty="0">
                <a:effectLst/>
              </a:rPr>
              <a:t> Arduino </a:t>
            </a:r>
            <a:r>
              <a:rPr lang="ar-SA" dirty="0">
                <a:effectLst/>
              </a:rPr>
              <a:t>یا</a:t>
            </a:r>
            <a:r>
              <a:rPr lang="en-US" dirty="0">
                <a:effectLst/>
              </a:rPr>
              <a:t> </a:t>
            </a:r>
            <a:r>
              <a:rPr lang="fa-IR" dirty="0" smtClean="0">
                <a:effectLst/>
              </a:rPr>
              <a:t> </a:t>
            </a:r>
            <a:r>
              <a:rPr lang="en-US" dirty="0" smtClean="0">
                <a:effectLst/>
              </a:rPr>
              <a:t>Raspberry Pi</a:t>
            </a:r>
            <a:r>
              <a:rPr lang="fa-IR" dirty="0" smtClean="0">
                <a:effectLst/>
              </a:rPr>
              <a:t> .</a:t>
            </a:r>
            <a:r>
              <a:rPr lang="en-US" dirty="0">
                <a:effectLst/>
              </a:rPr>
              <a:t/>
            </a:r>
            <a:br>
              <a:rPr lang="en-US" dirty="0">
                <a:effectLst/>
              </a:rPr>
            </a:br>
            <a:r>
              <a:rPr lang="ar-SA" dirty="0" smtClean="0">
                <a:effectLst/>
              </a:rPr>
              <a:t>انتخاب </a:t>
            </a:r>
            <a:r>
              <a:rPr lang="ar-SA" dirty="0">
                <a:effectLst/>
              </a:rPr>
              <a:t>سنسورها برای تشخیص اثر انگشت، تشخیص چهره یا سیستم‌های </a:t>
            </a:r>
            <a:r>
              <a:rPr lang="ar-SA" dirty="0" smtClean="0">
                <a:effectLst/>
              </a:rPr>
              <a:t>رمزنگاری</a:t>
            </a:r>
            <a:r>
              <a:rPr lang="fa-IR" dirty="0" smtClean="0">
                <a:effectLst/>
              </a:rPr>
              <a:t>.</a:t>
            </a:r>
          </a:p>
          <a:p>
            <a:pPr marL="36900" indent="0" algn="r" rtl="1">
              <a:buNone/>
            </a:pPr>
            <a:endParaRPr lang="fa-IR" dirty="0">
              <a:effectLst/>
            </a:endParaRPr>
          </a:p>
          <a:p>
            <a:pPr algn="r" rtl="1"/>
            <a:r>
              <a:rPr lang="ar-SA" dirty="0">
                <a:effectLst/>
              </a:rPr>
              <a:t>نصب و پیکربندی </a:t>
            </a:r>
            <a:r>
              <a:rPr lang="ar-SA" dirty="0" smtClean="0">
                <a:effectLst/>
              </a:rPr>
              <a:t>سنسورها</a:t>
            </a:r>
            <a:r>
              <a:rPr lang="fa-IR" dirty="0" smtClean="0">
                <a:effectLst/>
              </a:rPr>
              <a:t>:</a:t>
            </a:r>
          </a:p>
          <a:p>
            <a:pPr marL="36900" indent="0" algn="r" rtl="1">
              <a:buNone/>
            </a:pPr>
            <a:r>
              <a:rPr lang="ar-SA" dirty="0">
                <a:effectLst/>
              </a:rPr>
              <a:t>اتصال و نصب سنسور انتخابی بر روی دستگاه</a:t>
            </a:r>
            <a:r>
              <a:rPr lang="en-US" dirty="0">
                <a:effectLst/>
              </a:rPr>
              <a:t>.</a:t>
            </a:r>
            <a:br>
              <a:rPr lang="en-US" dirty="0">
                <a:effectLst/>
              </a:rPr>
            </a:br>
            <a:r>
              <a:rPr lang="ar-SA" dirty="0" smtClean="0">
                <a:effectLst/>
              </a:rPr>
              <a:t>تنظیمات </a:t>
            </a:r>
            <a:r>
              <a:rPr lang="ar-SA" dirty="0">
                <a:effectLst/>
              </a:rPr>
              <a:t>مورد نیاز به منظور دریافت داده‌ها از سنسور</a:t>
            </a:r>
            <a:r>
              <a:rPr lang="en-US" dirty="0" smtClean="0">
                <a:effectLst/>
              </a:rPr>
              <a:t>.</a:t>
            </a:r>
            <a:endParaRPr lang="fa-IR" dirty="0" smtClean="0">
              <a:effectLst/>
            </a:endParaRPr>
          </a:p>
          <a:p>
            <a:pPr marL="36900" indent="0" algn="r" rtl="1">
              <a:buNone/>
            </a:pPr>
            <a:endParaRPr lang="fa-IR" dirty="0">
              <a:effectLst/>
            </a:endParaRPr>
          </a:p>
          <a:p>
            <a:pPr algn="r" rtl="1"/>
            <a:r>
              <a:rPr lang="ar-SA" dirty="0">
                <a:effectLst/>
              </a:rPr>
              <a:t>برنامه نویسی </a:t>
            </a:r>
            <a:r>
              <a:rPr lang="ar-SA" dirty="0" smtClean="0">
                <a:effectLst/>
              </a:rPr>
              <a:t>میکروکنترلر</a:t>
            </a:r>
            <a:r>
              <a:rPr lang="fa-IR" dirty="0" smtClean="0">
                <a:effectLst/>
              </a:rPr>
              <a:t>:</a:t>
            </a:r>
          </a:p>
          <a:p>
            <a:pPr marL="36900" indent="0" algn="r" rtl="1">
              <a:buNone/>
            </a:pPr>
            <a:r>
              <a:rPr lang="ar-SA" dirty="0">
                <a:effectLst/>
              </a:rPr>
              <a:t>نوشتن کد برنامه برای میکروکنترلر به منظور کنترل قفل بر اساس داده‌های دریافتی از </a:t>
            </a:r>
            <a:r>
              <a:rPr lang="ar-SA" dirty="0" smtClean="0">
                <a:effectLst/>
              </a:rPr>
              <a:t>سنسورها</a:t>
            </a:r>
            <a:r>
              <a:rPr lang="fa-IR" dirty="0">
                <a:effectLst/>
              </a:rPr>
              <a:t> .</a:t>
            </a:r>
            <a:r>
              <a:rPr lang="fa-IR" dirty="0" smtClean="0">
                <a:effectLst/>
              </a:rPr>
              <a:t>                                   </a:t>
            </a:r>
            <a:r>
              <a:rPr lang="en-US" dirty="0" smtClean="0">
                <a:effectLst/>
              </a:rPr>
              <a:t>   </a:t>
            </a:r>
            <a:r>
              <a:rPr lang="ar-SA" dirty="0" smtClean="0">
                <a:effectLst/>
              </a:rPr>
              <a:t>پیاده‌سازی </a:t>
            </a:r>
            <a:r>
              <a:rPr lang="ar-SA" dirty="0">
                <a:effectLst/>
              </a:rPr>
              <a:t>الگوریتم‌های تشخیص اثر انگشت، چهره یا </a:t>
            </a:r>
            <a:r>
              <a:rPr lang="ar-SA" dirty="0" smtClean="0">
                <a:effectLst/>
              </a:rPr>
              <a:t>رمزنگاری</a:t>
            </a:r>
            <a:r>
              <a:rPr lang="fa-IR" dirty="0" smtClean="0">
                <a:effectLst/>
              </a:rPr>
              <a:t>.</a:t>
            </a:r>
            <a:endParaRPr lang="en-US" dirty="0">
              <a:effectLst/>
            </a:endParaRPr>
          </a:p>
          <a:p>
            <a:pPr marL="36900" indent="0" algn="r" rtl="1">
              <a:buNone/>
            </a:pPr>
            <a:r>
              <a:rPr lang="en-US" dirty="0">
                <a:effectLst/>
              </a:rPr>
              <a:t/>
            </a:r>
            <a:br>
              <a:rPr lang="en-US" dirty="0">
                <a:effectLst/>
              </a:rPr>
            </a:br>
            <a:r>
              <a:rPr lang="en-US" dirty="0">
                <a:effectLst/>
              </a:rPr>
              <a:t/>
            </a:r>
            <a:br>
              <a:rPr lang="en-US" dirty="0">
                <a:effectLst/>
              </a:rPr>
            </a:br>
            <a:endParaRPr lang="en-US" dirty="0">
              <a:effectLst/>
            </a:endParaRPr>
          </a:p>
          <a:p>
            <a:pPr marL="36900" indent="0" algn="r" rtl="1">
              <a:buNone/>
            </a:pPr>
            <a:endParaRPr lang="en-US" dirty="0">
              <a:effectLst/>
            </a:endParaRPr>
          </a:p>
          <a:p>
            <a:pPr marL="36900" indent="0" algn="r" rtl="1">
              <a:buNone/>
            </a:pPr>
            <a:endParaRPr lang="en-US" dirty="0"/>
          </a:p>
        </p:txBody>
      </p:sp>
    </p:spTree>
    <p:extLst>
      <p:ext uri="{BB962C8B-B14F-4D97-AF65-F5344CB8AC3E}">
        <p14:creationId xmlns:p14="http://schemas.microsoft.com/office/powerpoint/2010/main" val="116304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SA" dirty="0">
                <a:effectLst/>
              </a:rPr>
              <a:t>اتصال به بلوتوث (اختیاری</a:t>
            </a:r>
            <a:r>
              <a:rPr lang="ar-SA" dirty="0" smtClean="0">
                <a:effectLst/>
              </a:rPr>
              <a:t>)</a:t>
            </a:r>
            <a:r>
              <a:rPr lang="fa-IR" dirty="0" smtClean="0">
                <a:effectLst/>
              </a:rPr>
              <a:t>:</a:t>
            </a:r>
          </a:p>
          <a:p>
            <a:pPr marL="36900" indent="0" algn="r" rtl="1">
              <a:buNone/>
            </a:pPr>
            <a:r>
              <a:rPr lang="ar-SA" dirty="0">
                <a:effectLst/>
              </a:rPr>
              <a:t>اگر می‌خواهید از طریق بلوتوث به دستگاه موبایل کنترل کنید، باید این قابلیت را نیز پیاده‌سازی کنید</a:t>
            </a:r>
            <a:r>
              <a:rPr lang="en-US" dirty="0">
                <a:effectLst/>
              </a:rPr>
              <a:t>.</a:t>
            </a:r>
            <a:br>
              <a:rPr lang="en-US" dirty="0">
                <a:effectLst/>
              </a:rPr>
            </a:br>
            <a:endParaRPr lang="en-US" dirty="0">
              <a:effectLst/>
            </a:endParaRPr>
          </a:p>
          <a:p>
            <a:pPr algn="r" rtl="1"/>
            <a:r>
              <a:rPr lang="ar-SA" dirty="0">
                <a:effectLst/>
              </a:rPr>
              <a:t>تست و ارتقاء</a:t>
            </a:r>
            <a:r>
              <a:rPr lang="en-US" dirty="0" smtClean="0">
                <a:effectLst/>
              </a:rPr>
              <a:t>:</a:t>
            </a:r>
            <a:endParaRPr lang="fa-IR" dirty="0" smtClean="0">
              <a:effectLst/>
            </a:endParaRPr>
          </a:p>
          <a:p>
            <a:pPr marL="36900" indent="0" algn="r" rtl="1">
              <a:buNone/>
            </a:pPr>
            <a:r>
              <a:rPr lang="ar-SA" dirty="0">
                <a:effectLst/>
              </a:rPr>
              <a:t>تست کامل سیستم بر روی یک مدل </a:t>
            </a:r>
            <a:r>
              <a:rPr lang="ar-SA" dirty="0" smtClean="0">
                <a:effectLst/>
              </a:rPr>
              <a:t>تستی</a:t>
            </a:r>
            <a:r>
              <a:rPr lang="fa-IR" dirty="0">
                <a:effectLst/>
              </a:rPr>
              <a:t> </a:t>
            </a:r>
            <a:r>
              <a:rPr lang="fa-IR" dirty="0" smtClean="0">
                <a:effectLst/>
              </a:rPr>
              <a:t>و سپس کارکرد آن را تست کنیم.</a:t>
            </a:r>
          </a:p>
          <a:p>
            <a:pPr marL="36900" indent="0" algn="r" rtl="1">
              <a:buNone/>
            </a:pPr>
            <a:r>
              <a:rPr lang="ar-SA" dirty="0" smtClean="0">
                <a:effectLst/>
              </a:rPr>
              <a:t>ارتقاء </a:t>
            </a:r>
            <a:r>
              <a:rPr lang="ar-SA" dirty="0">
                <a:effectLst/>
              </a:rPr>
              <a:t>و بهینه‌سازی کدها و تنظیمات به منظور بهبود کارایی و امنیت</a:t>
            </a:r>
            <a:r>
              <a:rPr lang="en-US" dirty="0" smtClean="0">
                <a:effectLst/>
              </a:rPr>
              <a:t>.</a:t>
            </a:r>
            <a:endParaRPr lang="fa-IR" dirty="0" smtClean="0">
              <a:effectLst/>
            </a:endParaRPr>
          </a:p>
          <a:p>
            <a:pPr marL="36900" indent="0" algn="r" rtl="1">
              <a:buNone/>
            </a:pPr>
            <a:endParaRPr lang="fa-IR" dirty="0">
              <a:effectLst/>
            </a:endParaRPr>
          </a:p>
          <a:p>
            <a:pPr algn="r" rtl="1"/>
            <a:r>
              <a:rPr lang="fa-IR" dirty="0" smtClean="0">
                <a:effectLst/>
              </a:rPr>
              <a:t>هر کدام </a:t>
            </a:r>
            <a:r>
              <a:rPr lang="ar-SA" dirty="0" smtClean="0">
                <a:effectLst/>
              </a:rPr>
              <a:t>نیاز </a:t>
            </a:r>
            <a:r>
              <a:rPr lang="ar-SA" dirty="0">
                <a:effectLst/>
              </a:rPr>
              <a:t>به تخصص در زمینه‌های مختلف مانند برنامه‌نویسی، مهندسی الکترونیک و سخت‌افزار </a:t>
            </a:r>
            <a:r>
              <a:rPr lang="ar-SA" dirty="0" smtClean="0">
                <a:effectLst/>
              </a:rPr>
              <a:t>دارند</a:t>
            </a:r>
            <a:r>
              <a:rPr lang="fa-IR" dirty="0" smtClean="0">
                <a:effectLst/>
              </a:rPr>
              <a:t>.</a:t>
            </a:r>
            <a:r>
              <a:rPr lang="en-US" dirty="0">
                <a:effectLst/>
              </a:rPr>
              <a:t/>
            </a:r>
            <a:br>
              <a:rPr lang="en-US" dirty="0">
                <a:effectLst/>
              </a:rPr>
            </a:br>
            <a:r>
              <a:rPr lang="en-US" dirty="0">
                <a:effectLst/>
              </a:rPr>
              <a:t/>
            </a:r>
            <a:br>
              <a:rPr lang="en-US" dirty="0">
                <a:effectLst/>
              </a:rPr>
            </a:br>
            <a:endParaRPr lang="en-US" dirty="0">
              <a:effectLst/>
            </a:endParaRPr>
          </a:p>
          <a:p>
            <a:pPr marL="36900" indent="0" algn="r" rtl="1">
              <a:buNone/>
            </a:pPr>
            <a:endParaRPr lang="en-US" dirty="0"/>
          </a:p>
        </p:txBody>
      </p:sp>
    </p:spTree>
    <p:extLst>
      <p:ext uri="{BB962C8B-B14F-4D97-AF65-F5344CB8AC3E}">
        <p14:creationId xmlns:p14="http://schemas.microsoft.com/office/powerpoint/2010/main" val="299140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543" y="836024"/>
            <a:ext cx="10353762" cy="5216434"/>
          </a:xfrm>
        </p:spPr>
        <p:txBody>
          <a:bodyPr>
            <a:normAutofit lnSpcReduction="10000"/>
          </a:bodyPr>
          <a:lstStyle/>
          <a:p>
            <a:pPr algn="r" rtl="1"/>
            <a:r>
              <a:rPr lang="ar-SA" dirty="0">
                <a:effectLst/>
              </a:rPr>
              <a:t>انتخاب </a:t>
            </a:r>
            <a:r>
              <a:rPr lang="ar-SA" dirty="0" smtClean="0">
                <a:effectLst/>
              </a:rPr>
              <a:t>سنسور</a:t>
            </a:r>
            <a:r>
              <a:rPr lang="fa-IR" dirty="0" smtClean="0">
                <a:effectLst/>
              </a:rPr>
              <a:t>:</a:t>
            </a:r>
          </a:p>
          <a:p>
            <a:pPr marL="36900" indent="0" algn="r" rtl="1">
              <a:buNone/>
            </a:pPr>
            <a:r>
              <a:rPr lang="ar-SA" dirty="0">
                <a:effectLst/>
              </a:rPr>
              <a:t>اگر از سیستم اثر انگشت استفاده </a:t>
            </a:r>
            <a:r>
              <a:rPr lang="ar-SA" dirty="0" smtClean="0">
                <a:effectLst/>
              </a:rPr>
              <a:t>می‌کنی</a:t>
            </a:r>
            <a:r>
              <a:rPr lang="fa-IR" dirty="0" smtClean="0">
                <a:effectLst/>
              </a:rPr>
              <a:t>م</a:t>
            </a:r>
            <a:r>
              <a:rPr lang="ar-SA" dirty="0" smtClean="0">
                <a:effectLst/>
              </a:rPr>
              <a:t>، </a:t>
            </a:r>
            <a:r>
              <a:rPr lang="ar-SA" dirty="0">
                <a:effectLst/>
              </a:rPr>
              <a:t>می‌توانید سنسورهای اثر انگشت اپتیکال یا خازنی را در نظر </a:t>
            </a:r>
            <a:r>
              <a:rPr lang="ar-SA" dirty="0" smtClean="0">
                <a:effectLst/>
              </a:rPr>
              <a:t>بگیری</a:t>
            </a:r>
            <a:r>
              <a:rPr lang="fa-IR" dirty="0" smtClean="0">
                <a:effectLst/>
              </a:rPr>
              <a:t>م.</a:t>
            </a:r>
          </a:p>
          <a:p>
            <a:pPr marL="36900" indent="0" algn="r" rtl="1">
              <a:buNone/>
            </a:pPr>
            <a:r>
              <a:rPr lang="ar-SA" dirty="0">
                <a:effectLst/>
              </a:rPr>
              <a:t>برای تشخیص چهره، ماژول‌های دوربین با </a:t>
            </a:r>
            <a:r>
              <a:rPr lang="ar-SA" dirty="0" smtClean="0">
                <a:effectLst/>
              </a:rPr>
              <a:t>قابلیت </a:t>
            </a:r>
            <a:r>
              <a:rPr lang="ar-SA" dirty="0">
                <a:effectLst/>
              </a:rPr>
              <a:t>پردازش تصویر مانند</a:t>
            </a:r>
            <a:r>
              <a:rPr lang="en-US" dirty="0">
                <a:effectLst/>
              </a:rPr>
              <a:t> </a:t>
            </a:r>
            <a:r>
              <a:rPr lang="en-US" dirty="0" err="1">
                <a:effectLst/>
              </a:rPr>
              <a:t>OpenCV</a:t>
            </a:r>
            <a:r>
              <a:rPr lang="en-US" dirty="0">
                <a:effectLst/>
              </a:rPr>
              <a:t> </a:t>
            </a:r>
            <a:r>
              <a:rPr lang="ar-SA" dirty="0">
                <a:effectLst/>
              </a:rPr>
              <a:t>را مورد استفاده قرار </a:t>
            </a:r>
            <a:r>
              <a:rPr lang="ar-SA" dirty="0" smtClean="0">
                <a:effectLst/>
              </a:rPr>
              <a:t>دهی</a:t>
            </a:r>
            <a:r>
              <a:rPr lang="fa-IR" dirty="0" smtClean="0">
                <a:effectLst/>
              </a:rPr>
              <a:t>م.</a:t>
            </a:r>
          </a:p>
          <a:p>
            <a:pPr algn="r" rtl="1"/>
            <a:r>
              <a:rPr lang="ar-SA" dirty="0">
                <a:effectLst/>
              </a:rPr>
              <a:t>برنامه‌نویسی </a:t>
            </a:r>
            <a:r>
              <a:rPr lang="ar-SA" dirty="0" smtClean="0">
                <a:effectLst/>
              </a:rPr>
              <a:t>میکروکنترلر</a:t>
            </a:r>
            <a:r>
              <a:rPr lang="fa-IR" dirty="0" smtClean="0">
                <a:effectLst/>
              </a:rPr>
              <a:t>:</a:t>
            </a:r>
          </a:p>
          <a:p>
            <a:pPr marL="36900" indent="0" algn="r" rtl="1">
              <a:buNone/>
            </a:pPr>
            <a:r>
              <a:rPr lang="ar-SA" dirty="0">
                <a:effectLst/>
              </a:rPr>
              <a:t>نرم‌افزاری </a:t>
            </a:r>
            <a:r>
              <a:rPr lang="ar-SA" dirty="0" smtClean="0">
                <a:effectLst/>
              </a:rPr>
              <a:t>بنویسی</a:t>
            </a:r>
            <a:r>
              <a:rPr lang="fa-IR" dirty="0">
                <a:effectLst/>
              </a:rPr>
              <a:t>م</a:t>
            </a:r>
            <a:r>
              <a:rPr lang="ar-SA" dirty="0" smtClean="0">
                <a:effectLst/>
              </a:rPr>
              <a:t> </a:t>
            </a:r>
            <a:r>
              <a:rPr lang="ar-SA" dirty="0">
                <a:effectLst/>
              </a:rPr>
              <a:t>که از اطلاعات سنسورها خوانده شده، تصمیم بگیرد که آیا قفل باز شود یا خیر</a:t>
            </a:r>
            <a:r>
              <a:rPr lang="en-US" dirty="0">
                <a:effectLst/>
              </a:rPr>
              <a:t>.</a:t>
            </a:r>
            <a:br>
              <a:rPr lang="en-US" dirty="0">
                <a:effectLst/>
              </a:rPr>
            </a:br>
            <a:r>
              <a:rPr lang="ar-SA" dirty="0" smtClean="0">
                <a:effectLst/>
              </a:rPr>
              <a:t>الگوریتم‌های </a:t>
            </a:r>
            <a:r>
              <a:rPr lang="ar-SA" dirty="0">
                <a:effectLst/>
              </a:rPr>
              <a:t>تشخیص اثر انگشت یا چهره را پیاده‌سازی </a:t>
            </a:r>
            <a:r>
              <a:rPr lang="ar-SA" dirty="0" smtClean="0">
                <a:effectLst/>
              </a:rPr>
              <a:t>کنی</a:t>
            </a:r>
            <a:r>
              <a:rPr lang="fa-IR" dirty="0" smtClean="0">
                <a:effectLst/>
              </a:rPr>
              <a:t>م</a:t>
            </a:r>
            <a:r>
              <a:rPr lang="en-US" dirty="0" smtClean="0">
                <a:effectLst/>
              </a:rPr>
              <a:t>.</a:t>
            </a:r>
            <a:r>
              <a:rPr lang="en-US" dirty="0">
                <a:effectLst/>
              </a:rPr>
              <a:t/>
            </a:r>
            <a:br>
              <a:rPr lang="en-US" dirty="0">
                <a:effectLst/>
              </a:rPr>
            </a:br>
            <a:endParaRPr lang="fa-IR" dirty="0" smtClean="0">
              <a:effectLst/>
            </a:endParaRPr>
          </a:p>
          <a:p>
            <a:pPr algn="r" rtl="1"/>
            <a:r>
              <a:rPr lang="ar-SA" dirty="0">
                <a:effectLst/>
              </a:rPr>
              <a:t>در هر مرحله، به دقت به داده‌های ورودی و خروجی توجه </a:t>
            </a:r>
            <a:r>
              <a:rPr lang="ar-SA" dirty="0" smtClean="0">
                <a:effectLst/>
              </a:rPr>
              <a:t>کنی</a:t>
            </a:r>
            <a:r>
              <a:rPr lang="fa-IR" dirty="0" smtClean="0">
                <a:effectLst/>
              </a:rPr>
              <a:t>م</a:t>
            </a:r>
            <a:r>
              <a:rPr lang="ar-SA" dirty="0" smtClean="0">
                <a:effectLst/>
              </a:rPr>
              <a:t> </a:t>
            </a:r>
            <a:r>
              <a:rPr lang="ar-SA" dirty="0">
                <a:effectLst/>
              </a:rPr>
              <a:t>و مطمئن </a:t>
            </a:r>
            <a:r>
              <a:rPr lang="ar-SA" dirty="0" smtClean="0">
                <a:effectLst/>
              </a:rPr>
              <a:t>شوی</a:t>
            </a:r>
            <a:r>
              <a:rPr lang="fa-IR" dirty="0" smtClean="0">
                <a:effectLst/>
              </a:rPr>
              <a:t>م</a:t>
            </a:r>
            <a:r>
              <a:rPr lang="ar-SA" dirty="0" smtClean="0">
                <a:effectLst/>
              </a:rPr>
              <a:t> </a:t>
            </a:r>
            <a:r>
              <a:rPr lang="ar-SA" dirty="0">
                <a:effectLst/>
              </a:rPr>
              <a:t>که تمام قسمت‌ها به درستی کار </a:t>
            </a:r>
            <a:r>
              <a:rPr lang="ar-SA" dirty="0" smtClean="0">
                <a:effectLst/>
              </a:rPr>
              <a:t>می‌کنند</a:t>
            </a:r>
            <a:r>
              <a:rPr lang="fa-IR" dirty="0" smtClean="0">
                <a:effectLst/>
              </a:rPr>
              <a:t>.</a:t>
            </a:r>
          </a:p>
          <a:p>
            <a:pPr algn="r" rtl="1"/>
            <a:endParaRPr lang="fa-IR" dirty="0">
              <a:effectLst/>
            </a:endParaRPr>
          </a:p>
          <a:p>
            <a:pPr algn="r" rtl="1"/>
            <a:r>
              <a:rPr lang="ar-SA" dirty="0" smtClean="0">
                <a:effectLst/>
              </a:rPr>
              <a:t>امنیت</a:t>
            </a:r>
            <a:r>
              <a:rPr lang="fa-IR" dirty="0" smtClean="0">
                <a:effectLst/>
              </a:rPr>
              <a:t>:</a:t>
            </a:r>
          </a:p>
          <a:p>
            <a:pPr marL="36900" indent="0" algn="r" rtl="1">
              <a:buNone/>
            </a:pPr>
            <a:r>
              <a:rPr lang="ar-SA" dirty="0" smtClean="0">
                <a:effectLst/>
              </a:rPr>
              <a:t>اگر </a:t>
            </a:r>
            <a:r>
              <a:rPr lang="ar-SA" dirty="0">
                <a:effectLst/>
              </a:rPr>
              <a:t>قفل </a:t>
            </a:r>
            <a:r>
              <a:rPr lang="ar-SA" dirty="0" smtClean="0">
                <a:effectLst/>
              </a:rPr>
              <a:t>ما </a:t>
            </a:r>
            <a:r>
              <a:rPr lang="ar-SA" dirty="0">
                <a:effectLst/>
              </a:rPr>
              <a:t>برای محافظت از موارد حساس استفاده می‌شود، باید نقاط ضعف امنیتی را شناسایی کرده و بر آنها پیشگیری </a:t>
            </a:r>
            <a:r>
              <a:rPr lang="ar-SA" dirty="0" smtClean="0">
                <a:effectLst/>
              </a:rPr>
              <a:t>کنی</a:t>
            </a:r>
            <a:r>
              <a:rPr lang="fa-IR" dirty="0" smtClean="0">
                <a:effectLst/>
              </a:rPr>
              <a:t>م</a:t>
            </a:r>
            <a:r>
              <a:rPr lang="en-US" dirty="0" smtClean="0">
                <a:effectLst/>
              </a:rPr>
              <a:t>.</a:t>
            </a:r>
            <a:r>
              <a:rPr lang="en-US" dirty="0">
                <a:effectLst/>
              </a:rPr>
              <a:t/>
            </a:r>
            <a:br>
              <a:rPr lang="en-US" dirty="0">
                <a:effectLst/>
              </a:rPr>
            </a:br>
            <a:r>
              <a:rPr lang="ar-SA" dirty="0" smtClean="0">
                <a:effectLst/>
              </a:rPr>
              <a:t>از </a:t>
            </a:r>
            <a:r>
              <a:rPr lang="ar-SA" dirty="0">
                <a:effectLst/>
              </a:rPr>
              <a:t>رمزنگاری برای اطلاعات حساسی که از سنسورها به میکروکنترلر منتقل می‌شود، استفاده </a:t>
            </a:r>
            <a:r>
              <a:rPr lang="ar-SA" dirty="0" smtClean="0">
                <a:effectLst/>
              </a:rPr>
              <a:t>کنی</a:t>
            </a:r>
            <a:r>
              <a:rPr lang="fa-IR" dirty="0" smtClean="0">
                <a:effectLst/>
              </a:rPr>
              <a:t>م.</a:t>
            </a:r>
            <a:endParaRPr lang="en-US" dirty="0">
              <a:effectLst/>
            </a:endParaRPr>
          </a:p>
          <a:p>
            <a:pPr marL="36900" indent="0" algn="r" rtl="1">
              <a:buNone/>
            </a:pPr>
            <a:endParaRPr lang="en-US" dirty="0">
              <a:effectLst/>
            </a:endParaRPr>
          </a:p>
          <a:p>
            <a:pPr marL="36900" indent="0" algn="r" rtl="1">
              <a:buNone/>
            </a:pPr>
            <a:endParaRPr lang="en-US" dirty="0"/>
          </a:p>
        </p:txBody>
      </p:sp>
    </p:spTree>
    <p:extLst>
      <p:ext uri="{BB962C8B-B14F-4D97-AF65-F5344CB8AC3E}">
        <p14:creationId xmlns:p14="http://schemas.microsoft.com/office/powerpoint/2010/main" val="2244977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550" y="561703"/>
            <a:ext cx="11382102" cy="6078582"/>
          </a:xfrm>
        </p:spPr>
        <p:txBody>
          <a:bodyPr>
            <a:noAutofit/>
          </a:bodyPr>
          <a:lstStyle/>
          <a:p>
            <a:pPr algn="r" rtl="1"/>
            <a:r>
              <a:rPr lang="ar-SA" dirty="0">
                <a:effectLst/>
              </a:rPr>
              <a:t>برنامه نویسی اپلیکیشن موبایل (در صورت استفاده از </a:t>
            </a:r>
            <a:r>
              <a:rPr lang="fa-IR" dirty="0" smtClean="0">
                <a:effectLst/>
              </a:rPr>
              <a:t>تلفن همراه</a:t>
            </a:r>
            <a:r>
              <a:rPr lang="ar-SA" dirty="0" smtClean="0">
                <a:effectLst/>
              </a:rPr>
              <a:t>)</a:t>
            </a:r>
            <a:r>
              <a:rPr lang="fa-IR" dirty="0" smtClean="0">
                <a:effectLst/>
              </a:rPr>
              <a:t>:</a:t>
            </a:r>
          </a:p>
          <a:p>
            <a:pPr marL="36900" indent="0" algn="r" rtl="1">
              <a:buNone/>
            </a:pPr>
            <a:r>
              <a:rPr lang="ar-SA" dirty="0">
                <a:effectLst/>
              </a:rPr>
              <a:t>اگر امکان کنترل از طریق دستگاه موبایل </a:t>
            </a:r>
            <a:r>
              <a:rPr lang="ar-SA" dirty="0" smtClean="0">
                <a:effectLst/>
              </a:rPr>
              <a:t>را</a:t>
            </a:r>
            <a:r>
              <a:rPr lang="fa-IR" dirty="0" smtClean="0">
                <a:effectLst/>
              </a:rPr>
              <a:t> داشته باشیم</a:t>
            </a:r>
            <a:r>
              <a:rPr lang="ar-SA" dirty="0" smtClean="0">
                <a:effectLst/>
              </a:rPr>
              <a:t>، </a:t>
            </a:r>
            <a:r>
              <a:rPr lang="ar-SA" dirty="0">
                <a:effectLst/>
              </a:rPr>
              <a:t>یک اپلیکیشن موبایل برای سیستم خود </a:t>
            </a:r>
            <a:r>
              <a:rPr lang="fa-IR" dirty="0" smtClean="0">
                <a:effectLst/>
              </a:rPr>
              <a:t>می نویسیم</a:t>
            </a:r>
            <a:r>
              <a:rPr lang="en-US" dirty="0" smtClean="0">
                <a:effectLst/>
              </a:rPr>
              <a:t>.</a:t>
            </a:r>
            <a:endParaRPr lang="fa-IR" dirty="0" smtClean="0">
              <a:effectLst/>
            </a:endParaRPr>
          </a:p>
          <a:p>
            <a:pPr marL="36900" indent="0" algn="r" rtl="1">
              <a:buNone/>
            </a:pPr>
            <a:r>
              <a:rPr lang="en-US" dirty="0">
                <a:effectLst/>
              </a:rPr>
              <a:t/>
            </a:r>
            <a:br>
              <a:rPr lang="en-US" dirty="0">
                <a:effectLst/>
              </a:rPr>
            </a:br>
            <a:r>
              <a:rPr lang="ar-SA" dirty="0" smtClean="0">
                <a:effectLst/>
              </a:rPr>
              <a:t>این </a:t>
            </a:r>
            <a:r>
              <a:rPr lang="ar-SA" dirty="0">
                <a:effectLst/>
              </a:rPr>
              <a:t>اپلیکیشن باید توانایی ارتباط با دستگاه از طریق بلوتوث و ارسال دستورات لازم را داشته </a:t>
            </a:r>
            <a:r>
              <a:rPr lang="ar-SA" dirty="0" smtClean="0">
                <a:effectLst/>
              </a:rPr>
              <a:t>باشد</a:t>
            </a:r>
            <a:r>
              <a:rPr lang="fa-IR" dirty="0" smtClean="0">
                <a:effectLst/>
              </a:rPr>
              <a:t>.</a:t>
            </a:r>
          </a:p>
          <a:p>
            <a:pPr algn="r" rtl="1"/>
            <a:r>
              <a:rPr lang="ar-SA" dirty="0">
                <a:effectLst/>
              </a:rPr>
              <a:t>حفاظت در برابر </a:t>
            </a:r>
            <a:r>
              <a:rPr lang="ar-SA" dirty="0" smtClean="0">
                <a:effectLst/>
              </a:rPr>
              <a:t>حملات</a:t>
            </a:r>
            <a:r>
              <a:rPr lang="fa-IR" dirty="0" smtClean="0">
                <a:effectLst/>
              </a:rPr>
              <a:t>:</a:t>
            </a:r>
          </a:p>
          <a:p>
            <a:pPr marL="36900" indent="0" algn="r" rtl="1">
              <a:buNone/>
            </a:pPr>
            <a:r>
              <a:rPr lang="ar-SA" dirty="0" smtClean="0">
                <a:effectLst/>
              </a:rPr>
              <a:t>برنامه‌های ما </a:t>
            </a:r>
            <a:r>
              <a:rPr lang="ar-SA" dirty="0">
                <a:effectLst/>
              </a:rPr>
              <a:t>باید مقاوم به حملات مخرب باشند. از روش‌های حفاظتی مانند تشخیص و پیشگیری از تلاش‌های نفوذ استفاده </a:t>
            </a:r>
            <a:r>
              <a:rPr lang="ar-SA" dirty="0" smtClean="0">
                <a:effectLst/>
              </a:rPr>
              <a:t>کنی</a:t>
            </a:r>
            <a:r>
              <a:rPr lang="fa-IR" dirty="0" smtClean="0">
                <a:effectLst/>
              </a:rPr>
              <a:t>م.</a:t>
            </a:r>
          </a:p>
          <a:p>
            <a:pPr marL="36900" indent="0" algn="r" rtl="1">
              <a:buNone/>
            </a:pPr>
            <a:endParaRPr lang="fa-IR" dirty="0">
              <a:effectLst/>
            </a:endParaRPr>
          </a:p>
          <a:p>
            <a:pPr algn="r" rtl="1"/>
            <a:r>
              <a:rPr lang="ar-SA" dirty="0">
                <a:effectLst/>
              </a:rPr>
              <a:t>منبع </a:t>
            </a:r>
            <a:r>
              <a:rPr lang="ar-SA" dirty="0" smtClean="0">
                <a:effectLst/>
              </a:rPr>
              <a:t>تغذیه</a:t>
            </a:r>
            <a:r>
              <a:rPr lang="fa-IR" dirty="0" smtClean="0">
                <a:effectLst/>
              </a:rPr>
              <a:t>:</a:t>
            </a:r>
          </a:p>
          <a:p>
            <a:pPr marL="36900" indent="0" algn="r" rtl="1">
              <a:buNone/>
            </a:pPr>
            <a:r>
              <a:rPr lang="ar-SA" dirty="0" smtClean="0">
                <a:effectLst/>
              </a:rPr>
              <a:t>یک </a:t>
            </a:r>
            <a:r>
              <a:rPr lang="ar-SA" dirty="0">
                <a:effectLst/>
              </a:rPr>
              <a:t>سیستم قفل هوشمند نیاز به منبع تغذیه پایدار دارد. از باتری یا منبع تغذیه خارجی معتبر استفاده </a:t>
            </a:r>
            <a:r>
              <a:rPr lang="ar-SA" dirty="0" smtClean="0">
                <a:effectLst/>
              </a:rPr>
              <a:t>کنی</a:t>
            </a:r>
            <a:r>
              <a:rPr lang="fa-IR" dirty="0" smtClean="0">
                <a:effectLst/>
              </a:rPr>
              <a:t>م</a:t>
            </a:r>
            <a:r>
              <a:rPr lang="en-US" dirty="0" smtClean="0">
                <a:effectLst/>
              </a:rPr>
              <a:t>.</a:t>
            </a:r>
            <a:r>
              <a:rPr lang="en-US" dirty="0">
                <a:effectLst/>
              </a:rPr>
              <a:t/>
            </a:r>
            <a:br>
              <a:rPr lang="en-US" dirty="0">
                <a:effectLst/>
              </a:rPr>
            </a:br>
            <a:r>
              <a:rPr lang="en-US" dirty="0">
                <a:effectLst/>
              </a:rPr>
              <a:t/>
            </a:r>
            <a:br>
              <a:rPr lang="en-US" dirty="0">
                <a:effectLst/>
              </a:rPr>
            </a:br>
            <a:endParaRPr lang="fa-IR" dirty="0" smtClean="0">
              <a:effectLst/>
            </a:endParaRPr>
          </a:p>
          <a:p>
            <a:pPr algn="r" rtl="1"/>
            <a:r>
              <a:rPr lang="ar-SA" dirty="0" smtClean="0">
                <a:effectLst/>
              </a:rPr>
              <a:t>آزمون‌های نهایی</a:t>
            </a:r>
            <a:r>
              <a:rPr lang="fa-IR" dirty="0" smtClean="0">
                <a:effectLst/>
              </a:rPr>
              <a:t>:</a:t>
            </a:r>
          </a:p>
          <a:p>
            <a:pPr marL="36900" indent="0" algn="r" rtl="1">
              <a:buNone/>
            </a:pPr>
            <a:r>
              <a:rPr lang="ar-SA" dirty="0">
                <a:effectLst/>
              </a:rPr>
              <a:t>پس از اجرای همه مراحل، یک آزمون نهایی انجام </a:t>
            </a:r>
            <a:r>
              <a:rPr lang="fa-IR" dirty="0" smtClean="0">
                <a:effectLst/>
              </a:rPr>
              <a:t>می دهیم</a:t>
            </a:r>
            <a:r>
              <a:rPr lang="ar-SA" dirty="0" smtClean="0">
                <a:effectLst/>
              </a:rPr>
              <a:t> </a:t>
            </a:r>
            <a:r>
              <a:rPr lang="ar-SA" dirty="0">
                <a:effectLst/>
              </a:rPr>
              <a:t>تا مطمئن شوید که سیستم به درستی کار می‌کند و تمامی امکانات به درستی پیاده‌سازی شده‌اند</a:t>
            </a:r>
            <a:r>
              <a:rPr lang="en-US" dirty="0">
                <a:effectLst/>
              </a:rPr>
              <a:t>.</a:t>
            </a:r>
            <a:br>
              <a:rPr lang="en-US" dirty="0">
                <a:effectLst/>
              </a:rPr>
            </a:br>
            <a:endParaRPr lang="en-US" dirty="0">
              <a:effectLst/>
            </a:endParaRPr>
          </a:p>
          <a:p>
            <a:pPr marL="36900" indent="0" algn="r" rtl="1">
              <a:buNone/>
            </a:pPr>
            <a:endParaRPr lang="en-US" dirty="0" smtClean="0">
              <a:effectLst/>
            </a:endParaRPr>
          </a:p>
          <a:p>
            <a:pPr marL="36900" indent="0" algn="r" rtl="1">
              <a:buNone/>
            </a:pPr>
            <a:r>
              <a:rPr lang="en-US" dirty="0">
                <a:effectLst/>
              </a:rPr>
              <a:t/>
            </a:r>
            <a:br>
              <a:rPr lang="en-US" dirty="0">
                <a:effectLst/>
              </a:rPr>
            </a:br>
            <a:r>
              <a:rPr lang="en-US" dirty="0">
                <a:effectLst/>
              </a:rPr>
              <a:t/>
            </a:r>
            <a:br>
              <a:rPr lang="en-US" dirty="0">
                <a:effectLst/>
              </a:rPr>
            </a:br>
            <a:endParaRPr lang="en-US" dirty="0">
              <a:effectLst/>
            </a:endParaRPr>
          </a:p>
          <a:p>
            <a:pPr marL="36900" indent="0" algn="r" rtl="1">
              <a:buNone/>
            </a:pPr>
            <a:endParaRPr lang="en-US" dirty="0"/>
          </a:p>
        </p:txBody>
      </p:sp>
    </p:spTree>
    <p:extLst>
      <p:ext uri="{BB962C8B-B14F-4D97-AF65-F5344CB8AC3E}">
        <p14:creationId xmlns:p14="http://schemas.microsoft.com/office/powerpoint/2010/main" val="1541667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14" y="365760"/>
            <a:ext cx="10353762" cy="970450"/>
          </a:xfrm>
        </p:spPr>
        <p:txBody>
          <a:bodyPr/>
          <a:lstStyle/>
          <a:p>
            <a:r>
              <a:rPr lang="fa-IR" dirty="0" smtClean="0">
                <a:solidFill>
                  <a:schemeClr val="accent1"/>
                </a:solidFill>
              </a:rPr>
              <a:t>جدول حالات استتفاده از قفل هوشمند</a:t>
            </a:r>
            <a:endParaRPr lang="en-US" dirty="0">
              <a:solidFill>
                <a:schemeClr val="accent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0779655"/>
              </p:ext>
            </p:extLst>
          </p:nvPr>
        </p:nvGraphicFramePr>
        <p:xfrm>
          <a:off x="914314" y="1514248"/>
          <a:ext cx="10353676" cy="4942551"/>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11646246"/>
                    </a:ext>
                  </a:extLst>
                </a:gridCol>
                <a:gridCol w="5176838">
                  <a:extLst>
                    <a:ext uri="{9D8B030D-6E8A-4147-A177-3AD203B41FA5}">
                      <a16:colId xmlns:a16="http://schemas.microsoft.com/office/drawing/2014/main" val="1165339469"/>
                    </a:ext>
                  </a:extLst>
                </a:gridCol>
              </a:tblGrid>
              <a:tr h="733117">
                <a:tc>
                  <a:txBody>
                    <a:bodyPr/>
                    <a:lstStyle/>
                    <a:p>
                      <a:pPr algn="ctr"/>
                      <a:r>
                        <a:rPr lang="fa-IR" dirty="0" smtClean="0">
                          <a:solidFill>
                            <a:schemeClr val="tx1"/>
                          </a:solidFill>
                        </a:rPr>
                        <a:t>حالت</a:t>
                      </a:r>
                      <a:endParaRPr lang="en-US" dirty="0">
                        <a:solidFill>
                          <a:schemeClr val="tx1"/>
                        </a:solidFill>
                      </a:endParaRPr>
                    </a:p>
                  </a:txBody>
                  <a:tcPr>
                    <a:solidFill>
                      <a:schemeClr val="bg1">
                        <a:lumMod val="85000"/>
                        <a:lumOff val="15000"/>
                      </a:schemeClr>
                    </a:solidFill>
                  </a:tcPr>
                </a:tc>
                <a:tc>
                  <a:txBody>
                    <a:bodyPr/>
                    <a:lstStyle/>
                    <a:p>
                      <a:pPr algn="ctr"/>
                      <a:r>
                        <a:rPr lang="fa-IR" dirty="0" smtClean="0">
                          <a:solidFill>
                            <a:schemeClr val="tx1"/>
                          </a:solidFill>
                        </a:rPr>
                        <a:t>توضیحات</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1549094454"/>
                  </a:ext>
                </a:extLst>
              </a:tr>
              <a:tr h="733117">
                <a:tc>
                  <a:txBody>
                    <a:bodyPr/>
                    <a:lstStyle/>
                    <a:p>
                      <a:pPr algn="ctr"/>
                      <a:r>
                        <a:rPr lang="fa-IR" dirty="0" smtClean="0">
                          <a:solidFill>
                            <a:schemeClr val="tx1"/>
                          </a:solidFill>
                        </a:rPr>
                        <a:t>حالت استراحت</a:t>
                      </a:r>
                      <a:endParaRPr lang="en-US" dirty="0">
                        <a:solidFill>
                          <a:schemeClr val="tx1"/>
                        </a:solidFill>
                      </a:endParaRPr>
                    </a:p>
                  </a:txBody>
                  <a:tcPr>
                    <a:solidFill>
                      <a:schemeClr val="bg1">
                        <a:lumMod val="85000"/>
                        <a:lumOff val="15000"/>
                      </a:schemeClr>
                    </a:solidFill>
                  </a:tcPr>
                </a:tc>
                <a:tc>
                  <a:txBody>
                    <a:bodyPr/>
                    <a:lstStyle/>
                    <a:p>
                      <a:pPr algn="ctr"/>
                      <a:r>
                        <a:rPr lang="ar-SA" sz="1800" kern="1200" dirty="0" smtClean="0">
                          <a:solidFill>
                            <a:schemeClr val="tx1"/>
                          </a:solidFill>
                          <a:effectLst/>
                          <a:latin typeface="+mn-lt"/>
                          <a:ea typeface="+mn-ea"/>
                          <a:cs typeface="+mn-cs"/>
                        </a:rPr>
                        <a:t>در این حالت، سیستم در حالت آماده به کار است و منتظر ورود دستورات یا اطلاعات از سنسورها یا دستگاه کنترلی است</a:t>
                      </a:r>
                      <a:r>
                        <a:rPr lang="fa-IR" sz="1800" kern="1200" dirty="0" smtClean="0">
                          <a:solidFill>
                            <a:schemeClr val="tx1"/>
                          </a:solidFill>
                          <a:effectLst/>
                          <a:latin typeface="+mn-lt"/>
                          <a:ea typeface="+mn-ea"/>
                          <a:cs typeface="+mn-cs"/>
                        </a:rPr>
                        <a:t>.</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390871852"/>
                  </a:ext>
                </a:extLst>
              </a:tr>
              <a:tr h="881219">
                <a:tc>
                  <a:txBody>
                    <a:bodyPr/>
                    <a:lstStyle/>
                    <a:p>
                      <a:pPr algn="ctr"/>
                      <a:r>
                        <a:rPr lang="ar-SA" sz="1800" kern="1200" dirty="0" smtClean="0">
                          <a:solidFill>
                            <a:schemeClr val="tx1"/>
                          </a:solidFill>
                          <a:effectLst/>
                          <a:latin typeface="+mn-lt"/>
                          <a:ea typeface="+mn-ea"/>
                          <a:cs typeface="+mn-cs"/>
                        </a:rPr>
                        <a:t>حالت تشخیص اثر انگشت</a:t>
                      </a:r>
                      <a:endParaRPr lang="en-US" dirty="0">
                        <a:solidFill>
                          <a:schemeClr val="tx1"/>
                        </a:solidFill>
                      </a:endParaRPr>
                    </a:p>
                  </a:txBody>
                  <a:tcPr>
                    <a:solidFill>
                      <a:schemeClr val="bg1">
                        <a:lumMod val="85000"/>
                        <a:lumOff val="15000"/>
                      </a:schemeClr>
                    </a:solidFill>
                  </a:tcPr>
                </a:tc>
                <a:tc>
                  <a:txBody>
                    <a:bodyPr/>
                    <a:lstStyle/>
                    <a:p>
                      <a:pPr algn="ctr"/>
                      <a:r>
                        <a:rPr lang="ar-SA" sz="1800" kern="1200" dirty="0" smtClean="0">
                          <a:solidFill>
                            <a:schemeClr val="tx1"/>
                          </a:solidFill>
                          <a:effectLst/>
                          <a:latin typeface="+mn-lt"/>
                          <a:ea typeface="+mn-ea"/>
                          <a:cs typeface="+mn-cs"/>
                        </a:rPr>
                        <a:t>در این حالت، سیستم فعال شده و منتظر دریافت اثر انگشت از سنسور است. پس از تشخیص اثر انگشت معتبر، به کاربر اجازه ورود می‌دهد</a:t>
                      </a:r>
                      <a:r>
                        <a:rPr lang="fa-IR" sz="1800" kern="1200" dirty="0" smtClean="0">
                          <a:solidFill>
                            <a:schemeClr val="tx1"/>
                          </a:solidFill>
                          <a:effectLst/>
                          <a:latin typeface="+mn-lt"/>
                          <a:ea typeface="+mn-ea"/>
                          <a:cs typeface="+mn-cs"/>
                        </a:rPr>
                        <a:t>.</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1476661896"/>
                  </a:ext>
                </a:extLst>
              </a:tr>
              <a:tr h="733117">
                <a:tc>
                  <a:txBody>
                    <a:bodyPr/>
                    <a:lstStyle/>
                    <a:p>
                      <a:pPr algn="ctr"/>
                      <a:r>
                        <a:rPr lang="ar-SA" sz="1800" kern="1200" dirty="0" smtClean="0">
                          <a:solidFill>
                            <a:schemeClr val="tx1"/>
                          </a:solidFill>
                          <a:effectLst/>
                          <a:latin typeface="+mn-lt"/>
                          <a:ea typeface="+mn-ea"/>
                          <a:cs typeface="+mn-cs"/>
                        </a:rPr>
                        <a:t>حالت تشخیص چهره</a:t>
                      </a:r>
                      <a:endParaRPr lang="en-US" dirty="0">
                        <a:solidFill>
                          <a:schemeClr val="tx1"/>
                        </a:solidFill>
                      </a:endParaRPr>
                    </a:p>
                  </a:txBody>
                  <a:tcPr>
                    <a:solidFill>
                      <a:schemeClr val="bg1">
                        <a:lumMod val="85000"/>
                        <a:lumOff val="15000"/>
                      </a:schemeClr>
                    </a:solidFill>
                  </a:tcPr>
                </a:tc>
                <a:tc>
                  <a:txBody>
                    <a:bodyPr/>
                    <a:lstStyle/>
                    <a:p>
                      <a:pPr algn="ctr"/>
                      <a:r>
                        <a:rPr lang="ar-SA" sz="1800" kern="1200" dirty="0" smtClean="0">
                          <a:solidFill>
                            <a:schemeClr val="tx1"/>
                          </a:solidFill>
                          <a:effectLst/>
                          <a:latin typeface="+mn-lt"/>
                          <a:ea typeface="+mn-ea"/>
                          <a:cs typeface="+mn-cs"/>
                        </a:rPr>
                        <a:t>,در صورت استفاده از تشخیص چهره، سیستم در این حالت قرار می‌گیرد و منتظر تشخیص چهره کاربر است</a:t>
                      </a:r>
                      <a:r>
                        <a:rPr lang="fa-IR" sz="1800" kern="1200" dirty="0" smtClean="0">
                          <a:solidFill>
                            <a:schemeClr val="tx1"/>
                          </a:solidFill>
                          <a:effectLst/>
                          <a:latin typeface="+mn-lt"/>
                          <a:ea typeface="+mn-ea"/>
                          <a:cs typeface="+mn-cs"/>
                        </a:rPr>
                        <a:t>.</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2899999213"/>
                  </a:ext>
                </a:extLst>
              </a:tr>
              <a:tr h="881219">
                <a:tc>
                  <a:txBody>
                    <a:bodyPr/>
                    <a:lstStyle/>
                    <a:p>
                      <a:pPr algn="ctr"/>
                      <a:r>
                        <a:rPr lang="ar-SA" sz="1800" kern="1200" dirty="0" smtClean="0">
                          <a:solidFill>
                            <a:schemeClr val="tx1"/>
                          </a:solidFill>
                          <a:effectLst/>
                          <a:latin typeface="+mn-lt"/>
                          <a:ea typeface="+mn-ea"/>
                          <a:cs typeface="+mn-cs"/>
                        </a:rPr>
                        <a:t>حالت کنترل از طریق دستگاه موبایل</a:t>
                      </a:r>
                      <a:endParaRPr lang="en-US" dirty="0">
                        <a:solidFill>
                          <a:schemeClr val="tx1"/>
                        </a:solidFill>
                      </a:endParaRPr>
                    </a:p>
                  </a:txBody>
                  <a:tcPr>
                    <a:solidFill>
                      <a:schemeClr val="bg1">
                        <a:lumMod val="85000"/>
                        <a:lumOff val="15000"/>
                      </a:schemeClr>
                    </a:solidFill>
                  </a:tcPr>
                </a:tc>
                <a:tc>
                  <a:txBody>
                    <a:bodyPr/>
                    <a:lstStyle/>
                    <a:p>
                      <a:pPr algn="ctr"/>
                      <a:r>
                        <a:rPr lang="ar-SA" sz="1800" kern="1200" dirty="0" smtClean="0">
                          <a:solidFill>
                            <a:schemeClr val="tx1"/>
                          </a:solidFill>
                          <a:effectLst/>
                          <a:latin typeface="+mn-lt"/>
                          <a:ea typeface="+mn-ea"/>
                          <a:cs typeface="+mn-cs"/>
                        </a:rPr>
                        <a:t>اگر امکان کنترل از راه دور از طریق دستگاه موبایل وجود دارد، سیستم به این حالت وارد شده و منتظر دستورات ارسالی از اپلیکیشن می‌شود</a:t>
                      </a:r>
                      <a:r>
                        <a:rPr lang="fa-IR" sz="1800" kern="1200" dirty="0" smtClean="0">
                          <a:solidFill>
                            <a:schemeClr val="tx1"/>
                          </a:solidFill>
                          <a:effectLst/>
                          <a:latin typeface="+mn-lt"/>
                          <a:ea typeface="+mn-ea"/>
                          <a:cs typeface="+mn-cs"/>
                        </a:rPr>
                        <a:t>.</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1776328215"/>
                  </a:ext>
                </a:extLst>
              </a:tr>
              <a:tr h="881219">
                <a:tc>
                  <a:txBody>
                    <a:bodyPr/>
                    <a:lstStyle/>
                    <a:p>
                      <a:pPr algn="ctr"/>
                      <a:r>
                        <a:rPr lang="ar-SA" sz="1800" kern="1200" dirty="0" smtClean="0">
                          <a:solidFill>
                            <a:schemeClr val="tx1"/>
                          </a:solidFill>
                          <a:effectLst/>
                          <a:latin typeface="+mn-lt"/>
                          <a:ea typeface="+mn-ea"/>
                          <a:cs typeface="+mn-cs"/>
                        </a:rPr>
                        <a:t>حالت قفل شده</a:t>
                      </a:r>
                      <a:endParaRPr lang="en-US" dirty="0">
                        <a:solidFill>
                          <a:schemeClr val="tx1"/>
                        </a:solidFill>
                      </a:endParaRPr>
                    </a:p>
                  </a:txBody>
                  <a:tcPr>
                    <a:solidFill>
                      <a:schemeClr val="bg1">
                        <a:lumMod val="85000"/>
                        <a:lumOff val="15000"/>
                      </a:schemeClr>
                    </a:solidFill>
                  </a:tcPr>
                </a:tc>
                <a:tc>
                  <a:txBody>
                    <a:bodyPr/>
                    <a:lstStyle/>
                    <a:p>
                      <a:pPr algn="ctr"/>
                      <a:r>
                        <a:rPr lang="ar-SA" sz="1800" kern="1200" dirty="0" smtClean="0">
                          <a:solidFill>
                            <a:schemeClr val="tx1"/>
                          </a:solidFill>
                          <a:effectLst/>
                          <a:latin typeface="+mn-lt"/>
                          <a:ea typeface="+mn-ea"/>
                          <a:cs typeface="+mn-cs"/>
                        </a:rPr>
                        <a:t>در صورتی که شناسایی کاربر ناموفق باشد یا دستور قفل‌کردن صادر شود، سیستم به حالت قفل شده و دسترسی به داخل محدود می‌شود</a:t>
                      </a:r>
                      <a:r>
                        <a:rPr lang="fa-IR" sz="1800" kern="1200" dirty="0" smtClean="0">
                          <a:solidFill>
                            <a:schemeClr val="tx1"/>
                          </a:solidFill>
                          <a:effectLst/>
                          <a:latin typeface="+mn-lt"/>
                          <a:ea typeface="+mn-ea"/>
                          <a:cs typeface="+mn-cs"/>
                        </a:rPr>
                        <a:t>.</a:t>
                      </a:r>
                      <a:endParaRPr lang="en-US" dirty="0">
                        <a:solidFill>
                          <a:schemeClr val="tx1"/>
                        </a:solidFill>
                      </a:endParaRPr>
                    </a:p>
                  </a:txBody>
                  <a:tcPr>
                    <a:solidFill>
                      <a:schemeClr val="bg1">
                        <a:lumMod val="85000"/>
                        <a:lumOff val="15000"/>
                      </a:schemeClr>
                    </a:solidFill>
                  </a:tcPr>
                </a:tc>
                <a:extLst>
                  <a:ext uri="{0D108BD9-81ED-4DB2-BD59-A6C34878D82A}">
                    <a16:rowId xmlns:a16="http://schemas.microsoft.com/office/drawing/2014/main" val="2653497447"/>
                  </a:ext>
                </a:extLst>
              </a:tr>
            </a:tbl>
          </a:graphicData>
        </a:graphic>
      </p:graphicFrame>
    </p:spTree>
    <p:extLst>
      <p:ext uri="{BB962C8B-B14F-4D97-AF65-F5344CB8AC3E}">
        <p14:creationId xmlns:p14="http://schemas.microsoft.com/office/powerpoint/2010/main" val="963643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92" y="200297"/>
            <a:ext cx="10353762" cy="970450"/>
          </a:xfrm>
        </p:spPr>
        <p:txBody>
          <a:bodyPr/>
          <a:lstStyle/>
          <a:p>
            <a:pPr algn="r"/>
            <a:r>
              <a:rPr lang="fa-IR" dirty="0" smtClean="0">
                <a:solidFill>
                  <a:schemeClr val="accent1"/>
                </a:solidFill>
              </a:rPr>
              <a:t>نوآوری ها</a:t>
            </a:r>
            <a:endParaRPr lang="en-US" dirty="0">
              <a:solidFill>
                <a:schemeClr val="accent1"/>
              </a:solidFill>
            </a:endParaRPr>
          </a:p>
        </p:txBody>
      </p:sp>
      <p:sp>
        <p:nvSpPr>
          <p:cNvPr id="3" name="Content Placeholder 2"/>
          <p:cNvSpPr>
            <a:spLocks noGrp="1"/>
          </p:cNvSpPr>
          <p:nvPr>
            <p:ph idx="1"/>
          </p:nvPr>
        </p:nvSpPr>
        <p:spPr>
          <a:xfrm>
            <a:off x="661851" y="1341120"/>
            <a:ext cx="10877005" cy="5111931"/>
          </a:xfrm>
        </p:spPr>
        <p:txBody>
          <a:bodyPr/>
          <a:lstStyle/>
          <a:p>
            <a:pPr algn="r" rtl="1"/>
            <a:r>
              <a:rPr lang="ar-SA" dirty="0">
                <a:effectLst/>
              </a:rPr>
              <a:t>ارتباط بی‌سیم </a:t>
            </a:r>
            <a:r>
              <a:rPr lang="ar-SA" dirty="0" smtClean="0">
                <a:effectLst/>
              </a:rPr>
              <a:t>پیشرفته</a:t>
            </a:r>
            <a:r>
              <a:rPr lang="fa-IR" dirty="0" smtClean="0">
                <a:effectLst/>
              </a:rPr>
              <a:t>:</a:t>
            </a:r>
          </a:p>
          <a:p>
            <a:pPr marL="36900" indent="0" algn="r" rtl="1">
              <a:buNone/>
            </a:pPr>
            <a:r>
              <a:rPr lang="ar-SA" dirty="0" smtClean="0">
                <a:effectLst/>
              </a:rPr>
              <a:t>استفاده </a:t>
            </a:r>
            <a:r>
              <a:rPr lang="ar-SA" dirty="0">
                <a:effectLst/>
              </a:rPr>
              <a:t>از فناوری‌های ارتباط بی‌سیم مانند بلوتوث و</a:t>
            </a:r>
            <a:r>
              <a:rPr lang="en-US" dirty="0">
                <a:effectLst/>
              </a:rPr>
              <a:t> Wi-Fi </a:t>
            </a:r>
            <a:r>
              <a:rPr lang="ar-SA" dirty="0">
                <a:effectLst/>
              </a:rPr>
              <a:t>جهت اتصال به اپلیکیشن‌های موبایل و امکان کنترل از راه </a:t>
            </a:r>
            <a:r>
              <a:rPr lang="ar-SA" dirty="0" smtClean="0">
                <a:effectLst/>
              </a:rPr>
              <a:t>دور</a:t>
            </a:r>
            <a:endParaRPr lang="fa-IR" dirty="0" smtClean="0">
              <a:effectLst/>
            </a:endParaRPr>
          </a:p>
          <a:p>
            <a:pPr marL="36900" indent="0" algn="r" rtl="1">
              <a:buNone/>
            </a:pPr>
            <a:endParaRPr lang="fa-IR" dirty="0">
              <a:effectLst/>
            </a:endParaRPr>
          </a:p>
          <a:p>
            <a:pPr algn="r" rtl="1"/>
            <a:r>
              <a:rPr lang="ar-SA" dirty="0">
                <a:effectLst/>
              </a:rPr>
              <a:t>کنترل صوتی</a:t>
            </a:r>
            <a:r>
              <a:rPr lang="en-US" dirty="0" smtClean="0">
                <a:effectLst/>
              </a:rPr>
              <a:t>:</a:t>
            </a:r>
            <a:endParaRPr lang="fa-IR" dirty="0" smtClean="0">
              <a:effectLst/>
            </a:endParaRPr>
          </a:p>
          <a:p>
            <a:pPr marL="36900" indent="0" algn="r" rtl="1">
              <a:buNone/>
            </a:pPr>
            <a:r>
              <a:rPr lang="ar-SA" dirty="0" smtClean="0">
                <a:effectLst/>
              </a:rPr>
              <a:t>اضافه </a:t>
            </a:r>
            <a:r>
              <a:rPr lang="ar-SA" dirty="0">
                <a:effectLst/>
              </a:rPr>
              <a:t>شدن قابلیت کنترل صوتی با استفاده از دستورات صوتی یا اسپیکرها برای افزایش سهولت در استفاده</a:t>
            </a:r>
            <a:r>
              <a:rPr lang="en-US" dirty="0" smtClean="0">
                <a:effectLst/>
              </a:rPr>
              <a:t>.</a:t>
            </a:r>
            <a:endParaRPr lang="fa-IR" dirty="0">
              <a:effectLst/>
            </a:endParaRPr>
          </a:p>
          <a:p>
            <a:pPr algn="r" rtl="1"/>
            <a:r>
              <a:rPr lang="ar-SA" dirty="0">
                <a:effectLst/>
              </a:rPr>
              <a:t>سازگاری با هوش </a:t>
            </a:r>
            <a:r>
              <a:rPr lang="ar-SA" dirty="0" smtClean="0">
                <a:effectLst/>
              </a:rPr>
              <a:t>مصنوعی</a:t>
            </a:r>
            <a:r>
              <a:rPr lang="fa-IR" dirty="0" smtClean="0">
                <a:effectLst/>
              </a:rPr>
              <a:t>:</a:t>
            </a:r>
          </a:p>
          <a:p>
            <a:pPr algn="r" rtl="1"/>
            <a:endParaRPr lang="fa-IR" dirty="0" smtClean="0">
              <a:effectLst/>
            </a:endParaRPr>
          </a:p>
          <a:p>
            <a:pPr marL="36900" indent="0" algn="r" rtl="1">
              <a:buNone/>
            </a:pPr>
            <a:r>
              <a:rPr lang="ar-SA" dirty="0" smtClean="0">
                <a:effectLst/>
              </a:rPr>
              <a:t>به‌کارگیری </a:t>
            </a:r>
            <a:r>
              <a:rPr lang="ar-SA" dirty="0">
                <a:effectLst/>
              </a:rPr>
              <a:t>هوش مصنوعی برای بهبود الگوریتم‌های تشخیص اثر انگشت و چهره و افزایش دقت در تشخیص</a:t>
            </a:r>
            <a:r>
              <a:rPr lang="en-US" dirty="0" smtClean="0">
                <a:effectLst/>
              </a:rPr>
              <a:t>.</a:t>
            </a:r>
            <a:endParaRPr lang="fa-IR" dirty="0" smtClean="0">
              <a:effectLst/>
            </a:endParaRPr>
          </a:p>
          <a:p>
            <a:pPr marL="36900" indent="0" algn="r" rtl="1">
              <a:buNone/>
            </a:pPr>
            <a:endParaRPr lang="fa-IR" dirty="0" smtClean="0">
              <a:effectLst/>
            </a:endParaRPr>
          </a:p>
          <a:p>
            <a:pPr algn="r" rtl="1"/>
            <a:r>
              <a:rPr lang="ar-SA" dirty="0">
                <a:effectLst/>
              </a:rPr>
              <a:t>مدیریت دسترسی </a:t>
            </a:r>
            <a:r>
              <a:rPr lang="ar-SA" dirty="0" smtClean="0">
                <a:effectLst/>
              </a:rPr>
              <a:t>پیشرفته</a:t>
            </a:r>
            <a:r>
              <a:rPr lang="fa-IR" dirty="0" smtClean="0">
                <a:effectLst/>
              </a:rPr>
              <a:t>:</a:t>
            </a:r>
          </a:p>
          <a:p>
            <a:pPr marL="36900" indent="0" algn="r" rtl="1">
              <a:buNone/>
            </a:pPr>
            <a:r>
              <a:rPr lang="ar-SA" dirty="0">
                <a:effectLst/>
              </a:rPr>
              <a:t>امکان مدیریت دسترسی بر اساس زمان‌ها، کاربران، ویژگی‌ها و ایجاد حالت‌های مختلف برای افزایش امنیت</a:t>
            </a:r>
            <a:r>
              <a:rPr lang="en-US" dirty="0" smtClean="0">
                <a:effectLst/>
              </a:rPr>
              <a:t>.</a:t>
            </a:r>
            <a:endParaRPr lang="fa-IR" dirty="0" smtClean="0">
              <a:effectLst/>
            </a:endParaRPr>
          </a:p>
        </p:txBody>
      </p:sp>
    </p:spTree>
    <p:extLst>
      <p:ext uri="{BB962C8B-B14F-4D97-AF65-F5344CB8AC3E}">
        <p14:creationId xmlns:p14="http://schemas.microsoft.com/office/powerpoint/2010/main" val="2358676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SA" dirty="0">
                <a:effectLst/>
              </a:rPr>
              <a:t>استفاده از فناوری</a:t>
            </a:r>
            <a:r>
              <a:rPr lang="en-US" dirty="0">
                <a:effectLst/>
              </a:rPr>
              <a:t> RFID </a:t>
            </a:r>
            <a:r>
              <a:rPr lang="ar-SA" dirty="0">
                <a:effectLst/>
              </a:rPr>
              <a:t>و</a:t>
            </a:r>
            <a:r>
              <a:rPr lang="en-US" dirty="0">
                <a:effectLst/>
              </a:rPr>
              <a:t> NFC</a:t>
            </a:r>
            <a:r>
              <a:rPr lang="fa-IR" dirty="0">
                <a:effectLst/>
              </a:rPr>
              <a:t>:</a:t>
            </a:r>
          </a:p>
          <a:p>
            <a:pPr marL="36900" indent="0" algn="r" rtl="1">
              <a:buNone/>
            </a:pPr>
            <a:r>
              <a:rPr lang="ar-SA" dirty="0">
                <a:effectLst/>
              </a:rPr>
              <a:t>افزایش استفاده از تکنولوژی‌های</a:t>
            </a:r>
            <a:r>
              <a:rPr lang="en-US" dirty="0">
                <a:effectLst/>
              </a:rPr>
              <a:t> RFID </a:t>
            </a:r>
            <a:r>
              <a:rPr lang="ar-SA" dirty="0">
                <a:effectLst/>
              </a:rPr>
              <a:t>و</a:t>
            </a:r>
            <a:r>
              <a:rPr lang="en-US" dirty="0">
                <a:effectLst/>
              </a:rPr>
              <a:t> NFC </a:t>
            </a:r>
            <a:r>
              <a:rPr lang="ar-SA" dirty="0">
                <a:effectLst/>
              </a:rPr>
              <a:t>جهت اتصال سریع و بدون تماس با دستگاه‌های تشخیص</a:t>
            </a:r>
            <a:r>
              <a:rPr lang="fa-IR" dirty="0">
                <a:effectLst/>
              </a:rPr>
              <a:t>.</a:t>
            </a:r>
            <a:endParaRPr lang="fa-IR" dirty="0"/>
          </a:p>
          <a:p>
            <a:pPr algn="r" rtl="1"/>
            <a:r>
              <a:rPr lang="ar-SA" dirty="0">
                <a:effectLst/>
              </a:rPr>
              <a:t>استفاده از باتری </a:t>
            </a:r>
            <a:r>
              <a:rPr lang="ar-SA" dirty="0" smtClean="0">
                <a:effectLst/>
              </a:rPr>
              <a:t>هوشمند</a:t>
            </a:r>
            <a:r>
              <a:rPr lang="fa-IR" dirty="0" smtClean="0">
                <a:effectLst/>
              </a:rPr>
              <a:t>:</a:t>
            </a:r>
          </a:p>
          <a:p>
            <a:pPr marL="36900" indent="0" algn="r" rtl="1">
              <a:buNone/>
            </a:pPr>
            <a:r>
              <a:rPr lang="ar-SA" dirty="0" smtClean="0">
                <a:effectLst/>
              </a:rPr>
              <a:t>توسعه </a:t>
            </a:r>
            <a:r>
              <a:rPr lang="ar-SA" dirty="0">
                <a:effectLst/>
              </a:rPr>
              <a:t>باتری‌های هوشمند با طول عمر بلند و امکان اطلاع‌رسانی درباره وضعیت </a:t>
            </a:r>
            <a:r>
              <a:rPr lang="ar-SA" dirty="0" smtClean="0">
                <a:effectLst/>
              </a:rPr>
              <a:t>باتری</a:t>
            </a:r>
            <a:r>
              <a:rPr lang="fa-IR" dirty="0" smtClean="0">
                <a:effectLst/>
              </a:rPr>
              <a:t>.</a:t>
            </a:r>
          </a:p>
          <a:p>
            <a:pPr algn="r" rtl="1"/>
            <a:r>
              <a:rPr lang="ar-SA" dirty="0">
                <a:effectLst/>
              </a:rPr>
              <a:t>امکان اطلاع‌رسانی </a:t>
            </a:r>
            <a:r>
              <a:rPr lang="ar-SA" dirty="0" smtClean="0">
                <a:effectLst/>
              </a:rPr>
              <a:t>تصویری</a:t>
            </a:r>
            <a:r>
              <a:rPr lang="fa-IR" dirty="0" smtClean="0">
                <a:effectLst/>
              </a:rPr>
              <a:t>:</a:t>
            </a:r>
          </a:p>
          <a:p>
            <a:pPr marL="36900" indent="0" algn="r" rtl="1">
              <a:buNone/>
            </a:pPr>
            <a:r>
              <a:rPr lang="ar-SA" dirty="0">
                <a:effectLst/>
              </a:rPr>
              <a:t>افزودن دوربین به قفل‌ها برای ارسال تصاویر یا ویدئوهای مرتبط با وقایع ورود و خروج</a:t>
            </a:r>
            <a:r>
              <a:rPr lang="en-US" dirty="0">
                <a:effectLst/>
              </a:rPr>
              <a:t>.</a:t>
            </a:r>
          </a:p>
          <a:p>
            <a:pPr algn="r" rtl="1"/>
            <a:r>
              <a:rPr lang="ar-SA" dirty="0">
                <a:effectLst/>
              </a:rPr>
              <a:t>حفظ حریم </a:t>
            </a:r>
            <a:r>
              <a:rPr lang="ar-SA" dirty="0" smtClean="0">
                <a:effectLst/>
              </a:rPr>
              <a:t>خص</a:t>
            </a:r>
            <a:r>
              <a:rPr lang="fa-IR" dirty="0" smtClean="0">
                <a:effectLst/>
              </a:rPr>
              <a:t>وص و امنیت چندلایه:</a:t>
            </a:r>
          </a:p>
          <a:p>
            <a:pPr marL="36900" indent="0" algn="r" rtl="1">
              <a:buNone/>
            </a:pPr>
            <a:r>
              <a:rPr lang="fa-IR" dirty="0" smtClean="0">
                <a:effectLst/>
              </a:rPr>
              <a:t>در صورتی که مشکلی برای قفل ها پیش آمد درها و گاوصندوق ها را </a:t>
            </a:r>
            <a:r>
              <a:rPr lang="en-US" dirty="0" smtClean="0">
                <a:effectLst/>
              </a:rPr>
              <a:t>lock </a:t>
            </a:r>
            <a:r>
              <a:rPr lang="fa-IR" dirty="0" smtClean="0">
                <a:effectLst/>
              </a:rPr>
              <a:t> کند و پخش صدای آژیر.</a:t>
            </a:r>
            <a:endParaRPr lang="en-US" dirty="0"/>
          </a:p>
        </p:txBody>
      </p:sp>
    </p:spTree>
    <p:extLst>
      <p:ext uri="{BB962C8B-B14F-4D97-AF65-F5344CB8AC3E}">
        <p14:creationId xmlns:p14="http://schemas.microsoft.com/office/powerpoint/2010/main" val="108636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8" y="130628"/>
            <a:ext cx="10353762" cy="970450"/>
          </a:xfrm>
        </p:spPr>
        <p:txBody>
          <a:bodyPr/>
          <a:lstStyle/>
          <a:p>
            <a:pPr algn="r"/>
            <a:r>
              <a:rPr lang="fa-IR" sz="5400" dirty="0" smtClean="0">
                <a:solidFill>
                  <a:schemeClr val="accent1"/>
                </a:solidFill>
              </a:rPr>
              <a:t>کد</a:t>
            </a:r>
            <a:endParaRPr lang="en-US"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22448216"/>
              </p:ext>
            </p:extLst>
          </p:nvPr>
        </p:nvGraphicFramePr>
        <p:xfrm>
          <a:off x="1070358" y="995083"/>
          <a:ext cx="9547412" cy="4367347"/>
        </p:xfrm>
        <a:graphic>
          <a:graphicData uri="http://schemas.openxmlformats.org/drawingml/2006/table">
            <a:tbl>
              <a:tblPr firstRow="1" bandRow="1">
                <a:tableStyleId>{5C22544A-7EE6-4342-B048-85BDC9FD1C3A}</a:tableStyleId>
              </a:tblPr>
              <a:tblGrid>
                <a:gridCol w="4769224">
                  <a:extLst>
                    <a:ext uri="{9D8B030D-6E8A-4147-A177-3AD203B41FA5}">
                      <a16:colId xmlns:a16="http://schemas.microsoft.com/office/drawing/2014/main" val="1490179477"/>
                    </a:ext>
                  </a:extLst>
                </a:gridCol>
                <a:gridCol w="4778188">
                  <a:extLst>
                    <a:ext uri="{9D8B030D-6E8A-4147-A177-3AD203B41FA5}">
                      <a16:colId xmlns:a16="http://schemas.microsoft.com/office/drawing/2014/main" val="1648230902"/>
                    </a:ext>
                  </a:extLst>
                </a:gridCol>
              </a:tblGrid>
              <a:tr h="4367347">
                <a:tc>
                  <a:txBody>
                    <a:bodyPr/>
                    <a:lstStyle/>
                    <a:p>
                      <a:pPr marL="36900" indent="0" algn="r" rtl="1">
                        <a:buNone/>
                      </a:pPr>
                      <a:r>
                        <a:rPr lang="en-US" sz="1800" dirty="0" smtClean="0"/>
                        <a:t>class </a:t>
                      </a:r>
                      <a:r>
                        <a:rPr lang="en-US" sz="1800" dirty="0" err="1" smtClean="0"/>
                        <a:t>SmartLock</a:t>
                      </a:r>
                      <a:r>
                        <a:rPr lang="en-US" sz="1800" dirty="0" smtClean="0"/>
                        <a:t>:</a:t>
                      </a:r>
                    </a:p>
                    <a:p>
                      <a:pPr marL="36900" indent="0" algn="r" rtl="1">
                        <a:buNone/>
                      </a:pPr>
                      <a:r>
                        <a:rPr lang="en-US" sz="1800" dirty="0" smtClean="0"/>
                        <a:t>    </a:t>
                      </a:r>
                      <a:r>
                        <a:rPr lang="en-US" sz="1800" dirty="0" err="1" smtClean="0"/>
                        <a:t>def</a:t>
                      </a:r>
                      <a:r>
                        <a:rPr lang="en-US" sz="1800" dirty="0" smtClean="0"/>
                        <a:t> __</a:t>
                      </a:r>
                      <a:r>
                        <a:rPr lang="en-US" sz="1800" dirty="0" err="1" smtClean="0"/>
                        <a:t>init</a:t>
                      </a:r>
                      <a:r>
                        <a:rPr lang="en-US" sz="1800" dirty="0" smtClean="0"/>
                        <a:t>__(self, </a:t>
                      </a:r>
                      <a:r>
                        <a:rPr lang="en-US" sz="1800" dirty="0" err="1" smtClean="0"/>
                        <a:t>lock_id</a:t>
                      </a:r>
                      <a:r>
                        <a:rPr lang="en-US" sz="1800" dirty="0" smtClean="0"/>
                        <a:t>, </a:t>
                      </a:r>
                      <a:r>
                        <a:rPr lang="en-US" sz="1800" dirty="0" err="1" smtClean="0"/>
                        <a:t>api_key</a:t>
                      </a:r>
                      <a:r>
                        <a:rPr lang="en-US" sz="1800" dirty="0" smtClean="0"/>
                        <a:t>):</a:t>
                      </a:r>
                    </a:p>
                    <a:p>
                      <a:pPr marL="36900" indent="0" algn="r" rtl="1">
                        <a:buNone/>
                      </a:pPr>
                      <a:r>
                        <a:rPr lang="en-US" sz="1800" dirty="0" smtClean="0"/>
                        <a:t>        </a:t>
                      </a:r>
                      <a:r>
                        <a:rPr lang="en-US" sz="1800" dirty="0" err="1" smtClean="0"/>
                        <a:t>self.lock_id</a:t>
                      </a:r>
                      <a:r>
                        <a:rPr lang="en-US" sz="1800" dirty="0" smtClean="0"/>
                        <a:t> = </a:t>
                      </a:r>
                      <a:r>
                        <a:rPr lang="en-US" sz="1800" dirty="0" err="1" smtClean="0"/>
                        <a:t>lock_id</a:t>
                      </a:r>
                      <a:endParaRPr lang="en-US" sz="1800" dirty="0" smtClean="0"/>
                    </a:p>
                    <a:p>
                      <a:pPr marL="36900" indent="0" algn="r" rtl="1">
                        <a:buNone/>
                      </a:pPr>
                      <a:r>
                        <a:rPr lang="en-US" sz="1800" dirty="0" smtClean="0"/>
                        <a:t>        </a:t>
                      </a:r>
                      <a:r>
                        <a:rPr lang="en-US" sz="1800" dirty="0" err="1" smtClean="0"/>
                        <a:t>self.api_key</a:t>
                      </a:r>
                      <a:r>
                        <a:rPr lang="en-US" sz="1800" dirty="0" smtClean="0"/>
                        <a:t> = </a:t>
                      </a:r>
                      <a:r>
                        <a:rPr lang="en-US" sz="1800" dirty="0" err="1" smtClean="0"/>
                        <a:t>api_key</a:t>
                      </a:r>
                      <a:endParaRPr lang="en-US" sz="1800" dirty="0" smtClean="0"/>
                    </a:p>
                    <a:p>
                      <a:pPr marL="36900" indent="0" algn="r" rtl="1">
                        <a:buNone/>
                      </a:pPr>
                      <a:endParaRPr lang="en-US" sz="1800" dirty="0" smtClean="0"/>
                    </a:p>
                    <a:p>
                      <a:pPr marL="36900" indent="0" algn="r" rtl="1">
                        <a:buNone/>
                      </a:pPr>
                      <a:r>
                        <a:rPr lang="en-US" sz="1800" dirty="0" smtClean="0"/>
                        <a:t>    </a:t>
                      </a:r>
                      <a:r>
                        <a:rPr lang="en-US" sz="1800" dirty="0" err="1" smtClean="0"/>
                        <a:t>def</a:t>
                      </a:r>
                      <a:r>
                        <a:rPr lang="en-US" sz="1800" dirty="0" smtClean="0"/>
                        <a:t> unlock(self):</a:t>
                      </a:r>
                    </a:p>
                    <a:p>
                      <a:pPr marL="36900" indent="0" algn="r" rtl="1">
                        <a:buNone/>
                      </a:pPr>
                      <a:r>
                        <a:rPr lang="en-US" sz="1800" dirty="0" smtClean="0"/>
                        <a:t># </a:t>
                      </a:r>
                      <a:r>
                        <a:rPr lang="fa-IR" sz="1800" dirty="0" smtClean="0"/>
                        <a:t>کد باز کردن قفل</a:t>
                      </a:r>
                    </a:p>
                    <a:p>
                      <a:pPr marL="36900" indent="0" algn="r" rtl="1">
                        <a:buNone/>
                      </a:pPr>
                      <a:r>
                        <a:rPr lang="fa-IR" sz="1800" dirty="0" smtClean="0"/>
                        <a:t>        </a:t>
                      </a:r>
                      <a:r>
                        <a:rPr lang="en-US" sz="1800" dirty="0" smtClean="0"/>
                        <a:t>print(</a:t>
                      </a:r>
                      <a:r>
                        <a:rPr lang="en-US" sz="1800" dirty="0" err="1" smtClean="0"/>
                        <a:t>f"Unlocking</a:t>
                      </a:r>
                      <a:r>
                        <a:rPr lang="en-US" sz="1800" dirty="0" smtClean="0"/>
                        <a:t> the smart lock with ID: {</a:t>
                      </a:r>
                      <a:r>
                        <a:rPr lang="en-US" sz="1800" dirty="0" err="1" smtClean="0"/>
                        <a:t>self.lock_id</a:t>
                      </a:r>
                      <a:r>
                        <a:rPr lang="en-US" sz="1800" dirty="0" smtClean="0"/>
                        <a:t>}"</a:t>
                      </a:r>
                      <a:r>
                        <a:rPr lang="fa-IR" sz="1800" dirty="0" smtClean="0"/>
                        <a:t>(</a:t>
                      </a:r>
                      <a:endParaRPr lang="en-US" dirty="0"/>
                    </a:p>
                  </a:txBody>
                  <a:tcPr>
                    <a:solidFill>
                      <a:schemeClr val="bg2"/>
                    </a:solidFill>
                  </a:tcPr>
                </a:tc>
                <a:tc>
                  <a:txBody>
                    <a:bodyPr/>
                    <a:lstStyle/>
                    <a:p>
                      <a:pPr marL="36900" indent="0" algn="r" rtl="1">
                        <a:buNone/>
                      </a:pPr>
                      <a:r>
                        <a:rPr lang="en-US" sz="1800" dirty="0" err="1" smtClean="0"/>
                        <a:t>def</a:t>
                      </a:r>
                      <a:r>
                        <a:rPr lang="en-US" sz="1800" dirty="0" smtClean="0"/>
                        <a:t> lock(self):</a:t>
                      </a:r>
                    </a:p>
                    <a:p>
                      <a:pPr marL="36900" indent="0" algn="r" rtl="1">
                        <a:buNone/>
                      </a:pPr>
                      <a:r>
                        <a:rPr lang="en-US" sz="1800" dirty="0" smtClean="0"/>
                        <a:t># </a:t>
                      </a:r>
                      <a:r>
                        <a:rPr lang="fa-IR" sz="1800" dirty="0" smtClean="0"/>
                        <a:t>کد قفل کردن قفل</a:t>
                      </a:r>
                    </a:p>
                    <a:p>
                      <a:pPr marL="36900" indent="0" algn="r" rtl="1">
                        <a:buNone/>
                      </a:pPr>
                      <a:r>
                        <a:rPr lang="fa-IR" sz="1800" dirty="0" smtClean="0"/>
                        <a:t>        </a:t>
                      </a:r>
                      <a:r>
                        <a:rPr lang="en-US" sz="1800" dirty="0" smtClean="0"/>
                        <a:t>print(</a:t>
                      </a:r>
                      <a:r>
                        <a:rPr lang="en-US" sz="1800" dirty="0" err="1" smtClean="0"/>
                        <a:t>f"Locking</a:t>
                      </a:r>
                      <a:r>
                        <a:rPr lang="en-US" sz="1800" dirty="0" smtClean="0"/>
                        <a:t> the smart lock with ID: {</a:t>
                      </a:r>
                      <a:r>
                        <a:rPr lang="en-US" sz="1800" dirty="0" err="1" smtClean="0"/>
                        <a:t>self.lock_id</a:t>
                      </a:r>
                      <a:r>
                        <a:rPr lang="en-US" sz="1800" dirty="0" smtClean="0"/>
                        <a:t>}")</a:t>
                      </a:r>
                    </a:p>
                    <a:p>
                      <a:pPr marL="36900" indent="0" algn="r" rtl="1">
                        <a:buNone/>
                      </a:pPr>
                      <a:endParaRPr lang="en-US" sz="1800" dirty="0" smtClean="0"/>
                    </a:p>
                    <a:p>
                      <a:pPr marL="36900" indent="0" algn="r" rtl="1">
                        <a:buNone/>
                      </a:pPr>
                      <a:r>
                        <a:rPr lang="en-US" sz="1800" dirty="0" smtClean="0"/>
                        <a:t># </a:t>
                      </a:r>
                      <a:r>
                        <a:rPr lang="fa-IR" sz="1800" dirty="0" smtClean="0"/>
                        <a:t>مثال استفاده</a:t>
                      </a:r>
                    </a:p>
                    <a:p>
                      <a:pPr marL="36900" indent="0" algn="r" rtl="1">
                        <a:buNone/>
                      </a:pPr>
                      <a:r>
                        <a:rPr lang="en-US" sz="1800" dirty="0" err="1" smtClean="0"/>
                        <a:t>lock_id</a:t>
                      </a:r>
                      <a:r>
                        <a:rPr lang="en-US" sz="1800" dirty="0" smtClean="0"/>
                        <a:t> = "12345"</a:t>
                      </a:r>
                    </a:p>
                    <a:p>
                      <a:pPr marL="36900" indent="0" algn="r" rtl="1">
                        <a:buNone/>
                      </a:pPr>
                      <a:r>
                        <a:rPr lang="en-US" sz="1800" dirty="0" err="1" smtClean="0"/>
                        <a:t>api_key</a:t>
                      </a:r>
                      <a:r>
                        <a:rPr lang="en-US" sz="1800" dirty="0" smtClean="0"/>
                        <a:t> = "</a:t>
                      </a:r>
                      <a:r>
                        <a:rPr lang="en-US" sz="1800" dirty="0" err="1" smtClean="0"/>
                        <a:t>your_api_key</a:t>
                      </a:r>
                      <a:r>
                        <a:rPr lang="en-US" sz="1800" dirty="0" smtClean="0"/>
                        <a:t>"</a:t>
                      </a:r>
                    </a:p>
                    <a:p>
                      <a:pPr marL="36900" indent="0" algn="r" rtl="1">
                        <a:buNone/>
                      </a:pPr>
                      <a:endParaRPr lang="en-US" sz="1800" dirty="0" smtClean="0"/>
                    </a:p>
                    <a:p>
                      <a:pPr marL="36900" indent="0" algn="r" rtl="1">
                        <a:buNone/>
                      </a:pPr>
                      <a:r>
                        <a:rPr lang="en-US" sz="1800" dirty="0" err="1" smtClean="0"/>
                        <a:t>smart_lock</a:t>
                      </a:r>
                      <a:r>
                        <a:rPr lang="en-US" sz="1800" dirty="0" smtClean="0"/>
                        <a:t> = </a:t>
                      </a:r>
                      <a:r>
                        <a:rPr lang="en-US" sz="1800" dirty="0" err="1" smtClean="0"/>
                        <a:t>SmartLock</a:t>
                      </a:r>
                      <a:r>
                        <a:rPr lang="en-US" sz="1800" dirty="0" smtClean="0"/>
                        <a:t>(</a:t>
                      </a:r>
                      <a:r>
                        <a:rPr lang="en-US" sz="1800" dirty="0" err="1" smtClean="0"/>
                        <a:t>lock_id</a:t>
                      </a:r>
                      <a:r>
                        <a:rPr lang="en-US" sz="1800" dirty="0" smtClean="0"/>
                        <a:t>, </a:t>
                      </a:r>
                      <a:r>
                        <a:rPr lang="en-US" sz="1800" dirty="0" err="1" smtClean="0"/>
                        <a:t>api_key</a:t>
                      </a:r>
                      <a:r>
                        <a:rPr lang="en-US" sz="1800" dirty="0" smtClean="0"/>
                        <a:t>)</a:t>
                      </a:r>
                    </a:p>
                    <a:p>
                      <a:pPr marL="36900" indent="0" algn="r" rtl="1">
                        <a:buNone/>
                      </a:pPr>
                      <a:r>
                        <a:rPr lang="en-US" sz="1800" dirty="0" err="1" smtClean="0"/>
                        <a:t>smart_lock.unlock</a:t>
                      </a:r>
                      <a:r>
                        <a:rPr lang="en-US" sz="1800" dirty="0" smtClean="0"/>
                        <a:t>()</a:t>
                      </a:r>
                    </a:p>
                    <a:p>
                      <a:pPr marL="36900" indent="0" algn="r" rtl="1">
                        <a:buNone/>
                      </a:pPr>
                      <a:r>
                        <a:rPr lang="en-US" sz="1800" dirty="0" err="1" smtClean="0"/>
                        <a:t>smart_lock.lock</a:t>
                      </a:r>
                      <a:r>
                        <a:rPr lang="en-US" sz="1800" dirty="0" smtClean="0"/>
                        <a:t>()</a:t>
                      </a:r>
                    </a:p>
                    <a:p>
                      <a:pPr algn="r" rtl="1"/>
                      <a:endParaRPr lang="en-US" dirty="0"/>
                    </a:p>
                  </a:txBody>
                  <a:tcPr>
                    <a:solidFill>
                      <a:schemeClr val="bg1">
                        <a:lumMod val="85000"/>
                        <a:lumOff val="15000"/>
                      </a:schemeClr>
                    </a:solidFill>
                  </a:tcPr>
                </a:tc>
                <a:extLst>
                  <a:ext uri="{0D108BD9-81ED-4DB2-BD59-A6C34878D82A}">
                    <a16:rowId xmlns:a16="http://schemas.microsoft.com/office/drawing/2014/main" val="655216955"/>
                  </a:ext>
                </a:extLst>
              </a:tr>
            </a:tbl>
          </a:graphicData>
        </a:graphic>
      </p:graphicFrame>
      <p:sp>
        <p:nvSpPr>
          <p:cNvPr id="5" name="Content Placeholder 4"/>
          <p:cNvSpPr>
            <a:spLocks noGrp="1"/>
          </p:cNvSpPr>
          <p:nvPr>
            <p:ph idx="1"/>
          </p:nvPr>
        </p:nvSpPr>
        <p:spPr>
          <a:xfrm>
            <a:off x="667183" y="5567083"/>
            <a:ext cx="10332511" cy="1084729"/>
          </a:xfrm>
        </p:spPr>
        <p:txBody>
          <a:bodyPr/>
          <a:lstStyle/>
          <a:p>
            <a:pPr algn="r" rtl="1"/>
            <a:r>
              <a:rPr lang="fa-IR" dirty="0"/>
              <a:t>این کد یک کلاس </a:t>
            </a:r>
            <a:r>
              <a:rPr lang="en-US" dirty="0" err="1"/>
              <a:t>SmartLock</a:t>
            </a:r>
            <a:r>
              <a:rPr lang="en-US" dirty="0"/>
              <a:t> </a:t>
            </a:r>
            <a:r>
              <a:rPr lang="fa-IR" dirty="0"/>
              <a:t>تعریف می‌کند که دارای دو متد </a:t>
            </a:r>
            <a:r>
              <a:rPr lang="en-US" dirty="0"/>
              <a:t>unlock </a:t>
            </a:r>
            <a:r>
              <a:rPr lang="fa-IR" dirty="0"/>
              <a:t>و </a:t>
            </a:r>
            <a:r>
              <a:rPr lang="en-US" dirty="0"/>
              <a:t>lock </a:t>
            </a:r>
            <a:r>
              <a:rPr lang="fa-IR" dirty="0"/>
              <a:t>برای باز کردن و قفل کردن قفل هوشمند است. </a:t>
            </a:r>
            <a:r>
              <a:rPr lang="fa-IR" dirty="0" smtClean="0"/>
              <a:t>باید </a:t>
            </a:r>
            <a:r>
              <a:rPr lang="fa-IR" dirty="0"/>
              <a:t>اطلاعات مربوط به شناسه قفل (`</a:t>
            </a:r>
            <a:r>
              <a:rPr lang="en-US" dirty="0" err="1"/>
              <a:t>lock_id</a:t>
            </a:r>
            <a:r>
              <a:rPr lang="en-US" dirty="0"/>
              <a:t>`) </a:t>
            </a:r>
            <a:r>
              <a:rPr lang="fa-IR" dirty="0"/>
              <a:t>و کلید </a:t>
            </a:r>
            <a:r>
              <a:rPr lang="en-US" dirty="0"/>
              <a:t>API (`</a:t>
            </a:r>
            <a:r>
              <a:rPr lang="en-US" dirty="0" err="1"/>
              <a:t>api_key</a:t>
            </a:r>
            <a:r>
              <a:rPr lang="en-US" dirty="0"/>
              <a:t>`) </a:t>
            </a:r>
            <a:r>
              <a:rPr lang="fa-IR" dirty="0"/>
              <a:t>را جایگزین </a:t>
            </a:r>
            <a:r>
              <a:rPr lang="fa-IR" dirty="0" smtClean="0"/>
              <a:t>کنیم.</a:t>
            </a:r>
            <a:endParaRPr lang="en-US" dirty="0"/>
          </a:p>
        </p:txBody>
      </p:sp>
    </p:spTree>
    <p:extLst>
      <p:ext uri="{BB962C8B-B14F-4D97-AF65-F5344CB8AC3E}">
        <p14:creationId xmlns:p14="http://schemas.microsoft.com/office/powerpoint/2010/main" val="624231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solidFill>
                  <a:srgbClr val="FF0000"/>
                </a:solidFill>
              </a:rPr>
              <a:t>منابع</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Amazon.com</a:t>
            </a:r>
            <a:endParaRPr lang="fa-IR" dirty="0" smtClean="0"/>
          </a:p>
          <a:p>
            <a:r>
              <a:rPr lang="en-US" dirty="0" err="1" smtClean="0"/>
              <a:t>ChatGPT</a:t>
            </a:r>
            <a:endParaRPr lang="en-US" dirty="0" smtClean="0"/>
          </a:p>
          <a:p>
            <a:r>
              <a:rPr lang="en-US" dirty="0" err="1" smtClean="0"/>
              <a:t>Digikala</a:t>
            </a:r>
            <a:endParaRPr lang="en-US" dirty="0" smtClean="0"/>
          </a:p>
          <a:p>
            <a:endParaRPr lang="en-US" dirty="0"/>
          </a:p>
        </p:txBody>
      </p:sp>
    </p:spTree>
    <p:extLst>
      <p:ext uri="{BB962C8B-B14F-4D97-AF65-F5344CB8AC3E}">
        <p14:creationId xmlns:p14="http://schemas.microsoft.com/office/powerpoint/2010/main" val="3543000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solidFill>
                  <a:srgbClr val="FF0000"/>
                </a:solidFill>
              </a:rPr>
              <a:t>سر فصل ها</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r" rtl="1"/>
            <a:r>
              <a:rPr lang="fa-IR" sz="2800" dirty="0" smtClean="0"/>
              <a:t>قفل هوشمند چیست؟</a:t>
            </a:r>
          </a:p>
          <a:p>
            <a:pPr algn="r" rtl="1"/>
            <a:r>
              <a:rPr lang="fa-IR" sz="2800" dirty="0" smtClean="0"/>
              <a:t>کاربرد های قفل هوشمند</a:t>
            </a:r>
          </a:p>
          <a:p>
            <a:pPr algn="r" rtl="1"/>
            <a:r>
              <a:rPr lang="fa-IR" sz="2800" dirty="0" smtClean="0"/>
              <a:t>ویژگی های قفل هوشمند</a:t>
            </a:r>
          </a:p>
          <a:p>
            <a:pPr algn="r" rtl="1"/>
            <a:r>
              <a:rPr lang="fa-IR" sz="2800" dirty="0" smtClean="0"/>
              <a:t>ساخت قفل هوشمند</a:t>
            </a:r>
          </a:p>
          <a:p>
            <a:pPr algn="r" rtl="1"/>
            <a:r>
              <a:rPr lang="fa-IR" sz="2800" dirty="0" smtClean="0"/>
              <a:t>جدول حالات </a:t>
            </a:r>
          </a:p>
          <a:p>
            <a:pPr algn="r" rtl="1"/>
            <a:r>
              <a:rPr lang="fa-IR" sz="2800" dirty="0" smtClean="0"/>
              <a:t>نوآوری ها</a:t>
            </a:r>
          </a:p>
          <a:p>
            <a:pPr algn="r" rtl="1"/>
            <a:r>
              <a:rPr lang="fa-IR" sz="2800" dirty="0" smtClean="0"/>
              <a:t>کد</a:t>
            </a:r>
          </a:p>
          <a:p>
            <a:pPr algn="r" rtl="1"/>
            <a:endParaRPr lang="en-US" sz="2800" dirty="0"/>
          </a:p>
        </p:txBody>
      </p:sp>
    </p:spTree>
    <p:extLst>
      <p:ext uri="{BB962C8B-B14F-4D97-AF65-F5344CB8AC3E}">
        <p14:creationId xmlns:p14="http://schemas.microsoft.com/office/powerpoint/2010/main" val="417240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419101"/>
            <a:ext cx="11210924" cy="3867149"/>
          </a:xfrm>
        </p:spPr>
        <p:txBody>
          <a:bodyPr>
            <a:normAutofit fontScale="90000"/>
          </a:bodyPr>
          <a:lstStyle/>
          <a:p>
            <a:pPr algn="r" rtl="1"/>
            <a:r>
              <a:rPr lang="fa-IR" sz="8000" dirty="0" smtClean="0">
                <a:solidFill>
                  <a:srgbClr val="C00000"/>
                </a:solidFill>
              </a:rPr>
              <a:t>مقدمه</a:t>
            </a:r>
            <a:r>
              <a:rPr lang="fa-IR" sz="4000" dirty="0" smtClean="0"/>
              <a:t/>
            </a:r>
            <a:br>
              <a:rPr lang="fa-IR" sz="4000" dirty="0" smtClean="0"/>
            </a:br>
            <a:r>
              <a:rPr lang="fa-IR" sz="4000" dirty="0"/>
              <a:t/>
            </a:r>
            <a:br>
              <a:rPr lang="fa-IR" sz="4000" dirty="0"/>
            </a:br>
            <a:r>
              <a:rPr lang="fa-IR" sz="4000" dirty="0" smtClean="0"/>
              <a:t>در </a:t>
            </a:r>
            <a:r>
              <a:rPr lang="fa-IR" sz="4000" dirty="0"/>
              <a:t>دنیای امروزی که فناوری به سرعت پیشرفت می‌کند، اهمیت امنیت و راحتی در محیط‌های مختلف به ویژه در منازل، محل‌های کاری، و فضاهای عمومی بیش از پیش احساس می‌شود. یکی از نوآوری‌های جذاب و کارآمد در این زمینه، استفاده از "قفل‌های هوشمند" </a:t>
            </a:r>
            <a:r>
              <a:rPr lang="fa-IR" sz="4000" dirty="0" smtClean="0"/>
              <a:t>می‌باشد.</a:t>
            </a:r>
            <a:endParaRPr lang="en-US" sz="40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8491" y="775063"/>
            <a:ext cx="7592540" cy="5399313"/>
          </a:xfrm>
        </p:spPr>
        <p:txBody>
          <a:bodyPr>
            <a:normAutofit/>
          </a:bodyPr>
          <a:lstStyle/>
          <a:p>
            <a:pPr marL="36900" indent="0" algn="r">
              <a:buNone/>
            </a:pPr>
            <a:r>
              <a:rPr lang="ar-SA" sz="2400" dirty="0">
                <a:effectLst/>
              </a:rPr>
              <a:t>قفل‌های هوشمند، نه تنها به دستگاه‌هایی با ظاهر زیبا و مدرن اشاره دارند، بلکه از فناوری‌های پیشرفته برای افزایش امنیت و ارتقاء سطح راحتی کاربران بهره می‌برند. این سیستم‌ها از ویژگی‌هایی چون تشخیص </a:t>
            </a:r>
            <a:r>
              <a:rPr lang="ar-SA" sz="2400" b="1" dirty="0">
                <a:effectLst/>
              </a:rPr>
              <a:t>اثر انگشت</a:t>
            </a:r>
            <a:r>
              <a:rPr lang="ar-SA" sz="2400" dirty="0">
                <a:effectLst/>
              </a:rPr>
              <a:t>، </a:t>
            </a:r>
            <a:r>
              <a:rPr lang="ar-SA" sz="2400" b="1" dirty="0">
                <a:effectLst/>
              </a:rPr>
              <a:t>تشخیص چهره</a:t>
            </a:r>
            <a:r>
              <a:rPr lang="ar-SA" sz="2400" dirty="0">
                <a:effectLst/>
              </a:rPr>
              <a:t>، یا کنترل از راه دور از طریق اپلیکیشن‌های موبایل برخوردار </a:t>
            </a:r>
            <a:r>
              <a:rPr lang="ar-SA" sz="2400" dirty="0" smtClean="0">
                <a:effectLst/>
              </a:rPr>
              <a:t>هستند</a:t>
            </a:r>
            <a:r>
              <a:rPr lang="fa-IR" sz="2400" dirty="0">
                <a:effectLst/>
              </a:rPr>
              <a:t>.</a:t>
            </a:r>
            <a:r>
              <a:rPr lang="en-US" sz="2400" dirty="0">
                <a:effectLst/>
              </a:rPr>
              <a:t/>
            </a:r>
            <a:br>
              <a:rPr lang="en-US" sz="2400" dirty="0">
                <a:effectLst/>
              </a:rPr>
            </a:br>
            <a:r>
              <a:rPr lang="en-US" sz="2400" dirty="0">
                <a:effectLst/>
              </a:rPr>
              <a:t/>
            </a:r>
            <a:br>
              <a:rPr lang="en-US" sz="2400" dirty="0">
                <a:effectLst/>
              </a:rPr>
            </a:br>
            <a:r>
              <a:rPr lang="ar-SA" sz="2400" dirty="0">
                <a:effectLst/>
              </a:rPr>
              <a:t>استفاده از قفل‌های هوشمند، به کاربران این امکان را می‌دهد تا با کمترین زحمت و با استفاده از فناوری، دسترسی به محیط‌های مختلف را کنترل کنند. این فناوری نه تنها جهت افزایش امنیت، بلکه برای جلب راحتی و سهولت در زندگی روزمره به کار </a:t>
            </a:r>
            <a:r>
              <a:rPr lang="ar-SA" sz="2400" dirty="0" smtClean="0">
                <a:effectLst/>
              </a:rPr>
              <a:t>می‌رود</a:t>
            </a:r>
            <a:r>
              <a:rPr lang="fa-IR" sz="2400" dirty="0">
                <a:effectLst/>
              </a:rPr>
              <a:t>.</a:t>
            </a:r>
            <a:r>
              <a:rPr lang="en-US" sz="2400" dirty="0">
                <a:effectLst/>
              </a:rPr>
              <a:t/>
            </a:r>
            <a:br>
              <a:rPr lang="en-US" sz="2400" dirty="0">
                <a:effectLst/>
              </a:rPr>
            </a:br>
            <a:endParaRPr lang="fa-IR" sz="2400" dirty="0">
              <a:effectLst/>
            </a:endParaRPr>
          </a:p>
          <a:p>
            <a:pPr marL="36900" indent="0" algn="r">
              <a:buNone/>
            </a:pPr>
            <a:r>
              <a:rPr lang="ar-SA" sz="2400" dirty="0" smtClean="0">
                <a:effectLst/>
              </a:rPr>
              <a:t>در </a:t>
            </a:r>
            <a:r>
              <a:rPr lang="ar-SA" sz="2400" dirty="0">
                <a:effectLst/>
              </a:rPr>
              <a:t>ادامه به معرفی قابلیت‌ها و کاربردهای قفل‌های هوشمند خواهیم پرداخت تا به مفهوم کامل‌تری از این فناوری دست </a:t>
            </a:r>
            <a:r>
              <a:rPr lang="ar-SA" sz="2400" dirty="0" smtClean="0">
                <a:effectLst/>
              </a:rPr>
              <a:t>یابیم</a:t>
            </a:r>
            <a:r>
              <a:rPr lang="fa-IR" sz="2400" dirty="0" smtClean="0">
                <a:effectLst/>
              </a:rPr>
              <a:t>.</a:t>
            </a:r>
            <a:endParaRPr lang="en-US" sz="2400" dirty="0">
              <a:effectLst/>
            </a:endParaRPr>
          </a:p>
          <a:p>
            <a:pPr algn="l"/>
            <a:endParaRPr lang="en-US" sz="2400" dirty="0"/>
          </a:p>
        </p:txBody>
      </p:sp>
      <p:pic>
        <p:nvPicPr>
          <p:cNvPr id="4" name="Picture 3"/>
          <p:cNvPicPr>
            <a:picLocks noChangeAspect="1"/>
          </p:cNvPicPr>
          <p:nvPr/>
        </p:nvPicPr>
        <p:blipFill>
          <a:blip r:embed="rId2"/>
          <a:stretch>
            <a:fillRect/>
          </a:stretch>
        </p:blipFill>
        <p:spPr>
          <a:xfrm>
            <a:off x="300447" y="775063"/>
            <a:ext cx="3842657" cy="5399313"/>
          </a:xfrm>
          <a:prstGeom prst="rect">
            <a:avLst/>
          </a:prstGeom>
        </p:spPr>
      </p:pic>
    </p:spTree>
    <p:extLst>
      <p:ext uri="{BB962C8B-B14F-4D97-AF65-F5344CB8AC3E}">
        <p14:creationId xmlns:p14="http://schemas.microsoft.com/office/powerpoint/2010/main" val="350795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93074"/>
            <a:ext cx="10353762" cy="386976"/>
          </a:xfrm>
        </p:spPr>
        <p:txBody>
          <a:bodyPr>
            <a:normAutofit fontScale="90000"/>
          </a:bodyPr>
          <a:lstStyle/>
          <a:p>
            <a:r>
              <a:rPr lang="fa-IR" b="1" dirty="0">
                <a:solidFill>
                  <a:srgbClr val="FF0000"/>
                </a:solidFill>
                <a:effectLst/>
              </a:rPr>
              <a:t>دستگیره هوشمند تویا مدل </a:t>
            </a:r>
            <a:r>
              <a:rPr lang="en-US" b="1" dirty="0" err="1">
                <a:solidFill>
                  <a:srgbClr val="FF0000"/>
                </a:solidFill>
                <a:effectLst/>
              </a:rPr>
              <a:t>Tuya</a:t>
            </a:r>
            <a:r>
              <a:rPr lang="en-US" b="1" dirty="0">
                <a:solidFill>
                  <a:srgbClr val="FF0000"/>
                </a:solidFill>
                <a:effectLst/>
              </a:rPr>
              <a:t> Door Lock face recognition H06</a:t>
            </a:r>
            <a:br>
              <a:rPr lang="en-US" b="1" dirty="0">
                <a:solidFill>
                  <a:srgbClr val="FF00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sp>
        <p:nvSpPr>
          <p:cNvPr id="3" name="Content Placeholder 2"/>
          <p:cNvSpPr>
            <a:spLocks noGrp="1"/>
          </p:cNvSpPr>
          <p:nvPr>
            <p:ph idx="1"/>
          </p:nvPr>
        </p:nvSpPr>
        <p:spPr>
          <a:xfrm>
            <a:off x="6106159" y="1732449"/>
            <a:ext cx="5161397" cy="4058751"/>
          </a:xfrm>
        </p:spPr>
        <p:txBody>
          <a:bodyPr>
            <a:normAutofit fontScale="92500" lnSpcReduction="10000"/>
          </a:bodyPr>
          <a:lstStyle/>
          <a:p>
            <a:pPr marL="36900" indent="0" algn="r">
              <a:buNone/>
            </a:pPr>
            <a:r>
              <a:rPr lang="fa-IR" b="1" dirty="0">
                <a:effectLst/>
              </a:rPr>
              <a:t>ویژگی‌ها</a:t>
            </a:r>
          </a:p>
          <a:p>
            <a:pPr marL="36900" indent="0" algn="r">
              <a:buNone/>
            </a:pPr>
            <a:r>
              <a:rPr lang="fa-IR" dirty="0">
                <a:effectLst/>
              </a:rPr>
              <a:t>جنس </a:t>
            </a:r>
            <a:r>
              <a:rPr lang="fa-IR" dirty="0" smtClean="0">
                <a:effectLst/>
              </a:rPr>
              <a:t>:</a:t>
            </a:r>
            <a:r>
              <a:rPr lang="fa-IR" b="1" dirty="0" smtClean="0">
                <a:effectLst/>
              </a:rPr>
              <a:t>استیل </a:t>
            </a:r>
            <a:r>
              <a:rPr lang="fa-IR" b="1" dirty="0">
                <a:effectLst/>
              </a:rPr>
              <a:t>ضد زنگ، آلومینیوم</a:t>
            </a:r>
          </a:p>
          <a:p>
            <a:pPr marL="36900" indent="0" algn="r">
              <a:buNone/>
            </a:pPr>
            <a:r>
              <a:rPr lang="fa-IR" dirty="0">
                <a:effectLst/>
              </a:rPr>
              <a:t>کاربرد دستگیره </a:t>
            </a:r>
            <a:r>
              <a:rPr lang="fa-IR" dirty="0" smtClean="0">
                <a:effectLst/>
              </a:rPr>
              <a:t>: </a:t>
            </a:r>
            <a:r>
              <a:rPr lang="fa-IR" b="1" dirty="0">
                <a:effectLst/>
              </a:rPr>
              <a:t>در اتاق خواب، در ورودی</a:t>
            </a:r>
          </a:p>
          <a:p>
            <a:pPr marL="36900" indent="0" algn="r">
              <a:buNone/>
            </a:pPr>
            <a:endParaRPr lang="fa-IR" dirty="0">
              <a:effectLst/>
            </a:endParaRPr>
          </a:p>
          <a:p>
            <a:pPr marL="36900" indent="0" algn="r">
              <a:buNone/>
            </a:pPr>
            <a:r>
              <a:rPr lang="fa-IR" dirty="0" smtClean="0">
                <a:effectLst/>
              </a:rPr>
              <a:t>مناسب برای درهای :</a:t>
            </a:r>
            <a:r>
              <a:rPr lang="fa-IR" b="1" dirty="0">
                <a:effectLst/>
              </a:rPr>
              <a:t>آلومینیومی، آهنی، چوبی، فلزی</a:t>
            </a:r>
          </a:p>
          <a:p>
            <a:pPr marL="36900" indent="0" algn="r">
              <a:buNone/>
            </a:pPr>
            <a:endParaRPr lang="fa-IR" dirty="0" smtClean="0">
              <a:effectLst/>
            </a:endParaRPr>
          </a:p>
          <a:p>
            <a:pPr marL="36900" indent="0" algn="r">
              <a:buNone/>
            </a:pPr>
            <a:r>
              <a:rPr lang="fa-IR" dirty="0" smtClean="0">
                <a:effectLst/>
              </a:rPr>
              <a:t>مناسب </a:t>
            </a:r>
            <a:r>
              <a:rPr lang="fa-IR" dirty="0">
                <a:effectLst/>
              </a:rPr>
              <a:t>برای درهایی با ضخامت :</a:t>
            </a:r>
          </a:p>
          <a:p>
            <a:pPr marL="36900" indent="0" algn="r">
              <a:buNone/>
            </a:pPr>
            <a:r>
              <a:rPr lang="fa-IR" b="1" dirty="0">
                <a:effectLst/>
              </a:rPr>
              <a:t>6 سانتی‌متر، 7 سانتی‌متر، 8 سانتی‌متر، 9 </a:t>
            </a:r>
            <a:r>
              <a:rPr lang="fa-IR" b="1" dirty="0" smtClean="0">
                <a:effectLst/>
              </a:rPr>
              <a:t>سانتی‌متر</a:t>
            </a:r>
          </a:p>
          <a:p>
            <a:pPr marL="36900" indent="0" algn="r">
              <a:buNone/>
            </a:pPr>
            <a:endParaRPr lang="fa-IR" b="1" dirty="0" smtClean="0">
              <a:effectLst/>
            </a:endParaRPr>
          </a:p>
          <a:p>
            <a:pPr marL="36900" indent="0" algn="r">
              <a:buNone/>
            </a:pPr>
            <a:r>
              <a:rPr lang="fa-IR" dirty="0" smtClean="0">
                <a:effectLst/>
              </a:rPr>
              <a:t>ویژگی‌های </a:t>
            </a:r>
            <a:r>
              <a:rPr lang="fa-IR" dirty="0">
                <a:effectLst/>
              </a:rPr>
              <a:t>قفل دستگیره </a:t>
            </a:r>
            <a:r>
              <a:rPr lang="fa-IR" dirty="0" smtClean="0">
                <a:effectLst/>
              </a:rPr>
              <a:t>:</a:t>
            </a:r>
            <a:r>
              <a:rPr lang="fa-IR" b="1" dirty="0">
                <a:effectLst/>
              </a:rPr>
              <a:t>دستگیره ورودی ایستاده</a:t>
            </a:r>
          </a:p>
          <a:p>
            <a:pPr marL="36900" indent="0" algn="r">
              <a:buNone/>
            </a:pPr>
            <a:endParaRPr lang="fa-IR" dirty="0">
              <a:effectLst/>
            </a:endParaRPr>
          </a:p>
          <a:p>
            <a:pPr marL="36900" indent="0" algn="r">
              <a:buNone/>
            </a:pPr>
            <a:endParaRPr lang="fa-IR" b="1" dirty="0">
              <a:effectLst/>
            </a:endParaRPr>
          </a:p>
        </p:txBody>
      </p:sp>
      <p:pic>
        <p:nvPicPr>
          <p:cNvPr id="4" name="Picture 3"/>
          <p:cNvPicPr>
            <a:picLocks noChangeAspect="1"/>
          </p:cNvPicPr>
          <p:nvPr/>
        </p:nvPicPr>
        <p:blipFill rotWithShape="1">
          <a:blip r:embed="rId2"/>
          <a:srcRect l="19507" t="6361" r="25335" b="9809"/>
          <a:stretch/>
        </p:blipFill>
        <p:spPr>
          <a:xfrm>
            <a:off x="452846" y="2011679"/>
            <a:ext cx="2194560" cy="3335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52846" y="5791200"/>
            <a:ext cx="2194560" cy="646331"/>
          </a:xfrm>
          <a:prstGeom prst="rect">
            <a:avLst/>
          </a:prstGeom>
          <a:noFill/>
        </p:spPr>
        <p:txBody>
          <a:bodyPr wrap="square" rtlCol="0">
            <a:spAutoFit/>
          </a:bodyPr>
          <a:lstStyle/>
          <a:p>
            <a:pPr algn="r"/>
            <a:r>
              <a:rPr lang="fa-IR" dirty="0" smtClean="0"/>
              <a:t>قیمت:</a:t>
            </a:r>
          </a:p>
          <a:p>
            <a:pPr algn="r"/>
            <a:r>
              <a:rPr lang="fa-IR" dirty="0" smtClean="0"/>
              <a:t>27.000.000 تومان</a:t>
            </a:r>
            <a:endParaRPr lang="en-US" dirty="0"/>
          </a:p>
        </p:txBody>
      </p:sp>
    </p:spTree>
    <p:extLst>
      <p:ext uri="{BB962C8B-B14F-4D97-AF65-F5344CB8AC3E}">
        <p14:creationId xmlns:p14="http://schemas.microsoft.com/office/powerpoint/2010/main" val="20592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solidFill>
                  <a:schemeClr val="accent1"/>
                </a:solidFill>
              </a:rPr>
              <a:t>کاربرد های قفل هوشمند</a:t>
            </a:r>
            <a:endParaRPr lang="en-US" dirty="0">
              <a:solidFill>
                <a:schemeClr val="accent1"/>
              </a:solidFill>
            </a:endParaRPr>
          </a:p>
        </p:txBody>
      </p:sp>
      <p:sp>
        <p:nvSpPr>
          <p:cNvPr id="3" name="Content Placeholder 2"/>
          <p:cNvSpPr>
            <a:spLocks noGrp="1"/>
          </p:cNvSpPr>
          <p:nvPr>
            <p:ph idx="1"/>
          </p:nvPr>
        </p:nvSpPr>
        <p:spPr>
          <a:xfrm>
            <a:off x="913795" y="1889203"/>
            <a:ext cx="10353762" cy="4058751"/>
          </a:xfrm>
        </p:spPr>
        <p:txBody>
          <a:bodyPr>
            <a:normAutofit lnSpcReduction="10000"/>
          </a:bodyPr>
          <a:lstStyle/>
          <a:p>
            <a:pPr algn="r" rtl="1"/>
            <a:r>
              <a:rPr lang="ar-SA" dirty="0">
                <a:effectLst/>
              </a:rPr>
              <a:t>امنیت </a:t>
            </a:r>
            <a:r>
              <a:rPr lang="ar-SA" dirty="0" smtClean="0">
                <a:effectLst/>
              </a:rPr>
              <a:t>منزل</a:t>
            </a:r>
            <a:r>
              <a:rPr lang="fa-IR" dirty="0" smtClean="0">
                <a:effectLst/>
              </a:rPr>
              <a:t>:</a:t>
            </a:r>
          </a:p>
          <a:p>
            <a:pPr marL="36900" indent="0" algn="r" rtl="1">
              <a:buNone/>
            </a:pPr>
            <a:r>
              <a:rPr lang="ar-SA" dirty="0">
                <a:effectLst/>
              </a:rPr>
              <a:t>قفل‌های هوشمند برای افزایش امنیت منازل استفاده می‌شوند؛ به کاربر امکان کنترل دسترسی به منزل از راه دور را می‌دهند</a:t>
            </a:r>
            <a:r>
              <a:rPr lang="en-US" dirty="0">
                <a:effectLst/>
              </a:rPr>
              <a:t>.</a:t>
            </a:r>
            <a:br>
              <a:rPr lang="en-US" dirty="0">
                <a:effectLst/>
              </a:rPr>
            </a:br>
            <a:r>
              <a:rPr lang="fa-IR" dirty="0" smtClean="0">
                <a:effectLst/>
              </a:rPr>
              <a:t> </a:t>
            </a:r>
          </a:p>
          <a:p>
            <a:pPr algn="r" rtl="1"/>
            <a:r>
              <a:rPr lang="ar-SA" dirty="0">
                <a:effectLst/>
              </a:rPr>
              <a:t>ادارات و </a:t>
            </a:r>
            <a:r>
              <a:rPr lang="ar-SA" dirty="0" smtClean="0">
                <a:effectLst/>
              </a:rPr>
              <a:t>دفاتر</a:t>
            </a:r>
            <a:r>
              <a:rPr lang="fa-IR" dirty="0" smtClean="0">
                <a:effectLst/>
              </a:rPr>
              <a:t>:</a:t>
            </a:r>
          </a:p>
          <a:p>
            <a:pPr marL="36900" indent="0" algn="r" rtl="1">
              <a:buNone/>
            </a:pPr>
            <a:r>
              <a:rPr lang="ar-SA" dirty="0" smtClean="0">
                <a:effectLst/>
              </a:rPr>
              <a:t>در </a:t>
            </a:r>
            <a:r>
              <a:rPr lang="ar-SA" dirty="0">
                <a:effectLst/>
              </a:rPr>
              <a:t>محیط‌های کاری و اداری، قفل‌های هوشمند برای مدیریت دسترسی و افزایش امنیت محیط استفاده می‌شوند</a:t>
            </a:r>
            <a:r>
              <a:rPr lang="en-US" dirty="0">
                <a:effectLst/>
              </a:rPr>
              <a:t>.</a:t>
            </a:r>
            <a:br>
              <a:rPr lang="en-US" dirty="0">
                <a:effectLst/>
              </a:rPr>
            </a:br>
            <a:endParaRPr lang="fa-IR" dirty="0" smtClean="0">
              <a:effectLst/>
            </a:endParaRPr>
          </a:p>
          <a:p>
            <a:pPr algn="r" rtl="1"/>
            <a:r>
              <a:rPr lang="ar-SA" dirty="0" smtClean="0">
                <a:effectLst/>
              </a:rPr>
              <a:t>هتل‌ها</a:t>
            </a:r>
            <a:r>
              <a:rPr lang="fa-IR" dirty="0" smtClean="0">
                <a:effectLst/>
              </a:rPr>
              <a:t>:</a:t>
            </a:r>
          </a:p>
          <a:p>
            <a:pPr marL="36900" indent="0" algn="r" rtl="1">
              <a:buNone/>
            </a:pPr>
            <a:r>
              <a:rPr lang="ar-SA" dirty="0" smtClean="0">
                <a:effectLst/>
              </a:rPr>
              <a:t>در </a:t>
            </a:r>
            <a:r>
              <a:rPr lang="ar-SA" dirty="0">
                <a:effectLst/>
              </a:rPr>
              <a:t>صنعت هتلداری، قفل‌های هوشمند برای کنترل دسترسی مهمانان به اتاق‌ها و افزایش راحتی در استفاده از خدمات هتل به کار می‌روند</a:t>
            </a:r>
            <a:r>
              <a:rPr lang="en-US" dirty="0">
                <a:effectLst/>
              </a:rPr>
              <a:t>.</a:t>
            </a:r>
            <a:br>
              <a:rPr lang="en-US" dirty="0">
                <a:effectLst/>
              </a:rPr>
            </a:br>
            <a:r>
              <a:rPr lang="en-US" dirty="0">
                <a:effectLst/>
              </a:rPr>
              <a:t/>
            </a:r>
            <a:br>
              <a:rPr lang="en-US" dirty="0">
                <a:effectLst/>
              </a:rPr>
            </a:br>
            <a:endParaRPr lang="en-US" dirty="0">
              <a:effectLst/>
            </a:endParaRPr>
          </a:p>
          <a:p>
            <a:pPr marL="36900" indent="0" algn="r" rtl="1">
              <a:buNone/>
            </a:pPr>
            <a:endParaRPr lang="en-US" dirty="0">
              <a:effectLst/>
            </a:endParaRPr>
          </a:p>
          <a:p>
            <a:pPr marL="36900" indent="0" algn="r" rtl="1">
              <a:buNone/>
            </a:pPr>
            <a:endParaRPr lang="en-US" dirty="0"/>
          </a:p>
        </p:txBody>
      </p:sp>
    </p:spTree>
    <p:extLst>
      <p:ext uri="{BB962C8B-B14F-4D97-AF65-F5344CB8AC3E}">
        <p14:creationId xmlns:p14="http://schemas.microsoft.com/office/powerpoint/2010/main" val="70072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57" y="1227910"/>
            <a:ext cx="10824754" cy="5164182"/>
          </a:xfrm>
        </p:spPr>
        <p:txBody>
          <a:bodyPr>
            <a:normAutofit fontScale="92500" lnSpcReduction="20000"/>
          </a:bodyPr>
          <a:lstStyle/>
          <a:p>
            <a:pPr algn="r" rtl="1"/>
            <a:r>
              <a:rPr lang="ar-SA" dirty="0">
                <a:effectLst/>
              </a:rPr>
              <a:t>وسایل </a:t>
            </a:r>
            <a:r>
              <a:rPr lang="ar-SA" dirty="0" smtClean="0">
                <a:effectLst/>
              </a:rPr>
              <a:t>نقلیه</a:t>
            </a:r>
            <a:r>
              <a:rPr lang="fa-IR" dirty="0" smtClean="0">
                <a:effectLst/>
              </a:rPr>
              <a:t>:</a:t>
            </a:r>
          </a:p>
          <a:p>
            <a:pPr marL="36900" indent="0" algn="r" rtl="1">
              <a:buNone/>
            </a:pPr>
            <a:r>
              <a:rPr lang="ar-SA" dirty="0">
                <a:effectLst/>
              </a:rPr>
              <a:t>در خودروها، قفل‌های هوشمند و کلیدهای هوشمند برای کاهش سرقت و افزایش امنیت ماشین‌ها استفاده </a:t>
            </a:r>
            <a:r>
              <a:rPr lang="ar-SA" dirty="0" smtClean="0">
                <a:effectLst/>
              </a:rPr>
              <a:t>می‌شوند</a:t>
            </a:r>
            <a:r>
              <a:rPr lang="fa-IR" dirty="0" smtClean="0">
                <a:effectLst/>
              </a:rPr>
              <a:t>.</a:t>
            </a:r>
          </a:p>
          <a:p>
            <a:pPr marL="36900" indent="0" algn="r" rtl="1">
              <a:buNone/>
            </a:pPr>
            <a:endParaRPr lang="fa-IR" dirty="0">
              <a:effectLst/>
            </a:endParaRPr>
          </a:p>
          <a:p>
            <a:pPr algn="r" rtl="1"/>
            <a:r>
              <a:rPr lang="ar-SA" dirty="0" smtClean="0">
                <a:effectLst/>
              </a:rPr>
              <a:t>صنایع</a:t>
            </a:r>
            <a:r>
              <a:rPr lang="fa-IR" dirty="0" smtClean="0">
                <a:effectLst/>
              </a:rPr>
              <a:t>:</a:t>
            </a:r>
          </a:p>
          <a:p>
            <a:pPr marL="36900" indent="0" algn="r" rtl="1">
              <a:buNone/>
            </a:pPr>
            <a:r>
              <a:rPr lang="ar-SA" dirty="0" smtClean="0">
                <a:effectLst/>
              </a:rPr>
              <a:t>در </a:t>
            </a:r>
            <a:r>
              <a:rPr lang="ar-SA" dirty="0">
                <a:effectLst/>
              </a:rPr>
              <a:t>صنایع مختلف، از قفل‌های هوشمند برای محدود کردن دسترسی به مناطق حساس و کنترل ورود و خروج کارکنان استفاده می‌شود</a:t>
            </a:r>
            <a:r>
              <a:rPr lang="en-US" dirty="0" smtClean="0">
                <a:effectLst/>
              </a:rPr>
              <a:t>.</a:t>
            </a:r>
            <a:endParaRPr lang="fa-IR" dirty="0" smtClean="0">
              <a:effectLst/>
            </a:endParaRPr>
          </a:p>
          <a:p>
            <a:pPr marL="36900" indent="0" algn="r" rtl="1">
              <a:buNone/>
            </a:pPr>
            <a:endParaRPr lang="fa-IR" dirty="0">
              <a:effectLst/>
            </a:endParaRPr>
          </a:p>
          <a:p>
            <a:pPr algn="r" rtl="1"/>
            <a:r>
              <a:rPr lang="ar-SA" dirty="0">
                <a:effectLst/>
              </a:rPr>
              <a:t>سفر و </a:t>
            </a:r>
            <a:r>
              <a:rPr lang="ar-SA" dirty="0" smtClean="0">
                <a:effectLst/>
              </a:rPr>
              <a:t>گردشگری</a:t>
            </a:r>
            <a:r>
              <a:rPr lang="fa-IR" dirty="0" smtClean="0">
                <a:effectLst/>
              </a:rPr>
              <a:t>: </a:t>
            </a:r>
          </a:p>
          <a:p>
            <a:pPr marL="36900" indent="0" algn="r" rtl="1">
              <a:buNone/>
            </a:pPr>
            <a:r>
              <a:rPr lang="ar-SA" dirty="0" smtClean="0">
                <a:effectLst/>
              </a:rPr>
              <a:t>در </a:t>
            </a:r>
            <a:r>
              <a:rPr lang="ar-SA" dirty="0">
                <a:effectLst/>
              </a:rPr>
              <a:t>سفرها، افراد می‌توانند از قفل‌های هوشمند برای کنترل دسترسی به اتاق‌ها و محافل خود استفاده کنند</a:t>
            </a:r>
            <a:r>
              <a:rPr lang="en-US" dirty="0">
                <a:effectLst/>
              </a:rPr>
              <a:t>.</a:t>
            </a:r>
            <a:br>
              <a:rPr lang="en-US" dirty="0">
                <a:effectLst/>
              </a:rPr>
            </a:br>
            <a:endParaRPr lang="fa-IR" dirty="0">
              <a:effectLst/>
            </a:endParaRPr>
          </a:p>
          <a:p>
            <a:pPr algn="r" rtl="1"/>
            <a:r>
              <a:rPr lang="ar-SA" dirty="0">
                <a:effectLst/>
              </a:rPr>
              <a:t>آپارتمان‌ها و ساختمان‌های </a:t>
            </a:r>
            <a:r>
              <a:rPr lang="ar-SA" dirty="0" smtClean="0">
                <a:effectLst/>
              </a:rPr>
              <a:t>مسکونی</a:t>
            </a:r>
            <a:r>
              <a:rPr lang="fa-IR" dirty="0" smtClean="0">
                <a:effectLst/>
              </a:rPr>
              <a:t>:</a:t>
            </a:r>
          </a:p>
          <a:p>
            <a:pPr marL="36900" indent="0" algn="r" rtl="1">
              <a:buNone/>
            </a:pPr>
            <a:r>
              <a:rPr lang="ar-SA" dirty="0">
                <a:effectLst/>
              </a:rPr>
              <a:t>در ساختمان‌های مسکونی، این نوع قفل‌ها برای افزایش امنیت و راحتی ساکنان مورد استفاده قرار </a:t>
            </a:r>
            <a:r>
              <a:rPr lang="ar-SA" dirty="0" smtClean="0">
                <a:effectLst/>
              </a:rPr>
              <a:t>می‌گیرند</a:t>
            </a:r>
            <a:r>
              <a:rPr lang="fa-IR" dirty="0" smtClean="0">
                <a:effectLst/>
              </a:rPr>
              <a:t>.</a:t>
            </a:r>
            <a:endParaRPr lang="en-US" dirty="0">
              <a:effectLst/>
            </a:endParaRPr>
          </a:p>
          <a:p>
            <a:pPr algn="r" rtl="1"/>
            <a:endParaRPr lang="fa-IR" dirty="0" smtClean="0">
              <a:effectLst/>
            </a:endParaRPr>
          </a:p>
          <a:p>
            <a:pPr marL="36900" indent="0" algn="r" rtl="1">
              <a:buNone/>
            </a:pPr>
            <a:r>
              <a:rPr lang="en-US" dirty="0">
                <a:effectLst/>
              </a:rPr>
              <a:t/>
            </a:r>
            <a:br>
              <a:rPr lang="en-US" dirty="0">
                <a:effectLst/>
              </a:rPr>
            </a:br>
            <a:endParaRPr lang="en-US" dirty="0"/>
          </a:p>
        </p:txBody>
      </p:sp>
    </p:spTree>
    <p:extLst>
      <p:ext uri="{BB962C8B-B14F-4D97-AF65-F5344CB8AC3E}">
        <p14:creationId xmlns:p14="http://schemas.microsoft.com/office/powerpoint/2010/main" val="426316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solidFill>
                  <a:schemeClr val="accent1"/>
                </a:solidFill>
              </a:rPr>
              <a:t>ویژگی های قفل هوشمند</a:t>
            </a:r>
            <a:endParaRPr lang="en-US" dirty="0">
              <a:solidFill>
                <a:schemeClr val="accent1"/>
              </a:solidFill>
            </a:endParaRPr>
          </a:p>
        </p:txBody>
      </p:sp>
      <p:sp>
        <p:nvSpPr>
          <p:cNvPr id="3" name="Content Placeholder 2"/>
          <p:cNvSpPr>
            <a:spLocks noGrp="1"/>
          </p:cNvSpPr>
          <p:nvPr>
            <p:ph idx="1"/>
          </p:nvPr>
        </p:nvSpPr>
        <p:spPr/>
        <p:txBody>
          <a:bodyPr/>
          <a:lstStyle/>
          <a:p>
            <a:pPr algn="r" rtl="1"/>
            <a:r>
              <a:rPr lang="fa-IR" dirty="0" smtClean="0"/>
              <a:t> </a:t>
            </a:r>
            <a:r>
              <a:rPr lang="ar-SA" dirty="0">
                <a:effectLst/>
              </a:rPr>
              <a:t>امنیت </a:t>
            </a:r>
            <a:r>
              <a:rPr lang="ar-SA" dirty="0" smtClean="0">
                <a:effectLst/>
              </a:rPr>
              <a:t>بی‌نظیر</a:t>
            </a:r>
            <a:r>
              <a:rPr lang="fa-IR" dirty="0" smtClean="0">
                <a:effectLst/>
              </a:rPr>
              <a:t>:</a:t>
            </a:r>
          </a:p>
          <a:p>
            <a:pPr marL="36900" indent="0" algn="r" rtl="1">
              <a:buNone/>
            </a:pPr>
            <a:r>
              <a:rPr lang="ar-SA" dirty="0">
                <a:effectLst/>
              </a:rPr>
              <a:t>قفل‌های هوشمند از ویژگی‌هایی مانند تشخیص اثر انگشت و تشخیص چهره بهره می‌برند، که امنیت را به ابعاد بالاتری ارتقا می‌دهند. با این ویژگی‌ها، تردیدی در مورد ناامنی دسترسی به فضاهای حساس برطرف </a:t>
            </a:r>
            <a:r>
              <a:rPr lang="ar-SA" dirty="0" smtClean="0">
                <a:effectLst/>
              </a:rPr>
              <a:t>می‌شود</a:t>
            </a:r>
            <a:r>
              <a:rPr lang="fa-IR" dirty="0" smtClean="0">
                <a:effectLst/>
              </a:rPr>
              <a:t>.</a:t>
            </a:r>
          </a:p>
          <a:p>
            <a:pPr algn="r" rtl="1"/>
            <a:r>
              <a:rPr lang="ar-SA" dirty="0">
                <a:effectLst/>
              </a:rPr>
              <a:t>راحتی </a:t>
            </a:r>
            <a:r>
              <a:rPr lang="ar-SA" dirty="0" smtClean="0">
                <a:effectLst/>
              </a:rPr>
              <a:t>بی‌نظیر</a:t>
            </a:r>
            <a:r>
              <a:rPr lang="fa-IR" dirty="0" smtClean="0">
                <a:effectLst/>
              </a:rPr>
              <a:t>:</a:t>
            </a:r>
          </a:p>
          <a:p>
            <a:pPr marL="36900" indent="0" algn="r" rtl="1">
              <a:buNone/>
            </a:pPr>
            <a:r>
              <a:rPr lang="ar-SA" dirty="0">
                <a:effectLst/>
              </a:rPr>
              <a:t>فراموش کردن کلیدها یا رمزهای عبور یک مسئله دیگر در گذر زندگی روزمره است. قفل‌های هوشمند به کاربر این امکان را می‌دهند که با یک لمس، اثر انگشت یا حتی با یک نگاه، به دسترسی محیط‌های مختلف بپردازند</a:t>
            </a:r>
            <a:r>
              <a:rPr lang="en-US" dirty="0">
                <a:effectLst/>
              </a:rPr>
              <a:t>.</a:t>
            </a:r>
            <a:br>
              <a:rPr lang="en-US" dirty="0">
                <a:effectLst/>
              </a:rPr>
            </a:br>
            <a:endParaRPr lang="en-US" dirty="0">
              <a:effectLst/>
            </a:endParaRPr>
          </a:p>
          <a:p>
            <a:pPr algn="r" rtl="1"/>
            <a:r>
              <a:rPr lang="ar-SA" dirty="0">
                <a:effectLst/>
              </a:rPr>
              <a:t>طراحی زیبا و </a:t>
            </a:r>
            <a:r>
              <a:rPr lang="ar-SA" dirty="0" smtClean="0">
                <a:effectLst/>
              </a:rPr>
              <a:t>مدرن</a:t>
            </a:r>
            <a:r>
              <a:rPr lang="fa-IR" dirty="0" smtClean="0">
                <a:effectLst/>
              </a:rPr>
              <a:t>:</a:t>
            </a:r>
          </a:p>
          <a:p>
            <a:pPr marL="36900" indent="0" algn="r" rtl="1">
              <a:buNone/>
            </a:pPr>
            <a:r>
              <a:rPr lang="ar-SA" dirty="0">
                <a:effectLst/>
              </a:rPr>
              <a:t>قفل‌های هوشمند با طراحی‌های مدرن و زیبا، نقش یک وسیله دکوراتیو در فضاهای شما را نیز ایفا می‌کنند. این ترکیب از فناوری و زیبایی، تجربه یک قفل هوشمند را به یک تجربه کامل می‌تواند تبدیل </a:t>
            </a:r>
            <a:r>
              <a:rPr lang="ar-SA" dirty="0" smtClean="0">
                <a:effectLst/>
              </a:rPr>
              <a:t>کند</a:t>
            </a:r>
            <a:r>
              <a:rPr lang="fa-IR" dirty="0" smtClean="0">
                <a:effectLst/>
              </a:rPr>
              <a:t>.</a:t>
            </a:r>
            <a:endParaRPr lang="fa-IR" dirty="0">
              <a:effectLst/>
            </a:endParaRPr>
          </a:p>
        </p:txBody>
      </p:sp>
    </p:spTree>
    <p:extLst>
      <p:ext uri="{BB962C8B-B14F-4D97-AF65-F5344CB8AC3E}">
        <p14:creationId xmlns:p14="http://schemas.microsoft.com/office/powerpoint/2010/main" val="395132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4800" dirty="0" smtClean="0">
                <a:solidFill>
                  <a:schemeClr val="accent1"/>
                </a:solidFill>
              </a:rPr>
              <a:t>ساخت قفل هوشمند</a:t>
            </a:r>
            <a:endParaRPr lang="en-US" sz="4800" dirty="0">
              <a:solidFill>
                <a:schemeClr val="accent1"/>
              </a:solidFill>
            </a:endParaRPr>
          </a:p>
        </p:txBody>
      </p:sp>
      <p:sp>
        <p:nvSpPr>
          <p:cNvPr id="3" name="Content Placeholder 2"/>
          <p:cNvSpPr>
            <a:spLocks noGrp="1"/>
          </p:cNvSpPr>
          <p:nvPr>
            <p:ph idx="1"/>
          </p:nvPr>
        </p:nvSpPr>
        <p:spPr>
          <a:xfrm>
            <a:off x="696081" y="1872344"/>
            <a:ext cx="10353762" cy="4458788"/>
          </a:xfrm>
        </p:spPr>
        <p:txBody>
          <a:bodyPr>
            <a:normAutofit fontScale="92500" lnSpcReduction="20000"/>
          </a:bodyPr>
          <a:lstStyle/>
          <a:p>
            <a:pPr marL="36900" indent="0" algn="r" rtl="1">
              <a:buNone/>
            </a:pPr>
            <a:r>
              <a:rPr lang="ar-SA" sz="2800" dirty="0">
                <a:effectLst/>
              </a:rPr>
              <a:t>برای یک پروژه قفل هوشمند</a:t>
            </a:r>
            <a:r>
              <a:rPr lang="ar-SA" sz="2800" dirty="0" smtClean="0">
                <a:effectLst/>
              </a:rPr>
              <a:t>، می‌توانی</a:t>
            </a:r>
            <a:r>
              <a:rPr lang="fa-IR" sz="2800" dirty="0" smtClean="0">
                <a:effectLst/>
              </a:rPr>
              <a:t>م</a:t>
            </a:r>
            <a:r>
              <a:rPr lang="ar-SA" sz="2800" dirty="0" smtClean="0">
                <a:effectLst/>
              </a:rPr>
              <a:t> </a:t>
            </a:r>
            <a:r>
              <a:rPr lang="ar-SA" sz="2800" dirty="0">
                <a:effectLst/>
              </a:rPr>
              <a:t>یک سیستم با استفاده از میکروکنترلرها و سنسورها </a:t>
            </a:r>
            <a:r>
              <a:rPr lang="ar-SA" sz="2800" dirty="0" smtClean="0">
                <a:effectLst/>
              </a:rPr>
              <a:t>بسازی</a:t>
            </a:r>
            <a:r>
              <a:rPr lang="fa-IR" sz="2800" dirty="0" smtClean="0">
                <a:effectLst/>
              </a:rPr>
              <a:t>م</a:t>
            </a:r>
            <a:r>
              <a:rPr lang="ar-SA" sz="2800" dirty="0" smtClean="0">
                <a:effectLst/>
              </a:rPr>
              <a:t>. </a:t>
            </a:r>
            <a:r>
              <a:rPr lang="ar-SA" sz="2800" dirty="0">
                <a:effectLst/>
              </a:rPr>
              <a:t>این سیستم می‌تواند از رمز عبور، اثر انگشت، یا حتی تشخیص چهره برای باز کردن قفل استفاده کند. میکروکنترلرهای معمولی مثل</a:t>
            </a:r>
            <a:r>
              <a:rPr lang="en-US" sz="2800" dirty="0">
                <a:effectLst/>
              </a:rPr>
              <a:t> </a:t>
            </a:r>
            <a:r>
              <a:rPr lang="fa-IR" sz="2800" dirty="0" smtClean="0">
                <a:effectLst/>
              </a:rPr>
              <a:t>    </a:t>
            </a:r>
            <a:r>
              <a:rPr lang="en-US" sz="2800" dirty="0" smtClean="0">
                <a:effectLst/>
              </a:rPr>
              <a:t>Arduino</a:t>
            </a:r>
            <a:r>
              <a:rPr lang="fa-IR" sz="2800" dirty="0" smtClean="0">
                <a:effectLst/>
              </a:rPr>
              <a:t> </a:t>
            </a:r>
            <a:r>
              <a:rPr lang="en-US" sz="2800" dirty="0" smtClean="0">
                <a:effectLst/>
              </a:rPr>
              <a:t> </a:t>
            </a:r>
            <a:r>
              <a:rPr lang="ar-SA" sz="2800" dirty="0">
                <a:effectLst/>
              </a:rPr>
              <a:t>یا</a:t>
            </a:r>
            <a:r>
              <a:rPr lang="en-US" sz="2800" dirty="0">
                <a:effectLst/>
              </a:rPr>
              <a:t> Raspberry </a:t>
            </a:r>
            <a:r>
              <a:rPr lang="en-US" sz="2800" dirty="0" smtClean="0">
                <a:effectLst/>
              </a:rPr>
              <a:t>Pi </a:t>
            </a:r>
            <a:r>
              <a:rPr lang="ar-SA" sz="2800" dirty="0">
                <a:effectLst/>
              </a:rPr>
              <a:t>می‌توانند به عنوان مغز اصلی این سیستم به کار روند. همچنین </a:t>
            </a:r>
            <a:r>
              <a:rPr lang="ar-SA" sz="2800" dirty="0" smtClean="0">
                <a:effectLst/>
              </a:rPr>
              <a:t>می‌توانی</a:t>
            </a:r>
            <a:r>
              <a:rPr lang="fa-IR" sz="2800" dirty="0" smtClean="0">
                <a:effectLst/>
              </a:rPr>
              <a:t>م</a:t>
            </a:r>
            <a:r>
              <a:rPr lang="ar-SA" sz="2800" dirty="0" smtClean="0">
                <a:effectLst/>
              </a:rPr>
              <a:t> </a:t>
            </a:r>
            <a:r>
              <a:rPr lang="ar-SA" sz="2800" dirty="0">
                <a:effectLst/>
              </a:rPr>
              <a:t>از ماژول‌های بلوتوث برای اتصال به یک اپلیکیشن موبایل جهت کنترل اضافی استفاده </a:t>
            </a:r>
            <a:r>
              <a:rPr lang="ar-SA" sz="2800" dirty="0" smtClean="0">
                <a:effectLst/>
              </a:rPr>
              <a:t>کنی</a:t>
            </a:r>
            <a:r>
              <a:rPr lang="fa-IR" sz="2800" dirty="0" smtClean="0">
                <a:effectLst/>
              </a:rPr>
              <a:t>م.</a:t>
            </a:r>
          </a:p>
          <a:p>
            <a:pPr marL="36900" indent="0" algn="r" rtl="1">
              <a:buNone/>
            </a:pPr>
            <a:endParaRPr lang="fa-IR" sz="2800" dirty="0" smtClean="0">
              <a:effectLst/>
            </a:endParaRPr>
          </a:p>
          <a:p>
            <a:pPr algn="r" rtl="1"/>
            <a:r>
              <a:rPr lang="ar-SA" sz="2800" dirty="0">
                <a:effectLst/>
              </a:rPr>
              <a:t>هماهنگی با سیستم‌های دیگر</a:t>
            </a:r>
            <a:r>
              <a:rPr lang="fa-IR" sz="2800" dirty="0">
                <a:effectLst/>
              </a:rPr>
              <a:t>:</a:t>
            </a:r>
          </a:p>
          <a:p>
            <a:pPr marL="36900" indent="0" algn="r" rtl="1">
              <a:buNone/>
            </a:pPr>
            <a:r>
              <a:rPr lang="ar-SA" sz="2800" dirty="0">
                <a:effectLst/>
              </a:rPr>
              <a:t>اگر نیاز به ادغام با سیستم‌های دیگر (مانند سیستم‌های امنیتی یا خودرو) دارید، باید امکان ارتباط با آنها را فراهم کنی</a:t>
            </a:r>
            <a:r>
              <a:rPr lang="fa-IR" sz="2800" dirty="0">
                <a:effectLst/>
              </a:rPr>
              <a:t>م</a:t>
            </a:r>
            <a:r>
              <a:rPr lang="en-US" sz="2800" dirty="0">
                <a:effectLst/>
              </a:rPr>
              <a:t>.</a:t>
            </a:r>
            <a:br>
              <a:rPr lang="en-US" sz="2800" dirty="0">
                <a:effectLst/>
              </a:rPr>
            </a:br>
            <a:r>
              <a:rPr lang="en-US" sz="2800" dirty="0">
                <a:effectLst/>
              </a:rPr>
              <a:t/>
            </a:r>
            <a:br>
              <a:rPr lang="en-US" sz="2800" dirty="0">
                <a:effectLst/>
              </a:rPr>
            </a:br>
            <a:endParaRPr lang="en-US" sz="2800" dirty="0">
              <a:effectLst/>
            </a:endParaRPr>
          </a:p>
          <a:p>
            <a:pPr marL="36900" indent="0" algn="r" rtl="1">
              <a:buNone/>
            </a:pPr>
            <a:endParaRPr lang="fa-IR" sz="2800" dirty="0" smtClean="0"/>
          </a:p>
          <a:p>
            <a:pPr marL="36900" indent="0" algn="r" rtl="1">
              <a:buNone/>
            </a:pPr>
            <a:endParaRPr lang="en-US" sz="2800" dirty="0"/>
          </a:p>
        </p:txBody>
      </p:sp>
    </p:spTree>
    <p:extLst>
      <p:ext uri="{BB962C8B-B14F-4D97-AF65-F5344CB8AC3E}">
        <p14:creationId xmlns:p14="http://schemas.microsoft.com/office/powerpoint/2010/main" val="2697068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548711-126A-42FA-BDC3-C9691394C07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60F61B-4914-4187-8AF9-DCADA961DF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Slate</Template>
  <TotalTime>0</TotalTime>
  <Words>1106</Words>
  <Application>Microsoft Office PowerPoint</Application>
  <PresentationFormat>Widescreen</PresentationFormat>
  <Paragraphs>160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Calisto MT</vt:lpstr>
      <vt:lpstr>Tahoma</vt:lpstr>
      <vt:lpstr>Times New Roman</vt:lpstr>
      <vt:lpstr>Trebuchet MS</vt:lpstr>
      <vt:lpstr>Wingdings 2</vt:lpstr>
      <vt:lpstr>Slate</vt:lpstr>
      <vt:lpstr>قفل  هوشمند</vt:lpstr>
      <vt:lpstr>سر فصل ها</vt:lpstr>
      <vt:lpstr>مقدمه  در دنیای امروزی که فناوری به سرعت پیشرفت می‌کند، اهمیت امنیت و راحتی در محیط‌های مختلف به ویژه در منازل، محل‌های کاری، و فضاهای عمومی بیش از پیش احساس می‌شود. یکی از نوآوری‌های جذاب و کارآمد در این زمینه، استفاده از "قفل‌های هوشمند" می‌باشد.</vt:lpstr>
      <vt:lpstr>PowerPoint Presentation</vt:lpstr>
      <vt:lpstr>دستگیره هوشمند تویا مدل Tuya Door Lock face recognition H06  </vt:lpstr>
      <vt:lpstr>کاربرد های قفل هوشمند</vt:lpstr>
      <vt:lpstr>PowerPoint Presentation</vt:lpstr>
      <vt:lpstr>ویژگی های قفل هوشمند</vt:lpstr>
      <vt:lpstr>ساخت قفل هوشمند</vt:lpstr>
      <vt:lpstr>PowerPoint Presentation</vt:lpstr>
      <vt:lpstr>PowerPoint Presentation</vt:lpstr>
      <vt:lpstr>PowerPoint Presentation</vt:lpstr>
      <vt:lpstr>PowerPoint Presentation</vt:lpstr>
      <vt:lpstr>جدول حالات استتفاده از قفل هوشمند</vt:lpstr>
      <vt:lpstr>نوآوری ها</vt:lpstr>
      <vt:lpstr>PowerPoint Presentation</vt:lpstr>
      <vt:lpstr>کد</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2023-12-23T18:28:54Z</dcterms:created>
  <dcterms:modified xsi:type="dcterms:W3CDTF">2023-12-25T08:56:27Z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