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9236075" cy="7010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87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1pPr>
    <a:lvl2pPr marL="400050" algn="l" rtl="0" eaLnBrk="0" fontAlgn="base" hangingPunct="0">
      <a:spcBef>
        <a:spcPct val="20000"/>
      </a:spcBef>
      <a:spcAft>
        <a:spcPct val="0"/>
      </a:spcAft>
      <a:buChar char="•"/>
      <a:defRPr sz="87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800100" algn="l" rtl="0" eaLnBrk="0" fontAlgn="base" hangingPunct="0">
      <a:spcBef>
        <a:spcPct val="20000"/>
      </a:spcBef>
      <a:spcAft>
        <a:spcPct val="0"/>
      </a:spcAft>
      <a:buChar char="•"/>
      <a:defRPr sz="87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200150" algn="l" rtl="0" eaLnBrk="0" fontAlgn="base" hangingPunct="0">
      <a:spcBef>
        <a:spcPct val="20000"/>
      </a:spcBef>
      <a:spcAft>
        <a:spcPct val="0"/>
      </a:spcAft>
      <a:buChar char="•"/>
      <a:defRPr sz="87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600200" algn="l" rtl="0" eaLnBrk="0" fontAlgn="base" hangingPunct="0">
      <a:spcBef>
        <a:spcPct val="20000"/>
      </a:spcBef>
      <a:spcAft>
        <a:spcPct val="0"/>
      </a:spcAft>
      <a:buChar char="•"/>
      <a:defRPr sz="87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000250" algn="l" defTabSz="800100" rtl="0" eaLnBrk="1" latinLnBrk="0" hangingPunct="1">
      <a:defRPr sz="87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6pPr>
    <a:lvl7pPr marL="2400300" algn="l" defTabSz="800100" rtl="0" eaLnBrk="1" latinLnBrk="0" hangingPunct="1">
      <a:defRPr sz="87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7pPr>
    <a:lvl8pPr marL="2800350" algn="l" defTabSz="800100" rtl="0" eaLnBrk="1" latinLnBrk="0" hangingPunct="1">
      <a:defRPr sz="87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8pPr>
    <a:lvl9pPr marL="3200400" algn="l" defTabSz="800100" rtl="0" eaLnBrk="1" latinLnBrk="0" hangingPunct="1">
      <a:defRPr sz="87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gar" initials="N" lastIdx="7" clrIdx="0"/>
  <p:cmAuthor id="1" name="Mary Tracy Bee" initials="" lastIdx="0" clrIdx="1"/>
  <p:cmAuthor id="2" name="Mohammad Fanaei" initials="MF" lastIdx="5" clrIdx="2">
    <p:extLst>
      <p:ext uri="{19B8F6BF-5375-455C-9EA6-DF929625EA0E}">
        <p15:presenceInfo xmlns:p15="http://schemas.microsoft.com/office/powerpoint/2012/main" userId="S::fanaeimo@udmercy.edu::14d81a41-da39-48c2-b728-f4749c46e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Rg st="1" en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FFFFFF"/>
    <a:srgbClr val="8AA5DC"/>
    <a:srgbClr val="FF33CC"/>
    <a:srgbClr val="333333"/>
    <a:srgbClr val="FFFFCC"/>
    <a:srgbClr val="BBD0FB"/>
    <a:srgbClr val="C4E5FC"/>
    <a:srgbClr val="6EC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6242" autoAdjust="0"/>
  </p:normalViewPr>
  <p:slideViewPr>
    <p:cSldViewPr>
      <p:cViewPr>
        <p:scale>
          <a:sx n="28" d="100"/>
          <a:sy n="28" d="100"/>
        </p:scale>
        <p:origin x="1576" y="4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300" d="100"/>
          <a:sy n="300" d="100"/>
        </p:scale>
        <p:origin x="-3822" y="-15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78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3350" y="0"/>
            <a:ext cx="3986213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39878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3350" y="6621463"/>
            <a:ext cx="3986213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fld id="{0DAD97C7-2DD6-4B76-ABAF-77E4671201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2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438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pitchFamily="-108" charset="-128"/>
        <a:cs typeface="ＭＳ Ｐゴシック" pitchFamily="-108" charset="-128"/>
      </a:defRPr>
    </a:lvl1pPr>
    <a:lvl2pPr marL="4000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pitchFamily="-108" charset="-128"/>
        <a:cs typeface="+mn-cs"/>
      </a:defRPr>
    </a:lvl2pPr>
    <a:lvl3pPr marL="8001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pitchFamily="-108" charset="-128"/>
        <a:cs typeface="+mn-cs"/>
      </a:defRPr>
    </a:lvl3pPr>
    <a:lvl4pPr marL="12001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pitchFamily="-108" charset="-128"/>
        <a:cs typeface="+mn-cs"/>
      </a:defRPr>
    </a:lvl4pPr>
    <a:lvl5pPr marL="1600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pitchFamily="-108" charset="-128"/>
        <a:cs typeface="+mn-cs"/>
      </a:defRPr>
    </a:lvl5pPr>
    <a:lvl6pPr marL="2000250" algn="l" defTabSz="8001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0300" algn="l" defTabSz="8001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0350" algn="l" defTabSz="8001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00400" algn="l" defTabSz="8001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3925" y="3330575"/>
            <a:ext cx="7388225" cy="3154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1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69" y="10225564"/>
            <a:ext cx="37308064" cy="70565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6" y="18653760"/>
            <a:ext cx="30724929" cy="8412480"/>
          </a:xfrm>
        </p:spPr>
        <p:txBody>
          <a:bodyPr/>
          <a:lstStyle>
            <a:lvl1pPr marL="0" indent="0" algn="ctr">
              <a:buNone/>
              <a:defRPr/>
            </a:lvl1pPr>
            <a:lvl2pPr marL="400050" indent="0" algn="ctr">
              <a:buNone/>
              <a:defRPr/>
            </a:lvl2pPr>
            <a:lvl3pPr marL="800100" indent="0" algn="ctr">
              <a:buNone/>
              <a:defRPr/>
            </a:lvl3pPr>
            <a:lvl4pPr marL="1200150" indent="0" algn="ctr">
              <a:buNone/>
              <a:defRPr/>
            </a:lvl4pPr>
            <a:lvl5pPr marL="1600200" indent="0" algn="ctr">
              <a:buNone/>
              <a:defRPr/>
            </a:lvl5pPr>
            <a:lvl6pPr marL="2000250" indent="0" algn="ctr">
              <a:buNone/>
              <a:defRPr/>
            </a:lvl6pPr>
            <a:lvl7pPr marL="2400300" indent="0" algn="ctr">
              <a:buNone/>
              <a:defRPr/>
            </a:lvl7pPr>
            <a:lvl8pPr marL="2800350" indent="0" algn="ctr">
              <a:buNone/>
              <a:defRPr/>
            </a:lvl8pPr>
            <a:lvl9pPr marL="3200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BEF6C-9070-474A-BB52-D51143E82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1DCE7-018B-431A-8AFD-880FE001AD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664" y="1318737"/>
            <a:ext cx="9874704" cy="28086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33" y="1318737"/>
            <a:ext cx="29496203" cy="28086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778F3B-0DDF-4D96-A313-5FD35E73B1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3" y="1318737"/>
            <a:ext cx="39501536" cy="548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4833" y="7680960"/>
            <a:ext cx="19685453" cy="21724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10915" y="7680960"/>
            <a:ext cx="19685454" cy="10792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2010915" y="18610898"/>
            <a:ext cx="19685454" cy="10794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A9102-4325-4478-A19C-85E45B090B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1EC82-DF53-4C2E-9716-AD4B79045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4"/>
            <a:ext cx="37308064" cy="6537960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4"/>
            <a:ext cx="37308064" cy="720090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050" indent="0">
              <a:buNone/>
              <a:defRPr sz="1600"/>
            </a:lvl2pPr>
            <a:lvl3pPr marL="800100" indent="0">
              <a:buNone/>
              <a:defRPr sz="1400"/>
            </a:lvl3pPr>
            <a:lvl4pPr marL="1200150" indent="0">
              <a:buNone/>
              <a:defRPr sz="1200"/>
            </a:lvl4pPr>
            <a:lvl5pPr marL="1600200" indent="0">
              <a:buNone/>
              <a:defRPr sz="1200"/>
            </a:lvl5pPr>
            <a:lvl6pPr marL="2000250" indent="0">
              <a:buNone/>
              <a:defRPr sz="1200"/>
            </a:lvl6pPr>
            <a:lvl7pPr marL="2400300" indent="0">
              <a:buNone/>
              <a:defRPr sz="1200"/>
            </a:lvl7pPr>
            <a:lvl8pPr marL="2800350" indent="0">
              <a:buNone/>
              <a:defRPr sz="1200"/>
            </a:lvl8pPr>
            <a:lvl9pPr marL="32004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A3F26-F540-4BD7-B878-B5A677431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33" y="7680960"/>
            <a:ext cx="19685453" cy="2172414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5" y="7680960"/>
            <a:ext cx="19685454" cy="2172414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1B3EA-E7A8-43D5-9965-82B905415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3" y="7368064"/>
            <a:ext cx="19392900" cy="307181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800" b="1"/>
            </a:lvl2pPr>
            <a:lvl3pPr marL="800100" indent="0">
              <a:buNone/>
              <a:defRPr sz="1600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3" y="10439877"/>
            <a:ext cx="19392900" cy="1896522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4" y="7368064"/>
            <a:ext cx="19399704" cy="307181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800" b="1"/>
            </a:lvl2pPr>
            <a:lvl3pPr marL="800100" indent="0">
              <a:buNone/>
              <a:defRPr sz="1600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4" y="10439877"/>
            <a:ext cx="19399704" cy="1896522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AA4EE-FDA5-411E-8AB9-630FC8F4DC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3DFB4-FFC6-4BF7-83F9-6A6DD85210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22B05-9100-4570-B35B-6E3F17ACD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3" y="1310164"/>
            <a:ext cx="14439900" cy="55778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1310164"/>
            <a:ext cx="24536400" cy="2809494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3" y="6888004"/>
            <a:ext cx="14439900" cy="22517100"/>
          </a:xfrm>
        </p:spPr>
        <p:txBody>
          <a:bodyPr/>
          <a:lstStyle>
            <a:lvl1pPr marL="0" indent="0">
              <a:buNone/>
              <a:defRPr sz="1200"/>
            </a:lvl1pPr>
            <a:lvl2pPr marL="400050" indent="0">
              <a:buNone/>
              <a:defRPr sz="1100"/>
            </a:lvl2pPr>
            <a:lvl3pPr marL="800100" indent="0">
              <a:buNone/>
              <a:defRPr sz="900"/>
            </a:lvl3pPr>
            <a:lvl4pPr marL="1200150" indent="0">
              <a:buNone/>
              <a:defRPr sz="800"/>
            </a:lvl4pPr>
            <a:lvl5pPr marL="1600200" indent="0">
              <a:buNone/>
              <a:defRPr sz="800"/>
            </a:lvl5pPr>
            <a:lvl6pPr marL="2000250" indent="0">
              <a:buNone/>
              <a:defRPr sz="800"/>
            </a:lvl6pPr>
            <a:lvl7pPr marL="2400300" indent="0">
              <a:buNone/>
              <a:defRPr sz="800"/>
            </a:lvl7pPr>
            <a:lvl8pPr marL="2800350" indent="0">
              <a:buNone/>
              <a:defRPr sz="800"/>
            </a:lvl8pPr>
            <a:lvl9pPr marL="32004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ABB12-975B-461A-91D0-C35C00E735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6" y="23042880"/>
            <a:ext cx="26335264" cy="27203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6" y="2941797"/>
            <a:ext cx="26335264" cy="19751040"/>
          </a:xfrm>
        </p:spPr>
        <p:txBody>
          <a:bodyPr/>
          <a:lstStyle>
            <a:lvl1pPr marL="0" indent="0">
              <a:buNone/>
              <a:defRPr sz="2800"/>
            </a:lvl1pPr>
            <a:lvl2pPr marL="400050" indent="0">
              <a:buNone/>
              <a:defRPr sz="2500"/>
            </a:lvl2pPr>
            <a:lvl3pPr marL="800100" indent="0">
              <a:buNone/>
              <a:defRPr sz="2100"/>
            </a:lvl3pPr>
            <a:lvl4pPr marL="1200150" indent="0">
              <a:buNone/>
              <a:defRPr sz="1800"/>
            </a:lvl4pPr>
            <a:lvl5pPr marL="1600200" indent="0">
              <a:buNone/>
              <a:defRPr sz="1800"/>
            </a:lvl5pPr>
            <a:lvl6pPr marL="2000250" indent="0">
              <a:buNone/>
              <a:defRPr sz="1800"/>
            </a:lvl6pPr>
            <a:lvl7pPr marL="2400300" indent="0">
              <a:buNone/>
              <a:defRPr sz="1800"/>
            </a:lvl7pPr>
            <a:lvl8pPr marL="2800350" indent="0">
              <a:buNone/>
              <a:defRPr sz="1800"/>
            </a:lvl8pPr>
            <a:lvl9pPr marL="320040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6" y="25763220"/>
            <a:ext cx="26335264" cy="3863340"/>
          </a:xfrm>
        </p:spPr>
        <p:txBody>
          <a:bodyPr/>
          <a:lstStyle>
            <a:lvl1pPr marL="0" indent="0">
              <a:buNone/>
              <a:defRPr sz="1200"/>
            </a:lvl1pPr>
            <a:lvl2pPr marL="400050" indent="0">
              <a:buNone/>
              <a:defRPr sz="1100"/>
            </a:lvl2pPr>
            <a:lvl3pPr marL="800100" indent="0">
              <a:buNone/>
              <a:defRPr sz="900"/>
            </a:lvl3pPr>
            <a:lvl4pPr marL="1200150" indent="0">
              <a:buNone/>
              <a:defRPr sz="800"/>
            </a:lvl4pPr>
            <a:lvl5pPr marL="1600200" indent="0">
              <a:buNone/>
              <a:defRPr sz="800"/>
            </a:lvl5pPr>
            <a:lvl6pPr marL="2000250" indent="0">
              <a:buNone/>
              <a:defRPr sz="800"/>
            </a:lvl6pPr>
            <a:lvl7pPr marL="2400300" indent="0">
              <a:buNone/>
              <a:defRPr sz="800"/>
            </a:lvl7pPr>
            <a:lvl8pPr marL="2800350" indent="0">
              <a:buNone/>
              <a:defRPr sz="800"/>
            </a:lvl8pPr>
            <a:lvl9pPr marL="32004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00962-BC35-42F2-AB0C-4C0206F04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6020753"/>
            <a:ext cx="10983686" cy="2689764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240126" tIns="120967" rIns="240126" bIns="120967" anchor="ctr"/>
          <a:lstStyle/>
          <a:p>
            <a:pPr marL="898724" indent="-898724" algn="ctr" defTabSz="5502077"/>
            <a:endParaRPr lang="en-US"/>
          </a:p>
        </p:txBody>
      </p:sp>
      <p:pic>
        <p:nvPicPr>
          <p:cNvPr id="1027" name="Picture 14" descr="MPj03905180000[1]"/>
          <p:cNvPicPr>
            <a:picLocks noChangeAspect="1" noChangeArrowheads="1"/>
          </p:cNvPicPr>
          <p:nvPr/>
        </p:nvPicPr>
        <p:blipFill>
          <a:blip r:embed="rId14" cstate="print"/>
          <a:srcRect t="14999" b="72250"/>
          <a:stretch>
            <a:fillRect/>
          </a:stretch>
        </p:blipFill>
        <p:spPr bwMode="auto">
          <a:xfrm>
            <a:off x="25683483" y="0"/>
            <a:ext cx="9194346" cy="123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5" descr="MPj03211020000[1]"/>
          <p:cNvPicPr>
            <a:picLocks noChangeAspect="1" noChangeArrowheads="1"/>
          </p:cNvPicPr>
          <p:nvPr/>
        </p:nvPicPr>
        <p:blipFill>
          <a:blip r:embed="rId15" cstate="print"/>
          <a:srcRect t="56000" b="34750"/>
          <a:stretch>
            <a:fillRect/>
          </a:stretch>
        </p:blipFill>
        <p:spPr bwMode="auto">
          <a:xfrm>
            <a:off x="34831565" y="0"/>
            <a:ext cx="9059636" cy="123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6" descr="MPj03905200000[1]"/>
          <p:cNvPicPr>
            <a:picLocks noChangeAspect="1" noChangeArrowheads="1"/>
          </p:cNvPicPr>
          <p:nvPr/>
        </p:nvPicPr>
        <p:blipFill>
          <a:blip r:embed="rId16" cstate="print"/>
          <a:srcRect t="62750" b="22501"/>
          <a:stretch>
            <a:fillRect/>
          </a:stretch>
        </p:blipFill>
        <p:spPr bwMode="auto">
          <a:xfrm>
            <a:off x="17700171" y="0"/>
            <a:ext cx="8007804" cy="123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6020753"/>
            <a:ext cx="438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40126" tIns="120967" rIns="240126" bIns="120967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6435090"/>
            <a:ext cx="438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40126" tIns="120967" rIns="240126" bIns="120967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10994572" y="32221170"/>
            <a:ext cx="32907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40126" tIns="120967" rIns="240126" bIns="120967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10983686" y="6020753"/>
            <a:ext cx="0" cy="268976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40126" tIns="120967" rIns="240126" bIns="120967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910318" y="6049328"/>
            <a:ext cx="0" cy="26931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40126" tIns="120967" rIns="240126" bIns="120967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11609614" y="0"/>
            <a:ext cx="0" cy="3291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40126" tIns="120967" rIns="240126" bIns="120967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2242236" y="6435090"/>
            <a:ext cx="0" cy="264833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40126" tIns="120967" rIns="240126" bIns="120967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32907514" y="6435090"/>
            <a:ext cx="0" cy="264833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40126" tIns="120967" rIns="240126" bIns="120967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42881550" y="6435090"/>
            <a:ext cx="0" cy="264833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240126" tIns="120967" rIns="240126" bIns="120967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7144"/>
            <a:ext cx="17830800" cy="1227296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240126" tIns="120967" rIns="240126" bIns="120967" anchor="ctr"/>
          <a:lstStyle/>
          <a:p>
            <a:endParaRPr lang="en-US"/>
          </a:p>
        </p:txBody>
      </p:sp>
      <p:sp>
        <p:nvSpPr>
          <p:cNvPr id="104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833" y="1318737"/>
            <a:ext cx="3950153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968" tIns="39984" rIns="79968" bIns="399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833" y="7680960"/>
            <a:ext cx="39501536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968" tIns="39984" rIns="79968" bIns="39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833" y="29976604"/>
            <a:ext cx="1024073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968" tIns="39984" rIns="79968" bIns="399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433" y="29976604"/>
            <a:ext cx="1389833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968" tIns="39984" rIns="79968" bIns="39984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633" y="29976604"/>
            <a:ext cx="1024073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968" tIns="39984" rIns="79968" bIns="399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fld id="{03E014DA-B120-497F-867D-1EA47F20CC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5pPr>
      <a:lvl6pPr marL="40005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6pPr>
      <a:lvl7pPr marL="80010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7pPr>
      <a:lvl8pPr marL="120015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8pPr>
      <a:lvl9pPr marL="1600200" algn="ctr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9pPr>
    </p:titleStyle>
    <p:bodyStyle>
      <a:lvl1pPr marL="297259" indent="-297259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647303" indent="-251421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8" charset="-128"/>
        </a:defRPr>
      </a:lvl2pPr>
      <a:lvl3pPr marL="998736" indent="-198636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pitchFamily="-108" charset="-128"/>
        </a:defRPr>
      </a:lvl3pPr>
      <a:lvl4pPr marL="1401565" indent="-205581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pitchFamily="-108" charset="-128"/>
        </a:defRPr>
      </a:lvl4pPr>
      <a:lvl5pPr marL="1798836" indent="-198636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pitchFamily="-108" charset="-128"/>
        </a:defRPr>
      </a:lvl5pPr>
      <a:lvl6pPr marL="2198886" indent="-198636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598936" indent="-198636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2998986" indent="-198636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399036" indent="-198636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8001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60"/>
          <p:cNvSpPr txBox="1">
            <a:spLocks noChangeArrowheads="1"/>
          </p:cNvSpPr>
          <p:nvPr/>
        </p:nvSpPr>
        <p:spPr bwMode="auto">
          <a:xfrm>
            <a:off x="11898027" y="6669680"/>
            <a:ext cx="21241520" cy="256531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0010" tIns="40005" rIns="80010" bIns="40005"/>
          <a:lstStyle/>
          <a:p>
            <a:pPr algn="ctr">
              <a:spcBef>
                <a:spcPts val="1050"/>
              </a:spcBef>
              <a:buNone/>
            </a:pPr>
            <a:endParaRPr lang="en-US" sz="39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444" y="304801"/>
            <a:ext cx="42622428" cy="5252293"/>
          </a:xfrm>
          <a:solidFill>
            <a:srgbClr val="37609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800" b="1" dirty="0">
                <a:solidFill>
                  <a:schemeClr val="bg1"/>
                </a:solidFill>
              </a:rPr>
              <a:t>Fast Pedestrian Detection Using Deep Convolutional Neural Networks</a:t>
            </a:r>
            <a:br>
              <a:rPr lang="en-US" sz="6300" b="1" dirty="0">
                <a:solidFill>
                  <a:schemeClr val="bg1"/>
                </a:solidFill>
                <a:cs typeface="Arial"/>
              </a:rPr>
            </a:br>
            <a:r>
              <a:rPr lang="en-US" sz="6300" dirty="0">
                <a:solidFill>
                  <a:schemeClr val="bg1"/>
                </a:solidFill>
              </a:rPr>
              <a:t>Ali </a:t>
            </a:r>
            <a:r>
              <a:rPr lang="en-US" sz="6300" dirty="0" err="1">
                <a:solidFill>
                  <a:schemeClr val="bg1"/>
                </a:solidFill>
              </a:rPr>
              <a:t>Babolhavaeji</a:t>
            </a:r>
            <a:r>
              <a:rPr lang="en-US" sz="6300" dirty="0">
                <a:solidFill>
                  <a:schemeClr val="bg1"/>
                </a:solidFill>
                <a:cs typeface="Arial"/>
              </a:rPr>
              <a:t>,</a:t>
            </a:r>
            <a:r>
              <a:rPr lang="en-US" sz="6300" dirty="0">
                <a:solidFill>
                  <a:schemeClr val="bg1"/>
                </a:solidFill>
              </a:rPr>
              <a:t> Dr. Mohammad </a:t>
            </a:r>
            <a:r>
              <a:rPr lang="en-US" sz="6300" dirty="0" err="1">
                <a:solidFill>
                  <a:schemeClr val="bg1"/>
                </a:solidFill>
              </a:rPr>
              <a:t>Fanaei</a:t>
            </a:r>
            <a:br>
              <a:rPr lang="en-US" sz="6300" dirty="0">
                <a:solidFill>
                  <a:schemeClr val="bg1"/>
                </a:solidFill>
              </a:rPr>
            </a:br>
            <a:r>
              <a:rPr lang="en-US" sz="6300" dirty="0">
                <a:solidFill>
                  <a:schemeClr val="bg1"/>
                </a:solidFill>
              </a:rPr>
              <a:t>{</a:t>
            </a:r>
            <a:r>
              <a:rPr lang="en-US" sz="6300" dirty="0" err="1">
                <a:solidFill>
                  <a:schemeClr val="bg1"/>
                </a:solidFill>
              </a:rPr>
              <a:t>babolhal</a:t>
            </a:r>
            <a:r>
              <a:rPr lang="en-US" sz="6300" dirty="0">
                <a:solidFill>
                  <a:schemeClr val="bg1"/>
                </a:solidFill>
              </a:rPr>
              <a:t>, </a:t>
            </a:r>
            <a:r>
              <a:rPr lang="en-US" sz="6300" dirty="0" err="1">
                <a:solidFill>
                  <a:schemeClr val="bg1"/>
                </a:solidFill>
              </a:rPr>
              <a:t>fanaeimo</a:t>
            </a:r>
            <a:r>
              <a:rPr lang="en-US" sz="6300" dirty="0">
                <a:solidFill>
                  <a:schemeClr val="bg1"/>
                </a:solidFill>
              </a:rPr>
              <a:t>}@</a:t>
            </a:r>
            <a:r>
              <a:rPr lang="en-US" sz="6300" dirty="0" err="1">
                <a:solidFill>
                  <a:schemeClr val="bg1"/>
                </a:solidFill>
              </a:rPr>
              <a:t>udmercy.edu</a:t>
            </a:r>
            <a:br>
              <a:rPr lang="en-US" sz="6300" dirty="0">
                <a:solidFill>
                  <a:schemeClr val="bg1"/>
                </a:solidFill>
                <a:cs typeface="Arial"/>
              </a:rPr>
            </a:br>
            <a:r>
              <a:rPr lang="en-US" sz="6000" dirty="0">
                <a:solidFill>
                  <a:schemeClr val="bg1"/>
                </a:solidFill>
              </a:rPr>
              <a:t>Department of Electrical and Computer Engineering and Computer Science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University of Detroit Mercy</a:t>
            </a:r>
            <a:endParaRPr lang="en-US" sz="6000" dirty="0">
              <a:solidFill>
                <a:schemeClr val="bg1"/>
              </a:solidFill>
              <a:latin typeface="Tahoma" pitchFamily="-10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444" y="6669680"/>
            <a:ext cx="10829495" cy="13794627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0010" tIns="40005" rIns="80010" bIns="40005"/>
          <a:lstStyle/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 </a:t>
            </a:r>
            <a:r>
              <a:rPr 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self-driving vehicles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, a </a:t>
            </a:r>
            <a:r>
              <a:rPr lang="en-US" sz="360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real-time system</a:t>
            </a:r>
            <a:r>
              <a:rPr 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is needed to reliably detect pedestrians, vehicles, traffic signs, and lane lines.</a:t>
            </a: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goal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 of this research is to design, implement, and test a </a:t>
            </a:r>
            <a:r>
              <a:rPr lang="en-US" sz="3600" b="1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real-time pedestrian detection system</a:t>
            </a:r>
            <a:r>
              <a:rPr 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to be used in self-driving vehicles.</a:t>
            </a: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It is a non-trivial problem because of the </a:t>
            </a:r>
            <a:r>
              <a:rPr 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wide range of human poses and the variety of complex backgrounds 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 the images of interest as well as the </a:t>
            </a:r>
            <a:r>
              <a:rPr 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processing speed 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that this application demands.</a:t>
            </a: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A typical </a:t>
            </a:r>
            <a:r>
              <a:rPr lang="en-US" sz="360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object detector</a:t>
            </a:r>
            <a:r>
              <a:rPr 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can </a:t>
            </a:r>
            <a:r>
              <a:rPr lang="en-US" sz="360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locate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 an object in any location and scale in an image. The object detector must </a:t>
            </a:r>
            <a:r>
              <a:rPr lang="en-US" sz="360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classify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 each object</a:t>
            </a:r>
            <a:r>
              <a:rPr 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inside the image and </a:t>
            </a:r>
            <a:r>
              <a:rPr lang="en-US" sz="360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determine its location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feature extraction models based on </a:t>
            </a:r>
            <a:r>
              <a:rPr lang="en-US" sz="3600" b="1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convolutional neural networks (CNN)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 have proven to be more promising than other competitors. In this research, the </a:t>
            </a:r>
            <a:r>
              <a:rPr lang="en-US" sz="360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YOLO V2 object detection model</a:t>
            </a:r>
            <a:r>
              <a:rPr lang="en-US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 is implemented.</a:t>
            </a:r>
            <a:endParaRPr lang="en-US" sz="3900" b="1" dirty="0">
              <a:latin typeface="Arial Narrow" panose="020B0606020202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395" name="Text Box 493"/>
          <p:cNvSpPr txBox="1">
            <a:spLocks noChangeArrowheads="1"/>
          </p:cNvSpPr>
          <p:nvPr/>
        </p:nvSpPr>
        <p:spPr bwMode="auto">
          <a:xfrm>
            <a:off x="33179658" y="10698480"/>
            <a:ext cx="8814707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120967" rIns="0" bIns="120967"/>
          <a:lstStyle/>
          <a:p>
            <a:pPr marL="898724" indent="-898724" defTabSz="5502077">
              <a:buNone/>
            </a:pPr>
            <a:endParaRPr lang="en-US" sz="1900">
              <a:latin typeface="Tahoma" pitchFamily="-108" charset="0"/>
            </a:endParaRPr>
          </a:p>
        </p:txBody>
      </p:sp>
      <p:sp>
        <p:nvSpPr>
          <p:cNvPr id="16396" name="Text Box 494"/>
          <p:cNvSpPr txBox="1">
            <a:spLocks noChangeArrowheads="1"/>
          </p:cNvSpPr>
          <p:nvPr/>
        </p:nvSpPr>
        <p:spPr bwMode="auto">
          <a:xfrm>
            <a:off x="3853543" y="2468880"/>
            <a:ext cx="3298371" cy="176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2004" tIns="32004" rIns="32004" bIns="32004"/>
          <a:lstStyle/>
          <a:p>
            <a:pPr algn="ctr" defTabSz="3840758" eaLnBrk="1" hangingPunct="1">
              <a:spcBef>
                <a:spcPct val="0"/>
              </a:spcBef>
              <a:buNone/>
            </a:pPr>
            <a:r>
              <a:rPr lang="en-US" sz="900">
                <a:solidFill>
                  <a:srgbClr val="000000"/>
                </a:solidFill>
                <a:latin typeface="Tahoma" pitchFamily="-108" charset="0"/>
              </a:rPr>
              <a:t>￼</a:t>
            </a:r>
            <a:endParaRPr lang="en-US" sz="7500">
              <a:latin typeface="Tahoma" pitchFamily="-108" charset="0"/>
            </a:endParaRPr>
          </a:p>
        </p:txBody>
      </p:sp>
      <p:sp>
        <p:nvSpPr>
          <p:cNvPr id="16400" name="Rectangle 570"/>
          <p:cNvSpPr>
            <a:spLocks noChangeArrowheads="1"/>
          </p:cNvSpPr>
          <p:nvPr/>
        </p:nvSpPr>
        <p:spPr bwMode="auto">
          <a:xfrm>
            <a:off x="33308924" y="27020521"/>
            <a:ext cx="907868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10" tIns="40005" rIns="80010" bIns="40005"/>
          <a:lstStyle/>
          <a:p>
            <a:pPr marL="400050" indent="-400050" algn="ctr" eaLnBrk="1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sz="1000" b="1" dirty="0">
              <a:latin typeface="Tahoma" pitchFamily="-108" charset="0"/>
              <a:cs typeface="Times New Roman" pitchFamily="-108" charset="0"/>
            </a:endParaRPr>
          </a:p>
          <a:p>
            <a:pPr marL="400050" indent="-400050" algn="ctr" eaLnBrk="1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sz="3900" b="1" dirty="0">
              <a:latin typeface="Tahoma" pitchFamily="-108" charset="0"/>
              <a:cs typeface="Times New Roman" pitchFamily="-108" charset="0"/>
            </a:endParaRPr>
          </a:p>
          <a:p>
            <a:pPr marL="400050" indent="-400050" algn="ctr" eaLnBrk="1" hangingPunct="1">
              <a:spcBef>
                <a:spcPct val="0"/>
              </a:spcBef>
              <a:spcAft>
                <a:spcPts val="0"/>
              </a:spcAft>
              <a:buNone/>
            </a:pPr>
            <a:endParaRPr lang="en-US" sz="1800" b="1" dirty="0">
              <a:latin typeface="Tahoma" pitchFamily="-108" charset="0"/>
              <a:cs typeface="Times New Roman" pitchFamily="-108" charset="0"/>
            </a:endParaRPr>
          </a:p>
          <a:p>
            <a:pPr marL="400050" indent="-400050" eaLnBrk="1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500" dirty="0"/>
              <a:t>	</a:t>
            </a:r>
            <a:endParaRPr lang="en-US" sz="3900" b="1" dirty="0">
              <a:solidFill>
                <a:srgbClr val="004442"/>
              </a:solidFill>
              <a:latin typeface="Tahoma" pitchFamily="-108" charset="0"/>
              <a:cs typeface="Times New Roman" pitchFamily="-108" charset="0"/>
            </a:endParaRPr>
          </a:p>
          <a:p>
            <a:pPr marL="400050" indent="-400050">
              <a:lnSpc>
                <a:spcPct val="115000"/>
              </a:lnSpc>
              <a:spcAft>
                <a:spcPts val="0"/>
              </a:spcAft>
              <a:buNone/>
            </a:pPr>
            <a:endParaRPr lang="en-US" sz="2100" dirty="0">
              <a:latin typeface="Tahoma" pitchFamily="-108" charset="0"/>
            </a:endParaRPr>
          </a:p>
        </p:txBody>
      </p:sp>
      <p:pic>
        <p:nvPicPr>
          <p:cNvPr id="21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798" y="1828431"/>
            <a:ext cx="6198510" cy="269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02090" y="1828431"/>
            <a:ext cx="6198510" cy="269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">
            <a:extLst>
              <a:ext uri="{FF2B5EF4-FFF2-40B4-BE49-F238E27FC236}">
                <a16:creationId xmlns:a16="http://schemas.microsoft.com/office/drawing/2014/main" id="{56BE36AF-65E7-4856-98B7-1AFA1D81C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6757" y="6719247"/>
            <a:ext cx="9681999" cy="221756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80010" tIns="40005" rIns="80010" bIns="40005" numCol="1" anchor="t" anchorCtr="0" compatLnSpc="1">
            <a:prstTxWarp prst="textNoShape">
              <a:avLst/>
            </a:prstTxWarp>
          </a:bodyPr>
          <a:lstStyle>
            <a:lvl1pPr marL="297259" indent="-29725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647303" indent="-25142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998736" indent="-19863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01565" indent="-20558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98836" indent="-19863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19888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6pPr>
            <a:lvl7pPr marL="259893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7pPr>
            <a:lvl8pPr marL="299898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8pPr>
            <a:lvl9pPr marL="339903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FontTx/>
              <a:buNone/>
            </a:pPr>
            <a:endParaRPr lang="en-US" sz="3900" b="1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33C8ACEE-B258-4F8F-8BB1-155F00D45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6759" y="29138180"/>
            <a:ext cx="9681999" cy="31846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80010" tIns="40005" rIns="80010" bIns="40005" numCol="1" anchor="t" anchorCtr="0" compatLnSpc="1">
            <a:prstTxWarp prst="textNoShape">
              <a:avLst/>
            </a:prstTxWarp>
          </a:bodyPr>
          <a:lstStyle>
            <a:lvl1pPr marL="297259" indent="-29725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647303" indent="-25142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998736" indent="-19863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01565" indent="-20558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98836" indent="-19863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19888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6pPr>
            <a:lvl7pPr marL="259893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7pPr>
            <a:lvl8pPr marL="299898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8pPr>
            <a:lvl9pPr marL="339903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https://fairyonice.github.io/Step_by_Step_Data_Science_Night_Complete.html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https://docs.google.com/presentation/d/1kAa7NOamBt4calBU9iHgT8a86RRHz9Yz2oh4-GTdX6M/edit#slide=id.g151008b386_0_57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Redmon J., </a:t>
            </a:r>
            <a:r>
              <a:rPr lang="en-US" sz="2200" dirty="0" err="1">
                <a:cs typeface="Times New Roman" panose="02020603050405020304" pitchFamily="18" charset="0"/>
              </a:rPr>
              <a:t>Divvala</a:t>
            </a:r>
            <a:r>
              <a:rPr lang="en-US" sz="2200" dirty="0">
                <a:cs typeface="Times New Roman" panose="02020603050405020304" pitchFamily="18" charset="0"/>
              </a:rPr>
              <a:t> S., </a:t>
            </a:r>
            <a:r>
              <a:rPr lang="en-US" sz="2200" dirty="0" err="1">
                <a:cs typeface="Times New Roman" panose="02020603050405020304" pitchFamily="18" charset="0"/>
              </a:rPr>
              <a:t>Girshick</a:t>
            </a:r>
            <a:r>
              <a:rPr lang="en-US" sz="2200" dirty="0">
                <a:cs typeface="Times New Roman" panose="02020603050405020304" pitchFamily="18" charset="0"/>
              </a:rPr>
              <a:t> R., Farhadi A. You only look once: Unified, real-time object detection; Proceedings of the IEEE Conference on Computer Vision and Pattern Recognition (CVPR)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https://www.ncbi.nlm.nih.gov/pmc/articles/PMC6308705/</a:t>
            </a:r>
          </a:p>
        </p:txBody>
      </p:sp>
      <p:sp>
        <p:nvSpPr>
          <p:cNvPr id="40" name="CustomShape 18">
            <a:extLst>
              <a:ext uri="{FF2B5EF4-FFF2-40B4-BE49-F238E27FC236}">
                <a16:creationId xmlns:a16="http://schemas.microsoft.com/office/drawing/2014/main" id="{1777F1EF-6FE6-4930-9F32-D83EDECC22F9}"/>
              </a:ext>
            </a:extLst>
          </p:cNvPr>
          <p:cNvSpPr/>
          <p:nvPr/>
        </p:nvSpPr>
        <p:spPr>
          <a:xfrm>
            <a:off x="642444" y="5757247"/>
            <a:ext cx="10829495" cy="653066"/>
          </a:xfrm>
          <a:prstGeom prst="rect">
            <a:avLst/>
          </a:prstGeom>
          <a:solidFill>
            <a:srgbClr val="376092"/>
          </a:solidFill>
          <a:ln w="12600">
            <a:solidFill>
              <a:srgbClr val="3A5F8B"/>
            </a:solidFill>
            <a:round/>
          </a:ln>
        </p:spPr>
        <p:txBody>
          <a:bodyPr lIns="68400" tIns="34200" rIns="68400" bIns="34200" anchor="ctr"/>
          <a:lstStyle/>
          <a:p>
            <a:pPr algn="ctr">
              <a:lnSpc>
                <a:spcPct val="100000"/>
              </a:lnSpc>
              <a:buNone/>
            </a:pPr>
            <a:r>
              <a:rPr lang="en-CA" sz="4400" b="1" dirty="0">
                <a:solidFill>
                  <a:srgbClr val="EBF1DE"/>
                </a:solidFill>
                <a:latin typeface="Calibri"/>
              </a:rPr>
              <a:t>MOTIVATION</a:t>
            </a:r>
            <a:endParaRPr dirty="0"/>
          </a:p>
        </p:txBody>
      </p:sp>
      <p:sp>
        <p:nvSpPr>
          <p:cNvPr id="44" name="CustomShape 18">
            <a:extLst>
              <a:ext uri="{FF2B5EF4-FFF2-40B4-BE49-F238E27FC236}">
                <a16:creationId xmlns:a16="http://schemas.microsoft.com/office/drawing/2014/main" id="{30FF965A-B0ED-4238-ADD7-E04F47B12B67}"/>
              </a:ext>
            </a:extLst>
          </p:cNvPr>
          <p:cNvSpPr/>
          <p:nvPr/>
        </p:nvSpPr>
        <p:spPr>
          <a:xfrm>
            <a:off x="642444" y="20542276"/>
            <a:ext cx="10863021" cy="653066"/>
          </a:xfrm>
          <a:prstGeom prst="rect">
            <a:avLst/>
          </a:prstGeom>
          <a:solidFill>
            <a:srgbClr val="376092"/>
          </a:solidFill>
          <a:ln w="12600">
            <a:solidFill>
              <a:srgbClr val="3A5F8B"/>
            </a:solidFill>
            <a:round/>
          </a:ln>
        </p:spPr>
        <p:txBody>
          <a:bodyPr lIns="68400" tIns="34200" rIns="68400" bIns="34200" anchor="ctr"/>
          <a:lstStyle/>
          <a:p>
            <a:pPr algn="ctr">
              <a:lnSpc>
                <a:spcPct val="100000"/>
              </a:lnSpc>
              <a:buNone/>
            </a:pPr>
            <a:r>
              <a:rPr lang="en-CA" sz="4400" b="1" dirty="0">
                <a:solidFill>
                  <a:srgbClr val="EBF1DE"/>
                </a:solidFill>
                <a:latin typeface="Calibri"/>
              </a:rPr>
              <a:t>KEY IDEAS</a:t>
            </a:r>
          </a:p>
        </p:txBody>
      </p:sp>
      <p:sp>
        <p:nvSpPr>
          <p:cNvPr id="46" name="CustomShape 18">
            <a:extLst>
              <a:ext uri="{FF2B5EF4-FFF2-40B4-BE49-F238E27FC236}">
                <a16:creationId xmlns:a16="http://schemas.microsoft.com/office/drawing/2014/main" id="{78E6D9E6-AD39-44C3-ACA2-60E388E5D3DD}"/>
              </a:ext>
            </a:extLst>
          </p:cNvPr>
          <p:cNvSpPr/>
          <p:nvPr/>
        </p:nvSpPr>
        <p:spPr>
          <a:xfrm>
            <a:off x="11865280" y="5757248"/>
            <a:ext cx="21235278" cy="653066"/>
          </a:xfrm>
          <a:prstGeom prst="rect">
            <a:avLst/>
          </a:prstGeom>
          <a:solidFill>
            <a:srgbClr val="376092"/>
          </a:solidFill>
          <a:ln w="12600">
            <a:solidFill>
              <a:srgbClr val="3A5F8B"/>
            </a:solidFill>
            <a:round/>
          </a:ln>
        </p:spPr>
        <p:txBody>
          <a:bodyPr lIns="68400" tIns="34200" rIns="68400" bIns="34200" anchor="ctr"/>
          <a:lstStyle/>
          <a:p>
            <a:pPr algn="ctr">
              <a:lnSpc>
                <a:spcPct val="100000"/>
              </a:lnSpc>
              <a:buNone/>
            </a:pPr>
            <a:r>
              <a:rPr lang="en-CA" sz="4400" b="1" dirty="0">
                <a:solidFill>
                  <a:srgbClr val="EBF1DE"/>
                </a:solidFill>
                <a:latin typeface="Calibri"/>
              </a:rPr>
              <a:t>YOLO V2 ARCHITECTURE</a:t>
            </a:r>
          </a:p>
        </p:txBody>
      </p:sp>
      <p:sp>
        <p:nvSpPr>
          <p:cNvPr id="51" name="CustomShape 18">
            <a:extLst>
              <a:ext uri="{FF2B5EF4-FFF2-40B4-BE49-F238E27FC236}">
                <a16:creationId xmlns:a16="http://schemas.microsoft.com/office/drawing/2014/main" id="{628260CF-1367-4213-94C9-EF621409D9D0}"/>
              </a:ext>
            </a:extLst>
          </p:cNvPr>
          <p:cNvSpPr/>
          <p:nvPr/>
        </p:nvSpPr>
        <p:spPr>
          <a:xfrm>
            <a:off x="33493899" y="5752525"/>
            <a:ext cx="9770973" cy="647218"/>
          </a:xfrm>
          <a:prstGeom prst="rect">
            <a:avLst/>
          </a:prstGeom>
          <a:solidFill>
            <a:srgbClr val="376092"/>
          </a:solidFill>
          <a:ln w="12600">
            <a:solidFill>
              <a:srgbClr val="3A5F8B"/>
            </a:solidFill>
            <a:round/>
          </a:ln>
        </p:spPr>
        <p:txBody>
          <a:bodyPr lIns="68400" tIns="34200" rIns="68400" bIns="34200" anchor="ctr"/>
          <a:lstStyle/>
          <a:p>
            <a:pPr algn="ctr">
              <a:lnSpc>
                <a:spcPct val="100000"/>
              </a:lnSpc>
              <a:buNone/>
            </a:pPr>
            <a:r>
              <a:rPr lang="en-CA" sz="4400" b="1" dirty="0">
                <a:solidFill>
                  <a:srgbClr val="EBF1DE"/>
                </a:solidFill>
                <a:latin typeface="Calibri"/>
              </a:rPr>
              <a:t>RESULTS &amp; DEMONSTRATION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8D438FE2-65FF-4372-945B-30BE4E04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42" y="21261568"/>
            <a:ext cx="10829497" cy="11061301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80010" tIns="40005" rIns="80010" bIns="40005" numCol="1" anchor="t" anchorCtr="0" compatLnSpc="1">
            <a:prstTxWarp prst="textNoShape">
              <a:avLst/>
            </a:prstTxWarp>
          </a:bodyPr>
          <a:lstStyle>
            <a:lvl1pPr marL="297259" indent="-29725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7303" indent="-25142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8736" indent="-19863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01565" indent="-20558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98836" indent="-19863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9888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9893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9898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9903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600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You Only Look Once (</a:t>
            </a:r>
            <a:r>
              <a:rPr lang="en-US" sz="3600" b="1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YOLO</a:t>
            </a:r>
            <a:r>
              <a:rPr lang="en-US" sz="3600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 is an end-to-end object detection method proposed by Redmon et al. [3] in </a:t>
            </a:r>
            <a:r>
              <a:rPr lang="en-US" sz="3600" b="1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2016</a:t>
            </a: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YOLO uses the </a:t>
            </a:r>
            <a:r>
              <a:rPr lang="en-US" sz="3600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global features</a:t>
            </a: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 from the entire image.</a:t>
            </a: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It splits image to an </a:t>
            </a:r>
            <a:r>
              <a:rPr lang="en-US" sz="3600" b="1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S×S grid</a:t>
            </a: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, where each grid has </a:t>
            </a:r>
            <a:r>
              <a:rPr lang="en-US" sz="3600" b="1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B bounding boxes</a:t>
            </a: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 (X, Y, W and H and confidence of each object) with different dimensions for each grid.</a:t>
            </a:r>
          </a:p>
          <a:p>
            <a:pPr lvl="1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values of </a:t>
            </a:r>
            <a:r>
              <a:rPr lang="en-US" sz="3100" kern="0" dirty="0">
                <a:solidFill>
                  <a:srgbClr val="37609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</a:t>
            </a: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 and </a:t>
            </a:r>
            <a:r>
              <a:rPr lang="en-US" sz="3100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</a:t>
            </a: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 represent the </a:t>
            </a:r>
            <a:r>
              <a:rPr lang="en-US" sz="3100" kern="0" dirty="0">
                <a:solidFill>
                  <a:srgbClr val="376092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width</a:t>
            </a: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 and </a:t>
            </a:r>
            <a:r>
              <a:rPr lang="en-US" sz="3100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height</a:t>
            </a: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 of the box relative to the whole image.</a:t>
            </a:r>
          </a:p>
          <a:p>
            <a:pPr lvl="1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values of (X, Y) represent the </a:t>
            </a:r>
            <a:r>
              <a:rPr lang="en-US" sz="3100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center coordinates</a:t>
            </a: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 of the box relative to the bounds of the grid cell.</a:t>
            </a:r>
          </a:p>
          <a:p>
            <a:pPr lvl="1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object’s confidence represents the </a:t>
            </a:r>
            <a:r>
              <a:rPr lang="en-US" sz="3100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reliability</a:t>
            </a: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 of existing object in the box, defined as follows: (In Figure </a:t>
            </a:r>
            <a:r>
              <a:rPr lang="en-US" sz="3100" kern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4,</a:t>
            </a: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 this formula is used)</a:t>
            </a: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endParaRPr lang="en-US" sz="3600" kern="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number of classes changes the size of the output tensor.</a:t>
            </a:r>
          </a:p>
          <a:p>
            <a:pPr lvl="1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Example: For </a:t>
            </a:r>
            <a:r>
              <a:rPr lang="en-US" sz="3100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PASCAL VOC data set</a:t>
            </a:r>
            <a:r>
              <a:rPr lang="en-US" sz="31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, there are 20 classes so each grid in the output tensor estimates 25 numbers for each bunding boxes (</a:t>
            </a:r>
            <a:r>
              <a:rPr lang="en-US" sz="3100" kern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Figure 1).</a:t>
            </a:r>
          </a:p>
          <a:p>
            <a:pPr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</a:pPr>
            <a:r>
              <a:rPr lang="en-US" sz="3600" kern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 output image after passing through the network can be seen in Figure 2</a:t>
            </a:r>
            <a:r>
              <a:rPr lang="en-US" sz="3600" b="1" kern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  <a:endParaRPr lang="en-US" sz="3900" b="1" kern="0" dirty="0">
              <a:latin typeface="Arial Narrow" panose="020B0606020202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EE7BEE-C46A-4716-B1A3-9BE9695B4E46}"/>
              </a:ext>
            </a:extLst>
          </p:cNvPr>
          <p:cNvSpPr txBox="1"/>
          <p:nvPr/>
        </p:nvSpPr>
        <p:spPr>
          <a:xfrm>
            <a:off x="11811000" y="13792200"/>
            <a:ext cx="38208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dirty="0">
                <a:latin typeface="+mn-lt"/>
              </a:rPr>
              <a:t>Figure 1. </a:t>
            </a:r>
            <a:r>
              <a:rPr lang="en-US" sz="2500" dirty="0">
                <a:latin typeface="+mn-lt"/>
              </a:rPr>
              <a:t>Each grid cell estimates these numbers for a detector with 20 classes of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PASCAL VOC dataset</a:t>
            </a:r>
            <a:r>
              <a:rPr lang="en-US" sz="2500" dirty="0">
                <a:latin typeface="+mn-lt"/>
              </a:rPr>
              <a:t> [1].</a:t>
            </a:r>
          </a:p>
        </p:txBody>
      </p:sp>
      <p:sp>
        <p:nvSpPr>
          <p:cNvPr id="13" name="AutoShape 6" descr="https://www.overleaf.com/project/5c74d7b0186e200ced7de01c/file/5cbe38db7b394452025b8fdb">
            <a:extLst>
              <a:ext uri="{FF2B5EF4-FFF2-40B4-BE49-F238E27FC236}">
                <a16:creationId xmlns:a16="http://schemas.microsoft.com/office/drawing/2014/main" id="{0DB200AA-88A2-4718-9EB4-54659C6F1C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CFFE1-0ADE-44A4-94A9-F812066733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244" y="6705600"/>
            <a:ext cx="4067556" cy="2546594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C6C214-AF41-4162-91EB-ED28EB3FE527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06402" y="6820266"/>
            <a:ext cx="1129507" cy="6053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BE8A5F67-E4B3-4644-AB2A-5A3CAF508B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85" t="1863" b="73525"/>
          <a:stretch/>
        </p:blipFill>
        <p:spPr>
          <a:xfrm>
            <a:off x="24795216" y="7768029"/>
            <a:ext cx="4462620" cy="207169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E03BB05-4C80-4FC6-AAC7-83D125DE0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86294" y="25280883"/>
            <a:ext cx="6960121" cy="640620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801AA7-7587-4A0C-8889-4EEA08131D4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891457" y="30140924"/>
            <a:ext cx="2288905" cy="2389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5BDEB75-CBD3-40D7-AEAF-17B8D63BA4F1}"/>
              </a:ext>
            </a:extLst>
          </p:cNvPr>
          <p:cNvSpPr/>
          <p:nvPr/>
        </p:nvSpPr>
        <p:spPr bwMode="auto">
          <a:xfrm>
            <a:off x="20598733" y="23675662"/>
            <a:ext cx="8605730" cy="8495886"/>
          </a:xfrm>
          <a:prstGeom prst="ellipse">
            <a:avLst/>
          </a:prstGeom>
          <a:noFill/>
          <a:ln w="38100"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274430" tIns="138248" rIns="274430" bIns="138248" numCol="1" rtlCol="0" anchor="t" anchorCtr="0" compatLnSpc="1">
            <a:prstTxWarp prst="textNoShape">
              <a:avLst/>
            </a:prstTxWarp>
          </a:bodyPr>
          <a:lstStyle/>
          <a:p>
            <a:pPr marL="1027113" marR="0" indent="-1027113" algn="l" defTabSz="62880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9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E2021A-FF4C-42C8-B9E7-D0C56656ECEE}"/>
              </a:ext>
            </a:extLst>
          </p:cNvPr>
          <p:cNvSpPr/>
          <p:nvPr/>
        </p:nvSpPr>
        <p:spPr bwMode="auto">
          <a:xfrm>
            <a:off x="24719989" y="6820266"/>
            <a:ext cx="4420073" cy="4167963"/>
          </a:xfrm>
          <a:prstGeom prst="ellipse">
            <a:avLst/>
          </a:prstGeom>
          <a:noFill/>
          <a:ln w="38100"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274430" tIns="138248" rIns="274430" bIns="138248" numCol="1" rtlCol="0" anchor="t" anchorCtr="0" compatLnSpc="1">
            <a:prstTxWarp prst="textNoShape">
              <a:avLst/>
            </a:prstTxWarp>
          </a:bodyPr>
          <a:lstStyle/>
          <a:p>
            <a:pPr marL="1027113" marR="0" indent="-1027113" algn="l" defTabSz="62880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9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2B4B8DFD-38FF-41D6-9B40-D96B26539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5701" y="22023568"/>
            <a:ext cx="16840119" cy="10299301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80010" tIns="40005" rIns="80010" bIns="40005" numCol="1" anchor="t" anchorCtr="0" compatLnSpc="1">
            <a:prstTxWarp prst="textNoShape">
              <a:avLst/>
            </a:prstTxWarp>
          </a:bodyPr>
          <a:lstStyle>
            <a:lvl1pPr marL="297259" indent="-29725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7303" indent="-25142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8736" indent="-19863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01565" indent="-20558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98836" indent="-19863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9888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9893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9898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9903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FontTx/>
              <a:buNone/>
            </a:pP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While </a:t>
            </a:r>
            <a:r>
              <a:rPr lang="en-US" sz="3600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training YOLOv2</a:t>
            </a: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, different object sizes had different effects on the whole model, which resulted in </a:t>
            </a:r>
            <a:r>
              <a:rPr lang="en-US" sz="3600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larger errors for larger-sized objects</a:t>
            </a: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. In order to reduce this influence, the loss calculation for the width and height of the bounding boxes was improved using </a:t>
            </a:r>
            <a:r>
              <a:rPr lang="en-US" sz="3600" b="1" kern="0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normalization</a:t>
            </a:r>
            <a:r>
              <a:rPr lang="en-US" sz="3600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. The loss function is shown in the following Equation [4]:</a:t>
            </a:r>
            <a:endParaRPr lang="en-US" sz="3900" b="1" kern="0" dirty="0">
              <a:latin typeface="Arial Narrow" panose="020B0606020202030204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47C0CA2-F1CD-47B4-BA8B-E932BE349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2381" y="17602200"/>
            <a:ext cx="8082314" cy="538820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F1B47BB-63E4-4412-A61D-EC34D4ADBBA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r="25866"/>
          <a:stretch/>
        </p:blipFill>
        <p:spPr>
          <a:xfrm>
            <a:off x="34358742" y="6858000"/>
            <a:ext cx="8069592" cy="97240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72D01E2-98D2-48B8-9EFC-E24A645EFE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774" y="23865319"/>
            <a:ext cx="8177528" cy="417848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63C53B1-A2A0-4930-819C-94C22F39A56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8300" b="26290"/>
          <a:stretch/>
        </p:blipFill>
        <p:spPr>
          <a:xfrm>
            <a:off x="2349503" y="28080243"/>
            <a:ext cx="7393319" cy="57095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6D4F4F4-946B-4CC9-A5D8-5BD2427EAF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25641" y="18164894"/>
            <a:ext cx="10487317" cy="314812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D91AEE-5261-4CF6-8B1A-93BB949CD1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83495" y="6903947"/>
            <a:ext cx="2675859" cy="687168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60366A3-FA21-4A9D-9D05-46358C3C73C4}"/>
              </a:ext>
            </a:extLst>
          </p:cNvPr>
          <p:cNvSpPr txBox="1"/>
          <p:nvPr/>
        </p:nvSpPr>
        <p:spPr>
          <a:xfrm>
            <a:off x="15240000" y="10871537"/>
            <a:ext cx="10972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dirty="0">
                <a:latin typeface="+mn-lt"/>
              </a:rPr>
              <a:t>Figure 2.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Example</a:t>
            </a:r>
            <a:r>
              <a:rPr lang="en-US" sz="25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output tensor</a:t>
            </a:r>
            <a:r>
              <a:rPr lang="en-US" sz="2500" dirty="0">
                <a:latin typeface="+mn-lt"/>
              </a:rPr>
              <a:t> by considering a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7x7 grid cell</a:t>
            </a:r>
            <a:r>
              <a:rPr lang="en-US" sz="2500" dirty="0">
                <a:latin typeface="+mn-lt"/>
              </a:rPr>
              <a:t> and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2 bounding boxes</a:t>
            </a:r>
            <a:r>
              <a:rPr lang="en-US" sz="2500" dirty="0">
                <a:latin typeface="+mn-lt"/>
              </a:rPr>
              <a:t> and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20 classes</a:t>
            </a:r>
            <a:r>
              <a:rPr lang="en-US" sz="2500" dirty="0">
                <a:latin typeface="+mn-lt"/>
              </a:rPr>
              <a:t> of objects [2]. This is just an example output tensor. We have used 13x13 grid cells with 5 bounding boxes in this project.</a:t>
            </a:r>
          </a:p>
        </p:txBody>
      </p:sp>
      <p:pic>
        <p:nvPicPr>
          <p:cNvPr id="1032" name="Picture 8" descr="https://lh6.googleusercontent.com/cVIOhvLQXdywwJmlSQpRctlgncuD5MNWY2xoDXhXclkgijvXZgRJlt8wg_6pp8a04fjn4JGPsXCg0ymAs79yOHeOktncRigWsh0AUpFFR4tLdpJ6ELcYr8njCx47yt08JTV92zah9ME">
            <a:extLst>
              <a:ext uri="{FF2B5EF4-FFF2-40B4-BE49-F238E27FC236}">
                <a16:creationId xmlns:a16="http://schemas.microsoft.com/office/drawing/2014/main" id="{49C4612E-DC75-42F7-8942-86C32B19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534" y="6705600"/>
            <a:ext cx="6451732" cy="418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dve3tR11W6Dg7E5_gTXu53p25N8-Y17VW78BZg6WCQ18rJz4Nkbh35t8EHFNe46OdLeI5cXI4yfB6nQJJZe-aNsBbEdo7iTU4La0-RpHNfwxtvwJF36FB3Nvjan7BG5Wfl73yXLen-w">
            <a:extLst>
              <a:ext uri="{FF2B5EF4-FFF2-40B4-BE49-F238E27FC236}">
                <a16:creationId xmlns:a16="http://schemas.microsoft.com/office/drawing/2014/main" id="{34E23394-761C-467A-9BD5-C0C77279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2073128"/>
            <a:ext cx="14325600" cy="530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6F2C227-B796-4546-9415-BAF401AAE9B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978" t="3693" r="4010" b="4210"/>
          <a:stretch/>
        </p:blipFill>
        <p:spPr>
          <a:xfrm>
            <a:off x="11963399" y="24079201"/>
            <a:ext cx="8581243" cy="7772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25EF619-8B47-44BE-8B06-570BDA631303}"/>
              </a:ext>
            </a:extLst>
          </p:cNvPr>
          <p:cNvSpPr txBox="1"/>
          <p:nvPr/>
        </p:nvSpPr>
        <p:spPr>
          <a:xfrm>
            <a:off x="17511952" y="17199114"/>
            <a:ext cx="10391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dirty="0">
                <a:latin typeface="+mn-lt"/>
              </a:rPr>
              <a:t>Figure 3.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Final output picture</a:t>
            </a:r>
            <a:r>
              <a:rPr lang="en-US" sz="2500" dirty="0">
                <a:latin typeface="+mn-lt"/>
              </a:rPr>
              <a:t> after passing through the network. It is produced by YOLO V1, used just to display the entire model [2].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1ACEA8-559B-4E62-A775-2CDD9D1540C7}"/>
              </a:ext>
            </a:extLst>
          </p:cNvPr>
          <p:cNvSpPr txBox="1"/>
          <p:nvPr/>
        </p:nvSpPr>
        <p:spPr>
          <a:xfrm>
            <a:off x="15733222" y="21392346"/>
            <a:ext cx="10672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dirty="0">
                <a:latin typeface="+mn-lt"/>
              </a:rPr>
              <a:t>Figure 4. </a:t>
            </a:r>
            <a:r>
              <a:rPr lang="en-US" sz="2500" dirty="0">
                <a:latin typeface="+mn-lt"/>
              </a:rPr>
              <a:t>Calculate the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confidence score</a:t>
            </a:r>
            <a:r>
              <a:rPr lang="en-US" sz="2500" dirty="0">
                <a:latin typeface="+mn-lt"/>
              </a:rPr>
              <a:t> and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thresholding</a:t>
            </a:r>
            <a:r>
              <a:rPr lang="en-US" sz="2500" dirty="0">
                <a:latin typeface="+mn-lt"/>
              </a:rPr>
              <a:t> the objects [2].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EBDBAA-9856-40B2-B764-C163038E3A13}"/>
              </a:ext>
            </a:extLst>
          </p:cNvPr>
          <p:cNvSpPr txBox="1"/>
          <p:nvPr/>
        </p:nvSpPr>
        <p:spPr>
          <a:xfrm>
            <a:off x="34522377" y="16611600"/>
            <a:ext cx="77423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dirty="0">
                <a:latin typeface="+mn-lt"/>
              </a:rPr>
              <a:t>Figure 5. </a:t>
            </a:r>
            <a:r>
              <a:rPr lang="en-US" sz="2500" dirty="0">
                <a:latin typeface="+mn-lt"/>
              </a:rPr>
              <a:t>The result of implemented model on the Microsoft Kinect at the University of Detroit Mercy.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EEF8CB2-B825-441D-9150-9564F1D2CEA3}"/>
              </a:ext>
            </a:extLst>
          </p:cNvPr>
          <p:cNvSpPr txBox="1"/>
          <p:nvPr/>
        </p:nvSpPr>
        <p:spPr>
          <a:xfrm>
            <a:off x="34358742" y="22957424"/>
            <a:ext cx="8069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dirty="0">
                <a:latin typeface="+mn-lt"/>
              </a:rPr>
              <a:t>Figure 6. </a:t>
            </a:r>
            <a:r>
              <a:rPr lang="en-US" sz="2500" dirty="0">
                <a:latin typeface="+mn-lt"/>
              </a:rPr>
              <a:t>Human detection in a picture form our students at the University of Detroit Mercy.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DA71BF-5024-4218-8658-1DB95DC0124D}"/>
              </a:ext>
            </a:extLst>
          </p:cNvPr>
          <p:cNvSpPr txBox="1"/>
          <p:nvPr/>
        </p:nvSpPr>
        <p:spPr>
          <a:xfrm>
            <a:off x="34302854" y="28036774"/>
            <a:ext cx="8181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dirty="0">
                <a:latin typeface="+mn-lt"/>
              </a:rPr>
              <a:t>Figure 7. </a:t>
            </a:r>
            <a:r>
              <a:rPr lang="en-US" sz="2500" dirty="0">
                <a:latin typeface="+mn-lt"/>
              </a:rPr>
              <a:t>The result of implemented model on the Microsoft Kinect at the University of Detroit Mercy.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AFA569B-304C-4479-B0F5-71199309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83" y="15984687"/>
            <a:ext cx="10233217" cy="42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3">
            <a:extLst>
              <a:ext uri="{FF2B5EF4-FFF2-40B4-BE49-F238E27FC236}">
                <a16:creationId xmlns:a16="http://schemas.microsoft.com/office/drawing/2014/main" id="{ACA3064E-C508-4C5F-A2AA-A3524E6D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42" y="32385000"/>
            <a:ext cx="42622430" cy="422454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80010" tIns="40005" rIns="80010" bIns="40005" numCol="1" anchor="t" anchorCtr="0" compatLnSpc="1">
            <a:prstTxWarp prst="textNoShape">
              <a:avLst/>
            </a:prstTxWarp>
          </a:bodyPr>
          <a:lstStyle>
            <a:lvl1pPr marL="297259" indent="-29725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7303" indent="-25142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8736" indent="-19863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01565" indent="-20558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98836" indent="-19863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9888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9893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9898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399036" indent="-19863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None/>
            </a:pPr>
            <a:r>
              <a:rPr lang="en-US" sz="2800" b="1" kern="0" dirty="0">
                <a:latin typeface="Arial Narrow" panose="020B0606020202030204" pitchFamily="34" charset="0"/>
                <a:cs typeface="Times New Roman" panose="02020603050405020304" pitchFamily="18" charset="0"/>
              </a:rPr>
              <a:t>Engineering and Science Undergraduate and Graduate Research Symposium, University of Detroit Mercy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400" b="1" dirty="0"/>
              <a:t>October 18, 2019</a:t>
            </a:r>
            <a:endParaRPr lang="en-US" sz="2800" b="1" kern="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cal poster with graphics">
  <a:themeElements>
    <a:clrScheme name="Medical poster with graph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poster with graphics</Template>
  <TotalTime>4485</TotalTime>
  <Words>712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Tahoma</vt:lpstr>
      <vt:lpstr>Times New Roman</vt:lpstr>
      <vt:lpstr>Medical poster with graphics</vt:lpstr>
      <vt:lpstr>Fast Pedestrian Detection Using Deep Convolutional Neural Networks Ali Babolhavaeji, Dr. Mohammad Fanaei {babolhal, fanaeimo}@udmercy.edu Department of Electrical and Computer Engineering and Computer Science University of Detroit Mercy</vt:lpstr>
    </vt:vector>
  </TitlesOfParts>
  <Company>University of Detroit Mercy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PERCEPTION OF CADAVER DISSECTION  Eric Spicuzza, Brittney Kitrell, Mary Tracy Bee  Biology Department, University of Detroit Mercy</dc:title>
  <dc:creator>UDM</dc:creator>
  <cp:lastModifiedBy>Mohammad Fanaei</cp:lastModifiedBy>
  <cp:revision>309</cp:revision>
  <cp:lastPrinted>2013-04-11T20:34:43Z</cp:lastPrinted>
  <dcterms:created xsi:type="dcterms:W3CDTF">2011-04-18T20:29:16Z</dcterms:created>
  <dcterms:modified xsi:type="dcterms:W3CDTF">2019-10-17T17:38:40Z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