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76" r:id="rId5"/>
    <p:sldId id="257" r:id="rId6"/>
    <p:sldId id="258" r:id="rId7"/>
    <p:sldId id="268" r:id="rId8"/>
    <p:sldId id="260" r:id="rId9"/>
    <p:sldId id="263" r:id="rId10"/>
    <p:sldId id="259" r:id="rId11"/>
    <p:sldId id="269" r:id="rId12"/>
    <p:sldId id="264" r:id="rId13"/>
    <p:sldId id="266" r:id="rId14"/>
    <p:sldId id="267" r:id="rId15"/>
    <p:sldId id="277" r:id="rId16"/>
    <p:sldId id="265" r:id="rId17"/>
    <p:sldId id="270" r:id="rId18"/>
    <p:sldId id="271" r:id="rId19"/>
    <p:sldId id="287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3" r:id="rId32"/>
    <p:sldId id="286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9DB05-6024-4E23-82C5-F19B946AFDA0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A72B9-8E1A-4AAD-ACC8-618029961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08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72B9-8E1A-4AAD-ACC8-618029961C2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34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2F9586-8D28-4020-86C6-B8499F98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53BB99-F8AF-444D-874C-1D4E0147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879741-403B-4F37-AE21-102F070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69FEA2-2ADC-43BF-9E3A-EDBA959A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0F8155-B021-4015-A54E-21B7A659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73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7EFF96-B52E-45DD-B760-DA637BFB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08F498-A73B-434F-AB3E-7085AED5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C26600-703A-4DDB-95BD-B78CF9F9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B9BE02-D0A8-4C18-A5B1-3A71F35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3DB4F9-6885-4574-A5BE-6847A714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8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056F949-5BC2-4E8A-8149-5D2472D50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EAB02BC-70F9-48C0-B3A2-08E35F0F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8D4DA-EFFD-4B71-9F50-37216F1B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37186A-8251-4DD8-AC23-9153FDCD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321257-B722-40E3-BE41-581AE800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01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CE0677-9FE6-41A7-AAED-E12D8A73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B55064-202F-457F-8A22-F80B7FBD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989A04-8942-489A-BD9A-8F74085A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AF8167-D4B8-46BE-AB4E-F629AB2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B07FB4-CC03-400D-A977-464F12E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6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0DF95-116A-445D-8231-5BE2E934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092013-D9E4-4E67-987A-50A8A836A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17EB88-5DF6-4E6B-83AC-B7F52282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0CD702-3680-499F-A903-A9B35CD5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1585DE-7689-48F6-89B3-BFDB8F18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2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658EB2-BCEF-4A9D-93F1-F5E11CEF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558ADC-69BF-4637-881A-CD7E84EC6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F6DCFF-6EC6-45E1-A66E-16164C984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0CA22E-5812-468C-A6B9-80AC0D4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6759ED-C1C6-4A2C-90EF-58973B6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453686-1990-4C13-A038-B0725CF6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14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9CE19-6295-4C87-8D6D-F30DE535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A5CDBA-9038-4769-B9D4-5C88A95F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A71006-669C-4E00-A333-3E635831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71FBCA4-483C-455E-9641-DAB48D75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FFA3B86-E7B1-460D-8009-1633138B9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316AB0-23AE-434A-96E9-37B707DA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5A42870-5753-41C6-BE60-E1899837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448BB18-18DD-4A79-9290-31DB96C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13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CAF56-8BE4-444F-80A8-25FB1BC8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1FD1C9-7C54-499B-82FE-D7C40424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80C4714-65F9-4D7C-BD81-03C4F239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6BD488-99DD-4D3E-9241-86BDAD7F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3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D3A8CD0-125F-41AF-84D3-2D37A43A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1C2059A-6AE0-4A25-BD85-BBE3705E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1B370F-9464-42FB-8EDC-B415E5BB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8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92E1F4-AE4E-4528-AB2A-5DD6E5EB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D2D83D-9D60-428C-8C82-6A11F7F3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A32356-9ECC-4DD6-8501-8DE203A9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ECF268-EF4C-473E-B506-190A1AEC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70C54E-25A9-4C13-BB64-EF3B4E0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1DFE70-6A24-439B-90C9-1DB569E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3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90F40-F92D-48BD-9C95-06954AD8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CB50103-324A-4773-B5AF-285B58CB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04C1EF1-3AE8-4AC8-8BB2-F52D7CDB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EA10D6-6417-4851-87A7-E680D0B8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98E69C-9D94-4413-A94A-9C0909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CC10D9-F8FF-4D9E-BF89-06B2F92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0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79D9439-85DA-487F-962C-283A4D1C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E05789-C6A0-4383-BCE4-8BF3E0C2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BC593D-CF5B-4179-8BD0-3E044F0B6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9C68-D505-436B-ABF6-8C2915173693}" type="datetimeFigureOut">
              <a:rPr lang="tr-TR" smtClean="0"/>
              <a:t>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8954E5-3E5E-4746-8101-53627117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93419E-D446-4DB1-927B-2C77340D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2E14-E2AB-4B67-97D5-143BBA47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43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5674C2-0ABD-4989-877B-7FFAE46C9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0D4E843-01F6-42AF-9979-ECFE27A4C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BD53A9-3AB8-42E8-B280-616B52BD5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0"/>
            <a:ext cx="6017842" cy="85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n your business use Machine Learning without data? | by PerceptionBox |  The Startup | Medium">
            <a:extLst>
              <a:ext uri="{FF2B5EF4-FFF2-40B4-BE49-F238E27FC236}">
                <a16:creationId xmlns:a16="http://schemas.microsoft.com/office/drawing/2014/main" id="{5EF9DF2F-C73F-4818-8966-7E1671C83D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CF3106-21CC-409B-8C6D-DD64C78E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712554-2582-4F81-9DBA-05CE9447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45C1BC-9C07-4CE6-98C0-FD150B2D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E10D3B3-E5AB-4857-B9B7-4FA213B3AB04}"/>
              </a:ext>
            </a:extLst>
          </p:cNvPr>
          <p:cNvSpPr txBox="1"/>
          <p:nvPr/>
        </p:nvSpPr>
        <p:spPr>
          <a:xfrm>
            <a:off x="9073661" y="5380650"/>
            <a:ext cx="173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80 </a:t>
            </a:r>
            <a:r>
              <a:rPr lang="tr-TR" dirty="0" err="1"/>
              <a:t>columns</a:t>
            </a:r>
            <a:br>
              <a:rPr lang="tr-TR" dirty="0"/>
            </a:br>
            <a:r>
              <a:rPr lang="tr-TR" dirty="0"/>
              <a:t>1500 </a:t>
            </a:r>
            <a:r>
              <a:rPr lang="tr-TR" dirty="0" err="1"/>
              <a:t>rows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44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427966-61FA-42A0-B24A-BFBE9D2D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6" name="Picture 4" descr="Machine Learning, Data Science and Artificial Intelligence | by Walid Hadri  | Geek Culture | Medium">
            <a:extLst>
              <a:ext uri="{FF2B5EF4-FFF2-40B4-BE49-F238E27FC236}">
                <a16:creationId xmlns:a16="http://schemas.microsoft.com/office/drawing/2014/main" id="{CAFC1CFB-8505-4F78-8982-C53B7503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9473B-1C87-4899-805D-E60D5DC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B6F931-E5B8-447E-B223-A95DB1CB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3E967A-F700-4476-82B7-64399260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4331" cy="685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C3F51D9-7F68-481F-832C-53635543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50" y="0"/>
            <a:ext cx="1002169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7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ECCC43-7BE4-4D77-A087-760B20A1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CBC94E-A448-4BD8-8AB5-743D6BD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8D54FE-0036-4F26-A618-80B5DB29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5" y="0"/>
            <a:ext cx="1091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7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96EF0-7D9B-4FB1-B6AA-81904AD5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A34A8A-BBA5-4BA7-BC7A-EC0664CF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Meme: &amp;quot;Junior ML engineer&amp;quot; - All Templates - Meme-arsenal.com">
            <a:extLst>
              <a:ext uri="{FF2B5EF4-FFF2-40B4-BE49-F238E27FC236}">
                <a16:creationId xmlns:a16="http://schemas.microsoft.com/office/drawing/2014/main" id="{2B911A34-88A4-4EE1-A7BB-8A0314B4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19" y="-1"/>
            <a:ext cx="7176112" cy="72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6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28EF1E-2C68-44DF-A264-15C81CF0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09A1FC-B979-481C-B631-D8B8A39C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Data Processing Example using Python | by Kamil Mysiak | Towards Data  Science">
            <a:extLst>
              <a:ext uri="{FF2B5EF4-FFF2-40B4-BE49-F238E27FC236}">
                <a16:creationId xmlns:a16="http://schemas.microsoft.com/office/drawing/2014/main" id="{CE49CB2C-8017-4DF1-BC7A-93BBD663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9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4218B0-D316-4065-A9AF-FA2C736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499AF7-23E3-49BF-8B86-451BF5F6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How to Minimize Your Costs in Effective Data Cleaning - Datassist">
            <a:extLst>
              <a:ext uri="{FF2B5EF4-FFF2-40B4-BE49-F238E27FC236}">
                <a16:creationId xmlns:a16="http://schemas.microsoft.com/office/drawing/2014/main" id="{561FC044-102A-4854-8814-3F035D85F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24" y="0"/>
            <a:ext cx="7090152" cy="68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9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F368DA-1B85-4AAB-BAC7-6D244F1A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20682-4729-46B1-9FB8-73FFB9AD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 descr="I Was a Duplicate Record! - Business 2 Community">
            <a:extLst>
              <a:ext uri="{FF2B5EF4-FFF2-40B4-BE49-F238E27FC236}">
                <a16:creationId xmlns:a16="http://schemas.microsoft.com/office/drawing/2014/main" id="{D9DFDBBD-684B-49B9-9AC5-DB8DA683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568DEF0-9A7C-4872-9EC6-4FDAF07D916D}"/>
              </a:ext>
            </a:extLst>
          </p:cNvPr>
          <p:cNvSpPr txBox="1"/>
          <p:nvPr/>
        </p:nvSpPr>
        <p:spPr>
          <a:xfrm>
            <a:off x="8880410" y="1690688"/>
            <a:ext cx="289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Duplicate</a:t>
            </a:r>
            <a:r>
              <a:rPr lang="tr-TR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368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DBFBC7-1D95-4070-BC49-8EC7DACF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B1CB3B-6DA7-47F5-89CD-962EAC33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Linear Regression Example Data House Price in 1000">
            <a:extLst>
              <a:ext uri="{FF2B5EF4-FFF2-40B4-BE49-F238E27FC236}">
                <a16:creationId xmlns:a16="http://schemas.microsoft.com/office/drawing/2014/main" id="{F347196E-56B0-444E-AB21-38BD98B97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11FCB-6BAC-49AC-9142-43794531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gazete, poz içeren bir resim&#10;&#10;Açıklama otomatik olarak oluşturuldu">
            <a:extLst>
              <a:ext uri="{FF2B5EF4-FFF2-40B4-BE49-F238E27FC236}">
                <a16:creationId xmlns:a16="http://schemas.microsoft.com/office/drawing/2014/main" id="{D3391EC1-8C04-4017-BF92-0808E7136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239456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ython — Machine learning Data Clean up | by Renu Khandelwal |  DataDrivenInvestor">
            <a:extLst>
              <a:ext uri="{FF2B5EF4-FFF2-40B4-BE49-F238E27FC236}">
                <a16:creationId xmlns:a16="http://schemas.microsoft.com/office/drawing/2014/main" id="{63206D6E-4549-4706-A493-BCD93D534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954" y="643466"/>
            <a:ext cx="672426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4F1AF4A-F832-4D74-AF96-8779A76B204E}"/>
              </a:ext>
            </a:extLst>
          </p:cNvPr>
          <p:cNvSpPr txBox="1"/>
          <p:nvPr/>
        </p:nvSpPr>
        <p:spPr>
          <a:xfrm>
            <a:off x="8621486" y="1194318"/>
            <a:ext cx="306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/>
              <a:t>Irrelevant Observations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43735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15EFD8-9BEE-4DBA-9A0F-0E25DD00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0F2ABD3-0BF3-4521-94C6-B196C038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085892" cy="405868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B0DB53A-C5FA-4F5D-9EA1-1DDA1B90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12" y="2869087"/>
            <a:ext cx="10085892" cy="398891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57F218A-E97C-40F2-A773-4BAC082E944B}"/>
              </a:ext>
            </a:extLst>
          </p:cNvPr>
          <p:cNvSpPr txBox="1"/>
          <p:nvPr/>
        </p:nvSpPr>
        <p:spPr>
          <a:xfrm>
            <a:off x="197708" y="4058687"/>
            <a:ext cx="2693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Fix</a:t>
            </a:r>
            <a:r>
              <a:rPr lang="tr-TR" sz="4400" dirty="0"/>
              <a:t> </a:t>
            </a:r>
            <a:r>
              <a:rPr lang="tr-TR" sz="4400" dirty="0" err="1"/>
              <a:t>structural</a:t>
            </a:r>
            <a:r>
              <a:rPr lang="tr-TR" sz="4400" dirty="0"/>
              <a:t> </a:t>
            </a:r>
            <a:r>
              <a:rPr lang="tr-TR" sz="4400" dirty="0" err="1"/>
              <a:t>errors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833808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7B3E8-9CE5-4D12-A9DC-AB1A448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E01B8A-50B1-4DA1-8CAB-F78851BC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5DC51B-782B-439E-9137-445013D2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6099" cy="685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DA9CB02-0642-4910-97B9-62DB5FBC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98" y="0"/>
            <a:ext cx="6210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ata Cleaning: Outlier Detection and Imputation of Missing Values">
            <a:extLst>
              <a:ext uri="{FF2B5EF4-FFF2-40B4-BE49-F238E27FC236}">
                <a16:creationId xmlns:a16="http://schemas.microsoft.com/office/drawing/2014/main" id="{5A18A25B-15B7-4A1D-8F40-4714F856A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8733" y="0"/>
            <a:ext cx="9053267" cy="69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8032F56-1C6D-42A5-AB25-93EA9712876B}"/>
              </a:ext>
            </a:extLst>
          </p:cNvPr>
          <p:cNvSpPr txBox="1"/>
          <p:nvPr/>
        </p:nvSpPr>
        <p:spPr>
          <a:xfrm>
            <a:off x="222422" y="1927654"/>
            <a:ext cx="26690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Filter</a:t>
            </a:r>
            <a:r>
              <a:rPr lang="tr-TR" sz="4400" dirty="0"/>
              <a:t> </a:t>
            </a:r>
            <a:r>
              <a:rPr lang="tr-TR" sz="4400" dirty="0" err="1"/>
              <a:t>unwanted</a:t>
            </a:r>
            <a:r>
              <a:rPr lang="tr-TR" sz="4400" dirty="0"/>
              <a:t> </a:t>
            </a:r>
            <a:r>
              <a:rPr lang="tr-TR" sz="4400" dirty="0" err="1"/>
              <a:t>outliers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12154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A090730-DBD4-4949-85E4-93A28F40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95568" cy="27451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6BD249-BB2E-4CAD-AE25-D9A6693F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48" y="1027906"/>
            <a:ext cx="6026361" cy="27285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789A547-37C4-4A4E-AF1A-E697E9A34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3274"/>
            <a:ext cx="8723668" cy="272854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A8D9F0D-FA5D-49BE-B04E-B2B24A295D97}"/>
              </a:ext>
            </a:extLst>
          </p:cNvPr>
          <p:cNvSpPr txBox="1"/>
          <p:nvPr/>
        </p:nvSpPr>
        <p:spPr>
          <a:xfrm>
            <a:off x="5380948" y="13661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Handling </a:t>
            </a:r>
            <a:r>
              <a:rPr lang="tr-TR" sz="4000" dirty="0" err="1"/>
              <a:t>missing</a:t>
            </a:r>
            <a:r>
              <a:rPr lang="tr-TR" sz="4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0820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E8C833-A225-46FA-A3EF-A1BCA9B3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7C0C56-A035-4336-B6C4-C772F82A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 descr="Ibrahim Yıldız – Medium">
            <a:extLst>
              <a:ext uri="{FF2B5EF4-FFF2-40B4-BE49-F238E27FC236}">
                <a16:creationId xmlns:a16="http://schemas.microsoft.com/office/drawing/2014/main" id="{933EEA3B-2D04-47FB-B9BE-BA8AF096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32989DD-9904-4C81-913B-3240D33D42B5}"/>
              </a:ext>
            </a:extLst>
          </p:cNvPr>
          <p:cNvSpPr txBox="1"/>
          <p:nvPr/>
        </p:nvSpPr>
        <p:spPr>
          <a:xfrm>
            <a:off x="9514703" y="2815496"/>
            <a:ext cx="10181968" cy="58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Dropping</a:t>
            </a:r>
            <a:r>
              <a:rPr lang="tr-TR" sz="32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97012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F5F6F9-50AD-43CF-8AAE-116A9DB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EBFF4F-30B2-4A35-A8B9-34A89631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9629E9-1372-4411-B41E-4534AA95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8648" cy="32156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B79E613-6DEB-4E90-942C-4FAA2661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33" y="3642376"/>
            <a:ext cx="7515808" cy="32156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AAC517E-C2C0-4D51-AD21-CC7172D12B82}"/>
              </a:ext>
            </a:extLst>
          </p:cNvPr>
          <p:cNvSpPr txBox="1"/>
          <p:nvPr/>
        </p:nvSpPr>
        <p:spPr>
          <a:xfrm>
            <a:off x="7390179" y="1065659"/>
            <a:ext cx="3420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drop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column</a:t>
            </a:r>
            <a:r>
              <a:rPr lang="tr-TR" sz="2800" dirty="0"/>
              <a:t> </a:t>
            </a:r>
            <a:r>
              <a:rPr lang="tr-TR" sz="2800" dirty="0" err="1"/>
              <a:t>if</a:t>
            </a:r>
            <a:r>
              <a:rPr lang="tr-TR" sz="2800" dirty="0"/>
              <a:t> it </a:t>
            </a:r>
            <a:r>
              <a:rPr lang="tr-TR" sz="2800" dirty="0" err="1"/>
              <a:t>didn’t</a:t>
            </a:r>
            <a:r>
              <a:rPr lang="tr-TR" sz="2800" dirty="0"/>
              <a:t> </a:t>
            </a:r>
            <a:r>
              <a:rPr lang="tr-TR" sz="2800" dirty="0" err="1"/>
              <a:t>contain</a:t>
            </a:r>
            <a:r>
              <a:rPr lang="tr-TR" sz="2800" dirty="0"/>
              <a:t> </a:t>
            </a:r>
            <a:r>
              <a:rPr lang="tr-TR" sz="2800" dirty="0" err="1"/>
              <a:t>useful</a:t>
            </a:r>
            <a:r>
              <a:rPr lang="tr-TR" sz="2800" dirty="0"/>
              <a:t> </a:t>
            </a:r>
            <a:r>
              <a:rPr lang="tr-TR" sz="2800" dirty="0" err="1"/>
              <a:t>information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2334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295FCBF-9CF9-466E-8E65-2FE55851CE2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Large, diverse datasets</a:t>
            </a:r>
          </a:p>
        </p:txBody>
      </p:sp>
      <p:pic>
        <p:nvPicPr>
          <p:cNvPr id="13314" name="Picture 2" descr="Machine learning model accuracy increased with the size of the training...  | Download Scientific Diagram">
            <a:extLst>
              <a:ext uri="{FF2B5EF4-FFF2-40B4-BE49-F238E27FC236}">
                <a16:creationId xmlns:a16="http://schemas.microsoft.com/office/drawing/2014/main" id="{5BA35BA2-8B59-40E8-B332-C70DC1B8D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4681" y="-1"/>
            <a:ext cx="6557319" cy="689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1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andomly Shuffle Pandas DataFrame Rows - Data Science Parichay">
            <a:extLst>
              <a:ext uri="{FF2B5EF4-FFF2-40B4-BE49-F238E27FC236}">
                <a16:creationId xmlns:a16="http://schemas.microsoft.com/office/drawing/2014/main" id="{C7A1741C-C713-4239-93D8-80E1A9B6B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9566" y="-401527"/>
            <a:ext cx="12625264" cy="725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1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99D8AB-FE6D-44A3-90B4-5CBE6EBB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BDC4EA-2F0E-473F-9242-4508BEB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 descr="4: Train-Test Data Split | Download Scientific Diagram">
            <a:extLst>
              <a:ext uri="{FF2B5EF4-FFF2-40B4-BE49-F238E27FC236}">
                <a16:creationId xmlns:a16="http://schemas.microsoft.com/office/drawing/2014/main" id="{69B038A6-A1F1-4B19-A077-599C598E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132"/>
            <a:ext cx="12192000" cy="70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1BEAD-5295-42A8-970A-E547C9DA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6168151-32EA-41C2-9076-82DA1919B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7" y="-30079"/>
            <a:ext cx="5534526" cy="6918158"/>
          </a:xfrm>
        </p:spPr>
      </p:pic>
    </p:spTree>
    <p:extLst>
      <p:ext uri="{BB962C8B-B14F-4D97-AF65-F5344CB8AC3E}">
        <p14:creationId xmlns:p14="http://schemas.microsoft.com/office/powerpoint/2010/main" val="184501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8C8726-42AB-4254-B602-4AD94BEA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493831-676D-4F08-8407-D04AD6F2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7410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37444B7C-B89F-4A76-88AE-DAD2ADC6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3"/>
            <a:ext cx="12192000" cy="65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7AB9675C-BF6A-4F26-89F9-B25C66E65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110" y="0"/>
            <a:ext cx="9903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7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/R Football on Twitter: &amp;quot;FT: West Brom 0-0 Middlesbrough… &amp;quot;">
            <a:extLst>
              <a:ext uri="{FF2B5EF4-FFF2-40B4-BE49-F238E27FC236}">
                <a16:creationId xmlns:a16="http://schemas.microsoft.com/office/drawing/2014/main" id="{7558F2AC-3F9B-42A5-B261-B39D7F825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1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Difference Between Deep Learning and Machine Learning Vs AI">
            <a:extLst>
              <a:ext uri="{FF2B5EF4-FFF2-40B4-BE49-F238E27FC236}">
                <a16:creationId xmlns:a16="http://schemas.microsoft.com/office/drawing/2014/main" id="{CC78BCE3-5724-4485-9989-40C7FFD4E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6"/>
          <a:stretch/>
        </p:blipFill>
        <p:spPr bwMode="auto">
          <a:xfrm>
            <a:off x="-387099" y="-304800"/>
            <a:ext cx="13123346" cy="73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67250E-1489-4416-9FA0-155AFDFC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A812747-15E8-432B-B11C-77EE5E4F8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63"/>
            <a:ext cx="12192000" cy="6869263"/>
          </a:xfrm>
        </p:spPr>
      </p:pic>
    </p:spTree>
    <p:extLst>
      <p:ext uri="{BB962C8B-B14F-4D97-AF65-F5344CB8AC3E}">
        <p14:creationId xmlns:p14="http://schemas.microsoft.com/office/powerpoint/2010/main" val="27523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AEC6D0-68D2-41EB-9E28-43F5483C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9BC5E81E-F248-426A-B8C4-1028791A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3474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1929A7-F7AA-47E2-B071-2E79DE37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DE8628-9A2C-4C06-8BEB-5BBCFE2A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Why is big data important? ⋆ FutureNow">
            <a:extLst>
              <a:ext uri="{FF2B5EF4-FFF2-40B4-BE49-F238E27FC236}">
                <a16:creationId xmlns:a16="http://schemas.microsoft.com/office/drawing/2014/main" id="{35078A05-12DA-4371-9B5B-A59796EE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0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90C0343-AB5B-4DD9-A5F3-646D6296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123"/>
            <a:ext cx="12192000" cy="70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863A27-8175-49F7-B59D-C3C85F9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D8B3B-7535-4B6E-924F-E3698278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What&amp;#39;s Hiding in Your Unstructured Data? - ORI">
            <a:extLst>
              <a:ext uri="{FF2B5EF4-FFF2-40B4-BE49-F238E27FC236}">
                <a16:creationId xmlns:a16="http://schemas.microsoft.com/office/drawing/2014/main" id="{C767180B-5164-4A4C-BAF6-1603A24E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354" y="-752790"/>
            <a:ext cx="13216753" cy="83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8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35</Words>
  <Application>Microsoft Office PowerPoint</Application>
  <PresentationFormat>Geniş ekran</PresentationFormat>
  <Paragraphs>10</Paragraphs>
  <Slides>32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Alican Kartal</dc:creator>
  <cp:lastModifiedBy>Alican Kartal</cp:lastModifiedBy>
  <cp:revision>23</cp:revision>
  <dcterms:created xsi:type="dcterms:W3CDTF">2021-11-01T14:35:14Z</dcterms:created>
  <dcterms:modified xsi:type="dcterms:W3CDTF">2021-11-02T13:52:01Z</dcterms:modified>
</cp:coreProperties>
</file>