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0.png"/><Relationship Id="rId7" Type="http://schemas.openxmlformats.org/officeDocument/2006/relationships/image" Target="../media/image2.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0.png"/><Relationship Id="rId7" Type="http://schemas.openxmlformats.org/officeDocument/2006/relationships/image" Target="../media/image2.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61E388-7214-4B77-8C1A-8CC6B835CF8C}"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C31085E0-282F-41C8-B98E-10E07E47858D}">
      <dgm:prSet/>
      <dgm:spPr/>
      <dgm:t>
        <a:bodyPr/>
        <a:lstStyle/>
        <a:p>
          <a:pPr>
            <a:lnSpc>
              <a:spcPct val="100000"/>
            </a:lnSpc>
          </a:pPr>
          <a:r>
            <a:rPr lang="tr-TR"/>
            <a:t>Logistic regresyon, özellikle ikili sınıflandırma problemlerini çözmek için kullanılan istatistiksel bir yöntemdir. Temel olarak, bağımsız değişkenlerle bağımlı bir değişken arasındaki ilişkiyi modellemek için kullanılır. Ancak, bu ilişkiyi lineer bir denklemle ifade etmek yerine, logistic regresyon olasılık değerlerini kullanır.</a:t>
          </a:r>
          <a:endParaRPr lang="en-US"/>
        </a:p>
      </dgm:t>
    </dgm:pt>
    <dgm:pt modelId="{98523D24-F494-45BA-A75C-1B960FBC0605}" type="parTrans" cxnId="{9B4DE694-5FC8-44CA-8BD6-1ACC971FC97F}">
      <dgm:prSet/>
      <dgm:spPr/>
      <dgm:t>
        <a:bodyPr/>
        <a:lstStyle/>
        <a:p>
          <a:endParaRPr lang="en-US"/>
        </a:p>
      </dgm:t>
    </dgm:pt>
    <dgm:pt modelId="{E9C25B98-FD65-41BE-9BFD-9EE17BD5A407}" type="sibTrans" cxnId="{9B4DE694-5FC8-44CA-8BD6-1ACC971FC97F}">
      <dgm:prSet/>
      <dgm:spPr/>
      <dgm:t>
        <a:bodyPr/>
        <a:lstStyle/>
        <a:p>
          <a:endParaRPr lang="en-US"/>
        </a:p>
      </dgm:t>
    </dgm:pt>
    <dgm:pt modelId="{9093D79D-CC7C-430D-AA54-2E92F8932188}">
      <dgm:prSet/>
      <dgm:spPr/>
      <dgm:t>
        <a:bodyPr/>
        <a:lstStyle/>
        <a:p>
          <a:pPr>
            <a:lnSpc>
              <a:spcPct val="100000"/>
            </a:lnSpc>
          </a:pPr>
          <a:r>
            <a:rPr lang="tr-TR"/>
            <a:t>Örneğin, web sitesi ziyaretçinizin alışveriş sepetindeki ödeme düğmesine tıklayıp tıklamayacağını tahmin etmek istediğinizi varsayalım. Lojistik regresyon analizi, web sitesinde harcanan zaman ve sepetteki ürün sayısı gibi geçmiş ziyaretçi davranışlarına bakar. Geçmişte, ziyaretçiler sitede beş dakikadan fazla zaman geçirdiyse ve sepete üçten fazla ürün eklediyse ödeme düğmesine tıkladıklarını belirler. Lojistik regresyon işlevi bu bilgiyi kullanarak daha sonra yeni bir web sitesi ziyaretçisinin davranışını tahmin edebilir</a:t>
          </a:r>
          <a:endParaRPr lang="en-US"/>
        </a:p>
      </dgm:t>
    </dgm:pt>
    <dgm:pt modelId="{D80D0E83-8A7A-4C5A-B6A4-98CD4C18928B}" type="parTrans" cxnId="{9F434567-5E85-438E-A63C-F49C74ECFE95}">
      <dgm:prSet/>
      <dgm:spPr/>
      <dgm:t>
        <a:bodyPr/>
        <a:lstStyle/>
        <a:p>
          <a:endParaRPr lang="en-US"/>
        </a:p>
      </dgm:t>
    </dgm:pt>
    <dgm:pt modelId="{ACC3DE94-D0B2-4CE0-99BE-D084A8386C01}" type="sibTrans" cxnId="{9F434567-5E85-438E-A63C-F49C74ECFE95}">
      <dgm:prSet/>
      <dgm:spPr/>
      <dgm:t>
        <a:bodyPr/>
        <a:lstStyle/>
        <a:p>
          <a:endParaRPr lang="en-US"/>
        </a:p>
      </dgm:t>
    </dgm:pt>
    <dgm:pt modelId="{6F06314A-F31F-40FE-97D8-63B0B69FD80E}" type="pres">
      <dgm:prSet presAssocID="{E561E388-7214-4B77-8C1A-8CC6B835CF8C}" presName="root" presStyleCnt="0">
        <dgm:presLayoutVars>
          <dgm:dir/>
          <dgm:resizeHandles val="exact"/>
        </dgm:presLayoutVars>
      </dgm:prSet>
      <dgm:spPr/>
    </dgm:pt>
    <dgm:pt modelId="{0D8ED432-087E-4CF7-8473-C7E0CC8CDC13}" type="pres">
      <dgm:prSet presAssocID="{C31085E0-282F-41C8-B98E-10E07E47858D}" presName="compNode" presStyleCnt="0"/>
      <dgm:spPr/>
    </dgm:pt>
    <dgm:pt modelId="{BDA53785-83E8-407B-99D5-3A03B571184E}" type="pres">
      <dgm:prSet presAssocID="{C31085E0-282F-41C8-B98E-10E07E47858D}" presName="bgRect" presStyleLbl="bgShp" presStyleIdx="0" presStyleCnt="2"/>
      <dgm:spPr/>
    </dgm:pt>
    <dgm:pt modelId="{B1178149-927A-4AB3-8113-3839FF428284}" type="pres">
      <dgm:prSet presAssocID="{C31085E0-282F-41C8-B98E-10E07E47858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statistikler"/>
        </a:ext>
      </dgm:extLst>
    </dgm:pt>
    <dgm:pt modelId="{74B8EABB-6A35-4133-A22A-5811594D1E24}" type="pres">
      <dgm:prSet presAssocID="{C31085E0-282F-41C8-B98E-10E07E47858D}" presName="spaceRect" presStyleCnt="0"/>
      <dgm:spPr/>
    </dgm:pt>
    <dgm:pt modelId="{7B78D478-4279-414A-AF30-927AF34AFF4F}" type="pres">
      <dgm:prSet presAssocID="{C31085E0-282F-41C8-B98E-10E07E47858D}" presName="parTx" presStyleLbl="revTx" presStyleIdx="0" presStyleCnt="2">
        <dgm:presLayoutVars>
          <dgm:chMax val="0"/>
          <dgm:chPref val="0"/>
        </dgm:presLayoutVars>
      </dgm:prSet>
      <dgm:spPr/>
    </dgm:pt>
    <dgm:pt modelId="{3BAAA3DD-BCB4-47AD-98C2-286516413E1A}" type="pres">
      <dgm:prSet presAssocID="{E9C25B98-FD65-41BE-9BFD-9EE17BD5A407}" presName="sibTrans" presStyleCnt="0"/>
      <dgm:spPr/>
    </dgm:pt>
    <dgm:pt modelId="{E6545A91-3782-4880-B823-AA95FB45B60E}" type="pres">
      <dgm:prSet presAssocID="{9093D79D-CC7C-430D-AA54-2E92F8932188}" presName="compNode" presStyleCnt="0"/>
      <dgm:spPr/>
    </dgm:pt>
    <dgm:pt modelId="{F260A043-5D05-4D2D-9FC5-AB0DB4A89531}" type="pres">
      <dgm:prSet presAssocID="{9093D79D-CC7C-430D-AA54-2E92F8932188}" presName="bgRect" presStyleLbl="bgShp" presStyleIdx="1" presStyleCnt="2"/>
      <dgm:spPr/>
    </dgm:pt>
    <dgm:pt modelId="{62E5475C-5B41-45CA-B4C9-D040FA14152F}" type="pres">
      <dgm:prSet presAssocID="{9093D79D-CC7C-430D-AA54-2E92F893218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hopping cart"/>
        </a:ext>
      </dgm:extLst>
    </dgm:pt>
    <dgm:pt modelId="{D59A54CA-E9A0-4E22-BC6D-07E3F308FF4F}" type="pres">
      <dgm:prSet presAssocID="{9093D79D-CC7C-430D-AA54-2E92F8932188}" presName="spaceRect" presStyleCnt="0"/>
      <dgm:spPr/>
    </dgm:pt>
    <dgm:pt modelId="{1998CED7-EEDE-4B43-938E-E5BC04AE6A87}" type="pres">
      <dgm:prSet presAssocID="{9093D79D-CC7C-430D-AA54-2E92F8932188}" presName="parTx" presStyleLbl="revTx" presStyleIdx="1" presStyleCnt="2">
        <dgm:presLayoutVars>
          <dgm:chMax val="0"/>
          <dgm:chPref val="0"/>
        </dgm:presLayoutVars>
      </dgm:prSet>
      <dgm:spPr/>
    </dgm:pt>
  </dgm:ptLst>
  <dgm:cxnLst>
    <dgm:cxn modelId="{85646530-F2D6-4D5A-99D6-B75A7850CC51}" type="presOf" srcId="{C31085E0-282F-41C8-B98E-10E07E47858D}" destId="{7B78D478-4279-414A-AF30-927AF34AFF4F}" srcOrd="0" destOrd="0" presId="urn:microsoft.com/office/officeart/2018/2/layout/IconVerticalSolidList"/>
    <dgm:cxn modelId="{9F434567-5E85-438E-A63C-F49C74ECFE95}" srcId="{E561E388-7214-4B77-8C1A-8CC6B835CF8C}" destId="{9093D79D-CC7C-430D-AA54-2E92F8932188}" srcOrd="1" destOrd="0" parTransId="{D80D0E83-8A7A-4C5A-B6A4-98CD4C18928B}" sibTransId="{ACC3DE94-D0B2-4CE0-99BE-D084A8386C01}"/>
    <dgm:cxn modelId="{6D44FC4A-D6A0-4695-B38D-308F2A1C7BE3}" type="presOf" srcId="{9093D79D-CC7C-430D-AA54-2E92F8932188}" destId="{1998CED7-EEDE-4B43-938E-E5BC04AE6A87}" srcOrd="0" destOrd="0" presId="urn:microsoft.com/office/officeart/2018/2/layout/IconVerticalSolidList"/>
    <dgm:cxn modelId="{9B4DE694-5FC8-44CA-8BD6-1ACC971FC97F}" srcId="{E561E388-7214-4B77-8C1A-8CC6B835CF8C}" destId="{C31085E0-282F-41C8-B98E-10E07E47858D}" srcOrd="0" destOrd="0" parTransId="{98523D24-F494-45BA-A75C-1B960FBC0605}" sibTransId="{E9C25B98-FD65-41BE-9BFD-9EE17BD5A407}"/>
    <dgm:cxn modelId="{156BA6B1-A689-46D7-96E6-7E2901B79955}" type="presOf" srcId="{E561E388-7214-4B77-8C1A-8CC6B835CF8C}" destId="{6F06314A-F31F-40FE-97D8-63B0B69FD80E}" srcOrd="0" destOrd="0" presId="urn:microsoft.com/office/officeart/2018/2/layout/IconVerticalSolidList"/>
    <dgm:cxn modelId="{1C17AD15-E4A5-4A18-B00C-7981F9D03A12}" type="presParOf" srcId="{6F06314A-F31F-40FE-97D8-63B0B69FD80E}" destId="{0D8ED432-087E-4CF7-8473-C7E0CC8CDC13}" srcOrd="0" destOrd="0" presId="urn:microsoft.com/office/officeart/2018/2/layout/IconVerticalSolidList"/>
    <dgm:cxn modelId="{FC321BCA-6A9F-4FC3-971F-1FB48AF7F7DB}" type="presParOf" srcId="{0D8ED432-087E-4CF7-8473-C7E0CC8CDC13}" destId="{BDA53785-83E8-407B-99D5-3A03B571184E}" srcOrd="0" destOrd="0" presId="urn:microsoft.com/office/officeart/2018/2/layout/IconVerticalSolidList"/>
    <dgm:cxn modelId="{BD38776F-60AC-4D15-B684-7240627185C2}" type="presParOf" srcId="{0D8ED432-087E-4CF7-8473-C7E0CC8CDC13}" destId="{B1178149-927A-4AB3-8113-3839FF428284}" srcOrd="1" destOrd="0" presId="urn:microsoft.com/office/officeart/2018/2/layout/IconVerticalSolidList"/>
    <dgm:cxn modelId="{56670B49-29C0-4ED9-A44E-174BEBFA8B9F}" type="presParOf" srcId="{0D8ED432-087E-4CF7-8473-C7E0CC8CDC13}" destId="{74B8EABB-6A35-4133-A22A-5811594D1E24}" srcOrd="2" destOrd="0" presId="urn:microsoft.com/office/officeart/2018/2/layout/IconVerticalSolidList"/>
    <dgm:cxn modelId="{2FB388F9-9E70-4B5B-8184-5A93235CB78C}" type="presParOf" srcId="{0D8ED432-087E-4CF7-8473-C7E0CC8CDC13}" destId="{7B78D478-4279-414A-AF30-927AF34AFF4F}" srcOrd="3" destOrd="0" presId="urn:microsoft.com/office/officeart/2018/2/layout/IconVerticalSolidList"/>
    <dgm:cxn modelId="{223CD1C2-C1D0-4359-9BA3-4B0AAE57C56B}" type="presParOf" srcId="{6F06314A-F31F-40FE-97D8-63B0B69FD80E}" destId="{3BAAA3DD-BCB4-47AD-98C2-286516413E1A}" srcOrd="1" destOrd="0" presId="urn:microsoft.com/office/officeart/2018/2/layout/IconVerticalSolidList"/>
    <dgm:cxn modelId="{7FC0E0B1-8486-48E2-B788-D4D11EA37CAB}" type="presParOf" srcId="{6F06314A-F31F-40FE-97D8-63B0B69FD80E}" destId="{E6545A91-3782-4880-B823-AA95FB45B60E}" srcOrd="2" destOrd="0" presId="urn:microsoft.com/office/officeart/2018/2/layout/IconVerticalSolidList"/>
    <dgm:cxn modelId="{DC92C937-BC7D-4EC9-BABF-DFDD67CBDB69}" type="presParOf" srcId="{E6545A91-3782-4880-B823-AA95FB45B60E}" destId="{F260A043-5D05-4D2D-9FC5-AB0DB4A89531}" srcOrd="0" destOrd="0" presId="urn:microsoft.com/office/officeart/2018/2/layout/IconVerticalSolidList"/>
    <dgm:cxn modelId="{7D13BE1C-3F28-4C1E-A3CD-144F8A64079B}" type="presParOf" srcId="{E6545A91-3782-4880-B823-AA95FB45B60E}" destId="{62E5475C-5B41-45CA-B4C9-D040FA14152F}" srcOrd="1" destOrd="0" presId="urn:microsoft.com/office/officeart/2018/2/layout/IconVerticalSolidList"/>
    <dgm:cxn modelId="{7145D7A5-570F-40EA-B9EE-E68964F00039}" type="presParOf" srcId="{E6545A91-3782-4880-B823-AA95FB45B60E}" destId="{D59A54CA-E9A0-4E22-BC6D-07E3F308FF4F}" srcOrd="2" destOrd="0" presId="urn:microsoft.com/office/officeart/2018/2/layout/IconVerticalSolidList"/>
    <dgm:cxn modelId="{C70ECF4A-562C-41A3-9FE9-EDA5C8C2FB05}" type="presParOf" srcId="{E6545A91-3782-4880-B823-AA95FB45B60E}" destId="{1998CED7-EEDE-4B43-938E-E5BC04AE6A8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5A76A9-D381-4C49-850F-81DDE9F7F75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B7A40EA-F595-4246-AB43-EDD3907D2E25}">
      <dgm:prSet/>
      <dgm:spPr/>
      <dgm:t>
        <a:bodyPr/>
        <a:lstStyle/>
        <a:p>
          <a:pPr>
            <a:lnSpc>
              <a:spcPct val="100000"/>
            </a:lnSpc>
          </a:pPr>
          <a:r>
            <a:rPr lang="tr-TR" b="1"/>
            <a:t>Üretim : </a:t>
          </a:r>
          <a:r>
            <a:rPr lang="tr-TR"/>
            <a:t>İmalat şirketleri, makinelerde parça arızası olasılığını tahmin etmek için lojistik regresyon analizini kullanır. Daha sonra gelecekteki arızaları en aza indirmek için bu tahmine dayalı olarak bakım programları planlarlar.</a:t>
          </a:r>
          <a:endParaRPr lang="en-US"/>
        </a:p>
      </dgm:t>
    </dgm:pt>
    <dgm:pt modelId="{196C005F-AAE2-4F77-ADCF-8AB73C772656}" type="parTrans" cxnId="{35A8FB2E-E0DB-4719-AE74-780128470CF1}">
      <dgm:prSet/>
      <dgm:spPr/>
      <dgm:t>
        <a:bodyPr/>
        <a:lstStyle/>
        <a:p>
          <a:endParaRPr lang="en-US"/>
        </a:p>
      </dgm:t>
    </dgm:pt>
    <dgm:pt modelId="{CC9D0729-CBB3-4CB7-9853-23F8B79EA432}" type="sibTrans" cxnId="{35A8FB2E-E0DB-4719-AE74-780128470CF1}">
      <dgm:prSet/>
      <dgm:spPr/>
      <dgm:t>
        <a:bodyPr/>
        <a:lstStyle/>
        <a:p>
          <a:pPr>
            <a:lnSpc>
              <a:spcPct val="100000"/>
            </a:lnSpc>
          </a:pPr>
          <a:endParaRPr lang="en-US"/>
        </a:p>
      </dgm:t>
    </dgm:pt>
    <dgm:pt modelId="{AD8CC6F1-0030-403F-B077-B4D385039956}">
      <dgm:prSet/>
      <dgm:spPr/>
      <dgm:t>
        <a:bodyPr/>
        <a:lstStyle/>
        <a:p>
          <a:pPr>
            <a:lnSpc>
              <a:spcPct val="100000"/>
            </a:lnSpc>
          </a:pPr>
          <a:r>
            <a:rPr lang="tr-TR" b="1"/>
            <a:t>Sağlık Hizmetleri : </a:t>
          </a:r>
          <a:r>
            <a:rPr lang="tr-TR"/>
            <a:t>Tıbbi araştırmacılar, hastalarda hastalık olasılığını tahmin ederek önleyici bakım ve tedaviyi planlar. Aile öyküsünün veya genlerin hastalıklar üzerindeki etkisini karşılaştırmak için lojistik regresyon modelleri kullanırlar</a:t>
          </a:r>
          <a:endParaRPr lang="en-US"/>
        </a:p>
      </dgm:t>
    </dgm:pt>
    <dgm:pt modelId="{794C5752-D4EB-4E83-8788-0D124B4FC590}" type="parTrans" cxnId="{A5A48C1F-DDE2-4ED5-AF31-4AED66D2498A}">
      <dgm:prSet/>
      <dgm:spPr/>
      <dgm:t>
        <a:bodyPr/>
        <a:lstStyle/>
        <a:p>
          <a:endParaRPr lang="en-US"/>
        </a:p>
      </dgm:t>
    </dgm:pt>
    <dgm:pt modelId="{ECD2A950-EB05-48C0-8CAA-9783D29BE5F5}" type="sibTrans" cxnId="{A5A48C1F-DDE2-4ED5-AF31-4AED66D2498A}">
      <dgm:prSet/>
      <dgm:spPr/>
      <dgm:t>
        <a:bodyPr/>
        <a:lstStyle/>
        <a:p>
          <a:pPr>
            <a:lnSpc>
              <a:spcPct val="100000"/>
            </a:lnSpc>
          </a:pPr>
          <a:endParaRPr lang="en-US"/>
        </a:p>
      </dgm:t>
    </dgm:pt>
    <dgm:pt modelId="{57763983-434F-4D61-B615-E4946DC0D391}">
      <dgm:prSet/>
      <dgm:spPr/>
      <dgm:t>
        <a:bodyPr/>
        <a:lstStyle/>
        <a:p>
          <a:pPr>
            <a:lnSpc>
              <a:spcPct val="100000"/>
            </a:lnSpc>
          </a:pPr>
          <a:r>
            <a:rPr lang="tr-TR" b="1"/>
            <a:t>Finans : </a:t>
          </a:r>
          <a:r>
            <a:rPr lang="tr-TR"/>
            <a:t>Finansal şirketlerin dolandırıcılık için finansal işlemleri analiz etmesi ve kredi başvurularını ve sigorta uygulamalarını risk açısından değerlendirmesi gerekir. Lojistik regresyon modellerinin yüksek riskli veya düşük riskli ve dolandırıcılık olan ya da olmayan gibi ayrı sonuçları olduğundan bu sorunlar lojistik regresyon modeli için uygundur.  </a:t>
          </a:r>
          <a:endParaRPr lang="en-US"/>
        </a:p>
      </dgm:t>
    </dgm:pt>
    <dgm:pt modelId="{E28D9238-C963-4B6F-83F3-260FD2C134B2}" type="parTrans" cxnId="{A55EAC24-C265-4650-A4F7-463854685691}">
      <dgm:prSet/>
      <dgm:spPr/>
      <dgm:t>
        <a:bodyPr/>
        <a:lstStyle/>
        <a:p>
          <a:endParaRPr lang="en-US"/>
        </a:p>
      </dgm:t>
    </dgm:pt>
    <dgm:pt modelId="{4D4F6456-4903-4E82-A523-A110F2436CF9}" type="sibTrans" cxnId="{A55EAC24-C265-4650-A4F7-463854685691}">
      <dgm:prSet/>
      <dgm:spPr/>
      <dgm:t>
        <a:bodyPr/>
        <a:lstStyle/>
        <a:p>
          <a:pPr>
            <a:lnSpc>
              <a:spcPct val="100000"/>
            </a:lnSpc>
          </a:pPr>
          <a:endParaRPr lang="en-US"/>
        </a:p>
      </dgm:t>
    </dgm:pt>
    <dgm:pt modelId="{E60BC8B1-5CEA-482A-AAB0-DE58A03D989B}">
      <dgm:prSet/>
      <dgm:spPr/>
      <dgm:t>
        <a:bodyPr/>
        <a:lstStyle/>
        <a:p>
          <a:pPr>
            <a:lnSpc>
              <a:spcPct val="100000"/>
            </a:lnSpc>
          </a:pPr>
          <a:r>
            <a:rPr lang="tr-TR" b="1"/>
            <a:t>Pazarlama : </a:t>
          </a:r>
          <a:r>
            <a:rPr lang="tr-TR"/>
            <a:t>Çevrimiçi reklamcılık araçları, kullanıcıların bir reklama tıklayıp tıklamayacağını tahmin etmek için lojistik regresyon modelini kullanır. Sonuç olarak pazarlamacılar, farklı kelimelere ve resimlere verilen kullanıcı yanıtlarını analiz edebilir ve müşterilerin etkileşimde bulunacağı yüksek performanslı reklamlar oluşturabilir</a:t>
          </a:r>
          <a:endParaRPr lang="en-US"/>
        </a:p>
      </dgm:t>
    </dgm:pt>
    <dgm:pt modelId="{06967A7C-AF5E-4273-AFBB-543B0C62B149}" type="parTrans" cxnId="{D4550872-7A35-4251-A3E1-6D6FAD0A39FA}">
      <dgm:prSet/>
      <dgm:spPr/>
      <dgm:t>
        <a:bodyPr/>
        <a:lstStyle/>
        <a:p>
          <a:endParaRPr lang="en-US"/>
        </a:p>
      </dgm:t>
    </dgm:pt>
    <dgm:pt modelId="{FC1A7D16-2214-4A9B-8524-CBB9146D5195}" type="sibTrans" cxnId="{D4550872-7A35-4251-A3E1-6D6FAD0A39FA}">
      <dgm:prSet/>
      <dgm:spPr/>
      <dgm:t>
        <a:bodyPr/>
        <a:lstStyle/>
        <a:p>
          <a:endParaRPr lang="en-US"/>
        </a:p>
      </dgm:t>
    </dgm:pt>
    <dgm:pt modelId="{153EF541-ACC7-467D-B397-82137085F2A6}" type="pres">
      <dgm:prSet presAssocID="{8A5A76A9-D381-4C49-850F-81DDE9F7F75E}" presName="root" presStyleCnt="0">
        <dgm:presLayoutVars>
          <dgm:dir/>
          <dgm:resizeHandles val="exact"/>
        </dgm:presLayoutVars>
      </dgm:prSet>
      <dgm:spPr/>
    </dgm:pt>
    <dgm:pt modelId="{BDBC8A4E-A2DD-4BC8-A7DC-C6A819047D0D}" type="pres">
      <dgm:prSet presAssocID="{8A5A76A9-D381-4C49-850F-81DDE9F7F75E}" presName="container" presStyleCnt="0">
        <dgm:presLayoutVars>
          <dgm:dir/>
          <dgm:resizeHandles val="exact"/>
        </dgm:presLayoutVars>
      </dgm:prSet>
      <dgm:spPr/>
    </dgm:pt>
    <dgm:pt modelId="{E02A43C5-4B1E-4571-BD08-29D437E6B420}" type="pres">
      <dgm:prSet presAssocID="{EB7A40EA-F595-4246-AB43-EDD3907D2E25}" presName="compNode" presStyleCnt="0"/>
      <dgm:spPr/>
    </dgm:pt>
    <dgm:pt modelId="{16FDEC7D-9136-4978-A926-06067622C0EF}" type="pres">
      <dgm:prSet presAssocID="{EB7A40EA-F595-4246-AB43-EDD3907D2E25}" presName="iconBgRect" presStyleLbl="bgShp" presStyleIdx="0" presStyleCnt="4"/>
      <dgm:spPr/>
    </dgm:pt>
    <dgm:pt modelId="{CE99D264-3095-4A99-8CA9-A44DFBCA0DCB}" type="pres">
      <dgm:prSet presAssocID="{EB7A40EA-F595-4246-AB43-EDD3907D2E2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abrika"/>
        </a:ext>
      </dgm:extLst>
    </dgm:pt>
    <dgm:pt modelId="{83622703-51CB-4749-B097-2EA8D624AD15}" type="pres">
      <dgm:prSet presAssocID="{EB7A40EA-F595-4246-AB43-EDD3907D2E25}" presName="spaceRect" presStyleCnt="0"/>
      <dgm:spPr/>
    </dgm:pt>
    <dgm:pt modelId="{D589794B-5538-4AD4-8AC4-961F0B55EEBA}" type="pres">
      <dgm:prSet presAssocID="{EB7A40EA-F595-4246-AB43-EDD3907D2E25}" presName="textRect" presStyleLbl="revTx" presStyleIdx="0" presStyleCnt="4">
        <dgm:presLayoutVars>
          <dgm:chMax val="1"/>
          <dgm:chPref val="1"/>
        </dgm:presLayoutVars>
      </dgm:prSet>
      <dgm:spPr/>
    </dgm:pt>
    <dgm:pt modelId="{DE8446C4-C5C1-43E4-A43C-C75984F50820}" type="pres">
      <dgm:prSet presAssocID="{CC9D0729-CBB3-4CB7-9853-23F8B79EA432}" presName="sibTrans" presStyleLbl="sibTrans2D1" presStyleIdx="0" presStyleCnt="0"/>
      <dgm:spPr/>
    </dgm:pt>
    <dgm:pt modelId="{DEE051C9-C696-4DE8-B9ED-78DC2AB662F7}" type="pres">
      <dgm:prSet presAssocID="{AD8CC6F1-0030-403F-B077-B4D385039956}" presName="compNode" presStyleCnt="0"/>
      <dgm:spPr/>
    </dgm:pt>
    <dgm:pt modelId="{F918EABA-A236-4C20-BAA4-69600FCD8461}" type="pres">
      <dgm:prSet presAssocID="{AD8CC6F1-0030-403F-B077-B4D385039956}" presName="iconBgRect" presStyleLbl="bgShp" presStyleIdx="1" presStyleCnt="4"/>
      <dgm:spPr/>
    </dgm:pt>
    <dgm:pt modelId="{B1973E13-1456-412E-A46D-86FDF8B2FE43}" type="pres">
      <dgm:prSet presAssocID="{AD8CC6F1-0030-403F-B077-B4D3850399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etoskop"/>
        </a:ext>
      </dgm:extLst>
    </dgm:pt>
    <dgm:pt modelId="{42690F6C-9E61-49DB-89C5-6E0BC8E6AE4F}" type="pres">
      <dgm:prSet presAssocID="{AD8CC6F1-0030-403F-B077-B4D385039956}" presName="spaceRect" presStyleCnt="0"/>
      <dgm:spPr/>
    </dgm:pt>
    <dgm:pt modelId="{273A6909-7E08-4824-BFC6-8C65AAFF4A7A}" type="pres">
      <dgm:prSet presAssocID="{AD8CC6F1-0030-403F-B077-B4D385039956}" presName="textRect" presStyleLbl="revTx" presStyleIdx="1" presStyleCnt="4">
        <dgm:presLayoutVars>
          <dgm:chMax val="1"/>
          <dgm:chPref val="1"/>
        </dgm:presLayoutVars>
      </dgm:prSet>
      <dgm:spPr/>
    </dgm:pt>
    <dgm:pt modelId="{C9EB3F41-8006-4AFD-B629-7B6E1039243B}" type="pres">
      <dgm:prSet presAssocID="{ECD2A950-EB05-48C0-8CAA-9783D29BE5F5}" presName="sibTrans" presStyleLbl="sibTrans2D1" presStyleIdx="0" presStyleCnt="0"/>
      <dgm:spPr/>
    </dgm:pt>
    <dgm:pt modelId="{95454976-01DC-4802-B4D0-B6C5CCAF520C}" type="pres">
      <dgm:prSet presAssocID="{57763983-434F-4D61-B615-E4946DC0D391}" presName="compNode" presStyleCnt="0"/>
      <dgm:spPr/>
    </dgm:pt>
    <dgm:pt modelId="{452DB98A-45EC-4143-B4EB-68F9C2D9872E}" type="pres">
      <dgm:prSet presAssocID="{57763983-434F-4D61-B615-E4946DC0D391}" presName="iconBgRect" presStyleLbl="bgShp" presStyleIdx="2" presStyleCnt="4"/>
      <dgm:spPr/>
    </dgm:pt>
    <dgm:pt modelId="{6269D40A-D061-4691-A997-22B4A7F13605}" type="pres">
      <dgm:prSet presAssocID="{57763983-434F-4D61-B615-E4946DC0D39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nka"/>
        </a:ext>
      </dgm:extLst>
    </dgm:pt>
    <dgm:pt modelId="{6BF746C1-852D-4A83-A7D0-AF51726A03F5}" type="pres">
      <dgm:prSet presAssocID="{57763983-434F-4D61-B615-E4946DC0D391}" presName="spaceRect" presStyleCnt="0"/>
      <dgm:spPr/>
    </dgm:pt>
    <dgm:pt modelId="{90BFCAD8-0F64-47B0-9146-5C32F57E47BF}" type="pres">
      <dgm:prSet presAssocID="{57763983-434F-4D61-B615-E4946DC0D391}" presName="textRect" presStyleLbl="revTx" presStyleIdx="2" presStyleCnt="4">
        <dgm:presLayoutVars>
          <dgm:chMax val="1"/>
          <dgm:chPref val="1"/>
        </dgm:presLayoutVars>
      </dgm:prSet>
      <dgm:spPr/>
    </dgm:pt>
    <dgm:pt modelId="{44785968-B00F-4D63-852E-0F198AC00434}" type="pres">
      <dgm:prSet presAssocID="{4D4F6456-4903-4E82-A523-A110F2436CF9}" presName="sibTrans" presStyleLbl="sibTrans2D1" presStyleIdx="0" presStyleCnt="0"/>
      <dgm:spPr/>
    </dgm:pt>
    <dgm:pt modelId="{164D3FCD-7096-4061-9745-5B0C9E44C78D}" type="pres">
      <dgm:prSet presAssocID="{E60BC8B1-5CEA-482A-AAB0-DE58A03D989B}" presName="compNode" presStyleCnt="0"/>
      <dgm:spPr/>
    </dgm:pt>
    <dgm:pt modelId="{6137024F-87D3-44F0-88F9-35C5D75692B3}" type="pres">
      <dgm:prSet presAssocID="{E60BC8B1-5CEA-482A-AAB0-DE58A03D989B}" presName="iconBgRect" presStyleLbl="bgShp" presStyleIdx="3" presStyleCnt="4"/>
      <dgm:spPr/>
    </dgm:pt>
    <dgm:pt modelId="{1B750EAB-F78F-43CA-ACA8-FE632810E52A}" type="pres">
      <dgm:prSet presAssocID="{E60BC8B1-5CEA-482A-AAB0-DE58A03D989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İstatistikler"/>
        </a:ext>
      </dgm:extLst>
    </dgm:pt>
    <dgm:pt modelId="{833AA4F7-3148-49E3-9BD2-EFCAB318D3F0}" type="pres">
      <dgm:prSet presAssocID="{E60BC8B1-5CEA-482A-AAB0-DE58A03D989B}" presName="spaceRect" presStyleCnt="0"/>
      <dgm:spPr/>
    </dgm:pt>
    <dgm:pt modelId="{36A67ACD-40D2-4802-8BC5-561724CB8AFD}" type="pres">
      <dgm:prSet presAssocID="{E60BC8B1-5CEA-482A-AAB0-DE58A03D989B}" presName="textRect" presStyleLbl="revTx" presStyleIdx="3" presStyleCnt="4">
        <dgm:presLayoutVars>
          <dgm:chMax val="1"/>
          <dgm:chPref val="1"/>
        </dgm:presLayoutVars>
      </dgm:prSet>
      <dgm:spPr/>
    </dgm:pt>
  </dgm:ptLst>
  <dgm:cxnLst>
    <dgm:cxn modelId="{36C8BD18-4C7D-4F29-A430-E063F8C48ECD}" type="presOf" srcId="{AD8CC6F1-0030-403F-B077-B4D385039956}" destId="{273A6909-7E08-4824-BFC6-8C65AAFF4A7A}" srcOrd="0" destOrd="0" presId="urn:microsoft.com/office/officeart/2018/2/layout/IconCircleList"/>
    <dgm:cxn modelId="{A5A48C1F-DDE2-4ED5-AF31-4AED66D2498A}" srcId="{8A5A76A9-D381-4C49-850F-81DDE9F7F75E}" destId="{AD8CC6F1-0030-403F-B077-B4D385039956}" srcOrd="1" destOrd="0" parTransId="{794C5752-D4EB-4E83-8788-0D124B4FC590}" sibTransId="{ECD2A950-EB05-48C0-8CAA-9783D29BE5F5}"/>
    <dgm:cxn modelId="{A55EAC24-C265-4650-A4F7-463854685691}" srcId="{8A5A76A9-D381-4C49-850F-81DDE9F7F75E}" destId="{57763983-434F-4D61-B615-E4946DC0D391}" srcOrd="2" destOrd="0" parTransId="{E28D9238-C963-4B6F-83F3-260FD2C134B2}" sibTransId="{4D4F6456-4903-4E82-A523-A110F2436CF9}"/>
    <dgm:cxn modelId="{35A8FB2E-E0DB-4719-AE74-780128470CF1}" srcId="{8A5A76A9-D381-4C49-850F-81DDE9F7F75E}" destId="{EB7A40EA-F595-4246-AB43-EDD3907D2E25}" srcOrd="0" destOrd="0" parTransId="{196C005F-AAE2-4F77-ADCF-8AB73C772656}" sibTransId="{CC9D0729-CBB3-4CB7-9853-23F8B79EA432}"/>
    <dgm:cxn modelId="{472D3A47-332B-4073-950C-2F4B93813FC7}" type="presOf" srcId="{CC9D0729-CBB3-4CB7-9853-23F8B79EA432}" destId="{DE8446C4-C5C1-43E4-A43C-C75984F50820}" srcOrd="0" destOrd="0" presId="urn:microsoft.com/office/officeart/2018/2/layout/IconCircleList"/>
    <dgm:cxn modelId="{D4550872-7A35-4251-A3E1-6D6FAD0A39FA}" srcId="{8A5A76A9-D381-4C49-850F-81DDE9F7F75E}" destId="{E60BC8B1-5CEA-482A-AAB0-DE58A03D989B}" srcOrd="3" destOrd="0" parTransId="{06967A7C-AF5E-4273-AFBB-543B0C62B149}" sibTransId="{FC1A7D16-2214-4A9B-8524-CBB9146D5195}"/>
    <dgm:cxn modelId="{F557F379-63A9-44A0-BD03-680BE3E79844}" type="presOf" srcId="{4D4F6456-4903-4E82-A523-A110F2436CF9}" destId="{44785968-B00F-4D63-852E-0F198AC00434}" srcOrd="0" destOrd="0" presId="urn:microsoft.com/office/officeart/2018/2/layout/IconCircleList"/>
    <dgm:cxn modelId="{53B96285-34EF-4E3D-AEE4-584672E94C8F}" type="presOf" srcId="{57763983-434F-4D61-B615-E4946DC0D391}" destId="{90BFCAD8-0F64-47B0-9146-5C32F57E47BF}" srcOrd="0" destOrd="0" presId="urn:microsoft.com/office/officeart/2018/2/layout/IconCircleList"/>
    <dgm:cxn modelId="{C046EB8E-7A4A-412B-A84F-6B4F97557B83}" type="presOf" srcId="{EB7A40EA-F595-4246-AB43-EDD3907D2E25}" destId="{D589794B-5538-4AD4-8AC4-961F0B55EEBA}" srcOrd="0" destOrd="0" presId="urn:microsoft.com/office/officeart/2018/2/layout/IconCircleList"/>
    <dgm:cxn modelId="{349675C0-44B1-4F76-9641-319CEBADBB91}" type="presOf" srcId="{8A5A76A9-D381-4C49-850F-81DDE9F7F75E}" destId="{153EF541-ACC7-467D-B397-82137085F2A6}" srcOrd="0" destOrd="0" presId="urn:microsoft.com/office/officeart/2018/2/layout/IconCircleList"/>
    <dgm:cxn modelId="{82600ACC-EDA6-4264-89D2-C1C1A2BAF086}" type="presOf" srcId="{E60BC8B1-5CEA-482A-AAB0-DE58A03D989B}" destId="{36A67ACD-40D2-4802-8BC5-561724CB8AFD}" srcOrd="0" destOrd="0" presId="urn:microsoft.com/office/officeart/2018/2/layout/IconCircleList"/>
    <dgm:cxn modelId="{875442E4-A435-4A96-AB98-7060F98CC64E}" type="presOf" srcId="{ECD2A950-EB05-48C0-8CAA-9783D29BE5F5}" destId="{C9EB3F41-8006-4AFD-B629-7B6E1039243B}" srcOrd="0" destOrd="0" presId="urn:microsoft.com/office/officeart/2018/2/layout/IconCircleList"/>
    <dgm:cxn modelId="{5571FDC5-856A-4BD8-ADE6-272FE07AD6D3}" type="presParOf" srcId="{153EF541-ACC7-467D-B397-82137085F2A6}" destId="{BDBC8A4E-A2DD-4BC8-A7DC-C6A819047D0D}" srcOrd="0" destOrd="0" presId="urn:microsoft.com/office/officeart/2018/2/layout/IconCircleList"/>
    <dgm:cxn modelId="{34AEBFB6-FF5F-4445-8B3F-2C0015E9D11E}" type="presParOf" srcId="{BDBC8A4E-A2DD-4BC8-A7DC-C6A819047D0D}" destId="{E02A43C5-4B1E-4571-BD08-29D437E6B420}" srcOrd="0" destOrd="0" presId="urn:microsoft.com/office/officeart/2018/2/layout/IconCircleList"/>
    <dgm:cxn modelId="{3EC7E997-5C87-4290-B81A-2D06A2C9E1D1}" type="presParOf" srcId="{E02A43C5-4B1E-4571-BD08-29D437E6B420}" destId="{16FDEC7D-9136-4978-A926-06067622C0EF}" srcOrd="0" destOrd="0" presId="urn:microsoft.com/office/officeart/2018/2/layout/IconCircleList"/>
    <dgm:cxn modelId="{A17680B0-1622-4677-8524-4E24D9B71EB5}" type="presParOf" srcId="{E02A43C5-4B1E-4571-BD08-29D437E6B420}" destId="{CE99D264-3095-4A99-8CA9-A44DFBCA0DCB}" srcOrd="1" destOrd="0" presId="urn:microsoft.com/office/officeart/2018/2/layout/IconCircleList"/>
    <dgm:cxn modelId="{EEB1D194-6580-4116-8BAA-05EFE02B4557}" type="presParOf" srcId="{E02A43C5-4B1E-4571-BD08-29D437E6B420}" destId="{83622703-51CB-4749-B097-2EA8D624AD15}" srcOrd="2" destOrd="0" presId="urn:microsoft.com/office/officeart/2018/2/layout/IconCircleList"/>
    <dgm:cxn modelId="{FC7AEB4E-432F-491F-AEC6-699C271E671C}" type="presParOf" srcId="{E02A43C5-4B1E-4571-BD08-29D437E6B420}" destId="{D589794B-5538-4AD4-8AC4-961F0B55EEBA}" srcOrd="3" destOrd="0" presId="urn:microsoft.com/office/officeart/2018/2/layout/IconCircleList"/>
    <dgm:cxn modelId="{6FF6EB3C-010D-470F-9C46-FBDEDDE6F1FA}" type="presParOf" srcId="{BDBC8A4E-A2DD-4BC8-A7DC-C6A819047D0D}" destId="{DE8446C4-C5C1-43E4-A43C-C75984F50820}" srcOrd="1" destOrd="0" presId="urn:microsoft.com/office/officeart/2018/2/layout/IconCircleList"/>
    <dgm:cxn modelId="{5FC47DCF-3D49-4EAB-AF9C-A941BDE5B0E8}" type="presParOf" srcId="{BDBC8A4E-A2DD-4BC8-A7DC-C6A819047D0D}" destId="{DEE051C9-C696-4DE8-B9ED-78DC2AB662F7}" srcOrd="2" destOrd="0" presId="urn:microsoft.com/office/officeart/2018/2/layout/IconCircleList"/>
    <dgm:cxn modelId="{AC5B3A3E-F4DC-4A74-83F3-6F73075B8AD8}" type="presParOf" srcId="{DEE051C9-C696-4DE8-B9ED-78DC2AB662F7}" destId="{F918EABA-A236-4C20-BAA4-69600FCD8461}" srcOrd="0" destOrd="0" presId="urn:microsoft.com/office/officeart/2018/2/layout/IconCircleList"/>
    <dgm:cxn modelId="{AA81B65F-045C-4F5B-B7D1-2F8912DA6E01}" type="presParOf" srcId="{DEE051C9-C696-4DE8-B9ED-78DC2AB662F7}" destId="{B1973E13-1456-412E-A46D-86FDF8B2FE43}" srcOrd="1" destOrd="0" presId="urn:microsoft.com/office/officeart/2018/2/layout/IconCircleList"/>
    <dgm:cxn modelId="{6F29B546-97CB-40A0-8244-0ECD069D17DE}" type="presParOf" srcId="{DEE051C9-C696-4DE8-B9ED-78DC2AB662F7}" destId="{42690F6C-9E61-49DB-89C5-6E0BC8E6AE4F}" srcOrd="2" destOrd="0" presId="urn:microsoft.com/office/officeart/2018/2/layout/IconCircleList"/>
    <dgm:cxn modelId="{27C1C56C-91E9-46B0-AE1E-B901FC0C9054}" type="presParOf" srcId="{DEE051C9-C696-4DE8-B9ED-78DC2AB662F7}" destId="{273A6909-7E08-4824-BFC6-8C65AAFF4A7A}" srcOrd="3" destOrd="0" presId="urn:microsoft.com/office/officeart/2018/2/layout/IconCircleList"/>
    <dgm:cxn modelId="{1EFB3B98-4430-4544-877A-080D95BE5D43}" type="presParOf" srcId="{BDBC8A4E-A2DD-4BC8-A7DC-C6A819047D0D}" destId="{C9EB3F41-8006-4AFD-B629-7B6E1039243B}" srcOrd="3" destOrd="0" presId="urn:microsoft.com/office/officeart/2018/2/layout/IconCircleList"/>
    <dgm:cxn modelId="{7464DAA9-03D5-4DD9-B30B-C7E7A58EE71E}" type="presParOf" srcId="{BDBC8A4E-A2DD-4BC8-A7DC-C6A819047D0D}" destId="{95454976-01DC-4802-B4D0-B6C5CCAF520C}" srcOrd="4" destOrd="0" presId="urn:microsoft.com/office/officeart/2018/2/layout/IconCircleList"/>
    <dgm:cxn modelId="{CB568FB3-23D4-4CC7-98D1-4F4CF2A209DE}" type="presParOf" srcId="{95454976-01DC-4802-B4D0-B6C5CCAF520C}" destId="{452DB98A-45EC-4143-B4EB-68F9C2D9872E}" srcOrd="0" destOrd="0" presId="urn:microsoft.com/office/officeart/2018/2/layout/IconCircleList"/>
    <dgm:cxn modelId="{D19FDE64-6C5E-4CE3-94E3-7E411FD2E448}" type="presParOf" srcId="{95454976-01DC-4802-B4D0-B6C5CCAF520C}" destId="{6269D40A-D061-4691-A997-22B4A7F13605}" srcOrd="1" destOrd="0" presId="urn:microsoft.com/office/officeart/2018/2/layout/IconCircleList"/>
    <dgm:cxn modelId="{9CDA3674-AF01-4808-B854-1FD21C0578BC}" type="presParOf" srcId="{95454976-01DC-4802-B4D0-B6C5CCAF520C}" destId="{6BF746C1-852D-4A83-A7D0-AF51726A03F5}" srcOrd="2" destOrd="0" presId="urn:microsoft.com/office/officeart/2018/2/layout/IconCircleList"/>
    <dgm:cxn modelId="{7C8A7743-A029-4B3A-9B43-2CAD03B9D054}" type="presParOf" srcId="{95454976-01DC-4802-B4D0-B6C5CCAF520C}" destId="{90BFCAD8-0F64-47B0-9146-5C32F57E47BF}" srcOrd="3" destOrd="0" presId="urn:microsoft.com/office/officeart/2018/2/layout/IconCircleList"/>
    <dgm:cxn modelId="{F27FA077-E848-4D80-AA4B-DB90ABD99D03}" type="presParOf" srcId="{BDBC8A4E-A2DD-4BC8-A7DC-C6A819047D0D}" destId="{44785968-B00F-4D63-852E-0F198AC00434}" srcOrd="5" destOrd="0" presId="urn:microsoft.com/office/officeart/2018/2/layout/IconCircleList"/>
    <dgm:cxn modelId="{65D4D9A2-2881-49C9-8FD1-3DBC1EC7C152}" type="presParOf" srcId="{BDBC8A4E-A2DD-4BC8-A7DC-C6A819047D0D}" destId="{164D3FCD-7096-4061-9745-5B0C9E44C78D}" srcOrd="6" destOrd="0" presId="urn:microsoft.com/office/officeart/2018/2/layout/IconCircleList"/>
    <dgm:cxn modelId="{4D2702D1-9EF1-4D18-B418-D33AFB1E8DEB}" type="presParOf" srcId="{164D3FCD-7096-4061-9745-5B0C9E44C78D}" destId="{6137024F-87D3-44F0-88F9-35C5D75692B3}" srcOrd="0" destOrd="0" presId="urn:microsoft.com/office/officeart/2018/2/layout/IconCircleList"/>
    <dgm:cxn modelId="{603509F6-DB5C-476C-BEBB-DAD1A99C8044}" type="presParOf" srcId="{164D3FCD-7096-4061-9745-5B0C9E44C78D}" destId="{1B750EAB-F78F-43CA-ACA8-FE632810E52A}" srcOrd="1" destOrd="0" presId="urn:microsoft.com/office/officeart/2018/2/layout/IconCircleList"/>
    <dgm:cxn modelId="{6983AAF2-6DA8-4332-AE02-7EE20BB605AB}" type="presParOf" srcId="{164D3FCD-7096-4061-9745-5B0C9E44C78D}" destId="{833AA4F7-3148-49E3-9BD2-EFCAB318D3F0}" srcOrd="2" destOrd="0" presId="urn:microsoft.com/office/officeart/2018/2/layout/IconCircleList"/>
    <dgm:cxn modelId="{A23233D0-54F4-4A19-B206-5DC18FE54017}" type="presParOf" srcId="{164D3FCD-7096-4061-9745-5B0C9E44C78D}" destId="{36A67ACD-40D2-4802-8BC5-561724CB8AF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53785-83E8-407B-99D5-3A03B571184E}">
      <dsp:nvSpPr>
        <dsp:cNvPr id="0" name=""/>
        <dsp:cNvSpPr/>
      </dsp:nvSpPr>
      <dsp:spPr>
        <a:xfrm>
          <a:off x="0" y="563675"/>
          <a:ext cx="10515600" cy="13764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178149-927A-4AB3-8113-3839FF428284}">
      <dsp:nvSpPr>
        <dsp:cNvPr id="0" name=""/>
        <dsp:cNvSpPr/>
      </dsp:nvSpPr>
      <dsp:spPr>
        <a:xfrm>
          <a:off x="416366" y="873369"/>
          <a:ext cx="757029" cy="7570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78D478-4279-414A-AF30-927AF34AFF4F}">
      <dsp:nvSpPr>
        <dsp:cNvPr id="0" name=""/>
        <dsp:cNvSpPr/>
      </dsp:nvSpPr>
      <dsp:spPr>
        <a:xfrm>
          <a:off x="1589761" y="563675"/>
          <a:ext cx="8925838" cy="1376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671" tIns="145671" rIns="145671" bIns="145671" numCol="1" spcCol="1270" anchor="ctr" anchorCtr="0">
          <a:noAutofit/>
        </a:bodyPr>
        <a:lstStyle/>
        <a:p>
          <a:pPr marL="0" lvl="0" indent="0" algn="l" defTabSz="622300">
            <a:lnSpc>
              <a:spcPct val="100000"/>
            </a:lnSpc>
            <a:spcBef>
              <a:spcPct val="0"/>
            </a:spcBef>
            <a:spcAft>
              <a:spcPct val="35000"/>
            </a:spcAft>
            <a:buNone/>
          </a:pPr>
          <a:r>
            <a:rPr lang="tr-TR" sz="1400" kern="1200"/>
            <a:t>Logistic regresyon, özellikle ikili sınıflandırma problemlerini çözmek için kullanılan istatistiksel bir yöntemdir. Temel olarak, bağımsız değişkenlerle bağımlı bir değişken arasındaki ilişkiyi modellemek için kullanılır. Ancak, bu ilişkiyi lineer bir denklemle ifade etmek yerine, logistic regresyon olasılık değerlerini kullanır.</a:t>
          </a:r>
          <a:endParaRPr lang="en-US" sz="1400" kern="1200"/>
        </a:p>
      </dsp:txBody>
      <dsp:txXfrm>
        <a:off x="1589761" y="563675"/>
        <a:ext cx="8925838" cy="1376417"/>
      </dsp:txXfrm>
    </dsp:sp>
    <dsp:sp modelId="{F260A043-5D05-4D2D-9FC5-AB0DB4A89531}">
      <dsp:nvSpPr>
        <dsp:cNvPr id="0" name=""/>
        <dsp:cNvSpPr/>
      </dsp:nvSpPr>
      <dsp:spPr>
        <a:xfrm>
          <a:off x="0" y="2254702"/>
          <a:ext cx="10515600" cy="13764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E5475C-5B41-45CA-B4C9-D040FA14152F}">
      <dsp:nvSpPr>
        <dsp:cNvPr id="0" name=""/>
        <dsp:cNvSpPr/>
      </dsp:nvSpPr>
      <dsp:spPr>
        <a:xfrm>
          <a:off x="416366" y="2564396"/>
          <a:ext cx="757029" cy="7570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98CED7-EEDE-4B43-938E-E5BC04AE6A87}">
      <dsp:nvSpPr>
        <dsp:cNvPr id="0" name=""/>
        <dsp:cNvSpPr/>
      </dsp:nvSpPr>
      <dsp:spPr>
        <a:xfrm>
          <a:off x="1589761" y="2254702"/>
          <a:ext cx="8925838" cy="1376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671" tIns="145671" rIns="145671" bIns="145671" numCol="1" spcCol="1270" anchor="ctr" anchorCtr="0">
          <a:noAutofit/>
        </a:bodyPr>
        <a:lstStyle/>
        <a:p>
          <a:pPr marL="0" lvl="0" indent="0" algn="l" defTabSz="622300">
            <a:lnSpc>
              <a:spcPct val="100000"/>
            </a:lnSpc>
            <a:spcBef>
              <a:spcPct val="0"/>
            </a:spcBef>
            <a:spcAft>
              <a:spcPct val="35000"/>
            </a:spcAft>
            <a:buNone/>
          </a:pPr>
          <a:r>
            <a:rPr lang="tr-TR" sz="1400" kern="1200"/>
            <a:t>Örneğin, web sitesi ziyaretçinizin alışveriş sepetindeki ödeme düğmesine tıklayıp tıklamayacağını tahmin etmek istediğinizi varsayalım. Lojistik regresyon analizi, web sitesinde harcanan zaman ve sepetteki ürün sayısı gibi geçmiş ziyaretçi davranışlarına bakar. Geçmişte, ziyaretçiler sitede beş dakikadan fazla zaman geçirdiyse ve sepete üçten fazla ürün eklediyse ödeme düğmesine tıkladıklarını belirler. Lojistik regresyon işlevi bu bilgiyi kullanarak daha sonra yeni bir web sitesi ziyaretçisinin davranışını tahmin edebilir</a:t>
          </a:r>
          <a:endParaRPr lang="en-US" sz="1400" kern="1200"/>
        </a:p>
      </dsp:txBody>
      <dsp:txXfrm>
        <a:off x="1589761" y="2254702"/>
        <a:ext cx="8925838" cy="1376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DEC7D-9136-4978-A926-06067622C0EF}">
      <dsp:nvSpPr>
        <dsp:cNvPr id="0" name=""/>
        <dsp:cNvSpPr/>
      </dsp:nvSpPr>
      <dsp:spPr>
        <a:xfrm>
          <a:off x="131151" y="409512"/>
          <a:ext cx="1294013" cy="12940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99D264-3095-4A99-8CA9-A44DFBCA0DCB}">
      <dsp:nvSpPr>
        <dsp:cNvPr id="0" name=""/>
        <dsp:cNvSpPr/>
      </dsp:nvSpPr>
      <dsp:spPr>
        <a:xfrm>
          <a:off x="402894" y="681255"/>
          <a:ext cx="750527" cy="7505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89794B-5538-4AD4-8AC4-961F0B55EEBA}">
      <dsp:nvSpPr>
        <dsp:cNvPr id="0" name=""/>
        <dsp:cNvSpPr/>
      </dsp:nvSpPr>
      <dsp:spPr>
        <a:xfrm>
          <a:off x="1702453" y="409512"/>
          <a:ext cx="3050175" cy="1294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tr-TR" sz="1100" b="1" kern="1200"/>
            <a:t>Üretim : </a:t>
          </a:r>
          <a:r>
            <a:rPr lang="tr-TR" sz="1100" kern="1200"/>
            <a:t>İmalat şirketleri, makinelerde parça arızası olasılığını tahmin etmek için lojistik regresyon analizini kullanır. Daha sonra gelecekteki arızaları en aza indirmek için bu tahmine dayalı olarak bakım programları planlarlar.</a:t>
          </a:r>
          <a:endParaRPr lang="en-US" sz="1100" kern="1200"/>
        </a:p>
      </dsp:txBody>
      <dsp:txXfrm>
        <a:off x="1702453" y="409512"/>
        <a:ext cx="3050175" cy="1294013"/>
      </dsp:txXfrm>
    </dsp:sp>
    <dsp:sp modelId="{F918EABA-A236-4C20-BAA4-69600FCD8461}">
      <dsp:nvSpPr>
        <dsp:cNvPr id="0" name=""/>
        <dsp:cNvSpPr/>
      </dsp:nvSpPr>
      <dsp:spPr>
        <a:xfrm>
          <a:off x="5284098" y="409512"/>
          <a:ext cx="1294013" cy="12940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973E13-1456-412E-A46D-86FDF8B2FE43}">
      <dsp:nvSpPr>
        <dsp:cNvPr id="0" name=""/>
        <dsp:cNvSpPr/>
      </dsp:nvSpPr>
      <dsp:spPr>
        <a:xfrm>
          <a:off x="5555841" y="681255"/>
          <a:ext cx="750527" cy="7505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3A6909-7E08-4824-BFC6-8C65AAFF4A7A}">
      <dsp:nvSpPr>
        <dsp:cNvPr id="0" name=""/>
        <dsp:cNvSpPr/>
      </dsp:nvSpPr>
      <dsp:spPr>
        <a:xfrm>
          <a:off x="6855401" y="409512"/>
          <a:ext cx="3050175" cy="1294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tr-TR" sz="1100" b="1" kern="1200"/>
            <a:t>Sağlık Hizmetleri : </a:t>
          </a:r>
          <a:r>
            <a:rPr lang="tr-TR" sz="1100" kern="1200"/>
            <a:t>Tıbbi araştırmacılar, hastalarda hastalık olasılığını tahmin ederek önleyici bakım ve tedaviyi planlar. Aile öyküsünün veya genlerin hastalıklar üzerindeki etkisini karşılaştırmak için lojistik regresyon modelleri kullanırlar</a:t>
          </a:r>
          <a:endParaRPr lang="en-US" sz="1100" kern="1200"/>
        </a:p>
      </dsp:txBody>
      <dsp:txXfrm>
        <a:off x="6855401" y="409512"/>
        <a:ext cx="3050175" cy="1294013"/>
      </dsp:txXfrm>
    </dsp:sp>
    <dsp:sp modelId="{452DB98A-45EC-4143-B4EB-68F9C2D9872E}">
      <dsp:nvSpPr>
        <dsp:cNvPr id="0" name=""/>
        <dsp:cNvSpPr/>
      </dsp:nvSpPr>
      <dsp:spPr>
        <a:xfrm>
          <a:off x="131151" y="2401355"/>
          <a:ext cx="1294013" cy="12940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69D40A-D061-4691-A997-22B4A7F13605}">
      <dsp:nvSpPr>
        <dsp:cNvPr id="0" name=""/>
        <dsp:cNvSpPr/>
      </dsp:nvSpPr>
      <dsp:spPr>
        <a:xfrm>
          <a:off x="402894" y="2673098"/>
          <a:ext cx="750527" cy="7505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BFCAD8-0F64-47B0-9146-5C32F57E47BF}">
      <dsp:nvSpPr>
        <dsp:cNvPr id="0" name=""/>
        <dsp:cNvSpPr/>
      </dsp:nvSpPr>
      <dsp:spPr>
        <a:xfrm>
          <a:off x="1702453" y="2401355"/>
          <a:ext cx="3050175" cy="1294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tr-TR" sz="1100" b="1" kern="1200"/>
            <a:t>Finans : </a:t>
          </a:r>
          <a:r>
            <a:rPr lang="tr-TR" sz="1100" kern="1200"/>
            <a:t>Finansal şirketlerin dolandırıcılık için finansal işlemleri analiz etmesi ve kredi başvurularını ve sigorta uygulamalarını risk açısından değerlendirmesi gerekir. Lojistik regresyon modellerinin yüksek riskli veya düşük riskli ve dolandırıcılık olan ya da olmayan gibi ayrı sonuçları olduğundan bu sorunlar lojistik regresyon modeli için uygundur.  </a:t>
          </a:r>
          <a:endParaRPr lang="en-US" sz="1100" kern="1200"/>
        </a:p>
      </dsp:txBody>
      <dsp:txXfrm>
        <a:off x="1702453" y="2401355"/>
        <a:ext cx="3050175" cy="1294013"/>
      </dsp:txXfrm>
    </dsp:sp>
    <dsp:sp modelId="{6137024F-87D3-44F0-88F9-35C5D75692B3}">
      <dsp:nvSpPr>
        <dsp:cNvPr id="0" name=""/>
        <dsp:cNvSpPr/>
      </dsp:nvSpPr>
      <dsp:spPr>
        <a:xfrm>
          <a:off x="5284098" y="2401355"/>
          <a:ext cx="1294013" cy="12940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750EAB-F78F-43CA-ACA8-FE632810E52A}">
      <dsp:nvSpPr>
        <dsp:cNvPr id="0" name=""/>
        <dsp:cNvSpPr/>
      </dsp:nvSpPr>
      <dsp:spPr>
        <a:xfrm>
          <a:off x="5555841" y="2673098"/>
          <a:ext cx="750527" cy="7505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A67ACD-40D2-4802-8BC5-561724CB8AFD}">
      <dsp:nvSpPr>
        <dsp:cNvPr id="0" name=""/>
        <dsp:cNvSpPr/>
      </dsp:nvSpPr>
      <dsp:spPr>
        <a:xfrm>
          <a:off x="6855401" y="2401355"/>
          <a:ext cx="3050175" cy="1294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tr-TR" sz="1100" b="1" kern="1200"/>
            <a:t>Pazarlama : </a:t>
          </a:r>
          <a:r>
            <a:rPr lang="tr-TR" sz="1100" kern="1200"/>
            <a:t>Çevrimiçi reklamcılık araçları, kullanıcıların bir reklama tıklayıp tıklamayacağını tahmin etmek için lojistik regresyon modelini kullanır. Sonuç olarak pazarlamacılar, farklı kelimelere ve resimlere verilen kullanıcı yanıtlarını analiz edebilir ve müşterilerin etkileşimde bulunacağı yüksek performanslı reklamlar oluşturabilir</a:t>
          </a:r>
          <a:endParaRPr lang="en-US" sz="1100" kern="1200"/>
        </a:p>
      </dsp:txBody>
      <dsp:txXfrm>
        <a:off x="6855401" y="2401355"/>
        <a:ext cx="3050175" cy="129401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6T22:53:03.744"/>
    </inkml:context>
    <inkml:brush xml:id="br0">
      <inkml:brushProperty name="width" value="0.05" units="cm"/>
      <inkml:brushProperty name="height" value="0.05" units="cm"/>
    </inkml:brush>
  </inkml:definitions>
  <inkml:trace contextRef="#ctx0" brushRef="#br0">1 25 24575,'4117'0'0,"-4076"-1"0,50-10 0,-51 5 0,55 0 0,416 7-1365,-491-1-5461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6T22:53:06.892"/>
    </inkml:context>
    <inkml:brush xml:id="br0">
      <inkml:brushProperty name="width" value="0.05" units="cm"/>
      <inkml:brushProperty name="height" value="0.05" units="cm"/>
    </inkml:brush>
  </inkml:definitions>
  <inkml:trace contextRef="#ctx0" brushRef="#br0">10 138 24575,'1'-6'0,"0"0"0,0 0 0,1 0 0,0 0 0,0 0 0,0 0 0,1 0 0,0 1 0,0-1 0,0 1 0,1 0 0,0 0 0,0 0 0,0 1 0,0-1 0,1 1 0,0 0 0,0 0 0,0 0 0,0 1 0,9-4 0,-9 3 0,0 1 0,1 0 0,-1 1 0,1 0 0,0-1 0,0 2 0,0-1 0,0 1 0,0 0 0,0 0 0,1 0 0,-1 1 0,0 0 0,0 0 0,1 1 0,-1 0 0,0 0 0,0 0 0,0 1 0,0 0 0,8 3 0,-9-1 0,0 0 0,0 0 0,-1 0 0,1 0 0,-1 1 0,0 0 0,0 0 0,-1 0 0,0 0 0,0 0 0,0 1 0,0 0 0,-1-1 0,0 1 0,0 0 0,0 0 0,-1 0 0,0 0 0,0 7 0,1 13 0,-1 0 0,-1 0 0,-5 30 0,5-53 0,-2 9 0,0-1 0,-1-1 0,0 1 0,-1 0 0,0-1 0,0 0 0,-2 1 0,1-2 0,-1 1 0,0-1 0,-1 0 0,0 0 0,0-1 0,-1 0 0,0 0 0,-13 9 0,2-2 0,-1-2 0,-1 0 0,0-1 0,-1-1 0,0-1 0,-34 11 0,49-18 0,10-2 0,21-1 0,36-5 0,246-12-1365,-281 17-5461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6T22:53:07.771"/>
    </inkml:context>
    <inkml:brush xml:id="br0">
      <inkml:brushProperty name="width" value="0.05" units="cm"/>
      <inkml:brushProperty name="height" value="0.05" units="cm"/>
    </inkml:brush>
  </inkml:definitions>
  <inkml:trace contextRef="#ctx0" brushRef="#br0">1 15 24575,'4'0'0,"5"0"0,5 0 0,8 0 0,5 0 0,1 0 0,0 0 0,3-4 0,1-1 0,-6 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6T23:09:14.578"/>
    </inkml:context>
    <inkml:brush xml:id="br0">
      <inkml:brushProperty name="width" value="0.05" units="cm"/>
      <inkml:brushProperty name="height" value="0.05" units="cm"/>
    </inkml:brush>
  </inkml:definitions>
  <inkml:trace contextRef="#ctx0" brushRef="#br0">191 3899 24575,'-7'0'0,"-1"0"0,1-1 0,0 0 0,-1-1 0,1 0 0,0 0 0,0 0 0,0-1 0,0 0 0,0-1 0,0 1 0,1-1 0,0 0 0,0-1 0,0 0 0,0 0 0,1 0 0,0 0 0,0-1 0,-5-8 0,3 4 0,1 0 0,0 0 0,1-1 0,0 1 0,1-1 0,0 0 0,1-1 0,0 1 0,1-1 0,0 1 0,1-1 0,0-15 0,1 19 0,0 1 0,0-1 0,1 0 0,0 0 0,1 1 0,0-1 0,0 1 0,0 0 0,1-1 0,0 1 0,1 0 0,-1 0 0,1 1 0,1-1 0,-1 1 0,1 0 0,0 0 0,1 1 0,-1-1 0,1 1 0,0 0 0,0 1 0,1-1 0,-1 1 0,1 1 0,0-1 0,0 1 0,0 0 0,1 1 0,-1-1 0,1 2 0,-1-1 0,13 0 0,62-3 0,94 7 0,-48 1 0,1116-3 0,-1150-3 0,0-5 0,-1-3 0,136-35 0,-150 28 0,22-6 0,127-45 0,-121 29 0,-37 16 0,-1-2 0,-2-4 0,123-74 0,-174 92 0,-1-1 0,-1 0 0,0-1 0,-1-1 0,-1 0 0,0 0 0,-1-1 0,0-1 0,-1 0 0,-2 0 0,11-27 0,3-20 0,26-129 0,-39 153 0,9-50 0,-4-1 0,-4 0 0,-1-96 0,-13 4 0,0 52 0,14-154 0,31 66 0,-24 146 0,11-106 0,-17 37 0,7-1 0,50-194 0,-47 230 0,-15 71 0,15-54 0,-21 88 0,4-8 0,0 1 0,-1-1 0,0-1 0,-1 1 0,0 0 0,-1 0 0,0-1 0,-1 1 0,0-1 0,-2-16 0,1 26 0,0-1 0,0 0 0,0 0 0,0 0 0,0 0 0,0 1 0,0-1 0,-1 1 0,1-1 0,-1 1 0,1-1 0,-1 1 0,1 0 0,-1 0 0,0 0 0,0 0 0,0 0 0,1 0 0,-1 0 0,0 0 0,0 1 0,0-1 0,0 1 0,0-1 0,0 1 0,0 0 0,0 0 0,-1 0 0,1 0 0,0 0 0,0 1 0,0-1 0,0 0 0,0 1 0,-3 1 0,1-1 0,0 0 0,-1 1 0,1 0 0,0 0 0,0 0 0,0 0 0,0 0 0,1 1 0,-1 0 0,0 0 0,1 0 0,0 0 0,0 0 0,0 1 0,-3 4 0,-7 31 0,13-37 0,-1-1 0,1 1 0,0-1 0,-1 1 0,1-1 0,0 1 0,0-1 0,0 1 0,0-1 0,0 1 0,0-1 0,1 1 0,-1-1 0,0 1 0,1-1 0,-1 0 0,1 1 0,0-1 0,-1 0 0,1 1 0,0-1 0,0 0 0,1 2 0,-1-3 0,0 1 0,0-1 0,0 0 0,-1 0 0,1-1 0,0 1 0,0 0 0,0 0 0,-1 0 0,1 0 0,0-1 0,0 1 0,0 0 0,-1-1 0,1 1 0,0-1 0,-1 1 0,1-1 0,0 1 0,-1-1 0,1 1 0,-1-1 0,1 0 0,-1 1 0,1-1 0,0-1 0,15-20 0,-14 19 0,5-8 0,1 1 0,0 0 0,0 0 0,1 1 0,0 0 0,1 0 0,21-14 0,-26 20 0,0 0 0,1 0 0,0 1 0,-1 0 0,1 0 0,0 0 0,0 0 0,0 1 0,0 0 0,0 0 0,1 1 0,-1 0 0,0 0 0,0 0 0,0 1 0,0 0 0,1 0 0,9 4 0,-9-1-74,0 0-1,-1 0 0,0 1 1,0 0-1,0 0 0,-1 1 1,1-1-1,-2 1 0,1 0 1,0 1-1,-1-1 1,5 11-1,-6-12-320,4 8-6431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6T23:09:17.453"/>
    </inkml:context>
    <inkml:brush xml:id="br0">
      <inkml:brushProperty name="width" value="0.05" units="cm"/>
      <inkml:brushProperty name="height" value="0.05" units="cm"/>
    </inkml:brush>
  </inkml:definitions>
  <inkml:trace contextRef="#ctx0" brushRef="#br0">6830 565 24575,'-1'-2'0,"1"1"0,0-1 0,-1 1 0,0-1 0,1 1 0,-1-1 0,0 1 0,0-1 0,1 1 0,-1 0 0,0-1 0,-1 1 0,1 0 0,0 0 0,0 0 0,0 0 0,-3-1 0,-29-19 0,22 14 0,-34-18 0,-1 1 0,-91-32 0,-106-19 0,227 71 0,-729-164 0,709 160 0,-626-113 0,558 107 0,-135-3 0,-105 19 0,119 2 0,-336-7 0,-530 6 0,924 2 0,1 7 0,-291 58 0,111-1 0,247-51 0,-107 36 0,168-45 0,0 2 0,1 2 0,0 1 0,1 2 0,1 2 0,-36 23 0,-62 47 0,106-70 0,-49 21 0,20-10 0,45-24 0,0 1 0,0 0 0,0 1 0,1 0 0,0 0 0,1 1 0,0 1 0,0-1 0,0 2 0,1-1 0,1 1 0,0 0 0,0 0 0,-8 19 0,6-5 0,-11 24 0,19-46 0,0 0 0,0 1 0,-1-1 0,1 0 0,0 0 0,-1 0 0,0 0 0,1 0 0,-1-1 0,0 1 0,0 0 0,0-1 0,0 1 0,0-1 0,-3 1 0,4-2 0,-1 0 0,1 0 0,-1 0 0,1 0 0,-1 0 0,1 0 0,0-1 0,-1 1 0,1-1 0,0 1 0,-1-1 0,1 1 0,0-1 0,-1 0 0,1 0 0,0 1 0,0-1 0,0 0 0,0 0 0,0 0 0,0 0 0,0-1 0,0 1 0,0 0 0,1 0 0,-1 0 0,0-1 0,1 1 0,-1 0 0,1-1 0,-1 1 0,1-1 0,0 1 0,-1 0 0,1-3 0,-11-55 0,11 56 0,5 22 0,0 0 0,12 28 0,-14-44 0,-1 0 0,1 1 0,0-1 0,0-1 0,0 1 0,0 0 0,0-1 0,1 1 0,-1-1 0,1 0 0,0 0 0,-1 0 0,1-1 0,0 1 0,0-1 0,0 0 0,0 0 0,0 0 0,0-1 0,1 1 0,-1-1 0,4-1 0,16 2 0,0-2 0,36-6 0,-52 6 0,106-18 32,74-8-1429,-159 26-5429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11/17/2023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55586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11/17/2023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33114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11/17/2023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99796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11/17/2023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93571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11/17/2023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1275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11/17/2023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18043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11/17/2023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67829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11/17/2023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85918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11/17/2023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73611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11/17/2023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33844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11/17/2023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16026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11/17/2023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67062195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customXml" Target="../ink/ink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customXml" Target="../ink/ink5.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 name="Rectangle 2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3" name="Freeform: Shape 30">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5" name="Freeform: Shape 31">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Başlık 1">
            <a:extLst>
              <a:ext uri="{FF2B5EF4-FFF2-40B4-BE49-F238E27FC236}">
                <a16:creationId xmlns:a16="http://schemas.microsoft.com/office/drawing/2014/main" id="{D2F66CA9-BF27-8D89-1188-C0E8CC45FB68}"/>
              </a:ext>
            </a:extLst>
          </p:cNvPr>
          <p:cNvSpPr>
            <a:spLocks noGrp="1"/>
          </p:cNvSpPr>
          <p:nvPr>
            <p:ph type="ctrTitle"/>
          </p:nvPr>
        </p:nvSpPr>
        <p:spPr>
          <a:xfrm>
            <a:off x="415755" y="744909"/>
            <a:ext cx="5508187" cy="2157682"/>
          </a:xfrm>
        </p:spPr>
        <p:txBody>
          <a:bodyPr anchor="b">
            <a:normAutofit fontScale="90000"/>
          </a:bodyPr>
          <a:lstStyle/>
          <a:p>
            <a:pPr algn="l">
              <a:lnSpc>
                <a:spcPct val="90000"/>
              </a:lnSpc>
            </a:pPr>
            <a:r>
              <a:rPr lang="tr-TR" sz="3400" dirty="0"/>
              <a:t> 	Makine Öğrenmesi                  		Algoritmaları</a:t>
            </a:r>
            <a:br>
              <a:rPr lang="tr-TR" sz="3400" dirty="0"/>
            </a:br>
            <a:r>
              <a:rPr lang="tr-TR" sz="3400" dirty="0"/>
              <a:t>(</a:t>
            </a:r>
            <a:r>
              <a:rPr lang="tr-TR" sz="3400" dirty="0" err="1"/>
              <a:t>Logistic</a:t>
            </a:r>
            <a:r>
              <a:rPr lang="tr-TR" sz="3400" dirty="0"/>
              <a:t> </a:t>
            </a:r>
            <a:r>
              <a:rPr lang="tr-TR" sz="3400" dirty="0" err="1"/>
              <a:t>Regression</a:t>
            </a:r>
            <a:r>
              <a:rPr lang="tr-TR" sz="3400" dirty="0"/>
              <a:t> ve KNN)</a:t>
            </a:r>
            <a:br>
              <a:rPr lang="tr-TR" sz="3400" dirty="0"/>
            </a:br>
            <a:endParaRPr lang="tr-TR" sz="2800" dirty="0"/>
          </a:p>
        </p:txBody>
      </p:sp>
      <p:sp>
        <p:nvSpPr>
          <p:cNvPr id="3" name="Alt Başlık 2">
            <a:extLst>
              <a:ext uri="{FF2B5EF4-FFF2-40B4-BE49-F238E27FC236}">
                <a16:creationId xmlns:a16="http://schemas.microsoft.com/office/drawing/2014/main" id="{3568A29F-9133-C195-B8A6-DBEAF7C40C87}"/>
              </a:ext>
            </a:extLst>
          </p:cNvPr>
          <p:cNvSpPr>
            <a:spLocks noGrp="1"/>
          </p:cNvSpPr>
          <p:nvPr>
            <p:ph type="subTitle" idx="1"/>
          </p:nvPr>
        </p:nvSpPr>
        <p:spPr>
          <a:xfrm>
            <a:off x="1012785" y="4074784"/>
            <a:ext cx="3776415" cy="2054306"/>
          </a:xfrm>
        </p:spPr>
        <p:txBody>
          <a:bodyPr anchor="t">
            <a:normAutofit/>
          </a:bodyPr>
          <a:lstStyle/>
          <a:p>
            <a:pPr algn="l"/>
            <a:r>
              <a:rPr lang="tr-TR" sz="2200" dirty="0"/>
              <a:t>Ali Can Ayhan – 032190050</a:t>
            </a:r>
          </a:p>
          <a:p>
            <a:pPr algn="l"/>
            <a:r>
              <a:rPr lang="tr-TR" sz="2200" dirty="0"/>
              <a:t>Bedirhan Çat – 032190038</a:t>
            </a:r>
          </a:p>
          <a:p>
            <a:pPr algn="l"/>
            <a:r>
              <a:rPr lang="tr-TR" sz="2200" dirty="0"/>
              <a:t>Rüzgar İren - 032190040</a:t>
            </a:r>
          </a:p>
        </p:txBody>
      </p:sp>
      <p:grpSp>
        <p:nvGrpSpPr>
          <p:cNvPr id="40"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41" name="Straight Connector 40">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4" name="Picture 3" descr="Bitki, beyaz klavye, beyaz bir bardağı, Not defteri ve kalem ile en iyi tahta masasının görünümü">
            <a:extLst>
              <a:ext uri="{FF2B5EF4-FFF2-40B4-BE49-F238E27FC236}">
                <a16:creationId xmlns:a16="http://schemas.microsoft.com/office/drawing/2014/main" id="{3D7A6AB9-7FAD-F69A-099C-AD5482C08847}"/>
              </a:ext>
            </a:extLst>
          </p:cNvPr>
          <p:cNvPicPr>
            <a:picLocks noChangeAspect="1"/>
          </p:cNvPicPr>
          <p:nvPr/>
        </p:nvPicPr>
        <p:blipFill rotWithShape="1">
          <a:blip r:embed="rId2"/>
          <a:srcRect l="20706" r="20971" b="-1"/>
          <a:stretch/>
        </p:blipFill>
        <p:spPr>
          <a:xfrm>
            <a:off x="5926990" y="567942"/>
            <a:ext cx="4921347" cy="5716862"/>
          </a:xfrm>
          <a:prstGeom prst="rect">
            <a:avLst/>
          </a:prstGeom>
        </p:spPr>
      </p:pic>
      <p:grpSp>
        <p:nvGrpSpPr>
          <p:cNvPr id="44"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5" name="Freeform: Shape 44">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6"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8" name="Freeform: Shape 47">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7" name="Freeform: Shape 46">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729431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BD2012-65C8-EA9E-9689-508ED1F95B3A}"/>
              </a:ext>
            </a:extLst>
          </p:cNvPr>
          <p:cNvSpPr>
            <a:spLocks noGrp="1"/>
          </p:cNvSpPr>
          <p:nvPr>
            <p:ph type="title"/>
          </p:nvPr>
        </p:nvSpPr>
        <p:spPr>
          <a:xfrm>
            <a:off x="2239861" y="223934"/>
            <a:ext cx="9088772" cy="813733"/>
          </a:xfrm>
        </p:spPr>
        <p:txBody>
          <a:bodyPr>
            <a:normAutofit fontScale="90000"/>
          </a:bodyPr>
          <a:lstStyle/>
          <a:p>
            <a:br>
              <a:rPr lang="tr-TR" sz="2400" b="1" kern="0" dirty="0">
                <a:solidFill>
                  <a:srgbClr val="212529"/>
                </a:solidFill>
                <a:effectLst/>
                <a:latin typeface="Inherit"/>
                <a:ea typeface="Times New Roman" panose="02020603050405020304" pitchFamily="18" charset="0"/>
                <a:cs typeface="Times New Roman" panose="02020603050405020304" pitchFamily="18" charset="0"/>
              </a:rPr>
            </a:br>
            <a:br>
              <a:rPr lang="tr-TR" sz="2400" b="1" kern="0" dirty="0">
                <a:solidFill>
                  <a:srgbClr val="212529"/>
                </a:solidFill>
                <a:effectLst/>
                <a:latin typeface="Inherit"/>
                <a:ea typeface="Times New Roman" panose="02020603050405020304" pitchFamily="18" charset="0"/>
                <a:cs typeface="Times New Roman" panose="02020603050405020304" pitchFamily="18" charset="0"/>
              </a:rPr>
            </a:br>
            <a:r>
              <a:rPr lang="tr-TR" sz="2700" b="1" kern="0" dirty="0">
                <a:solidFill>
                  <a:srgbClr val="212529"/>
                </a:solidFill>
                <a:effectLst/>
                <a:latin typeface="Inherit"/>
                <a:ea typeface="Times New Roman" panose="02020603050405020304" pitchFamily="18" charset="0"/>
                <a:cs typeface="Times New Roman" panose="02020603050405020304" pitchFamily="18" charset="0"/>
              </a:rPr>
              <a:t>Sınıflandırma problemlerinde başarı değerlendirme</a:t>
            </a:r>
            <a:br>
              <a:rPr lang="tr-TR" sz="1800" kern="100" dirty="0">
                <a:solidFill>
                  <a:srgbClr val="000000"/>
                </a:solidFill>
                <a:effectLst/>
                <a:latin typeface="Calibri" panose="020F0502020204030204" pitchFamily="34" charset="0"/>
                <a:ea typeface="Calibri" panose="020F0502020204030204" pitchFamily="34" charset="0"/>
              </a:rPr>
            </a:br>
            <a:endParaRPr lang="tr-TR" dirty="0"/>
          </a:p>
        </p:txBody>
      </p:sp>
      <p:sp>
        <p:nvSpPr>
          <p:cNvPr id="3" name="İçerik Yer Tutucusu 2">
            <a:extLst>
              <a:ext uri="{FF2B5EF4-FFF2-40B4-BE49-F238E27FC236}">
                <a16:creationId xmlns:a16="http://schemas.microsoft.com/office/drawing/2014/main" id="{7BE25850-F0D2-C828-B50D-EC6E7BA7DEBE}"/>
              </a:ext>
            </a:extLst>
          </p:cNvPr>
          <p:cNvSpPr>
            <a:spLocks noGrp="1"/>
          </p:cNvSpPr>
          <p:nvPr>
            <p:ph idx="1"/>
          </p:nvPr>
        </p:nvSpPr>
        <p:spPr>
          <a:xfrm>
            <a:off x="1878435" y="1253331"/>
            <a:ext cx="8842695" cy="5524974"/>
          </a:xfrm>
        </p:spPr>
        <p:txBody>
          <a:bodyPr>
            <a:normAutofit/>
          </a:bodyPr>
          <a:lstStyle/>
          <a:p>
            <a:r>
              <a:rPr lang="tr-TR" sz="1400" kern="0" dirty="0">
                <a:solidFill>
                  <a:srgbClr val="212529"/>
                </a:solidFill>
                <a:effectLst/>
                <a:latin typeface="Inherit"/>
                <a:ea typeface="Times New Roman" panose="02020603050405020304" pitchFamily="18" charset="0"/>
                <a:cs typeface="Times New Roman" panose="02020603050405020304" pitchFamily="18" charset="0"/>
              </a:rPr>
              <a:t>Bir sınıflandırma modelinin başarısının ölçülebilmesi için çeşitli başarı metrikleri bulunmaktadır. </a:t>
            </a:r>
            <a:r>
              <a:rPr lang="tr-TR" sz="1400" i="1" kern="0" dirty="0" err="1">
                <a:solidFill>
                  <a:srgbClr val="212529"/>
                </a:solidFill>
                <a:effectLst/>
                <a:latin typeface="Inherit"/>
                <a:ea typeface="Times New Roman" panose="02020603050405020304" pitchFamily="18" charset="0"/>
                <a:cs typeface="Times New Roman" panose="02020603050405020304" pitchFamily="18" charset="0"/>
              </a:rPr>
              <a:t>Confusion</a:t>
            </a:r>
            <a:r>
              <a:rPr lang="tr-TR" sz="1400" i="1" kern="0" dirty="0">
                <a:solidFill>
                  <a:srgbClr val="212529"/>
                </a:solidFill>
                <a:effectLst/>
                <a:latin typeface="Inherit"/>
                <a:ea typeface="Times New Roman" panose="02020603050405020304" pitchFamily="18" charset="0"/>
                <a:cs typeface="Times New Roman" panose="02020603050405020304" pitchFamily="18" charset="0"/>
              </a:rPr>
              <a:t> </a:t>
            </a:r>
            <a:r>
              <a:rPr lang="tr-TR" sz="1400" i="1" kern="0" dirty="0" err="1">
                <a:solidFill>
                  <a:srgbClr val="212529"/>
                </a:solidFill>
                <a:effectLst/>
                <a:latin typeface="Inherit"/>
                <a:ea typeface="Times New Roman" panose="02020603050405020304" pitchFamily="18" charset="0"/>
                <a:cs typeface="Times New Roman" panose="02020603050405020304" pitchFamily="18" charset="0"/>
              </a:rPr>
              <a:t>matrix</a:t>
            </a:r>
            <a:r>
              <a:rPr lang="tr-TR" sz="1400" kern="0" dirty="0">
                <a:solidFill>
                  <a:srgbClr val="212529"/>
                </a:solidFill>
                <a:effectLst/>
                <a:latin typeface="Inherit"/>
                <a:ea typeface="Times New Roman" panose="02020603050405020304" pitchFamily="18" charset="0"/>
                <a:cs typeface="Times New Roman" panose="02020603050405020304" pitchFamily="18" charset="0"/>
              </a:rPr>
              <a:t> (karmaşıklık matrisi,  </a:t>
            </a:r>
            <a:r>
              <a:rPr lang="tr-TR" sz="1400" i="1" kern="0" dirty="0" err="1">
                <a:solidFill>
                  <a:srgbClr val="212529"/>
                </a:solidFill>
                <a:effectLst/>
                <a:latin typeface="Inherit"/>
                <a:ea typeface="Times New Roman" panose="02020603050405020304" pitchFamily="18" charset="0"/>
                <a:cs typeface="Times New Roman" panose="02020603050405020304" pitchFamily="18" charset="0"/>
              </a:rPr>
              <a:t>accuracy</a:t>
            </a:r>
            <a:r>
              <a:rPr lang="tr-TR" sz="1400" i="1" kern="0" dirty="0">
                <a:solidFill>
                  <a:srgbClr val="212529"/>
                </a:solidFill>
                <a:effectLst/>
                <a:latin typeface="Inherit"/>
                <a:ea typeface="Times New Roman" panose="02020603050405020304" pitchFamily="18" charset="0"/>
                <a:cs typeface="Times New Roman" panose="02020603050405020304" pitchFamily="18" charset="0"/>
              </a:rPr>
              <a:t> </a:t>
            </a:r>
            <a:r>
              <a:rPr lang="tr-TR" sz="1400" kern="0" dirty="0">
                <a:solidFill>
                  <a:srgbClr val="212529"/>
                </a:solidFill>
                <a:effectLst/>
                <a:latin typeface="Inherit"/>
                <a:ea typeface="Times New Roman" panose="02020603050405020304" pitchFamily="18" charset="0"/>
                <a:cs typeface="Times New Roman" panose="02020603050405020304" pitchFamily="18" charset="0"/>
              </a:rPr>
              <a:t>(doğruluk), </a:t>
            </a:r>
            <a:r>
              <a:rPr lang="tr-TR" sz="1400" i="1" kern="0" dirty="0" err="1">
                <a:solidFill>
                  <a:srgbClr val="212529"/>
                </a:solidFill>
                <a:effectLst/>
                <a:latin typeface="Inherit"/>
                <a:ea typeface="Times New Roman" panose="02020603050405020304" pitchFamily="18" charset="0"/>
                <a:cs typeface="Times New Roman" panose="02020603050405020304" pitchFamily="18" charset="0"/>
              </a:rPr>
              <a:t>precision</a:t>
            </a:r>
            <a:r>
              <a:rPr lang="tr-TR" sz="1400" kern="0" dirty="0">
                <a:solidFill>
                  <a:srgbClr val="212529"/>
                </a:solidFill>
                <a:effectLst/>
                <a:latin typeface="Inherit"/>
                <a:ea typeface="Times New Roman" panose="02020603050405020304" pitchFamily="18" charset="0"/>
                <a:cs typeface="Times New Roman" panose="02020603050405020304" pitchFamily="18" charset="0"/>
              </a:rPr>
              <a:t>, </a:t>
            </a:r>
            <a:r>
              <a:rPr lang="tr-TR" sz="1400" i="1" kern="0" dirty="0" err="1">
                <a:solidFill>
                  <a:srgbClr val="212529"/>
                </a:solidFill>
                <a:effectLst/>
                <a:latin typeface="Inherit"/>
                <a:ea typeface="Times New Roman" panose="02020603050405020304" pitchFamily="18" charset="0"/>
                <a:cs typeface="Times New Roman" panose="02020603050405020304" pitchFamily="18" charset="0"/>
              </a:rPr>
              <a:t>recall</a:t>
            </a:r>
            <a:r>
              <a:rPr lang="tr-TR" sz="1400" kern="0" dirty="0">
                <a:solidFill>
                  <a:srgbClr val="212529"/>
                </a:solidFill>
                <a:effectLst/>
                <a:latin typeface="Inherit"/>
                <a:ea typeface="Times New Roman" panose="02020603050405020304" pitchFamily="18" charset="0"/>
                <a:cs typeface="Times New Roman" panose="02020603050405020304" pitchFamily="18" charset="0"/>
              </a:rPr>
              <a:t>, F1 skoru ve </a:t>
            </a:r>
            <a:r>
              <a:rPr lang="tr-TR" sz="1400" i="1" kern="0" dirty="0">
                <a:solidFill>
                  <a:srgbClr val="212529"/>
                </a:solidFill>
                <a:effectLst/>
                <a:latin typeface="Inherit"/>
                <a:ea typeface="Times New Roman" panose="02020603050405020304" pitchFamily="18" charset="0"/>
                <a:cs typeface="Times New Roman" panose="02020603050405020304" pitchFamily="18" charset="0"/>
              </a:rPr>
              <a:t>ROC </a:t>
            </a:r>
            <a:r>
              <a:rPr lang="tr-TR" sz="1400" i="1" kern="0" dirty="0" err="1">
                <a:solidFill>
                  <a:srgbClr val="212529"/>
                </a:solidFill>
                <a:effectLst/>
                <a:latin typeface="Inherit"/>
                <a:ea typeface="Times New Roman" panose="02020603050405020304" pitchFamily="18" charset="0"/>
                <a:cs typeface="Times New Roman" panose="02020603050405020304" pitchFamily="18" charset="0"/>
              </a:rPr>
              <a:t>curve</a:t>
            </a:r>
            <a:r>
              <a:rPr lang="tr-TR" sz="1400" kern="0" dirty="0">
                <a:solidFill>
                  <a:srgbClr val="212529"/>
                </a:solidFill>
                <a:effectLst/>
                <a:latin typeface="Inherit"/>
                <a:ea typeface="Times New Roman" panose="02020603050405020304" pitchFamily="18" charset="0"/>
                <a:cs typeface="Times New Roman" panose="02020603050405020304" pitchFamily="18" charset="0"/>
              </a:rPr>
              <a:t> (ROC eğrisi) bunlardan bazılarıdır.</a:t>
            </a:r>
            <a:endParaRPr lang="tr-TR" sz="1400" kern="1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r>
              <a:rPr lang="tr-TR" sz="1600" b="1" kern="0" dirty="0" err="1">
                <a:solidFill>
                  <a:srgbClr val="212529"/>
                </a:solidFill>
                <a:effectLst/>
                <a:latin typeface="Inherit"/>
                <a:ea typeface="Times New Roman" panose="02020603050405020304" pitchFamily="18" charset="0"/>
                <a:cs typeface="Times New Roman" panose="02020603050405020304" pitchFamily="18" charset="0"/>
              </a:rPr>
              <a:t>Confusion</a:t>
            </a:r>
            <a:r>
              <a:rPr lang="tr-TR" sz="1600" b="1" kern="0" dirty="0">
                <a:solidFill>
                  <a:srgbClr val="212529"/>
                </a:solidFill>
                <a:effectLst/>
                <a:latin typeface="Inherit"/>
                <a:ea typeface="Times New Roman" panose="02020603050405020304" pitchFamily="18" charset="0"/>
                <a:cs typeface="Times New Roman" panose="02020603050405020304" pitchFamily="18" charset="0"/>
              </a:rPr>
              <a:t> </a:t>
            </a:r>
            <a:r>
              <a:rPr lang="tr-TR" sz="1600" b="1" kern="0" dirty="0" err="1">
                <a:solidFill>
                  <a:srgbClr val="212529"/>
                </a:solidFill>
                <a:effectLst/>
                <a:latin typeface="Inherit"/>
                <a:ea typeface="Times New Roman" panose="02020603050405020304" pitchFamily="18" charset="0"/>
                <a:cs typeface="Times New Roman" panose="02020603050405020304" pitchFamily="18" charset="0"/>
              </a:rPr>
              <a:t>matrix</a:t>
            </a:r>
            <a:r>
              <a:rPr lang="tr-TR" sz="1600" b="1" kern="0" dirty="0">
                <a:solidFill>
                  <a:srgbClr val="212529"/>
                </a:solidFill>
                <a:effectLst/>
                <a:latin typeface="Inherit"/>
                <a:ea typeface="Times New Roman" panose="02020603050405020304" pitchFamily="18" charset="0"/>
                <a:cs typeface="Times New Roman" panose="02020603050405020304" pitchFamily="18" charset="0"/>
              </a:rPr>
              <a:t> (karmaşıklık matrisi):</a:t>
            </a:r>
          </a:p>
          <a:p>
            <a:pPr lvl="1" algn="just">
              <a:lnSpc>
                <a:spcPct val="107000"/>
              </a:lnSpc>
              <a:spcAft>
                <a:spcPts val="800"/>
              </a:spcAft>
            </a:pPr>
            <a:r>
              <a:rPr lang="tr-TR" sz="1200" kern="0" dirty="0">
                <a:solidFill>
                  <a:srgbClr val="212529"/>
                </a:solidFill>
                <a:effectLst/>
                <a:latin typeface="Inherit"/>
                <a:ea typeface="Times New Roman" panose="02020603050405020304" pitchFamily="18" charset="0"/>
                <a:cs typeface="Times New Roman" panose="02020603050405020304" pitchFamily="18" charset="0"/>
              </a:rPr>
              <a:t>Model kurulduktan sonra ortaya çıkan tahmin sonuçlarında tahmin edilen değerlerin gerçek değerler ile eşleştiği gözlem birimleri: </a:t>
            </a:r>
            <a:endParaRPr lang="tr-TR" sz="1200" kern="100" dirty="0">
              <a:solidFill>
                <a:srgbClr val="000000"/>
              </a:solidFill>
              <a:effectLst/>
              <a:latin typeface="Calibri" panose="020F0502020204030204" pitchFamily="34" charset="0"/>
              <a:ea typeface="Calibri" panose="020F0502020204030204" pitchFamily="34" charset="0"/>
            </a:endParaRPr>
          </a:p>
          <a:p>
            <a:pPr marL="1257300" lvl="2" indent="-342900" algn="just">
              <a:lnSpc>
                <a:spcPct val="107000"/>
              </a:lnSpc>
              <a:spcAft>
                <a:spcPts val="800"/>
              </a:spcAft>
              <a:buSzPts val="1000"/>
              <a:buFont typeface="Symbol" panose="05050102010706020507" pitchFamily="18" charset="2"/>
              <a:buChar char=""/>
              <a:tabLst>
                <a:tab pos="457200" algn="l"/>
              </a:tabLst>
            </a:pPr>
            <a:r>
              <a:rPr lang="tr-TR" sz="1200" b="1" i="1" kern="0" dirty="0">
                <a:solidFill>
                  <a:srgbClr val="212529"/>
                </a:solidFill>
                <a:effectLst/>
                <a:latin typeface="Inherit"/>
                <a:ea typeface="Times New Roman" panose="02020603050405020304" pitchFamily="18" charset="0"/>
                <a:cs typeface="Times New Roman" panose="02020603050405020304" pitchFamily="18" charset="0"/>
              </a:rPr>
              <a:t>1 sınıfı</a:t>
            </a:r>
            <a:r>
              <a:rPr lang="tr-TR" sz="1200" kern="0" dirty="0">
                <a:solidFill>
                  <a:srgbClr val="212529"/>
                </a:solidFill>
                <a:effectLst/>
                <a:latin typeface="Inherit"/>
                <a:ea typeface="Times New Roman" panose="02020603050405020304" pitchFamily="18" charset="0"/>
                <a:cs typeface="Times New Roman" panose="02020603050405020304" pitchFamily="18" charset="0"/>
              </a:rPr>
              <a:t> için </a:t>
            </a:r>
            <a:r>
              <a:rPr lang="tr-TR" sz="1200" b="1" i="1" kern="0" dirty="0">
                <a:solidFill>
                  <a:srgbClr val="212529"/>
                </a:solidFill>
                <a:effectLst/>
                <a:latin typeface="Inherit"/>
                <a:ea typeface="Times New Roman" panose="02020603050405020304" pitchFamily="18" charset="0"/>
                <a:cs typeface="Times New Roman" panose="02020603050405020304" pitchFamily="18" charset="0"/>
              </a:rPr>
              <a:t>True </a:t>
            </a:r>
            <a:r>
              <a:rPr lang="tr-TR" sz="1200" b="1" i="1" kern="0" dirty="0" err="1">
                <a:solidFill>
                  <a:srgbClr val="212529"/>
                </a:solidFill>
                <a:effectLst/>
                <a:latin typeface="Inherit"/>
                <a:ea typeface="Times New Roman" panose="02020603050405020304" pitchFamily="18" charset="0"/>
                <a:cs typeface="Times New Roman" panose="02020603050405020304" pitchFamily="18" charset="0"/>
              </a:rPr>
              <a:t>Positive</a:t>
            </a:r>
            <a:r>
              <a:rPr lang="tr-TR" sz="1200" kern="0" dirty="0">
                <a:solidFill>
                  <a:srgbClr val="212529"/>
                </a:solidFill>
                <a:effectLst/>
                <a:latin typeface="Inherit"/>
                <a:ea typeface="Times New Roman" panose="02020603050405020304" pitchFamily="18" charset="0"/>
                <a:cs typeface="Times New Roman" panose="02020603050405020304" pitchFamily="18" charset="0"/>
              </a:rPr>
              <a:t> (TP)</a:t>
            </a:r>
            <a:endParaRPr lang="tr-TR" sz="1200" kern="100" dirty="0">
              <a:solidFill>
                <a:srgbClr val="212529"/>
              </a:solidFill>
              <a:effectLst/>
              <a:latin typeface="Calibri" panose="020F0502020204030204" pitchFamily="34" charset="0"/>
              <a:ea typeface="Calibri" panose="020F0502020204030204" pitchFamily="34" charset="0"/>
            </a:endParaRPr>
          </a:p>
          <a:p>
            <a:pPr marL="1257300" lvl="2" indent="-342900" algn="just">
              <a:lnSpc>
                <a:spcPct val="107000"/>
              </a:lnSpc>
              <a:spcAft>
                <a:spcPts val="800"/>
              </a:spcAft>
              <a:buSzPts val="1000"/>
              <a:buFont typeface="Symbol" panose="05050102010706020507" pitchFamily="18" charset="2"/>
              <a:buChar char=""/>
              <a:tabLst>
                <a:tab pos="457200" algn="l"/>
              </a:tabLst>
            </a:pPr>
            <a:r>
              <a:rPr lang="tr-TR" sz="1200" b="1" i="1" kern="0" dirty="0">
                <a:solidFill>
                  <a:srgbClr val="212529"/>
                </a:solidFill>
                <a:effectLst/>
                <a:latin typeface="Inherit"/>
                <a:ea typeface="Times New Roman" panose="02020603050405020304" pitchFamily="18" charset="0"/>
                <a:cs typeface="Times New Roman" panose="02020603050405020304" pitchFamily="18" charset="0"/>
              </a:rPr>
              <a:t>0 sınıfı</a:t>
            </a:r>
            <a:r>
              <a:rPr lang="tr-TR" sz="1200" kern="0" dirty="0">
                <a:solidFill>
                  <a:srgbClr val="212529"/>
                </a:solidFill>
                <a:effectLst/>
                <a:latin typeface="Inherit"/>
                <a:ea typeface="Times New Roman" panose="02020603050405020304" pitchFamily="18" charset="0"/>
                <a:cs typeface="Times New Roman" panose="02020603050405020304" pitchFamily="18" charset="0"/>
              </a:rPr>
              <a:t> için </a:t>
            </a:r>
            <a:r>
              <a:rPr lang="tr-TR" sz="1200" b="1" i="1" kern="0" dirty="0">
                <a:solidFill>
                  <a:srgbClr val="212529"/>
                </a:solidFill>
                <a:effectLst/>
                <a:latin typeface="Inherit"/>
                <a:ea typeface="Times New Roman" panose="02020603050405020304" pitchFamily="18" charset="0"/>
                <a:cs typeface="Times New Roman" panose="02020603050405020304" pitchFamily="18" charset="0"/>
              </a:rPr>
              <a:t>True </a:t>
            </a:r>
            <a:r>
              <a:rPr lang="tr-TR" sz="1200" b="1" i="1" kern="0" dirty="0" err="1">
                <a:solidFill>
                  <a:srgbClr val="212529"/>
                </a:solidFill>
                <a:effectLst/>
                <a:latin typeface="Inherit"/>
                <a:ea typeface="Times New Roman" panose="02020603050405020304" pitchFamily="18" charset="0"/>
                <a:cs typeface="Times New Roman" panose="02020603050405020304" pitchFamily="18" charset="0"/>
              </a:rPr>
              <a:t>Negative</a:t>
            </a:r>
            <a:r>
              <a:rPr lang="tr-TR" sz="1200" kern="0" dirty="0">
                <a:solidFill>
                  <a:srgbClr val="212529"/>
                </a:solidFill>
                <a:effectLst/>
                <a:latin typeface="Inherit"/>
                <a:ea typeface="Times New Roman" panose="02020603050405020304" pitchFamily="18" charset="0"/>
                <a:cs typeface="Times New Roman" panose="02020603050405020304" pitchFamily="18" charset="0"/>
              </a:rPr>
              <a:t> (TN)</a:t>
            </a:r>
            <a:endParaRPr lang="tr-TR" sz="1200" kern="100" dirty="0">
              <a:solidFill>
                <a:srgbClr val="212529"/>
              </a:solidFill>
              <a:effectLst/>
              <a:latin typeface="Calibri" panose="020F0502020204030204" pitchFamily="34" charset="0"/>
              <a:ea typeface="Calibri" panose="020F0502020204030204" pitchFamily="34" charset="0"/>
            </a:endParaRPr>
          </a:p>
          <a:p>
            <a:pPr lvl="1" algn="just">
              <a:lnSpc>
                <a:spcPct val="107000"/>
              </a:lnSpc>
              <a:spcAft>
                <a:spcPts val="800"/>
              </a:spcAft>
            </a:pPr>
            <a:r>
              <a:rPr lang="tr-TR" sz="1200" kern="0" dirty="0">
                <a:solidFill>
                  <a:srgbClr val="212529"/>
                </a:solidFill>
                <a:effectLst/>
                <a:latin typeface="Inherit"/>
                <a:ea typeface="Times New Roman" panose="02020603050405020304" pitchFamily="18" charset="0"/>
                <a:cs typeface="Times New Roman" panose="02020603050405020304" pitchFamily="18" charset="0"/>
              </a:rPr>
              <a:t>Tahmin edilen değerin ve gerçek değerin eşleşmediği gözlem birimleri:</a:t>
            </a:r>
            <a:endParaRPr lang="tr-TR" sz="1200" kern="100" dirty="0">
              <a:solidFill>
                <a:srgbClr val="000000"/>
              </a:solidFill>
              <a:effectLst/>
              <a:latin typeface="Calibri" panose="020F0502020204030204" pitchFamily="34" charset="0"/>
              <a:ea typeface="Calibri" panose="020F0502020204030204" pitchFamily="34" charset="0"/>
            </a:endParaRPr>
          </a:p>
          <a:p>
            <a:pPr marL="1257300" lvl="2" indent="-342900" algn="just">
              <a:lnSpc>
                <a:spcPct val="107000"/>
              </a:lnSpc>
              <a:spcAft>
                <a:spcPts val="800"/>
              </a:spcAft>
              <a:buSzPts val="1000"/>
              <a:buFont typeface="Symbol" panose="05050102010706020507" pitchFamily="18" charset="2"/>
              <a:buChar char=""/>
              <a:tabLst>
                <a:tab pos="457200" algn="l"/>
              </a:tabLst>
            </a:pPr>
            <a:r>
              <a:rPr lang="tr-TR" sz="1200" b="1" i="1" kern="0" dirty="0">
                <a:solidFill>
                  <a:srgbClr val="212529"/>
                </a:solidFill>
                <a:effectLst/>
                <a:latin typeface="Inherit"/>
                <a:ea typeface="Times New Roman" panose="02020603050405020304" pitchFamily="18" charset="0"/>
                <a:cs typeface="Times New Roman" panose="02020603050405020304" pitchFamily="18" charset="0"/>
              </a:rPr>
              <a:t>1 sınıfı</a:t>
            </a:r>
            <a:r>
              <a:rPr lang="tr-TR" sz="1200" kern="0" dirty="0">
                <a:solidFill>
                  <a:srgbClr val="212529"/>
                </a:solidFill>
                <a:effectLst/>
                <a:latin typeface="Inherit"/>
                <a:ea typeface="Times New Roman" panose="02020603050405020304" pitchFamily="18" charset="0"/>
                <a:cs typeface="Times New Roman" panose="02020603050405020304" pitchFamily="18" charset="0"/>
              </a:rPr>
              <a:t> için </a:t>
            </a:r>
            <a:r>
              <a:rPr lang="tr-TR" sz="1200" b="1" i="1" kern="0" dirty="0" err="1">
                <a:solidFill>
                  <a:srgbClr val="212529"/>
                </a:solidFill>
                <a:effectLst/>
                <a:latin typeface="Inherit"/>
                <a:ea typeface="Times New Roman" panose="02020603050405020304" pitchFamily="18" charset="0"/>
                <a:cs typeface="Times New Roman" panose="02020603050405020304" pitchFamily="18" charset="0"/>
              </a:rPr>
              <a:t>False</a:t>
            </a:r>
            <a:r>
              <a:rPr lang="tr-TR" sz="1200" b="1" i="1" kern="0" dirty="0">
                <a:solidFill>
                  <a:srgbClr val="212529"/>
                </a:solidFill>
                <a:effectLst/>
                <a:latin typeface="Inherit"/>
                <a:ea typeface="Times New Roman" panose="02020603050405020304" pitchFamily="18" charset="0"/>
                <a:cs typeface="Times New Roman" panose="02020603050405020304" pitchFamily="18" charset="0"/>
              </a:rPr>
              <a:t> </a:t>
            </a:r>
            <a:r>
              <a:rPr lang="tr-TR" sz="1200" b="1" i="1" kern="0" dirty="0" err="1">
                <a:solidFill>
                  <a:srgbClr val="212529"/>
                </a:solidFill>
                <a:effectLst/>
                <a:latin typeface="Inherit"/>
                <a:ea typeface="Times New Roman" panose="02020603050405020304" pitchFamily="18" charset="0"/>
                <a:cs typeface="Times New Roman" panose="02020603050405020304" pitchFamily="18" charset="0"/>
              </a:rPr>
              <a:t>Positive</a:t>
            </a:r>
            <a:r>
              <a:rPr lang="tr-TR" sz="1200" kern="0" dirty="0">
                <a:solidFill>
                  <a:srgbClr val="212529"/>
                </a:solidFill>
                <a:effectLst/>
                <a:latin typeface="Inherit"/>
                <a:ea typeface="Times New Roman" panose="02020603050405020304" pitchFamily="18" charset="0"/>
                <a:cs typeface="Times New Roman" panose="02020603050405020304" pitchFamily="18" charset="0"/>
              </a:rPr>
              <a:t> (FP) (İstatistikte 1. tip hata olarak betimlenir)</a:t>
            </a:r>
            <a:endParaRPr lang="tr-TR" sz="1200" kern="100" dirty="0">
              <a:solidFill>
                <a:srgbClr val="212529"/>
              </a:solidFill>
              <a:effectLst/>
              <a:latin typeface="Calibri" panose="020F0502020204030204" pitchFamily="34" charset="0"/>
              <a:ea typeface="Calibri" panose="020F0502020204030204" pitchFamily="34" charset="0"/>
            </a:endParaRPr>
          </a:p>
          <a:p>
            <a:pPr marL="1257300" lvl="2" indent="-342900" algn="just">
              <a:lnSpc>
                <a:spcPct val="107000"/>
              </a:lnSpc>
              <a:spcAft>
                <a:spcPts val="800"/>
              </a:spcAft>
              <a:buSzPts val="1000"/>
              <a:buFont typeface="Symbol" panose="05050102010706020507" pitchFamily="18" charset="2"/>
              <a:buChar char=""/>
              <a:tabLst>
                <a:tab pos="457200" algn="l"/>
              </a:tabLst>
            </a:pPr>
            <a:r>
              <a:rPr lang="tr-TR" sz="1200" b="1" i="1" kern="0" dirty="0">
                <a:solidFill>
                  <a:srgbClr val="212529"/>
                </a:solidFill>
                <a:effectLst/>
                <a:latin typeface="Inherit"/>
                <a:ea typeface="Times New Roman" panose="02020603050405020304" pitchFamily="18" charset="0"/>
                <a:cs typeface="Times New Roman" panose="02020603050405020304" pitchFamily="18" charset="0"/>
              </a:rPr>
              <a:t>0 sınıfı</a:t>
            </a:r>
            <a:r>
              <a:rPr lang="tr-TR" sz="1200" kern="0" dirty="0">
                <a:solidFill>
                  <a:srgbClr val="212529"/>
                </a:solidFill>
                <a:effectLst/>
                <a:latin typeface="Inherit"/>
                <a:ea typeface="Times New Roman" panose="02020603050405020304" pitchFamily="18" charset="0"/>
                <a:cs typeface="Times New Roman" panose="02020603050405020304" pitchFamily="18" charset="0"/>
              </a:rPr>
              <a:t> için </a:t>
            </a:r>
            <a:r>
              <a:rPr lang="tr-TR" sz="1200" b="1" i="1" kern="0" dirty="0" err="1">
                <a:solidFill>
                  <a:srgbClr val="212529"/>
                </a:solidFill>
                <a:effectLst/>
                <a:latin typeface="Inherit"/>
                <a:ea typeface="Times New Roman" panose="02020603050405020304" pitchFamily="18" charset="0"/>
                <a:cs typeface="Times New Roman" panose="02020603050405020304" pitchFamily="18" charset="0"/>
              </a:rPr>
              <a:t>False</a:t>
            </a:r>
            <a:r>
              <a:rPr lang="tr-TR" sz="1200" b="1" i="1" kern="0" dirty="0">
                <a:solidFill>
                  <a:srgbClr val="212529"/>
                </a:solidFill>
                <a:effectLst/>
                <a:latin typeface="Inherit"/>
                <a:ea typeface="Times New Roman" panose="02020603050405020304" pitchFamily="18" charset="0"/>
                <a:cs typeface="Times New Roman" panose="02020603050405020304" pitchFamily="18" charset="0"/>
              </a:rPr>
              <a:t> </a:t>
            </a:r>
            <a:r>
              <a:rPr lang="tr-TR" sz="1200" b="1" i="1" kern="0" dirty="0" err="1">
                <a:solidFill>
                  <a:srgbClr val="212529"/>
                </a:solidFill>
                <a:effectLst/>
                <a:latin typeface="Inherit"/>
                <a:ea typeface="Times New Roman" panose="02020603050405020304" pitchFamily="18" charset="0"/>
                <a:cs typeface="Times New Roman" panose="02020603050405020304" pitchFamily="18" charset="0"/>
              </a:rPr>
              <a:t>Negative</a:t>
            </a:r>
            <a:r>
              <a:rPr lang="tr-TR" sz="1200" kern="0" dirty="0">
                <a:solidFill>
                  <a:srgbClr val="212529"/>
                </a:solidFill>
                <a:effectLst/>
                <a:latin typeface="Inherit"/>
                <a:ea typeface="Times New Roman" panose="02020603050405020304" pitchFamily="18" charset="0"/>
                <a:cs typeface="Times New Roman" panose="02020603050405020304" pitchFamily="18" charset="0"/>
              </a:rPr>
              <a:t> (FN) (İstatistikte 2. tip hata olarak betimlenir)</a:t>
            </a:r>
            <a:endParaRPr lang="tr-TR" sz="1200" kern="100" dirty="0">
              <a:solidFill>
                <a:srgbClr val="212529"/>
              </a:solidFill>
              <a:latin typeface="Calibri" panose="020F0502020204030204" pitchFamily="34" charset="0"/>
              <a:ea typeface="Times New Roman" panose="02020603050405020304" pitchFamily="18" charset="0"/>
            </a:endParaRPr>
          </a:p>
          <a:p>
            <a:pPr marL="457200" lvl="1" indent="0" algn="just">
              <a:lnSpc>
                <a:spcPct val="107000"/>
              </a:lnSpc>
              <a:spcAft>
                <a:spcPts val="800"/>
              </a:spcAft>
              <a:buSzPts val="1000"/>
              <a:buNone/>
              <a:tabLst>
                <a:tab pos="457200" algn="l"/>
              </a:tabLst>
            </a:pPr>
            <a:r>
              <a:rPr lang="tr-TR" sz="1200" kern="0" dirty="0">
                <a:solidFill>
                  <a:srgbClr val="212529"/>
                </a:solidFill>
                <a:effectLst/>
                <a:latin typeface="Inherit"/>
                <a:ea typeface="Times New Roman" panose="02020603050405020304" pitchFamily="18" charset="0"/>
                <a:cs typeface="Times New Roman" panose="02020603050405020304" pitchFamily="18" charset="0"/>
              </a:rPr>
              <a:t>olarak ifade edilir. Yani </a:t>
            </a:r>
            <a:r>
              <a:rPr lang="tr-TR" sz="1200" b="1" kern="0" dirty="0">
                <a:solidFill>
                  <a:srgbClr val="212529"/>
                </a:solidFill>
                <a:effectLst/>
                <a:latin typeface="Inherit"/>
                <a:ea typeface="Times New Roman" panose="02020603050405020304" pitchFamily="18" charset="0"/>
                <a:cs typeface="Times New Roman" panose="02020603050405020304" pitchFamily="18" charset="0"/>
              </a:rPr>
              <a:t>doğru yapılan işlemlerde True, yanlış yapılan işlemlerde ise </a:t>
            </a:r>
            <a:r>
              <a:rPr lang="tr-TR" sz="1200" b="1" kern="0" dirty="0" err="1">
                <a:solidFill>
                  <a:srgbClr val="212529"/>
                </a:solidFill>
                <a:effectLst/>
                <a:latin typeface="Inherit"/>
                <a:ea typeface="Times New Roman" panose="02020603050405020304" pitchFamily="18" charset="0"/>
                <a:cs typeface="Times New Roman" panose="02020603050405020304" pitchFamily="18" charset="0"/>
              </a:rPr>
              <a:t>False</a:t>
            </a:r>
            <a:r>
              <a:rPr lang="tr-TR" sz="1200" kern="0" dirty="0">
                <a:solidFill>
                  <a:srgbClr val="212529"/>
                </a:solidFill>
                <a:effectLst/>
                <a:latin typeface="Inherit"/>
                <a:ea typeface="Times New Roman" panose="02020603050405020304" pitchFamily="18" charset="0"/>
                <a:cs typeface="Times New Roman" panose="02020603050405020304" pitchFamily="18" charset="0"/>
              </a:rPr>
              <a:t> ifadesi kullanılır.</a:t>
            </a:r>
          </a:p>
          <a:p>
            <a:pPr marL="457200" lvl="1" indent="0" algn="just">
              <a:lnSpc>
                <a:spcPct val="107000"/>
              </a:lnSpc>
              <a:spcAft>
                <a:spcPts val="800"/>
              </a:spcAft>
              <a:buSzPts val="1000"/>
              <a:buNone/>
              <a:tabLst>
                <a:tab pos="457200" algn="l"/>
              </a:tabLst>
            </a:pPr>
            <a:endParaRPr lang="tr-TR" sz="1200" dirty="0"/>
          </a:p>
        </p:txBody>
      </p:sp>
      <p:pic>
        <p:nvPicPr>
          <p:cNvPr id="4" name="Resim 3" descr="metin, yazı tipi, ekran görüntüsü, çizgi içeren bir resim&#10;&#10;Açıklama otomatik olarak oluşturuldu">
            <a:extLst>
              <a:ext uri="{FF2B5EF4-FFF2-40B4-BE49-F238E27FC236}">
                <a16:creationId xmlns:a16="http://schemas.microsoft.com/office/drawing/2014/main" id="{2AC1E4D7-74A7-4D3C-0897-1C2AA23154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5189" y="5243804"/>
            <a:ext cx="5760720" cy="1390262"/>
          </a:xfrm>
          <a:prstGeom prst="rect">
            <a:avLst/>
          </a:prstGeom>
          <a:noFill/>
          <a:ln>
            <a:noFill/>
          </a:ln>
        </p:spPr>
      </p:pic>
    </p:spTree>
    <p:extLst>
      <p:ext uri="{BB962C8B-B14F-4D97-AF65-F5344CB8AC3E}">
        <p14:creationId xmlns:p14="http://schemas.microsoft.com/office/powerpoint/2010/main" val="4271374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7" name="Graphic 6" descr="Head with Gears">
            <a:extLst>
              <a:ext uri="{FF2B5EF4-FFF2-40B4-BE49-F238E27FC236}">
                <a16:creationId xmlns:a16="http://schemas.microsoft.com/office/drawing/2014/main" id="{18C07834-A47E-45F0-F2FC-9A283C9D12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2405" y="1493272"/>
            <a:ext cx="3619908" cy="3619908"/>
          </a:xfrm>
          <a:prstGeom prst="rect">
            <a:avLst/>
          </a:prstGeom>
        </p:spPr>
      </p:pic>
      <p:grpSp>
        <p:nvGrpSpPr>
          <p:cNvPr id="14" name="Top left">
            <a:extLst>
              <a:ext uri="{FF2B5EF4-FFF2-40B4-BE49-F238E27FC236}">
                <a16:creationId xmlns:a16="http://schemas.microsoft.com/office/drawing/2014/main" id="{C4F70370-17DE-499D-8256-4F9A352BA9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267F3889-D5A7-4B0B-A5C8-910CE49F9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80968393-494B-4758-914C-AC92C7411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13B9ECD2-208D-4E4C-85C7-86FAEFBCF6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CEC0DB1-FD35-4E6A-A339-227F3A2D6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FE530033-EC4D-4252-B937-8ABB2D681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2136133D-A7F2-42FA-B919-60AC41C77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4D267CA-94E7-4FD5-942D-5C3DE29C9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0D7B39F-6C07-4FE8-A354-9F9A12609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24" name="Bottom Right">
            <a:extLst>
              <a:ext uri="{FF2B5EF4-FFF2-40B4-BE49-F238E27FC236}">
                <a16:creationId xmlns:a16="http://schemas.microsoft.com/office/drawing/2014/main" id="{C493BE25-7BED-4AAF-B05A-9EB10C80EF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2C74F867-72FD-4FAA-9932-767684A75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186A5D6B-01F1-41A2-8AE2-E20E30B0488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6FB5D595-CCC3-47E7-B8F1-88394EF1F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E36CCDE7-57DC-4910-B815-A1C0C0D8D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05B41E5-C3EB-4C22-B6DE-8928C8314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C24D105-2918-455F-B496-92D82E1BD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9FA8C24E-CE9B-4872-9D15-D4B4A24D5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0726FA3-32BA-48EA-8DCB-23BBFC718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BEB3500D-7293-48F7-8F7E-D60FF252C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C1D84803-4454-41CE-AFB6-447705465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İçerik Yer Tutucusu 2">
            <a:extLst>
              <a:ext uri="{FF2B5EF4-FFF2-40B4-BE49-F238E27FC236}">
                <a16:creationId xmlns:a16="http://schemas.microsoft.com/office/drawing/2014/main" id="{C328D260-B723-7BBF-4A9F-104A2F34EFF5}"/>
              </a:ext>
            </a:extLst>
          </p:cNvPr>
          <p:cNvSpPr>
            <a:spLocks noGrp="1"/>
          </p:cNvSpPr>
          <p:nvPr>
            <p:ph idx="1"/>
          </p:nvPr>
        </p:nvSpPr>
        <p:spPr>
          <a:xfrm>
            <a:off x="5401248" y="401216"/>
            <a:ext cx="5604997" cy="6115617"/>
          </a:xfrm>
        </p:spPr>
        <p:txBody>
          <a:bodyPr>
            <a:normAutofit/>
          </a:bodyPr>
          <a:lstStyle/>
          <a:p>
            <a:pPr>
              <a:lnSpc>
                <a:spcPct val="100000"/>
              </a:lnSpc>
            </a:pPr>
            <a:r>
              <a:rPr lang="tr-TR" sz="1200" b="1" kern="0" dirty="0">
                <a:effectLst/>
                <a:latin typeface="Inherit"/>
                <a:ea typeface="Times New Roman" panose="02020603050405020304" pitchFamily="18" charset="0"/>
                <a:cs typeface="Times New Roman" panose="02020603050405020304" pitchFamily="18" charset="0"/>
              </a:rPr>
              <a:t>Elde edilen gerçek değerler ile tahmin değerleri karşılaştırmasına göre model başarısı aşağıdaki metrikler ile sayısal olarak ifade edilebilir:</a:t>
            </a:r>
          </a:p>
          <a:p>
            <a:pPr>
              <a:lnSpc>
                <a:spcPct val="100000"/>
              </a:lnSpc>
            </a:pPr>
            <a:endParaRPr lang="tr-TR" sz="1200" b="1" kern="100" dirty="0">
              <a:effectLst/>
              <a:latin typeface="Calibri" panose="020F0502020204030204" pitchFamily="34" charset="0"/>
              <a:ea typeface="Calibri" panose="020F0502020204030204" pitchFamily="34" charset="0"/>
            </a:endParaRPr>
          </a:p>
          <a:p>
            <a:pPr lvl="1">
              <a:lnSpc>
                <a:spcPct val="100000"/>
              </a:lnSpc>
            </a:pPr>
            <a:r>
              <a:rPr lang="tr-TR" sz="1200" b="1" i="1" kern="0" dirty="0" err="1">
                <a:effectLst/>
                <a:latin typeface="Inherit"/>
                <a:ea typeface="Times New Roman" panose="02020603050405020304" pitchFamily="18" charset="0"/>
                <a:cs typeface="Times New Roman" panose="02020603050405020304" pitchFamily="18" charset="0"/>
              </a:rPr>
              <a:t>Accuracy</a:t>
            </a:r>
            <a:r>
              <a:rPr lang="tr-TR" sz="1200" b="1" i="1" kern="0" dirty="0">
                <a:effectLst/>
                <a:latin typeface="Inherit"/>
                <a:ea typeface="Times New Roman" panose="02020603050405020304" pitchFamily="18" charset="0"/>
                <a:cs typeface="Times New Roman" panose="02020603050405020304" pitchFamily="18" charset="0"/>
              </a:rPr>
              <a:t> </a:t>
            </a:r>
            <a:r>
              <a:rPr lang="tr-TR" sz="1200" b="1" kern="0" dirty="0">
                <a:effectLst/>
                <a:latin typeface="Inherit"/>
                <a:ea typeface="Times New Roman" panose="02020603050405020304" pitchFamily="18" charset="0"/>
                <a:cs typeface="Times New Roman" panose="02020603050405020304" pitchFamily="18" charset="0"/>
              </a:rPr>
              <a:t>(doğruluk): </a:t>
            </a:r>
            <a:r>
              <a:rPr lang="tr-TR" sz="1200" kern="0" dirty="0">
                <a:effectLst/>
                <a:latin typeface="Inherit"/>
                <a:ea typeface="Times New Roman" panose="02020603050405020304" pitchFamily="18" charset="0"/>
                <a:cs typeface="Times New Roman" panose="02020603050405020304" pitchFamily="18" charset="0"/>
              </a:rPr>
              <a:t>Doğru sınıflandırma oranıdır. Hesaplamak için (TP+TN)/(TP+TN+FP+FN) formülü kullanılır.</a:t>
            </a:r>
          </a:p>
          <a:p>
            <a:pPr lvl="2">
              <a:lnSpc>
                <a:spcPct val="100000"/>
              </a:lnSpc>
            </a:pPr>
            <a:r>
              <a:rPr lang="tr-TR" sz="1200" kern="0" dirty="0">
                <a:latin typeface="Inherit"/>
                <a:ea typeface="Times New Roman" panose="02020603050405020304" pitchFamily="18" charset="0"/>
                <a:cs typeface="Times New Roman" panose="02020603050405020304" pitchFamily="18" charset="0"/>
              </a:rPr>
              <a:t>İncelenen sınıflandırma problemi dengeli sınıf dağılımına sahipse (her sınıfta ait benzer sayıda veri bulunuyorsa) </a:t>
            </a:r>
            <a:r>
              <a:rPr lang="tr-TR" sz="1200" i="1" kern="0" dirty="0" err="1">
                <a:latin typeface="Inherit"/>
                <a:ea typeface="Times New Roman" panose="02020603050405020304" pitchFamily="18" charset="0"/>
                <a:cs typeface="Times New Roman" panose="02020603050405020304" pitchFamily="18" charset="0"/>
              </a:rPr>
              <a:t>accuracy</a:t>
            </a:r>
            <a:r>
              <a:rPr lang="tr-TR" sz="1200" kern="0" dirty="0">
                <a:latin typeface="Inherit"/>
                <a:ea typeface="Times New Roman" panose="02020603050405020304" pitchFamily="18" charset="0"/>
                <a:cs typeface="Times New Roman" panose="02020603050405020304" pitchFamily="18" charset="0"/>
              </a:rPr>
              <a:t> metriği kullanılabilir. Sınıf dağılımının dengesiz olması durumunda, sınıf sayısı düşük olan sınıfı yakalama problemi ile karşılaşılabilmektedir. Sınıf dağılımlarının dengesiz olması durumunda </a:t>
            </a:r>
            <a:r>
              <a:rPr lang="tr-TR" sz="1200" b="1" i="1" kern="0" dirty="0" err="1">
                <a:latin typeface="Inherit"/>
                <a:ea typeface="Times New Roman" panose="02020603050405020304" pitchFamily="18" charset="0"/>
                <a:cs typeface="Times New Roman" panose="02020603050405020304" pitchFamily="18" charset="0"/>
              </a:rPr>
              <a:t>accuracy</a:t>
            </a:r>
            <a:r>
              <a:rPr lang="tr-TR" sz="1200" kern="0" dirty="0">
                <a:latin typeface="Inherit"/>
                <a:ea typeface="Times New Roman" panose="02020603050405020304" pitchFamily="18" charset="0"/>
                <a:cs typeface="Times New Roman" panose="02020603050405020304" pitchFamily="18" charset="0"/>
              </a:rPr>
              <a:t> yerine </a:t>
            </a:r>
            <a:r>
              <a:rPr lang="tr-TR" sz="1200" b="1" i="1" kern="0" dirty="0" err="1">
                <a:latin typeface="Inherit"/>
                <a:ea typeface="Times New Roman" panose="02020603050405020304" pitchFamily="18" charset="0"/>
                <a:cs typeface="Times New Roman" panose="02020603050405020304" pitchFamily="18" charset="0"/>
              </a:rPr>
              <a:t>precision</a:t>
            </a:r>
            <a:r>
              <a:rPr lang="tr-TR" sz="1200" kern="0" dirty="0">
                <a:latin typeface="Inherit"/>
                <a:ea typeface="Times New Roman" panose="02020603050405020304" pitchFamily="18" charset="0"/>
                <a:cs typeface="Times New Roman" panose="02020603050405020304" pitchFamily="18" charset="0"/>
              </a:rPr>
              <a:t> ve </a:t>
            </a:r>
            <a:r>
              <a:rPr lang="tr-TR" sz="1200" b="1" i="1" kern="0" dirty="0" err="1">
                <a:latin typeface="Inherit"/>
                <a:ea typeface="Times New Roman" panose="02020603050405020304" pitchFamily="18" charset="0"/>
                <a:cs typeface="Times New Roman" panose="02020603050405020304" pitchFamily="18" charset="0"/>
              </a:rPr>
              <a:t>recall</a:t>
            </a:r>
            <a:r>
              <a:rPr lang="tr-TR" sz="1200" kern="0" dirty="0">
                <a:latin typeface="Inherit"/>
                <a:ea typeface="Times New Roman" panose="02020603050405020304" pitchFamily="18" charset="0"/>
                <a:cs typeface="Times New Roman" panose="02020603050405020304" pitchFamily="18" charset="0"/>
              </a:rPr>
              <a:t> metrikleri incelenir</a:t>
            </a:r>
          </a:p>
          <a:p>
            <a:pPr lvl="2">
              <a:lnSpc>
                <a:spcPct val="100000"/>
              </a:lnSpc>
            </a:pPr>
            <a:endParaRPr lang="tr-TR" sz="1200" kern="100" dirty="0">
              <a:effectLst/>
              <a:latin typeface="Calibri" panose="020F0502020204030204" pitchFamily="34" charset="0"/>
              <a:ea typeface="Calibri" panose="020F0502020204030204" pitchFamily="34" charset="0"/>
            </a:endParaRPr>
          </a:p>
          <a:p>
            <a:pPr lvl="1">
              <a:lnSpc>
                <a:spcPct val="100000"/>
              </a:lnSpc>
              <a:spcAft>
                <a:spcPts val="800"/>
              </a:spcAft>
            </a:pPr>
            <a:r>
              <a:rPr lang="tr-TR" sz="1200" b="1" i="1" kern="0" dirty="0">
                <a:effectLst/>
                <a:latin typeface="Inherit"/>
                <a:ea typeface="Times New Roman" panose="02020603050405020304" pitchFamily="18" charset="0"/>
                <a:cs typeface="Times New Roman" panose="02020603050405020304" pitchFamily="18" charset="0"/>
              </a:rPr>
              <a:t>Precision: </a:t>
            </a:r>
            <a:r>
              <a:rPr lang="tr-TR" sz="1200" kern="0" dirty="0">
                <a:effectLst/>
                <a:latin typeface="Inherit"/>
                <a:ea typeface="Times New Roman" panose="02020603050405020304" pitchFamily="18" charset="0"/>
                <a:cs typeface="Times New Roman" panose="02020603050405020304" pitchFamily="18" charset="0"/>
              </a:rPr>
              <a:t>Pozitif sınıf (1) tahminlerinin başarı oranıdır, yani tahmin edilen pozitif sınıfların (1 olarak tahmin edilen sınıfların) </a:t>
            </a:r>
            <a:r>
              <a:rPr lang="tr-TR" sz="1200" b="1" kern="0" dirty="0">
                <a:effectLst/>
                <a:latin typeface="Inherit"/>
                <a:ea typeface="Times New Roman" panose="02020603050405020304" pitchFamily="18" charset="0"/>
                <a:cs typeface="Times New Roman" panose="02020603050405020304" pitchFamily="18" charset="0"/>
              </a:rPr>
              <a:t>gerçekte ne kadarının pozitif olduğunu</a:t>
            </a:r>
            <a:r>
              <a:rPr lang="tr-TR" sz="1200" kern="0" dirty="0">
                <a:effectLst/>
                <a:latin typeface="Inherit"/>
                <a:ea typeface="Times New Roman" panose="02020603050405020304" pitchFamily="18" charset="0"/>
                <a:cs typeface="Times New Roman" panose="02020603050405020304" pitchFamily="18" charset="0"/>
              </a:rPr>
              <a:t> gösterir. 1. tip hata ile ilgilenilir. Tahminlerin başarısına odaklanır. Hesaplamak için TP/(TP+FP) formülü kullanılır.</a:t>
            </a:r>
          </a:p>
          <a:p>
            <a:pPr lvl="1">
              <a:lnSpc>
                <a:spcPct val="100000"/>
              </a:lnSpc>
              <a:spcAft>
                <a:spcPts val="800"/>
              </a:spcAft>
            </a:pPr>
            <a:endParaRPr lang="tr-TR" sz="1200" kern="100" dirty="0">
              <a:effectLst/>
              <a:latin typeface="Calibri" panose="020F0502020204030204" pitchFamily="34" charset="0"/>
              <a:ea typeface="Calibri" panose="020F0502020204030204" pitchFamily="34" charset="0"/>
            </a:endParaRPr>
          </a:p>
          <a:p>
            <a:pPr lvl="1">
              <a:lnSpc>
                <a:spcPct val="100000"/>
              </a:lnSpc>
              <a:spcAft>
                <a:spcPts val="800"/>
              </a:spcAft>
            </a:pPr>
            <a:r>
              <a:rPr lang="tr-TR" sz="1200" b="1" i="1" kern="0" dirty="0" err="1">
                <a:effectLst/>
                <a:latin typeface="Inherit"/>
                <a:ea typeface="Times New Roman" panose="02020603050405020304" pitchFamily="18" charset="0"/>
                <a:cs typeface="Times New Roman" panose="02020603050405020304" pitchFamily="18" charset="0"/>
              </a:rPr>
              <a:t>Recall</a:t>
            </a:r>
            <a:r>
              <a:rPr lang="tr-TR" sz="1200" b="1" i="1" kern="0" dirty="0">
                <a:effectLst/>
                <a:latin typeface="Inherit"/>
                <a:ea typeface="Times New Roman" panose="02020603050405020304" pitchFamily="18" charset="0"/>
                <a:cs typeface="Times New Roman" panose="02020603050405020304" pitchFamily="18" charset="0"/>
              </a:rPr>
              <a:t>: </a:t>
            </a:r>
            <a:r>
              <a:rPr lang="tr-TR" sz="1200" kern="0" dirty="0">
                <a:effectLst/>
                <a:latin typeface="Inherit"/>
                <a:ea typeface="Times New Roman" panose="02020603050405020304" pitchFamily="18" charset="0"/>
                <a:cs typeface="Times New Roman" panose="02020603050405020304" pitchFamily="18" charset="0"/>
              </a:rPr>
              <a:t>Pozitif sınıfın (1) doğru tahmin edilme oranıdır.</a:t>
            </a:r>
            <a:r>
              <a:rPr lang="tr-TR" sz="1200" b="1" i="1" kern="0" dirty="0">
                <a:effectLst/>
                <a:latin typeface="Inherit"/>
                <a:ea typeface="Times New Roman" panose="02020603050405020304" pitchFamily="18" charset="0"/>
                <a:cs typeface="Times New Roman" panose="02020603050405020304" pitchFamily="18" charset="0"/>
              </a:rPr>
              <a:t> </a:t>
            </a:r>
            <a:r>
              <a:rPr lang="tr-TR" sz="1200" kern="0" dirty="0">
                <a:effectLst/>
                <a:latin typeface="Inherit"/>
                <a:ea typeface="Times New Roman" panose="02020603050405020304" pitchFamily="18" charset="0"/>
                <a:cs typeface="Times New Roman" panose="02020603050405020304" pitchFamily="18" charset="0"/>
              </a:rPr>
              <a:t>Tahmin edilen pozitif sınıfların </a:t>
            </a:r>
            <a:r>
              <a:rPr lang="tr-TR" sz="1200" b="1" kern="0" dirty="0">
                <a:effectLst/>
                <a:latin typeface="Inherit"/>
                <a:ea typeface="Times New Roman" panose="02020603050405020304" pitchFamily="18" charset="0"/>
                <a:cs typeface="Times New Roman" panose="02020603050405020304" pitchFamily="18" charset="0"/>
              </a:rPr>
              <a:t>ne kadarının doğru tahmin edildiğini</a:t>
            </a:r>
            <a:r>
              <a:rPr lang="tr-TR" sz="1200" kern="0" dirty="0">
                <a:effectLst/>
                <a:latin typeface="Inherit"/>
                <a:ea typeface="Times New Roman" panose="02020603050405020304" pitchFamily="18" charset="0"/>
                <a:cs typeface="Times New Roman" panose="02020603050405020304" pitchFamily="18" charset="0"/>
              </a:rPr>
              <a:t> gösterir. 2. tip hata ile ilgilenir. Gözden kaçırmaların maliyeti hakkında bilgi verdiğinden önemli bir ölçüdür. Gerçekleri yakalama başarısına odaklanır. Hesaplamak için TP/(TP+FN) formülü kullanılır.</a:t>
            </a:r>
          </a:p>
          <a:p>
            <a:pPr lvl="1">
              <a:lnSpc>
                <a:spcPct val="100000"/>
              </a:lnSpc>
              <a:spcAft>
                <a:spcPts val="800"/>
              </a:spcAft>
            </a:pPr>
            <a:endParaRPr lang="tr-TR" sz="1200" kern="100" dirty="0">
              <a:effectLst/>
              <a:latin typeface="Calibri" panose="020F0502020204030204" pitchFamily="34" charset="0"/>
              <a:ea typeface="Calibri" panose="020F0502020204030204" pitchFamily="34" charset="0"/>
            </a:endParaRPr>
          </a:p>
          <a:p>
            <a:pPr lvl="1">
              <a:lnSpc>
                <a:spcPct val="100000"/>
              </a:lnSpc>
              <a:spcAft>
                <a:spcPts val="800"/>
              </a:spcAft>
            </a:pPr>
            <a:r>
              <a:rPr lang="tr-TR" sz="1200" b="1" i="1" kern="0" dirty="0">
                <a:effectLst/>
                <a:latin typeface="Inherit"/>
                <a:ea typeface="Times New Roman" panose="02020603050405020304" pitchFamily="18" charset="0"/>
                <a:cs typeface="Times New Roman" panose="02020603050405020304" pitchFamily="18" charset="0"/>
              </a:rPr>
              <a:t>F1 </a:t>
            </a:r>
            <a:r>
              <a:rPr lang="tr-TR" sz="1200" b="1" i="1" kern="0" dirty="0" err="1">
                <a:effectLst/>
                <a:latin typeface="Inherit"/>
                <a:ea typeface="Times New Roman" panose="02020603050405020304" pitchFamily="18" charset="0"/>
                <a:cs typeface="Times New Roman" panose="02020603050405020304" pitchFamily="18" charset="0"/>
              </a:rPr>
              <a:t>Score</a:t>
            </a:r>
            <a:r>
              <a:rPr lang="tr-TR" sz="1200" b="1" i="1" kern="0" dirty="0">
                <a:effectLst/>
                <a:latin typeface="Inherit"/>
                <a:ea typeface="Times New Roman" panose="02020603050405020304" pitchFamily="18" charset="0"/>
                <a:cs typeface="Times New Roman" panose="02020603050405020304" pitchFamily="18" charset="0"/>
              </a:rPr>
              <a:t>:</a:t>
            </a:r>
            <a:r>
              <a:rPr lang="tr-TR" sz="1200" kern="0" dirty="0">
                <a:effectLst/>
                <a:latin typeface="Inherit"/>
                <a:ea typeface="Times New Roman" panose="02020603050405020304" pitchFamily="18" charset="0"/>
                <a:cs typeface="Times New Roman" panose="02020603050405020304" pitchFamily="18" charset="0"/>
              </a:rPr>
              <a:t> Precision ve </a:t>
            </a:r>
            <a:r>
              <a:rPr lang="tr-TR" sz="1200" kern="0" dirty="0" err="1">
                <a:effectLst/>
                <a:latin typeface="Inherit"/>
                <a:ea typeface="Times New Roman" panose="02020603050405020304" pitchFamily="18" charset="0"/>
                <a:cs typeface="Times New Roman" panose="02020603050405020304" pitchFamily="18" charset="0"/>
              </a:rPr>
              <a:t>recall</a:t>
            </a:r>
            <a:r>
              <a:rPr lang="tr-TR" sz="1200" kern="0" dirty="0">
                <a:effectLst/>
                <a:latin typeface="Inherit"/>
                <a:ea typeface="Times New Roman" panose="02020603050405020304" pitchFamily="18" charset="0"/>
                <a:cs typeface="Times New Roman" panose="02020603050405020304" pitchFamily="18" charset="0"/>
              </a:rPr>
              <a:t> değerlerinin harmonik ortalamasıdır. Hem Precision hem de </a:t>
            </a:r>
            <a:r>
              <a:rPr lang="tr-TR" sz="1200" kern="0" dirty="0" err="1">
                <a:effectLst/>
                <a:latin typeface="Inherit"/>
                <a:ea typeface="Times New Roman" panose="02020603050405020304" pitchFamily="18" charset="0"/>
                <a:cs typeface="Times New Roman" panose="02020603050405020304" pitchFamily="18" charset="0"/>
              </a:rPr>
              <a:t>Recall</a:t>
            </a:r>
            <a:r>
              <a:rPr lang="tr-TR" sz="1200" kern="0" dirty="0">
                <a:effectLst/>
                <a:latin typeface="Inherit"/>
                <a:ea typeface="Times New Roman" panose="02020603050405020304" pitchFamily="18" charset="0"/>
                <a:cs typeface="Times New Roman" panose="02020603050405020304" pitchFamily="18" charset="0"/>
              </a:rPr>
              <a:t> değerinin etkisini tutmaktadır. Hesaplamak için 2*(Precision*</a:t>
            </a:r>
            <a:r>
              <a:rPr lang="tr-TR" sz="1200" kern="0" dirty="0" err="1">
                <a:effectLst/>
                <a:latin typeface="Inherit"/>
                <a:ea typeface="Times New Roman" panose="02020603050405020304" pitchFamily="18" charset="0"/>
                <a:cs typeface="Times New Roman" panose="02020603050405020304" pitchFamily="18" charset="0"/>
              </a:rPr>
              <a:t>Recall</a:t>
            </a:r>
            <a:r>
              <a:rPr lang="tr-TR" sz="1200" kern="0" dirty="0">
                <a:effectLst/>
                <a:latin typeface="Inherit"/>
                <a:ea typeface="Times New Roman" panose="02020603050405020304" pitchFamily="18" charset="0"/>
                <a:cs typeface="Times New Roman" panose="02020603050405020304" pitchFamily="18" charset="0"/>
              </a:rPr>
              <a:t>)/(</a:t>
            </a:r>
            <a:r>
              <a:rPr lang="tr-TR" sz="1200" kern="0" dirty="0" err="1">
                <a:effectLst/>
                <a:latin typeface="Inherit"/>
                <a:ea typeface="Times New Roman" panose="02020603050405020304" pitchFamily="18" charset="0"/>
                <a:cs typeface="Times New Roman" panose="02020603050405020304" pitchFamily="18" charset="0"/>
              </a:rPr>
              <a:t>Precision+Recall</a:t>
            </a:r>
            <a:r>
              <a:rPr lang="tr-TR" sz="1200" kern="0" dirty="0">
                <a:effectLst/>
                <a:latin typeface="Inherit"/>
                <a:ea typeface="Times New Roman" panose="02020603050405020304" pitchFamily="18" charset="0"/>
                <a:cs typeface="Times New Roman" panose="02020603050405020304" pitchFamily="18" charset="0"/>
              </a:rPr>
              <a:t>) formülü kullanılır</a:t>
            </a:r>
            <a:r>
              <a:rPr lang="tr-TR" sz="1200" kern="0" dirty="0">
                <a:effectLst/>
                <a:latin typeface="Chromatica Light"/>
                <a:ea typeface="Times New Roman" panose="02020603050405020304" pitchFamily="18" charset="0"/>
                <a:cs typeface="Times New Roman" panose="02020603050405020304" pitchFamily="18" charset="0"/>
              </a:rPr>
              <a:t>.</a:t>
            </a:r>
            <a:endParaRPr lang="tr-TR" sz="1200" kern="100" dirty="0">
              <a:effectLst/>
              <a:latin typeface="Calibri" panose="020F0502020204030204" pitchFamily="34" charset="0"/>
              <a:ea typeface="Calibri" panose="020F0502020204030204" pitchFamily="34" charset="0"/>
            </a:endParaRPr>
          </a:p>
          <a:p>
            <a:pPr lvl="1">
              <a:lnSpc>
                <a:spcPct val="100000"/>
              </a:lnSpc>
            </a:pPr>
            <a:endParaRPr lang="tr-TR" sz="700" dirty="0"/>
          </a:p>
        </p:txBody>
      </p:sp>
    </p:spTree>
    <p:extLst>
      <p:ext uri="{BB962C8B-B14F-4D97-AF65-F5344CB8AC3E}">
        <p14:creationId xmlns:p14="http://schemas.microsoft.com/office/powerpoint/2010/main" val="233821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2669528-31FC-2E12-58E2-9840D7CAF0BD}"/>
              </a:ext>
            </a:extLst>
          </p:cNvPr>
          <p:cNvSpPr>
            <a:spLocks noGrp="1"/>
          </p:cNvSpPr>
          <p:nvPr>
            <p:ph idx="1"/>
          </p:nvPr>
        </p:nvSpPr>
        <p:spPr>
          <a:xfrm>
            <a:off x="2348916" y="184558"/>
            <a:ext cx="8900721" cy="6367244"/>
          </a:xfrm>
        </p:spPr>
        <p:txBody>
          <a:bodyPr>
            <a:normAutofit/>
          </a:bodyPr>
          <a:lstStyle/>
          <a:p>
            <a:r>
              <a:rPr lang="tr-TR" sz="1800" b="1" kern="0" dirty="0">
                <a:solidFill>
                  <a:srgbClr val="212529"/>
                </a:solidFill>
                <a:effectLst/>
                <a:latin typeface="Inherit"/>
                <a:ea typeface="Times New Roman" panose="02020603050405020304" pitchFamily="18" charset="0"/>
                <a:cs typeface="Times New Roman" panose="02020603050405020304" pitchFamily="18" charset="0"/>
              </a:rPr>
              <a:t>ROC </a:t>
            </a:r>
            <a:r>
              <a:rPr lang="tr-TR" sz="1800" b="1" kern="0" dirty="0" err="1">
                <a:solidFill>
                  <a:srgbClr val="212529"/>
                </a:solidFill>
                <a:effectLst/>
                <a:latin typeface="Inherit"/>
                <a:ea typeface="Times New Roman" panose="02020603050405020304" pitchFamily="18" charset="0"/>
                <a:cs typeface="Times New Roman" panose="02020603050405020304" pitchFamily="18" charset="0"/>
              </a:rPr>
              <a:t>Curve</a:t>
            </a:r>
            <a:r>
              <a:rPr lang="tr-TR" sz="1800" b="1" kern="0" dirty="0">
                <a:solidFill>
                  <a:srgbClr val="212529"/>
                </a:solidFill>
                <a:effectLst/>
                <a:latin typeface="Inherit"/>
                <a:ea typeface="Times New Roman" panose="02020603050405020304" pitchFamily="18" charset="0"/>
                <a:cs typeface="Times New Roman" panose="02020603050405020304" pitchFamily="18" charset="0"/>
              </a:rPr>
              <a:t>:</a:t>
            </a:r>
          </a:p>
          <a:p>
            <a:pPr lvl="1"/>
            <a:endParaRPr lang="tr-TR" sz="1400" b="1" kern="0" dirty="0">
              <a:solidFill>
                <a:srgbClr val="212529"/>
              </a:solidFill>
              <a:effectLst/>
              <a:latin typeface="Inherit"/>
              <a:ea typeface="Times New Roman" panose="02020603050405020304" pitchFamily="18" charset="0"/>
              <a:cs typeface="Times New Roman" panose="02020603050405020304" pitchFamily="18" charset="0"/>
            </a:endParaRPr>
          </a:p>
          <a:p>
            <a:pPr lvl="1"/>
            <a:endParaRPr lang="tr-TR" sz="1400" b="1" kern="0" dirty="0">
              <a:solidFill>
                <a:srgbClr val="212529"/>
              </a:solidFill>
              <a:latin typeface="Inherit"/>
              <a:ea typeface="Times New Roman" panose="02020603050405020304" pitchFamily="18" charset="0"/>
              <a:cs typeface="Times New Roman" panose="02020603050405020304" pitchFamily="18" charset="0"/>
            </a:endParaRPr>
          </a:p>
          <a:p>
            <a:pPr lvl="1"/>
            <a:endParaRPr lang="tr-TR" sz="1400" b="1" kern="0" dirty="0">
              <a:solidFill>
                <a:srgbClr val="212529"/>
              </a:solidFill>
              <a:effectLst/>
              <a:latin typeface="Inherit"/>
              <a:ea typeface="Times New Roman" panose="02020603050405020304" pitchFamily="18" charset="0"/>
              <a:cs typeface="Times New Roman" panose="02020603050405020304" pitchFamily="18" charset="0"/>
            </a:endParaRPr>
          </a:p>
          <a:p>
            <a:pPr lvl="1"/>
            <a:endParaRPr lang="tr-TR" sz="1400" b="1" kern="0" dirty="0">
              <a:solidFill>
                <a:srgbClr val="212529"/>
              </a:solidFill>
              <a:latin typeface="Inherit"/>
              <a:ea typeface="Times New Roman" panose="02020603050405020304" pitchFamily="18" charset="0"/>
              <a:cs typeface="Times New Roman" panose="02020603050405020304" pitchFamily="18" charset="0"/>
            </a:endParaRPr>
          </a:p>
          <a:p>
            <a:pPr lvl="1"/>
            <a:endParaRPr lang="tr-TR" sz="1400" b="1" kern="0" dirty="0">
              <a:solidFill>
                <a:srgbClr val="212529"/>
              </a:solidFill>
              <a:effectLst/>
              <a:latin typeface="Inherit"/>
              <a:ea typeface="Times New Roman" panose="02020603050405020304" pitchFamily="18" charset="0"/>
              <a:cs typeface="Times New Roman" panose="02020603050405020304" pitchFamily="18" charset="0"/>
            </a:endParaRPr>
          </a:p>
          <a:p>
            <a:pPr lvl="1"/>
            <a:endParaRPr lang="tr-TR" sz="1400" b="1" kern="0" dirty="0">
              <a:solidFill>
                <a:srgbClr val="212529"/>
              </a:solidFill>
              <a:latin typeface="Inherit"/>
              <a:ea typeface="Times New Roman" panose="02020603050405020304" pitchFamily="18" charset="0"/>
              <a:cs typeface="Times New Roman" panose="02020603050405020304" pitchFamily="18" charset="0"/>
            </a:endParaRPr>
          </a:p>
          <a:p>
            <a:pPr lvl="1"/>
            <a:endParaRPr lang="tr-TR" sz="1400" b="1" kern="0" dirty="0">
              <a:solidFill>
                <a:srgbClr val="212529"/>
              </a:solidFill>
              <a:effectLst/>
              <a:latin typeface="Inherit"/>
              <a:ea typeface="Times New Roman" panose="02020603050405020304" pitchFamily="18" charset="0"/>
              <a:cs typeface="Times New Roman" panose="02020603050405020304" pitchFamily="18" charset="0"/>
            </a:endParaRPr>
          </a:p>
          <a:p>
            <a:pPr lvl="1"/>
            <a:endParaRPr lang="tr-TR" sz="1400" b="1" kern="0" dirty="0">
              <a:solidFill>
                <a:srgbClr val="212529"/>
              </a:solidFill>
              <a:effectLst/>
              <a:latin typeface="Inherit"/>
              <a:ea typeface="Times New Roman" panose="02020603050405020304" pitchFamily="18" charset="0"/>
              <a:cs typeface="Times New Roman" panose="02020603050405020304" pitchFamily="18" charset="0"/>
            </a:endParaRPr>
          </a:p>
          <a:p>
            <a:pPr lvl="1"/>
            <a:endParaRPr lang="tr-TR" sz="1400" b="1" kern="0" dirty="0">
              <a:solidFill>
                <a:srgbClr val="212529"/>
              </a:solidFill>
              <a:latin typeface="Inherit"/>
              <a:ea typeface="Times New Roman" panose="02020603050405020304" pitchFamily="18" charset="0"/>
              <a:cs typeface="Times New Roman" panose="02020603050405020304" pitchFamily="18" charset="0"/>
            </a:endParaRPr>
          </a:p>
          <a:p>
            <a:pPr algn="just">
              <a:lnSpc>
                <a:spcPct val="107000"/>
              </a:lnSpc>
              <a:spcAft>
                <a:spcPts val="800"/>
              </a:spcAft>
            </a:pPr>
            <a:r>
              <a:rPr lang="tr-TR" sz="1600" kern="0" dirty="0">
                <a:solidFill>
                  <a:srgbClr val="212529"/>
                </a:solidFill>
                <a:effectLst/>
                <a:latin typeface="Inherit"/>
                <a:ea typeface="Times New Roman" panose="02020603050405020304" pitchFamily="18" charset="0"/>
                <a:cs typeface="Times New Roman" panose="02020603050405020304" pitchFamily="18" charset="0"/>
              </a:rPr>
              <a:t>Herhangi bir model kurulmadan, ortalama bir değer tahmin edilmesi durumunda elde edilecek başarının </a:t>
            </a:r>
            <a:r>
              <a:rPr lang="tr-TR" sz="1600" i="1" kern="0" dirty="0" err="1">
                <a:solidFill>
                  <a:srgbClr val="212529"/>
                </a:solidFill>
                <a:effectLst/>
                <a:latin typeface="Inherit"/>
                <a:ea typeface="Times New Roman" panose="02020603050405020304" pitchFamily="18" charset="0"/>
                <a:cs typeface="Times New Roman" panose="02020603050405020304" pitchFamily="18" charset="0"/>
              </a:rPr>
              <a:t>random</a:t>
            </a:r>
            <a:r>
              <a:rPr lang="tr-TR" sz="1600" i="1" kern="0" dirty="0">
                <a:solidFill>
                  <a:srgbClr val="212529"/>
                </a:solidFill>
                <a:effectLst/>
                <a:latin typeface="Inherit"/>
                <a:ea typeface="Times New Roman" panose="02020603050405020304" pitchFamily="18" charset="0"/>
                <a:cs typeface="Times New Roman" panose="02020603050405020304" pitchFamily="18" charset="0"/>
              </a:rPr>
              <a:t> </a:t>
            </a:r>
            <a:r>
              <a:rPr lang="tr-TR" sz="1600" i="1" kern="0" dirty="0" err="1">
                <a:solidFill>
                  <a:srgbClr val="212529"/>
                </a:solidFill>
                <a:effectLst/>
                <a:latin typeface="Inherit"/>
                <a:ea typeface="Times New Roman" panose="02020603050405020304" pitchFamily="18" charset="0"/>
                <a:cs typeface="Times New Roman" panose="02020603050405020304" pitchFamily="18" charset="0"/>
              </a:rPr>
              <a:t>classifier</a:t>
            </a:r>
            <a:r>
              <a:rPr lang="tr-TR" sz="1600" i="1" kern="0" dirty="0">
                <a:solidFill>
                  <a:srgbClr val="212529"/>
                </a:solidFill>
                <a:effectLst/>
                <a:latin typeface="Inherit"/>
                <a:ea typeface="Times New Roman" panose="02020603050405020304" pitchFamily="18" charset="0"/>
                <a:cs typeface="Times New Roman" panose="02020603050405020304" pitchFamily="18" charset="0"/>
              </a:rPr>
              <a:t> doğrusu</a:t>
            </a:r>
            <a:r>
              <a:rPr lang="tr-TR" sz="1600" kern="0" dirty="0">
                <a:solidFill>
                  <a:srgbClr val="212529"/>
                </a:solidFill>
                <a:effectLst/>
                <a:latin typeface="Inherit"/>
                <a:ea typeface="Times New Roman" panose="02020603050405020304" pitchFamily="18" charset="0"/>
                <a:cs typeface="Times New Roman" panose="02020603050405020304" pitchFamily="18" charset="0"/>
              </a:rPr>
              <a:t> gibi olması beklenir. </a:t>
            </a:r>
            <a:r>
              <a:rPr lang="tr-TR" sz="1600" i="1" kern="0" dirty="0" err="1">
                <a:solidFill>
                  <a:srgbClr val="212529"/>
                </a:solidFill>
                <a:effectLst/>
                <a:latin typeface="Inherit"/>
                <a:ea typeface="Times New Roman" panose="02020603050405020304" pitchFamily="18" charset="0"/>
                <a:cs typeface="Times New Roman" panose="02020603050405020304" pitchFamily="18" charset="0"/>
              </a:rPr>
              <a:t>Random</a:t>
            </a:r>
            <a:r>
              <a:rPr lang="tr-TR" sz="1600" i="1" kern="0" dirty="0">
                <a:solidFill>
                  <a:srgbClr val="212529"/>
                </a:solidFill>
                <a:effectLst/>
                <a:latin typeface="Inherit"/>
                <a:ea typeface="Times New Roman" panose="02020603050405020304" pitchFamily="18" charset="0"/>
                <a:cs typeface="Times New Roman" panose="02020603050405020304" pitchFamily="18" charset="0"/>
              </a:rPr>
              <a:t> </a:t>
            </a:r>
            <a:r>
              <a:rPr lang="tr-TR" sz="1600" i="1" kern="0" dirty="0" err="1">
                <a:solidFill>
                  <a:srgbClr val="212529"/>
                </a:solidFill>
                <a:effectLst/>
                <a:latin typeface="Inherit"/>
                <a:ea typeface="Times New Roman" panose="02020603050405020304" pitchFamily="18" charset="0"/>
                <a:cs typeface="Times New Roman" panose="02020603050405020304" pitchFamily="18" charset="0"/>
              </a:rPr>
              <a:t>classifier</a:t>
            </a:r>
            <a:r>
              <a:rPr lang="tr-TR" sz="1600" kern="0" dirty="0">
                <a:solidFill>
                  <a:srgbClr val="212529"/>
                </a:solidFill>
                <a:effectLst/>
                <a:latin typeface="Inherit"/>
                <a:ea typeface="Times New Roman" panose="02020603050405020304" pitchFamily="18" charset="0"/>
                <a:cs typeface="Times New Roman" panose="02020603050405020304" pitchFamily="18" charset="0"/>
              </a:rPr>
              <a:t> doğrusunun üstünde kalan ROC eğrileri, </a:t>
            </a:r>
            <a:r>
              <a:rPr lang="tr-TR" sz="1600" i="1" kern="0" dirty="0" err="1">
                <a:solidFill>
                  <a:srgbClr val="212529"/>
                </a:solidFill>
                <a:effectLst/>
                <a:latin typeface="Inherit"/>
                <a:ea typeface="Times New Roman" panose="02020603050405020304" pitchFamily="18" charset="0"/>
                <a:cs typeface="Times New Roman" panose="02020603050405020304" pitchFamily="18" charset="0"/>
              </a:rPr>
              <a:t>perfect</a:t>
            </a:r>
            <a:r>
              <a:rPr lang="tr-TR" sz="1600" i="1" kern="0" dirty="0">
                <a:solidFill>
                  <a:srgbClr val="212529"/>
                </a:solidFill>
                <a:effectLst/>
                <a:latin typeface="Inherit"/>
                <a:ea typeface="Times New Roman" panose="02020603050405020304" pitchFamily="18" charset="0"/>
                <a:cs typeface="Times New Roman" panose="02020603050405020304" pitchFamily="18" charset="0"/>
              </a:rPr>
              <a:t> </a:t>
            </a:r>
            <a:r>
              <a:rPr lang="tr-TR" sz="1600" i="1" kern="0" dirty="0" err="1">
                <a:solidFill>
                  <a:srgbClr val="212529"/>
                </a:solidFill>
                <a:effectLst/>
                <a:latin typeface="Inherit"/>
                <a:ea typeface="Times New Roman" panose="02020603050405020304" pitchFamily="18" charset="0"/>
                <a:cs typeface="Times New Roman" panose="02020603050405020304" pitchFamily="18" charset="0"/>
              </a:rPr>
              <a:t>classifier</a:t>
            </a:r>
            <a:r>
              <a:rPr lang="tr-TR" sz="1600" kern="0" dirty="0" err="1">
                <a:solidFill>
                  <a:srgbClr val="212529"/>
                </a:solidFill>
                <a:effectLst/>
                <a:latin typeface="Inherit"/>
                <a:ea typeface="Times New Roman" panose="02020603050405020304" pitchFamily="18" charset="0"/>
                <a:cs typeface="Times New Roman" panose="02020603050405020304" pitchFamily="18" charset="0"/>
              </a:rPr>
              <a:t>’a</a:t>
            </a:r>
            <a:r>
              <a:rPr lang="tr-TR" sz="1600" kern="0" dirty="0">
                <a:solidFill>
                  <a:srgbClr val="212529"/>
                </a:solidFill>
                <a:effectLst/>
                <a:latin typeface="Inherit"/>
                <a:ea typeface="Times New Roman" panose="02020603050405020304" pitchFamily="18" charset="0"/>
                <a:cs typeface="Times New Roman" panose="02020603050405020304" pitchFamily="18" charset="0"/>
              </a:rPr>
              <a:t> doğru </a:t>
            </a:r>
            <a:r>
              <a:rPr lang="tr-TR" sz="1600" kern="0" dirty="0" err="1">
                <a:solidFill>
                  <a:srgbClr val="212529"/>
                </a:solidFill>
                <a:effectLst/>
                <a:latin typeface="Inherit"/>
                <a:ea typeface="Times New Roman" panose="02020603050405020304" pitchFamily="18" charset="0"/>
                <a:cs typeface="Times New Roman" panose="02020603050405020304" pitchFamily="18" charset="0"/>
              </a:rPr>
              <a:t>içbükeyleştikçe</a:t>
            </a:r>
            <a:r>
              <a:rPr lang="tr-TR" sz="1600" kern="0" dirty="0">
                <a:solidFill>
                  <a:srgbClr val="212529"/>
                </a:solidFill>
                <a:effectLst/>
                <a:latin typeface="Inherit"/>
                <a:ea typeface="Times New Roman" panose="02020603050405020304" pitchFamily="18" charset="0"/>
                <a:cs typeface="Times New Roman" panose="02020603050405020304" pitchFamily="18" charset="0"/>
              </a:rPr>
              <a:t> başarı oranı artmaktadır. Bu eğriler olası eşik değerlere (</a:t>
            </a:r>
            <a:r>
              <a:rPr lang="tr-TR" sz="1600" i="1" kern="0" dirty="0" err="1">
                <a:solidFill>
                  <a:srgbClr val="212529"/>
                </a:solidFill>
                <a:effectLst/>
                <a:latin typeface="Inherit"/>
                <a:ea typeface="Times New Roman" panose="02020603050405020304" pitchFamily="18" charset="0"/>
                <a:cs typeface="Times New Roman" panose="02020603050405020304" pitchFamily="18" charset="0"/>
              </a:rPr>
              <a:t>threshold</a:t>
            </a:r>
            <a:r>
              <a:rPr lang="tr-TR" sz="1600" kern="0" dirty="0">
                <a:solidFill>
                  <a:srgbClr val="212529"/>
                </a:solidFill>
                <a:effectLst/>
                <a:latin typeface="Inherit"/>
                <a:ea typeface="Times New Roman" panose="02020603050405020304" pitchFamily="18" charset="0"/>
                <a:cs typeface="Times New Roman" panose="02020603050405020304" pitchFamily="18" charset="0"/>
              </a:rPr>
              <a:t>) göre oluşan karmaşıklık matrisi üzerinden, her bir olası eşik değerine karşılık gelen </a:t>
            </a:r>
            <a:r>
              <a:rPr lang="tr-TR" sz="1600" i="1" kern="0" dirty="0">
                <a:solidFill>
                  <a:srgbClr val="212529"/>
                </a:solidFill>
                <a:effectLst/>
                <a:latin typeface="Inherit"/>
                <a:ea typeface="Times New Roman" panose="02020603050405020304" pitchFamily="18" charset="0"/>
                <a:cs typeface="Times New Roman" panose="02020603050405020304" pitchFamily="18" charset="0"/>
              </a:rPr>
              <a:t>True </a:t>
            </a:r>
            <a:r>
              <a:rPr lang="tr-TR" sz="1600" i="1" kern="0" dirty="0" err="1">
                <a:solidFill>
                  <a:srgbClr val="212529"/>
                </a:solidFill>
                <a:effectLst/>
                <a:latin typeface="Inherit"/>
                <a:ea typeface="Times New Roman" panose="02020603050405020304" pitchFamily="18" charset="0"/>
                <a:cs typeface="Times New Roman" panose="02020603050405020304" pitchFamily="18" charset="0"/>
              </a:rPr>
              <a:t>Positive</a:t>
            </a:r>
            <a:r>
              <a:rPr lang="tr-TR" sz="1600" kern="0" dirty="0">
                <a:solidFill>
                  <a:srgbClr val="212529"/>
                </a:solidFill>
                <a:effectLst/>
                <a:latin typeface="Inherit"/>
                <a:ea typeface="Times New Roman" panose="02020603050405020304" pitchFamily="18" charset="0"/>
                <a:cs typeface="Times New Roman" panose="02020603050405020304" pitchFamily="18" charset="0"/>
              </a:rPr>
              <a:t> ve </a:t>
            </a:r>
            <a:r>
              <a:rPr lang="tr-TR" sz="1600" i="1" kern="0" dirty="0" err="1">
                <a:solidFill>
                  <a:srgbClr val="212529"/>
                </a:solidFill>
                <a:effectLst/>
                <a:latin typeface="Inherit"/>
                <a:ea typeface="Times New Roman" panose="02020603050405020304" pitchFamily="18" charset="0"/>
                <a:cs typeface="Times New Roman" panose="02020603050405020304" pitchFamily="18" charset="0"/>
              </a:rPr>
              <a:t>False</a:t>
            </a:r>
            <a:r>
              <a:rPr lang="tr-TR" sz="1600" i="1" kern="0" dirty="0">
                <a:solidFill>
                  <a:srgbClr val="212529"/>
                </a:solidFill>
                <a:effectLst/>
                <a:latin typeface="Inherit"/>
                <a:ea typeface="Times New Roman" panose="02020603050405020304" pitchFamily="18" charset="0"/>
                <a:cs typeface="Times New Roman" panose="02020603050405020304" pitchFamily="18" charset="0"/>
              </a:rPr>
              <a:t> </a:t>
            </a:r>
            <a:r>
              <a:rPr lang="tr-TR" sz="1600" i="1" kern="0" dirty="0" err="1">
                <a:solidFill>
                  <a:srgbClr val="212529"/>
                </a:solidFill>
                <a:effectLst/>
                <a:latin typeface="Inherit"/>
                <a:ea typeface="Times New Roman" panose="02020603050405020304" pitchFamily="18" charset="0"/>
                <a:cs typeface="Times New Roman" panose="02020603050405020304" pitchFamily="18" charset="0"/>
              </a:rPr>
              <a:t>Positive</a:t>
            </a:r>
            <a:r>
              <a:rPr lang="tr-TR" sz="1600" kern="0" dirty="0">
                <a:solidFill>
                  <a:srgbClr val="212529"/>
                </a:solidFill>
                <a:effectLst/>
                <a:latin typeface="Inherit"/>
                <a:ea typeface="Times New Roman" panose="02020603050405020304" pitchFamily="18" charset="0"/>
                <a:cs typeface="Times New Roman" panose="02020603050405020304" pitchFamily="18" charset="0"/>
              </a:rPr>
              <a:t> değerleri hesaplanarak oluşturulur. </a:t>
            </a:r>
            <a:endParaRPr lang="tr-TR" sz="1600" kern="1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r>
              <a:rPr lang="tr-TR" sz="1600" kern="0" dirty="0">
                <a:solidFill>
                  <a:srgbClr val="212529"/>
                </a:solidFill>
                <a:effectLst/>
                <a:latin typeface="Inherit"/>
                <a:ea typeface="Times New Roman" panose="02020603050405020304" pitchFamily="18" charset="0"/>
                <a:cs typeface="Times New Roman" panose="02020603050405020304" pitchFamily="18" charset="0"/>
              </a:rPr>
              <a:t> </a:t>
            </a:r>
            <a:endParaRPr lang="tr-TR" sz="1600" kern="100" dirty="0">
              <a:solidFill>
                <a:srgbClr val="000000"/>
              </a:solidFill>
              <a:effectLst/>
              <a:latin typeface="Calibri" panose="020F0502020204030204" pitchFamily="34" charset="0"/>
              <a:ea typeface="Calibri" panose="020F0502020204030204" pitchFamily="34" charset="0"/>
            </a:endParaRPr>
          </a:p>
          <a:p>
            <a:r>
              <a:rPr lang="tr-TR" sz="1600" kern="0" dirty="0">
                <a:solidFill>
                  <a:srgbClr val="212529"/>
                </a:solidFill>
                <a:effectLst/>
                <a:latin typeface="Inherit"/>
                <a:ea typeface="Times New Roman" panose="02020603050405020304" pitchFamily="18" charset="0"/>
                <a:cs typeface="Times New Roman" panose="02020603050405020304" pitchFamily="18" charset="0"/>
              </a:rPr>
              <a:t>ROC eğrisi ile </a:t>
            </a:r>
            <a:r>
              <a:rPr lang="tr-TR" sz="1600" i="1" kern="0" dirty="0" err="1">
                <a:solidFill>
                  <a:srgbClr val="212529"/>
                </a:solidFill>
                <a:effectLst/>
                <a:latin typeface="Inherit"/>
                <a:ea typeface="Times New Roman" panose="02020603050405020304" pitchFamily="18" charset="0"/>
                <a:cs typeface="Times New Roman" panose="02020603050405020304" pitchFamily="18" charset="0"/>
              </a:rPr>
              <a:t>random</a:t>
            </a:r>
            <a:r>
              <a:rPr lang="tr-TR" sz="1600" i="1" kern="0" dirty="0">
                <a:solidFill>
                  <a:srgbClr val="212529"/>
                </a:solidFill>
                <a:effectLst/>
                <a:latin typeface="Inherit"/>
                <a:ea typeface="Times New Roman" panose="02020603050405020304" pitchFamily="18" charset="0"/>
                <a:cs typeface="Times New Roman" panose="02020603050405020304" pitchFamily="18" charset="0"/>
              </a:rPr>
              <a:t> </a:t>
            </a:r>
            <a:r>
              <a:rPr lang="tr-TR" sz="1600" i="1" kern="0" dirty="0" err="1">
                <a:solidFill>
                  <a:srgbClr val="212529"/>
                </a:solidFill>
                <a:effectLst/>
                <a:latin typeface="Inherit"/>
                <a:ea typeface="Times New Roman" panose="02020603050405020304" pitchFamily="18" charset="0"/>
                <a:cs typeface="Times New Roman" panose="02020603050405020304" pitchFamily="18" charset="0"/>
              </a:rPr>
              <a:t>classifier</a:t>
            </a:r>
            <a:r>
              <a:rPr lang="tr-TR" sz="1600" kern="0" dirty="0">
                <a:solidFill>
                  <a:srgbClr val="212529"/>
                </a:solidFill>
                <a:effectLst/>
                <a:latin typeface="Inherit"/>
                <a:ea typeface="Times New Roman" panose="02020603050405020304" pitchFamily="18" charset="0"/>
                <a:cs typeface="Times New Roman" panose="02020603050405020304" pitchFamily="18" charset="0"/>
              </a:rPr>
              <a:t> arasındaki alana </a:t>
            </a:r>
            <a:r>
              <a:rPr lang="tr-TR" sz="1600" b="1" i="1" kern="0" dirty="0" err="1">
                <a:solidFill>
                  <a:srgbClr val="212529"/>
                </a:solidFill>
                <a:effectLst/>
                <a:latin typeface="Inherit"/>
                <a:ea typeface="Times New Roman" panose="02020603050405020304" pitchFamily="18" charset="0"/>
                <a:cs typeface="Times New Roman" panose="02020603050405020304" pitchFamily="18" charset="0"/>
              </a:rPr>
              <a:t>Area</a:t>
            </a:r>
            <a:r>
              <a:rPr lang="tr-TR" sz="1600" b="1" i="1" kern="0" dirty="0">
                <a:solidFill>
                  <a:srgbClr val="212529"/>
                </a:solidFill>
                <a:effectLst/>
                <a:latin typeface="Inherit"/>
                <a:ea typeface="Times New Roman" panose="02020603050405020304" pitchFamily="18" charset="0"/>
                <a:cs typeface="Times New Roman" panose="02020603050405020304" pitchFamily="18" charset="0"/>
              </a:rPr>
              <a:t> Under </a:t>
            </a:r>
            <a:r>
              <a:rPr lang="tr-TR" sz="1600" b="1" i="1" kern="0" dirty="0" err="1">
                <a:solidFill>
                  <a:srgbClr val="212529"/>
                </a:solidFill>
                <a:effectLst/>
                <a:latin typeface="Inherit"/>
                <a:ea typeface="Times New Roman" panose="02020603050405020304" pitchFamily="18" charset="0"/>
                <a:cs typeface="Times New Roman" panose="02020603050405020304" pitchFamily="18" charset="0"/>
              </a:rPr>
              <a:t>Curve</a:t>
            </a:r>
            <a:r>
              <a:rPr lang="tr-TR" sz="1600" b="1" i="1" kern="0" dirty="0">
                <a:solidFill>
                  <a:srgbClr val="212529"/>
                </a:solidFill>
                <a:effectLst/>
                <a:latin typeface="Inherit"/>
                <a:ea typeface="Times New Roman" panose="02020603050405020304" pitchFamily="18" charset="0"/>
                <a:cs typeface="Times New Roman" panose="02020603050405020304" pitchFamily="18" charset="0"/>
              </a:rPr>
              <a:t> (AUC)</a:t>
            </a:r>
            <a:r>
              <a:rPr lang="tr-TR" sz="1600" kern="0" dirty="0">
                <a:solidFill>
                  <a:srgbClr val="212529"/>
                </a:solidFill>
                <a:effectLst/>
                <a:latin typeface="Inherit"/>
                <a:ea typeface="Times New Roman" panose="02020603050405020304" pitchFamily="18" charset="0"/>
                <a:cs typeface="Times New Roman" panose="02020603050405020304" pitchFamily="18" charset="0"/>
              </a:rPr>
              <a:t> ismi verilmektedir. Bu metrik ROC eğrisinin sayısal bir şekilde ifade edilişidir. AUC, tüm olası sınıflandırma eşikleri için toplu bir performans ölçüsüdür. AUC değerinin yüksek olması sınıflandırmanın iyi yapıldığı anlamına gelir</a:t>
            </a:r>
            <a:endParaRPr lang="tr-TR" sz="1600" b="1" kern="0" dirty="0">
              <a:solidFill>
                <a:srgbClr val="212529"/>
              </a:solidFill>
              <a:effectLst/>
              <a:latin typeface="Inherit"/>
              <a:ea typeface="Times New Roman" panose="02020603050405020304" pitchFamily="18" charset="0"/>
              <a:cs typeface="Times New Roman" panose="02020603050405020304" pitchFamily="18" charset="0"/>
            </a:endParaRPr>
          </a:p>
        </p:txBody>
      </p:sp>
      <p:pic>
        <p:nvPicPr>
          <p:cNvPr id="4" name="Resim 3" descr="metin, çizgi, diyagram, öykü gelişim çizgisi; kumpas; grafiğini çıkarma içeren bir resim&#10;&#10;Açıklama otomatik olarak oluşturuldu">
            <a:extLst>
              <a:ext uri="{FF2B5EF4-FFF2-40B4-BE49-F238E27FC236}">
                <a16:creationId xmlns:a16="http://schemas.microsoft.com/office/drawing/2014/main" id="{06CC4B56-098D-331F-8F10-C8783AB1BB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63022" y="681046"/>
            <a:ext cx="4419772" cy="2338991"/>
          </a:xfrm>
          <a:prstGeom prst="rect">
            <a:avLst/>
          </a:prstGeom>
          <a:noFill/>
          <a:ln>
            <a:noFill/>
          </a:ln>
        </p:spPr>
      </p:pic>
    </p:spTree>
    <p:extLst>
      <p:ext uri="{BB962C8B-B14F-4D97-AF65-F5344CB8AC3E}">
        <p14:creationId xmlns:p14="http://schemas.microsoft.com/office/powerpoint/2010/main" val="1295408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5"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36" name="Freeform: Shape 14">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Freeform: Shape 15">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38" name="Freeform: Shape 16">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39" name="Freeform: Shape 17">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0" name="Freeform: Shape 18">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1" name="Freeform: Shape 19">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20">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Başlık 1">
            <a:extLst>
              <a:ext uri="{FF2B5EF4-FFF2-40B4-BE49-F238E27FC236}">
                <a16:creationId xmlns:a16="http://schemas.microsoft.com/office/drawing/2014/main" id="{71DCC085-2724-3647-C341-96A6A332E8BA}"/>
              </a:ext>
            </a:extLst>
          </p:cNvPr>
          <p:cNvSpPr>
            <a:spLocks noGrp="1"/>
          </p:cNvSpPr>
          <p:nvPr>
            <p:ph type="title"/>
          </p:nvPr>
        </p:nvSpPr>
        <p:spPr>
          <a:xfrm>
            <a:off x="1709116" y="153876"/>
            <a:ext cx="3988369" cy="2236864"/>
          </a:xfrm>
        </p:spPr>
        <p:txBody>
          <a:bodyPr>
            <a:normAutofit/>
          </a:bodyPr>
          <a:lstStyle/>
          <a:p>
            <a:pPr>
              <a:lnSpc>
                <a:spcPct val="90000"/>
              </a:lnSpc>
            </a:pPr>
            <a:r>
              <a:rPr lang="tr-TR" sz="3700" b="1" kern="100" dirty="0">
                <a:effectLst/>
                <a:latin typeface="Calibri" panose="020F0502020204030204" pitchFamily="34" charset="0"/>
                <a:ea typeface="Calibri" panose="020F0502020204030204" pitchFamily="34" charset="0"/>
              </a:rPr>
              <a:t>	</a:t>
            </a:r>
            <a:r>
              <a:rPr lang="tr-TR" sz="3700" b="1" kern="100" dirty="0">
                <a:latin typeface="Calibri" panose="020F0502020204030204" pitchFamily="34" charset="0"/>
                <a:ea typeface="Calibri" panose="020F0502020204030204" pitchFamily="34" charset="0"/>
              </a:rPr>
              <a:t>  </a:t>
            </a:r>
            <a:r>
              <a:rPr lang="tr-TR" sz="3700" b="1" kern="100" dirty="0">
                <a:effectLst/>
                <a:latin typeface="Calibri" panose="020F0502020204030204" pitchFamily="34" charset="0"/>
                <a:ea typeface="Calibri" panose="020F0502020204030204" pitchFamily="34" charset="0"/>
              </a:rPr>
              <a:t>KNN Algoritması nedir?</a:t>
            </a:r>
            <a:br>
              <a:rPr lang="tr-TR" sz="3700" kern="100" dirty="0">
                <a:effectLst/>
                <a:latin typeface="Calibri" panose="020F0502020204030204" pitchFamily="34" charset="0"/>
                <a:ea typeface="Calibri" panose="020F0502020204030204" pitchFamily="34" charset="0"/>
              </a:rPr>
            </a:br>
            <a:endParaRPr lang="tr-TR" sz="3700" dirty="0"/>
          </a:p>
        </p:txBody>
      </p:sp>
      <p:sp>
        <p:nvSpPr>
          <p:cNvPr id="43" name="İçerik Yer Tutucusu 2">
            <a:extLst>
              <a:ext uri="{FF2B5EF4-FFF2-40B4-BE49-F238E27FC236}">
                <a16:creationId xmlns:a16="http://schemas.microsoft.com/office/drawing/2014/main" id="{A53CF34E-2765-0C88-A6EF-5F8A5EFDA3BA}"/>
              </a:ext>
            </a:extLst>
          </p:cNvPr>
          <p:cNvSpPr>
            <a:spLocks noGrp="1"/>
          </p:cNvSpPr>
          <p:nvPr>
            <p:ph idx="1"/>
          </p:nvPr>
        </p:nvSpPr>
        <p:spPr>
          <a:xfrm>
            <a:off x="1489733" y="1725399"/>
            <a:ext cx="3880117" cy="4497355"/>
          </a:xfrm>
        </p:spPr>
        <p:txBody>
          <a:bodyPr>
            <a:normAutofit/>
          </a:bodyPr>
          <a:lstStyle/>
          <a:p>
            <a:pPr marL="0" indent="0">
              <a:lnSpc>
                <a:spcPct val="100000"/>
              </a:lnSpc>
              <a:spcAft>
                <a:spcPts val="800"/>
              </a:spcAft>
              <a:buNone/>
            </a:pPr>
            <a:endParaRPr lang="tr-TR" sz="1400" kern="100" dirty="0">
              <a:effectLst/>
              <a:latin typeface="Calibri" panose="020F0502020204030204" pitchFamily="34" charset="0"/>
              <a:ea typeface="Calibri" panose="020F0502020204030204" pitchFamily="34" charset="0"/>
            </a:endParaRPr>
          </a:p>
          <a:p>
            <a:pPr>
              <a:lnSpc>
                <a:spcPct val="100000"/>
              </a:lnSpc>
              <a:spcAft>
                <a:spcPts val="800"/>
              </a:spcAft>
            </a:pPr>
            <a:r>
              <a:rPr lang="tr-TR" sz="1800" kern="100" dirty="0">
                <a:effectLst/>
                <a:latin typeface="Calibri" panose="020F0502020204030204" pitchFamily="34" charset="0"/>
                <a:ea typeface="Calibri" panose="020F0502020204030204" pitchFamily="34" charset="0"/>
              </a:rPr>
              <a:t>K-en yakın komşu algoritması (veya KNN), basitliği nedeniyle en çok kullanılan öğrenme algoritmalarından biridir. KNN veya K-en yakın komşu Algoritması, birbirine yaklaşan her veri noktasının aynı sınıfa girmesi prensibiyle çalışan denetimli bir öğrenme algoritmasıdır. Buradaki temel varsayım, birbirine yakın olan şeylerin birbirine benzediğidir. Çoğunlukla KNN Algoritması, yorumlama kolaylığı ve düşük hesaplama süresi nedeniyle kullanılmaktadır.</a:t>
            </a:r>
          </a:p>
          <a:p>
            <a:pPr>
              <a:lnSpc>
                <a:spcPct val="100000"/>
              </a:lnSpc>
            </a:pPr>
            <a:endParaRPr lang="tr-TR" sz="1400" dirty="0"/>
          </a:p>
        </p:txBody>
      </p:sp>
      <p:pic>
        <p:nvPicPr>
          <p:cNvPr id="7" name="Graphic 6" descr="Suburban scene">
            <a:extLst>
              <a:ext uri="{FF2B5EF4-FFF2-40B4-BE49-F238E27FC236}">
                <a16:creationId xmlns:a16="http://schemas.microsoft.com/office/drawing/2014/main" id="{FAF0BE24-C23B-A80C-4039-B12F24DEB0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5923" y="2051208"/>
            <a:ext cx="3845739" cy="3845739"/>
          </a:xfrm>
          <a:prstGeom prst="rect">
            <a:avLst/>
          </a:prstGeom>
        </p:spPr>
      </p:pic>
      <p:grpSp>
        <p:nvGrpSpPr>
          <p:cNvPr id="24"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4" name="Freeform: Shape 24">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5"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6" name="Freeform: Shape 27">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28">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29">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30">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31">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1" name="Freeform: Shape 26">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273036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6"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7" name="Top Left">
            <a:extLst>
              <a:ext uri="{FF2B5EF4-FFF2-40B4-BE49-F238E27FC236}">
                <a16:creationId xmlns:a16="http://schemas.microsoft.com/office/drawing/2014/main" id="{30E2593C-D80A-46DA-80DF-172357084A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38" name="Freeform: Shape 13">
              <a:extLst>
                <a:ext uri="{FF2B5EF4-FFF2-40B4-BE49-F238E27FC236}">
                  <a16:creationId xmlns:a16="http://schemas.microsoft.com/office/drawing/2014/main" id="{01A9D4F6-4E29-4BDA-A516-7F3F736DB7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Freeform: Shape 14">
              <a:extLst>
                <a:ext uri="{FF2B5EF4-FFF2-40B4-BE49-F238E27FC236}">
                  <a16:creationId xmlns:a16="http://schemas.microsoft.com/office/drawing/2014/main" id="{F21C7B06-772C-4D26-AF38-02786B9F8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0" name="Freeform: Shape 15">
              <a:extLst>
                <a:ext uri="{FF2B5EF4-FFF2-40B4-BE49-F238E27FC236}">
                  <a16:creationId xmlns:a16="http://schemas.microsoft.com/office/drawing/2014/main" id="{98F1E44D-5255-4ED6-8D25-0616BC280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1" name="Freeform: Shape 16">
              <a:extLst>
                <a:ext uri="{FF2B5EF4-FFF2-40B4-BE49-F238E27FC236}">
                  <a16:creationId xmlns:a16="http://schemas.microsoft.com/office/drawing/2014/main" id="{D4D73AC6-0076-449C-8676-7D0AD28D6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17">
              <a:extLst>
                <a:ext uri="{FF2B5EF4-FFF2-40B4-BE49-F238E27FC236}">
                  <a16:creationId xmlns:a16="http://schemas.microsoft.com/office/drawing/2014/main" id="{6592273B-D4FB-437C-A81B-0CEEEB089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18">
              <a:extLst>
                <a:ext uri="{FF2B5EF4-FFF2-40B4-BE49-F238E27FC236}">
                  <a16:creationId xmlns:a16="http://schemas.microsoft.com/office/drawing/2014/main" id="{25058A91-09D6-41A3-B732-BD9820CAF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19">
              <a:extLst>
                <a:ext uri="{FF2B5EF4-FFF2-40B4-BE49-F238E27FC236}">
                  <a16:creationId xmlns:a16="http://schemas.microsoft.com/office/drawing/2014/main" id="{EB46C089-E160-4CFA-9B80-559D7A221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20">
              <a:extLst>
                <a:ext uri="{FF2B5EF4-FFF2-40B4-BE49-F238E27FC236}">
                  <a16:creationId xmlns:a16="http://schemas.microsoft.com/office/drawing/2014/main" id="{3A4BDAFA-2631-4743-B907-D9504D8E5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İçerik Yer Tutucusu 2">
            <a:extLst>
              <a:ext uri="{FF2B5EF4-FFF2-40B4-BE49-F238E27FC236}">
                <a16:creationId xmlns:a16="http://schemas.microsoft.com/office/drawing/2014/main" id="{BEE526A8-2FF0-7C85-36FD-E35BDD60D920}"/>
              </a:ext>
            </a:extLst>
          </p:cNvPr>
          <p:cNvSpPr>
            <a:spLocks noGrp="1"/>
          </p:cNvSpPr>
          <p:nvPr>
            <p:ph idx="1"/>
          </p:nvPr>
        </p:nvSpPr>
        <p:spPr>
          <a:xfrm>
            <a:off x="1180732" y="1030935"/>
            <a:ext cx="4814102" cy="3728613"/>
          </a:xfrm>
        </p:spPr>
        <p:txBody>
          <a:bodyPr>
            <a:normAutofit/>
          </a:bodyPr>
          <a:lstStyle/>
          <a:p>
            <a:r>
              <a:rPr lang="tr-TR" sz="1800" b="1" spc="-5" dirty="0">
                <a:effectLst/>
                <a:latin typeface="Georgia" panose="02040502050405020303" pitchFamily="18" charset="0"/>
                <a:ea typeface="Times New Roman" panose="02020603050405020304" pitchFamily="18" charset="0"/>
              </a:rPr>
              <a:t>KNN (K-</a:t>
            </a:r>
            <a:r>
              <a:rPr lang="tr-TR" sz="1800" b="1" spc="-5" dirty="0" err="1">
                <a:effectLst/>
                <a:latin typeface="Georgia" panose="02040502050405020303" pitchFamily="18" charset="0"/>
                <a:ea typeface="Times New Roman" panose="02020603050405020304" pitchFamily="18" charset="0"/>
              </a:rPr>
              <a:t>Nearest</a:t>
            </a:r>
            <a:r>
              <a:rPr lang="tr-TR" sz="1800" b="1" spc="-5" dirty="0">
                <a:effectLst/>
                <a:latin typeface="Georgia" panose="02040502050405020303" pitchFamily="18" charset="0"/>
                <a:ea typeface="Times New Roman" panose="02020603050405020304" pitchFamily="18" charset="0"/>
              </a:rPr>
              <a:t> </a:t>
            </a:r>
            <a:r>
              <a:rPr lang="tr-TR" sz="1800" b="1" spc="-5" dirty="0" err="1">
                <a:effectLst/>
                <a:latin typeface="Georgia" panose="02040502050405020303" pitchFamily="18" charset="0"/>
                <a:ea typeface="Times New Roman" panose="02020603050405020304" pitchFamily="18" charset="0"/>
              </a:rPr>
              <a:t>Neighbors</a:t>
            </a:r>
            <a:r>
              <a:rPr lang="tr-TR" sz="1800" b="1" spc="-5" dirty="0">
                <a:effectLst/>
                <a:latin typeface="Georgia" panose="02040502050405020303" pitchFamily="18" charset="0"/>
                <a:ea typeface="Times New Roman" panose="02020603050405020304" pitchFamily="18" charset="0"/>
              </a:rPr>
              <a:t>) Algoritması iki temel değer üzerinden tahmin yapar;</a:t>
            </a:r>
          </a:p>
          <a:p>
            <a:endParaRPr lang="tr-TR" sz="1800" b="1" spc="-5" dirty="0">
              <a:effectLst/>
              <a:latin typeface="Georgia" panose="02040502050405020303" pitchFamily="18" charset="0"/>
              <a:ea typeface="Times New Roman" panose="02020603050405020304" pitchFamily="18" charset="0"/>
            </a:endParaRPr>
          </a:p>
          <a:p>
            <a:pPr lvl="1"/>
            <a:r>
              <a:rPr lang="tr-TR" sz="1800" b="1" spc="-5" dirty="0" err="1">
                <a:effectLst/>
                <a:latin typeface="Georgia" panose="02040502050405020303" pitchFamily="18" charset="0"/>
                <a:ea typeface="Times New Roman" panose="02020603050405020304" pitchFamily="18" charset="0"/>
                <a:cs typeface="Segoe UI" panose="020B0502040204020203" pitchFamily="34" charset="0"/>
              </a:rPr>
              <a:t>Distance</a:t>
            </a:r>
            <a:r>
              <a:rPr lang="tr-TR" sz="1800" b="1" spc="-5" dirty="0">
                <a:effectLst/>
                <a:latin typeface="Georgia" panose="02040502050405020303" pitchFamily="18" charset="0"/>
                <a:ea typeface="Times New Roman" panose="02020603050405020304" pitchFamily="18" charset="0"/>
                <a:cs typeface="Segoe UI" panose="020B0502040204020203" pitchFamily="34" charset="0"/>
              </a:rPr>
              <a:t> (Uzaklık): </a:t>
            </a:r>
            <a:r>
              <a:rPr lang="tr-TR" sz="1800" spc="-5" dirty="0">
                <a:effectLst/>
                <a:latin typeface="Georgia" panose="02040502050405020303" pitchFamily="18" charset="0"/>
                <a:ea typeface="Times New Roman" panose="02020603050405020304" pitchFamily="18" charset="0"/>
                <a:cs typeface="Segoe UI" panose="020B0502040204020203" pitchFamily="34" charset="0"/>
              </a:rPr>
              <a:t>Tahmin edilecek noktanın diğer noktalara uzaklığı hesaplanır. Bunun için </a:t>
            </a:r>
            <a:r>
              <a:rPr lang="tr-TR" sz="1800" spc="-5" dirty="0" err="1">
                <a:effectLst/>
                <a:latin typeface="Georgia" panose="02040502050405020303" pitchFamily="18" charset="0"/>
                <a:ea typeface="Times New Roman" panose="02020603050405020304" pitchFamily="18" charset="0"/>
                <a:cs typeface="Segoe UI" panose="020B0502040204020203" pitchFamily="34" charset="0"/>
              </a:rPr>
              <a:t>Minkowski,Öklid</a:t>
            </a:r>
            <a:r>
              <a:rPr lang="tr-TR" sz="1800" spc="-5" dirty="0">
                <a:effectLst/>
                <a:latin typeface="Georgia" panose="02040502050405020303" pitchFamily="18" charset="0"/>
                <a:ea typeface="Times New Roman" panose="02020603050405020304" pitchFamily="18" charset="0"/>
                <a:cs typeface="Segoe UI" panose="020B0502040204020203" pitchFamily="34" charset="0"/>
              </a:rPr>
              <a:t> ve Manhattan  uzaklık hesaplama fonksiyonları  kullanılır.</a:t>
            </a:r>
            <a:endParaRPr lang="tr-TR" sz="1800" dirty="0">
              <a:effectLst/>
              <a:latin typeface="Times New Roman" panose="02020603050405020304" pitchFamily="18" charset="0"/>
              <a:ea typeface="Times New Roman" panose="02020603050405020304" pitchFamily="18" charset="0"/>
            </a:endParaRPr>
          </a:p>
          <a:p>
            <a:pPr lvl="1"/>
            <a:endParaRPr lang="tr-TR" sz="1800" b="1" dirty="0">
              <a:effectLst/>
              <a:latin typeface="Times New Roman" panose="02020603050405020304" pitchFamily="18" charset="0"/>
              <a:ea typeface="Times New Roman" panose="02020603050405020304" pitchFamily="18" charset="0"/>
            </a:endParaRPr>
          </a:p>
          <a:p>
            <a:endParaRPr lang="tr-TR" sz="1800" dirty="0"/>
          </a:p>
        </p:txBody>
      </p:sp>
      <p:pic>
        <p:nvPicPr>
          <p:cNvPr id="4" name="Resim 3" descr="metin, yazı tipi, diyagram, el yazısı içeren bir resim&#10;&#10;Açıklama otomatik olarak oluşturuldu">
            <a:extLst>
              <a:ext uri="{FF2B5EF4-FFF2-40B4-BE49-F238E27FC236}">
                <a16:creationId xmlns:a16="http://schemas.microsoft.com/office/drawing/2014/main" id="{1A64AFA5-F8C0-726E-9246-6B9A133D18D0}"/>
              </a:ext>
            </a:extLst>
          </p:cNvPr>
          <p:cNvPicPr>
            <a:picLocks noChangeAspect="1"/>
          </p:cNvPicPr>
          <p:nvPr/>
        </p:nvPicPr>
        <p:blipFill rotWithShape="1">
          <a:blip r:embed="rId2"/>
          <a:srcRect r="32" b="3"/>
          <a:stretch/>
        </p:blipFill>
        <p:spPr>
          <a:xfrm>
            <a:off x="6094725" y="1148597"/>
            <a:ext cx="4334935" cy="4336215"/>
          </a:xfrm>
          <a:prstGeom prst="rect">
            <a:avLst/>
          </a:prstGeom>
        </p:spPr>
      </p:pic>
      <p:grpSp>
        <p:nvGrpSpPr>
          <p:cNvPr id="46" name="Bottom Right">
            <a:extLst>
              <a:ext uri="{FF2B5EF4-FFF2-40B4-BE49-F238E27FC236}">
                <a16:creationId xmlns:a16="http://schemas.microsoft.com/office/drawing/2014/main" id="{521AD032-2A8E-46DA-9ADE-ABE5E787F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7" name="Freeform: Shape 23">
              <a:extLst>
                <a:ext uri="{FF2B5EF4-FFF2-40B4-BE49-F238E27FC236}">
                  <a16:creationId xmlns:a16="http://schemas.microsoft.com/office/drawing/2014/main" id="{4C99AC15-8ABA-4F63-9321-20BC70B7C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4A4D9C63-9AE2-409A-AD6F-D6B96CC608F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8" name="Freeform: Shape 26">
                <a:extLst>
                  <a:ext uri="{FF2B5EF4-FFF2-40B4-BE49-F238E27FC236}">
                    <a16:creationId xmlns:a16="http://schemas.microsoft.com/office/drawing/2014/main" id="{1C414FAE-71E1-463A-AE68-63329132E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27">
                <a:extLst>
                  <a:ext uri="{FF2B5EF4-FFF2-40B4-BE49-F238E27FC236}">
                    <a16:creationId xmlns:a16="http://schemas.microsoft.com/office/drawing/2014/main" id="{2AA2E51D-8749-4E45-B4DD-111ED901B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28">
                <a:extLst>
                  <a:ext uri="{FF2B5EF4-FFF2-40B4-BE49-F238E27FC236}">
                    <a16:creationId xmlns:a16="http://schemas.microsoft.com/office/drawing/2014/main" id="{FF8F5908-4C35-43FC-A898-D3C8C3A09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29">
                <a:extLst>
                  <a:ext uri="{FF2B5EF4-FFF2-40B4-BE49-F238E27FC236}">
                    <a16:creationId xmlns:a16="http://schemas.microsoft.com/office/drawing/2014/main" id="{B573C509-A7F3-4312-B67F-C55BB88DD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30">
                <a:extLst>
                  <a:ext uri="{FF2B5EF4-FFF2-40B4-BE49-F238E27FC236}">
                    <a16:creationId xmlns:a16="http://schemas.microsoft.com/office/drawing/2014/main" id="{79AB9BF4-2BB4-4BE7-98EB-B320312ED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31">
                <a:extLst>
                  <a:ext uri="{FF2B5EF4-FFF2-40B4-BE49-F238E27FC236}">
                    <a16:creationId xmlns:a16="http://schemas.microsoft.com/office/drawing/2014/main" id="{971E7EF4-D2C5-4968-AC34-A0674E1F8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32">
                <a:extLst>
                  <a:ext uri="{FF2B5EF4-FFF2-40B4-BE49-F238E27FC236}">
                    <a16:creationId xmlns:a16="http://schemas.microsoft.com/office/drawing/2014/main" id="{235D9000-8CED-4925-95A2-3F12C8023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5" name="Freeform: Shape 25">
              <a:extLst>
                <a:ext uri="{FF2B5EF4-FFF2-40B4-BE49-F238E27FC236}">
                  <a16:creationId xmlns:a16="http://schemas.microsoft.com/office/drawing/2014/main" id="{9F857165-8DF4-4025-B0D6-1079CDA8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8075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5089F41F-380F-4E05-9A56-4C8F456E81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AA95964E-B60E-42AA-AAF3-91A4345B39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6C9A41BA-B255-49A5-9A9C-46B951135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A5076F12-9630-46F2-ADAF-617D35489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81DD2B33-B10F-441B-A5DE-95F578BE7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E1C0380C-3C12-4AD4-A59D-9F4A5B527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4012F9BC-0D26-4714-96A0-BB74332F97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70BDD384-5C35-40DD-81BD-260F7CD7C9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B9813DFC-2118-4F9F-B162-1DD0A32B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İçerik Yer Tutucusu 2">
            <a:extLst>
              <a:ext uri="{FF2B5EF4-FFF2-40B4-BE49-F238E27FC236}">
                <a16:creationId xmlns:a16="http://schemas.microsoft.com/office/drawing/2014/main" id="{0787CE77-8929-6AB6-22DD-AC476444BDE8}"/>
              </a:ext>
            </a:extLst>
          </p:cNvPr>
          <p:cNvSpPr>
            <a:spLocks noGrp="1"/>
          </p:cNvSpPr>
          <p:nvPr>
            <p:ph idx="1"/>
          </p:nvPr>
        </p:nvSpPr>
        <p:spPr>
          <a:xfrm>
            <a:off x="1721052" y="1669225"/>
            <a:ext cx="4373423" cy="3609432"/>
          </a:xfrm>
        </p:spPr>
        <p:txBody>
          <a:bodyPr>
            <a:normAutofit lnSpcReduction="10000"/>
          </a:bodyPr>
          <a:lstStyle/>
          <a:p>
            <a:pPr>
              <a:lnSpc>
                <a:spcPct val="100000"/>
              </a:lnSpc>
            </a:pPr>
            <a:r>
              <a:rPr lang="tr-TR" sz="1500" b="1" spc="-5" dirty="0">
                <a:effectLst/>
                <a:latin typeface="Georgia" panose="02040502050405020303" pitchFamily="18" charset="0"/>
                <a:ea typeface="Times New Roman" panose="02020603050405020304" pitchFamily="18" charset="0"/>
                <a:cs typeface="Segoe UI" panose="020B0502040204020203" pitchFamily="34" charset="0"/>
              </a:rPr>
              <a:t>K (</a:t>
            </a:r>
            <a:r>
              <a:rPr lang="tr-TR" sz="1500" b="1" spc="-5" dirty="0" err="1">
                <a:effectLst/>
                <a:latin typeface="Georgia" panose="02040502050405020303" pitchFamily="18" charset="0"/>
                <a:ea typeface="Times New Roman" panose="02020603050405020304" pitchFamily="18" charset="0"/>
                <a:cs typeface="Segoe UI" panose="020B0502040204020203" pitchFamily="34" charset="0"/>
              </a:rPr>
              <a:t>komuşuluk</a:t>
            </a:r>
            <a:r>
              <a:rPr lang="tr-TR" sz="1500" b="1" spc="-5" dirty="0">
                <a:effectLst/>
                <a:latin typeface="Georgia" panose="02040502050405020303" pitchFamily="18" charset="0"/>
                <a:ea typeface="Times New Roman" panose="02020603050405020304" pitchFamily="18" charset="0"/>
                <a:cs typeface="Segoe UI" panose="020B0502040204020203" pitchFamily="34" charset="0"/>
              </a:rPr>
              <a:t> sayısı):</a:t>
            </a:r>
            <a:r>
              <a:rPr lang="tr-TR" sz="1500" spc="-5" dirty="0">
                <a:effectLst/>
                <a:latin typeface="Georgia" panose="02040502050405020303" pitchFamily="18" charset="0"/>
                <a:ea typeface="Times New Roman" panose="02020603050405020304" pitchFamily="18" charset="0"/>
                <a:cs typeface="Segoe UI" panose="020B0502040204020203" pitchFamily="34" charset="0"/>
              </a:rPr>
              <a:t> En yakın kaç komşu üzerinden hesaplama yapılacağını söyleriz. K değeri sonucu direkt etkileyecektir. K 1 olursa </a:t>
            </a:r>
            <a:r>
              <a:rPr lang="tr-TR" sz="1500" spc="-5" dirty="0" err="1">
                <a:effectLst/>
                <a:latin typeface="Georgia" panose="02040502050405020303" pitchFamily="18" charset="0"/>
                <a:ea typeface="Times New Roman" panose="02020603050405020304" pitchFamily="18" charset="0"/>
                <a:cs typeface="Segoe UI" panose="020B0502040204020203" pitchFamily="34" charset="0"/>
              </a:rPr>
              <a:t>overfit</a:t>
            </a:r>
            <a:r>
              <a:rPr lang="tr-TR" sz="1500" spc="-5" dirty="0">
                <a:effectLst/>
                <a:latin typeface="Georgia" panose="02040502050405020303" pitchFamily="18" charset="0"/>
                <a:ea typeface="Times New Roman" panose="02020603050405020304" pitchFamily="18" charset="0"/>
                <a:cs typeface="Segoe UI" panose="020B0502040204020203" pitchFamily="34" charset="0"/>
              </a:rPr>
              <a:t> etme olasılığı çok yüksek olacaktır. Çok büyük olursa da çok genel sonuçlar verecektir. Bu sebeple optimum K değerini tahmin etmek problemin asıl konusu olarak karşımızda durmaktadır. K değerinin önemini </a:t>
            </a:r>
            <a:r>
              <a:rPr lang="tr-TR" sz="1500" spc="-5" dirty="0">
                <a:latin typeface="Georgia" panose="02040502050405020303" pitchFamily="18" charset="0"/>
                <a:ea typeface="Times New Roman" panose="02020603050405020304" pitchFamily="18" charset="0"/>
                <a:cs typeface="Segoe UI" panose="020B0502040204020203" pitchFamily="34" charset="0"/>
              </a:rPr>
              <a:t>yandaki</a:t>
            </a:r>
            <a:r>
              <a:rPr lang="tr-TR" sz="1500" spc="-5" dirty="0">
                <a:effectLst/>
                <a:latin typeface="Georgia" panose="02040502050405020303" pitchFamily="18" charset="0"/>
                <a:ea typeface="Times New Roman" panose="02020603050405020304" pitchFamily="18" charset="0"/>
                <a:cs typeface="Segoe UI" panose="020B0502040204020203" pitchFamily="34" charset="0"/>
              </a:rPr>
              <a:t> grafik çok güzel bir şekilde göstermektedir. Eğer K=3 ( düz çizginin olduğu yer) seçersek sınıflandırma algoritması ? işareti ile gösterilen noktayı, kırmızı üçgen sınıfı olarak tanımlayacaktır. Fakat K=5 (kesikli çizginin olduğu alan) seçersek sınıflandırma algoritması, aynı noktayı mavi kare sınıfı olarak tanımlayacaktır.</a:t>
            </a:r>
            <a:endParaRPr lang="tr-TR" sz="1500" dirty="0">
              <a:effectLst/>
              <a:latin typeface="Times New Roman" panose="02020603050405020304" pitchFamily="18" charset="0"/>
              <a:ea typeface="Times New Roman" panose="02020603050405020304" pitchFamily="18" charset="0"/>
            </a:endParaRPr>
          </a:p>
          <a:p>
            <a:pPr>
              <a:lnSpc>
                <a:spcPct val="100000"/>
              </a:lnSpc>
            </a:pPr>
            <a:endParaRPr lang="tr-TR" sz="1500" dirty="0"/>
          </a:p>
        </p:txBody>
      </p:sp>
      <p:pic>
        <p:nvPicPr>
          <p:cNvPr id="4" name="Resim 3" descr="ekran görüntüsü, renklilik içeren bir resim&#10;&#10;Açıklama otomatik olarak oluşturuldu">
            <a:extLst>
              <a:ext uri="{FF2B5EF4-FFF2-40B4-BE49-F238E27FC236}">
                <a16:creationId xmlns:a16="http://schemas.microsoft.com/office/drawing/2014/main" id="{AC1F6861-54ED-92F4-D9FC-384380DF7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058069" y="1669225"/>
            <a:ext cx="3644199" cy="3288889"/>
          </a:xfrm>
          <a:prstGeom prst="rect">
            <a:avLst/>
          </a:prstGeom>
          <a:noFill/>
        </p:spPr>
      </p:pic>
      <p:grpSp>
        <p:nvGrpSpPr>
          <p:cNvPr id="23" name="Bottom Right">
            <a:extLst>
              <a:ext uri="{FF2B5EF4-FFF2-40B4-BE49-F238E27FC236}">
                <a16:creationId xmlns:a16="http://schemas.microsoft.com/office/drawing/2014/main" id="{FF8C87E7-85A6-4119-B524-84AA9C0AAB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4" name="Freeform: Shape 23">
              <a:extLst>
                <a:ext uri="{FF2B5EF4-FFF2-40B4-BE49-F238E27FC236}">
                  <a16:creationId xmlns:a16="http://schemas.microsoft.com/office/drawing/2014/main" id="{6795C3BD-3FC3-4E1B-AD87-32CDB6EEC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48C556CD-2C4A-474F-9FF7-77BBE788F69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15ADB469-31B7-4DEF-BB35-B16F50DBE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5B70D859-00C6-4B2A-934C-68F32BA7C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8AC0917A-2A49-4846-9772-79EEA1C99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4DD6C017-B6D4-4DDE-90B4-DBA925B48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30A4B39-910B-4EB2-997D-208FB20D1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05DCA9C3-2763-4D68-BBAE-82D1DA0E9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756A41BA-B004-4C26-806A-B2AAA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660C5622-37F7-4A22-A941-BAAFD864F9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741208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E3BBE8-A99B-A944-55C5-FF65B07AE5F1}"/>
              </a:ext>
            </a:extLst>
          </p:cNvPr>
          <p:cNvSpPr>
            <a:spLocks noGrp="1"/>
          </p:cNvSpPr>
          <p:nvPr>
            <p:ph type="title"/>
          </p:nvPr>
        </p:nvSpPr>
        <p:spPr>
          <a:xfrm>
            <a:off x="2399251" y="377709"/>
            <a:ext cx="8954549" cy="784167"/>
          </a:xfrm>
        </p:spPr>
        <p:txBody>
          <a:bodyPr>
            <a:normAutofit/>
          </a:bodyPr>
          <a:lstStyle/>
          <a:p>
            <a:r>
              <a:rPr lang="tr-TR" sz="2400" b="1" dirty="0">
                <a:solidFill>
                  <a:srgbClr val="212529"/>
                </a:solidFill>
                <a:effectLst/>
                <a:latin typeface="Chromatica Medium"/>
                <a:ea typeface="Calibri" panose="020F0502020204030204" pitchFamily="34" charset="0"/>
                <a:cs typeface="Calibri" panose="020F0502020204030204" pitchFamily="34" charset="0"/>
              </a:rPr>
              <a:t>K-en yakın komşu algoritması nasıl çalışır?</a:t>
            </a:r>
            <a:endParaRPr lang="tr-TR" sz="2400" dirty="0"/>
          </a:p>
        </p:txBody>
      </p:sp>
      <p:sp>
        <p:nvSpPr>
          <p:cNvPr id="3" name="İçerik Yer Tutucusu 2">
            <a:extLst>
              <a:ext uri="{FF2B5EF4-FFF2-40B4-BE49-F238E27FC236}">
                <a16:creationId xmlns:a16="http://schemas.microsoft.com/office/drawing/2014/main" id="{E91A9BD2-DC7A-E9C8-26D2-3CFD99E90273}"/>
              </a:ext>
            </a:extLst>
          </p:cNvPr>
          <p:cNvSpPr>
            <a:spLocks noGrp="1"/>
          </p:cNvSpPr>
          <p:nvPr>
            <p:ph idx="1"/>
          </p:nvPr>
        </p:nvSpPr>
        <p:spPr>
          <a:xfrm>
            <a:off x="1719744" y="1333850"/>
            <a:ext cx="6722534" cy="4655889"/>
          </a:xfrm>
        </p:spPr>
        <p:txBody>
          <a:bodyPr/>
          <a:lstStyle/>
          <a:p>
            <a:r>
              <a:rPr lang="tr-TR" sz="1400" dirty="0">
                <a:solidFill>
                  <a:srgbClr val="212529"/>
                </a:solidFill>
                <a:effectLst/>
                <a:latin typeface="Chromatica Light"/>
                <a:ea typeface="Times New Roman" panose="02020603050405020304" pitchFamily="18" charset="0"/>
              </a:rPr>
              <a:t>Bu algoritma kapsamında tahminde bulunmak istediğimiz gözlem birimine en yakın K adet farklı gözlem birimi tespit edilir ve bu K adet gözlem biriminin bağımlı değişkenleri üzerinden ilgili gözlem için tahminde bulunulur. Konuyu regresyon ve sınıflandırma problemleri kapsamında birer örnekle detaylandıralım.</a:t>
            </a:r>
          </a:p>
          <a:p>
            <a:pPr marL="0" indent="0">
              <a:buNone/>
            </a:pPr>
            <a:r>
              <a:rPr lang="tr-TR" sz="1800" dirty="0">
                <a:solidFill>
                  <a:srgbClr val="212529"/>
                </a:solidFill>
                <a:effectLst/>
                <a:latin typeface="Chromatica Light"/>
                <a:ea typeface="Times New Roman" panose="02020603050405020304" pitchFamily="18" charset="0"/>
              </a:rPr>
              <a:t>	</a:t>
            </a:r>
            <a:endParaRPr lang="tr-TR" sz="1800" dirty="0">
              <a:effectLst/>
              <a:latin typeface="Times New Roman" panose="02020603050405020304" pitchFamily="18" charset="0"/>
              <a:ea typeface="Times New Roman" panose="02020603050405020304" pitchFamily="18" charset="0"/>
            </a:endParaRPr>
          </a:p>
          <a:p>
            <a:r>
              <a:rPr lang="tr-TR" sz="1800" b="1" dirty="0">
                <a:solidFill>
                  <a:srgbClr val="212529"/>
                </a:solidFill>
                <a:effectLst/>
                <a:latin typeface="Chromatica Light"/>
                <a:ea typeface="Times New Roman" panose="02020603050405020304" pitchFamily="18" charset="0"/>
              </a:rPr>
              <a:t>Regresyon problemlerinde KNN</a:t>
            </a:r>
            <a:endParaRPr lang="tr-TR" sz="1800" dirty="0">
              <a:effectLst/>
              <a:latin typeface="Times New Roman" panose="02020603050405020304" pitchFamily="18" charset="0"/>
              <a:ea typeface="Times New Roman" panose="02020603050405020304" pitchFamily="18" charset="0"/>
            </a:endParaRPr>
          </a:p>
          <a:p>
            <a:pPr lvl="1"/>
            <a:r>
              <a:rPr lang="tr-TR" sz="1400" dirty="0">
                <a:solidFill>
                  <a:srgbClr val="212529"/>
                </a:solidFill>
                <a:effectLst/>
                <a:latin typeface="Chromatica Light"/>
                <a:ea typeface="Times New Roman" panose="02020603050405020304" pitchFamily="18" charset="0"/>
              </a:rPr>
              <a:t>Bağımlı ve bağımsız değişkenin bir arada olduğu yukarıdaki örnek veri setinde, Y bağımlı değişkeni sayısal bir değişkendir. Dolayısıyla bir regresyon problemi ile karşı karşıyayız.</a:t>
            </a:r>
          </a:p>
          <a:p>
            <a:pPr lvl="1"/>
            <a:endParaRPr lang="tr-TR" sz="1400" dirty="0">
              <a:solidFill>
                <a:srgbClr val="212529"/>
              </a:solidFill>
              <a:latin typeface="Chromatica Light"/>
              <a:ea typeface="Times New Roman" panose="02020603050405020304" pitchFamily="18" charset="0"/>
            </a:endParaRPr>
          </a:p>
          <a:p>
            <a:pPr lvl="1"/>
            <a:endParaRPr lang="tr-TR" sz="1400" dirty="0">
              <a:effectLst/>
              <a:latin typeface="Times New Roman" panose="02020603050405020304" pitchFamily="18" charset="0"/>
              <a:ea typeface="Times New Roman" panose="02020603050405020304" pitchFamily="18" charset="0"/>
            </a:endParaRPr>
          </a:p>
          <a:p>
            <a:pPr lvl="1"/>
            <a:r>
              <a:rPr lang="tr-TR" sz="1400" dirty="0">
                <a:solidFill>
                  <a:srgbClr val="212529"/>
                </a:solidFill>
                <a:effectLst/>
                <a:latin typeface="Chromatica Light"/>
                <a:ea typeface="Times New Roman" panose="02020603050405020304" pitchFamily="18" charset="0"/>
              </a:rPr>
              <a:t>Herhangi bir X1 ve X2 değerine sahip gözlem birimi için Y bağımlı değişken tahmini yapılmak istendiğinde, </a:t>
            </a:r>
            <a:r>
              <a:rPr lang="tr-TR" sz="1400" dirty="0" err="1">
                <a:solidFill>
                  <a:srgbClr val="212529"/>
                </a:solidFill>
                <a:effectLst/>
                <a:latin typeface="Chromatica Light"/>
                <a:ea typeface="Times New Roman" panose="02020603050405020304" pitchFamily="18" charset="0"/>
              </a:rPr>
              <a:t>öklid</a:t>
            </a:r>
            <a:r>
              <a:rPr lang="tr-TR" sz="1400" dirty="0">
                <a:solidFill>
                  <a:srgbClr val="212529"/>
                </a:solidFill>
                <a:effectLst/>
                <a:latin typeface="Chromatica Light"/>
                <a:ea typeface="Times New Roman" panose="02020603050405020304" pitchFamily="18" charset="0"/>
              </a:rPr>
              <a:t> ya da benzeri bir uzaklık hesabı ile en yakın K adet gözlem birimi hesaplanarak bu gözlem birimlerinin bağımlı değişkenlerinin (Y değerlerinin) ortalaması alınır.</a:t>
            </a:r>
            <a:endParaRPr lang="tr-TR" sz="1400" dirty="0">
              <a:effectLst/>
              <a:latin typeface="Times New Roman" panose="02020603050405020304" pitchFamily="18" charset="0"/>
              <a:ea typeface="Times New Roman" panose="02020603050405020304" pitchFamily="18" charset="0"/>
            </a:endParaRPr>
          </a:p>
          <a:p>
            <a:pPr lvl="1"/>
            <a:endParaRPr lang="tr-TR" dirty="0"/>
          </a:p>
        </p:txBody>
      </p:sp>
      <p:pic>
        <p:nvPicPr>
          <p:cNvPr id="4" name="Resim 3" descr="metin, ekran görüntüsü, sayı, numara, yazı tipi içeren bir resim&#10;&#10;Açıklama otomatik olarak oluşturuldu">
            <a:extLst>
              <a:ext uri="{FF2B5EF4-FFF2-40B4-BE49-F238E27FC236}">
                <a16:creationId xmlns:a16="http://schemas.microsoft.com/office/drawing/2014/main" id="{77100BED-A075-124B-EA36-E7DD5461DF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42277" y="2551838"/>
            <a:ext cx="3505274" cy="1666629"/>
          </a:xfrm>
          <a:prstGeom prst="rect">
            <a:avLst/>
          </a:prstGeom>
          <a:noFill/>
          <a:ln>
            <a:noFill/>
          </a:ln>
        </p:spPr>
      </p:pic>
      <p:pic>
        <p:nvPicPr>
          <p:cNvPr id="5" name="Resim 4" descr="metin, diyagram, ekran görüntüsü, yazı tipi içeren bir resim&#10;&#10;Açıklama otomatik olarak oluşturuldu">
            <a:extLst>
              <a:ext uri="{FF2B5EF4-FFF2-40B4-BE49-F238E27FC236}">
                <a16:creationId xmlns:a16="http://schemas.microsoft.com/office/drawing/2014/main" id="{2D518734-7EF7-60AB-8D7C-F16DAC8FAC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42277" y="4306162"/>
            <a:ext cx="3505274" cy="1971675"/>
          </a:xfrm>
          <a:prstGeom prst="rect">
            <a:avLst/>
          </a:prstGeom>
          <a:noFill/>
          <a:ln>
            <a:noFill/>
          </a:ln>
        </p:spPr>
      </p:pic>
    </p:spTree>
    <p:extLst>
      <p:ext uri="{BB962C8B-B14F-4D97-AF65-F5344CB8AC3E}">
        <p14:creationId xmlns:p14="http://schemas.microsoft.com/office/powerpoint/2010/main" val="2178737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DCC8DFE-6271-1B92-1F41-A800A8849A5F}"/>
              </a:ext>
            </a:extLst>
          </p:cNvPr>
          <p:cNvSpPr>
            <a:spLocks noGrp="1"/>
          </p:cNvSpPr>
          <p:nvPr>
            <p:ph idx="1"/>
          </p:nvPr>
        </p:nvSpPr>
        <p:spPr>
          <a:xfrm>
            <a:off x="109058" y="1353477"/>
            <a:ext cx="6451133" cy="4938266"/>
          </a:xfrm>
        </p:spPr>
        <p:txBody>
          <a:bodyPr/>
          <a:lstStyle/>
          <a:p>
            <a:pPr marL="1371600" lvl="3" indent="0" algn="just">
              <a:lnSpc>
                <a:spcPts val="2250"/>
              </a:lnSpc>
              <a:buNone/>
            </a:pPr>
            <a:r>
              <a:rPr lang="tr-TR" sz="2000" b="1" dirty="0">
                <a:solidFill>
                  <a:srgbClr val="212529"/>
                </a:solidFill>
                <a:effectLst/>
                <a:latin typeface="Chromatica Light"/>
                <a:ea typeface="Times New Roman" panose="02020603050405020304" pitchFamily="18" charset="0"/>
              </a:rPr>
              <a:t>	Sınıflandırma problemlerinde KNN</a:t>
            </a:r>
          </a:p>
          <a:p>
            <a:pPr marL="0" indent="0" algn="just">
              <a:lnSpc>
                <a:spcPts val="2250"/>
              </a:lnSpc>
              <a:buNone/>
            </a:pPr>
            <a:endParaRPr lang="tr-TR" sz="1800" b="1" dirty="0">
              <a:solidFill>
                <a:srgbClr val="212529"/>
              </a:solidFill>
              <a:effectLst/>
              <a:latin typeface="Chromatica Light"/>
              <a:ea typeface="Times New Roman" panose="02020603050405020304" pitchFamily="18" charset="0"/>
            </a:endParaRPr>
          </a:p>
          <a:p>
            <a:pPr lvl="1" algn="just">
              <a:lnSpc>
                <a:spcPts val="2250"/>
              </a:lnSpc>
            </a:pPr>
            <a:r>
              <a:rPr lang="tr-TR" sz="1400" dirty="0">
                <a:solidFill>
                  <a:srgbClr val="212529"/>
                </a:solidFill>
                <a:effectLst/>
                <a:latin typeface="Chromatica Light"/>
                <a:ea typeface="Calibri" panose="020F0502020204030204" pitchFamily="34" charset="0"/>
                <a:cs typeface="Calibri" panose="020F0502020204030204" pitchFamily="34" charset="0"/>
              </a:rPr>
              <a:t>Bağımlı ve bağımlı değişkenin bir arada olduğu yukarıdaki örnek veri setinde, Y bağımlı değişkeni sayısal görünmesine karşın </a:t>
            </a:r>
            <a:r>
              <a:rPr lang="tr-TR" sz="1400" i="1" dirty="0" err="1">
                <a:solidFill>
                  <a:srgbClr val="212529"/>
                </a:solidFill>
                <a:effectLst/>
                <a:latin typeface="Chromatica Light"/>
                <a:ea typeface="Calibri" panose="020F0502020204030204" pitchFamily="34" charset="0"/>
                <a:cs typeface="Calibri" panose="020F0502020204030204" pitchFamily="34" charset="0"/>
              </a:rPr>
              <a:t>binary</a:t>
            </a:r>
            <a:r>
              <a:rPr lang="tr-TR" sz="1400" i="1" dirty="0">
                <a:solidFill>
                  <a:srgbClr val="212529"/>
                </a:solidFill>
                <a:effectLst/>
                <a:latin typeface="Chromatica Light"/>
                <a:ea typeface="Calibri" panose="020F0502020204030204" pitchFamily="34" charset="0"/>
                <a:cs typeface="Calibri" panose="020F0502020204030204" pitchFamily="34" charset="0"/>
              </a:rPr>
              <a:t> </a:t>
            </a:r>
            <a:r>
              <a:rPr lang="tr-TR" sz="1400" i="1" dirty="0" err="1">
                <a:solidFill>
                  <a:srgbClr val="212529"/>
                </a:solidFill>
                <a:effectLst/>
                <a:latin typeface="Chromatica Light"/>
                <a:ea typeface="Calibri" panose="020F0502020204030204" pitchFamily="34" charset="0"/>
                <a:cs typeface="Calibri" panose="020F0502020204030204" pitchFamily="34" charset="0"/>
              </a:rPr>
              <a:t>encode</a:t>
            </a:r>
            <a:r>
              <a:rPr lang="tr-TR" sz="1400" i="1" dirty="0">
                <a:solidFill>
                  <a:srgbClr val="212529"/>
                </a:solidFill>
                <a:effectLst/>
                <a:latin typeface="Chromatica Light"/>
                <a:ea typeface="Calibri" panose="020F0502020204030204" pitchFamily="34" charset="0"/>
                <a:cs typeface="Calibri" panose="020F0502020204030204" pitchFamily="34" charset="0"/>
              </a:rPr>
              <a:t> </a:t>
            </a:r>
            <a:r>
              <a:rPr lang="tr-TR" sz="1400" dirty="0">
                <a:solidFill>
                  <a:srgbClr val="212529"/>
                </a:solidFill>
                <a:effectLst/>
                <a:latin typeface="Chromatica Light"/>
                <a:ea typeface="Calibri" panose="020F0502020204030204" pitchFamily="34" charset="0"/>
                <a:cs typeface="Calibri" panose="020F0502020204030204" pitchFamily="34" charset="0"/>
              </a:rPr>
              <a:t>edilmiş bir değişkendir. Dolayısıyla bir sınıflandırma problemi ile karşı karşıyayız</a:t>
            </a:r>
          </a:p>
          <a:p>
            <a:pPr lvl="1" algn="just">
              <a:lnSpc>
                <a:spcPts val="2250"/>
              </a:lnSpc>
            </a:pPr>
            <a:endParaRPr lang="tr-TR" sz="1800" dirty="0">
              <a:solidFill>
                <a:srgbClr val="212529"/>
              </a:solidFill>
              <a:latin typeface="Chromatica Light"/>
              <a:ea typeface="Times New Roman" panose="02020603050405020304" pitchFamily="18" charset="0"/>
              <a:cs typeface="Calibri" panose="020F0502020204030204" pitchFamily="34" charset="0"/>
            </a:endParaRPr>
          </a:p>
          <a:p>
            <a:pPr lvl="1" algn="just">
              <a:lnSpc>
                <a:spcPts val="2250"/>
              </a:lnSpc>
            </a:pPr>
            <a:endParaRPr lang="tr-TR" sz="1800" dirty="0">
              <a:solidFill>
                <a:srgbClr val="212529"/>
              </a:solidFill>
              <a:effectLst/>
              <a:latin typeface="Chromatica Light"/>
              <a:ea typeface="Times New Roman" panose="02020603050405020304" pitchFamily="18" charset="0"/>
              <a:cs typeface="Calibri" panose="020F0502020204030204" pitchFamily="34" charset="0"/>
            </a:endParaRPr>
          </a:p>
          <a:p>
            <a:pPr lvl="1" algn="just">
              <a:lnSpc>
                <a:spcPts val="2250"/>
              </a:lnSpc>
            </a:pPr>
            <a:r>
              <a:rPr lang="tr-TR" sz="1400" dirty="0">
                <a:solidFill>
                  <a:srgbClr val="212529"/>
                </a:solidFill>
                <a:effectLst/>
                <a:latin typeface="Chromatica Light"/>
                <a:ea typeface="Times New Roman" panose="02020603050405020304" pitchFamily="18" charset="0"/>
              </a:rPr>
              <a:t>Regresyon problemindekine benzer şekilde herhangi bir X1 ve X2 değerine sahip gözlem için Y bağımlı değişken tahmini yapılmak istendiğinde önce uzaklık hesabı yapılarak en yakın K gözlem birimi belirlenir. Ardından regresyon probleminden farklı olarak en yakın K adet gözlemin Y değerlerinin en sık gözlenen frekansı, tahmin edilen sınıf olarak belirlenir.</a:t>
            </a:r>
            <a:endParaRPr lang="tr-TR" sz="1400" dirty="0">
              <a:effectLst/>
              <a:latin typeface="Times New Roman" panose="02020603050405020304" pitchFamily="18" charset="0"/>
              <a:ea typeface="Times New Roman" panose="02020603050405020304" pitchFamily="18" charset="0"/>
            </a:endParaRPr>
          </a:p>
          <a:p>
            <a:pPr lvl="1" algn="just">
              <a:lnSpc>
                <a:spcPts val="2250"/>
              </a:lnSpc>
            </a:pPr>
            <a:endParaRPr lang="tr-TR" sz="1400" dirty="0">
              <a:effectLst/>
              <a:latin typeface="Times New Roman" panose="02020603050405020304" pitchFamily="18" charset="0"/>
              <a:ea typeface="Times New Roman" panose="02020603050405020304" pitchFamily="18" charset="0"/>
            </a:endParaRPr>
          </a:p>
        </p:txBody>
      </p:sp>
      <p:pic>
        <p:nvPicPr>
          <p:cNvPr id="4" name="Resim 3" descr="metin, ekran görüntüsü, sayı, numara, yazı tipi içeren bir resim&#10;&#10;Açıklama otomatik olarak oluşturuldu">
            <a:extLst>
              <a:ext uri="{FF2B5EF4-FFF2-40B4-BE49-F238E27FC236}">
                <a16:creationId xmlns:a16="http://schemas.microsoft.com/office/drawing/2014/main" id="{E36D0CF6-EBE3-D5ED-B25E-10C8F705CB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49180" y="1288499"/>
            <a:ext cx="4886325" cy="1743075"/>
          </a:xfrm>
          <a:prstGeom prst="rect">
            <a:avLst/>
          </a:prstGeom>
          <a:noFill/>
          <a:ln>
            <a:noFill/>
          </a:ln>
        </p:spPr>
      </p:pic>
      <p:pic>
        <p:nvPicPr>
          <p:cNvPr id="5" name="Resim 4" descr="metin, diyagram, ekran görüntüsü, yazı tipi içeren bir resim&#10;&#10;Açıklama otomatik olarak oluşturuldu">
            <a:extLst>
              <a:ext uri="{FF2B5EF4-FFF2-40B4-BE49-F238E27FC236}">
                <a16:creationId xmlns:a16="http://schemas.microsoft.com/office/drawing/2014/main" id="{868779DA-3036-0241-4B7C-8FC7AFB5B2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49180" y="3144208"/>
            <a:ext cx="4886325" cy="2248886"/>
          </a:xfrm>
          <a:prstGeom prst="rect">
            <a:avLst/>
          </a:prstGeom>
          <a:noFill/>
          <a:ln>
            <a:noFill/>
          </a:ln>
        </p:spPr>
      </p:pic>
    </p:spTree>
    <p:extLst>
      <p:ext uri="{BB962C8B-B14F-4D97-AF65-F5344CB8AC3E}">
        <p14:creationId xmlns:p14="http://schemas.microsoft.com/office/powerpoint/2010/main" val="3471492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Başlık 1">
            <a:extLst>
              <a:ext uri="{FF2B5EF4-FFF2-40B4-BE49-F238E27FC236}">
                <a16:creationId xmlns:a16="http://schemas.microsoft.com/office/drawing/2014/main" id="{1343FF10-68DD-B125-7713-09B8884D1A7F}"/>
              </a:ext>
            </a:extLst>
          </p:cNvPr>
          <p:cNvSpPr>
            <a:spLocks noGrp="1"/>
          </p:cNvSpPr>
          <p:nvPr>
            <p:ph type="title"/>
          </p:nvPr>
        </p:nvSpPr>
        <p:spPr>
          <a:xfrm>
            <a:off x="6030672" y="1017640"/>
            <a:ext cx="4975573" cy="1059651"/>
          </a:xfrm>
        </p:spPr>
        <p:txBody>
          <a:bodyPr>
            <a:normAutofit fontScale="90000"/>
          </a:bodyPr>
          <a:lstStyle/>
          <a:p>
            <a:pPr>
              <a:lnSpc>
                <a:spcPct val="90000"/>
              </a:lnSpc>
            </a:pPr>
            <a:br>
              <a:rPr lang="tr-TR" sz="3700" b="1" kern="100" spc="-25" dirty="0">
                <a:effectLst/>
                <a:latin typeface="Roboto" panose="02000000000000000000" pitchFamily="2" charset="0"/>
                <a:ea typeface="Times New Roman" panose="02020603050405020304" pitchFamily="18" charset="0"/>
                <a:cs typeface="Times New Roman" panose="02020603050405020304" pitchFamily="18" charset="0"/>
              </a:rPr>
            </a:br>
            <a:r>
              <a:rPr lang="tr-TR" sz="3700" b="1" kern="100" spc="-25" dirty="0">
                <a:effectLst/>
                <a:latin typeface="Roboto" panose="02000000000000000000" pitchFamily="2" charset="0"/>
                <a:ea typeface="Times New Roman" panose="02020603050405020304" pitchFamily="18" charset="0"/>
                <a:cs typeface="Times New Roman" panose="02020603050405020304" pitchFamily="18" charset="0"/>
              </a:rPr>
              <a:t>KNN nerede kullanılır?</a:t>
            </a:r>
            <a:br>
              <a:rPr lang="tr-TR" sz="3700" b="1" kern="10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tr-TR" sz="3700" dirty="0"/>
          </a:p>
        </p:txBody>
      </p:sp>
      <p:pic>
        <p:nvPicPr>
          <p:cNvPr id="7" name="Graphic 6" descr="Parmak izi">
            <a:extLst>
              <a:ext uri="{FF2B5EF4-FFF2-40B4-BE49-F238E27FC236}">
                <a16:creationId xmlns:a16="http://schemas.microsoft.com/office/drawing/2014/main" id="{29186A24-84CB-F7E7-6C99-AFF66ADB88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906" y="1017640"/>
            <a:ext cx="4817466" cy="4817466"/>
          </a:xfrm>
          <a:prstGeom prst="rect">
            <a:avLst/>
          </a:prstGeom>
        </p:spPr>
      </p:pic>
      <p:grpSp>
        <p:nvGrpSpPr>
          <p:cNvPr id="14" name="Top left">
            <a:extLst>
              <a:ext uri="{FF2B5EF4-FFF2-40B4-BE49-F238E27FC236}">
                <a16:creationId xmlns:a16="http://schemas.microsoft.com/office/drawing/2014/main" id="{C4F70370-17DE-499D-8256-4F9A352BA9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267F3889-D5A7-4B0B-A5C8-910CE49F9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80968393-494B-4758-914C-AC92C7411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13B9ECD2-208D-4E4C-85C7-86FAEFBCF6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CEC0DB1-FD35-4E6A-A339-227F3A2D6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FE530033-EC4D-4252-B937-8ABB2D681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2136133D-A7F2-42FA-B919-60AC41C77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4D267CA-94E7-4FD5-942D-5C3DE29C9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0D7B39F-6C07-4FE8-A354-9F9A12609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24" name="Bottom Right">
            <a:extLst>
              <a:ext uri="{FF2B5EF4-FFF2-40B4-BE49-F238E27FC236}">
                <a16:creationId xmlns:a16="http://schemas.microsoft.com/office/drawing/2014/main" id="{C493BE25-7BED-4AAF-B05A-9EB10C80EF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2C74F867-72FD-4FAA-9932-767684A75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186A5D6B-01F1-41A2-8AE2-E20E30B0488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6FB5D595-CCC3-47E7-B8F1-88394EF1F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E36CCDE7-57DC-4910-B815-A1C0C0D8D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05B41E5-C3EB-4C22-B6DE-8928C8314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C24D105-2918-455F-B496-92D82E1BD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9FA8C24E-CE9B-4872-9D15-D4B4A24D5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0726FA3-32BA-48EA-8DCB-23BBFC718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BEB3500D-7293-48F7-8F7E-D60FF252C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C1D84803-4454-41CE-AFB6-447705465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İçerik Yer Tutucusu 2">
            <a:extLst>
              <a:ext uri="{FF2B5EF4-FFF2-40B4-BE49-F238E27FC236}">
                <a16:creationId xmlns:a16="http://schemas.microsoft.com/office/drawing/2014/main" id="{E0E9CE7E-0AC6-C068-313A-6D0CD36843AD}"/>
              </a:ext>
            </a:extLst>
          </p:cNvPr>
          <p:cNvSpPr>
            <a:spLocks noGrp="1"/>
          </p:cNvSpPr>
          <p:nvPr>
            <p:ph idx="1"/>
          </p:nvPr>
        </p:nvSpPr>
        <p:spPr>
          <a:xfrm>
            <a:off x="5401248" y="2384474"/>
            <a:ext cx="5604997" cy="3728613"/>
          </a:xfrm>
        </p:spPr>
        <p:txBody>
          <a:bodyPr>
            <a:normAutofit/>
          </a:bodyPr>
          <a:lstStyle/>
          <a:p>
            <a:pPr>
              <a:lnSpc>
                <a:spcPct val="100000"/>
              </a:lnSpc>
              <a:spcAft>
                <a:spcPts val="800"/>
              </a:spcAft>
            </a:pPr>
            <a:r>
              <a:rPr lang="tr-TR" sz="1300" kern="100" dirty="0">
                <a:effectLst/>
                <a:latin typeface="Calibri" panose="020F0502020204030204" pitchFamily="34" charset="0"/>
                <a:ea typeface="Calibri" panose="020F0502020204030204" pitchFamily="34" charset="0"/>
              </a:rPr>
              <a:t>KNN, hem sınıflandırma hem de regresyon tahmin problemlerinde kullanılır. Ancak endüstriyel amaçlarla uygulandığında, bir tekniğin kullanılabilirliği belirlenirken değerlendirilen tüm parametreleri karşıladığı için çoğunlukla sınıflandırmada kullanılır.</a:t>
            </a:r>
          </a:p>
          <a:p>
            <a:pPr marL="800100" lvl="1" indent="-342900" fontAlgn="base">
              <a:lnSpc>
                <a:spcPct val="100000"/>
              </a:lnSpc>
              <a:spcAft>
                <a:spcPts val="800"/>
              </a:spcAft>
              <a:tabLst>
                <a:tab pos="457200" algn="l"/>
              </a:tabLst>
            </a:pPr>
            <a:r>
              <a:rPr lang="tr-TR" sz="1300" kern="100" dirty="0">
                <a:effectLst/>
                <a:latin typeface="Gautami" panose="020B0502040204020203" pitchFamily="34" charset="0"/>
                <a:ea typeface="Calibri" panose="020F0502020204030204" pitchFamily="34" charset="0"/>
              </a:rPr>
              <a:t>Tahmin Gücü</a:t>
            </a:r>
            <a:endParaRPr lang="tr-TR" sz="1300" kern="100" dirty="0">
              <a:effectLst/>
              <a:latin typeface="Calibri" panose="020F0502020204030204" pitchFamily="34" charset="0"/>
              <a:ea typeface="Calibri" panose="020F0502020204030204" pitchFamily="34" charset="0"/>
            </a:endParaRPr>
          </a:p>
          <a:p>
            <a:pPr marL="800100" lvl="1" indent="-342900" fontAlgn="base">
              <a:lnSpc>
                <a:spcPct val="100000"/>
              </a:lnSpc>
              <a:spcAft>
                <a:spcPts val="800"/>
              </a:spcAft>
              <a:tabLst>
                <a:tab pos="457200" algn="l"/>
              </a:tabLst>
            </a:pPr>
            <a:r>
              <a:rPr lang="tr-TR" sz="1300" kern="100" dirty="0">
                <a:effectLst/>
                <a:latin typeface="Gautami" panose="020B0502040204020203" pitchFamily="34" charset="0"/>
                <a:ea typeface="Calibri" panose="020F0502020204030204" pitchFamily="34" charset="0"/>
              </a:rPr>
              <a:t>Hesaplama Süresi</a:t>
            </a:r>
            <a:endParaRPr lang="tr-TR" sz="1300" kern="100" dirty="0">
              <a:effectLst/>
              <a:latin typeface="Calibri" panose="020F0502020204030204" pitchFamily="34" charset="0"/>
              <a:ea typeface="Calibri" panose="020F0502020204030204" pitchFamily="34" charset="0"/>
            </a:endParaRPr>
          </a:p>
          <a:p>
            <a:pPr marL="800100" lvl="1" indent="-342900" fontAlgn="base">
              <a:lnSpc>
                <a:spcPct val="100000"/>
              </a:lnSpc>
              <a:spcAft>
                <a:spcPts val="800"/>
              </a:spcAft>
              <a:tabLst>
                <a:tab pos="457200" algn="l"/>
              </a:tabLst>
            </a:pPr>
            <a:r>
              <a:rPr lang="tr-TR" sz="1300" kern="100" dirty="0">
                <a:effectLst/>
                <a:latin typeface="Gautami" panose="020B0502040204020203" pitchFamily="34" charset="0"/>
                <a:ea typeface="Calibri" panose="020F0502020204030204" pitchFamily="34" charset="0"/>
              </a:rPr>
              <a:t>Çıktıyı Yorumlama Kolaylığı</a:t>
            </a:r>
            <a:endParaRPr lang="tr-TR" sz="1300" kern="100" dirty="0">
              <a:effectLst/>
              <a:latin typeface="Calibri" panose="020F0502020204030204" pitchFamily="34" charset="0"/>
              <a:ea typeface="Calibri" panose="020F0502020204030204" pitchFamily="34" charset="0"/>
            </a:endParaRPr>
          </a:p>
          <a:p>
            <a:pPr lvl="1">
              <a:lnSpc>
                <a:spcPct val="100000"/>
              </a:lnSpc>
              <a:spcAft>
                <a:spcPts val="800"/>
              </a:spcAft>
            </a:pPr>
            <a:endParaRPr lang="tr-TR" sz="1300" kern="100" dirty="0">
              <a:effectLst/>
              <a:latin typeface="Calibri" panose="020F0502020204030204" pitchFamily="34" charset="0"/>
              <a:ea typeface="Calibri" panose="020F0502020204030204" pitchFamily="34" charset="0"/>
            </a:endParaRPr>
          </a:p>
          <a:p>
            <a:pPr>
              <a:lnSpc>
                <a:spcPct val="100000"/>
              </a:lnSpc>
              <a:spcAft>
                <a:spcPts val="800"/>
              </a:spcAft>
            </a:pPr>
            <a:r>
              <a:rPr lang="tr-TR" sz="1300" b="1" kern="100" spc="-25" dirty="0">
                <a:effectLst/>
                <a:latin typeface="Roboto" panose="02000000000000000000" pitchFamily="2" charset="0"/>
                <a:ea typeface="Times New Roman" panose="02020603050405020304" pitchFamily="18" charset="0"/>
                <a:cs typeface="Times New Roman" panose="02020603050405020304" pitchFamily="18" charset="0"/>
              </a:rPr>
              <a:t>Günlük problemlerde nasıl kullanılır?</a:t>
            </a:r>
            <a:endParaRPr lang="tr-TR" sz="1300" b="1"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lvl="1">
              <a:lnSpc>
                <a:spcPct val="100000"/>
              </a:lnSpc>
              <a:spcAft>
                <a:spcPts val="800"/>
              </a:spcAft>
            </a:pPr>
            <a:r>
              <a:rPr lang="tr-TR" sz="1300" kern="100" dirty="0">
                <a:effectLst/>
                <a:latin typeface="Calibri" panose="020F0502020204030204" pitchFamily="34" charset="0"/>
                <a:ea typeface="Calibri" panose="020F0502020204030204" pitchFamily="34" charset="0"/>
              </a:rPr>
              <a:t>Basitliğine rağmen KNN, diğer güçlü sınıflandırıcılardan çok daha iyi çalışır ve ekonomik tahmin ve veri sıkıştırma, Video Tanıma, Görüntü Tanıma, El Yazısı Algılama ve Konuşma Tanıma gibi yerlerde kullanılır.</a:t>
            </a:r>
          </a:p>
          <a:p>
            <a:pPr lvl="1">
              <a:lnSpc>
                <a:spcPct val="100000"/>
              </a:lnSpc>
              <a:spcAft>
                <a:spcPts val="800"/>
              </a:spcAft>
            </a:pPr>
            <a:endParaRPr lang="tr-TR" sz="1300" dirty="0"/>
          </a:p>
        </p:txBody>
      </p:sp>
    </p:spTree>
    <p:extLst>
      <p:ext uri="{BB962C8B-B14F-4D97-AF65-F5344CB8AC3E}">
        <p14:creationId xmlns:p14="http://schemas.microsoft.com/office/powerpoint/2010/main" val="4120462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B1B2F6-61E2-692C-FB99-46298F729A2B}"/>
              </a:ext>
            </a:extLst>
          </p:cNvPr>
          <p:cNvSpPr>
            <a:spLocks noGrp="1"/>
          </p:cNvSpPr>
          <p:nvPr>
            <p:ph type="title"/>
          </p:nvPr>
        </p:nvSpPr>
        <p:spPr>
          <a:xfrm>
            <a:off x="3514987" y="365125"/>
            <a:ext cx="7838812" cy="951947"/>
          </a:xfrm>
        </p:spPr>
        <p:txBody>
          <a:bodyPr>
            <a:normAutofit fontScale="90000"/>
          </a:bodyPr>
          <a:lstStyle/>
          <a:p>
            <a:br>
              <a:rPr lang="tr-TR" sz="2400" b="1" kern="100" spc="-25"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br>
            <a:r>
              <a:rPr lang="tr-TR" sz="2400" b="1" kern="100" spc="-25"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    KNN Kullanan Şirketler</a:t>
            </a:r>
            <a:br>
              <a:rPr lang="tr-TR"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8CCD645B-52CC-B782-52FB-3BEEDC62CBD8}"/>
              </a:ext>
            </a:extLst>
          </p:cNvPr>
          <p:cNvSpPr>
            <a:spLocks noGrp="1"/>
          </p:cNvSpPr>
          <p:nvPr>
            <p:ph idx="1"/>
          </p:nvPr>
        </p:nvSpPr>
        <p:spPr>
          <a:xfrm>
            <a:off x="2030136" y="1241571"/>
            <a:ext cx="8489658" cy="4840447"/>
          </a:xfrm>
        </p:spPr>
        <p:txBody>
          <a:bodyPr>
            <a:normAutofit/>
          </a:bodyPr>
          <a:lstStyle/>
          <a:p>
            <a:r>
              <a:rPr lang="tr-TR" sz="1800" kern="100" dirty="0">
                <a:solidFill>
                  <a:srgbClr val="000000"/>
                </a:solidFill>
                <a:effectLst/>
                <a:latin typeface="Calibri" panose="020F0502020204030204" pitchFamily="34" charset="0"/>
                <a:ea typeface="Calibri" panose="020F0502020204030204" pitchFamily="34" charset="0"/>
              </a:rPr>
              <a:t>Amazon veya Netflix gibi E-ticaret ve eğlence şirketlerinin çoğu, satın alınacak ürünleri veya izlenecek filmleri/şovları önerirken </a:t>
            </a:r>
            <a:r>
              <a:rPr lang="tr-TR" sz="1800" kern="100" dirty="0" err="1">
                <a:solidFill>
                  <a:srgbClr val="000000"/>
                </a:solidFill>
                <a:effectLst/>
                <a:latin typeface="Calibri" panose="020F0502020204030204" pitchFamily="34" charset="0"/>
                <a:ea typeface="Calibri" panose="020F0502020204030204" pitchFamily="34" charset="0"/>
              </a:rPr>
              <a:t>KNN'yi</a:t>
            </a:r>
            <a:r>
              <a:rPr lang="tr-TR" sz="1800" kern="100" dirty="0">
                <a:solidFill>
                  <a:srgbClr val="000000"/>
                </a:solidFill>
                <a:effectLst/>
                <a:latin typeface="Calibri" panose="020F0502020204030204" pitchFamily="34" charset="0"/>
                <a:ea typeface="Calibri" panose="020F0502020204030204" pitchFamily="34" charset="0"/>
              </a:rPr>
              <a:t> kullanır.</a:t>
            </a:r>
          </a:p>
          <a:p>
            <a:endParaRPr lang="tr-TR" sz="1800" b="1" dirty="0">
              <a:solidFill>
                <a:srgbClr val="000000"/>
              </a:solidFill>
              <a:effectLst/>
              <a:latin typeface="Calibri" panose="020F0502020204030204" pitchFamily="34" charset="0"/>
              <a:ea typeface="Calibri" panose="020F0502020204030204" pitchFamily="34" charset="0"/>
            </a:endParaRPr>
          </a:p>
          <a:p>
            <a:r>
              <a:rPr lang="tr-TR" sz="1800" b="1" dirty="0">
                <a:solidFill>
                  <a:srgbClr val="000000"/>
                </a:solidFill>
                <a:effectLst/>
                <a:latin typeface="Calibri" panose="020F0502020204030204" pitchFamily="34" charset="0"/>
                <a:ea typeface="Calibri" panose="020F0502020204030204" pitchFamily="34" charset="0"/>
              </a:rPr>
              <a:t>Bu tavsiyeleri nasıl yapıyorlar?</a:t>
            </a:r>
          </a:p>
          <a:p>
            <a:endParaRPr lang="tr-TR" sz="1800" b="1" dirty="0">
              <a:solidFill>
                <a:srgbClr val="000000"/>
              </a:solidFill>
              <a:effectLst/>
              <a:latin typeface="Calibri" panose="020F0502020204030204" pitchFamily="34" charset="0"/>
              <a:ea typeface="Calibri" panose="020F0502020204030204" pitchFamily="34" charset="0"/>
            </a:endParaRPr>
          </a:p>
          <a:p>
            <a:pPr lvl="1">
              <a:lnSpc>
                <a:spcPct val="107000"/>
              </a:lnSpc>
              <a:spcAft>
                <a:spcPts val="800"/>
              </a:spcAft>
            </a:pPr>
            <a:r>
              <a:rPr lang="tr-TR" sz="1600" kern="100" dirty="0">
                <a:solidFill>
                  <a:srgbClr val="000000"/>
                </a:solidFill>
                <a:latin typeface="Calibri" panose="020F0502020204030204" pitchFamily="34" charset="0"/>
                <a:ea typeface="Calibri" panose="020F0502020204030204" pitchFamily="34" charset="0"/>
              </a:rPr>
              <a:t>Bu</a:t>
            </a:r>
            <a:r>
              <a:rPr lang="tr-TR" sz="1600" kern="100" dirty="0">
                <a:solidFill>
                  <a:srgbClr val="000000"/>
                </a:solidFill>
                <a:effectLst/>
                <a:latin typeface="Calibri" panose="020F0502020204030204" pitchFamily="34" charset="0"/>
                <a:ea typeface="Calibri" panose="020F0502020204030204" pitchFamily="34" charset="0"/>
              </a:rPr>
              <a:t> şirketler web sitelerinde daha önce satın aldığınız ürünler veya izlediğiniz filmler gibi kullanıcı davranışları hakkında veri toplar ve KNN uygular.</a:t>
            </a:r>
            <a:endParaRPr lang="tr-TR" sz="1600" dirty="0">
              <a:effectLst/>
              <a:latin typeface="Times New Roman" panose="02020603050405020304" pitchFamily="18" charset="0"/>
              <a:ea typeface="Times New Roman" panose="02020603050405020304" pitchFamily="18" charset="0"/>
            </a:endParaRPr>
          </a:p>
          <a:p>
            <a:pPr lvl="1">
              <a:lnSpc>
                <a:spcPct val="107000"/>
              </a:lnSpc>
              <a:spcAft>
                <a:spcPts val="800"/>
              </a:spcAft>
            </a:pPr>
            <a:r>
              <a:rPr lang="tr-TR" sz="1600" kern="100" dirty="0">
                <a:solidFill>
                  <a:srgbClr val="000000"/>
                </a:solidFill>
                <a:effectLst/>
                <a:latin typeface="Calibri" panose="020F0502020204030204" pitchFamily="34" charset="0"/>
                <a:ea typeface="Calibri" panose="020F0502020204030204" pitchFamily="34" charset="0"/>
              </a:rPr>
              <a:t>Şirketler, mevcut müşteri verilerinizi girecek ve bunları benzer ürünleri satın almış veya benzer filmler izlemiş olan diğer müşterilerle karşılaştıracaktır.</a:t>
            </a:r>
            <a:endParaRPr lang="tr-TR" sz="1600" dirty="0">
              <a:effectLst/>
              <a:latin typeface="Times New Roman" panose="02020603050405020304" pitchFamily="18" charset="0"/>
              <a:ea typeface="Times New Roman" panose="02020603050405020304" pitchFamily="18" charset="0"/>
            </a:endParaRPr>
          </a:p>
          <a:p>
            <a:pPr lvl="1">
              <a:lnSpc>
                <a:spcPct val="107000"/>
              </a:lnSpc>
              <a:spcAft>
                <a:spcPts val="800"/>
              </a:spcAft>
            </a:pPr>
            <a:r>
              <a:rPr lang="tr-TR" sz="1600" kern="100" dirty="0">
                <a:solidFill>
                  <a:srgbClr val="000000"/>
                </a:solidFill>
                <a:effectLst/>
                <a:latin typeface="Calibri" panose="020F0502020204030204" pitchFamily="34" charset="0"/>
                <a:ea typeface="Calibri" panose="020F0502020204030204" pitchFamily="34" charset="0"/>
              </a:rPr>
              <a:t>Algoritmanın bu veri noktasını nasıl sınıflandırdığına bağlı olarak ürünler ve filmler size önerilecektir</a:t>
            </a:r>
            <a:r>
              <a:rPr lang="tr-TR" sz="1400" kern="100" dirty="0">
                <a:solidFill>
                  <a:srgbClr val="000000"/>
                </a:solidFill>
                <a:effectLst/>
                <a:latin typeface="Calibri" panose="020F0502020204030204" pitchFamily="34" charset="0"/>
                <a:ea typeface="Calibri" panose="020F0502020204030204" pitchFamily="34" charset="0"/>
              </a:rPr>
              <a:t>.</a:t>
            </a:r>
            <a:r>
              <a:rPr lang="tr-TR" sz="1000" b="1" dirty="0">
                <a:solidFill>
                  <a:srgbClr val="000000"/>
                </a:solidFill>
                <a:effectLst/>
                <a:latin typeface="Calibri" panose="020F0502020204030204" pitchFamily="34" charset="0"/>
                <a:ea typeface="Calibri" panose="020F0502020204030204" pitchFamily="34" charset="0"/>
              </a:rPr>
              <a:t> </a:t>
            </a:r>
            <a:endParaRPr lang="tr-TR" b="1" dirty="0"/>
          </a:p>
        </p:txBody>
      </p:sp>
    </p:spTree>
    <p:extLst>
      <p:ext uri="{BB962C8B-B14F-4D97-AF65-F5344CB8AC3E}">
        <p14:creationId xmlns:p14="http://schemas.microsoft.com/office/powerpoint/2010/main" val="104360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ED60728C-88AF-4686-B927-4D16FCA612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278DB09B-A33D-4576-A2A6-C559A7B1D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0C41767E-98F0-4274-AE4C-C14CDB115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49E7BFFC-D14C-4D7A-8192-6A701768E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C301DF1A-E4DA-478A-BBC7-6F41D3C47B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0DC4D1C9-C056-4627-9A58-184A528AE1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6B3DE44D-D6F5-4688-A2C8-DB38BF3AE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2914BE39-F24F-476F-A0FE-C1284E3C9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150C50DD-114B-4C37-9DEA-C411981AF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Başlık 1">
            <a:extLst>
              <a:ext uri="{FF2B5EF4-FFF2-40B4-BE49-F238E27FC236}">
                <a16:creationId xmlns:a16="http://schemas.microsoft.com/office/drawing/2014/main" id="{9E3DB798-07E9-18B2-9C20-84B02CCF3308}"/>
              </a:ext>
            </a:extLst>
          </p:cNvPr>
          <p:cNvSpPr>
            <a:spLocks noGrp="1"/>
          </p:cNvSpPr>
          <p:nvPr>
            <p:ph type="title"/>
          </p:nvPr>
        </p:nvSpPr>
        <p:spPr>
          <a:xfrm>
            <a:off x="1198181" y="167973"/>
            <a:ext cx="9988165" cy="1501639"/>
          </a:xfrm>
        </p:spPr>
        <p:txBody>
          <a:bodyPr anchor="b">
            <a:normAutofit/>
          </a:bodyPr>
          <a:lstStyle/>
          <a:p>
            <a:r>
              <a:rPr lang="tr-TR" b="1" kern="0">
                <a:effectLst/>
                <a:latin typeface="inherit"/>
                <a:ea typeface="Times New Roman" panose="02020603050405020304" pitchFamily="18" charset="0"/>
                <a:cs typeface="Times New Roman" panose="02020603050405020304" pitchFamily="18" charset="0"/>
              </a:rPr>
              <a:t>Logistic Regression Nedir?</a:t>
            </a:r>
            <a:endParaRPr lang="tr-TR"/>
          </a:p>
        </p:txBody>
      </p:sp>
      <p:grpSp>
        <p:nvGrpSpPr>
          <p:cNvPr id="23" name="Bottom Right">
            <a:extLst>
              <a:ext uri="{FF2B5EF4-FFF2-40B4-BE49-F238E27FC236}">
                <a16:creationId xmlns:a16="http://schemas.microsoft.com/office/drawing/2014/main" id="{E29543BC-4F82-4E07-AB0A-5F46306785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B1F4E521-92A4-404B-9990-F7F6DF8FBA9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40578EAD-9663-475F-A80B-5DE9F17D1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7FC98A82-CD5D-4D9B-97CD-40E2E9C10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590100E2-61F2-4AAB-A0ED-B08B7A708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7E20DC85-459A-4BEB-8147-3AE04CC42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F72A9DDF-0B98-41A6-8F44-54776E027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3F611D7-5B82-42F8-B143-68F2A6CDA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7D58D974-C48E-4A34-90C2-C8D37E080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360CE22-0882-4148-AD09-1074F556B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İçerik Yer Tutucusu 2">
            <a:extLst>
              <a:ext uri="{FF2B5EF4-FFF2-40B4-BE49-F238E27FC236}">
                <a16:creationId xmlns:a16="http://schemas.microsoft.com/office/drawing/2014/main" id="{4EA696DF-4DD3-D7E5-8036-A374D8D03841}"/>
              </a:ext>
            </a:extLst>
          </p:cNvPr>
          <p:cNvGraphicFramePr>
            <a:graphicFrameLocks noGrp="1"/>
          </p:cNvGraphicFramePr>
          <p:nvPr>
            <p:ph idx="1"/>
            <p:extLst>
              <p:ext uri="{D42A27DB-BD31-4B8C-83A1-F6EECF244321}">
                <p14:modId xmlns:p14="http://schemas.microsoft.com/office/powerpoint/2010/main" val="505278671"/>
              </p:ext>
            </p:extLst>
          </p:nvPr>
        </p:nvGraphicFramePr>
        <p:xfrm>
          <a:off x="838200" y="1982167"/>
          <a:ext cx="10515600" cy="41947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2140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İçerik Yer Tutucusu 2">
            <a:extLst>
              <a:ext uri="{FF2B5EF4-FFF2-40B4-BE49-F238E27FC236}">
                <a16:creationId xmlns:a16="http://schemas.microsoft.com/office/drawing/2014/main" id="{7FAF157A-64C5-8F61-763B-23323E79C0F8}"/>
              </a:ext>
            </a:extLst>
          </p:cNvPr>
          <p:cNvSpPr>
            <a:spLocks noGrp="1"/>
          </p:cNvSpPr>
          <p:nvPr>
            <p:ph idx="1"/>
          </p:nvPr>
        </p:nvSpPr>
        <p:spPr>
          <a:xfrm>
            <a:off x="1185756" y="543780"/>
            <a:ext cx="4810872" cy="5569307"/>
          </a:xfrm>
        </p:spPr>
        <p:txBody>
          <a:bodyPr>
            <a:normAutofit lnSpcReduction="10000"/>
          </a:bodyPr>
          <a:lstStyle/>
          <a:p>
            <a:pPr>
              <a:lnSpc>
                <a:spcPct val="100000"/>
              </a:lnSpc>
            </a:pPr>
            <a:r>
              <a:rPr lang="tr-TR" sz="1400" b="1" spc="-25" dirty="0" err="1">
                <a:effectLst/>
                <a:latin typeface="Roboto" panose="02000000000000000000" pitchFamily="2" charset="0"/>
                <a:ea typeface="Times New Roman" panose="02020603050405020304" pitchFamily="18" charset="0"/>
              </a:rPr>
              <a:t>KNN'nin</a:t>
            </a:r>
            <a:r>
              <a:rPr lang="tr-TR" sz="1400" b="1" spc="-25" dirty="0">
                <a:effectLst/>
                <a:latin typeface="Roboto" panose="02000000000000000000" pitchFamily="2" charset="0"/>
                <a:ea typeface="Times New Roman" panose="02020603050405020304" pitchFamily="18" charset="0"/>
              </a:rPr>
              <a:t> Avantajları</a:t>
            </a:r>
          </a:p>
          <a:p>
            <a:pPr marL="800100" lvl="1" indent="-342900" fontAlgn="base">
              <a:lnSpc>
                <a:spcPct val="100000"/>
              </a:lnSpc>
              <a:spcAft>
                <a:spcPts val="800"/>
              </a:spcAft>
              <a:buSzPts val="1000"/>
              <a:buFont typeface="Symbol" panose="05050102010706020507" pitchFamily="18" charset="2"/>
              <a:buChar char=""/>
              <a:tabLst>
                <a:tab pos="457200" algn="l"/>
              </a:tabLst>
            </a:pPr>
            <a:r>
              <a:rPr lang="tr-TR" sz="1400" kern="100" dirty="0">
                <a:effectLst/>
                <a:latin typeface="Gautami" panose="020B0502040204020203" pitchFamily="34" charset="0"/>
                <a:ea typeface="Calibri" panose="020F0502020204030204" pitchFamily="34" charset="0"/>
              </a:rPr>
              <a:t>Hızlı hesaplama</a:t>
            </a:r>
            <a:endParaRPr lang="tr-TR" sz="1400" kern="100" dirty="0">
              <a:effectLst/>
              <a:latin typeface="Calibri" panose="020F0502020204030204" pitchFamily="34" charset="0"/>
              <a:ea typeface="Calibri" panose="020F0502020204030204" pitchFamily="34" charset="0"/>
            </a:endParaRPr>
          </a:p>
          <a:p>
            <a:pPr marL="800100" lvl="1" indent="-342900" fontAlgn="base">
              <a:lnSpc>
                <a:spcPct val="100000"/>
              </a:lnSpc>
              <a:spcAft>
                <a:spcPts val="800"/>
              </a:spcAft>
              <a:buSzPts val="1000"/>
              <a:buFont typeface="Symbol" panose="05050102010706020507" pitchFamily="18" charset="2"/>
              <a:buChar char=""/>
              <a:tabLst>
                <a:tab pos="457200" algn="l"/>
              </a:tabLst>
            </a:pPr>
            <a:r>
              <a:rPr lang="tr-TR" sz="1400" kern="100" dirty="0">
                <a:effectLst/>
                <a:latin typeface="Gautami" panose="020B0502040204020203" pitchFamily="34" charset="0"/>
                <a:ea typeface="Calibri" panose="020F0502020204030204" pitchFamily="34" charset="0"/>
              </a:rPr>
              <a:t>Basit algoritma – yorumlamak için</a:t>
            </a:r>
            <a:endParaRPr lang="tr-TR" sz="1400" kern="100" dirty="0">
              <a:effectLst/>
              <a:latin typeface="Calibri" panose="020F0502020204030204" pitchFamily="34" charset="0"/>
              <a:ea typeface="Calibri" panose="020F0502020204030204" pitchFamily="34" charset="0"/>
            </a:endParaRPr>
          </a:p>
          <a:p>
            <a:pPr marL="800100" lvl="1" indent="-342900" fontAlgn="base">
              <a:lnSpc>
                <a:spcPct val="100000"/>
              </a:lnSpc>
              <a:spcAft>
                <a:spcPts val="800"/>
              </a:spcAft>
              <a:buSzPts val="1000"/>
              <a:buFont typeface="Symbol" panose="05050102010706020507" pitchFamily="18" charset="2"/>
              <a:buChar char=""/>
              <a:tabLst>
                <a:tab pos="457200" algn="l"/>
              </a:tabLst>
            </a:pPr>
            <a:r>
              <a:rPr lang="tr-TR" sz="1400" kern="100" dirty="0">
                <a:effectLst/>
                <a:latin typeface="Gautami" panose="020B0502040204020203" pitchFamily="34" charset="0"/>
                <a:ea typeface="Calibri" panose="020F0502020204030204" pitchFamily="34" charset="0"/>
              </a:rPr>
              <a:t>Çok yönlü – sınıflandırma ve regresyon için kullanışlıdır</a:t>
            </a:r>
            <a:endParaRPr lang="tr-TR" sz="1400" kern="100" dirty="0">
              <a:effectLst/>
              <a:latin typeface="Calibri" panose="020F0502020204030204" pitchFamily="34" charset="0"/>
              <a:ea typeface="Calibri" panose="020F0502020204030204" pitchFamily="34" charset="0"/>
            </a:endParaRPr>
          </a:p>
          <a:p>
            <a:pPr marL="800100" lvl="1" indent="-342900" fontAlgn="base">
              <a:lnSpc>
                <a:spcPct val="100000"/>
              </a:lnSpc>
              <a:spcAft>
                <a:spcPts val="800"/>
              </a:spcAft>
              <a:buSzPts val="1000"/>
              <a:buFont typeface="Symbol" panose="05050102010706020507" pitchFamily="18" charset="2"/>
              <a:buChar char=""/>
              <a:tabLst>
                <a:tab pos="457200" algn="l"/>
              </a:tabLst>
            </a:pPr>
            <a:r>
              <a:rPr lang="tr-TR" sz="1400" kern="100" dirty="0">
                <a:effectLst/>
                <a:latin typeface="Gautami" panose="020B0502040204020203" pitchFamily="34" charset="0"/>
                <a:ea typeface="Calibri" panose="020F0502020204030204" pitchFamily="34" charset="0"/>
              </a:rPr>
              <a:t>Yüksek doğruluk</a:t>
            </a:r>
            <a:endParaRPr lang="tr-TR" sz="1400" kern="100" dirty="0">
              <a:effectLst/>
              <a:latin typeface="Calibri" panose="020F0502020204030204" pitchFamily="34" charset="0"/>
              <a:ea typeface="Calibri" panose="020F0502020204030204" pitchFamily="34" charset="0"/>
            </a:endParaRPr>
          </a:p>
          <a:p>
            <a:pPr marL="800100" lvl="1" indent="-342900" fontAlgn="base">
              <a:lnSpc>
                <a:spcPct val="100000"/>
              </a:lnSpc>
              <a:spcAft>
                <a:spcPts val="800"/>
              </a:spcAft>
              <a:buSzPts val="1000"/>
              <a:buFont typeface="Symbol" panose="05050102010706020507" pitchFamily="18" charset="2"/>
              <a:buChar char=""/>
              <a:tabLst>
                <a:tab pos="457200" algn="l"/>
              </a:tabLst>
            </a:pPr>
            <a:r>
              <a:rPr lang="tr-TR" sz="1400" kern="100" dirty="0">
                <a:effectLst/>
                <a:latin typeface="Gautami" panose="020B0502040204020203" pitchFamily="34" charset="0"/>
                <a:ea typeface="Calibri" panose="020F0502020204030204" pitchFamily="34" charset="0"/>
              </a:rPr>
              <a:t>Veriler hakkında varsayım yok - ek varsayımlar yapmaya veya bir model oluşturmaya gerek yok.</a:t>
            </a:r>
            <a:endParaRPr lang="tr-TR" sz="1400" b="1" spc="-25" dirty="0">
              <a:effectLst/>
              <a:latin typeface="Roboto" panose="02000000000000000000" pitchFamily="2" charset="0"/>
              <a:ea typeface="Times New Roman" panose="02020603050405020304" pitchFamily="18" charset="0"/>
            </a:endParaRPr>
          </a:p>
          <a:p>
            <a:pPr>
              <a:lnSpc>
                <a:spcPct val="100000"/>
              </a:lnSpc>
            </a:pPr>
            <a:r>
              <a:rPr lang="tr-TR" sz="1400" b="1" spc="-25" dirty="0" err="1">
                <a:effectLst/>
                <a:latin typeface="Roboto" panose="02000000000000000000" pitchFamily="2" charset="0"/>
                <a:ea typeface="Times New Roman" panose="02020603050405020304" pitchFamily="18" charset="0"/>
              </a:rPr>
              <a:t>KNN'nin</a:t>
            </a:r>
            <a:r>
              <a:rPr lang="tr-TR" sz="1400" b="1" spc="-25" dirty="0">
                <a:effectLst/>
                <a:latin typeface="Roboto" panose="02000000000000000000" pitchFamily="2" charset="0"/>
                <a:ea typeface="Times New Roman" panose="02020603050405020304" pitchFamily="18" charset="0"/>
              </a:rPr>
              <a:t> Dezavantajları</a:t>
            </a:r>
          </a:p>
          <a:p>
            <a:pPr marL="255270" indent="449580">
              <a:lnSpc>
                <a:spcPct val="100000"/>
              </a:lnSpc>
              <a:spcAft>
                <a:spcPts val="800"/>
              </a:spcAft>
            </a:pPr>
            <a:r>
              <a:rPr lang="tr-TR" sz="1400" kern="100" dirty="0">
                <a:effectLst/>
                <a:latin typeface="Calibri" panose="020F0502020204030204" pitchFamily="34" charset="0"/>
                <a:ea typeface="Calibri" panose="020F0502020204030204" pitchFamily="34" charset="0"/>
              </a:rPr>
              <a:t>Doğruluk, verilerin kalitesine bağlıdır</a:t>
            </a:r>
          </a:p>
          <a:p>
            <a:pPr marL="255270" indent="449580">
              <a:lnSpc>
                <a:spcPct val="100000"/>
              </a:lnSpc>
              <a:spcAft>
                <a:spcPts val="800"/>
              </a:spcAft>
            </a:pPr>
            <a:r>
              <a:rPr lang="tr-TR" sz="1400" kern="100" dirty="0">
                <a:effectLst/>
                <a:latin typeface="Calibri" panose="020F0502020204030204" pitchFamily="34" charset="0"/>
                <a:ea typeface="Calibri" panose="020F0502020204030204" pitchFamily="34" charset="0"/>
              </a:rPr>
              <a:t> Tahmin, büyük verilerle yavaşlar</a:t>
            </a:r>
          </a:p>
          <a:p>
            <a:pPr marL="255270" indent="449580">
              <a:lnSpc>
                <a:spcPct val="100000"/>
              </a:lnSpc>
              <a:spcAft>
                <a:spcPts val="800"/>
              </a:spcAft>
            </a:pPr>
            <a:r>
              <a:rPr lang="tr-TR" sz="1400" kern="100" dirty="0">
                <a:effectLst/>
                <a:latin typeface="Calibri" panose="020F0502020204030204" pitchFamily="34" charset="0"/>
                <a:ea typeface="Calibri" panose="020F0502020204030204" pitchFamily="34" charset="0"/>
              </a:rPr>
              <a:t>Büyük veri kümeleri için uygun değil</a:t>
            </a:r>
          </a:p>
          <a:p>
            <a:pPr marL="255270" indent="449580">
              <a:lnSpc>
                <a:spcPct val="100000"/>
              </a:lnSpc>
              <a:spcAft>
                <a:spcPts val="800"/>
              </a:spcAft>
            </a:pPr>
            <a:r>
              <a:rPr lang="tr-TR" sz="1400" kern="100" dirty="0">
                <a:effectLst/>
                <a:latin typeface="Calibri" panose="020F0502020204030204" pitchFamily="34" charset="0"/>
                <a:ea typeface="Calibri" panose="020F0502020204030204" pitchFamily="34" charset="0"/>
              </a:rPr>
              <a:t>Tüm eğitim verilerini saklama ihtiyacı, bu nedenle yüksek bellek gerektirir</a:t>
            </a:r>
          </a:p>
          <a:p>
            <a:pPr marL="255270" indent="449580">
              <a:lnSpc>
                <a:spcPct val="100000"/>
              </a:lnSpc>
              <a:spcAft>
                <a:spcPts val="800"/>
              </a:spcAft>
            </a:pPr>
            <a:r>
              <a:rPr lang="tr-TR" sz="1400" kern="100" dirty="0">
                <a:effectLst/>
                <a:latin typeface="Calibri" panose="020F0502020204030204" pitchFamily="34" charset="0"/>
                <a:ea typeface="Calibri" panose="020F0502020204030204" pitchFamily="34" charset="0"/>
              </a:rPr>
              <a:t>Tüm eğitimi sakladığı için hesaplama açısından pahalı olabilir</a:t>
            </a:r>
            <a:r>
              <a:rPr lang="tr-TR" sz="700" kern="100" dirty="0">
                <a:effectLst/>
                <a:latin typeface="Calibri" panose="020F0502020204030204" pitchFamily="34" charset="0"/>
                <a:ea typeface="Calibri" panose="020F0502020204030204" pitchFamily="34" charset="0"/>
              </a:rPr>
              <a:t>.</a:t>
            </a:r>
            <a:endParaRPr lang="tr-TR" sz="700" b="1" dirty="0">
              <a:effectLst/>
              <a:latin typeface="Times New Roman" panose="02020603050405020304" pitchFamily="18" charset="0"/>
              <a:ea typeface="Times New Roman" panose="02020603050405020304" pitchFamily="18" charset="0"/>
            </a:endParaRPr>
          </a:p>
          <a:p>
            <a:pPr>
              <a:lnSpc>
                <a:spcPct val="100000"/>
              </a:lnSpc>
            </a:pPr>
            <a:endParaRPr lang="tr-TR" sz="700" b="1" spc="-25" dirty="0">
              <a:effectLst/>
              <a:latin typeface="Roboto" panose="02000000000000000000" pitchFamily="2" charset="0"/>
              <a:ea typeface="Times New Roman" panose="02020603050405020304" pitchFamily="18" charset="0"/>
            </a:endParaRPr>
          </a:p>
        </p:txBody>
      </p:sp>
      <p:pic>
        <p:nvPicPr>
          <p:cNvPr id="7" name="Graphic 6" descr="Onay işareti">
            <a:extLst>
              <a:ext uri="{FF2B5EF4-FFF2-40B4-BE49-F238E27FC236}">
                <a16:creationId xmlns:a16="http://schemas.microsoft.com/office/drawing/2014/main" id="{B2737484-895E-428A-29F3-BF0A26F05E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5992" y="622135"/>
            <a:ext cx="2052458" cy="2052458"/>
          </a:xfrm>
          <a:prstGeom prst="rect">
            <a:avLst/>
          </a:prstGeom>
        </p:spPr>
      </p:pic>
      <p:grpSp>
        <p:nvGrpSpPr>
          <p:cNvPr id="24"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026" name="Picture 2" descr="Çarpı İşareti Nasıl Yapılır? (×) - Cepkolik">
            <a:extLst>
              <a:ext uri="{FF2B5EF4-FFF2-40B4-BE49-F238E27FC236}">
                <a16:creationId xmlns:a16="http://schemas.microsoft.com/office/drawing/2014/main" id="{41B1FD1D-4A75-8203-C6D5-7ECD56E4DD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3471" y="3742821"/>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598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CC7104A-BBA3-3897-72E7-83D99E0DD4CA}"/>
              </a:ext>
            </a:extLst>
          </p:cNvPr>
          <p:cNvSpPr>
            <a:spLocks noGrp="1"/>
          </p:cNvSpPr>
          <p:nvPr>
            <p:ph idx="1"/>
          </p:nvPr>
        </p:nvSpPr>
        <p:spPr>
          <a:xfrm>
            <a:off x="2175661" y="2116123"/>
            <a:ext cx="8992997" cy="2625754"/>
          </a:xfrm>
        </p:spPr>
        <p:txBody>
          <a:bodyPr/>
          <a:lstStyle/>
          <a:p>
            <a:endParaRPr lang="tr-TR" dirty="0"/>
          </a:p>
          <a:p>
            <a:pPr marL="0" indent="0">
              <a:buNone/>
            </a:pPr>
            <a:r>
              <a:rPr lang="tr-TR" sz="8000" b="1" dirty="0"/>
              <a:t>    Teşekkürler!</a:t>
            </a:r>
          </a:p>
        </p:txBody>
      </p:sp>
    </p:spTree>
    <p:extLst>
      <p:ext uri="{BB962C8B-B14F-4D97-AF65-F5344CB8AC3E}">
        <p14:creationId xmlns:p14="http://schemas.microsoft.com/office/powerpoint/2010/main" val="3401528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Rectangle 4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Başlık 1">
            <a:extLst>
              <a:ext uri="{FF2B5EF4-FFF2-40B4-BE49-F238E27FC236}">
                <a16:creationId xmlns:a16="http://schemas.microsoft.com/office/drawing/2014/main" id="{15AA3295-C461-CCBF-E545-340835437F85}"/>
              </a:ext>
            </a:extLst>
          </p:cNvPr>
          <p:cNvSpPr>
            <a:spLocks noGrp="1"/>
          </p:cNvSpPr>
          <p:nvPr>
            <p:ph type="title"/>
          </p:nvPr>
        </p:nvSpPr>
        <p:spPr>
          <a:xfrm>
            <a:off x="6179406" y="559813"/>
            <a:ext cx="4814412" cy="1664573"/>
          </a:xfrm>
        </p:spPr>
        <p:txBody>
          <a:bodyPr>
            <a:normAutofit/>
          </a:bodyPr>
          <a:lstStyle/>
          <a:p>
            <a:r>
              <a:rPr lang="tr-TR" b="1" kern="0" dirty="0">
                <a:effectLst/>
                <a:latin typeface="inherit"/>
                <a:ea typeface="Times New Roman" panose="02020603050405020304" pitchFamily="18" charset="0"/>
                <a:cs typeface="Times New Roman" panose="02020603050405020304" pitchFamily="18" charset="0"/>
              </a:rPr>
              <a:t>Lojistik regresyon neden önemlidir?</a:t>
            </a:r>
            <a:endParaRPr lang="tr-TR" dirty="0"/>
          </a:p>
        </p:txBody>
      </p:sp>
      <p:pic>
        <p:nvPicPr>
          <p:cNvPr id="7" name="Graphic 6" descr="Robot">
            <a:extLst>
              <a:ext uri="{FF2B5EF4-FFF2-40B4-BE49-F238E27FC236}">
                <a16:creationId xmlns:a16="http://schemas.microsoft.com/office/drawing/2014/main" id="{4C2B9523-29DA-9829-90B0-0266008E3B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8737" y="1020267"/>
            <a:ext cx="4817466" cy="4817466"/>
          </a:xfrm>
          <a:prstGeom prst="rect">
            <a:avLst/>
          </a:prstGeom>
        </p:spPr>
      </p:pic>
      <p:grpSp>
        <p:nvGrpSpPr>
          <p:cNvPr id="43" name="Top left">
            <a:extLst>
              <a:ext uri="{FF2B5EF4-FFF2-40B4-BE49-F238E27FC236}">
                <a16:creationId xmlns:a16="http://schemas.microsoft.com/office/drawing/2014/main" id="{49EBBDF7-403B-404C-AE65-6529C47977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4" name="Freeform: Shape 43">
              <a:extLst>
                <a:ext uri="{FF2B5EF4-FFF2-40B4-BE49-F238E27FC236}">
                  <a16:creationId xmlns:a16="http://schemas.microsoft.com/office/drawing/2014/main" id="{B45E4DDE-DABB-4541-B044-FC38949E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5" name="Freeform: Shape 44">
              <a:extLst>
                <a:ext uri="{FF2B5EF4-FFF2-40B4-BE49-F238E27FC236}">
                  <a16:creationId xmlns:a16="http://schemas.microsoft.com/office/drawing/2014/main" id="{22D357AD-5163-45F3-A5C7-FD3351A90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8886A53D-82B1-4C65-9DED-59358265BC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B6200E88-1288-40E7-9A66-D513E6CA5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CB4E4D96-95D8-43F4-90B2-25AC6F6A0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6951A656-8684-49D3-8C63-5513CD7B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B248A156-06F4-42AE-871D-4535FF097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01FD1AA9-14F8-45A8-88C0-28DC94ED4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53" name="Bottom Right">
            <a:extLst>
              <a:ext uri="{FF2B5EF4-FFF2-40B4-BE49-F238E27FC236}">
                <a16:creationId xmlns:a16="http://schemas.microsoft.com/office/drawing/2014/main" id="{1C0BEBF8-7FFB-422A-98F0-90FF9E7F3C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4" name="Freeform: Shape 53">
              <a:extLst>
                <a:ext uri="{FF2B5EF4-FFF2-40B4-BE49-F238E27FC236}">
                  <a16:creationId xmlns:a16="http://schemas.microsoft.com/office/drawing/2014/main" id="{F1B94AB3-A0D6-4DB5-9006-C7F2ABD8A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C59F5611-23BC-435A-A5C0-D4DD8912772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713287DA-BE38-4656-B32C-F10B005F0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FBBFD07E-A2BD-4A54-B194-B784DF265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719B4517-9BB8-4C32-B87D-F5E8CD477E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EBA9DD75-9D79-4D26-8A36-B5D9BBA74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B4EFBFDC-6A43-4413-AC75-13861B0D4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7236E5D8-45CC-41FA-A68C-608422971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24BED8DA-C8A2-4323-A230-5D354066C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55">
              <a:extLst>
                <a:ext uri="{FF2B5EF4-FFF2-40B4-BE49-F238E27FC236}">
                  <a16:creationId xmlns:a16="http://schemas.microsoft.com/office/drawing/2014/main" id="{AA700AC1-CD4C-4962-B47B-92CDE218AB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İçerik Yer Tutucusu 2">
            <a:extLst>
              <a:ext uri="{FF2B5EF4-FFF2-40B4-BE49-F238E27FC236}">
                <a16:creationId xmlns:a16="http://schemas.microsoft.com/office/drawing/2014/main" id="{B3CA375D-32D8-2D17-AD7F-DA146E406683}"/>
              </a:ext>
            </a:extLst>
          </p:cNvPr>
          <p:cNvSpPr>
            <a:spLocks noGrp="1"/>
          </p:cNvSpPr>
          <p:nvPr>
            <p:ph idx="1"/>
          </p:nvPr>
        </p:nvSpPr>
        <p:spPr>
          <a:xfrm>
            <a:off x="6192142" y="2384474"/>
            <a:ext cx="4814102" cy="3728613"/>
          </a:xfrm>
        </p:spPr>
        <p:txBody>
          <a:bodyPr>
            <a:normAutofit/>
          </a:bodyPr>
          <a:lstStyle/>
          <a:p>
            <a:pPr>
              <a:lnSpc>
                <a:spcPct val="100000"/>
              </a:lnSpc>
            </a:pPr>
            <a:r>
              <a:rPr lang="tr-TR" sz="1700">
                <a:effectLst/>
                <a:latin typeface="Inherit"/>
                <a:ea typeface="Calibri" panose="020F0502020204030204" pitchFamily="34" charset="0"/>
                <a:cs typeface="Calibri" panose="020F0502020204030204" pitchFamily="34" charset="0"/>
              </a:rPr>
              <a:t>Lojistik regresyon, yapay zeka ve makine öğrenimi (AI/ML) alanında önemli bir tekniktir. ML modelleri, insan müdahalesi olmadan karmaşık veri işleme görevlerini gerçekleştirmek için eğitebileceğiniz yazılım programlarıdır. Lojistik regresyon kullanılarak oluşturulan ML modelleri, kuruluşların iş verilerinden eyleme dönüştürülebilir öngörüler elde etmelerine yardımcı olur. Bu bilgileri operasyonel maliyetleri azaltmak, verimliliği artırmak ve daha hızlı ölçeklendirmek amacıyla tahmine dayalı analiz için kullanabilirler. Örneğin, işletmeler, çalışanların elde tutulmasını artıran veya daha kârlı ürün tasarımına yol açan kalıpları ortaya çıkarabilir</a:t>
            </a:r>
            <a:endParaRPr lang="tr-TR" sz="1700"/>
          </a:p>
        </p:txBody>
      </p:sp>
    </p:spTree>
    <p:extLst>
      <p:ext uri="{BB962C8B-B14F-4D97-AF65-F5344CB8AC3E}">
        <p14:creationId xmlns:p14="http://schemas.microsoft.com/office/powerpoint/2010/main" val="1843843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6A4AEE-BF89-8A4A-8EA4-9B3E7E4D2C4D}"/>
              </a:ext>
            </a:extLst>
          </p:cNvPr>
          <p:cNvSpPr>
            <a:spLocks noGrp="1"/>
          </p:cNvSpPr>
          <p:nvPr>
            <p:ph type="title"/>
          </p:nvPr>
        </p:nvSpPr>
        <p:spPr>
          <a:xfrm>
            <a:off x="1157680" y="365125"/>
            <a:ext cx="10196119" cy="1325563"/>
          </a:xfrm>
        </p:spPr>
        <p:txBody>
          <a:bodyPr>
            <a:normAutofit fontScale="90000"/>
          </a:bodyPr>
          <a:lstStyle/>
          <a:p>
            <a:r>
              <a:rPr lang="tr-TR" sz="2800" b="1" kern="100" dirty="0">
                <a:solidFill>
                  <a:srgbClr val="232F3E"/>
                </a:solidFill>
                <a:effectLst/>
                <a:latin typeface="Inherit"/>
                <a:ea typeface="Times New Roman" panose="02020603050405020304" pitchFamily="18" charset="0"/>
                <a:cs typeface="Times New Roman" panose="02020603050405020304" pitchFamily="18" charset="0"/>
              </a:rPr>
              <a:t>		Lojistik regresyon uygulamaları nelerdir?</a:t>
            </a:r>
            <a:br>
              <a:rPr lang="tr-TR" sz="2800" b="1" kern="100" dirty="0">
                <a:solidFill>
                  <a:srgbClr val="232F3E"/>
                </a:solidFill>
                <a:effectLst/>
                <a:latin typeface="Inherit"/>
                <a:ea typeface="Times New Roman" panose="02020603050405020304" pitchFamily="18" charset="0"/>
                <a:cs typeface="Times New Roman" panose="02020603050405020304" pitchFamily="18" charset="0"/>
              </a:rPr>
            </a:br>
            <a:br>
              <a:rPr lang="tr-TR" sz="2800" b="1" kern="100" dirty="0">
                <a:solidFill>
                  <a:srgbClr val="232F3E"/>
                </a:solidFill>
                <a:effectLst/>
                <a:latin typeface="Inherit"/>
                <a:ea typeface="Times New Roman" panose="02020603050405020304" pitchFamily="18" charset="0"/>
                <a:cs typeface="Times New Roman" panose="02020603050405020304" pitchFamily="18" charset="0"/>
              </a:rPr>
            </a:br>
            <a:r>
              <a:rPr lang="tr-TR" sz="2800" b="1" kern="100" dirty="0">
                <a:solidFill>
                  <a:srgbClr val="232F3E"/>
                </a:solidFill>
                <a:effectLst/>
                <a:latin typeface="Inherit"/>
                <a:ea typeface="Times New Roman" panose="02020603050405020304" pitchFamily="18" charset="0"/>
                <a:cs typeface="Times New Roman" panose="02020603050405020304" pitchFamily="18" charset="0"/>
              </a:rPr>
              <a:t>	</a:t>
            </a:r>
            <a:r>
              <a:rPr lang="tr-TR" sz="2000" dirty="0">
                <a:solidFill>
                  <a:srgbClr val="333333"/>
                </a:solidFill>
                <a:effectLst/>
                <a:latin typeface="Inherit"/>
                <a:ea typeface="Calibri" panose="020F0502020204030204" pitchFamily="34" charset="0"/>
                <a:cs typeface="Calibri" panose="020F0502020204030204" pitchFamily="34" charset="0"/>
              </a:rPr>
              <a:t>Lojistik regresyon birçok farklı sektörde birkaç gerçek dünya uygulamasına sahiptir.</a:t>
            </a:r>
            <a:endParaRPr lang="tr-TR" sz="2000" dirty="0"/>
          </a:p>
        </p:txBody>
      </p:sp>
      <p:graphicFrame>
        <p:nvGraphicFramePr>
          <p:cNvPr id="7" name="İçerik Yer Tutucusu 2">
            <a:extLst>
              <a:ext uri="{FF2B5EF4-FFF2-40B4-BE49-F238E27FC236}">
                <a16:creationId xmlns:a16="http://schemas.microsoft.com/office/drawing/2014/main" id="{E3546C6A-BAA2-AA01-0C27-3D0ECFC5276A}"/>
              </a:ext>
            </a:extLst>
          </p:cNvPr>
          <p:cNvGraphicFramePr>
            <a:graphicFrameLocks noGrp="1"/>
          </p:cNvGraphicFramePr>
          <p:nvPr>
            <p:ph idx="1"/>
          </p:nvPr>
        </p:nvGraphicFramePr>
        <p:xfrm>
          <a:off x="1317072" y="2072081"/>
          <a:ext cx="10036728" cy="4104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733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F7887F-FFF8-0F49-010B-01E371316948}"/>
              </a:ext>
            </a:extLst>
          </p:cNvPr>
          <p:cNvSpPr>
            <a:spLocks noGrp="1"/>
          </p:cNvSpPr>
          <p:nvPr>
            <p:ph type="title"/>
          </p:nvPr>
        </p:nvSpPr>
        <p:spPr>
          <a:xfrm>
            <a:off x="310393" y="365126"/>
            <a:ext cx="11043407" cy="1539175"/>
          </a:xfrm>
        </p:spPr>
        <p:txBody>
          <a:bodyPr>
            <a:normAutofit fontScale="90000"/>
          </a:bodyPr>
          <a:lstStyle/>
          <a:p>
            <a:r>
              <a:rPr lang="tr-TR" dirty="0"/>
              <a:t>		</a:t>
            </a:r>
            <a:br>
              <a:rPr lang="tr-TR" dirty="0"/>
            </a:br>
            <a:r>
              <a:rPr lang="tr-TR" dirty="0"/>
              <a:t>		   </a:t>
            </a:r>
            <a:r>
              <a:rPr lang="tr-TR" sz="3600" b="1" kern="100" dirty="0">
                <a:solidFill>
                  <a:srgbClr val="232F3E"/>
                </a:solidFill>
                <a:effectLst/>
                <a:latin typeface="Inherit"/>
                <a:ea typeface="Times New Roman" panose="02020603050405020304" pitchFamily="18" charset="0"/>
                <a:cs typeface="Times New Roman" panose="02020603050405020304" pitchFamily="18" charset="0"/>
              </a:rPr>
              <a:t>Lojistik regresyon modeli nasıl çalışır?</a:t>
            </a:r>
            <a:br>
              <a:rPr lang="tr-TR" sz="3600" b="1" kern="100" dirty="0">
                <a:solidFill>
                  <a:srgbClr val="232F3E"/>
                </a:solidFill>
                <a:effectLst/>
                <a:latin typeface="Inherit"/>
                <a:ea typeface="Times New Roman" panose="02020603050405020304" pitchFamily="18" charset="0"/>
                <a:cs typeface="Times New Roman" panose="02020603050405020304" pitchFamily="18" charset="0"/>
              </a:rPr>
            </a:br>
            <a:br>
              <a:rPr lang="tr-TR" sz="2000" b="1" kern="100" dirty="0">
                <a:solidFill>
                  <a:srgbClr val="232F3E"/>
                </a:solidFill>
                <a:effectLst/>
                <a:latin typeface="Inherit"/>
                <a:ea typeface="Times New Roman" panose="02020603050405020304" pitchFamily="18" charset="0"/>
                <a:cs typeface="Times New Roman" panose="02020603050405020304" pitchFamily="18" charset="0"/>
              </a:rPr>
            </a:br>
            <a:br>
              <a:rPr lang="tr-TR" sz="17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tr-TR" sz="1700" dirty="0"/>
          </a:p>
        </p:txBody>
      </p:sp>
      <p:sp>
        <p:nvSpPr>
          <p:cNvPr id="3" name="İçerik Yer Tutucusu 2">
            <a:extLst>
              <a:ext uri="{FF2B5EF4-FFF2-40B4-BE49-F238E27FC236}">
                <a16:creationId xmlns:a16="http://schemas.microsoft.com/office/drawing/2014/main" id="{80F1C0F3-5B0B-3F8A-80E4-0D6807023736}"/>
              </a:ext>
            </a:extLst>
          </p:cNvPr>
          <p:cNvSpPr>
            <a:spLocks noGrp="1"/>
          </p:cNvSpPr>
          <p:nvPr>
            <p:ph idx="1"/>
          </p:nvPr>
        </p:nvSpPr>
        <p:spPr/>
        <p:txBody>
          <a:bodyPr>
            <a:normAutofit/>
          </a:bodyPr>
          <a:lstStyle/>
          <a:p>
            <a:pPr lvl="1"/>
            <a:r>
              <a:rPr lang="tr-TR" sz="1600" b="1" dirty="0"/>
              <a:t>Lojistik regresyon formülleri : </a:t>
            </a:r>
            <a:r>
              <a:rPr lang="tr-TR" sz="1800" kern="100" dirty="0" err="1">
                <a:solidFill>
                  <a:srgbClr val="374151"/>
                </a:solidFill>
                <a:effectLst/>
                <a:latin typeface="Segoe UI" panose="020B0502040204020203" pitchFamily="34" charset="0"/>
                <a:ea typeface="Calibri" panose="020F0502020204030204" pitchFamily="34" charset="0"/>
              </a:rPr>
              <a:t>Logistic</a:t>
            </a:r>
            <a:r>
              <a:rPr lang="tr-TR" sz="1800" kern="100" dirty="0">
                <a:solidFill>
                  <a:srgbClr val="374151"/>
                </a:solidFill>
                <a:effectLst/>
                <a:latin typeface="Segoe UI" panose="020B0502040204020203" pitchFamily="34" charset="0"/>
                <a:ea typeface="Calibri" panose="020F0502020204030204" pitchFamily="34" charset="0"/>
              </a:rPr>
              <a:t> regresyon modelinin matematiksel formülü, bağımlı değişkenin olasılık değerini hesaplamak için kullanılır. Temel </a:t>
            </a:r>
            <a:r>
              <a:rPr lang="tr-TR" sz="1800" kern="100" dirty="0" err="1">
                <a:solidFill>
                  <a:srgbClr val="374151"/>
                </a:solidFill>
                <a:effectLst/>
                <a:latin typeface="Segoe UI" panose="020B0502040204020203" pitchFamily="34" charset="0"/>
                <a:ea typeface="Calibri" panose="020F0502020204030204" pitchFamily="34" charset="0"/>
              </a:rPr>
              <a:t>logistic</a:t>
            </a:r>
            <a:r>
              <a:rPr lang="tr-TR" sz="1800" kern="100" dirty="0">
                <a:solidFill>
                  <a:srgbClr val="374151"/>
                </a:solidFill>
                <a:effectLst/>
                <a:latin typeface="Segoe UI" panose="020B0502040204020203" pitchFamily="34" charset="0"/>
                <a:ea typeface="Calibri" panose="020F0502020204030204" pitchFamily="34" charset="0"/>
              </a:rPr>
              <a:t> regresyon formülü şu şekildedir;</a:t>
            </a:r>
          </a:p>
          <a:p>
            <a:pPr lvl="1"/>
            <a:endParaRPr lang="tr-TR" sz="1800" kern="100" dirty="0">
              <a:solidFill>
                <a:srgbClr val="000000"/>
              </a:solidFill>
              <a:effectLst/>
              <a:latin typeface="Calibri" panose="020F0502020204030204" pitchFamily="34" charset="0"/>
              <a:ea typeface="Calibri" panose="020F0502020204030204" pitchFamily="34" charset="0"/>
            </a:endParaRPr>
          </a:p>
          <a:p>
            <a:pPr lvl="1"/>
            <a:endParaRPr lang="tr-TR" sz="1600" b="1" dirty="0"/>
          </a:p>
          <a:p>
            <a:pPr lvl="1"/>
            <a:endParaRPr lang="tr-TR" sz="1600" b="1" dirty="0"/>
          </a:p>
          <a:p>
            <a:pPr lvl="1"/>
            <a:endParaRPr lang="tr-TR" sz="1600" b="1" dirty="0"/>
          </a:p>
          <a:p>
            <a:pPr lvl="1"/>
            <a:endParaRPr lang="tr-TR" sz="1600" b="1" dirty="0"/>
          </a:p>
          <a:p>
            <a:pPr lvl="1">
              <a:lnSpc>
                <a:spcPct val="107000"/>
              </a:lnSpc>
              <a:spcAft>
                <a:spcPts val="800"/>
              </a:spcAft>
            </a:pPr>
            <a:r>
              <a:rPr lang="tr-TR" sz="1800" b="1" kern="100" dirty="0">
                <a:solidFill>
                  <a:srgbClr val="000000"/>
                </a:solidFill>
                <a:effectLst/>
                <a:latin typeface="Inherit"/>
                <a:ea typeface="Calibri" panose="020F0502020204030204" pitchFamily="34" charset="0"/>
              </a:rPr>
              <a:t>P(Y=1) </a:t>
            </a:r>
            <a:r>
              <a:rPr lang="tr-TR" sz="1800" kern="100" dirty="0">
                <a:solidFill>
                  <a:srgbClr val="000000"/>
                </a:solidFill>
                <a:effectLst/>
                <a:latin typeface="Inherit"/>
                <a:ea typeface="Calibri" panose="020F0502020204030204" pitchFamily="34" charset="0"/>
              </a:rPr>
              <a:t>,bağımlı değişkenin 1 sınıfına ait olma olasılığını temsil eder.</a:t>
            </a:r>
            <a:endParaRPr lang="tr-TR" sz="1800" kern="100" dirty="0">
              <a:solidFill>
                <a:srgbClr val="000000"/>
              </a:solidFill>
              <a:effectLst/>
              <a:latin typeface="Calibri" panose="020F0502020204030204" pitchFamily="34" charset="0"/>
              <a:ea typeface="Calibri" panose="020F0502020204030204" pitchFamily="34" charset="0"/>
            </a:endParaRPr>
          </a:p>
          <a:p>
            <a:pPr lvl="1">
              <a:lnSpc>
                <a:spcPct val="107000"/>
              </a:lnSpc>
              <a:spcAft>
                <a:spcPts val="800"/>
              </a:spcAft>
            </a:pPr>
            <a:r>
              <a:rPr lang="tr-TR" sz="1800" b="1" kern="100" dirty="0">
                <a:solidFill>
                  <a:srgbClr val="000000"/>
                </a:solidFill>
                <a:effectLst/>
                <a:latin typeface="Inherit"/>
                <a:ea typeface="Calibri" panose="020F0502020204030204" pitchFamily="34" charset="0"/>
              </a:rPr>
              <a:t>e </a:t>
            </a:r>
            <a:r>
              <a:rPr lang="tr-TR" sz="1800" kern="100" dirty="0">
                <a:solidFill>
                  <a:srgbClr val="000000"/>
                </a:solidFill>
                <a:effectLst/>
                <a:latin typeface="Inherit"/>
                <a:ea typeface="Calibri" panose="020F0502020204030204" pitchFamily="34" charset="0"/>
              </a:rPr>
              <a:t>, doğal logaritma tabanı (</a:t>
            </a:r>
            <a:r>
              <a:rPr lang="tr-TR" sz="1800" kern="100" dirty="0" err="1">
                <a:solidFill>
                  <a:srgbClr val="000000"/>
                </a:solidFill>
                <a:effectLst/>
                <a:latin typeface="Inherit"/>
                <a:ea typeface="Calibri" panose="020F0502020204030204" pitchFamily="34" charset="0"/>
              </a:rPr>
              <a:t>Euler</a:t>
            </a:r>
            <a:r>
              <a:rPr lang="tr-TR" sz="1800" kern="100" dirty="0">
                <a:solidFill>
                  <a:srgbClr val="000000"/>
                </a:solidFill>
                <a:effectLst/>
                <a:latin typeface="Inherit"/>
                <a:ea typeface="Calibri" panose="020F0502020204030204" pitchFamily="34" charset="0"/>
              </a:rPr>
              <a:t> sayısı) olan matematiksel sabittir.</a:t>
            </a:r>
            <a:endParaRPr lang="tr-TR" sz="1800" kern="100" dirty="0">
              <a:solidFill>
                <a:srgbClr val="000000"/>
              </a:solidFill>
              <a:effectLst/>
              <a:latin typeface="Calibri" panose="020F0502020204030204" pitchFamily="34" charset="0"/>
              <a:ea typeface="Calibri" panose="020F0502020204030204" pitchFamily="34" charset="0"/>
            </a:endParaRPr>
          </a:p>
          <a:p>
            <a:pPr lvl="1">
              <a:lnSpc>
                <a:spcPct val="107000"/>
              </a:lnSpc>
              <a:spcAft>
                <a:spcPts val="800"/>
              </a:spcAft>
            </a:pPr>
            <a:r>
              <a:rPr lang="tr-TR" sz="1800" b="1" kern="100" dirty="0">
                <a:solidFill>
                  <a:srgbClr val="000000"/>
                </a:solidFill>
                <a:effectLst/>
                <a:latin typeface="Inherit"/>
                <a:ea typeface="Calibri" panose="020F0502020204030204" pitchFamily="34" charset="0"/>
              </a:rPr>
              <a:t>z</a:t>
            </a:r>
            <a:r>
              <a:rPr lang="tr-TR" sz="1800" kern="100" dirty="0">
                <a:solidFill>
                  <a:srgbClr val="000000"/>
                </a:solidFill>
                <a:effectLst/>
                <a:latin typeface="Inherit"/>
                <a:ea typeface="Calibri" panose="020F0502020204030204" pitchFamily="34" charset="0"/>
              </a:rPr>
              <a:t>, bağımsız değişkenlerin doğrusal kombinasyonunu temsil eder.</a:t>
            </a:r>
            <a:endParaRPr lang="tr-TR" sz="1800" kern="100" dirty="0">
              <a:solidFill>
                <a:srgbClr val="000000"/>
              </a:solidFill>
              <a:effectLst/>
              <a:latin typeface="Calibri" panose="020F0502020204030204" pitchFamily="34" charset="0"/>
              <a:ea typeface="Calibri" panose="020F0502020204030204" pitchFamily="34" charset="0"/>
            </a:endParaRPr>
          </a:p>
          <a:p>
            <a:pPr lvl="1"/>
            <a:endParaRPr lang="tr-TR" sz="1600" b="1" dirty="0"/>
          </a:p>
        </p:txBody>
      </p:sp>
      <p:pic>
        <p:nvPicPr>
          <p:cNvPr id="4" name="Resim 3" descr="yazı tipi, metin, çizgi, beyaz içeren bir resim&#10;&#10;Açıklama otomatik olarak oluşturuldu">
            <a:extLst>
              <a:ext uri="{FF2B5EF4-FFF2-40B4-BE49-F238E27FC236}">
                <a16:creationId xmlns:a16="http://schemas.microsoft.com/office/drawing/2014/main" id="{53802C79-204A-156D-133A-5AE47FFDD80B}"/>
              </a:ext>
            </a:extLst>
          </p:cNvPr>
          <p:cNvPicPr>
            <a:picLocks noChangeAspect="1"/>
          </p:cNvPicPr>
          <p:nvPr/>
        </p:nvPicPr>
        <p:blipFill>
          <a:blip r:embed="rId2"/>
          <a:stretch>
            <a:fillRect/>
          </a:stretch>
        </p:blipFill>
        <p:spPr>
          <a:xfrm>
            <a:off x="3306005" y="2942852"/>
            <a:ext cx="4371975" cy="1097779"/>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Mürekkep 4">
                <a:extLst>
                  <a:ext uri="{FF2B5EF4-FFF2-40B4-BE49-F238E27FC236}">
                    <a16:creationId xmlns:a16="http://schemas.microsoft.com/office/drawing/2014/main" id="{DEB27EF3-EAE0-B29E-C959-7D9A2D2AE4A8}"/>
                  </a:ext>
                </a:extLst>
              </p14:cNvPr>
              <p14:cNvContentPartPr/>
              <p14:nvPr/>
            </p14:nvContentPartPr>
            <p14:xfrm>
              <a:off x="5477440" y="3665107"/>
              <a:ext cx="1769760" cy="9360"/>
            </p14:xfrm>
          </p:contentPart>
        </mc:Choice>
        <mc:Fallback xmlns="">
          <p:pic>
            <p:nvPicPr>
              <p:cNvPr id="5" name="Mürekkep 4">
                <a:extLst>
                  <a:ext uri="{FF2B5EF4-FFF2-40B4-BE49-F238E27FC236}">
                    <a16:creationId xmlns:a16="http://schemas.microsoft.com/office/drawing/2014/main" id="{DEB27EF3-EAE0-B29E-C959-7D9A2D2AE4A8}"/>
                  </a:ext>
                </a:extLst>
              </p:cNvPr>
              <p:cNvPicPr/>
              <p:nvPr/>
            </p:nvPicPr>
            <p:blipFill>
              <a:blip r:embed="rId4"/>
              <a:stretch>
                <a:fillRect/>
              </a:stretch>
            </p:blipFill>
            <p:spPr>
              <a:xfrm>
                <a:off x="5468800" y="3656467"/>
                <a:ext cx="1787400" cy="27000"/>
              </a:xfrm>
              <a:prstGeom prst="rect">
                <a:avLst/>
              </a:prstGeom>
            </p:spPr>
          </p:pic>
        </mc:Fallback>
      </mc:AlternateContent>
      <p:grpSp>
        <p:nvGrpSpPr>
          <p:cNvPr id="8" name="Grup 7">
            <a:extLst>
              <a:ext uri="{FF2B5EF4-FFF2-40B4-BE49-F238E27FC236}">
                <a16:creationId xmlns:a16="http://schemas.microsoft.com/office/drawing/2014/main" id="{52B5E1F7-A417-725C-14ED-5DA5C32A1B79}"/>
              </a:ext>
            </a:extLst>
          </p:cNvPr>
          <p:cNvGrpSpPr/>
          <p:nvPr/>
        </p:nvGrpSpPr>
        <p:grpSpPr>
          <a:xfrm>
            <a:off x="6203920" y="3792187"/>
            <a:ext cx="150840" cy="191880"/>
            <a:chOff x="6203920" y="3792187"/>
            <a:chExt cx="150840" cy="191880"/>
          </a:xfrm>
        </p:grpSpPr>
        <mc:AlternateContent xmlns:mc="http://schemas.openxmlformats.org/markup-compatibility/2006" xmlns:p14="http://schemas.microsoft.com/office/powerpoint/2010/main">
          <mc:Choice Requires="p14">
            <p:contentPart p14:bwMode="auto" r:id="rId5">
              <p14:nvContentPartPr>
                <p14:cNvPr id="6" name="Mürekkep 5">
                  <a:extLst>
                    <a:ext uri="{FF2B5EF4-FFF2-40B4-BE49-F238E27FC236}">
                      <a16:creationId xmlns:a16="http://schemas.microsoft.com/office/drawing/2014/main" id="{345C35FC-1B7B-2C42-4AE7-CC0DABFDF07A}"/>
                    </a:ext>
                  </a:extLst>
                </p14:cNvPr>
                <p14:cNvContentPartPr/>
                <p14:nvPr/>
              </p14:nvContentPartPr>
              <p14:xfrm>
                <a:off x="6203920" y="3792187"/>
                <a:ext cx="150840" cy="191880"/>
              </p14:xfrm>
            </p:contentPart>
          </mc:Choice>
          <mc:Fallback xmlns="">
            <p:pic>
              <p:nvPicPr>
                <p:cNvPr id="6" name="Mürekkep 5">
                  <a:extLst>
                    <a:ext uri="{FF2B5EF4-FFF2-40B4-BE49-F238E27FC236}">
                      <a16:creationId xmlns:a16="http://schemas.microsoft.com/office/drawing/2014/main" id="{345C35FC-1B7B-2C42-4AE7-CC0DABFDF07A}"/>
                    </a:ext>
                  </a:extLst>
                </p:cNvPr>
                <p:cNvPicPr/>
                <p:nvPr/>
              </p:nvPicPr>
              <p:blipFill>
                <a:blip r:embed="rId6"/>
                <a:stretch>
                  <a:fillRect/>
                </a:stretch>
              </p:blipFill>
              <p:spPr>
                <a:xfrm>
                  <a:off x="6194920" y="3783187"/>
                  <a:ext cx="16848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Mürekkep 6">
                  <a:extLst>
                    <a:ext uri="{FF2B5EF4-FFF2-40B4-BE49-F238E27FC236}">
                      <a16:creationId xmlns:a16="http://schemas.microsoft.com/office/drawing/2014/main" id="{E8872363-C80D-5409-8BA7-FC86D9D5D2B9}"/>
                    </a:ext>
                  </a:extLst>
                </p14:cNvPr>
                <p14:cNvContentPartPr/>
                <p14:nvPr/>
              </p14:nvContentPartPr>
              <p14:xfrm>
                <a:off x="6274480" y="3886867"/>
                <a:ext cx="79920" cy="5760"/>
              </p14:xfrm>
            </p:contentPart>
          </mc:Choice>
          <mc:Fallback xmlns="">
            <p:pic>
              <p:nvPicPr>
                <p:cNvPr id="7" name="Mürekkep 6">
                  <a:extLst>
                    <a:ext uri="{FF2B5EF4-FFF2-40B4-BE49-F238E27FC236}">
                      <a16:creationId xmlns:a16="http://schemas.microsoft.com/office/drawing/2014/main" id="{E8872363-C80D-5409-8BA7-FC86D9D5D2B9}"/>
                    </a:ext>
                  </a:extLst>
                </p:cNvPr>
                <p:cNvPicPr/>
                <p:nvPr/>
              </p:nvPicPr>
              <p:blipFill>
                <a:blip r:embed="rId8"/>
                <a:stretch>
                  <a:fillRect/>
                </a:stretch>
              </p:blipFill>
              <p:spPr>
                <a:xfrm>
                  <a:off x="6265840" y="3878227"/>
                  <a:ext cx="97560" cy="23400"/>
                </a:xfrm>
                <a:prstGeom prst="rect">
                  <a:avLst/>
                </a:prstGeom>
              </p:spPr>
            </p:pic>
          </mc:Fallback>
        </mc:AlternateContent>
      </p:grpSp>
    </p:spTree>
    <p:extLst>
      <p:ext uri="{BB962C8B-B14F-4D97-AF65-F5344CB8AC3E}">
        <p14:creationId xmlns:p14="http://schemas.microsoft.com/office/powerpoint/2010/main" val="1773391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69313F4-899F-F6BA-E7D1-489AE82F6DAC}"/>
              </a:ext>
            </a:extLst>
          </p:cNvPr>
          <p:cNvSpPr>
            <a:spLocks noGrp="1"/>
          </p:cNvSpPr>
          <p:nvPr>
            <p:ph idx="1"/>
          </p:nvPr>
        </p:nvSpPr>
        <p:spPr>
          <a:xfrm>
            <a:off x="1870745" y="1124125"/>
            <a:ext cx="9315276" cy="4966282"/>
          </a:xfrm>
        </p:spPr>
        <p:txBody>
          <a:bodyPr/>
          <a:lstStyle/>
          <a:p>
            <a:r>
              <a:rPr lang="tr-TR" sz="1800" dirty="0">
                <a:solidFill>
                  <a:srgbClr val="000000"/>
                </a:solidFill>
                <a:effectLst/>
                <a:latin typeface="Inherit"/>
                <a:ea typeface="Calibri" panose="020F0502020204030204" pitchFamily="34" charset="0"/>
                <a:cs typeface="Calibri" panose="020F0502020204030204" pitchFamily="34" charset="0"/>
              </a:rPr>
              <a:t>Bu formül, bağımsız değişkenlerin ağırlıkları (β katsayıları) ile doğrusal bir kombinasyonunu alır ve bu değeri sigmoid fonksiyonuna geçirir. Sigmoid fonksiyonu, sonsuz aralıktaki değerleri 0 ile 1 arasına sıkıştıran bir matematiksel fonksiyondur.</a:t>
            </a:r>
          </a:p>
          <a:p>
            <a:r>
              <a:rPr lang="tr-TR" sz="1800" b="1" kern="100" dirty="0">
                <a:solidFill>
                  <a:srgbClr val="374151"/>
                </a:solidFill>
                <a:effectLst/>
                <a:latin typeface="Inherit"/>
                <a:ea typeface="Calibri" panose="020F0502020204030204" pitchFamily="34" charset="0"/>
                <a:cs typeface="Segoe UI" panose="020B0502040204020203" pitchFamily="34" charset="0"/>
              </a:rPr>
              <a:t>Sigmoid fonksiyonu genellikle şu şekilde ifade edilir:</a:t>
            </a:r>
            <a:endParaRPr lang="tr-TR" sz="1800" b="1" kern="100" dirty="0">
              <a:solidFill>
                <a:srgbClr val="000000"/>
              </a:solidFill>
              <a:effectLst/>
              <a:latin typeface="Calibri" panose="020F0502020204030204" pitchFamily="34" charset="0"/>
              <a:ea typeface="Calibri" panose="020F0502020204030204" pitchFamily="34" charset="0"/>
            </a:endParaRPr>
          </a:p>
          <a:p>
            <a:endParaRPr lang="tr-TR" dirty="0"/>
          </a:p>
          <a:p>
            <a:endParaRPr lang="tr-TR" dirty="0"/>
          </a:p>
          <a:p>
            <a:endParaRPr lang="tr-TR" dirty="0"/>
          </a:p>
          <a:p>
            <a:r>
              <a:rPr lang="tr-TR" sz="1800" kern="100" dirty="0">
                <a:solidFill>
                  <a:srgbClr val="212529"/>
                </a:solidFill>
                <a:effectLst/>
                <a:latin typeface="Inherit"/>
                <a:ea typeface="Calibri" panose="020F0502020204030204" pitchFamily="34" charset="0"/>
              </a:rPr>
              <a:t>Z doğrusal regresyon denkleminin sonucu Sigmoid fonksiyona yazıldığında, Sigmoid fonksiyonu 0 ve 1 arasında bir olasılık değeri üretir ve bu olasılık değerine göre 1 veya 0 olarak bir sınıf ataması yapılır. Sınıflandırma probleminde her zaman 1 sınıfına ait olma olasılığı hesaplanır</a:t>
            </a:r>
            <a:r>
              <a:rPr lang="tr-TR" sz="1800" kern="100" dirty="0">
                <a:solidFill>
                  <a:srgbClr val="212529"/>
                </a:solidFill>
                <a:effectLst/>
                <a:latin typeface="Chromatica Light"/>
                <a:ea typeface="Calibri" panose="020F0502020204030204" pitchFamily="34" charset="0"/>
              </a:rPr>
              <a:t>.</a:t>
            </a:r>
            <a:endParaRPr lang="tr-TR" sz="1800" kern="100" dirty="0">
              <a:solidFill>
                <a:srgbClr val="000000"/>
              </a:solidFill>
              <a:effectLst/>
              <a:latin typeface="Calibri" panose="020F0502020204030204" pitchFamily="34" charset="0"/>
              <a:ea typeface="Calibri" panose="020F0502020204030204" pitchFamily="34" charset="0"/>
            </a:endParaRPr>
          </a:p>
          <a:p>
            <a:endParaRPr lang="tr-TR" dirty="0"/>
          </a:p>
        </p:txBody>
      </p:sp>
      <p:pic>
        <p:nvPicPr>
          <p:cNvPr id="4" name="Resim 3" descr="yazı tipi, beyaz, simge, sembol, metin içeren bir resim&#10;&#10;Açıklama otomatik olarak oluşturuldu">
            <a:extLst>
              <a:ext uri="{FF2B5EF4-FFF2-40B4-BE49-F238E27FC236}">
                <a16:creationId xmlns:a16="http://schemas.microsoft.com/office/drawing/2014/main" id="{170F9E09-F5C2-B461-94E4-D66A2955B893}"/>
              </a:ext>
            </a:extLst>
          </p:cNvPr>
          <p:cNvPicPr>
            <a:picLocks noChangeAspect="1"/>
          </p:cNvPicPr>
          <p:nvPr/>
        </p:nvPicPr>
        <p:blipFill>
          <a:blip r:embed="rId2"/>
          <a:stretch>
            <a:fillRect/>
          </a:stretch>
        </p:blipFill>
        <p:spPr>
          <a:xfrm>
            <a:off x="3448891" y="2800350"/>
            <a:ext cx="2894965" cy="1257300"/>
          </a:xfrm>
          <a:prstGeom prst="rect">
            <a:avLst/>
          </a:prstGeom>
        </p:spPr>
      </p:pic>
    </p:spTree>
    <p:extLst>
      <p:ext uri="{BB962C8B-B14F-4D97-AF65-F5344CB8AC3E}">
        <p14:creationId xmlns:p14="http://schemas.microsoft.com/office/powerpoint/2010/main" val="565180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C3A85CC-32D2-EA67-26CE-320B6CAD99BC}"/>
              </a:ext>
            </a:extLst>
          </p:cNvPr>
          <p:cNvSpPr>
            <a:spLocks noGrp="1"/>
          </p:cNvSpPr>
          <p:nvPr>
            <p:ph idx="1"/>
          </p:nvPr>
        </p:nvSpPr>
        <p:spPr>
          <a:xfrm>
            <a:off x="2030858" y="933021"/>
            <a:ext cx="9126500" cy="5115441"/>
          </a:xfrm>
        </p:spPr>
        <p:txBody>
          <a:bodyPr/>
          <a:lstStyle/>
          <a:p>
            <a:r>
              <a:rPr lang="tr-TR" sz="1800" b="1" kern="100" dirty="0">
                <a:solidFill>
                  <a:srgbClr val="212529"/>
                </a:solidFill>
                <a:effectLst/>
                <a:latin typeface="Inherit"/>
                <a:ea typeface="Calibri" panose="020F0502020204030204" pitchFamily="34" charset="0"/>
                <a:cs typeface="Calibri" panose="020F0502020204030204" pitchFamily="34" charset="0"/>
              </a:rPr>
              <a:t>Sigmoid fonksiyonu ve bağımlı değişkenin birinci sınıfının gerçekleşme olasılığı;</a:t>
            </a:r>
            <a:endParaRPr lang="tr-TR" sz="1800" kern="100" dirty="0">
              <a:solidFill>
                <a:srgbClr val="000000"/>
              </a:solidFill>
              <a:effectLst/>
              <a:latin typeface="Calibri" panose="020F0502020204030204" pitchFamily="34" charset="0"/>
              <a:ea typeface="Calibri" panose="020F0502020204030204" pitchFamily="34" charset="0"/>
            </a:endParaRPr>
          </a:p>
          <a:p>
            <a:endParaRPr lang="tr-TR" dirty="0"/>
          </a:p>
          <a:p>
            <a:endParaRPr lang="tr-TR" dirty="0"/>
          </a:p>
          <a:p>
            <a:endParaRPr lang="tr-TR" dirty="0"/>
          </a:p>
          <a:p>
            <a:pPr marL="0" indent="0">
              <a:buNone/>
            </a:pPr>
            <a:r>
              <a:rPr lang="tr-TR" dirty="0"/>
              <a:t> </a:t>
            </a:r>
          </a:p>
          <a:p>
            <a:pPr marL="0" indent="0">
              <a:buNone/>
            </a:pPr>
            <a:endParaRPr lang="tr-TR" dirty="0"/>
          </a:p>
          <a:p>
            <a:r>
              <a:rPr lang="tr-TR" sz="1600" dirty="0">
                <a:solidFill>
                  <a:srgbClr val="212529"/>
                </a:solidFill>
                <a:effectLst/>
                <a:latin typeface="Inherit"/>
                <a:ea typeface="Times New Roman" panose="02020603050405020304" pitchFamily="18" charset="0"/>
              </a:rPr>
              <a:t>Özetle</a:t>
            </a:r>
            <a:r>
              <a:rPr lang="tr-TR" sz="1600" b="1" dirty="0">
                <a:solidFill>
                  <a:srgbClr val="212529"/>
                </a:solidFill>
                <a:effectLst/>
                <a:latin typeface="Inherit"/>
                <a:ea typeface="Times New Roman" panose="02020603050405020304" pitchFamily="18" charset="0"/>
              </a:rPr>
              <a:t> </a:t>
            </a:r>
            <a:r>
              <a:rPr lang="tr-TR" sz="1600" dirty="0">
                <a:solidFill>
                  <a:srgbClr val="212529"/>
                </a:solidFill>
                <a:effectLst/>
                <a:latin typeface="Inherit"/>
                <a:ea typeface="Times New Roman" panose="02020603050405020304" pitchFamily="18" charset="0"/>
              </a:rPr>
              <a:t>xᵢ bağımsız değişkenlerinin değerlerine göre Sigmoid fonksiyonu ile yapılan eşleme sonucunda oluşan değerler, bağımlı değişkenin 1. sınıfının gerçekleşmesi olasılığına denk gelir. Örneğin bağımlı değişkenin hayatta kalma durumunu belirten bir değişken olduğu durumda hayatta kalma durumu 1, kalamama durumu ise 0 olarak ifade edilir. Bu işlemin ardından genellikle bir olasılık eşik değeri belirlenir ve bu eşik değerden yüksek değerler 1, düşük değerler ise 0 olarak kabul edilir.</a:t>
            </a:r>
            <a:endParaRPr lang="tr-TR" sz="1600" dirty="0">
              <a:effectLst/>
              <a:latin typeface="Times New Roman" panose="02020603050405020304" pitchFamily="18" charset="0"/>
              <a:ea typeface="Times New Roman" panose="02020603050405020304" pitchFamily="18" charset="0"/>
            </a:endParaRPr>
          </a:p>
          <a:p>
            <a:endParaRPr lang="tr-TR" dirty="0"/>
          </a:p>
        </p:txBody>
      </p:sp>
      <p:pic>
        <p:nvPicPr>
          <p:cNvPr id="4" name="Resim 3" descr="çizgi, diyagram, öykü gelişim çizgisi; kumpas; grafiğini çıkarma, metin içeren bir resim&#10;&#10;Açıklama otomatik olarak oluşturuldu">
            <a:extLst>
              <a:ext uri="{FF2B5EF4-FFF2-40B4-BE49-F238E27FC236}">
                <a16:creationId xmlns:a16="http://schemas.microsoft.com/office/drawing/2014/main" id="{9CB412A3-C984-5E34-C964-2137E5EDBA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37113" y="1812144"/>
            <a:ext cx="4784527" cy="2098477"/>
          </a:xfrm>
          <a:prstGeom prst="rect">
            <a:avLst/>
          </a:prstGeom>
          <a:noFill/>
          <a:ln>
            <a:noFill/>
          </a:ln>
        </p:spPr>
      </p:pic>
      <p:grpSp>
        <p:nvGrpSpPr>
          <p:cNvPr id="14" name="Grup 13">
            <a:extLst>
              <a:ext uri="{FF2B5EF4-FFF2-40B4-BE49-F238E27FC236}">
                <a16:creationId xmlns:a16="http://schemas.microsoft.com/office/drawing/2014/main" id="{0FEBF478-0F16-E0ED-14F1-F870BEE1683D}"/>
              </a:ext>
            </a:extLst>
          </p:cNvPr>
          <p:cNvGrpSpPr/>
          <p:nvPr/>
        </p:nvGrpSpPr>
        <p:grpSpPr>
          <a:xfrm>
            <a:off x="4201960" y="1834867"/>
            <a:ext cx="2917800" cy="1948680"/>
            <a:chOff x="4201960" y="1834867"/>
            <a:chExt cx="2917800" cy="1948680"/>
          </a:xfrm>
        </p:grpSpPr>
        <mc:AlternateContent xmlns:mc="http://schemas.openxmlformats.org/markup-compatibility/2006" xmlns:p14="http://schemas.microsoft.com/office/powerpoint/2010/main">
          <mc:Choice Requires="p14">
            <p:contentPart p14:bwMode="auto" r:id="rId3">
              <p14:nvContentPartPr>
                <p14:cNvPr id="12" name="Mürekkep 11">
                  <a:extLst>
                    <a:ext uri="{FF2B5EF4-FFF2-40B4-BE49-F238E27FC236}">
                      <a16:creationId xmlns:a16="http://schemas.microsoft.com/office/drawing/2014/main" id="{97AE2542-F18B-FFD2-17B9-EFF907461E8D}"/>
                    </a:ext>
                  </a:extLst>
                </p14:cNvPr>
                <p14:cNvContentPartPr/>
                <p14:nvPr/>
              </p14:nvContentPartPr>
              <p14:xfrm>
                <a:off x="5694160" y="2379547"/>
                <a:ext cx="1425600" cy="1404000"/>
              </p14:xfrm>
            </p:contentPart>
          </mc:Choice>
          <mc:Fallback xmlns="">
            <p:pic>
              <p:nvPicPr>
                <p:cNvPr id="12" name="Mürekkep 11">
                  <a:extLst>
                    <a:ext uri="{FF2B5EF4-FFF2-40B4-BE49-F238E27FC236}">
                      <a16:creationId xmlns:a16="http://schemas.microsoft.com/office/drawing/2014/main" id="{97AE2542-F18B-FFD2-17B9-EFF907461E8D}"/>
                    </a:ext>
                  </a:extLst>
                </p:cNvPr>
                <p:cNvPicPr/>
                <p:nvPr/>
              </p:nvPicPr>
              <p:blipFill>
                <a:blip r:embed="rId4"/>
                <a:stretch>
                  <a:fillRect/>
                </a:stretch>
              </p:blipFill>
              <p:spPr>
                <a:xfrm>
                  <a:off x="5685520" y="2370907"/>
                  <a:ext cx="1443240" cy="1421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Mürekkep 12">
                  <a:extLst>
                    <a:ext uri="{FF2B5EF4-FFF2-40B4-BE49-F238E27FC236}">
                      <a16:creationId xmlns:a16="http://schemas.microsoft.com/office/drawing/2014/main" id="{CA095B98-C4FF-B15D-7791-F0C9BE51D08C}"/>
                    </a:ext>
                  </a:extLst>
                </p14:cNvPr>
                <p14:cNvContentPartPr/>
                <p14:nvPr/>
              </p14:nvContentPartPr>
              <p14:xfrm>
                <a:off x="4201960" y="1834867"/>
                <a:ext cx="2459160" cy="290160"/>
              </p14:xfrm>
            </p:contentPart>
          </mc:Choice>
          <mc:Fallback xmlns="">
            <p:pic>
              <p:nvPicPr>
                <p:cNvPr id="13" name="Mürekkep 12">
                  <a:extLst>
                    <a:ext uri="{FF2B5EF4-FFF2-40B4-BE49-F238E27FC236}">
                      <a16:creationId xmlns:a16="http://schemas.microsoft.com/office/drawing/2014/main" id="{CA095B98-C4FF-B15D-7791-F0C9BE51D08C}"/>
                    </a:ext>
                  </a:extLst>
                </p:cNvPr>
                <p:cNvPicPr/>
                <p:nvPr/>
              </p:nvPicPr>
              <p:blipFill>
                <a:blip r:embed="rId6"/>
                <a:stretch>
                  <a:fillRect/>
                </a:stretch>
              </p:blipFill>
              <p:spPr>
                <a:xfrm>
                  <a:off x="4192960" y="1825867"/>
                  <a:ext cx="2476800" cy="307800"/>
                </a:xfrm>
                <a:prstGeom prst="rect">
                  <a:avLst/>
                </a:prstGeom>
              </p:spPr>
            </p:pic>
          </mc:Fallback>
        </mc:AlternateContent>
      </p:grpSp>
    </p:spTree>
    <p:extLst>
      <p:ext uri="{BB962C8B-B14F-4D97-AF65-F5344CB8AC3E}">
        <p14:creationId xmlns:p14="http://schemas.microsoft.com/office/powerpoint/2010/main" val="187758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28E8DB-A8F3-0222-C57A-A0C4C57CCD94}"/>
              </a:ext>
            </a:extLst>
          </p:cNvPr>
          <p:cNvSpPr>
            <a:spLocks noGrp="1"/>
          </p:cNvSpPr>
          <p:nvPr>
            <p:ph type="title"/>
          </p:nvPr>
        </p:nvSpPr>
        <p:spPr>
          <a:xfrm>
            <a:off x="2323750" y="365125"/>
            <a:ext cx="9030050" cy="1325563"/>
          </a:xfrm>
        </p:spPr>
        <p:txBody>
          <a:bodyPr/>
          <a:lstStyle/>
          <a:p>
            <a:r>
              <a:rPr lang="tr-TR" sz="2800" b="1" kern="100" dirty="0">
                <a:solidFill>
                  <a:srgbClr val="212529"/>
                </a:solidFill>
                <a:effectLst/>
                <a:latin typeface="Inherit"/>
                <a:ea typeface="Calibri" panose="020F0502020204030204" pitchFamily="34" charset="0"/>
                <a:cs typeface="Calibri" panose="020F0502020204030204" pitchFamily="34" charset="0"/>
              </a:rPr>
              <a:t>Parametrelerin Tahmin Edilmesi</a:t>
            </a:r>
            <a:br>
              <a:rPr lang="tr-TR" sz="1800" kern="100" dirty="0">
                <a:solidFill>
                  <a:srgbClr val="000000"/>
                </a:solidFill>
                <a:effectLst/>
                <a:latin typeface="Calibri" panose="020F0502020204030204" pitchFamily="34" charset="0"/>
                <a:ea typeface="Calibri" panose="020F0502020204030204" pitchFamily="34" charset="0"/>
              </a:rPr>
            </a:br>
            <a:endParaRPr lang="tr-TR" dirty="0"/>
          </a:p>
        </p:txBody>
      </p:sp>
      <p:sp>
        <p:nvSpPr>
          <p:cNvPr id="3" name="İçerik Yer Tutucusu 2">
            <a:extLst>
              <a:ext uri="{FF2B5EF4-FFF2-40B4-BE49-F238E27FC236}">
                <a16:creationId xmlns:a16="http://schemas.microsoft.com/office/drawing/2014/main" id="{0825B52D-FC7E-0ECB-2D61-FEC0F9898D6E}"/>
              </a:ext>
            </a:extLst>
          </p:cNvPr>
          <p:cNvSpPr>
            <a:spLocks noGrp="1"/>
          </p:cNvSpPr>
          <p:nvPr>
            <p:ph idx="1"/>
          </p:nvPr>
        </p:nvSpPr>
        <p:spPr>
          <a:xfrm>
            <a:off x="2030136" y="1031846"/>
            <a:ext cx="7977930" cy="5583557"/>
          </a:xfrm>
        </p:spPr>
        <p:txBody>
          <a:bodyPr>
            <a:normAutofit/>
          </a:bodyPr>
          <a:lstStyle/>
          <a:p>
            <a:r>
              <a:rPr lang="tr-TR" sz="1400" b="1" dirty="0" err="1">
                <a:solidFill>
                  <a:srgbClr val="212529"/>
                </a:solidFill>
                <a:effectLst/>
                <a:latin typeface="Inherit"/>
                <a:ea typeface="Calibri" panose="020F0502020204030204" pitchFamily="34" charset="0"/>
                <a:cs typeface="Calibri" panose="020F0502020204030204" pitchFamily="34" charset="0"/>
              </a:rPr>
              <a:t>Logistic</a:t>
            </a:r>
            <a:r>
              <a:rPr lang="tr-TR" sz="1400" b="1" dirty="0">
                <a:solidFill>
                  <a:srgbClr val="212529"/>
                </a:solidFill>
                <a:effectLst/>
                <a:latin typeface="Inherit"/>
                <a:ea typeface="Calibri" panose="020F0502020204030204" pitchFamily="34" charset="0"/>
                <a:cs typeface="Calibri" panose="020F0502020204030204" pitchFamily="34" charset="0"/>
              </a:rPr>
              <a:t> </a:t>
            </a:r>
            <a:r>
              <a:rPr lang="tr-TR" sz="1400" b="1" dirty="0" err="1">
                <a:solidFill>
                  <a:srgbClr val="212529"/>
                </a:solidFill>
                <a:effectLst/>
                <a:latin typeface="Inherit"/>
                <a:ea typeface="Calibri" panose="020F0502020204030204" pitchFamily="34" charset="0"/>
                <a:cs typeface="Calibri" panose="020F0502020204030204" pitchFamily="34" charset="0"/>
              </a:rPr>
              <a:t>Regression</a:t>
            </a:r>
            <a:r>
              <a:rPr lang="tr-TR" sz="1400" b="1" dirty="0">
                <a:solidFill>
                  <a:srgbClr val="212529"/>
                </a:solidFill>
                <a:effectLst/>
                <a:latin typeface="Inherit"/>
                <a:ea typeface="Calibri" panose="020F0502020204030204" pitchFamily="34" charset="0"/>
                <a:cs typeface="Calibri" panose="020F0502020204030204" pitchFamily="34" charset="0"/>
              </a:rPr>
              <a:t> </a:t>
            </a:r>
            <a:r>
              <a:rPr lang="tr-TR" sz="1400" b="1" dirty="0" err="1">
                <a:solidFill>
                  <a:srgbClr val="212529"/>
                </a:solidFill>
                <a:effectLst/>
                <a:latin typeface="Inherit"/>
                <a:ea typeface="Calibri" panose="020F0502020204030204" pitchFamily="34" charset="0"/>
                <a:cs typeface="Calibri" panose="020F0502020204030204" pitchFamily="34" charset="0"/>
              </a:rPr>
              <a:t>Için</a:t>
            </a:r>
            <a:r>
              <a:rPr lang="tr-TR" sz="1400" b="1" dirty="0">
                <a:solidFill>
                  <a:srgbClr val="212529"/>
                </a:solidFill>
                <a:effectLst/>
                <a:latin typeface="Inherit"/>
                <a:ea typeface="Calibri" panose="020F0502020204030204" pitchFamily="34" charset="0"/>
                <a:cs typeface="Calibri" panose="020F0502020204030204" pitchFamily="34" charset="0"/>
              </a:rPr>
              <a:t> </a:t>
            </a:r>
            <a:r>
              <a:rPr lang="tr-TR" sz="1400" b="1" dirty="0" err="1">
                <a:solidFill>
                  <a:srgbClr val="212529"/>
                </a:solidFill>
                <a:effectLst/>
                <a:latin typeface="Inherit"/>
                <a:ea typeface="Calibri" panose="020F0502020204030204" pitchFamily="34" charset="0"/>
                <a:cs typeface="Calibri" panose="020F0502020204030204" pitchFamily="34" charset="0"/>
              </a:rPr>
              <a:t>Gradient</a:t>
            </a:r>
            <a:r>
              <a:rPr lang="tr-TR" sz="1400" b="1" dirty="0">
                <a:solidFill>
                  <a:srgbClr val="212529"/>
                </a:solidFill>
                <a:effectLst/>
                <a:latin typeface="Inherit"/>
                <a:ea typeface="Calibri" panose="020F0502020204030204" pitchFamily="34" charset="0"/>
                <a:cs typeface="Calibri" panose="020F0502020204030204" pitchFamily="34" charset="0"/>
              </a:rPr>
              <a:t> </a:t>
            </a:r>
            <a:r>
              <a:rPr lang="tr-TR" sz="1400" b="1" dirty="0" err="1">
                <a:solidFill>
                  <a:srgbClr val="212529"/>
                </a:solidFill>
                <a:effectLst/>
                <a:latin typeface="Inherit"/>
                <a:ea typeface="Calibri" panose="020F0502020204030204" pitchFamily="34" charset="0"/>
                <a:cs typeface="Calibri" panose="020F0502020204030204" pitchFamily="34" charset="0"/>
              </a:rPr>
              <a:t>Descent</a:t>
            </a:r>
            <a:r>
              <a:rPr lang="tr-TR" sz="1400" b="1" dirty="0">
                <a:solidFill>
                  <a:srgbClr val="212529"/>
                </a:solidFill>
                <a:effectLst/>
                <a:latin typeface="Inherit"/>
                <a:ea typeface="Calibri" panose="020F0502020204030204" pitchFamily="34" charset="0"/>
                <a:cs typeface="Calibri" panose="020F0502020204030204" pitchFamily="34" charset="0"/>
              </a:rPr>
              <a:t> : </a:t>
            </a:r>
            <a:r>
              <a:rPr lang="tr-TR" sz="1400" i="1" kern="100" dirty="0" err="1">
                <a:solidFill>
                  <a:srgbClr val="212529"/>
                </a:solidFill>
                <a:effectLst/>
                <a:latin typeface="Inherit"/>
                <a:ea typeface="Calibri" panose="020F0502020204030204" pitchFamily="34" charset="0"/>
              </a:rPr>
              <a:t>Gradient</a:t>
            </a:r>
            <a:r>
              <a:rPr lang="tr-TR" sz="1400" i="1" kern="100" dirty="0">
                <a:solidFill>
                  <a:srgbClr val="212529"/>
                </a:solidFill>
                <a:effectLst/>
                <a:latin typeface="Inherit"/>
                <a:ea typeface="Calibri" panose="020F0502020204030204" pitchFamily="34" charset="0"/>
              </a:rPr>
              <a:t> </a:t>
            </a:r>
            <a:r>
              <a:rPr lang="tr-TR" sz="1400" i="1" kern="100" dirty="0" err="1">
                <a:solidFill>
                  <a:srgbClr val="212529"/>
                </a:solidFill>
                <a:effectLst/>
                <a:latin typeface="Inherit"/>
                <a:ea typeface="Calibri" panose="020F0502020204030204" pitchFamily="34" charset="0"/>
              </a:rPr>
              <a:t>descent</a:t>
            </a:r>
            <a:r>
              <a:rPr lang="tr-TR" sz="1400" kern="100" dirty="0">
                <a:solidFill>
                  <a:srgbClr val="212529"/>
                </a:solidFill>
                <a:effectLst/>
                <a:latin typeface="Inherit"/>
                <a:ea typeface="Calibri" panose="020F0502020204030204" pitchFamily="34" charset="0"/>
              </a:rPr>
              <a:t> (gradyan azalma), rastgele alınan değişkenlerle başlayarak global minimum değerine ulaşmayı amaçlayan en popüler optimizasyon algoritmalarından biridir. Lojistik regresyon kapsamında, </a:t>
            </a:r>
            <a:r>
              <a:rPr lang="tr-TR" sz="1400" i="1" kern="100" dirty="0" err="1">
                <a:solidFill>
                  <a:srgbClr val="212529"/>
                </a:solidFill>
                <a:effectLst/>
                <a:latin typeface="Inherit"/>
                <a:ea typeface="Calibri" panose="020F0502020204030204" pitchFamily="34" charset="0"/>
              </a:rPr>
              <a:t>gradient</a:t>
            </a:r>
            <a:r>
              <a:rPr lang="tr-TR" sz="1400" i="1" kern="100" dirty="0">
                <a:solidFill>
                  <a:srgbClr val="212529"/>
                </a:solidFill>
                <a:effectLst/>
                <a:latin typeface="Inherit"/>
                <a:ea typeface="Calibri" panose="020F0502020204030204" pitchFamily="34" charset="0"/>
              </a:rPr>
              <a:t> </a:t>
            </a:r>
            <a:r>
              <a:rPr lang="tr-TR" sz="1400" i="1" kern="100" dirty="0" err="1">
                <a:solidFill>
                  <a:srgbClr val="212529"/>
                </a:solidFill>
                <a:effectLst/>
                <a:latin typeface="Inherit"/>
                <a:ea typeface="Calibri" panose="020F0502020204030204" pitchFamily="34" charset="0"/>
              </a:rPr>
              <a:t>descent</a:t>
            </a:r>
            <a:r>
              <a:rPr lang="tr-TR" sz="1400" i="1" kern="100" dirty="0">
                <a:solidFill>
                  <a:srgbClr val="212529"/>
                </a:solidFill>
                <a:effectLst/>
                <a:latin typeface="Inherit"/>
                <a:ea typeface="Calibri" panose="020F0502020204030204" pitchFamily="34" charset="0"/>
              </a:rPr>
              <a:t> </a:t>
            </a:r>
            <a:r>
              <a:rPr lang="tr-TR" sz="1400" kern="100" dirty="0">
                <a:solidFill>
                  <a:srgbClr val="212529"/>
                </a:solidFill>
                <a:effectLst/>
                <a:latin typeface="Inherit"/>
                <a:ea typeface="Calibri" panose="020F0502020204030204" pitchFamily="34" charset="0"/>
              </a:rPr>
              <a:t>ile iterasyonlarda kullanılmak üzere </a:t>
            </a:r>
            <a:r>
              <a:rPr lang="tr-TR" sz="1400" i="1" kern="100" dirty="0" err="1">
                <a:solidFill>
                  <a:srgbClr val="212529"/>
                </a:solidFill>
                <a:effectLst/>
                <a:latin typeface="Inherit"/>
                <a:ea typeface="Calibri" panose="020F0502020204030204" pitchFamily="34" charset="0"/>
              </a:rPr>
              <a:t>cost</a:t>
            </a:r>
            <a:r>
              <a:rPr lang="tr-TR" sz="1400" i="1" kern="100" dirty="0">
                <a:solidFill>
                  <a:srgbClr val="212529"/>
                </a:solidFill>
                <a:effectLst/>
                <a:latin typeface="Inherit"/>
                <a:ea typeface="Calibri" panose="020F0502020204030204" pitchFamily="34" charset="0"/>
              </a:rPr>
              <a:t> </a:t>
            </a:r>
            <a:r>
              <a:rPr lang="tr-TR" sz="1400" kern="100" dirty="0">
                <a:solidFill>
                  <a:srgbClr val="212529"/>
                </a:solidFill>
                <a:effectLst/>
                <a:latin typeface="Inherit"/>
                <a:ea typeface="Calibri" panose="020F0502020204030204" pitchFamily="34" charset="0"/>
              </a:rPr>
              <a:t>fonksiyonu üzerinden elde edilen J(θ) değerlerine ulaşılır</a:t>
            </a:r>
          </a:p>
          <a:p>
            <a:endParaRPr lang="tr-TR" sz="1800" kern="100" dirty="0">
              <a:solidFill>
                <a:srgbClr val="000000"/>
              </a:solidFill>
              <a:effectLst/>
              <a:latin typeface="Calibri" panose="020F0502020204030204" pitchFamily="34" charset="0"/>
              <a:ea typeface="Calibri" panose="020F0502020204030204" pitchFamily="34" charset="0"/>
            </a:endParaRPr>
          </a:p>
          <a:p>
            <a:pPr marL="3200400" lvl="7" indent="0">
              <a:buNone/>
            </a:pPr>
            <a:endParaRPr lang="tr-TR" dirty="0"/>
          </a:p>
          <a:p>
            <a:pPr marL="3200400" lvl="7" indent="0">
              <a:buNone/>
            </a:pPr>
            <a:endParaRPr lang="tr-TR" dirty="0"/>
          </a:p>
          <a:p>
            <a:pPr marL="3200400" lvl="7" indent="0">
              <a:buNone/>
            </a:pPr>
            <a:endParaRPr lang="tr-TR" dirty="0"/>
          </a:p>
          <a:p>
            <a:pPr marL="3200400" lvl="7" indent="0">
              <a:buNone/>
            </a:pPr>
            <a:endParaRPr lang="tr-TR" dirty="0"/>
          </a:p>
          <a:p>
            <a:pPr marL="3200400" lvl="7" indent="0">
              <a:buNone/>
            </a:pPr>
            <a:endParaRPr lang="tr-TR" dirty="0"/>
          </a:p>
          <a:p>
            <a:pPr marL="3200400" lvl="7" indent="0">
              <a:buNone/>
            </a:pPr>
            <a:endParaRPr lang="tr-TR" dirty="0"/>
          </a:p>
          <a:p>
            <a:r>
              <a:rPr lang="tr-TR" sz="1400" dirty="0">
                <a:solidFill>
                  <a:srgbClr val="212529"/>
                </a:solidFill>
                <a:effectLst/>
                <a:latin typeface="Inherit"/>
                <a:ea typeface="Calibri" panose="020F0502020204030204" pitchFamily="34" charset="0"/>
                <a:cs typeface="Calibri" panose="020F0502020204030204" pitchFamily="34" charset="0"/>
              </a:rPr>
              <a:t>Yukarıdaki formülde hₒ(xᶦ) tahmin edilen değerleri, yᶦ ise gerçek değerleri temsil etmektedir. Bu problem özelinde kayıp fonksiyonu, </a:t>
            </a:r>
            <a:r>
              <a:rPr lang="tr-TR" sz="1400" i="1" dirty="0">
                <a:solidFill>
                  <a:srgbClr val="212529"/>
                </a:solidFill>
                <a:effectLst/>
                <a:latin typeface="Inherit"/>
                <a:ea typeface="Calibri" panose="020F0502020204030204" pitchFamily="34" charset="0"/>
                <a:cs typeface="Calibri" panose="020F0502020204030204" pitchFamily="34" charset="0"/>
              </a:rPr>
              <a:t>log </a:t>
            </a:r>
            <a:r>
              <a:rPr lang="tr-TR" sz="1400" i="1" dirty="0" err="1">
                <a:solidFill>
                  <a:srgbClr val="212529"/>
                </a:solidFill>
                <a:effectLst/>
                <a:latin typeface="Inherit"/>
                <a:ea typeface="Calibri" panose="020F0502020204030204" pitchFamily="34" charset="0"/>
                <a:cs typeface="Calibri" panose="020F0502020204030204" pitchFamily="34" charset="0"/>
              </a:rPr>
              <a:t>loss</a:t>
            </a:r>
            <a:r>
              <a:rPr lang="tr-TR" sz="1400" i="1" dirty="0">
                <a:solidFill>
                  <a:srgbClr val="212529"/>
                </a:solidFill>
                <a:effectLst/>
                <a:latin typeface="Inherit"/>
                <a:ea typeface="Calibri" panose="020F0502020204030204" pitchFamily="34" charset="0"/>
                <a:cs typeface="Calibri" panose="020F0502020204030204" pitchFamily="34" charset="0"/>
              </a:rPr>
              <a:t> </a:t>
            </a:r>
            <a:r>
              <a:rPr lang="tr-TR" sz="1400" dirty="0">
                <a:solidFill>
                  <a:srgbClr val="212529"/>
                </a:solidFill>
                <a:effectLst/>
                <a:latin typeface="Inherit"/>
                <a:ea typeface="Calibri" panose="020F0502020204030204" pitchFamily="34" charset="0"/>
                <a:cs typeface="Calibri" panose="020F0502020204030204" pitchFamily="34" charset="0"/>
              </a:rPr>
              <a:t>ifadesidir. Her bir gözlem birimi tek tek gezilerek J(θ) hesaplanır. </a:t>
            </a:r>
            <a:r>
              <a:rPr lang="tr-TR" sz="1400" i="1" dirty="0">
                <a:solidFill>
                  <a:srgbClr val="212529"/>
                </a:solidFill>
                <a:effectLst/>
                <a:latin typeface="Inherit"/>
                <a:ea typeface="Calibri" panose="020F0502020204030204" pitchFamily="34" charset="0"/>
                <a:cs typeface="Calibri" panose="020F0502020204030204" pitchFamily="34" charset="0"/>
              </a:rPr>
              <a:t>Log </a:t>
            </a:r>
            <a:r>
              <a:rPr lang="tr-TR" sz="1400" i="1" dirty="0" err="1">
                <a:solidFill>
                  <a:srgbClr val="212529"/>
                </a:solidFill>
                <a:effectLst/>
                <a:latin typeface="Inherit"/>
                <a:ea typeface="Calibri" panose="020F0502020204030204" pitchFamily="34" charset="0"/>
                <a:cs typeface="Calibri" panose="020F0502020204030204" pitchFamily="34" charset="0"/>
              </a:rPr>
              <a:t>loss</a:t>
            </a:r>
            <a:r>
              <a:rPr lang="tr-TR" sz="1400" dirty="0">
                <a:solidFill>
                  <a:srgbClr val="212529"/>
                </a:solidFill>
                <a:effectLst/>
                <a:latin typeface="Inherit"/>
                <a:ea typeface="Calibri" panose="020F0502020204030204" pitchFamily="34" charset="0"/>
                <a:cs typeface="Calibri" panose="020F0502020204030204" pitchFamily="34" charset="0"/>
              </a:rPr>
              <a:t> fonksiyonu içerisindeki hₒ(xᶦ) ifadesi ise bağımlı değişkenin 1 sınıfının tahmin edilen gerçekleşmesi olasılığıdır. Dolayısıyla -</a:t>
            </a:r>
            <a:r>
              <a:rPr lang="tr-TR" sz="1400" dirty="0" err="1">
                <a:solidFill>
                  <a:srgbClr val="212529"/>
                </a:solidFill>
                <a:effectLst/>
                <a:latin typeface="Inherit"/>
                <a:ea typeface="Calibri" panose="020F0502020204030204" pitchFamily="34" charset="0"/>
                <a:cs typeface="Calibri" panose="020F0502020204030204" pitchFamily="34" charset="0"/>
              </a:rPr>
              <a:t>yᶦlog</a:t>
            </a:r>
            <a:r>
              <a:rPr lang="tr-TR" sz="1400" dirty="0">
                <a:solidFill>
                  <a:srgbClr val="212529"/>
                </a:solidFill>
                <a:effectLst/>
                <a:latin typeface="Inherit"/>
                <a:ea typeface="Calibri" panose="020F0502020204030204" pitchFamily="34" charset="0"/>
                <a:cs typeface="Calibri" panose="020F0502020204030204" pitchFamily="34" charset="0"/>
              </a:rPr>
              <a:t>(hₒ(xᶦ)) ifadesi içerisinde değişkenin 1 sınıfının tahmin edilen gerçekleşme olasılığı varken, (1-yᶦ)log(1-hₒ(xᶦ)) ifadesi içerisindeki (1-hₒ(xᶦ)) kısmında 1 sınıfının tahmin edilen gerçekleşmemesi (yani 0 sınıfının tahmin edilen gerçekleşmesi) olasılığı gözlenir. </a:t>
            </a:r>
            <a:endParaRPr lang="tr-TR" sz="1400" dirty="0"/>
          </a:p>
        </p:txBody>
      </p:sp>
      <p:pic>
        <p:nvPicPr>
          <p:cNvPr id="4" name="Resim 3" descr="çizim, diyagram, metin, tasarım içeren bir resim&#10;&#10;Açıklama otomatik olarak oluşturuldu">
            <a:extLst>
              <a:ext uri="{FF2B5EF4-FFF2-40B4-BE49-F238E27FC236}">
                <a16:creationId xmlns:a16="http://schemas.microsoft.com/office/drawing/2014/main" id="{4274D6E9-3B3F-74AC-45D7-8FECA0869F4E}"/>
              </a:ext>
            </a:extLst>
          </p:cNvPr>
          <p:cNvPicPr>
            <a:picLocks noChangeAspect="1"/>
          </p:cNvPicPr>
          <p:nvPr/>
        </p:nvPicPr>
        <p:blipFill>
          <a:blip r:embed="rId2"/>
          <a:stretch>
            <a:fillRect/>
          </a:stretch>
        </p:blipFill>
        <p:spPr>
          <a:xfrm>
            <a:off x="3088859" y="2155307"/>
            <a:ext cx="5670873" cy="1938007"/>
          </a:xfrm>
          <a:prstGeom prst="rect">
            <a:avLst/>
          </a:prstGeom>
        </p:spPr>
      </p:pic>
      <p:pic>
        <p:nvPicPr>
          <p:cNvPr id="5" name="Resim 4" descr="metin, yazı tipi, beyaz, el yazısı içeren bir resim&#10;&#10;Açıklama otomatik olarak oluşturuldu">
            <a:extLst>
              <a:ext uri="{FF2B5EF4-FFF2-40B4-BE49-F238E27FC236}">
                <a16:creationId xmlns:a16="http://schemas.microsoft.com/office/drawing/2014/main" id="{1EA2E339-ABCD-6C45-B7BD-594EFBD0E357}"/>
              </a:ext>
            </a:extLst>
          </p:cNvPr>
          <p:cNvPicPr>
            <a:picLocks noChangeAspect="1"/>
          </p:cNvPicPr>
          <p:nvPr/>
        </p:nvPicPr>
        <p:blipFill>
          <a:blip r:embed="rId3"/>
          <a:stretch>
            <a:fillRect/>
          </a:stretch>
        </p:blipFill>
        <p:spPr>
          <a:xfrm>
            <a:off x="5477068" y="2911151"/>
            <a:ext cx="3282664" cy="1182163"/>
          </a:xfrm>
          <a:prstGeom prst="rect">
            <a:avLst/>
          </a:prstGeom>
        </p:spPr>
      </p:pic>
      <p:sp>
        <p:nvSpPr>
          <p:cNvPr id="7" name="Metin kutusu 6">
            <a:extLst>
              <a:ext uri="{FF2B5EF4-FFF2-40B4-BE49-F238E27FC236}">
                <a16:creationId xmlns:a16="http://schemas.microsoft.com/office/drawing/2014/main" id="{EFEFCFDF-37AE-8F1F-D6D7-DAF031D7540E}"/>
              </a:ext>
            </a:extLst>
          </p:cNvPr>
          <p:cNvSpPr txBox="1"/>
          <p:nvPr/>
        </p:nvSpPr>
        <p:spPr>
          <a:xfrm>
            <a:off x="4588777" y="3599433"/>
            <a:ext cx="1312860" cy="369332"/>
          </a:xfrm>
          <a:prstGeom prst="rect">
            <a:avLst/>
          </a:prstGeom>
          <a:noFill/>
        </p:spPr>
        <p:txBody>
          <a:bodyPr wrap="none" rtlCol="0">
            <a:spAutoFit/>
          </a:bodyPr>
          <a:lstStyle/>
          <a:p>
            <a:r>
              <a:rPr lang="tr-TR" dirty="0"/>
              <a:t>Log </a:t>
            </a:r>
            <a:r>
              <a:rPr lang="tr-TR" dirty="0" err="1"/>
              <a:t>Loss</a:t>
            </a:r>
            <a:r>
              <a:rPr lang="tr-TR" dirty="0"/>
              <a:t> =</a:t>
            </a:r>
          </a:p>
        </p:txBody>
      </p:sp>
    </p:spTree>
    <p:extLst>
      <p:ext uri="{BB962C8B-B14F-4D97-AF65-F5344CB8AC3E}">
        <p14:creationId xmlns:p14="http://schemas.microsoft.com/office/powerpoint/2010/main" val="293530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7" name="Graphic 6" descr="Circles with Lines">
            <a:extLst>
              <a:ext uri="{FF2B5EF4-FFF2-40B4-BE49-F238E27FC236}">
                <a16:creationId xmlns:a16="http://schemas.microsoft.com/office/drawing/2014/main" id="{E6526BE3-64A7-CC61-5C35-5662F62542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8737" y="1520889"/>
            <a:ext cx="4316843" cy="4316843"/>
          </a:xfrm>
          <a:prstGeom prst="rect">
            <a:avLst/>
          </a:prstGeom>
        </p:spPr>
      </p:pic>
      <p:grpSp>
        <p:nvGrpSpPr>
          <p:cNvPr id="14" name="Top left">
            <a:extLst>
              <a:ext uri="{FF2B5EF4-FFF2-40B4-BE49-F238E27FC236}">
                <a16:creationId xmlns:a16="http://schemas.microsoft.com/office/drawing/2014/main" id="{49EBBDF7-403B-404C-AE65-6529C47977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B45E4DDE-DABB-4541-B044-FC38949E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22D357AD-5163-45F3-A5C7-FD3351A90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8886A53D-82B1-4C65-9DED-59358265BC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B6200E88-1288-40E7-9A66-D513E6CA5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CB4E4D96-95D8-43F4-90B2-25AC6F6A0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6951A656-8684-49D3-8C63-5513CD7B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B248A156-06F4-42AE-871D-4535FF097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1FD1AA9-14F8-45A8-88C0-28DC94ED4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24" name="Bottom Right">
            <a:extLst>
              <a:ext uri="{FF2B5EF4-FFF2-40B4-BE49-F238E27FC236}">
                <a16:creationId xmlns:a16="http://schemas.microsoft.com/office/drawing/2014/main" id="{1C0BEBF8-7FFB-422A-98F0-90FF9E7F3C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F1B94AB3-A0D6-4DB5-9006-C7F2ABD8A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C59F5611-23BC-435A-A5C0-D4DD8912772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713287DA-BE38-4656-B32C-F10B005F0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FBBFD07E-A2BD-4A54-B194-B784DF265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719B4517-9BB8-4C32-B87D-F5E8CD477E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EBA9DD75-9D79-4D26-8A36-B5D9BBA74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4EFBFDC-6A43-4413-AC75-13861B0D4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7236E5D8-45CC-41FA-A68C-608422971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24BED8DA-C8A2-4323-A230-5D354066C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AA700AC1-CD4C-4962-B47B-92CDE218AB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İçerik Yer Tutucusu 2">
            <a:extLst>
              <a:ext uri="{FF2B5EF4-FFF2-40B4-BE49-F238E27FC236}">
                <a16:creationId xmlns:a16="http://schemas.microsoft.com/office/drawing/2014/main" id="{32CA45ED-43EB-B911-45BC-1F7445526955}"/>
              </a:ext>
            </a:extLst>
          </p:cNvPr>
          <p:cNvSpPr>
            <a:spLocks noGrp="1"/>
          </p:cNvSpPr>
          <p:nvPr>
            <p:ph idx="1"/>
          </p:nvPr>
        </p:nvSpPr>
        <p:spPr>
          <a:xfrm>
            <a:off x="5625154" y="1426566"/>
            <a:ext cx="4814102" cy="3728613"/>
          </a:xfrm>
        </p:spPr>
        <p:txBody>
          <a:bodyPr>
            <a:normAutofit/>
          </a:bodyPr>
          <a:lstStyle/>
          <a:p>
            <a:pPr>
              <a:lnSpc>
                <a:spcPct val="100000"/>
              </a:lnSpc>
            </a:pPr>
            <a:endParaRPr lang="tr-TR" sz="1400" kern="0" dirty="0">
              <a:effectLst/>
              <a:latin typeface="Inherit"/>
              <a:ea typeface="Times New Roman" panose="02020603050405020304" pitchFamily="18" charset="0"/>
              <a:cs typeface="Times New Roman" panose="02020603050405020304" pitchFamily="18" charset="0"/>
            </a:endParaRPr>
          </a:p>
          <a:p>
            <a:pPr marL="0" indent="0">
              <a:lnSpc>
                <a:spcPct val="100000"/>
              </a:lnSpc>
              <a:buNone/>
            </a:pPr>
            <a:endParaRPr lang="tr-TR" sz="1400" kern="0" dirty="0">
              <a:latin typeface="Inherit"/>
              <a:ea typeface="Times New Roman" panose="02020603050405020304" pitchFamily="18" charset="0"/>
              <a:cs typeface="Times New Roman" panose="02020603050405020304" pitchFamily="18" charset="0"/>
            </a:endParaRPr>
          </a:p>
          <a:p>
            <a:pPr>
              <a:lnSpc>
                <a:spcPct val="100000"/>
              </a:lnSpc>
            </a:pPr>
            <a:r>
              <a:rPr lang="tr-TR" sz="1400" kern="0" dirty="0">
                <a:effectLst/>
                <a:latin typeface="Inherit"/>
                <a:ea typeface="Times New Roman" panose="02020603050405020304" pitchFamily="18" charset="0"/>
                <a:cs typeface="Times New Roman" panose="02020603050405020304" pitchFamily="18" charset="0"/>
              </a:rPr>
              <a:t>Bu ifade genel olarak çapraz entropi fonksiyon (</a:t>
            </a:r>
            <a:r>
              <a:rPr lang="tr-TR" sz="1400" i="1" kern="0" dirty="0" err="1">
                <a:effectLst/>
                <a:latin typeface="Inherit"/>
                <a:ea typeface="Times New Roman" panose="02020603050405020304" pitchFamily="18" charset="0"/>
                <a:cs typeface="Times New Roman" panose="02020603050405020304" pitchFamily="18" charset="0"/>
              </a:rPr>
              <a:t>cross-entropy</a:t>
            </a:r>
            <a:r>
              <a:rPr lang="tr-TR" sz="1400" i="1" kern="0" dirty="0">
                <a:effectLst/>
                <a:latin typeface="Inherit"/>
                <a:ea typeface="Times New Roman" panose="02020603050405020304" pitchFamily="18" charset="0"/>
                <a:cs typeface="Times New Roman" panose="02020603050405020304" pitchFamily="18" charset="0"/>
              </a:rPr>
              <a:t> </a:t>
            </a:r>
            <a:r>
              <a:rPr lang="tr-TR" sz="1400" i="1" kern="0" dirty="0" err="1">
                <a:effectLst/>
                <a:latin typeface="Inherit"/>
                <a:ea typeface="Times New Roman" panose="02020603050405020304" pitchFamily="18" charset="0"/>
                <a:cs typeface="Times New Roman" panose="02020603050405020304" pitchFamily="18" charset="0"/>
              </a:rPr>
              <a:t>loss</a:t>
            </a:r>
            <a:r>
              <a:rPr lang="tr-TR" sz="1400" i="1" kern="0" dirty="0">
                <a:effectLst/>
                <a:latin typeface="Inherit"/>
                <a:ea typeface="Times New Roman" panose="02020603050405020304" pitchFamily="18" charset="0"/>
                <a:cs typeface="Times New Roman" panose="02020603050405020304" pitchFamily="18" charset="0"/>
              </a:rPr>
              <a:t> </a:t>
            </a:r>
            <a:r>
              <a:rPr lang="tr-TR" sz="1400" i="1" kern="0" dirty="0" err="1">
                <a:effectLst/>
                <a:latin typeface="Inherit"/>
                <a:ea typeface="Times New Roman" panose="02020603050405020304" pitchFamily="18" charset="0"/>
                <a:cs typeface="Times New Roman" panose="02020603050405020304" pitchFamily="18" charset="0"/>
              </a:rPr>
              <a:t>function</a:t>
            </a:r>
            <a:r>
              <a:rPr lang="tr-TR" sz="1400" kern="0" dirty="0">
                <a:effectLst/>
                <a:latin typeface="Inherit"/>
                <a:ea typeface="Times New Roman" panose="02020603050405020304" pitchFamily="18" charset="0"/>
                <a:cs typeface="Times New Roman" panose="02020603050405020304" pitchFamily="18" charset="0"/>
              </a:rPr>
              <a:t>) olarak bilinir. Entropi ne kadar yüksek olursa çeşitlilik de o kadar fazla olacaktır. </a:t>
            </a:r>
            <a:r>
              <a:rPr lang="tr-TR" sz="1400" b="1" i="1" kern="0" dirty="0">
                <a:effectLst/>
                <a:latin typeface="Inherit"/>
                <a:ea typeface="Times New Roman" panose="02020603050405020304" pitchFamily="18" charset="0"/>
                <a:cs typeface="Times New Roman" panose="02020603050405020304" pitchFamily="18" charset="0"/>
              </a:rPr>
              <a:t>Dolayısıyla gerçek değer ve tahmin edilen değer açısından entropinin düşük, yani çeşitliliğin az olması istenir.</a:t>
            </a:r>
            <a:r>
              <a:rPr lang="tr-TR" sz="1400" b="1" kern="0" dirty="0">
                <a:effectLst/>
                <a:latin typeface="Inherit"/>
                <a:ea typeface="Times New Roman" panose="02020603050405020304" pitchFamily="18" charset="0"/>
                <a:cs typeface="Times New Roman" panose="02020603050405020304" pitchFamily="18" charset="0"/>
              </a:rPr>
              <a:t> </a:t>
            </a:r>
            <a:r>
              <a:rPr lang="tr-TR" sz="1400" b="1" i="1" kern="0" dirty="0">
                <a:effectLst/>
                <a:latin typeface="Inherit"/>
                <a:ea typeface="Times New Roman" panose="02020603050405020304" pitchFamily="18" charset="0"/>
                <a:cs typeface="Times New Roman" panose="02020603050405020304" pitchFamily="18" charset="0"/>
              </a:rPr>
              <a:t>Bir sınıfa ait olmanın, tahmin edilen gerçekleşme olasılığı ne kadar yüksekse entropi o kadar düşük olacaktır</a:t>
            </a:r>
            <a:r>
              <a:rPr lang="tr-TR" sz="1400" b="1" i="1" kern="0" dirty="0">
                <a:latin typeface="Inherit"/>
                <a:ea typeface="Times New Roman" panose="02020603050405020304" pitchFamily="18" charset="0"/>
                <a:cs typeface="Times New Roman" panose="02020603050405020304" pitchFamily="18" charset="0"/>
              </a:rPr>
              <a:t>.</a:t>
            </a:r>
          </a:p>
          <a:p>
            <a:pPr>
              <a:lnSpc>
                <a:spcPct val="100000"/>
              </a:lnSpc>
            </a:pPr>
            <a:endParaRPr lang="tr-TR" sz="1400" b="1" i="1" kern="0" dirty="0">
              <a:latin typeface="Inherit"/>
              <a:ea typeface="Times New Roman" panose="02020603050405020304" pitchFamily="18" charset="0"/>
              <a:cs typeface="Times New Roman" panose="02020603050405020304" pitchFamily="18" charset="0"/>
            </a:endParaRPr>
          </a:p>
          <a:p>
            <a:pPr marL="0" indent="0">
              <a:lnSpc>
                <a:spcPct val="100000"/>
              </a:lnSpc>
              <a:buNone/>
            </a:pPr>
            <a:endParaRPr lang="tr-TR" sz="1400" b="1" i="1" kern="0" dirty="0">
              <a:latin typeface="Inherit"/>
              <a:ea typeface="Times New Roman" panose="02020603050405020304" pitchFamily="18" charset="0"/>
              <a:cs typeface="Times New Roman" panose="02020603050405020304" pitchFamily="18" charset="0"/>
            </a:endParaRPr>
          </a:p>
          <a:p>
            <a:pPr>
              <a:lnSpc>
                <a:spcPct val="100000"/>
              </a:lnSpc>
            </a:pPr>
            <a:r>
              <a:rPr lang="tr-TR" sz="1400" kern="0" dirty="0">
                <a:effectLst/>
                <a:latin typeface="Inherit"/>
                <a:ea typeface="Times New Roman" panose="02020603050405020304" pitchFamily="18" charset="0"/>
                <a:cs typeface="Times New Roman" panose="02020603050405020304" pitchFamily="18" charset="0"/>
              </a:rPr>
              <a:t>Sonuç olarak gerçek değerler ile gerçek değerlerin gerçekleşmesi olasılığı ifadeleri birbirine ne kadar yakın ise </a:t>
            </a:r>
            <a:r>
              <a:rPr lang="tr-TR" sz="1400" b="1" i="1" kern="0" dirty="0" err="1">
                <a:effectLst/>
                <a:latin typeface="Inherit"/>
                <a:ea typeface="Times New Roman" panose="02020603050405020304" pitchFamily="18" charset="0"/>
                <a:cs typeface="Times New Roman" panose="02020603050405020304" pitchFamily="18" charset="0"/>
              </a:rPr>
              <a:t>loss</a:t>
            </a:r>
            <a:r>
              <a:rPr lang="tr-TR" sz="1400" b="1" i="1" kern="0" dirty="0">
                <a:effectLst/>
                <a:latin typeface="Inherit"/>
                <a:ea typeface="Times New Roman" panose="02020603050405020304" pitchFamily="18" charset="0"/>
                <a:cs typeface="Times New Roman" panose="02020603050405020304" pitchFamily="18" charset="0"/>
              </a:rPr>
              <a:t> </a:t>
            </a:r>
            <a:r>
              <a:rPr lang="tr-TR" sz="1400" b="1" kern="0" dirty="0">
                <a:effectLst/>
                <a:latin typeface="Inherit"/>
                <a:ea typeface="Times New Roman" panose="02020603050405020304" pitchFamily="18" charset="0"/>
                <a:cs typeface="Times New Roman" panose="02020603050405020304" pitchFamily="18" charset="0"/>
              </a:rPr>
              <a:t>değeri </a:t>
            </a:r>
            <a:r>
              <a:rPr lang="tr-TR" sz="1400" kern="0" dirty="0">
                <a:effectLst/>
                <a:latin typeface="Inherit"/>
                <a:ea typeface="Times New Roman" panose="02020603050405020304" pitchFamily="18" charset="0"/>
                <a:cs typeface="Times New Roman" panose="02020603050405020304" pitchFamily="18" charset="0"/>
              </a:rPr>
              <a:t>(kayıp değeri) o kadar küçük olacaktır.</a:t>
            </a:r>
            <a:endParaRPr lang="tr-TR" sz="1400" b="1" i="1" kern="0" dirty="0">
              <a:latin typeface="Inherit"/>
              <a:ea typeface="Calibri" panose="020F0502020204030204" pitchFamily="34" charset="0"/>
              <a:cs typeface="Times New Roman" panose="02020603050405020304" pitchFamily="18" charset="0"/>
            </a:endParaRPr>
          </a:p>
          <a:p>
            <a:pPr>
              <a:lnSpc>
                <a:spcPct val="100000"/>
              </a:lnSpc>
            </a:pPr>
            <a:endParaRPr lang="tr-TR" sz="1400" kern="100" dirty="0">
              <a:effectLst/>
              <a:latin typeface="Calibri" panose="020F0502020204030204" pitchFamily="34" charset="0"/>
              <a:ea typeface="Calibri" panose="020F0502020204030204" pitchFamily="34" charset="0"/>
            </a:endParaRPr>
          </a:p>
          <a:p>
            <a:pPr>
              <a:lnSpc>
                <a:spcPct val="100000"/>
              </a:lnSpc>
            </a:pPr>
            <a:endParaRPr lang="tr-TR" sz="1400" dirty="0"/>
          </a:p>
        </p:txBody>
      </p:sp>
      <p:pic>
        <p:nvPicPr>
          <p:cNvPr id="5" name="Resim 4">
            <a:extLst>
              <a:ext uri="{FF2B5EF4-FFF2-40B4-BE49-F238E27FC236}">
                <a16:creationId xmlns:a16="http://schemas.microsoft.com/office/drawing/2014/main" id="{2604578C-34D4-2B4D-E81E-9E0372400629}"/>
              </a:ext>
            </a:extLst>
          </p:cNvPr>
          <p:cNvPicPr>
            <a:picLocks noChangeAspect="1"/>
          </p:cNvPicPr>
          <p:nvPr/>
        </p:nvPicPr>
        <p:blipFill>
          <a:blip r:embed="rId4"/>
          <a:stretch>
            <a:fillRect/>
          </a:stretch>
        </p:blipFill>
        <p:spPr>
          <a:xfrm>
            <a:off x="5527370" y="1145910"/>
            <a:ext cx="4906060" cy="743054"/>
          </a:xfrm>
          <a:prstGeom prst="rect">
            <a:avLst/>
          </a:prstGeom>
        </p:spPr>
      </p:pic>
    </p:spTree>
    <p:extLst>
      <p:ext uri="{BB962C8B-B14F-4D97-AF65-F5344CB8AC3E}">
        <p14:creationId xmlns:p14="http://schemas.microsoft.com/office/powerpoint/2010/main" val="2171377489"/>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155</TotalTime>
  <Words>2094</Words>
  <Application>Microsoft Office PowerPoint</Application>
  <PresentationFormat>Geniş ekran</PresentationFormat>
  <Paragraphs>138</Paragraphs>
  <Slides>21</Slides>
  <Notes>0</Notes>
  <HiddenSlides>0</HiddenSlides>
  <MMClips>0</MMClips>
  <ScaleCrop>false</ScaleCrop>
  <HeadingPairs>
    <vt:vector size="6" baseType="variant">
      <vt:variant>
        <vt:lpstr>Kullanılan Yazı Tipleri</vt:lpstr>
      </vt:variant>
      <vt:variant>
        <vt:i4>16</vt:i4>
      </vt:variant>
      <vt:variant>
        <vt:lpstr>Tema</vt:lpstr>
      </vt:variant>
      <vt:variant>
        <vt:i4>1</vt:i4>
      </vt:variant>
      <vt:variant>
        <vt:lpstr>Slayt Başlıkları</vt:lpstr>
      </vt:variant>
      <vt:variant>
        <vt:i4>21</vt:i4>
      </vt:variant>
    </vt:vector>
  </HeadingPairs>
  <TitlesOfParts>
    <vt:vector size="38" baseType="lpstr">
      <vt:lpstr>Arial</vt:lpstr>
      <vt:lpstr>Avenir Next LT Pro</vt:lpstr>
      <vt:lpstr>AvenirNext LT Pro Medium</vt:lpstr>
      <vt:lpstr>Calibri</vt:lpstr>
      <vt:lpstr>Calibri Light</vt:lpstr>
      <vt:lpstr>Chromatica Light</vt:lpstr>
      <vt:lpstr>Chromatica Medium</vt:lpstr>
      <vt:lpstr>Gautami</vt:lpstr>
      <vt:lpstr>Georgia</vt:lpstr>
      <vt:lpstr>Inherit</vt:lpstr>
      <vt:lpstr>Inherit</vt:lpstr>
      <vt:lpstr>Posterama</vt:lpstr>
      <vt:lpstr>Roboto</vt:lpstr>
      <vt:lpstr>Segoe UI</vt:lpstr>
      <vt:lpstr>Symbol</vt:lpstr>
      <vt:lpstr>Times New Roman</vt:lpstr>
      <vt:lpstr>ExploreVTI</vt:lpstr>
      <vt:lpstr>  Makine Öğrenmesi                    Algoritmaları (Logistic Regression ve KNN) </vt:lpstr>
      <vt:lpstr>Logistic Regression Nedir?</vt:lpstr>
      <vt:lpstr>Lojistik regresyon neden önemlidir?</vt:lpstr>
      <vt:lpstr>  Lojistik regresyon uygulamaları nelerdir?   Lojistik regresyon birçok farklı sektörde birkaç gerçek dünya uygulamasına sahiptir.</vt:lpstr>
      <vt:lpstr>        Lojistik regresyon modeli nasıl çalışır?   </vt:lpstr>
      <vt:lpstr>PowerPoint Sunusu</vt:lpstr>
      <vt:lpstr>PowerPoint Sunusu</vt:lpstr>
      <vt:lpstr>Parametrelerin Tahmin Edilmesi </vt:lpstr>
      <vt:lpstr>PowerPoint Sunusu</vt:lpstr>
      <vt:lpstr>  Sınıflandırma problemlerinde başarı değerlendirme </vt:lpstr>
      <vt:lpstr>PowerPoint Sunusu</vt:lpstr>
      <vt:lpstr>PowerPoint Sunusu</vt:lpstr>
      <vt:lpstr>   KNN Algoritması nedir? </vt:lpstr>
      <vt:lpstr>PowerPoint Sunusu</vt:lpstr>
      <vt:lpstr>PowerPoint Sunusu</vt:lpstr>
      <vt:lpstr>K-en yakın komşu algoritması nasıl çalışır?</vt:lpstr>
      <vt:lpstr>PowerPoint Sunusu</vt:lpstr>
      <vt:lpstr> KNN nerede kullanılır? </vt:lpstr>
      <vt:lpstr>     KNN Kullanan Şirketler </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Makine Öğrenmesi                    Algoritmaları (Logistic Regression ve KNN) </dc:title>
  <dc:creator>Ali Can  AYHAN</dc:creator>
  <cp:lastModifiedBy>Ali Can  AYHAN</cp:lastModifiedBy>
  <cp:revision>2</cp:revision>
  <dcterms:created xsi:type="dcterms:W3CDTF">2023-11-16T21:45:36Z</dcterms:created>
  <dcterms:modified xsi:type="dcterms:W3CDTF">2023-11-17T07:50:03Z</dcterms:modified>
</cp:coreProperties>
</file>