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DM Sans" pitchFamily="2" charset="0"/>
      <p:regular r:id="rId10"/>
    </p:embeddedFont>
    <p:embeddedFont>
      <p:font typeface="DM Sans Bold" charset="0"/>
      <p:regular r:id="rId11"/>
    </p:embeddedFont>
    <p:embeddedFont>
      <p:font typeface="Montserrat Classic Bold" panose="020B0604020202020204" charset="0"/>
      <p:regular r:id="rId12"/>
    </p:embeddedFont>
    <p:embeddedFont>
      <p:font typeface="Open Sauce" panose="020B0604020202020204" charset="0"/>
      <p:regular r:id="rId13"/>
    </p:embeddedFont>
    <p:embeddedFont>
      <p:font typeface="Oswald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39641" y="4348786"/>
            <a:ext cx="18466037" cy="2766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>
                <a:solidFill>
                  <a:srgbClr val="231F20"/>
                </a:solidFill>
                <a:latin typeface="Oswald Bold"/>
              </a:rPr>
              <a:t>FINAL PROJECT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071881" y="3438109"/>
            <a:ext cx="13201558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SIT706 CLOUD COMPUTING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19596" y="7482578"/>
            <a:ext cx="12848809" cy="44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ALICE ANTONITA RAJA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357659" y="6181720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44114" y="283790"/>
            <a:ext cx="13565223" cy="3424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BUSINESS SCENARIO</a:t>
            </a:r>
          </a:p>
          <a:p>
            <a:pPr algn="ctr">
              <a:lnSpc>
                <a:spcPts val="13774"/>
              </a:lnSpc>
            </a:pPr>
            <a:endParaRPr lang="en-US" sz="9981" spc="978">
              <a:solidFill>
                <a:srgbClr val="231F20"/>
              </a:solidFill>
              <a:latin typeface="Oswald Bold"/>
            </a:endParaRPr>
          </a:p>
        </p:txBody>
      </p:sp>
      <p:sp>
        <p:nvSpPr>
          <p:cNvPr id="4" name="Freeform 4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741294" y="2514548"/>
            <a:ext cx="14518006" cy="5861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27" lvl="1" indent="-291463" algn="l">
              <a:lnSpc>
                <a:spcPts val="5912"/>
              </a:lnSpc>
              <a:buFont typeface="Arial"/>
              <a:buChar char="•"/>
            </a:pPr>
            <a:r>
              <a:rPr lang="en-US" sz="2699">
                <a:solidFill>
                  <a:srgbClr val="231F20"/>
                </a:solidFill>
                <a:latin typeface="Open Sauce"/>
              </a:rPr>
              <a:t>The company is experiencing annual doubling of demand for its shopping website.</a:t>
            </a:r>
          </a:p>
          <a:p>
            <a:pPr marL="582927" lvl="1" indent="-291463" algn="l">
              <a:lnSpc>
                <a:spcPts val="5912"/>
              </a:lnSpc>
              <a:buFont typeface="Arial"/>
              <a:buChar char="•"/>
            </a:pPr>
            <a:r>
              <a:rPr lang="en-US" sz="2699">
                <a:solidFill>
                  <a:srgbClr val="231F20"/>
                </a:solidFill>
                <a:latin typeface="Open Sauce"/>
              </a:rPr>
              <a:t>Need for low latency and high availability of shopping cart data.</a:t>
            </a:r>
          </a:p>
          <a:p>
            <a:pPr marL="582927" lvl="1" indent="-291463" algn="l">
              <a:lnSpc>
                <a:spcPts val="5912"/>
              </a:lnSpc>
              <a:buFont typeface="Arial"/>
              <a:buChar char="•"/>
            </a:pPr>
            <a:r>
              <a:rPr lang="en-US" sz="2699">
                <a:solidFill>
                  <a:srgbClr val="231F20"/>
                </a:solidFill>
                <a:latin typeface="Open Sauce"/>
              </a:rPr>
              <a:t>Implementing a serverless and event-driven approach.</a:t>
            </a:r>
          </a:p>
          <a:p>
            <a:pPr marL="582927" lvl="1" indent="-291463" algn="l">
              <a:lnSpc>
                <a:spcPts val="5912"/>
              </a:lnSpc>
              <a:buFont typeface="Arial"/>
              <a:buChar char="•"/>
            </a:pPr>
            <a:r>
              <a:rPr lang="en-US" sz="2699">
                <a:solidFill>
                  <a:srgbClr val="231F20"/>
                </a:solidFill>
                <a:latin typeface="Open Sauce"/>
              </a:rPr>
              <a:t>Utilization of managed cloud services to reduce internal administration.</a:t>
            </a:r>
          </a:p>
          <a:p>
            <a:pPr marL="582927" lvl="1" indent="-291463" algn="l">
              <a:lnSpc>
                <a:spcPts val="5912"/>
              </a:lnSpc>
              <a:buFont typeface="Arial"/>
              <a:buChar char="•"/>
            </a:pPr>
            <a:r>
              <a:rPr lang="en-US" sz="2699">
                <a:solidFill>
                  <a:srgbClr val="231F20"/>
                </a:solidFill>
                <a:latin typeface="Open Sauce"/>
              </a:rPr>
              <a:t>Investigating cost-efficient alternatives to a slow and expensive relational database.</a:t>
            </a:r>
          </a:p>
          <a:p>
            <a:pPr marL="582927" lvl="1" indent="-291463" algn="l">
              <a:lnSpc>
                <a:spcPts val="5912"/>
              </a:lnSpc>
              <a:buFont typeface="Arial"/>
              <a:buChar char="•"/>
            </a:pPr>
            <a:r>
              <a:rPr lang="en-US" sz="2699">
                <a:solidFill>
                  <a:srgbClr val="231F20"/>
                </a:solidFill>
                <a:latin typeface="Open Sauce"/>
              </a:rPr>
              <a:t>Ensuring data encryption in transit and at rest.</a:t>
            </a:r>
          </a:p>
          <a:p>
            <a:pPr marL="582927" lvl="1" indent="-291463" algn="l">
              <a:lnSpc>
                <a:spcPts val="5912"/>
              </a:lnSpc>
              <a:buFont typeface="Arial"/>
              <a:buChar char="•"/>
            </a:pPr>
            <a:r>
              <a:rPr lang="en-US" sz="2699">
                <a:solidFill>
                  <a:srgbClr val="231F20"/>
                </a:solidFill>
                <a:latin typeface="Open Sauce"/>
              </a:rPr>
              <a:t>Improving global response times due to expansion to other countries.</a:t>
            </a:r>
          </a:p>
          <a:p>
            <a:pPr marL="582927" lvl="1" indent="-291463" algn="l">
              <a:lnSpc>
                <a:spcPts val="5912"/>
              </a:lnSpc>
              <a:buFont typeface="Arial"/>
              <a:buChar char="•"/>
            </a:pPr>
            <a:r>
              <a:rPr lang="en-US" sz="2699">
                <a:solidFill>
                  <a:srgbClr val="231F20"/>
                </a:solidFill>
                <a:latin typeface="Open Sauce"/>
              </a:rPr>
              <a:t>Meeting RPO of 15 minutes and RTO of 1 hour.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106315" y="7936159"/>
            <a:ext cx="1104804" cy="1121111"/>
          </a:xfrm>
          <a:custGeom>
            <a:avLst/>
            <a:gdLst/>
            <a:ahLst/>
            <a:cxnLst/>
            <a:rect l="l" t="t" r="r" b="b"/>
            <a:pathLst>
              <a:path w="1104804" h="1121111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774426" y="3206190"/>
            <a:ext cx="3474003" cy="1151098"/>
            <a:chOff x="0" y="0"/>
            <a:chExt cx="914964" cy="30317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4964" cy="303170"/>
            </a:xfrm>
            <a:custGeom>
              <a:avLst/>
              <a:gdLst/>
              <a:ahLst/>
              <a:cxnLst/>
              <a:rect l="l" t="t" r="r" b="b"/>
              <a:pathLst>
                <a:path w="914964" h="303170">
                  <a:moveTo>
                    <a:pt x="0" y="0"/>
                  </a:moveTo>
                  <a:lnTo>
                    <a:pt x="914964" y="0"/>
                  </a:lnTo>
                  <a:lnTo>
                    <a:pt x="914964" y="303170"/>
                  </a:lnTo>
                  <a:lnTo>
                    <a:pt x="0" y="30317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914964" cy="3603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Scalable and highly reliable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887170" y="1277407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KEY REQUIREMENTS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529317" y="3206190"/>
            <a:ext cx="3474003" cy="1151098"/>
            <a:chOff x="0" y="0"/>
            <a:chExt cx="914964" cy="30317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14964" cy="303170"/>
            </a:xfrm>
            <a:custGeom>
              <a:avLst/>
              <a:gdLst/>
              <a:ahLst/>
              <a:cxnLst/>
              <a:rect l="l" t="t" r="r" b="b"/>
              <a:pathLst>
                <a:path w="914964" h="303170">
                  <a:moveTo>
                    <a:pt x="0" y="0"/>
                  </a:moveTo>
                  <a:lnTo>
                    <a:pt x="914964" y="0"/>
                  </a:lnTo>
                  <a:lnTo>
                    <a:pt x="914964" y="303170"/>
                  </a:lnTo>
                  <a:lnTo>
                    <a:pt x="0" y="30317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914964" cy="3603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Low latency for user interacton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284209" y="3206190"/>
            <a:ext cx="3474003" cy="1151098"/>
            <a:chOff x="0" y="0"/>
            <a:chExt cx="914964" cy="30317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14964" cy="303170"/>
            </a:xfrm>
            <a:custGeom>
              <a:avLst/>
              <a:gdLst/>
              <a:ahLst/>
              <a:cxnLst/>
              <a:rect l="l" t="t" r="r" b="b"/>
              <a:pathLst>
                <a:path w="914964" h="303170">
                  <a:moveTo>
                    <a:pt x="0" y="0"/>
                  </a:moveTo>
                  <a:lnTo>
                    <a:pt x="914964" y="0"/>
                  </a:lnTo>
                  <a:lnTo>
                    <a:pt x="914964" y="303170"/>
                  </a:lnTo>
                  <a:lnTo>
                    <a:pt x="0" y="30317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914964" cy="3603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Serverless architecture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622495" y="4790661"/>
            <a:ext cx="3788175" cy="1515708"/>
            <a:chOff x="-40015" y="-75043"/>
            <a:chExt cx="997709" cy="399199"/>
          </a:xfrm>
        </p:grpSpPr>
        <p:sp>
          <p:nvSpPr>
            <p:cNvPr id="18" name="Freeform 18"/>
            <p:cNvSpPr/>
            <p:nvPr/>
          </p:nvSpPr>
          <p:spPr>
            <a:xfrm>
              <a:off x="-40015" y="-75043"/>
              <a:ext cx="997709" cy="399199"/>
            </a:xfrm>
            <a:custGeom>
              <a:avLst/>
              <a:gdLst/>
              <a:ahLst/>
              <a:cxnLst/>
              <a:rect l="l" t="t" r="r" b="b"/>
              <a:pathLst>
                <a:path w="914964" h="303170">
                  <a:moveTo>
                    <a:pt x="0" y="0"/>
                  </a:moveTo>
                  <a:lnTo>
                    <a:pt x="914964" y="0"/>
                  </a:lnTo>
                  <a:lnTo>
                    <a:pt x="914964" y="303170"/>
                  </a:lnTo>
                  <a:lnTo>
                    <a:pt x="0" y="30317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-6132" y="-60388"/>
              <a:ext cx="914964" cy="3603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>
                  <a:solidFill>
                    <a:srgbClr val="FFFFFF"/>
                  </a:solidFill>
                  <a:latin typeface="DM Sans Bold"/>
                </a:rPr>
                <a:t>Managed services for efficiency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529317" y="5143500"/>
            <a:ext cx="3474003" cy="1151098"/>
            <a:chOff x="0" y="0"/>
            <a:chExt cx="914964" cy="30317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14964" cy="303170"/>
            </a:xfrm>
            <a:custGeom>
              <a:avLst/>
              <a:gdLst/>
              <a:ahLst/>
              <a:cxnLst/>
              <a:rect l="l" t="t" r="r" b="b"/>
              <a:pathLst>
                <a:path w="914964" h="303170">
                  <a:moveTo>
                    <a:pt x="0" y="0"/>
                  </a:moveTo>
                  <a:lnTo>
                    <a:pt x="914964" y="0"/>
                  </a:lnTo>
                  <a:lnTo>
                    <a:pt x="914964" y="303170"/>
                  </a:lnTo>
                  <a:lnTo>
                    <a:pt x="0" y="30317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914964" cy="3603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Cost-effective Database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284209" y="5119287"/>
            <a:ext cx="3474003" cy="1151098"/>
            <a:chOff x="0" y="0"/>
            <a:chExt cx="914964" cy="30317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14964" cy="303170"/>
            </a:xfrm>
            <a:custGeom>
              <a:avLst/>
              <a:gdLst/>
              <a:ahLst/>
              <a:cxnLst/>
              <a:rect l="l" t="t" r="r" b="b"/>
              <a:pathLst>
                <a:path w="914964" h="303170">
                  <a:moveTo>
                    <a:pt x="0" y="0"/>
                  </a:moveTo>
                  <a:lnTo>
                    <a:pt x="914964" y="0"/>
                  </a:lnTo>
                  <a:lnTo>
                    <a:pt x="914964" y="303170"/>
                  </a:lnTo>
                  <a:lnTo>
                    <a:pt x="0" y="30317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914964" cy="3603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Encyption of data for security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1005719" y="7032385"/>
            <a:ext cx="3474003" cy="1151098"/>
            <a:chOff x="0" y="0"/>
            <a:chExt cx="914964" cy="30317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914964" cy="303170"/>
            </a:xfrm>
            <a:custGeom>
              <a:avLst/>
              <a:gdLst/>
              <a:ahLst/>
              <a:cxnLst/>
              <a:rect l="l" t="t" r="r" b="b"/>
              <a:pathLst>
                <a:path w="914964" h="303170">
                  <a:moveTo>
                    <a:pt x="0" y="0"/>
                  </a:moveTo>
                  <a:lnTo>
                    <a:pt x="914964" y="0"/>
                  </a:lnTo>
                  <a:lnTo>
                    <a:pt x="914964" y="303170"/>
                  </a:lnTo>
                  <a:lnTo>
                    <a:pt x="0" y="30317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914964" cy="3603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Recovery Objectives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4055315" y="7056598"/>
            <a:ext cx="3474003" cy="1151098"/>
            <a:chOff x="0" y="0"/>
            <a:chExt cx="914964" cy="30317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914964" cy="303170"/>
            </a:xfrm>
            <a:custGeom>
              <a:avLst/>
              <a:gdLst/>
              <a:ahLst/>
              <a:cxnLst/>
              <a:rect l="l" t="t" r="r" b="b"/>
              <a:pathLst>
                <a:path w="914964" h="303170">
                  <a:moveTo>
                    <a:pt x="0" y="0"/>
                  </a:moveTo>
                  <a:lnTo>
                    <a:pt x="914964" y="0"/>
                  </a:lnTo>
                  <a:lnTo>
                    <a:pt x="914964" y="303170"/>
                  </a:lnTo>
                  <a:lnTo>
                    <a:pt x="0" y="30317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914964" cy="3603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Performance Improvement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142191" y="8225453"/>
            <a:ext cx="15319162" cy="1032847"/>
          </a:xfrm>
          <a:custGeom>
            <a:avLst/>
            <a:gdLst/>
            <a:ahLst/>
            <a:cxnLst/>
            <a:rect l="l" t="t" r="r" b="b"/>
            <a:pathLst>
              <a:path w="15319162" h="1032847">
                <a:moveTo>
                  <a:pt x="0" y="0"/>
                </a:moveTo>
                <a:lnTo>
                  <a:pt x="15319162" y="0"/>
                </a:lnTo>
                <a:lnTo>
                  <a:pt x="15319162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4395" b="-28535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142191" y="3396305"/>
            <a:ext cx="15319162" cy="5131768"/>
            <a:chOff x="0" y="0"/>
            <a:chExt cx="5869434" cy="196620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869434" cy="1966202"/>
            </a:xfrm>
            <a:custGeom>
              <a:avLst/>
              <a:gdLst/>
              <a:ahLst/>
              <a:cxnLst/>
              <a:rect l="l" t="t" r="r" b="b"/>
              <a:pathLst>
                <a:path w="5869434" h="1966202">
                  <a:moveTo>
                    <a:pt x="0" y="0"/>
                  </a:moveTo>
                  <a:lnTo>
                    <a:pt x="5869434" y="0"/>
                  </a:lnTo>
                  <a:lnTo>
                    <a:pt x="5869434" y="1966202"/>
                  </a:lnTo>
                  <a:lnTo>
                    <a:pt x="0" y="1966202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5869434" cy="19852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2474235" y="3673321"/>
            <a:ext cx="1156649" cy="1173721"/>
          </a:xfrm>
          <a:custGeom>
            <a:avLst/>
            <a:gdLst/>
            <a:ahLst/>
            <a:cxnLst/>
            <a:rect l="l" t="t" r="r" b="b"/>
            <a:pathLst>
              <a:path w="1156649" h="1173721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142191" y="898130"/>
            <a:ext cx="13063322" cy="1511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257"/>
              </a:lnSpc>
            </a:pPr>
            <a:r>
              <a:rPr lang="en-US" sz="8882" spc="870">
                <a:solidFill>
                  <a:srgbClr val="231F20"/>
                </a:solidFill>
                <a:latin typeface="Oswald Bold"/>
              </a:rPr>
              <a:t>PROPOSED  SOLUTION</a:t>
            </a:r>
          </a:p>
        </p:txBody>
      </p:sp>
      <p:sp>
        <p:nvSpPr>
          <p:cNvPr id="9" name="Freeform 9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630884" y="3097139"/>
            <a:ext cx="14423454" cy="5430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3791" lvl="1" indent="-306896" algn="l">
              <a:lnSpc>
                <a:spcPts val="3923"/>
              </a:lnSpc>
              <a:buFont typeface="Arial"/>
              <a:buChar char="•"/>
            </a:pPr>
            <a:r>
              <a:rPr lang="en-US" sz="2842" spc="28">
                <a:solidFill>
                  <a:srgbClr val="231F20"/>
                </a:solidFill>
                <a:latin typeface="DM Sans Bold"/>
              </a:rPr>
              <a:t>Use of AWS Global Accelerator, Route 53, and CloudFront for global distribution and low latency.</a:t>
            </a:r>
          </a:p>
          <a:p>
            <a:pPr marL="613791" lvl="1" indent="-306896" algn="l">
              <a:lnSpc>
                <a:spcPts val="3923"/>
              </a:lnSpc>
              <a:buFont typeface="Arial"/>
              <a:buChar char="•"/>
            </a:pPr>
            <a:r>
              <a:rPr lang="en-US" sz="2842" spc="28">
                <a:solidFill>
                  <a:srgbClr val="231F20"/>
                </a:solidFill>
                <a:latin typeface="DM Sans Bold"/>
              </a:rPr>
              <a:t>API Gateway and Lambda for a serverless backend.</a:t>
            </a:r>
          </a:p>
          <a:p>
            <a:pPr marL="613791" lvl="1" indent="-306896" algn="l">
              <a:lnSpc>
                <a:spcPts val="3923"/>
              </a:lnSpc>
              <a:buFont typeface="Arial"/>
              <a:buChar char="•"/>
            </a:pPr>
            <a:r>
              <a:rPr lang="en-US" sz="2842" spc="28">
                <a:solidFill>
                  <a:srgbClr val="231F20"/>
                </a:solidFill>
                <a:latin typeface="DM Sans Bold"/>
              </a:rPr>
              <a:t>Amazon S3 for static content storage.</a:t>
            </a:r>
          </a:p>
          <a:p>
            <a:pPr marL="613791" lvl="1" indent="-306896" algn="l">
              <a:lnSpc>
                <a:spcPts val="3923"/>
              </a:lnSpc>
              <a:buFont typeface="Arial"/>
              <a:buChar char="•"/>
            </a:pPr>
            <a:r>
              <a:rPr lang="en-US" sz="2842" spc="28">
                <a:solidFill>
                  <a:srgbClr val="231F20"/>
                </a:solidFill>
                <a:latin typeface="DM Sans Bold"/>
              </a:rPr>
              <a:t>DynamoDB for session management.</a:t>
            </a:r>
          </a:p>
          <a:p>
            <a:pPr marL="613791" lvl="1" indent="-306896" algn="l">
              <a:lnSpc>
                <a:spcPts val="3923"/>
              </a:lnSpc>
              <a:buFont typeface="Arial"/>
              <a:buChar char="•"/>
            </a:pPr>
            <a:r>
              <a:rPr lang="en-US" sz="2842" spc="28">
                <a:solidFill>
                  <a:srgbClr val="231F20"/>
                </a:solidFill>
                <a:latin typeface="DM Sans Bold"/>
              </a:rPr>
              <a:t>Amazon RDS (Aurora) for relational database needs.</a:t>
            </a:r>
          </a:p>
          <a:p>
            <a:pPr marL="613791" lvl="1" indent="-306896" algn="l">
              <a:lnSpc>
                <a:spcPts val="3923"/>
              </a:lnSpc>
              <a:buFont typeface="Arial"/>
              <a:buChar char="•"/>
            </a:pPr>
            <a:r>
              <a:rPr lang="en-US" sz="2842" spc="28">
                <a:solidFill>
                  <a:srgbClr val="231F20"/>
                </a:solidFill>
                <a:latin typeface="DM Sans Bold"/>
              </a:rPr>
              <a:t>ElastiCache for caching.</a:t>
            </a:r>
          </a:p>
          <a:p>
            <a:pPr marL="613791" lvl="1" indent="-306896" algn="l">
              <a:lnSpc>
                <a:spcPts val="3923"/>
              </a:lnSpc>
              <a:buFont typeface="Arial"/>
              <a:buChar char="•"/>
            </a:pPr>
            <a:r>
              <a:rPr lang="en-US" sz="2842" spc="28">
                <a:solidFill>
                  <a:srgbClr val="231F20"/>
                </a:solidFill>
                <a:latin typeface="DM Sans Bold"/>
              </a:rPr>
              <a:t>SNS/SQS for messaging.</a:t>
            </a:r>
          </a:p>
          <a:p>
            <a:pPr marL="613791" lvl="1" indent="-306896" algn="l">
              <a:lnSpc>
                <a:spcPts val="3923"/>
              </a:lnSpc>
              <a:buFont typeface="Arial"/>
              <a:buChar char="•"/>
            </a:pPr>
            <a:r>
              <a:rPr lang="en-US" sz="2842" spc="28">
                <a:solidFill>
                  <a:srgbClr val="231F20"/>
                </a:solidFill>
                <a:latin typeface="DM Sans Bold"/>
              </a:rPr>
              <a:t>IAM and KMS for security.</a:t>
            </a:r>
          </a:p>
          <a:p>
            <a:pPr marL="613791" lvl="1" indent="-306896" algn="l">
              <a:lnSpc>
                <a:spcPts val="3923"/>
              </a:lnSpc>
              <a:buFont typeface="Arial"/>
              <a:buChar char="•"/>
            </a:pPr>
            <a:r>
              <a:rPr lang="en-US" sz="2842" spc="28">
                <a:solidFill>
                  <a:srgbClr val="231F20"/>
                </a:solidFill>
                <a:latin typeface="DM Sans Bold"/>
              </a:rPr>
              <a:t>CloudWatch and CloudTrail for monitoring and logging.</a:t>
            </a:r>
          </a:p>
          <a:p>
            <a:pPr marL="613791" lvl="1" indent="-306896" algn="l">
              <a:lnSpc>
                <a:spcPts val="3923"/>
              </a:lnSpc>
              <a:buFont typeface="Arial"/>
              <a:buChar char="•"/>
            </a:pPr>
            <a:r>
              <a:rPr lang="en-US" sz="2842" spc="28">
                <a:solidFill>
                  <a:srgbClr val="231F20"/>
                </a:solidFill>
                <a:latin typeface="DM Sans Bold"/>
              </a:rPr>
              <a:t>AWS Backup for recovery.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417791" y="1925362"/>
            <a:ext cx="13452419" cy="6857239"/>
          </a:xfrm>
          <a:custGeom>
            <a:avLst/>
            <a:gdLst/>
            <a:ahLst/>
            <a:cxnLst/>
            <a:rect l="l" t="t" r="r" b="b"/>
            <a:pathLst>
              <a:path w="13452419" h="6857239">
                <a:moveTo>
                  <a:pt x="0" y="0"/>
                </a:moveTo>
                <a:lnTo>
                  <a:pt x="13452418" y="0"/>
                </a:lnTo>
                <a:lnTo>
                  <a:pt x="13452418" y="6857239"/>
                </a:lnTo>
                <a:lnTo>
                  <a:pt x="0" y="68572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42383" y="-28992"/>
            <a:ext cx="18086376" cy="3429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ARCHITECTURE DIAGRAM</a:t>
            </a:r>
          </a:p>
          <a:p>
            <a:pPr algn="l">
              <a:lnSpc>
                <a:spcPts val="13774"/>
              </a:lnSpc>
            </a:pPr>
            <a:endParaRPr lang="en-US" sz="9981" spc="978">
              <a:solidFill>
                <a:srgbClr val="231F20"/>
              </a:solidFill>
              <a:latin typeface="Oswald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755736" y="5472067"/>
            <a:ext cx="16503564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808910" y="5284463"/>
            <a:ext cx="501082" cy="50108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40210" y="7037470"/>
            <a:ext cx="3204526" cy="624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VPC, subnets, gateways, route tables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2622488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6647" y="5909370"/>
            <a:ext cx="3467055" cy="999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NETWORKING SETUP</a:t>
            </a:r>
          </a:p>
        </p:txBody>
      </p:sp>
      <p:sp>
        <p:nvSpPr>
          <p:cNvPr id="12" name="Freeform 12"/>
          <p:cNvSpPr/>
          <p:nvPr/>
        </p:nvSpPr>
        <p:spPr>
          <a:xfrm>
            <a:off x="4381468" y="1833697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4"/>
                </a:lnTo>
                <a:lnTo>
                  <a:pt x="0" y="30805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5144700" y="5153623"/>
            <a:ext cx="501082" cy="501082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4381468" y="2252246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02</a:t>
            </a:r>
          </a:p>
        </p:txBody>
      </p:sp>
      <p:sp>
        <p:nvSpPr>
          <p:cNvPr id="17" name="Freeform 17"/>
          <p:cNvSpPr/>
          <p:nvPr/>
        </p:nvSpPr>
        <p:spPr>
          <a:xfrm>
            <a:off x="7399614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8162846" y="5143500"/>
            <a:ext cx="501082" cy="50108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7399614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id="22" name="Freeform 22"/>
          <p:cNvSpPr/>
          <p:nvPr/>
        </p:nvSpPr>
        <p:spPr>
          <a:xfrm>
            <a:off x="10890171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11653403" y="5221526"/>
            <a:ext cx="501082" cy="501082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0890171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04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826493" y="7037470"/>
            <a:ext cx="3204526" cy="624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API Gateway, Lambda, Step Functions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826493" y="5941674"/>
            <a:ext cx="3030950" cy="1014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7"/>
              </a:lnSpc>
            </a:pPr>
            <a:r>
              <a:rPr lang="en-US" sz="2969" spc="290">
                <a:solidFill>
                  <a:srgbClr val="231F20"/>
                </a:solidFill>
                <a:latin typeface="DM Sans Bold"/>
              </a:rPr>
              <a:t>APPLICATION SETUP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7061665" y="7971375"/>
            <a:ext cx="3204526" cy="624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S3, DynamoDB, RDS, ElastiCache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280129" y="5829363"/>
            <a:ext cx="2709833" cy="2027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STORAGE AND DATABASE SETUP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484655" y="7037470"/>
            <a:ext cx="3204526" cy="624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IAM roles, KMS, CloudWatch, CloudTrail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484655" y="5951199"/>
            <a:ext cx="3128607" cy="999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SECURITY AND MONITORING</a:t>
            </a:r>
          </a:p>
        </p:txBody>
      </p:sp>
      <p:sp>
        <p:nvSpPr>
          <p:cNvPr id="33" name="Freeform 33"/>
          <p:cNvSpPr/>
          <p:nvPr/>
        </p:nvSpPr>
        <p:spPr>
          <a:xfrm rot="-10799999">
            <a:off x="-3161802" y="-6948765"/>
            <a:ext cx="6555624" cy="9152703"/>
          </a:xfrm>
          <a:custGeom>
            <a:avLst/>
            <a:gdLst/>
            <a:ahLst/>
            <a:cxnLst/>
            <a:rect l="l" t="t" r="r" b="b"/>
            <a:pathLst>
              <a:path w="6555624" h="9152703">
                <a:moveTo>
                  <a:pt x="0" y="0"/>
                </a:moveTo>
                <a:lnTo>
                  <a:pt x="6555624" y="0"/>
                </a:lnTo>
                <a:lnTo>
                  <a:pt x="6555624" y="9152703"/>
                </a:lnTo>
                <a:lnTo>
                  <a:pt x="0" y="91527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4" name="TextBox 34"/>
          <p:cNvSpPr txBox="1"/>
          <p:nvPr/>
        </p:nvSpPr>
        <p:spPr>
          <a:xfrm>
            <a:off x="542383" y="-9942"/>
            <a:ext cx="18086376" cy="1518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395"/>
              </a:lnSpc>
            </a:pPr>
            <a:r>
              <a:rPr lang="en-US" sz="8982" spc="880">
                <a:solidFill>
                  <a:srgbClr val="231F20"/>
                </a:solidFill>
                <a:latin typeface="Oswald Bold"/>
              </a:rPr>
              <a:t>IMPLEMENTATION STRATERGY</a:t>
            </a:r>
          </a:p>
        </p:txBody>
      </p:sp>
      <p:sp>
        <p:nvSpPr>
          <p:cNvPr id="35" name="Freeform 35"/>
          <p:cNvSpPr/>
          <p:nvPr/>
        </p:nvSpPr>
        <p:spPr>
          <a:xfrm>
            <a:off x="13786596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6" name="TextBox 36"/>
          <p:cNvSpPr txBox="1"/>
          <p:nvPr/>
        </p:nvSpPr>
        <p:spPr>
          <a:xfrm>
            <a:off x="13786596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3914458" y="7093253"/>
            <a:ext cx="3204526" cy="624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Auto Scaling, Backup configurations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3914458" y="5903583"/>
            <a:ext cx="2895818" cy="999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TESTING AND DEPLOYMENT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14669085" y="5221526"/>
            <a:ext cx="501082" cy="501082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106315" y="7936159"/>
            <a:ext cx="1104804" cy="1121111"/>
          </a:xfrm>
          <a:custGeom>
            <a:avLst/>
            <a:gdLst/>
            <a:ahLst/>
            <a:cxnLst/>
            <a:rect l="l" t="t" r="r" b="b"/>
            <a:pathLst>
              <a:path w="1104804" h="1121111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887170" y="1277407"/>
            <a:ext cx="11552977" cy="2378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REAL-WORLD IMPLICATIONS</a:t>
            </a:r>
          </a:p>
          <a:p>
            <a:pPr algn="ctr">
              <a:lnSpc>
                <a:spcPts val="9587"/>
              </a:lnSpc>
            </a:pPr>
            <a:endParaRPr lang="en-US" sz="6947" spc="368">
              <a:solidFill>
                <a:srgbClr val="231F20"/>
              </a:solidFill>
              <a:latin typeface="Oswald 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313736" y="2657897"/>
            <a:ext cx="16974264" cy="6233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6918" lvl="1" indent="-343459" algn="l">
              <a:lnSpc>
                <a:spcPts val="7158"/>
              </a:lnSpc>
              <a:buFont typeface="Arial"/>
              <a:buChar char="•"/>
            </a:pPr>
            <a:r>
              <a:rPr lang="en-US" sz="3181" spc="31">
                <a:solidFill>
                  <a:srgbClr val="231F20"/>
                </a:solidFill>
                <a:latin typeface="DM Sans Bold"/>
              </a:rPr>
              <a:t>Scalability: Supports increasing traffic without manual intervention.</a:t>
            </a:r>
          </a:p>
          <a:p>
            <a:pPr marL="686918" lvl="1" indent="-343459" algn="l">
              <a:lnSpc>
                <a:spcPts val="7158"/>
              </a:lnSpc>
              <a:buFont typeface="Arial"/>
              <a:buChar char="•"/>
            </a:pPr>
            <a:r>
              <a:rPr lang="en-US" sz="3181" spc="31">
                <a:solidFill>
                  <a:srgbClr val="231F20"/>
                </a:solidFill>
                <a:latin typeface="DM Sans Bold"/>
              </a:rPr>
              <a:t>Performance: Low latency and high availability enhance user experience.</a:t>
            </a:r>
          </a:p>
          <a:p>
            <a:pPr marL="686918" lvl="1" indent="-343459" algn="l">
              <a:lnSpc>
                <a:spcPts val="7158"/>
              </a:lnSpc>
              <a:buFont typeface="Arial"/>
              <a:buChar char="•"/>
            </a:pPr>
            <a:r>
              <a:rPr lang="en-US" sz="3181" spc="31">
                <a:solidFill>
                  <a:srgbClr val="231F20"/>
                </a:solidFill>
                <a:latin typeface="DM Sans Bold"/>
              </a:rPr>
              <a:t>Cost Efficiency: Optimized cost with managed services and serverless architecture.</a:t>
            </a:r>
          </a:p>
          <a:p>
            <a:pPr marL="686918" lvl="1" indent="-343459" algn="l">
              <a:lnSpc>
                <a:spcPts val="7158"/>
              </a:lnSpc>
              <a:buFont typeface="Arial"/>
              <a:buChar char="•"/>
            </a:pPr>
            <a:r>
              <a:rPr lang="en-US" sz="3181" spc="31">
                <a:solidFill>
                  <a:srgbClr val="231F20"/>
                </a:solidFill>
                <a:latin typeface="DM Sans Bold"/>
              </a:rPr>
              <a:t>Security: Robust data protection with encryption and access management.</a:t>
            </a:r>
          </a:p>
          <a:p>
            <a:pPr marL="686918" lvl="1" indent="-343459" algn="l">
              <a:lnSpc>
                <a:spcPts val="7158"/>
              </a:lnSpc>
              <a:buFont typeface="Arial"/>
              <a:buChar char="•"/>
            </a:pPr>
            <a:r>
              <a:rPr lang="en-US" sz="3181" spc="31">
                <a:solidFill>
                  <a:srgbClr val="231F20"/>
                </a:solidFill>
                <a:latin typeface="DM Sans Bold"/>
              </a:rPr>
              <a:t>Global Reach: Improved response times for international users.</a:t>
            </a:r>
          </a:p>
          <a:p>
            <a:pPr marL="686918" lvl="1" indent="-343459" algn="l">
              <a:lnSpc>
                <a:spcPts val="7158"/>
              </a:lnSpc>
              <a:buFont typeface="Arial"/>
              <a:buChar char="•"/>
            </a:pPr>
            <a:r>
              <a:rPr lang="en-US" sz="3181" spc="31">
                <a:solidFill>
                  <a:srgbClr val="231F20"/>
                </a:solidFill>
                <a:latin typeface="DM Sans Bold"/>
              </a:rPr>
              <a:t>Reliability: Meets stringent RPO and RTO requirements for business continuity.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61733" y="2105045"/>
            <a:ext cx="8097687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329</Words>
  <Application>Microsoft Office PowerPoint</Application>
  <PresentationFormat>Custom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Open Sauce</vt:lpstr>
      <vt:lpstr>DM Sans Bold</vt:lpstr>
      <vt:lpstr>Arial</vt:lpstr>
      <vt:lpstr>Oswald Bold</vt:lpstr>
      <vt:lpstr>Calibri</vt:lpstr>
      <vt:lpstr>DM Sans</vt:lpstr>
      <vt:lpstr>Montserrat Classic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Larana, Inc.</dc:title>
  <cp:lastModifiedBy>alice antonita</cp:lastModifiedBy>
  <cp:revision>2</cp:revision>
  <dcterms:created xsi:type="dcterms:W3CDTF">2006-08-16T00:00:00Z</dcterms:created>
  <dcterms:modified xsi:type="dcterms:W3CDTF">2024-05-24T12:34:13Z</dcterms:modified>
  <dc:identifier>DAGGI_7Zj7k</dc:identifier>
</cp:coreProperties>
</file>