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3A5253"/>
        </a:fontRef>
        <a:srgbClr val="3A5253"/>
      </a:tcTxStyle>
      <a:tcStyle>
        <a:tcBdr>
          <a:left>
            <a:ln w="12700" cap="flat">
              <a:solidFill>
                <a:srgbClr val="3A5253"/>
              </a:solidFill>
              <a:prstDash val="solid"/>
              <a:miter lim="400000"/>
            </a:ln>
          </a:left>
          <a:right>
            <a:ln w="12700" cap="flat">
              <a:solidFill>
                <a:srgbClr val="3A5253"/>
              </a:solidFill>
              <a:prstDash val="solid"/>
              <a:miter lim="400000"/>
            </a:ln>
          </a:right>
          <a:top>
            <a:ln w="12700" cap="flat">
              <a:solidFill>
                <a:srgbClr val="3A5253"/>
              </a:solidFill>
              <a:prstDash val="solid"/>
              <a:miter lim="400000"/>
            </a:ln>
          </a:top>
          <a:bottom>
            <a:ln w="12700" cap="flat">
              <a:solidFill>
                <a:srgbClr val="3A5253"/>
              </a:solidFill>
              <a:prstDash val="solid"/>
              <a:miter lim="400000"/>
            </a:ln>
          </a:bottom>
          <a:insideH>
            <a:ln w="12700" cap="flat">
              <a:solidFill>
                <a:srgbClr val="3A5253"/>
              </a:solidFill>
              <a:prstDash val="solid"/>
              <a:miter lim="400000"/>
            </a:ln>
          </a:insideH>
          <a:insideV>
            <a:ln w="12700" cap="flat">
              <a:solidFill>
                <a:srgbClr val="3A525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A5253"/>
              </a:solidFill>
              <a:prstDash val="solid"/>
              <a:miter lim="400000"/>
            </a:ln>
          </a:left>
          <a:right>
            <a:ln w="12700" cap="flat">
              <a:solidFill>
                <a:srgbClr val="3A5253"/>
              </a:solidFill>
              <a:prstDash val="solid"/>
              <a:miter lim="400000"/>
            </a:ln>
          </a:right>
          <a:top>
            <a:ln w="12700" cap="flat">
              <a:solidFill>
                <a:srgbClr val="3A5253"/>
              </a:solidFill>
              <a:prstDash val="solid"/>
              <a:miter lim="400000"/>
            </a:ln>
          </a:top>
          <a:bottom>
            <a:ln w="12700" cap="flat">
              <a:solidFill>
                <a:srgbClr val="3A5253"/>
              </a:solidFill>
              <a:prstDash val="solid"/>
              <a:miter lim="400000"/>
            </a:ln>
          </a:bottom>
          <a:insideH>
            <a:ln w="12700" cap="flat">
              <a:solidFill>
                <a:srgbClr val="3A5253"/>
              </a:solidFill>
              <a:prstDash val="solid"/>
              <a:miter lim="400000"/>
            </a:ln>
          </a:insideH>
          <a:insideV>
            <a:ln w="12700" cap="flat">
              <a:solidFill>
                <a:srgbClr val="3A5253"/>
              </a:solidFill>
              <a:prstDash val="solid"/>
              <a:miter lim="400000"/>
            </a:ln>
          </a:insideV>
        </a:tcBdr>
        <a:fill>
          <a:solidFill>
            <a:srgbClr val="386359">
              <a:alpha val="33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A5253"/>
              </a:solidFill>
              <a:prstDash val="solid"/>
              <a:miter lim="400000"/>
            </a:ln>
          </a:left>
          <a:right>
            <a:ln w="12700" cap="flat">
              <a:solidFill>
                <a:srgbClr val="3A5253"/>
              </a:solidFill>
              <a:prstDash val="solid"/>
              <a:miter lim="400000"/>
            </a:ln>
          </a:right>
          <a:top>
            <a:ln w="12700" cap="flat">
              <a:solidFill>
                <a:srgbClr val="3A5253"/>
              </a:solidFill>
              <a:prstDash val="solid"/>
              <a:miter lim="400000"/>
            </a:ln>
          </a:top>
          <a:bottom>
            <a:ln w="12700" cap="flat">
              <a:solidFill>
                <a:srgbClr val="3A5253"/>
              </a:solidFill>
              <a:prstDash val="solid"/>
              <a:miter lim="400000"/>
            </a:ln>
          </a:bottom>
          <a:insideH>
            <a:ln w="12700" cap="flat">
              <a:solidFill>
                <a:srgbClr val="3A5253"/>
              </a:solidFill>
              <a:prstDash val="solid"/>
              <a:miter lim="400000"/>
            </a:ln>
          </a:insideH>
          <a:insideV>
            <a:ln w="12700" cap="flat">
              <a:solidFill>
                <a:srgbClr val="3A5253"/>
              </a:solidFill>
              <a:prstDash val="solid"/>
              <a:miter lim="400000"/>
            </a:ln>
          </a:insideV>
        </a:tcBdr>
        <a:fill>
          <a:solidFill>
            <a:srgbClr val="386359">
              <a:alpha val="33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A5253"/>
              </a:solidFill>
              <a:prstDash val="solid"/>
              <a:miter lim="400000"/>
            </a:ln>
          </a:left>
          <a:right>
            <a:ln w="12700" cap="flat">
              <a:solidFill>
                <a:srgbClr val="3A5253"/>
              </a:solidFill>
              <a:prstDash val="solid"/>
              <a:miter lim="400000"/>
            </a:ln>
          </a:right>
          <a:top>
            <a:ln w="12700" cap="flat">
              <a:solidFill>
                <a:srgbClr val="3A5253"/>
              </a:solidFill>
              <a:prstDash val="solid"/>
              <a:miter lim="400000"/>
            </a:ln>
          </a:top>
          <a:bottom>
            <a:ln w="12700" cap="flat">
              <a:solidFill>
                <a:srgbClr val="3A5253"/>
              </a:solidFill>
              <a:prstDash val="solid"/>
              <a:miter lim="400000"/>
            </a:ln>
          </a:bottom>
          <a:insideH>
            <a:ln w="12700" cap="flat">
              <a:solidFill>
                <a:srgbClr val="3A5253"/>
              </a:solidFill>
              <a:prstDash val="solid"/>
              <a:miter lim="400000"/>
            </a:ln>
          </a:insideH>
          <a:insideV>
            <a:ln w="12700" cap="flat">
              <a:solidFill>
                <a:srgbClr val="3A5253"/>
              </a:solidFill>
              <a:prstDash val="solid"/>
              <a:miter lim="400000"/>
            </a:ln>
          </a:insideV>
        </a:tcBdr>
        <a:fill>
          <a:solidFill>
            <a:srgbClr val="386359">
              <a:alpha val="33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06400" latinLnBrk="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 latinLnBrk="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 latinLnBrk="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 latinLnBrk="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 latinLnBrk="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 latinLnBrk="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 latinLnBrk="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 latinLnBrk="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 latinLnBrk="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if the problem is non-stationary?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if the problem is non-stationary?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601662" y="1379661"/>
            <a:ext cx="7804548" cy="4420197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498" y="14758"/>
            <a:ext cx="9113584" cy="1518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1662" y="1379661"/>
            <a:ext cx="8255817" cy="5413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>
            <a:normAutofit/>
          </a:bodyPr>
          <a:lstStyle>
            <a:lvl2pPr marL="716138" indent="-271638">
              <a:buSzPct val="100000"/>
              <a:defRPr sz="2200"/>
            </a:lvl2pPr>
            <a:lvl3pPr marL="1135944" indent="-246944">
              <a:buSzPct val="100000"/>
              <a:defRPr sz="2000"/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lvl1pPr algn="ctr"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296333" marR="0" indent="-296333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740833" marR="0" indent="-296333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185333" marR="0" indent="-296333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629833" marR="0" indent="-296333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074333" marR="0" indent="-296333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518833" marR="0" indent="-296333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2963333" marR="0" indent="-296333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407833" marR="0" indent="-296333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3852333" marR="0" indent="-296333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ulti-arm Bandits"/>
          <p:cNvSpPr txBox="1">
            <a:spLocks noGrp="1"/>
          </p:cNvSpPr>
          <p:nvPr>
            <p:ph type="title"/>
          </p:nvPr>
        </p:nvSpPr>
        <p:spPr>
          <a:xfrm>
            <a:off x="-1652618" y="1156613"/>
            <a:ext cx="9113585" cy="1518048"/>
          </a:xfrm>
          <a:prstGeom prst="rect">
            <a:avLst/>
          </a:prstGeom>
        </p:spPr>
        <p:txBody>
          <a:bodyPr/>
          <a:lstStyle/>
          <a:p>
            <a:r>
              <a:t>Multi-arm Bandits</a:t>
            </a:r>
          </a:p>
        </p:txBody>
      </p:sp>
      <p:sp>
        <p:nvSpPr>
          <p:cNvPr id="35" name="Sutton and Barto, Chapter 2"/>
          <p:cNvSpPr txBox="1"/>
          <p:nvPr/>
        </p:nvSpPr>
        <p:spPr>
          <a:xfrm>
            <a:off x="966928" y="2390073"/>
            <a:ext cx="3600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Sutton and Barto, Chapter 2</a:t>
            </a:r>
          </a:p>
        </p:txBody>
      </p:sp>
      <p:sp>
        <p:nvSpPr>
          <p:cNvPr id="36" name="The simplest reinforcement learning problem"/>
          <p:cNvSpPr txBox="1"/>
          <p:nvPr/>
        </p:nvSpPr>
        <p:spPr>
          <a:xfrm>
            <a:off x="726096" y="3451070"/>
            <a:ext cx="3982916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The simplest reinforcement learning problem</a:t>
            </a:r>
            <a:endParaRPr lang="en-US" dirty="0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526" y="847620"/>
            <a:ext cx="34036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ε-Greedy Methods on the 10-Armed Testb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e</a:t>
            </a:r>
            <a:r>
              <a:t>-Greedy Methods on the 10-Armed Testbed</a:t>
            </a:r>
          </a:p>
        </p:txBody>
      </p:sp>
      <p:pic>
        <p:nvPicPr>
          <p:cNvPr id="107" name="bandits-graphs.pdf" descr="bandits-graph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19" y="1497431"/>
            <a:ext cx="5362897" cy="5190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andits: What we learned so f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5544"/>
            </a:lvl1pPr>
          </a:lstStyle>
          <a:p>
            <a:r>
              <a:t>Bandits: What we learned so far</a:t>
            </a:r>
          </a:p>
        </p:txBody>
      </p:sp>
      <p:sp>
        <p:nvSpPr>
          <p:cNvPr id="110" name="Multi-armed bandits are a simplification of the real problem…"/>
          <p:cNvSpPr txBox="1">
            <a:spLocks noGrp="1"/>
          </p:cNvSpPr>
          <p:nvPr>
            <p:ph type="body" idx="1"/>
          </p:nvPr>
        </p:nvSpPr>
        <p:spPr>
          <a:xfrm>
            <a:off x="287678" y="1379661"/>
            <a:ext cx="8754632" cy="4946633"/>
          </a:xfrm>
          <a:prstGeom prst="rect">
            <a:avLst/>
          </a:prstGeom>
        </p:spPr>
        <p:txBody>
          <a:bodyPr anchor="ctr"/>
          <a:lstStyle/>
          <a:p>
            <a:pPr marL="330200" indent="-330200">
              <a:buAutoNum type="arabicPeriod"/>
              <a:defRPr>
                <a:solidFill>
                  <a:srgbClr val="C0C0C0"/>
                </a:solidFill>
              </a:defRPr>
            </a:pPr>
            <a:r>
              <a:rPr i="1"/>
              <a:t>Multi-armed bandits</a:t>
            </a:r>
            <a:r>
              <a:t> are a simplification of the real problem</a:t>
            </a:r>
          </a:p>
          <a:p>
            <a:pPr marL="747183" lvl="1" indent="-302683">
              <a:buAutoNum type="arabicPeriod"/>
              <a:defRPr>
                <a:solidFill>
                  <a:srgbClr val="C0C0C0"/>
                </a:solidFill>
              </a:defRPr>
            </a:pPr>
            <a:r>
              <a:t>they have action and reward (a goal), but no input or sequentiality</a:t>
            </a:r>
          </a:p>
          <a:p>
            <a:pPr marL="330200" indent="-330200">
              <a:buAutoNum type="arabicPeriod"/>
              <a:defRPr>
                <a:solidFill>
                  <a:srgbClr val="C0C0C0"/>
                </a:solidFill>
              </a:defRPr>
            </a:pPr>
            <a:r>
              <a:rPr i="1"/>
              <a:t>The</a:t>
            </a:r>
            <a:r>
              <a:t> </a:t>
            </a:r>
            <a:r>
              <a:rPr i="1"/>
              <a:t>exploitation-exploration</a:t>
            </a:r>
            <a:r>
              <a:t> </a:t>
            </a:r>
            <a:r>
              <a:rPr i="1"/>
              <a:t>tradeoff </a:t>
            </a:r>
            <a:r>
              <a:t>arises in bandits</a:t>
            </a:r>
          </a:p>
          <a:p>
            <a:pPr marL="747183" lvl="1" indent="-302683">
              <a:buAutoNum type="arabicPeriod"/>
              <a:defRPr>
                <a:solidFill>
                  <a:srgbClr val="C0C0C0"/>
                </a:solidFill>
              </a:defRPr>
            </a:pPr>
            <a:r>
              <a:t>𝜀</a:t>
            </a:r>
            <a:r>
              <a:rPr i="1"/>
              <a:t>-greedy action selection</a:t>
            </a:r>
            <a:r>
              <a:t> is the simplest way of trading off</a:t>
            </a:r>
          </a:p>
          <a:p>
            <a:pPr marL="330200" indent="-330200">
              <a:buAutoNum type="arabicPeriod"/>
              <a:defRPr>
                <a:solidFill>
                  <a:srgbClr val="C0C0C0"/>
                </a:solidFill>
              </a:defRPr>
            </a:pPr>
            <a:r>
              <a:rPr i="1"/>
              <a:t>Learning action values</a:t>
            </a:r>
            <a:r>
              <a:t> is a key part of solution methods</a:t>
            </a:r>
          </a:p>
          <a:p>
            <a:pPr marL="330200" indent="-330200">
              <a:buAutoNum type="arabicPeriod"/>
              <a:defRPr>
                <a:solidFill>
                  <a:srgbClr val="C0C0C0"/>
                </a:solidFill>
              </a:defRPr>
            </a:pPr>
            <a:r>
              <a:rPr i="1"/>
              <a:t>The 10-armed testbed</a:t>
            </a:r>
            <a:r>
              <a:t> illustrates all</a:t>
            </a:r>
          </a:p>
          <a:p>
            <a:pPr marL="330200" indent="-330200">
              <a:buAutoNum type="arabicPeriod"/>
            </a:pPr>
            <a:r>
              <a:t>Learning as averaging – a </a:t>
            </a:r>
            <a:r>
              <a:rPr i="1"/>
              <a:t>fundamental learning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veraging ⟶ learning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Averaging ⟶ learning rule</a:t>
            </a:r>
          </a:p>
        </p:txBody>
      </p:sp>
      <p:sp>
        <p:nvSpPr>
          <p:cNvPr id="113" name="To simplify notation, let us focus on one action…"/>
          <p:cNvSpPr txBox="1">
            <a:spLocks noGrp="1"/>
          </p:cNvSpPr>
          <p:nvPr>
            <p:ph type="body" idx="1"/>
          </p:nvPr>
        </p:nvSpPr>
        <p:spPr>
          <a:xfrm>
            <a:off x="365918" y="1379661"/>
            <a:ext cx="8786360" cy="5413580"/>
          </a:xfrm>
          <a:prstGeom prst="rect">
            <a:avLst/>
          </a:prstGeom>
        </p:spPr>
        <p:txBody>
          <a:bodyPr/>
          <a:lstStyle/>
          <a:p>
            <a:r>
              <a:t>To simplify notation, let us focus on one action</a:t>
            </a:r>
          </a:p>
          <a:p>
            <a:pPr lvl="1"/>
            <a:r>
              <a:t>We consider only its rewards, and its estimate after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n+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1</a:t>
            </a:r>
            <a:r>
              <a:t> rewards:</a:t>
            </a:r>
          </a:p>
          <a:p>
            <a:pPr lvl="1"/>
            <a:endParaRPr/>
          </a:p>
          <a:p>
            <a:r>
              <a:t>How can we do this incrementally (without storing all the rewards)?</a:t>
            </a:r>
          </a:p>
          <a:p>
            <a:r>
              <a:t>Could store a running sum and count (and divide), or equivalently:</a:t>
            </a:r>
          </a:p>
          <a:p>
            <a:endParaRPr/>
          </a:p>
          <a:p>
            <a:r>
              <a:t>This is a standard form for learning/update rules:</a:t>
            </a:r>
          </a:p>
        </p:txBody>
      </p:sp>
      <p:pic>
        <p:nvPicPr>
          <p:cNvPr id="1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94" y="4841231"/>
            <a:ext cx="3418459" cy="57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7" y="6138890"/>
            <a:ext cx="8375907" cy="627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58" y="2718338"/>
            <a:ext cx="3485895" cy="659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Derivation of incremental update"/>
          <p:cNvSpPr txBox="1">
            <a:spLocks noGrp="1"/>
          </p:cNvSpPr>
          <p:nvPr>
            <p:ph type="title"/>
          </p:nvPr>
        </p:nvSpPr>
        <p:spPr>
          <a:xfrm>
            <a:off x="60831" y="232756"/>
            <a:ext cx="9113585" cy="995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9148">
              <a:defRPr sz="5264"/>
            </a:lvl1pPr>
          </a:lstStyle>
          <a:p>
            <a:r>
              <a:rPr dirty="0"/>
              <a:t>Derivation of incremental update</a:t>
            </a:r>
          </a:p>
        </p:txBody>
      </p:sp>
      <p:pic>
        <p:nvPicPr>
          <p:cNvPr id="11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82" y="1316009"/>
            <a:ext cx="3184138" cy="602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738" y="2304088"/>
            <a:ext cx="4506431" cy="418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veraging ⟶ learning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Averaging ⟶ learning rule</a:t>
            </a:r>
          </a:p>
        </p:txBody>
      </p:sp>
      <p:sp>
        <p:nvSpPr>
          <p:cNvPr id="123" name="To simplify notation, let us focus on one action…"/>
          <p:cNvSpPr txBox="1">
            <a:spLocks noGrp="1"/>
          </p:cNvSpPr>
          <p:nvPr>
            <p:ph type="body" idx="1"/>
          </p:nvPr>
        </p:nvSpPr>
        <p:spPr>
          <a:xfrm>
            <a:off x="365918" y="1379661"/>
            <a:ext cx="8786360" cy="5413580"/>
          </a:xfrm>
          <a:prstGeom prst="rect">
            <a:avLst/>
          </a:prstGeom>
        </p:spPr>
        <p:txBody>
          <a:bodyPr/>
          <a:lstStyle/>
          <a:p>
            <a:r>
              <a:t>To simplify notation, let us focus on one action</a:t>
            </a:r>
          </a:p>
          <a:p>
            <a:pPr lvl="1"/>
            <a:r>
              <a:t>We consider only its rewards, and its estimate after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n+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1</a:t>
            </a:r>
            <a:r>
              <a:t> rewards:</a:t>
            </a:r>
          </a:p>
          <a:p>
            <a:pPr lvl="1"/>
            <a:endParaRPr/>
          </a:p>
          <a:p>
            <a:r>
              <a:t>How can we do this incrementally (without storing all the rewards)?</a:t>
            </a:r>
          </a:p>
          <a:p>
            <a:r>
              <a:t>Could store a running sum and count (and divide), or equivalently:</a:t>
            </a:r>
          </a:p>
          <a:p>
            <a:endParaRPr/>
          </a:p>
          <a:p>
            <a:r>
              <a:t>This is a standard form for learning/update rules: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94" y="4841231"/>
            <a:ext cx="3418459" cy="57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7" y="6138890"/>
            <a:ext cx="8375907" cy="627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58" y="2718338"/>
            <a:ext cx="3485895" cy="659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tandard stochastic approximation convergence conditions"/>
          <p:cNvSpPr txBox="1">
            <a:spLocks noGrp="1"/>
          </p:cNvSpPr>
          <p:nvPr>
            <p:ph type="title"/>
          </p:nvPr>
        </p:nvSpPr>
        <p:spPr>
          <a:xfrm>
            <a:off x="49978" y="277093"/>
            <a:ext cx="9113584" cy="1518048"/>
          </a:xfrm>
          <a:prstGeom prst="rect">
            <a:avLst/>
          </a:prstGeom>
        </p:spPr>
        <p:txBody>
          <a:bodyPr/>
          <a:lstStyle>
            <a:lvl1pPr defTabSz="519937">
              <a:defRPr sz="4984"/>
            </a:lvl1pPr>
          </a:lstStyle>
          <a:p>
            <a:r>
              <a:t>Standard stochastic approximation convergence conditions</a:t>
            </a:r>
          </a:p>
        </p:txBody>
      </p:sp>
      <p:sp>
        <p:nvSpPr>
          <p:cNvPr id="129" name="To assure convergence with probability 1:…"/>
          <p:cNvSpPr txBox="1">
            <a:spLocks noGrp="1"/>
          </p:cNvSpPr>
          <p:nvPr>
            <p:ph type="body" idx="1"/>
          </p:nvPr>
        </p:nvSpPr>
        <p:spPr>
          <a:xfrm>
            <a:off x="559689" y="2306317"/>
            <a:ext cx="7804547" cy="3817770"/>
          </a:xfrm>
          <a:prstGeom prst="rect">
            <a:avLst/>
          </a:prstGeom>
        </p:spPr>
        <p:txBody>
          <a:bodyPr anchor="t"/>
          <a:lstStyle/>
          <a:p>
            <a:r>
              <a:t>To assure convergence with probability 1:</a:t>
            </a:r>
          </a:p>
          <a:p>
            <a:endParaRPr/>
          </a:p>
          <a:p>
            <a:endParaRPr/>
          </a:p>
          <a:p>
            <a:pPr>
              <a:spcBef>
                <a:spcPts val="4100"/>
              </a:spcBef>
            </a:pPr>
            <a:r>
              <a:t>e.g., </a:t>
            </a:r>
          </a:p>
          <a:p>
            <a:pPr>
              <a:spcBef>
                <a:spcPts val="3600"/>
              </a:spcBef>
            </a:pPr>
            <a:r>
              <a:t>not 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33" y="3145904"/>
            <a:ext cx="5765901" cy="985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22" y="4515680"/>
            <a:ext cx="872906" cy="554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622" y="5365776"/>
            <a:ext cx="968030" cy="5380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Group"/>
          <p:cNvGrpSpPr/>
          <p:nvPr/>
        </p:nvGrpSpPr>
        <p:grpSpPr>
          <a:xfrm>
            <a:off x="5749732" y="4879340"/>
            <a:ext cx="2666480" cy="1544829"/>
            <a:chOff x="0" y="0"/>
            <a:chExt cx="2666478" cy="1544828"/>
          </a:xfrm>
        </p:grpSpPr>
        <p:pic>
          <p:nvPicPr>
            <p:cNvPr id="13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303" y="1262888"/>
              <a:ext cx="1016001" cy="281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678" y="114966"/>
              <a:ext cx="2336801" cy="269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if"/>
            <p:cNvSpPr txBox="1"/>
            <p:nvPr/>
          </p:nvSpPr>
          <p:spPr>
            <a:xfrm>
              <a:off x="10493" y="-1"/>
              <a:ext cx="257325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if</a:t>
              </a:r>
            </a:p>
          </p:txBody>
        </p:sp>
        <p:sp>
          <p:nvSpPr>
            <p:cNvPr id="136" name="then convergence is  at the optimal rate:"/>
            <p:cNvSpPr txBox="1"/>
            <p:nvPr/>
          </p:nvSpPr>
          <p:spPr>
            <a:xfrm>
              <a:off x="0" y="400415"/>
              <a:ext cx="265628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then convergence is </a:t>
              </a:r>
              <a:br/>
              <a:r>
                <a:t>at the optimal rate:</a:t>
              </a:r>
            </a:p>
          </p:txBody>
        </p:sp>
      </p:grpSp>
      <p:sp>
        <p:nvSpPr>
          <p:cNvPr id="138" name="."/>
          <p:cNvSpPr txBox="1"/>
          <p:nvPr/>
        </p:nvSpPr>
        <p:spPr>
          <a:xfrm>
            <a:off x="1946835" y="4508692"/>
            <a:ext cx="1672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.</a:t>
            </a:r>
          </a:p>
        </p:txBody>
      </p:sp>
      <p:sp>
        <p:nvSpPr>
          <p:cNvPr id="139" name="."/>
          <p:cNvSpPr txBox="1"/>
          <p:nvPr/>
        </p:nvSpPr>
        <p:spPr>
          <a:xfrm>
            <a:off x="1964794" y="5342642"/>
            <a:ext cx="1672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.</a:t>
            </a:r>
          </a:p>
        </p:txBody>
      </p:sp>
      <p:sp>
        <p:nvSpPr>
          <p:cNvPr id="140" name="."/>
          <p:cNvSpPr txBox="1"/>
          <p:nvPr/>
        </p:nvSpPr>
        <p:spPr>
          <a:xfrm>
            <a:off x="6466106" y="4827555"/>
            <a:ext cx="1672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racking a Non-stationary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4984"/>
            </a:lvl1pPr>
          </a:lstStyle>
          <a:p>
            <a:r>
              <a:t>Tracking a Non-stationary Problem</a:t>
            </a:r>
          </a:p>
        </p:txBody>
      </p:sp>
      <p:sp>
        <p:nvSpPr>
          <p:cNvPr id="143" name="Suppose the true action values change slowly over ti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Suppose the true action values change slowly over time</a:t>
            </a:r>
          </a:p>
          <a:p>
            <a:pPr lvl="1"/>
            <a:r>
              <a:rPr dirty="0"/>
              <a:t>then we say that the problem is </a:t>
            </a:r>
            <a:r>
              <a:rPr i="1" dirty="0"/>
              <a:t>nonstationary</a:t>
            </a:r>
          </a:p>
          <a:p>
            <a:r>
              <a:rPr dirty="0"/>
              <a:t>In this case, sample averages are not a good idea (Why?)</a:t>
            </a:r>
          </a:p>
          <a:p>
            <a:r>
              <a:rPr dirty="0"/>
              <a:t>Better is an “exponential, recency-weighted average”: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There is bias due to      that becomes smaller over time 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66" y="6468563"/>
            <a:ext cx="558801" cy="256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4091795"/>
            <a:ext cx="6311901" cy="203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ptimistic Initial Values"/>
          <p:cNvSpPr txBox="1">
            <a:spLocks noGrp="1"/>
          </p:cNvSpPr>
          <p:nvPr>
            <p:ph type="title"/>
          </p:nvPr>
        </p:nvSpPr>
        <p:spPr>
          <a:xfrm>
            <a:off x="18498" y="-112242"/>
            <a:ext cx="9113584" cy="1518048"/>
          </a:xfrm>
          <a:prstGeom prst="rect">
            <a:avLst/>
          </a:prstGeom>
        </p:spPr>
        <p:txBody>
          <a:bodyPr/>
          <a:lstStyle/>
          <a:p>
            <a:r>
              <a:t>Optimistic Initial Values</a:t>
            </a:r>
          </a:p>
        </p:txBody>
      </p:sp>
      <p:sp>
        <p:nvSpPr>
          <p:cNvPr id="148" name="All methods so far depend on          , i.e., they are biased. So far we have used…"/>
          <p:cNvSpPr txBox="1">
            <a:spLocks noGrp="1"/>
          </p:cNvSpPr>
          <p:nvPr>
            <p:ph type="body" idx="1"/>
          </p:nvPr>
        </p:nvSpPr>
        <p:spPr>
          <a:xfrm>
            <a:off x="601662" y="1252661"/>
            <a:ext cx="8255817" cy="5413580"/>
          </a:xfrm>
          <a:prstGeom prst="rect">
            <a:avLst/>
          </a:prstGeom>
        </p:spPr>
        <p:txBody>
          <a:bodyPr/>
          <a:lstStyle/>
          <a:p>
            <a:r>
              <a:rPr dirty="0"/>
              <a:t>All methods so far depend on          , i.e., they are biased.</a:t>
            </a:r>
            <a:br>
              <a:rPr dirty="0"/>
            </a:br>
            <a:r>
              <a:rPr dirty="0"/>
              <a:t>So far we have used </a:t>
            </a:r>
          </a:p>
          <a:p>
            <a:r>
              <a:rPr dirty="0"/>
              <a:t>Suppose we initialize the action values </a:t>
            </a:r>
            <a:r>
              <a:rPr i="1" dirty="0"/>
              <a:t>optimistically </a:t>
            </a:r>
            <a:r>
              <a:rPr dirty="0"/>
              <a:t>(               ),  </a:t>
            </a:r>
            <a:br>
              <a:rPr dirty="0"/>
            </a:br>
            <a:r>
              <a:rPr dirty="0"/>
              <a:t>e.g., on the 10-armed testbed (with             )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69" y="1367663"/>
            <a:ext cx="814876" cy="259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01" y="1699595"/>
            <a:ext cx="1460501" cy="294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075" y="2413162"/>
            <a:ext cx="1227263" cy="24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999" y="2793793"/>
            <a:ext cx="1130301" cy="205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nitial-opt.pdf" descr="initial-opt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53" y="3370824"/>
            <a:ext cx="7405137" cy="3384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Upper Confidence Bound (UCB) action selection"/>
          <p:cNvSpPr txBox="1">
            <a:spLocks noGrp="1"/>
          </p:cNvSpPr>
          <p:nvPr>
            <p:ph type="title"/>
          </p:nvPr>
        </p:nvSpPr>
        <p:spPr>
          <a:xfrm>
            <a:off x="59497" y="-292733"/>
            <a:ext cx="9113584" cy="1518047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Upper Confidence Bound (UCB) action selection</a:t>
            </a:r>
          </a:p>
        </p:txBody>
      </p:sp>
      <p:sp>
        <p:nvSpPr>
          <p:cNvPr id="156" name="A clever way of reducing exploration over time…"/>
          <p:cNvSpPr txBox="1">
            <a:spLocks noGrp="1"/>
          </p:cNvSpPr>
          <p:nvPr>
            <p:ph type="body" sz="half" idx="1"/>
          </p:nvPr>
        </p:nvSpPr>
        <p:spPr>
          <a:xfrm>
            <a:off x="704159" y="928673"/>
            <a:ext cx="8255817" cy="19942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A clever way of reducing exploration over time</a:t>
            </a:r>
          </a:p>
          <a:p>
            <a:pPr>
              <a:spcBef>
                <a:spcPts val="1700"/>
              </a:spcBef>
            </a:pPr>
            <a:r>
              <a:t>Estimate an upper bound on the true action values</a:t>
            </a:r>
          </a:p>
          <a:p>
            <a:pPr>
              <a:spcBef>
                <a:spcPts val="1700"/>
              </a:spcBef>
            </a:pPr>
            <a:r>
              <a:t>Select the action with the largest (estimated) upper bound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6" y="2644800"/>
            <a:ext cx="4173176" cy="988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UCB-results.pdf" descr="UCB-results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3901446"/>
            <a:ext cx="6197792" cy="2896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"/>
          <p:cNvGrpSpPr/>
          <p:nvPr/>
        </p:nvGrpSpPr>
        <p:grpSpPr>
          <a:xfrm>
            <a:off x="772641" y="2669539"/>
            <a:ext cx="6460210" cy="1651868"/>
            <a:chOff x="0" y="0"/>
            <a:chExt cx="6460209" cy="1651866"/>
          </a:xfrm>
        </p:grpSpPr>
        <p:pic>
          <p:nvPicPr>
            <p:cNvPr id="160" name="Group" descr="Grou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77" y="0"/>
              <a:ext cx="6371233" cy="743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77003"/>
              <a:ext cx="1821930" cy="774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" name="Gradient-Bandit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Gradient-Bandit Algorithms</a:t>
            </a:r>
          </a:p>
        </p:txBody>
      </p:sp>
      <p:sp>
        <p:nvSpPr>
          <p:cNvPr id="164" name="Let           be a learned preference for taking action a"/>
          <p:cNvSpPr txBox="1">
            <a:spLocks noGrp="1"/>
          </p:cNvSpPr>
          <p:nvPr>
            <p:ph type="body" sz="quarter" idx="1"/>
          </p:nvPr>
        </p:nvSpPr>
        <p:spPr>
          <a:xfrm>
            <a:off x="601662" y="1227261"/>
            <a:ext cx="7804548" cy="565617"/>
          </a:xfrm>
          <a:prstGeom prst="rect">
            <a:avLst/>
          </a:prstGeom>
        </p:spPr>
        <p:txBody>
          <a:bodyPr anchor="t"/>
          <a:lstStyle/>
          <a:p>
            <a:pPr marL="259291" indent="-259291"/>
            <a:r>
              <a:t>Let           be a learned </a:t>
            </a:r>
            <a:r>
              <a:rPr i="1"/>
              <a:t>preference</a:t>
            </a:r>
            <a:r>
              <a:t> for taking action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a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91" y="1332328"/>
            <a:ext cx="887441" cy="28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31" y="1730481"/>
            <a:ext cx="3974029" cy="790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gradbandit-results.pdf" descr="gradbandit-results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4276" y="3444422"/>
            <a:ext cx="6083243" cy="33881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Group"/>
          <p:cNvGrpSpPr/>
          <p:nvPr/>
        </p:nvGrpSpPr>
        <p:grpSpPr>
          <a:xfrm>
            <a:off x="914743" y="2674693"/>
            <a:ext cx="11344885" cy="743873"/>
            <a:chOff x="0" y="0"/>
            <a:chExt cx="11344884" cy="743872"/>
          </a:xfrm>
        </p:grpSpPr>
        <p:sp>
          <p:nvSpPr>
            <p:cNvPr id="168" name="Rectangle"/>
            <p:cNvSpPr/>
            <p:nvPr/>
          </p:nvSpPr>
          <p:spPr>
            <a:xfrm>
              <a:off x="0" y="383485"/>
              <a:ext cx="6538532" cy="3603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  <p:sp>
          <p:nvSpPr>
            <p:cNvPr id="169" name="Rectangle"/>
            <p:cNvSpPr/>
            <p:nvPr/>
          </p:nvSpPr>
          <p:spPr>
            <a:xfrm>
              <a:off x="4806352" y="0"/>
              <a:ext cx="6538533" cy="3603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3" animBg="1" advAuto="0"/>
      <p:bldP spid="167" grpId="2" animBg="1" advAuto="0"/>
      <p:bldP spid="170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"/>
          <p:cNvGrpSpPr/>
          <p:nvPr/>
        </p:nvGrpSpPr>
        <p:grpSpPr>
          <a:xfrm>
            <a:off x="762265" y="5249807"/>
            <a:ext cx="6819901" cy="1415681"/>
            <a:chOff x="0" y="0"/>
            <a:chExt cx="6819900" cy="1415680"/>
          </a:xfrm>
        </p:grpSpPr>
        <p:pic>
          <p:nvPicPr>
            <p:cNvPr id="3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92440"/>
              <a:ext cx="6819900" cy="523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" name="Group"/>
            <p:cNvGrpSpPr/>
            <p:nvPr/>
          </p:nvGrpSpPr>
          <p:grpSpPr>
            <a:xfrm>
              <a:off x="1229943" y="0"/>
              <a:ext cx="4263668" cy="840548"/>
              <a:chOff x="0" y="0"/>
              <a:chExt cx="4263667" cy="840547"/>
            </a:xfrm>
          </p:grpSpPr>
          <p:sp>
            <p:nvSpPr>
              <p:cNvPr id="40" name="Line"/>
              <p:cNvSpPr/>
              <p:nvPr/>
            </p:nvSpPr>
            <p:spPr>
              <a:xfrm>
                <a:off x="0" y="598370"/>
                <a:ext cx="4263668" cy="1"/>
              </a:xfrm>
              <a:prstGeom prst="line">
                <a:avLst/>
              </a:prstGeom>
              <a:noFill/>
              <a:ln w="25400" cap="flat">
                <a:solidFill>
                  <a:srgbClr val="3A525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 defTabSz="406400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Futura Condensed"/>
                  </a:defRPr>
                </a:pPr>
                <a:endParaRPr/>
              </a:p>
            </p:txBody>
          </p:sp>
          <p:sp>
            <p:nvSpPr>
              <p:cNvPr id="41" name="Rectangle"/>
              <p:cNvSpPr/>
              <p:nvPr/>
            </p:nvSpPr>
            <p:spPr>
              <a:xfrm>
                <a:off x="1061076" y="0"/>
                <a:ext cx="91515" cy="587416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Futura Condensed"/>
                  </a:defRPr>
                </a:pPr>
                <a:endParaRPr/>
              </a:p>
            </p:txBody>
          </p:sp>
          <p:sp>
            <p:nvSpPr>
              <p:cNvPr id="42" name="20"/>
              <p:cNvSpPr txBox="1"/>
              <p:nvPr/>
            </p:nvSpPr>
            <p:spPr>
              <a:xfrm>
                <a:off x="2203931" y="561147"/>
                <a:ext cx="283816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20</a:t>
                </a:r>
              </a:p>
            </p:txBody>
          </p:sp>
          <p:sp>
            <p:nvSpPr>
              <p:cNvPr id="43" name="0"/>
              <p:cNvSpPr txBox="1"/>
              <p:nvPr/>
            </p:nvSpPr>
            <p:spPr>
              <a:xfrm>
                <a:off x="1010865" y="561147"/>
                <a:ext cx="199059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0</a:t>
                </a:r>
              </a:p>
            </p:txBody>
          </p:sp>
          <p:sp>
            <p:nvSpPr>
              <p:cNvPr id="44" name="Rectangle"/>
              <p:cNvSpPr/>
              <p:nvPr/>
            </p:nvSpPr>
            <p:spPr>
              <a:xfrm>
                <a:off x="2291436" y="0"/>
                <a:ext cx="91516" cy="587416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Futura Condensed"/>
                  </a:defRPr>
                </a:pPr>
                <a:endParaRPr/>
              </a:p>
            </p:txBody>
          </p:sp>
          <p:sp>
            <p:nvSpPr>
              <p:cNvPr id="45" name="Rectangle"/>
              <p:cNvSpPr/>
              <p:nvPr/>
            </p:nvSpPr>
            <p:spPr>
              <a:xfrm rot="16200000">
                <a:off x="1865742" y="249187"/>
                <a:ext cx="91515" cy="587416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Futura Condensed"/>
                  </a:defRPr>
                </a:pPr>
                <a:endParaRPr/>
              </a:p>
            </p:txBody>
          </p:sp>
          <p:sp>
            <p:nvSpPr>
              <p:cNvPr id="46" name="Line"/>
              <p:cNvSpPr/>
              <p:nvPr/>
            </p:nvSpPr>
            <p:spPr>
              <a:xfrm>
                <a:off x="1861728" y="368713"/>
                <a:ext cx="1" cy="356764"/>
              </a:xfrm>
              <a:prstGeom prst="line">
                <a:avLst/>
              </a:prstGeom>
              <a:noFill/>
              <a:ln w="12700" cap="flat">
                <a:solidFill>
                  <a:schemeClr val="accent5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 defTabSz="406400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Futura Condensed"/>
                  </a:defRPr>
                </a:pPr>
                <a:endParaRPr/>
              </a:p>
            </p:txBody>
          </p:sp>
        </p:grpSp>
        <p:pic>
          <p:nvPicPr>
            <p:cNvPr id="4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9608" y="689702"/>
              <a:ext cx="584201" cy="166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" name="Action 1 — Reward is always 8…"/>
          <p:cNvSpPr txBox="1">
            <a:spLocks noGrp="1"/>
          </p:cNvSpPr>
          <p:nvPr>
            <p:ph type="body" idx="1"/>
          </p:nvPr>
        </p:nvSpPr>
        <p:spPr>
          <a:xfrm>
            <a:off x="601662" y="1379661"/>
            <a:ext cx="8313366" cy="44201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t>Action 1 — Reward is always 8</a:t>
            </a:r>
          </a:p>
          <a:p>
            <a:pPr lvl="1">
              <a:spcBef>
                <a:spcPts val="1600"/>
              </a:spcBef>
            </a:pPr>
            <a:r>
              <a:t>value of action 1 is</a:t>
            </a:r>
          </a:p>
          <a:p>
            <a:pPr>
              <a:spcBef>
                <a:spcPts val="2100"/>
              </a:spcBef>
            </a:pPr>
            <a:r>
              <a:t>Action 2 — 88% chance of 0, 12% chance of 100!</a:t>
            </a:r>
          </a:p>
          <a:p>
            <a:pPr lvl="1">
              <a:spcBef>
                <a:spcPts val="1600"/>
              </a:spcBef>
            </a:pPr>
            <a:r>
              <a:t>value of action 2 is</a:t>
            </a:r>
          </a:p>
          <a:p>
            <a:pPr>
              <a:spcBef>
                <a:spcPts val="1600"/>
              </a:spcBef>
            </a:pPr>
            <a:r>
              <a:t>Action 3 — Randomly between -10 and 35, equiprobable</a:t>
            </a:r>
          </a:p>
          <a:p>
            <a:pPr>
              <a:spcBef>
                <a:spcPts val="1600"/>
              </a:spcBef>
            </a:pPr>
            <a:endParaRPr/>
          </a:p>
          <a:p>
            <a:pPr>
              <a:spcBef>
                <a:spcPts val="1600"/>
              </a:spcBef>
            </a:pPr>
            <a:r>
              <a:t>Action 4 — a third 0, a third 20, and a third from {8,9,…, 18}</a:t>
            </a:r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905" y="2008789"/>
            <a:ext cx="1257301" cy="26924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You are the algorithm! (bandit1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You are the algorithm! (bandit1)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678" y="3152597"/>
            <a:ext cx="3797301" cy="26924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Rectangle"/>
          <p:cNvSpPr/>
          <p:nvPr/>
        </p:nvSpPr>
        <p:spPr>
          <a:xfrm>
            <a:off x="4198414" y="6093132"/>
            <a:ext cx="352150" cy="592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Futura Condensed"/>
              </a:defRPr>
            </a:pPr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542966" y="6075568"/>
            <a:ext cx="1702834" cy="6871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Futura Condensed"/>
              </a:defRPr>
            </a:pPr>
            <a:endParaRPr/>
          </a:p>
        </p:txBody>
      </p:sp>
      <p:sp>
        <p:nvSpPr>
          <p:cNvPr id="56" name="Rectangle"/>
          <p:cNvSpPr/>
          <p:nvPr/>
        </p:nvSpPr>
        <p:spPr>
          <a:xfrm>
            <a:off x="6222658" y="6023885"/>
            <a:ext cx="1702834" cy="6871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Futura Condensed"/>
              </a:defRPr>
            </a:pPr>
            <a:endParaRPr/>
          </a:p>
        </p:txBody>
      </p:sp>
      <p:sp>
        <p:nvSpPr>
          <p:cNvPr id="57" name="Rectangle"/>
          <p:cNvSpPr/>
          <p:nvPr/>
        </p:nvSpPr>
        <p:spPr>
          <a:xfrm>
            <a:off x="4832239" y="1736487"/>
            <a:ext cx="2471213" cy="6871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Futura Condensed"/>
              </a:defRPr>
            </a:pPr>
            <a:endParaRPr/>
          </a:p>
        </p:txBody>
      </p:sp>
      <p:grpSp>
        <p:nvGrpSpPr>
          <p:cNvPr id="66" name="Group"/>
          <p:cNvGrpSpPr/>
          <p:nvPr/>
        </p:nvGrpSpPr>
        <p:grpSpPr>
          <a:xfrm>
            <a:off x="1992209" y="4191000"/>
            <a:ext cx="6285719" cy="518385"/>
            <a:chOff x="0" y="0"/>
            <a:chExt cx="6285718" cy="518384"/>
          </a:xfrm>
        </p:grpSpPr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0918" y="85650"/>
              <a:ext cx="1574801" cy="269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" name="Line"/>
            <p:cNvSpPr/>
            <p:nvPr/>
          </p:nvSpPr>
          <p:spPr>
            <a:xfrm>
              <a:off x="0" y="234848"/>
              <a:ext cx="4263668" cy="1"/>
            </a:xfrm>
            <a:prstGeom prst="line">
              <a:avLst/>
            </a:prstGeom>
            <a:noFill/>
            <a:ln w="25400" cap="flat">
              <a:solidFill>
                <a:srgbClr val="3A525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  <p:sp>
          <p:nvSpPr>
            <p:cNvPr id="60" name="-10"/>
            <p:cNvSpPr txBox="1"/>
            <p:nvPr/>
          </p:nvSpPr>
          <p:spPr>
            <a:xfrm>
              <a:off x="405810" y="197625"/>
              <a:ext cx="33456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-10</a:t>
              </a:r>
            </a:p>
          </p:txBody>
        </p:sp>
        <p:sp>
          <p:nvSpPr>
            <p:cNvPr id="61" name="35"/>
            <p:cNvSpPr txBox="1"/>
            <p:nvPr/>
          </p:nvSpPr>
          <p:spPr>
            <a:xfrm>
              <a:off x="3064643" y="197625"/>
              <a:ext cx="28381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35</a:t>
              </a:r>
            </a:p>
          </p:txBody>
        </p:sp>
        <p:sp>
          <p:nvSpPr>
            <p:cNvPr id="62" name="0"/>
            <p:cNvSpPr txBox="1"/>
            <p:nvPr/>
          </p:nvSpPr>
          <p:spPr>
            <a:xfrm>
              <a:off x="1010865" y="197625"/>
              <a:ext cx="19905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0</a:t>
              </a:r>
            </a:p>
          </p:txBody>
        </p:sp>
        <p:sp>
          <p:nvSpPr>
            <p:cNvPr id="63" name="Rectangle"/>
            <p:cNvSpPr/>
            <p:nvPr/>
          </p:nvSpPr>
          <p:spPr>
            <a:xfrm>
              <a:off x="598863" y="165216"/>
              <a:ext cx="2650016" cy="61009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49844" y="349125"/>
              <a:ext cx="593440" cy="169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" name="Line"/>
            <p:cNvSpPr/>
            <p:nvPr/>
          </p:nvSpPr>
          <p:spPr>
            <a:xfrm>
              <a:off x="1919390" y="0"/>
              <a:ext cx="1" cy="356764"/>
            </a:xfrm>
            <a:prstGeom prst="line">
              <a:avLst/>
            </a:prstGeom>
            <a:noFill/>
            <a:ln w="127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</p:grpSp>
      <p:sp>
        <p:nvSpPr>
          <p:cNvPr id="67" name="Rectangle"/>
          <p:cNvSpPr/>
          <p:nvPr/>
        </p:nvSpPr>
        <p:spPr>
          <a:xfrm>
            <a:off x="7274035" y="2902083"/>
            <a:ext cx="2471213" cy="6871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Futura Condensed"/>
              </a:defRPr>
            </a:pPr>
            <a:endParaRPr/>
          </a:p>
        </p:txBody>
      </p:sp>
      <p:sp>
        <p:nvSpPr>
          <p:cNvPr id="68" name="Rectangle"/>
          <p:cNvSpPr/>
          <p:nvPr/>
        </p:nvSpPr>
        <p:spPr>
          <a:xfrm>
            <a:off x="7673912" y="3991107"/>
            <a:ext cx="2471213" cy="687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Futura Condensed"/>
              </a:defRPr>
            </a:pPr>
            <a:endParaRPr/>
          </a:p>
        </p:txBody>
      </p:sp>
      <p:sp>
        <p:nvSpPr>
          <p:cNvPr id="69" name="Rectangle"/>
          <p:cNvSpPr/>
          <p:nvPr/>
        </p:nvSpPr>
        <p:spPr>
          <a:xfrm>
            <a:off x="1735326" y="6126616"/>
            <a:ext cx="2471213" cy="6871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Futura Condensed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8" animBg="1" advAuto="0"/>
      <p:bldP spid="50" grpId="1" build="p" animBg="1" advAuto="0"/>
      <p:bldP spid="51" grpId="2" animBg="1" advAuto="0"/>
      <p:bldP spid="53" grpId="4" animBg="1" advAuto="0"/>
      <p:bldP spid="54" grpId="10" animBg="1" advAuto="0"/>
      <p:bldP spid="55" grpId="11" animBg="1" advAuto="0"/>
      <p:bldP spid="56" grpId="12" animBg="1" advAuto="0"/>
      <p:bldP spid="57" grpId="3" animBg="1" advAuto="0"/>
      <p:bldP spid="66" grpId="6" animBg="1" advAuto="0"/>
      <p:bldP spid="67" grpId="5" animBg="1" advAuto="0"/>
      <p:bldP spid="68" grpId="7" animBg="1" advAuto="0"/>
      <p:bldP spid="69" grpId="9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radient-Bandit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Gradient-Bandit Algorithms</a:t>
            </a:r>
          </a:p>
        </p:txBody>
      </p:sp>
      <p:sp>
        <p:nvSpPr>
          <p:cNvPr id="175" name="Let           be a learned preference for taking action a"/>
          <p:cNvSpPr txBox="1">
            <a:spLocks noGrp="1"/>
          </p:cNvSpPr>
          <p:nvPr>
            <p:ph type="body" sz="quarter" idx="1"/>
          </p:nvPr>
        </p:nvSpPr>
        <p:spPr>
          <a:xfrm>
            <a:off x="601662" y="1227261"/>
            <a:ext cx="7804548" cy="565617"/>
          </a:xfrm>
          <a:prstGeom prst="rect">
            <a:avLst/>
          </a:prstGeom>
        </p:spPr>
        <p:txBody>
          <a:bodyPr anchor="t"/>
          <a:lstStyle/>
          <a:p>
            <a:pPr marL="259291" indent="-259291"/>
            <a:r>
              <a:t>Let           be a learned </a:t>
            </a:r>
            <a:r>
              <a:rPr i="1"/>
              <a:t>preference</a:t>
            </a:r>
            <a:r>
              <a:t> for taking action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a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91" y="1332328"/>
            <a:ext cx="887441" cy="28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1" y="1730481"/>
            <a:ext cx="3974029" cy="790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40" y="3556792"/>
            <a:ext cx="1821930" cy="774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8749" y="2295824"/>
            <a:ext cx="6680201" cy="510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gradbandit-results.pdf" descr="gradbandit-results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609" y="3454145"/>
            <a:ext cx="6041605" cy="3347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57" y="2851098"/>
            <a:ext cx="6601067" cy="34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rivation of gradient-bandit algorithm"/>
          <p:cNvSpPr txBox="1">
            <a:spLocks noGrp="1"/>
          </p:cNvSpPr>
          <p:nvPr>
            <p:ph type="title"/>
          </p:nvPr>
        </p:nvSpPr>
        <p:spPr>
          <a:xfrm>
            <a:off x="18498" y="25252"/>
            <a:ext cx="9113584" cy="74047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Derivation of gradient-bandit algorithm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18" y="705642"/>
            <a:ext cx="7690524" cy="6055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7" y="146950"/>
            <a:ext cx="8056406" cy="656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03" y="1652202"/>
            <a:ext cx="6062594" cy="355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47" y="353298"/>
            <a:ext cx="3735715" cy="84383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Quotient Rule:"/>
          <p:cNvSpPr txBox="1"/>
          <p:nvPr/>
        </p:nvSpPr>
        <p:spPr>
          <a:xfrm>
            <a:off x="3587128" y="613218"/>
            <a:ext cx="134133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Quotient Rule: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5" y="1148154"/>
            <a:ext cx="6659908" cy="5313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ummary Comparison of Bandit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Summary Comparison of Bandit Algorithms</a:t>
            </a:r>
          </a:p>
        </p:txBody>
      </p:sp>
      <p:pic>
        <p:nvPicPr>
          <p:cNvPr id="197" name="summary-bandits-results.pdf" descr="summary-bandits-result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4" y="2020565"/>
            <a:ext cx="8145945" cy="4249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Conclusions</a:t>
            </a:r>
          </a:p>
        </p:txBody>
      </p:sp>
      <p:sp>
        <p:nvSpPr>
          <p:cNvPr id="200" name="These are all simple metho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8553" indent="-278553" defTabSz="549148">
              <a:spcBef>
                <a:spcPts val="2600"/>
              </a:spcBef>
              <a:defRPr sz="2538"/>
            </a:pPr>
            <a:r>
              <a:t>These are all simple methods</a:t>
            </a:r>
          </a:p>
          <a:p>
            <a:pPr marL="673170" lvl="1" indent="-255340" defTabSz="549148">
              <a:spcBef>
                <a:spcPts val="2600"/>
              </a:spcBef>
              <a:defRPr sz="2538"/>
            </a:pPr>
            <a:r>
              <a:t>but they are complicated enough—we will build on them</a:t>
            </a:r>
          </a:p>
          <a:p>
            <a:pPr marL="673170" lvl="1" indent="-255340" defTabSz="549148">
              <a:spcBef>
                <a:spcPts val="2600"/>
              </a:spcBef>
              <a:defRPr sz="2538"/>
            </a:pPr>
            <a:r>
              <a:t>we should understand them completely</a:t>
            </a:r>
          </a:p>
          <a:p>
            <a:pPr marL="673170" lvl="1" indent="-255340" defTabSz="549148">
              <a:spcBef>
                <a:spcPts val="2600"/>
              </a:spcBef>
              <a:defRPr sz="2538"/>
            </a:pPr>
            <a:r>
              <a:t>there are still open questions</a:t>
            </a:r>
          </a:p>
          <a:p>
            <a:pPr marL="278553" indent="-278553" defTabSz="549148">
              <a:spcBef>
                <a:spcPts val="2600"/>
              </a:spcBef>
              <a:defRPr sz="2538"/>
            </a:pPr>
            <a:r>
              <a:t>Our first algorithms that learn from evaluative feedback</a:t>
            </a:r>
          </a:p>
          <a:p>
            <a:pPr marL="673170" lvl="1" indent="-255340" defTabSz="549148">
              <a:spcBef>
                <a:spcPts val="2600"/>
              </a:spcBef>
              <a:defRPr sz="2538"/>
            </a:pPr>
            <a:r>
              <a:t>and thus must balance exploration and exploitation</a:t>
            </a:r>
          </a:p>
          <a:p>
            <a:pPr marL="278553" indent="-278553" defTabSz="549148">
              <a:spcBef>
                <a:spcPts val="2600"/>
              </a:spcBef>
              <a:defRPr sz="2538"/>
            </a:pPr>
            <a:r>
              <a:t>Our first algorithms that appear to have a goal</a:t>
            </a:r>
            <a:br/>
            <a:r>
              <a:t>—that learn to maximize reward by trial and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build="p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ur first dimension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first dimensions!</a:t>
            </a:r>
          </a:p>
        </p:txBody>
      </p:sp>
      <p:sp>
        <p:nvSpPr>
          <p:cNvPr id="203" name="Problems vs Solution Methods…"/>
          <p:cNvSpPr txBox="1">
            <a:spLocks noGrp="1"/>
          </p:cNvSpPr>
          <p:nvPr>
            <p:ph type="body" idx="1"/>
          </p:nvPr>
        </p:nvSpPr>
        <p:spPr>
          <a:xfrm>
            <a:off x="1001647" y="1519656"/>
            <a:ext cx="7804548" cy="4420196"/>
          </a:xfrm>
          <a:prstGeom prst="rect">
            <a:avLst/>
          </a:prstGeom>
        </p:spPr>
        <p:txBody>
          <a:bodyPr/>
          <a:lstStyle/>
          <a:p>
            <a:pPr marL="296333" indent="-296333">
              <a:spcBef>
                <a:spcPts val="5400"/>
              </a:spcBef>
              <a:defRPr sz="3000"/>
            </a:pPr>
            <a:r>
              <a:t>Problems vs Solution Methods</a:t>
            </a:r>
          </a:p>
          <a:p>
            <a:pPr marL="296333" indent="-296333">
              <a:spcBef>
                <a:spcPts val="5400"/>
              </a:spcBef>
              <a:defRPr sz="3000"/>
            </a:pPr>
            <a:r>
              <a:t>Evaluative vs Instructive</a:t>
            </a:r>
          </a:p>
          <a:p>
            <a:pPr marL="296333" indent="-296333">
              <a:spcBef>
                <a:spcPts val="5400"/>
              </a:spcBef>
              <a:defRPr sz="3000"/>
            </a:pPr>
            <a:r>
              <a:t>Associative vs Non-associative</a:t>
            </a:r>
          </a:p>
        </p:txBody>
      </p:sp>
      <p:sp>
        <p:nvSpPr>
          <p:cNvPr id="204" name="Bandits?"/>
          <p:cNvSpPr/>
          <p:nvPr/>
        </p:nvSpPr>
        <p:spPr>
          <a:xfrm>
            <a:off x="6625014" y="3047852"/>
            <a:ext cx="15146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5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t>Bandits?</a:t>
            </a:r>
          </a:p>
        </p:txBody>
      </p:sp>
      <p:sp>
        <p:nvSpPr>
          <p:cNvPr id="205" name="Problem or Solution?"/>
          <p:cNvSpPr/>
          <p:nvPr/>
        </p:nvSpPr>
        <p:spPr>
          <a:xfrm>
            <a:off x="5570054" y="3822823"/>
            <a:ext cx="356049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5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t>Problem or Solution?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oblem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space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660849" y="1554657"/>
            <a:ext cx="6561701" cy="4440503"/>
            <a:chOff x="0" y="0"/>
            <a:chExt cx="6561699" cy="4440501"/>
          </a:xfrm>
        </p:grpSpPr>
        <p:graphicFrame>
          <p:nvGraphicFramePr>
            <p:cNvPr id="208" name="Table"/>
            <p:cNvGraphicFramePr/>
            <p:nvPr/>
          </p:nvGraphicFramePr>
          <p:xfrm>
            <a:off x="198919" y="255688"/>
            <a:ext cx="6362780" cy="4184813"/>
          </p:xfrm>
          <a:graphic>
            <a:graphicData uri="http://schemas.openxmlformats.org/drawingml/2006/table">
              <a:tbl>
                <a:tblPr firstRow="1" firstCol="1">
                  <a:tableStyleId>{C7B018BB-80A7-4F77-B60F-C8B233D01FF8}</a:tableStyleId>
                </a:tblPr>
                <a:tblGrid>
                  <a:gridCol w="18119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78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529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966819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260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Single State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Associative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74540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Instructive
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43456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Evaluative 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9" name="Rectangle"/>
            <p:cNvSpPr/>
            <p:nvPr/>
          </p:nvSpPr>
          <p:spPr>
            <a:xfrm>
              <a:off x="0" y="0"/>
              <a:ext cx="2001859" cy="12139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roblem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space</a:t>
            </a:r>
          </a:p>
        </p:txBody>
      </p:sp>
      <p:grpSp>
        <p:nvGrpSpPr>
          <p:cNvPr id="215" name="Group"/>
          <p:cNvGrpSpPr/>
          <p:nvPr/>
        </p:nvGrpSpPr>
        <p:grpSpPr>
          <a:xfrm>
            <a:off x="660849" y="1554657"/>
            <a:ext cx="6561701" cy="4440503"/>
            <a:chOff x="0" y="0"/>
            <a:chExt cx="6561699" cy="4440501"/>
          </a:xfrm>
        </p:grpSpPr>
        <p:graphicFrame>
          <p:nvGraphicFramePr>
            <p:cNvPr id="213" name="Table"/>
            <p:cNvGraphicFramePr/>
            <p:nvPr/>
          </p:nvGraphicFramePr>
          <p:xfrm>
            <a:off x="198919" y="255688"/>
            <a:ext cx="6362780" cy="4184813"/>
          </p:xfrm>
          <a:graphic>
            <a:graphicData uri="http://schemas.openxmlformats.org/drawingml/2006/table">
              <a:tbl>
                <a:tblPr firstRow="1" firstCol="1">
                  <a:tableStyleId>{C7B018BB-80A7-4F77-B60F-C8B233D01FF8}</a:tableStyleId>
                </a:tblPr>
                <a:tblGrid>
                  <a:gridCol w="18119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78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529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966819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260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Single State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Associative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74540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Instructive
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43456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Evaluative 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r>
                          <a:t>Bandits</a:t>
                        </a:r>
                      </a:p>
                      <a:p>
                        <a:pPr algn="ctr" defTabSz="914400">
                          <a:defRPr sz="1600">
                            <a:sym typeface="Helvetica Light"/>
                          </a:defRPr>
                        </a:pPr>
                        <a:r>
                          <a:t>(Function optimization)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14" name="Rectangle"/>
            <p:cNvSpPr/>
            <p:nvPr/>
          </p:nvSpPr>
          <p:spPr>
            <a:xfrm>
              <a:off x="0" y="0"/>
              <a:ext cx="2001859" cy="12139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he k-armed Bandit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i="1"/>
              <a:t>k</a:t>
            </a:r>
            <a:r>
              <a:t>-armed Bandit Problem</a:t>
            </a:r>
          </a:p>
        </p:txBody>
      </p:sp>
      <p:sp>
        <p:nvSpPr>
          <p:cNvPr id="72" name="On each of an infinite sequence of time steps, t=1, 2, 3, …,  you choose an action At from k possibilities, and receive a real-valued reward R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 each of an infinite sequence of </a:t>
            </a:r>
            <a:r>
              <a:rPr i="1"/>
              <a:t>time steps</a:t>
            </a:r>
            <a:r>
              <a:t>, </a:t>
            </a:r>
            <a:r>
              <a:rPr i="1"/>
              <a:t>t</a:t>
            </a:r>
            <a:r>
              <a:t>=1, 2, 3, …, </a:t>
            </a:r>
            <a:br/>
            <a:r>
              <a:t>you choose an action </a:t>
            </a:r>
            <a:r>
              <a:rPr i="1"/>
              <a:t>A</a:t>
            </a:r>
            <a:r>
              <a:rPr i="1" baseline="-5999"/>
              <a:t>t</a:t>
            </a:r>
            <a:r>
              <a:rPr i="1"/>
              <a:t> </a:t>
            </a:r>
            <a:r>
              <a:t>from </a:t>
            </a:r>
            <a:r>
              <a:rPr i="1"/>
              <a:t>k</a:t>
            </a:r>
            <a:r>
              <a:t> possibilities, and receive a real-valued </a:t>
            </a:r>
            <a:r>
              <a:rPr i="1"/>
              <a:t>reward</a:t>
            </a:r>
            <a:r>
              <a:t> </a:t>
            </a:r>
            <a:r>
              <a:rPr i="1"/>
              <a:t>R</a:t>
            </a:r>
            <a:r>
              <a:rPr i="1" baseline="-5999"/>
              <a:t>t</a:t>
            </a:r>
          </a:p>
          <a:p>
            <a:r>
              <a:t>The reward depends only on the action taken;</a:t>
            </a:r>
            <a:br/>
            <a:r>
              <a:t>it is indentically, independently distributed (i.i.d.):</a:t>
            </a:r>
          </a:p>
          <a:p>
            <a:endParaRPr/>
          </a:p>
          <a:p>
            <a:r>
              <a:t>These true values are </a:t>
            </a:r>
            <a:r>
              <a:rPr i="1"/>
              <a:t>unknown.</a:t>
            </a:r>
            <a:r>
              <a:t> The distribution is unknown</a:t>
            </a:r>
            <a:endParaRPr i="1"/>
          </a:p>
          <a:p>
            <a:r>
              <a:t>Nevertheless, you must maximize your total reward</a:t>
            </a:r>
          </a:p>
          <a:p>
            <a:r>
              <a:t>You must both try actions to learn their values (explore), </a:t>
            </a:r>
            <a:br/>
            <a:r>
              <a:t>and prefer those that appear best (exploit)</a:t>
            </a:r>
          </a:p>
        </p:txBody>
      </p:sp>
      <p:sp>
        <p:nvSpPr>
          <p:cNvPr id="73" name="true values"/>
          <p:cNvSpPr/>
          <p:nvPr/>
        </p:nvSpPr>
        <p:spPr>
          <a:xfrm>
            <a:off x="7266801" y="3861218"/>
            <a:ext cx="1208578" cy="406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true value</a:t>
            </a:r>
            <a:r>
              <a:t>s</a:t>
            </a:r>
          </a:p>
        </p:txBody>
      </p:sp>
      <p:pic>
        <p:nvPicPr>
          <p:cNvPr id="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903726"/>
            <a:ext cx="5181600" cy="320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roblem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space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660849" y="1554657"/>
            <a:ext cx="6561701" cy="4440503"/>
            <a:chOff x="0" y="0"/>
            <a:chExt cx="6561699" cy="4440501"/>
          </a:xfrm>
        </p:grpSpPr>
        <p:graphicFrame>
          <p:nvGraphicFramePr>
            <p:cNvPr id="218" name="Table"/>
            <p:cNvGraphicFramePr/>
            <p:nvPr/>
          </p:nvGraphicFramePr>
          <p:xfrm>
            <a:off x="198919" y="255688"/>
            <a:ext cx="6362780" cy="4184813"/>
          </p:xfrm>
          <a:graphic>
            <a:graphicData uri="http://schemas.openxmlformats.org/drawingml/2006/table">
              <a:tbl>
                <a:tblPr firstRow="1" firstCol="1">
                  <a:tableStyleId>{C7B018BB-80A7-4F77-B60F-C8B233D01FF8}</a:tableStyleId>
                </a:tblPr>
                <a:tblGrid>
                  <a:gridCol w="18119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78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529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966819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260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Single State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Associative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74540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Instructive
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600">
                            <a:sym typeface="Helvetica Light"/>
                          </a:rPr>
                          <a:t>Supervised learning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43456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Evaluative 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r>
                          <a:t>Bandits</a:t>
                        </a:r>
                      </a:p>
                      <a:p>
                        <a:pPr algn="ctr" defTabSz="914400">
                          <a:defRPr sz="1600">
                            <a:sym typeface="Helvetica Light"/>
                          </a:defRPr>
                        </a:pPr>
                        <a:r>
                          <a:t>(Function optimization)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19" name="Rectangle"/>
            <p:cNvSpPr/>
            <p:nvPr/>
          </p:nvSpPr>
          <p:spPr>
            <a:xfrm>
              <a:off x="0" y="0"/>
              <a:ext cx="2001859" cy="12139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roblem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space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660849" y="1554657"/>
            <a:ext cx="6561701" cy="4440503"/>
            <a:chOff x="0" y="0"/>
            <a:chExt cx="6561699" cy="4440501"/>
          </a:xfrm>
        </p:grpSpPr>
        <p:graphicFrame>
          <p:nvGraphicFramePr>
            <p:cNvPr id="223" name="Table"/>
            <p:cNvGraphicFramePr/>
            <p:nvPr/>
          </p:nvGraphicFramePr>
          <p:xfrm>
            <a:off x="198919" y="255688"/>
            <a:ext cx="6362780" cy="4184813"/>
          </p:xfrm>
          <a:graphic>
            <a:graphicData uri="http://schemas.openxmlformats.org/drawingml/2006/table">
              <a:tbl>
                <a:tblPr firstRow="1" firstCol="1">
                  <a:tableStyleId>{C7B018BB-80A7-4F77-B60F-C8B233D01FF8}</a:tableStyleId>
                </a:tblPr>
                <a:tblGrid>
                  <a:gridCol w="18119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78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529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966819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260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Single State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Associative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74540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Instructive
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600">
                            <a:sym typeface="Helvetica Light"/>
                          </a:rPr>
                          <a:t>Averaging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600">
                            <a:sym typeface="Helvetica Light"/>
                          </a:rPr>
                          <a:t>Supervised learning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43456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Evaluative 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r>
                          <a:t>Bandits</a:t>
                        </a:r>
                      </a:p>
                      <a:p>
                        <a:pPr algn="ctr" defTabSz="914400">
                          <a:defRPr sz="1600">
                            <a:sym typeface="Helvetica Light"/>
                          </a:defRPr>
                        </a:pPr>
                        <a:r>
                          <a:t>(Function optimization)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24" name="Rectangle"/>
            <p:cNvSpPr/>
            <p:nvPr/>
          </p:nvSpPr>
          <p:spPr>
            <a:xfrm>
              <a:off x="0" y="0"/>
              <a:ext cx="2001859" cy="12139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roblem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space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660849" y="1554657"/>
            <a:ext cx="6561701" cy="4440503"/>
            <a:chOff x="0" y="0"/>
            <a:chExt cx="6561699" cy="4440501"/>
          </a:xfrm>
        </p:grpSpPr>
        <p:graphicFrame>
          <p:nvGraphicFramePr>
            <p:cNvPr id="228" name="Table"/>
            <p:cNvGraphicFramePr/>
            <p:nvPr/>
          </p:nvGraphicFramePr>
          <p:xfrm>
            <a:off x="198919" y="255688"/>
            <a:ext cx="6362780" cy="4184813"/>
          </p:xfrm>
          <a:graphic>
            <a:graphicData uri="http://schemas.openxmlformats.org/drawingml/2006/table">
              <a:tbl>
                <a:tblPr firstRow="1" firstCol="1">
                  <a:tableStyleId>{C7B018BB-80A7-4F77-B60F-C8B233D01FF8}</a:tableStyleId>
                </a:tblPr>
                <a:tblGrid>
                  <a:gridCol w="18119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78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529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966819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260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Single State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Associative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5AC8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74540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Instructive
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600">
                            <a:sym typeface="Helvetica Light"/>
                          </a:rPr>
                          <a:t>Averaging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600">
                            <a:sym typeface="Helvetica Light"/>
                          </a:rPr>
                          <a:t>Supervised learning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43456"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1811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600" b="1">
                            <a:solidFill>
                              <a:srgbClr val="FFFFFF"/>
                            </a:solidFill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</a:rPr>
                          <a:t>Evaluative feedback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r>
                          <a:t>Bandits</a:t>
                        </a:r>
                      </a:p>
                      <a:p>
                        <a:pPr algn="ctr" defTabSz="914400">
                          <a:defRPr sz="1600">
                            <a:sym typeface="Helvetica Light"/>
                          </a:defRPr>
                        </a:pPr>
                        <a:r>
                          <a:t>(Function optimization)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2600">
                            <a:sym typeface="Helvetica Light"/>
                          </a:defRPr>
                        </a:pPr>
                        <a:r>
                          <a:t>Associative Search </a:t>
                        </a:r>
                        <a:r>
                          <a:rPr sz="1700"/>
                          <a:t>(Contextual bandits)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606060"/>
                        </a:solidFill>
                        <a:miter lim="400000"/>
                      </a:lnR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29" name="Rectangle"/>
            <p:cNvSpPr/>
            <p:nvPr/>
          </p:nvSpPr>
          <p:spPr>
            <a:xfrm>
              <a:off x="0" y="0"/>
              <a:ext cx="2001859" cy="12139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Futura Condensed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92" y="3481624"/>
            <a:ext cx="2946401" cy="434976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he Exploration/Exploitation Dile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r>
              <a:t>The Exploration/Exploitation Dilemma</a:t>
            </a:r>
          </a:p>
        </p:txBody>
      </p:sp>
      <p:sp>
        <p:nvSpPr>
          <p:cNvPr id="78" name="Suppose you form estimat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Suppose you form estimates</a:t>
            </a:r>
          </a:p>
          <a:p>
            <a:endParaRPr dirty="0"/>
          </a:p>
          <a:p>
            <a:r>
              <a:rPr dirty="0"/>
              <a:t>Define the </a:t>
            </a:r>
            <a:r>
              <a:rPr i="1" dirty="0"/>
              <a:t>greedy action</a:t>
            </a:r>
            <a:r>
              <a:rPr dirty="0"/>
              <a:t> at time </a:t>
            </a:r>
            <a:r>
              <a:rPr i="1" dirty="0"/>
              <a:t>t</a:t>
            </a:r>
            <a:r>
              <a:rPr dirty="0"/>
              <a:t> as</a:t>
            </a:r>
          </a:p>
          <a:p>
            <a:endParaRPr dirty="0"/>
          </a:p>
          <a:p>
            <a:r>
              <a:rPr dirty="0"/>
              <a:t>If                   then you are </a:t>
            </a:r>
            <a:r>
              <a:rPr i="1" dirty="0"/>
              <a:t>exploiting</a:t>
            </a:r>
            <a:br>
              <a:rPr dirty="0"/>
            </a:br>
            <a:r>
              <a:rPr dirty="0"/>
              <a:t>If                   then you are </a:t>
            </a:r>
            <a:r>
              <a:rPr i="1" dirty="0"/>
              <a:t>exploring</a:t>
            </a:r>
          </a:p>
          <a:p>
            <a:r>
              <a:rPr dirty="0"/>
              <a:t>You can’t do both, but you need to do both</a:t>
            </a:r>
          </a:p>
          <a:p>
            <a:r>
              <a:rPr dirty="0"/>
              <a:t>You can never stop exploring, but maybe you should explore less with time. Or maybe not.</a:t>
            </a:r>
          </a:p>
        </p:txBody>
      </p:sp>
      <p:pic>
        <p:nvPicPr>
          <p:cNvPr id="7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02" y="2100224"/>
            <a:ext cx="2832101" cy="333376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action-value estimates"/>
          <p:cNvSpPr/>
          <p:nvPr/>
        </p:nvSpPr>
        <p:spPr>
          <a:xfrm>
            <a:off x="5297575" y="2047081"/>
            <a:ext cx="23147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action-value estimates</a:t>
            </a:r>
          </a:p>
        </p:txBody>
      </p:sp>
      <p:pic>
        <p:nvPicPr>
          <p:cNvPr id="8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20" y="4307829"/>
            <a:ext cx="1371601" cy="333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19" y="4670691"/>
            <a:ext cx="1371601" cy="333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ction-Value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Action-Value Methods</a:t>
            </a:r>
          </a:p>
        </p:txBody>
      </p:sp>
      <p:sp>
        <p:nvSpPr>
          <p:cNvPr id="85" name="Methods that learn action-value estimates and nothing else…"/>
          <p:cNvSpPr txBox="1">
            <a:spLocks noGrp="1"/>
          </p:cNvSpPr>
          <p:nvPr>
            <p:ph type="body" idx="1"/>
          </p:nvPr>
        </p:nvSpPr>
        <p:spPr>
          <a:xfrm>
            <a:off x="611912" y="1533407"/>
            <a:ext cx="8255816" cy="3677847"/>
          </a:xfrm>
          <a:prstGeom prst="rect">
            <a:avLst/>
          </a:prstGeom>
        </p:spPr>
        <p:txBody>
          <a:bodyPr/>
          <a:lstStyle/>
          <a:p>
            <a:r>
              <a:t>Methods that learn action-value estimates and nothing else</a:t>
            </a:r>
          </a:p>
          <a:p>
            <a:r>
              <a:t>For example, estimate action values as </a:t>
            </a:r>
            <a:r>
              <a:rPr i="1"/>
              <a:t>sample averages</a:t>
            </a:r>
            <a:r>
              <a:t>:</a:t>
            </a:r>
          </a:p>
          <a:p>
            <a:endParaRPr/>
          </a:p>
          <a:p>
            <a:endParaRPr/>
          </a:p>
          <a:p>
            <a:pPr>
              <a:spcBef>
                <a:spcPts val="1600"/>
              </a:spcBef>
            </a:pPr>
            <a:r>
              <a:t>The sample-average estimates converge to the true values</a:t>
            </a:r>
            <a:br/>
            <a:r>
              <a:rPr i="1"/>
              <a:t>If</a:t>
            </a:r>
            <a:r>
              <a:t> the action is taken an infinite number of times</a:t>
            </a:r>
          </a:p>
        </p:txBody>
      </p:sp>
      <p:pic>
        <p:nvPicPr>
          <p:cNvPr id="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16" y="5332011"/>
            <a:ext cx="3517901" cy="523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1" y="3017125"/>
            <a:ext cx="8579945" cy="86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he number of times action a…"/>
          <p:cNvSpPr txBox="1"/>
          <p:nvPr/>
        </p:nvSpPr>
        <p:spPr>
          <a:xfrm>
            <a:off x="1420430" y="6240428"/>
            <a:ext cx="2079428" cy="463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The number of times action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a</a:t>
            </a:r>
          </a:p>
          <a:p>
            <a:pPr algn="ctr"/>
            <a:r>
              <a:t>has been taken by time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2268757" y="5864583"/>
            <a:ext cx="211031" cy="414914"/>
          </a:xfrm>
          <a:prstGeom prst="line">
            <a:avLst/>
          </a:prstGeom>
          <a:ln w="12700">
            <a:solidFill>
              <a:srgbClr val="3A5253"/>
            </a:solidFill>
            <a:miter lim="400000"/>
            <a:tailEnd type="triangle"/>
          </a:ln>
          <a:effectLst>
            <a:outerShdw blurRad="25400" dist="25400" dir="2700000" rotWithShape="0">
              <a:srgbClr val="FFFFFF">
                <a:alpha val="50000"/>
              </a:srgbClr>
            </a:outerShdw>
          </a:effectLst>
        </p:spPr>
        <p:txBody>
          <a:bodyPr lIns="0" tIns="0" rIns="0" bIns="0"/>
          <a:lstStyle/>
          <a:p>
            <a:pPr algn="ctr" defTabSz="406400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Futura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ε-Greedy Action Selection"/>
          <p:cNvSpPr txBox="1">
            <a:spLocks noGrp="1"/>
          </p:cNvSpPr>
          <p:nvPr>
            <p:ph type="title"/>
          </p:nvPr>
        </p:nvSpPr>
        <p:spPr>
          <a:xfrm>
            <a:off x="28748" y="230003"/>
            <a:ext cx="9113584" cy="151804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Symbol"/>
                <a:ea typeface="Symbol"/>
                <a:cs typeface="Symbol"/>
                <a:sym typeface="Symbol"/>
              </a:rPr>
              <a:t>e</a:t>
            </a:r>
            <a:r>
              <a:t>-Greedy Action Selection</a:t>
            </a:r>
          </a:p>
        </p:txBody>
      </p:sp>
      <p:sp>
        <p:nvSpPr>
          <p:cNvPr id="92" name="In greedy action selection, you always explo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In greedy action selection, you always exploit</a:t>
            </a:r>
          </a:p>
          <a:p>
            <a:r>
              <a:t>In 𝜀-greedy, you are usually greedy, but with probability 𝜀 you instead pick an action at random (possibly the greedy action again)</a:t>
            </a:r>
          </a:p>
          <a:p>
            <a:r>
              <a:t>This is perhaps the simplest way to balance exploration and exploitation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9" y="1876622"/>
            <a:ext cx="8153354" cy="3209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andits: What we learned so far"/>
          <p:cNvSpPr txBox="1">
            <a:spLocks noGrp="1"/>
          </p:cNvSpPr>
          <p:nvPr>
            <p:ph type="title"/>
          </p:nvPr>
        </p:nvSpPr>
        <p:spPr>
          <a:xfrm>
            <a:off x="18498" y="14758"/>
            <a:ext cx="9113584" cy="9245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8358">
              <a:defRPr sz="5544"/>
            </a:lvl1pPr>
          </a:lstStyle>
          <a:p>
            <a:r>
              <a:rPr dirty="0"/>
              <a:t>Bandits: What we learned so far</a:t>
            </a:r>
          </a:p>
        </p:txBody>
      </p:sp>
      <p:sp>
        <p:nvSpPr>
          <p:cNvPr id="97" name="Multi-armed bandits are a simplification of the real problem…"/>
          <p:cNvSpPr txBox="1">
            <a:spLocks noGrp="1"/>
          </p:cNvSpPr>
          <p:nvPr>
            <p:ph type="body" idx="1"/>
          </p:nvPr>
        </p:nvSpPr>
        <p:spPr>
          <a:xfrm>
            <a:off x="287678" y="1379661"/>
            <a:ext cx="8754632" cy="4102225"/>
          </a:xfrm>
          <a:prstGeom prst="rect">
            <a:avLst/>
          </a:prstGeom>
        </p:spPr>
        <p:txBody>
          <a:bodyPr anchor="ctr"/>
          <a:lstStyle/>
          <a:p>
            <a:pPr marL="330200" indent="-330200">
              <a:buAutoNum type="arabicPeriod"/>
            </a:pPr>
            <a:r>
              <a:rPr i="1"/>
              <a:t>Multi-armed bandits</a:t>
            </a:r>
            <a:r>
              <a:t> are a simplification of the real problem</a:t>
            </a:r>
          </a:p>
          <a:p>
            <a:pPr marL="747183" lvl="1" indent="-302683">
              <a:buAutoNum type="arabicPeriod"/>
            </a:pPr>
            <a:r>
              <a:t>they have action and reward (a goal), but no input or sequentiality</a:t>
            </a:r>
          </a:p>
          <a:p>
            <a:pPr marL="330200" indent="-330200">
              <a:buAutoNum type="arabicPeriod"/>
            </a:pPr>
            <a:r>
              <a:t>A fundamental </a:t>
            </a:r>
            <a:r>
              <a:rPr i="1"/>
              <a:t>exploitation-exploration</a:t>
            </a:r>
            <a:r>
              <a:t> </a:t>
            </a:r>
            <a:r>
              <a:rPr i="1"/>
              <a:t>tradeoff </a:t>
            </a:r>
            <a:r>
              <a:t>arises in bandits</a:t>
            </a:r>
          </a:p>
          <a:p>
            <a:pPr marL="747183" lvl="1" indent="-302683">
              <a:buAutoNum type="arabicPeriod"/>
            </a:pPr>
            <a:r>
              <a:t>𝜀</a:t>
            </a:r>
            <a:r>
              <a:rPr i="1"/>
              <a:t>-greedy action selection</a:t>
            </a:r>
            <a:r>
              <a:t> is the simplest way of trading off</a:t>
            </a:r>
          </a:p>
          <a:p>
            <a:pPr marL="330200" indent="-330200">
              <a:buAutoNum type="arabicPeriod"/>
            </a:pPr>
            <a:r>
              <a:rPr i="1"/>
              <a:t>Learning action values</a:t>
            </a:r>
            <a:r>
              <a:t> is a key part of solution methods</a:t>
            </a:r>
          </a:p>
          <a:p>
            <a:pPr marL="330200" indent="-330200">
              <a:buAutoNum type="arabicPeriod"/>
            </a:pPr>
            <a:r>
              <a:rPr i="1"/>
              <a:t>The 10-armed testbed</a:t>
            </a:r>
            <a:r>
              <a:t> illustrates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10armedTestbed.pdf" descr="10armedTestbed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1" y="180533"/>
            <a:ext cx="7211336" cy="6911598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One Bandit Task from  The 10-armed Testbed"/>
          <p:cNvSpPr txBox="1">
            <a:spLocks noGrp="1"/>
          </p:cNvSpPr>
          <p:nvPr>
            <p:ph type="title"/>
          </p:nvPr>
        </p:nvSpPr>
        <p:spPr>
          <a:xfrm>
            <a:off x="49247" y="-412383"/>
            <a:ext cx="9113584" cy="1518048"/>
          </a:xfrm>
          <a:prstGeom prst="rect">
            <a:avLst/>
          </a:prstGeom>
        </p:spPr>
        <p:txBody>
          <a:bodyPr/>
          <a:lstStyle/>
          <a:p>
            <a:pPr defTabSz="572516">
              <a:lnSpc>
                <a:spcPct val="80000"/>
              </a:lnSpc>
              <a:defRPr sz="5488"/>
            </a:pPr>
            <a:r>
              <a:rPr sz="1862"/>
              <a:t>One Bandit Task from</a:t>
            </a:r>
            <a:r>
              <a:t> </a:t>
            </a:r>
            <a:br/>
            <a:r>
              <a:t>The 10-armed Testbed</a:t>
            </a:r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03" y="1979468"/>
            <a:ext cx="2489201" cy="333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424" y="1432994"/>
            <a:ext cx="2298701" cy="333376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un for 1000 steps"/>
          <p:cNvSpPr txBox="1"/>
          <p:nvPr/>
        </p:nvSpPr>
        <p:spPr>
          <a:xfrm>
            <a:off x="7562766" y="4796010"/>
            <a:ext cx="14020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Run for 1000 steps</a:t>
            </a:r>
          </a:p>
        </p:txBody>
      </p:sp>
      <p:sp>
        <p:nvSpPr>
          <p:cNvPr id="104" name="Repeat the whole…"/>
          <p:cNvSpPr txBox="1"/>
          <p:nvPr/>
        </p:nvSpPr>
        <p:spPr>
          <a:xfrm>
            <a:off x="7573016" y="5132249"/>
            <a:ext cx="14755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Repeat the whole </a:t>
            </a:r>
          </a:p>
          <a:p>
            <a:r>
              <a:t>thing 2000 times</a:t>
            </a:r>
          </a:p>
          <a:p>
            <a:r>
              <a:t>with different bandit </a:t>
            </a:r>
          </a:p>
          <a:p>
            <a:r>
              <a:t>tasks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 Condensed"/>
        <a:ea typeface="Futura Condensed"/>
        <a:cs typeface="Futura Condensed"/>
      </a:majorFont>
      <a:minorFont>
        <a:latin typeface="Skia Regular"/>
        <a:ea typeface="Skia Regular"/>
        <a:cs typeface="Skia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86359">
            <a:alpha val="33000"/>
          </a:srgbClr>
        </a:solidFill>
        <a:ln w="25400" cap="flat">
          <a:solidFill>
            <a:srgbClr val="3A5253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Futura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A5253"/>
          </a:solidFill>
          <a:prstDash val="solid"/>
          <a:miter lim="400000"/>
        </a:ln>
        <a:effectLst>
          <a:outerShdw blurRad="25400" dist="25400" dir="2700000" rotWithShape="0">
            <a:srgbClr val="FFFFFF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 Condensed"/>
        <a:ea typeface="Futura Condensed"/>
        <a:cs typeface="Futura Condensed"/>
      </a:majorFont>
      <a:minorFont>
        <a:latin typeface="Skia Regular"/>
        <a:ea typeface="Skia Regular"/>
        <a:cs typeface="Skia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86359">
            <a:alpha val="33000"/>
          </a:srgbClr>
        </a:solidFill>
        <a:ln w="25400" cap="flat">
          <a:solidFill>
            <a:srgbClr val="3A5253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Futura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A5253"/>
          </a:solidFill>
          <a:prstDash val="solid"/>
          <a:miter lim="400000"/>
        </a:ln>
        <a:effectLst>
          <a:outerShdw blurRad="25400" dist="25400" dir="2700000" rotWithShape="0">
            <a:srgbClr val="FFFFFF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1035</Words>
  <Application>Microsoft Office PowerPoint</Application>
  <PresentationFormat>On-screen Show (4:3)</PresentationFormat>
  <Paragraphs>173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Bodoni SvtyTwo ITC TT-Book</vt:lpstr>
      <vt:lpstr>Futura Condensed</vt:lpstr>
      <vt:lpstr>Gill Sans</vt:lpstr>
      <vt:lpstr>Helvetica Light</vt:lpstr>
      <vt:lpstr>Lucida Grande</vt:lpstr>
      <vt:lpstr>Times Roman</vt:lpstr>
      <vt:lpstr>Helvetica</vt:lpstr>
      <vt:lpstr>Symbol</vt:lpstr>
      <vt:lpstr>White</vt:lpstr>
      <vt:lpstr>Multi-arm Bandits</vt:lpstr>
      <vt:lpstr>You are the algorithm! (bandit1)</vt:lpstr>
      <vt:lpstr>The k-armed Bandit Problem</vt:lpstr>
      <vt:lpstr>The Exploration/Exploitation Dilemma</vt:lpstr>
      <vt:lpstr>Action-Value Methods</vt:lpstr>
      <vt:lpstr>e-Greedy Action Selection</vt:lpstr>
      <vt:lpstr>PowerPoint Presentation</vt:lpstr>
      <vt:lpstr>Bandits: What we learned so far</vt:lpstr>
      <vt:lpstr>One Bandit Task from  The 10-armed Testbed</vt:lpstr>
      <vt:lpstr>e-Greedy Methods on the 10-Armed Testbed</vt:lpstr>
      <vt:lpstr>Bandits: What we learned so far</vt:lpstr>
      <vt:lpstr>Averaging ⟶ learning rule</vt:lpstr>
      <vt:lpstr>Derivation of incremental update</vt:lpstr>
      <vt:lpstr>Averaging ⟶ learning rule</vt:lpstr>
      <vt:lpstr>Standard stochastic approximation convergence conditions</vt:lpstr>
      <vt:lpstr>Tracking a Non-stationary Problem</vt:lpstr>
      <vt:lpstr>Optimistic Initial Values</vt:lpstr>
      <vt:lpstr>Upper Confidence Bound (UCB) action selection</vt:lpstr>
      <vt:lpstr>Gradient-Bandit Algorithms</vt:lpstr>
      <vt:lpstr>Gradient-Bandit Algorithms</vt:lpstr>
      <vt:lpstr>Derivation of gradient-bandit algorithm</vt:lpstr>
      <vt:lpstr>PowerPoint Presentation</vt:lpstr>
      <vt:lpstr>PowerPoint Presentation</vt:lpstr>
      <vt:lpstr>PowerPoint Presentation</vt:lpstr>
      <vt:lpstr>Summary Comparison of Bandit Algorithms</vt:lpstr>
      <vt:lpstr>Conclusions</vt:lpstr>
      <vt:lpstr>Our first dimensions!</vt:lpstr>
      <vt:lpstr>Problem space</vt:lpstr>
      <vt:lpstr>Problem space</vt:lpstr>
      <vt:lpstr>Problem space</vt:lpstr>
      <vt:lpstr>Problem space</vt:lpstr>
      <vt:lpstr>Problem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learned last time</dc:title>
  <dc:creator>Chak Wong</dc:creator>
  <cp:lastModifiedBy>Chak Wong</cp:lastModifiedBy>
  <cp:revision>4</cp:revision>
  <dcterms:modified xsi:type="dcterms:W3CDTF">2020-12-25T18:19:35Z</dcterms:modified>
</cp:coreProperties>
</file>