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B70"/>
    <a:srgbClr val="EAEAF0"/>
    <a:srgbClr val="D44842"/>
    <a:srgbClr val="292D6A"/>
    <a:srgbClr val="FAC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p:normalViewPr>
  <p:slideViewPr>
    <p:cSldViewPr snapToGrid="0">
      <p:cViewPr varScale="1">
        <p:scale>
          <a:sx n="22" d="100"/>
          <a:sy n="22"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4184F-C803-4148-93A0-DFA06EF5EF58}" type="datetimeFigureOut">
              <a:rPr lang="en-US" smtClean="0"/>
              <a:t>2/20/2020</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9172-DF7D-482D-92E9-C9A2419437BA}" type="slidenum">
              <a:rPr lang="en-US" smtClean="0"/>
              <a:t>‹#›</a:t>
            </a:fld>
            <a:endParaRPr lang="en-US"/>
          </a:p>
        </p:txBody>
      </p:sp>
    </p:spTree>
    <p:extLst>
      <p:ext uri="{BB962C8B-B14F-4D97-AF65-F5344CB8AC3E}">
        <p14:creationId xmlns:p14="http://schemas.microsoft.com/office/powerpoint/2010/main" val="423896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alternate allele for this SNP near Cold Shock Protein 1 is associated with consistently warmer climates with higher rainfall that is more variable across the season. Its strongest effects are on mean diurnal temperature range, followed by temperature annual range and temperature seasonality.</a:t>
            </a:r>
          </a:p>
        </p:txBody>
      </p:sp>
      <p:sp>
        <p:nvSpPr>
          <p:cNvPr id="4" name="Slide Number Placeholder 3"/>
          <p:cNvSpPr>
            <a:spLocks noGrp="1"/>
          </p:cNvSpPr>
          <p:nvPr>
            <p:ph type="sldNum" sz="quarter" idx="10"/>
          </p:nvPr>
        </p:nvSpPr>
        <p:spPr/>
        <p:txBody>
          <a:bodyPr/>
          <a:lstStyle/>
          <a:p>
            <a:fld id="{25DC9172-DF7D-482D-92E9-C9A2419437BA}" type="slidenum">
              <a:rPr lang="en-US" smtClean="0"/>
              <a:t>1</a:t>
            </a:fld>
            <a:endParaRPr lang="en-US"/>
          </a:p>
        </p:txBody>
      </p:sp>
    </p:spTree>
    <p:extLst>
      <p:ext uri="{BB962C8B-B14F-4D97-AF65-F5344CB8AC3E}">
        <p14:creationId xmlns:p14="http://schemas.microsoft.com/office/powerpoint/2010/main" val="136005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5182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60801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77874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163428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8989D-7557-47B7-BF73-5C0345B022E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33252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8989D-7557-47B7-BF73-5C0345B022E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08851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8989D-7557-47B7-BF73-5C0345B022EC}"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89205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8989D-7557-47B7-BF73-5C0345B022EC}"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9847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8989D-7557-47B7-BF73-5C0345B022EC}"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58636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04740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745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C3D8989D-7557-47B7-BF73-5C0345B022EC}" type="datetimeFigureOut">
              <a:rPr lang="en-US" smtClean="0"/>
              <a:t>2/20/2020</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8B3010F5-625E-4644-A732-CA14E88BE305}" type="slidenum">
              <a:rPr lang="en-US" smtClean="0"/>
              <a:t>‹#›</a:t>
            </a:fld>
            <a:endParaRPr lang="en-US"/>
          </a:p>
        </p:txBody>
      </p:sp>
    </p:spTree>
    <p:extLst>
      <p:ext uri="{BB962C8B-B14F-4D97-AF65-F5344CB8AC3E}">
        <p14:creationId xmlns:p14="http://schemas.microsoft.com/office/powerpoint/2010/main" val="2913154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8324183" y="25983308"/>
            <a:ext cx="9051917" cy="3310083"/>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7246696" y="25983308"/>
            <a:ext cx="10834831" cy="6026188"/>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Helvetica" panose="020B0604020202020204" pitchFamily="34" charset="0"/>
              <a:cs typeface="Helvetica" panose="020B0604020202020204" pitchFamily="34" charset="0"/>
            </a:endParaRPr>
          </a:p>
        </p:txBody>
      </p:sp>
      <p:sp>
        <p:nvSpPr>
          <p:cNvPr id="26" name="Rectangle 25"/>
          <p:cNvSpPr/>
          <p:nvPr/>
        </p:nvSpPr>
        <p:spPr>
          <a:xfrm>
            <a:off x="1049768" y="25983308"/>
            <a:ext cx="15954272" cy="6026188"/>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49768" y="18305040"/>
            <a:ext cx="36326332" cy="7256596"/>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49768" y="10934700"/>
            <a:ext cx="14880043" cy="7082200"/>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194505" y="10914172"/>
            <a:ext cx="21181595" cy="7102728"/>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5849600" y="4679912"/>
            <a:ext cx="14630400" cy="5946120"/>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49768" y="4679912"/>
            <a:ext cx="14495032" cy="5966648"/>
          </a:xfrm>
          <a:prstGeom prst="rect">
            <a:avLst/>
          </a:prstGeom>
          <a:solidFill>
            <a:srgbClr val="EAEAF0">
              <a:alpha val="40000"/>
            </a:srgbClr>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797587" y="2239026"/>
            <a:ext cx="32809623" cy="1200329"/>
          </a:xfrm>
          <a:prstGeom prst="rect">
            <a:avLst/>
          </a:prstGeom>
          <a:noFill/>
        </p:spPr>
        <p:txBody>
          <a:bodyPr wrap="none" rtlCol="0">
            <a:spAutoFit/>
          </a:bodyPr>
          <a:lstStyle/>
          <a:p>
            <a:r>
              <a:rPr lang="en-US" sz="7200" dirty="0">
                <a:solidFill>
                  <a:srgbClr val="292D6A"/>
                </a:solidFill>
                <a:latin typeface="Helvetica" panose="020B0604020202020204" pitchFamily="34" charset="0"/>
                <a:cs typeface="Helvetica" panose="020B0604020202020204" pitchFamily="34" charset="0"/>
              </a:rPr>
              <a:t>Genetics of Climate Adaptation Using Genome-Wide Association in Switchgrass</a:t>
            </a:r>
          </a:p>
        </p:txBody>
      </p:sp>
      <p:sp>
        <p:nvSpPr>
          <p:cNvPr id="20" name="TextBox 19"/>
          <p:cNvSpPr txBox="1"/>
          <p:nvPr/>
        </p:nvSpPr>
        <p:spPr>
          <a:xfrm>
            <a:off x="4639127" y="3527778"/>
            <a:ext cx="29126541" cy="646331"/>
          </a:xfrm>
          <a:prstGeom prst="rect">
            <a:avLst/>
          </a:prstGeom>
          <a:noFill/>
        </p:spPr>
        <p:txBody>
          <a:bodyPr wrap="square" rtlCol="0">
            <a:spAutoFit/>
          </a:bodyPr>
          <a:lstStyle/>
          <a:p>
            <a:r>
              <a:rPr lang="en-US" sz="3600" dirty="0">
                <a:latin typeface="Helvetica" panose="020B0604020202020204" pitchFamily="34" charset="0"/>
                <a:cs typeface="Helvetica" panose="020B0604020202020204" pitchFamily="34" charset="0"/>
              </a:rPr>
              <a:t>Tom Juenger</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Alice MacQueen</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The Switchgrass Genomics Team**, Jason Bonette</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John Lovell</a:t>
            </a:r>
            <a:r>
              <a:rPr lang="en-US" sz="3600" baseline="30000" dirty="0">
                <a:latin typeface="Helvetica" panose="020B0604020202020204" pitchFamily="34" charset="0"/>
                <a:cs typeface="Helvetica" panose="020B0604020202020204" pitchFamily="34" charset="0"/>
              </a:rPr>
              <a:t>2</a:t>
            </a:r>
            <a:r>
              <a:rPr lang="en-US" sz="3600" dirty="0">
                <a:latin typeface="Helvetica" panose="020B0604020202020204" pitchFamily="34" charset="0"/>
                <a:cs typeface="Helvetica" panose="020B0604020202020204" pitchFamily="34" charset="0"/>
              </a:rPr>
              <a:t>, </a:t>
            </a:r>
            <a:r>
              <a:rPr lang="en-US" sz="3600" dirty="0" err="1">
                <a:latin typeface="Helvetica" panose="020B0604020202020204" pitchFamily="34" charset="0"/>
                <a:cs typeface="Helvetica" panose="020B0604020202020204" pitchFamily="34" charset="0"/>
              </a:rPr>
              <a:t>Sujan</a:t>
            </a:r>
            <a:r>
              <a:rPr lang="en-US" sz="3600" dirty="0">
                <a:latin typeface="Helvetica" panose="020B0604020202020204" pitchFamily="34" charset="0"/>
                <a:cs typeface="Helvetica" panose="020B0604020202020204" pitchFamily="34" charset="0"/>
              </a:rPr>
              <a:t> Mamidi</a:t>
            </a:r>
            <a:r>
              <a:rPr lang="en-US" sz="3600" baseline="30000" dirty="0">
                <a:latin typeface="Helvetica" panose="020B0604020202020204" pitchFamily="34" charset="0"/>
                <a:cs typeface="Helvetica" panose="020B0604020202020204" pitchFamily="34" charset="0"/>
              </a:rPr>
              <a:t>2</a:t>
            </a:r>
            <a:r>
              <a:rPr lang="en-US" sz="3600" dirty="0">
                <a:latin typeface="Helvetica" panose="020B0604020202020204" pitchFamily="34" charset="0"/>
                <a:cs typeface="Helvetica" panose="020B0604020202020204" pitchFamily="34" charset="0"/>
              </a:rPr>
              <a:t>, and Jeremy Schmutz</a:t>
            </a:r>
            <a:r>
              <a:rPr lang="en-US" sz="3600" baseline="30000" dirty="0">
                <a:latin typeface="Helvetica" panose="020B0604020202020204" pitchFamily="34" charset="0"/>
                <a:cs typeface="Helvetica" panose="020B0604020202020204" pitchFamily="34" charset="0"/>
              </a:rPr>
              <a:t>2</a:t>
            </a:r>
            <a:endParaRPr lang="en-US" sz="3600" dirty="0">
              <a:latin typeface="Helvetica" panose="020B0604020202020204" pitchFamily="34" charset="0"/>
              <a:cs typeface="Helvetica" panose="020B0604020202020204" pitchFamily="34" charset="0"/>
            </a:endParaRPr>
          </a:p>
        </p:txBody>
      </p:sp>
      <p:sp>
        <p:nvSpPr>
          <p:cNvPr id="22" name="TextBox 21"/>
          <p:cNvSpPr txBox="1"/>
          <p:nvPr/>
        </p:nvSpPr>
        <p:spPr>
          <a:xfrm>
            <a:off x="10769641" y="1037361"/>
            <a:ext cx="5493812" cy="646331"/>
          </a:xfrm>
          <a:prstGeom prst="rect">
            <a:avLst/>
          </a:prstGeom>
          <a:noFill/>
        </p:spPr>
        <p:txBody>
          <a:bodyPr wrap="none" rtlCol="0">
            <a:spAutoFit/>
          </a:bodyPr>
          <a:lstStyle/>
          <a:p>
            <a:r>
              <a:rPr lang="en-US" sz="3600" b="1" dirty="0">
                <a:latin typeface="Helvetica" panose="020B0604020202020204" pitchFamily="34" charset="0"/>
                <a:cs typeface="Helvetica" panose="020B0604020202020204" pitchFamily="34" charset="0"/>
              </a:rPr>
              <a:t>DOE BER DESC0014156</a:t>
            </a:r>
          </a:p>
        </p:txBody>
      </p:sp>
      <p:sp>
        <p:nvSpPr>
          <p:cNvPr id="23" name="TextBox 22"/>
          <p:cNvSpPr txBox="1"/>
          <p:nvPr/>
        </p:nvSpPr>
        <p:spPr>
          <a:xfrm>
            <a:off x="16263453" y="1027340"/>
            <a:ext cx="19343757" cy="1200329"/>
          </a:xfrm>
          <a:prstGeom prst="rect">
            <a:avLst/>
          </a:prstGeom>
          <a:noFill/>
        </p:spPr>
        <p:txBody>
          <a:bodyPr wrap="none" rtlCol="0">
            <a:spAutoFit/>
          </a:bodyPr>
          <a:lstStyle/>
          <a:p>
            <a:r>
              <a:rPr lang="en-US" sz="3600" dirty="0">
                <a:latin typeface="Helvetica" panose="020B0604020202020204" pitchFamily="34" charset="0"/>
                <a:cs typeface="Helvetica" panose="020B0604020202020204" pitchFamily="34" charset="0"/>
              </a:rPr>
              <a:t>‘Climate adaptation and sustainability in switchgrass: exploring plant-microbe-soil interactions </a:t>
            </a:r>
          </a:p>
          <a:p>
            <a:r>
              <a:rPr lang="en-US" sz="3600" dirty="0">
                <a:latin typeface="Helvetica" panose="020B0604020202020204" pitchFamily="34" charset="0"/>
                <a:cs typeface="Helvetica" panose="020B0604020202020204" pitchFamily="34" charset="0"/>
              </a:rPr>
              <a:t>across continental scale environmental gradients’</a:t>
            </a:r>
          </a:p>
        </p:txBody>
      </p:sp>
      <p:sp>
        <p:nvSpPr>
          <p:cNvPr id="6" name="TextBox 5"/>
          <p:cNvSpPr txBox="1"/>
          <p:nvPr/>
        </p:nvSpPr>
        <p:spPr>
          <a:xfrm>
            <a:off x="6304780" y="26135708"/>
            <a:ext cx="5444247"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Take-home message</a:t>
            </a:r>
          </a:p>
        </p:txBody>
      </p:sp>
      <p:sp>
        <p:nvSpPr>
          <p:cNvPr id="12" name="TextBox 11"/>
          <p:cNvSpPr txBox="1"/>
          <p:nvPr/>
        </p:nvSpPr>
        <p:spPr>
          <a:xfrm>
            <a:off x="1454288" y="5777040"/>
            <a:ext cx="13900012" cy="469359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BIOFUELS: </a:t>
            </a:r>
            <a:r>
              <a:rPr lang="en-US" sz="3200" dirty="0">
                <a:latin typeface="Helvetica" panose="020B0604020202020204" pitchFamily="34" charset="0"/>
                <a:cs typeface="Helvetica" panose="020B0604020202020204" pitchFamily="34" charset="0"/>
              </a:rPr>
              <a:t>Switchgrass (</a:t>
            </a:r>
            <a:r>
              <a:rPr lang="en-US" sz="3200" i="1" dirty="0">
                <a:latin typeface="Helvetica" panose="020B0604020202020204" pitchFamily="34" charset="0"/>
                <a:cs typeface="Helvetica" panose="020B0604020202020204" pitchFamily="34" charset="0"/>
              </a:rPr>
              <a:t>Panicum virgatum</a:t>
            </a:r>
            <a:r>
              <a:rPr lang="en-US" sz="3200" dirty="0">
                <a:latin typeface="Helvetica" panose="020B0604020202020204" pitchFamily="34" charset="0"/>
                <a:cs typeface="Helvetica" panose="020B0604020202020204" pitchFamily="34" charset="0"/>
              </a:rPr>
              <a:t>) is the model herbaceous</a:t>
            </a:r>
          </a:p>
          <a:p>
            <a:r>
              <a:rPr lang="en-US" sz="3200" dirty="0">
                <a:latin typeface="Helvetica" panose="020B0604020202020204" pitchFamily="34" charset="0"/>
                <a:cs typeface="Helvetica" panose="020B0604020202020204" pitchFamily="34" charset="0"/>
              </a:rPr>
              <a:t>   bioenergy crop; it has high biomass yields and is productive on marginal</a:t>
            </a:r>
          </a:p>
          <a:p>
            <a:r>
              <a:rPr lang="en-US" sz="3200" dirty="0">
                <a:latin typeface="Helvetica" panose="020B0604020202020204" pitchFamily="34" charset="0"/>
                <a:cs typeface="Helvetica" panose="020B0604020202020204" pitchFamily="34" charset="0"/>
              </a:rPr>
              <a:t>   lands; its ethanol yield can exceed that of maize on a per acre basis.</a:t>
            </a:r>
          </a:p>
          <a:p>
            <a:r>
              <a:rPr lang="en-US" sz="1100" dirty="0">
                <a:latin typeface="Helvetica" panose="020B0604020202020204" pitchFamily="34" charset="0"/>
                <a:cs typeface="Helvetica" panose="020B0604020202020204" pitchFamily="34" charset="0"/>
              </a:rPr>
              <a:t> </a:t>
            </a:r>
          </a:p>
          <a:p>
            <a:r>
              <a:rPr lang="en-US" sz="3200" b="1" dirty="0">
                <a:latin typeface="Helvetica" panose="020B0604020202020204" pitchFamily="34" charset="0"/>
                <a:cs typeface="Helvetica" panose="020B0604020202020204" pitchFamily="34" charset="0"/>
              </a:rPr>
              <a:t>CLIMATE ADAPTATION: </a:t>
            </a:r>
            <a:r>
              <a:rPr lang="en-US" sz="3200" dirty="0">
                <a:latin typeface="Helvetica" panose="020B0604020202020204" pitchFamily="34" charset="0"/>
                <a:cs typeface="Helvetica" panose="020B0604020202020204" pitchFamily="34" charset="0"/>
              </a:rPr>
              <a:t>Natural switchgrass populations are found across</a:t>
            </a:r>
          </a:p>
          <a:p>
            <a:r>
              <a:rPr lang="en-US" sz="3200" dirty="0">
                <a:latin typeface="Helvetica" panose="020B0604020202020204" pitchFamily="34" charset="0"/>
                <a:cs typeface="Helvetica" panose="020B0604020202020204" pitchFamily="34" charset="0"/>
              </a:rPr>
              <a:t>   North America east of the Rocky Mountains, and span eight USDA cold</a:t>
            </a:r>
          </a:p>
          <a:p>
            <a:r>
              <a:rPr lang="en-US" sz="3200" dirty="0">
                <a:latin typeface="Helvetica" panose="020B0604020202020204" pitchFamily="34" charset="0"/>
                <a:cs typeface="Helvetica" panose="020B0604020202020204" pitchFamily="34" charset="0"/>
              </a:rPr>
              <a:t>   hardiness zones. Natural selection to climate has shaped the genetics of</a:t>
            </a:r>
          </a:p>
          <a:p>
            <a:r>
              <a:rPr lang="en-US" sz="3200" dirty="0">
                <a:latin typeface="Helvetica" panose="020B0604020202020204" pitchFamily="34" charset="0"/>
                <a:cs typeface="Helvetica" panose="020B0604020202020204" pitchFamily="34" charset="0"/>
              </a:rPr>
              <a:t>   these populations and shaped phenotypic groupings into </a:t>
            </a:r>
            <a:r>
              <a:rPr lang="en-US" sz="3200" b="1" i="1" dirty="0">
                <a:latin typeface="Helvetica" panose="020B0604020202020204" pitchFamily="34" charset="0"/>
                <a:cs typeface="Helvetica" panose="020B0604020202020204" pitchFamily="34" charset="0"/>
              </a:rPr>
              <a:t>upland</a:t>
            </a:r>
            <a:r>
              <a:rPr lang="en-US" sz="3200" dirty="0">
                <a:latin typeface="Helvetica" panose="020B0604020202020204" pitchFamily="34" charset="0"/>
                <a:cs typeface="Helvetica" panose="020B0604020202020204" pitchFamily="34" charset="0"/>
              </a:rPr>
              <a:t> (mostly </a:t>
            </a:r>
          </a:p>
          <a:p>
            <a:r>
              <a:rPr lang="en-US" sz="3200" dirty="0">
                <a:latin typeface="Helvetica" panose="020B0604020202020204" pitchFamily="34" charset="0"/>
                <a:cs typeface="Helvetica" panose="020B0604020202020204" pitchFamily="34" charset="0"/>
              </a:rPr>
              <a:t>   northern), </a:t>
            </a:r>
            <a:r>
              <a:rPr lang="en-US" sz="3200" b="1" i="1" dirty="0">
                <a:latin typeface="Helvetica" panose="020B0604020202020204" pitchFamily="34" charset="0"/>
                <a:cs typeface="Helvetica" panose="020B0604020202020204" pitchFamily="34" charset="0"/>
              </a:rPr>
              <a:t>lowland</a:t>
            </a:r>
            <a:r>
              <a:rPr lang="en-US" sz="3200" dirty="0">
                <a:latin typeface="Helvetica" panose="020B0604020202020204" pitchFamily="34" charset="0"/>
                <a:cs typeface="Helvetica" panose="020B0604020202020204" pitchFamily="34" charset="0"/>
              </a:rPr>
              <a:t> (mostly southern), and </a:t>
            </a:r>
            <a:r>
              <a:rPr lang="en-US" sz="3200" b="1" i="1" dirty="0">
                <a:latin typeface="Helvetica" panose="020B0604020202020204" pitchFamily="34" charset="0"/>
                <a:cs typeface="Helvetica" panose="020B0604020202020204" pitchFamily="34" charset="0"/>
              </a:rPr>
              <a:t>coastal</a:t>
            </a:r>
            <a:r>
              <a:rPr lang="en-US" sz="3200" dirty="0">
                <a:latin typeface="Helvetica" panose="020B0604020202020204" pitchFamily="34" charset="0"/>
                <a:cs typeface="Helvetica" panose="020B0604020202020204" pitchFamily="34" charset="0"/>
              </a:rPr>
              <a:t> ecotypes. These</a:t>
            </a:r>
          </a:p>
          <a:p>
            <a:r>
              <a:rPr lang="en-US" sz="3200" dirty="0">
                <a:latin typeface="Helvetica" panose="020B0604020202020204" pitchFamily="34" charset="0"/>
                <a:cs typeface="Helvetica" panose="020B0604020202020204" pitchFamily="34" charset="0"/>
              </a:rPr>
              <a:t>   ecotypes likely have different adaptations to climate.</a:t>
            </a:r>
            <a:endParaRPr lang="en-US" sz="3200" b="1" dirty="0">
              <a:latin typeface="Helvetica" panose="020B0604020202020204" pitchFamily="34" charset="0"/>
              <a:cs typeface="Helvetica" panose="020B0604020202020204" pitchFamily="34" charset="0"/>
            </a:endParaRPr>
          </a:p>
        </p:txBody>
      </p:sp>
      <p:sp>
        <p:nvSpPr>
          <p:cNvPr id="27" name="TextBox 26"/>
          <p:cNvSpPr txBox="1"/>
          <p:nvPr/>
        </p:nvSpPr>
        <p:spPr>
          <a:xfrm>
            <a:off x="1454288" y="4927831"/>
            <a:ext cx="4971233"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Why Switchgrass?</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475" y="1003023"/>
            <a:ext cx="5472032" cy="91640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49082" y="6009974"/>
            <a:ext cx="4535305" cy="755884"/>
          </a:xfrm>
          <a:prstGeom prst="rect">
            <a:avLst/>
          </a:prstGeom>
        </p:spPr>
      </p:pic>
      <p:sp>
        <p:nvSpPr>
          <p:cNvPr id="31" name="TextBox 30"/>
          <p:cNvSpPr txBox="1"/>
          <p:nvPr/>
        </p:nvSpPr>
        <p:spPr>
          <a:xfrm>
            <a:off x="30849082" y="4679912"/>
            <a:ext cx="6223178" cy="1246495"/>
          </a:xfrm>
          <a:prstGeom prst="rect">
            <a:avLst/>
          </a:prstGeom>
          <a:noFill/>
        </p:spPr>
        <p:txBody>
          <a:bodyPr wrap="none" rtlCol="0">
            <a:spAutoFit/>
          </a:bodyPr>
          <a:lstStyle/>
          <a:p>
            <a:r>
              <a:rPr lang="en-US" sz="2500" dirty="0">
                <a:latin typeface="Helvetica" panose="020B0604020202020204" pitchFamily="34" charset="0"/>
                <a:cs typeface="Helvetica" panose="020B0604020202020204" pitchFamily="34" charset="0"/>
              </a:rPr>
              <a:t>1: University of Texas at Austin</a:t>
            </a:r>
          </a:p>
          <a:p>
            <a:r>
              <a:rPr lang="en-US" sz="2500" dirty="0">
                <a:latin typeface="Helvetica" panose="020B0604020202020204" pitchFamily="34" charset="0"/>
                <a:cs typeface="Helvetica" panose="020B0604020202020204" pitchFamily="34" charset="0"/>
              </a:rPr>
              <a:t>2: </a:t>
            </a:r>
            <a:r>
              <a:rPr lang="en-US" sz="2500" dirty="0" err="1">
                <a:latin typeface="Helvetica" panose="020B0604020202020204" pitchFamily="34" charset="0"/>
                <a:cs typeface="Helvetica" panose="020B0604020202020204" pitchFamily="34" charset="0"/>
              </a:rPr>
              <a:t>HudsonAlpha</a:t>
            </a:r>
            <a:r>
              <a:rPr lang="en-US" sz="2500" dirty="0">
                <a:latin typeface="Helvetica" panose="020B0604020202020204" pitchFamily="34" charset="0"/>
                <a:cs typeface="Helvetica" panose="020B0604020202020204" pitchFamily="34" charset="0"/>
              </a:rPr>
              <a:t> Institute of Biotechnology </a:t>
            </a:r>
          </a:p>
          <a:p>
            <a:r>
              <a:rPr lang="en-US" sz="2500" dirty="0">
                <a:latin typeface="Helvetica" panose="020B0604020202020204" pitchFamily="34" charset="0"/>
                <a:cs typeface="Helvetica" panose="020B0604020202020204" pitchFamily="34" charset="0"/>
              </a:rPr>
              <a:t>and Joint Genome Institute</a:t>
            </a:r>
          </a:p>
        </p:txBody>
      </p:sp>
      <p:sp>
        <p:nvSpPr>
          <p:cNvPr id="32" name="TextBox 31"/>
          <p:cNvSpPr txBox="1"/>
          <p:nvPr/>
        </p:nvSpPr>
        <p:spPr>
          <a:xfrm>
            <a:off x="30849082" y="6853550"/>
            <a:ext cx="6870022" cy="3939540"/>
          </a:xfrm>
          <a:prstGeom prst="rect">
            <a:avLst/>
          </a:prstGeom>
          <a:noFill/>
        </p:spPr>
        <p:txBody>
          <a:bodyPr wrap="none" rtlCol="0">
            <a:spAutoFit/>
          </a:bodyPr>
          <a:lstStyle/>
          <a:p>
            <a:r>
              <a:rPr lang="en-US" sz="2500" dirty="0">
                <a:latin typeface="Helvetica" panose="020B0604020202020204" pitchFamily="34" charset="0"/>
                <a:cs typeface="Helvetica" panose="020B0604020202020204" pitchFamily="34" charset="0"/>
              </a:rPr>
              <a:t>*Presenting Author</a:t>
            </a:r>
          </a:p>
          <a:p>
            <a:r>
              <a:rPr lang="en-US" sz="2500" dirty="0">
                <a:latin typeface="Helvetica" panose="020B0604020202020204" pitchFamily="34" charset="0"/>
                <a:cs typeface="Helvetica" panose="020B0604020202020204" pitchFamily="34" charset="0"/>
              </a:rPr>
              <a:t>**Switchgrass genomics team members: </a:t>
            </a:r>
          </a:p>
          <a:p>
            <a:r>
              <a:rPr lang="en-US" sz="2500" dirty="0">
                <a:latin typeface="Helvetica" panose="020B0604020202020204" pitchFamily="34" charset="0"/>
                <a:cs typeface="Helvetica" panose="020B0604020202020204" pitchFamily="34" charset="0"/>
              </a:rPr>
              <a:t>Jerry Jenkins, Chris </a:t>
            </a:r>
            <a:r>
              <a:rPr lang="en-US" sz="2500" dirty="0" err="1">
                <a:latin typeface="Helvetica" panose="020B0604020202020204" pitchFamily="34" charset="0"/>
                <a:cs typeface="Helvetica" panose="020B0604020202020204" pitchFamily="34" charset="0"/>
              </a:rPr>
              <a:t>Plott</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Shengqiang</a:t>
            </a:r>
            <a:r>
              <a:rPr lang="en-US" sz="2500" dirty="0">
                <a:latin typeface="Helvetica" panose="020B0604020202020204" pitchFamily="34" charset="0"/>
                <a:cs typeface="Helvetica" panose="020B0604020202020204" pitchFamily="34" charset="0"/>
              </a:rPr>
              <a:t> Shu, </a:t>
            </a:r>
          </a:p>
          <a:p>
            <a:r>
              <a:rPr lang="en-US" sz="2500" dirty="0" err="1">
                <a:latin typeface="Helvetica" panose="020B0604020202020204" pitchFamily="34" charset="0"/>
                <a:cs typeface="Helvetica" panose="020B0604020202020204" pitchFamily="34" charset="0"/>
              </a:rPr>
              <a:t>Avinash</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Sreedasyam</a:t>
            </a:r>
            <a:r>
              <a:rPr lang="en-US" sz="2500" dirty="0">
                <a:latin typeface="Helvetica" panose="020B0604020202020204" pitchFamily="34" charset="0"/>
                <a:cs typeface="Helvetica" panose="020B0604020202020204" pitchFamily="34" charset="0"/>
              </a:rPr>
              <a:t>, Adam Healey, Li Zhang, </a:t>
            </a:r>
          </a:p>
          <a:p>
            <a:r>
              <a:rPr lang="en-US" sz="2500" dirty="0">
                <a:latin typeface="Helvetica" panose="020B0604020202020204" pitchFamily="34" charset="0"/>
                <a:cs typeface="Helvetica" panose="020B0604020202020204" pitchFamily="34" charset="0"/>
              </a:rPr>
              <a:t>Taslima </a:t>
            </a:r>
            <a:r>
              <a:rPr lang="en-US" sz="2500" dirty="0" err="1">
                <a:latin typeface="Helvetica" panose="020B0604020202020204" pitchFamily="34" charset="0"/>
                <a:cs typeface="Helvetica" panose="020B0604020202020204" pitchFamily="34" charset="0"/>
              </a:rPr>
              <a:t>Haque</a:t>
            </a:r>
            <a:r>
              <a:rPr lang="en-US" sz="2500" dirty="0">
                <a:latin typeface="Helvetica" panose="020B0604020202020204" pitchFamily="34" charset="0"/>
                <a:cs typeface="Helvetica" panose="020B0604020202020204" pitchFamily="34" charset="0"/>
              </a:rPr>
              <a:t>, Joe Napier, Adam Session, </a:t>
            </a:r>
          </a:p>
          <a:p>
            <a:r>
              <a:rPr lang="en-US" sz="2500" dirty="0">
                <a:latin typeface="Helvetica" panose="020B0604020202020204" pitchFamily="34" charset="0"/>
                <a:cs typeface="Helvetica" panose="020B0604020202020204" pitchFamily="34" charset="0"/>
              </a:rPr>
              <a:t>Michael </a:t>
            </a:r>
            <a:r>
              <a:rPr lang="en-US" sz="2500" dirty="0" err="1">
                <a:latin typeface="Helvetica" panose="020B0604020202020204" pitchFamily="34" charset="0"/>
                <a:cs typeface="Helvetica" panose="020B0604020202020204" pitchFamily="34" charset="0"/>
              </a:rPr>
              <a:t>Udvardi</a:t>
            </a:r>
            <a:r>
              <a:rPr lang="en-US" sz="2500" dirty="0">
                <a:latin typeface="Helvetica" panose="020B0604020202020204" pitchFamily="34" charset="0"/>
                <a:cs typeface="Helvetica" panose="020B0604020202020204" pitchFamily="34" charset="0"/>
              </a:rPr>
              <a:t>, Malay </a:t>
            </a:r>
            <a:r>
              <a:rPr lang="en-US" sz="2500" dirty="0" err="1">
                <a:latin typeface="Helvetica" panose="020B0604020202020204" pitchFamily="34" charset="0"/>
                <a:cs typeface="Helvetica" panose="020B0604020202020204" pitchFamily="34" charset="0"/>
              </a:rPr>
              <a:t>Saha</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Yuhong</a:t>
            </a:r>
            <a:r>
              <a:rPr lang="en-US" sz="2500" dirty="0">
                <a:latin typeface="Helvetica" panose="020B0604020202020204" pitchFamily="34" charset="0"/>
                <a:cs typeface="Helvetica" panose="020B0604020202020204" pitchFamily="34" charset="0"/>
              </a:rPr>
              <a:t> Tang, </a:t>
            </a:r>
          </a:p>
          <a:p>
            <a:r>
              <a:rPr lang="en-US" sz="2500" dirty="0">
                <a:latin typeface="Helvetica" panose="020B0604020202020204" pitchFamily="34" charset="0"/>
                <a:cs typeface="Helvetica" panose="020B0604020202020204" pitchFamily="34" charset="0"/>
              </a:rPr>
              <a:t>Laura Bartley, </a:t>
            </a:r>
            <a:r>
              <a:rPr lang="en-US" sz="2500" dirty="0" err="1">
                <a:latin typeface="Helvetica" panose="020B0604020202020204" pitchFamily="34" charset="0"/>
                <a:cs typeface="Helvetica" panose="020B0604020202020204" pitchFamily="34" charset="0"/>
              </a:rPr>
              <a:t>Katrien</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Devos</a:t>
            </a:r>
            <a:r>
              <a:rPr lang="en-US" sz="2500" dirty="0">
                <a:latin typeface="Helvetica" panose="020B0604020202020204" pitchFamily="34" charset="0"/>
                <a:cs typeface="Helvetica" panose="020B0604020202020204" pitchFamily="34" charset="0"/>
              </a:rPr>
              <a:t>, Michael </a:t>
            </a:r>
            <a:r>
              <a:rPr lang="en-US" sz="2500" dirty="0" err="1">
                <a:latin typeface="Helvetica" panose="020B0604020202020204" pitchFamily="34" charset="0"/>
                <a:cs typeface="Helvetica" panose="020B0604020202020204" pitchFamily="34" charset="0"/>
              </a:rPr>
              <a:t>Casler</a:t>
            </a:r>
            <a:r>
              <a:rPr lang="en-US" sz="2500" dirty="0">
                <a:latin typeface="Helvetica" panose="020B0604020202020204" pitchFamily="34" charset="0"/>
                <a:cs typeface="Helvetica" panose="020B0604020202020204" pitchFamily="34" charset="0"/>
              </a:rPr>
              <a:t>, </a:t>
            </a:r>
          </a:p>
          <a:p>
            <a:r>
              <a:rPr lang="en-US" sz="2500" dirty="0" err="1">
                <a:latin typeface="Helvetica" panose="020B0604020202020204" pitchFamily="34" charset="0"/>
                <a:cs typeface="Helvetica" panose="020B0604020202020204" pitchFamily="34" charset="0"/>
              </a:rPr>
              <a:t>Jiming</a:t>
            </a:r>
            <a:r>
              <a:rPr lang="en-US" sz="2500" dirty="0">
                <a:latin typeface="Helvetica" panose="020B0604020202020204" pitchFamily="34" charset="0"/>
                <a:cs typeface="Helvetica" panose="020B0604020202020204" pitchFamily="34" charset="0"/>
              </a:rPr>
              <a:t> Jiang, David Lowry, </a:t>
            </a:r>
            <a:r>
              <a:rPr lang="en-US" sz="2500" dirty="0" err="1">
                <a:latin typeface="Helvetica" panose="020B0604020202020204" pitchFamily="34" charset="0"/>
                <a:cs typeface="Helvetica" panose="020B0604020202020204" pitchFamily="34" charset="0"/>
              </a:rPr>
              <a:t>Guohong</a:t>
            </a:r>
            <a:r>
              <a:rPr lang="en-US" sz="2500" dirty="0">
                <a:latin typeface="Helvetica" panose="020B0604020202020204" pitchFamily="34" charset="0"/>
                <a:cs typeface="Helvetica" panose="020B0604020202020204" pitchFamily="34" charset="0"/>
              </a:rPr>
              <a:t> Wu, </a:t>
            </a:r>
          </a:p>
          <a:p>
            <a:r>
              <a:rPr lang="en-US" sz="2500" dirty="0">
                <a:latin typeface="Helvetica" panose="020B0604020202020204" pitchFamily="34" charset="0"/>
                <a:cs typeface="Helvetica" panose="020B0604020202020204" pitchFamily="34" charset="0"/>
              </a:rPr>
              <a:t>David </a:t>
            </a:r>
            <a:r>
              <a:rPr lang="en-US" sz="2500" dirty="0" err="1">
                <a:latin typeface="Helvetica" panose="020B0604020202020204" pitchFamily="34" charset="0"/>
                <a:cs typeface="Helvetica" panose="020B0604020202020204" pitchFamily="34" charset="0"/>
              </a:rPr>
              <a:t>Kudma</a:t>
            </a:r>
            <a:r>
              <a:rPr lang="en-US" sz="2500" dirty="0">
                <a:latin typeface="Helvetica" panose="020B0604020202020204" pitchFamily="34" charset="0"/>
                <a:cs typeface="Helvetica" panose="020B0604020202020204" pitchFamily="34" charset="0"/>
              </a:rPr>
              <a:t>, Kerrie Barry, Jane </a:t>
            </a:r>
            <a:r>
              <a:rPr lang="en-US" sz="2500" dirty="0" err="1">
                <a:latin typeface="Helvetica" panose="020B0604020202020204" pitchFamily="34" charset="0"/>
                <a:cs typeface="Helvetica" panose="020B0604020202020204" pitchFamily="34" charset="0"/>
              </a:rPr>
              <a:t>Grimwood</a:t>
            </a:r>
            <a:r>
              <a:rPr lang="en-US" sz="2500" dirty="0">
                <a:latin typeface="Helvetica" panose="020B0604020202020204" pitchFamily="34" charset="0"/>
                <a:cs typeface="Helvetica" panose="020B0604020202020204" pitchFamily="34" charset="0"/>
              </a:rPr>
              <a:t>, </a:t>
            </a:r>
          </a:p>
          <a:p>
            <a:r>
              <a:rPr lang="en-US" sz="2500" dirty="0">
                <a:latin typeface="Helvetica" panose="020B0604020202020204" pitchFamily="34" charset="0"/>
                <a:cs typeface="Helvetica" panose="020B0604020202020204" pitchFamily="34" charset="0"/>
              </a:rPr>
              <a:t>Dan </a:t>
            </a:r>
            <a:r>
              <a:rPr lang="en-US" sz="2500" dirty="0" err="1">
                <a:latin typeface="Helvetica" panose="020B0604020202020204" pitchFamily="34" charset="0"/>
                <a:cs typeface="Helvetica" panose="020B0604020202020204" pitchFamily="34" charset="0"/>
              </a:rPr>
              <a:t>Rohksar</a:t>
            </a:r>
            <a:endParaRPr lang="en-US" sz="2500" dirty="0">
              <a:latin typeface="Helvetica" panose="020B0604020202020204" pitchFamily="34" charset="0"/>
              <a:cs typeface="Helvetica" panose="020B0604020202020204" pitchFamily="34" charset="0"/>
            </a:endParaRPr>
          </a:p>
        </p:txBody>
      </p:sp>
      <p:sp>
        <p:nvSpPr>
          <p:cNvPr id="36" name="TextBox 35"/>
          <p:cNvSpPr txBox="1"/>
          <p:nvPr/>
        </p:nvSpPr>
        <p:spPr>
          <a:xfrm>
            <a:off x="16159065" y="4927831"/>
            <a:ext cx="2460930" cy="1384995"/>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Diversity</a:t>
            </a:r>
          </a:p>
          <a:p>
            <a:r>
              <a:rPr lang="en-US" sz="4200" b="1" dirty="0">
                <a:solidFill>
                  <a:srgbClr val="262B70"/>
                </a:solidFill>
                <a:latin typeface="Helvetica" panose="020B0604020202020204" pitchFamily="34" charset="0"/>
                <a:cs typeface="Helvetica" panose="020B0604020202020204" pitchFamily="34" charset="0"/>
              </a:rPr>
              <a:t>Panel</a:t>
            </a:r>
          </a:p>
        </p:txBody>
      </p:sp>
      <p:sp>
        <p:nvSpPr>
          <p:cNvPr id="37" name="TextBox 36"/>
          <p:cNvSpPr txBox="1"/>
          <p:nvPr/>
        </p:nvSpPr>
        <p:spPr>
          <a:xfrm>
            <a:off x="16568253" y="11169893"/>
            <a:ext cx="21005366"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Genome-Wide Association Studies of Environments at Plant Locations of Origin </a:t>
            </a:r>
          </a:p>
        </p:txBody>
      </p:sp>
      <p:sp>
        <p:nvSpPr>
          <p:cNvPr id="38" name="TextBox 37"/>
          <p:cNvSpPr txBox="1"/>
          <p:nvPr/>
        </p:nvSpPr>
        <p:spPr>
          <a:xfrm>
            <a:off x="1492388" y="11169893"/>
            <a:ext cx="13685991"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Continent-Scale Adaptation Using Common Gardens</a:t>
            </a:r>
          </a:p>
        </p:txBody>
      </p:sp>
      <p:sp>
        <p:nvSpPr>
          <p:cNvPr id="39" name="TextBox 38"/>
          <p:cNvSpPr txBox="1"/>
          <p:nvPr/>
        </p:nvSpPr>
        <p:spPr>
          <a:xfrm>
            <a:off x="6153340" y="18386664"/>
            <a:ext cx="22515394"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Genome-Wide Association Studies for Common Garden Traits Show Climate Adaptation</a:t>
            </a:r>
          </a:p>
        </p:txBody>
      </p:sp>
      <p:sp>
        <p:nvSpPr>
          <p:cNvPr id="40" name="TextBox 39"/>
          <p:cNvSpPr txBox="1"/>
          <p:nvPr/>
        </p:nvSpPr>
        <p:spPr>
          <a:xfrm>
            <a:off x="31755129" y="26135708"/>
            <a:ext cx="2190023"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Contact</a:t>
            </a:r>
          </a:p>
        </p:txBody>
      </p:sp>
      <p:sp>
        <p:nvSpPr>
          <p:cNvPr id="41" name="TextBox 40"/>
          <p:cNvSpPr txBox="1"/>
          <p:nvPr/>
        </p:nvSpPr>
        <p:spPr>
          <a:xfrm>
            <a:off x="18807448" y="26135708"/>
            <a:ext cx="7817333" cy="738664"/>
          </a:xfrm>
          <a:prstGeom prst="rect">
            <a:avLst/>
          </a:prstGeom>
          <a:noFill/>
        </p:spPr>
        <p:txBody>
          <a:bodyPr wrap="none" rtlCol="0">
            <a:spAutoFit/>
          </a:bodyPr>
          <a:lstStyle/>
          <a:p>
            <a:r>
              <a:rPr lang="en-US" sz="4200" b="1" dirty="0" err="1">
                <a:solidFill>
                  <a:srgbClr val="262B70"/>
                </a:solidFill>
                <a:latin typeface="Helvetica" panose="020B0604020202020204" pitchFamily="34" charset="0"/>
                <a:cs typeface="Helvetica" panose="020B0604020202020204" pitchFamily="34" charset="0"/>
              </a:rPr>
              <a:t>switchgrassGWAS</a:t>
            </a:r>
            <a:r>
              <a:rPr lang="en-US" sz="4200" b="1" dirty="0">
                <a:solidFill>
                  <a:srgbClr val="262B70"/>
                </a:solidFill>
                <a:latin typeface="Helvetica" panose="020B0604020202020204" pitchFamily="34" charset="0"/>
                <a:cs typeface="Helvetica" panose="020B0604020202020204" pitchFamily="34" charset="0"/>
              </a:rPr>
              <a:t> R Package</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53971" y="29331491"/>
            <a:ext cx="9992126" cy="2716105"/>
          </a:xfrm>
          <a:prstGeom prst="rect">
            <a:avLst/>
          </a:prstGeom>
        </p:spPr>
      </p:pic>
      <p:sp>
        <p:nvSpPr>
          <p:cNvPr id="45" name="TextBox 44"/>
          <p:cNvSpPr txBox="1"/>
          <p:nvPr/>
        </p:nvSpPr>
        <p:spPr>
          <a:xfrm>
            <a:off x="28495423" y="27064872"/>
            <a:ext cx="8709436" cy="1569660"/>
          </a:xfrm>
          <a:prstGeom prst="rect">
            <a:avLst/>
          </a:prstGeom>
          <a:noFill/>
        </p:spPr>
        <p:txBody>
          <a:bodyPr wrap="none" rtlCol="0">
            <a:spAutoFit/>
          </a:bodyPr>
          <a:lstStyle/>
          <a:p>
            <a:pPr algn="ctr"/>
            <a:r>
              <a:rPr lang="en-US" sz="3200" dirty="0">
                <a:latin typeface="Helvetica" panose="020B0604020202020204" pitchFamily="34" charset="0"/>
                <a:cs typeface="Helvetica" panose="020B0604020202020204" pitchFamily="34" charset="0"/>
              </a:rPr>
              <a:t>Alice MacQueen: alice.macqueen@utexas.edu</a:t>
            </a:r>
          </a:p>
          <a:p>
            <a:pPr algn="ctr"/>
            <a:endParaRPr lang="en-US" sz="3200" dirty="0">
              <a:latin typeface="Helvetica" panose="020B0604020202020204" pitchFamily="34" charset="0"/>
              <a:cs typeface="Helvetica" panose="020B0604020202020204" pitchFamily="34" charset="0"/>
            </a:endParaRPr>
          </a:p>
          <a:p>
            <a:pPr algn="ctr"/>
            <a:r>
              <a:rPr lang="en-US" sz="3200" dirty="0">
                <a:latin typeface="Helvetica" panose="020B0604020202020204" pitchFamily="34" charset="0"/>
                <a:cs typeface="Helvetica" panose="020B0604020202020204" pitchFamily="34" charset="0"/>
              </a:rPr>
              <a:t>Tom </a:t>
            </a:r>
            <a:r>
              <a:rPr lang="en-US" sz="3200" dirty="0" err="1">
                <a:latin typeface="Helvetica" panose="020B0604020202020204" pitchFamily="34" charset="0"/>
                <a:cs typeface="Helvetica" panose="020B0604020202020204" pitchFamily="34" charset="0"/>
              </a:rPr>
              <a:t>Juenger</a:t>
            </a:r>
            <a:r>
              <a:rPr lang="en-US" sz="3200" dirty="0">
                <a:latin typeface="Helvetica" panose="020B0604020202020204" pitchFamily="34" charset="0"/>
                <a:cs typeface="Helvetica" panose="020B0604020202020204" pitchFamily="34" charset="0"/>
              </a:rPr>
              <a:t>: tjuenger@utexas.edu</a:t>
            </a:r>
          </a:p>
        </p:txBody>
      </p:sp>
      <p:sp>
        <p:nvSpPr>
          <p:cNvPr id="46" name="Rectangle 45"/>
          <p:cNvSpPr/>
          <p:nvPr/>
        </p:nvSpPr>
        <p:spPr>
          <a:xfrm>
            <a:off x="17635747" y="27135126"/>
            <a:ext cx="10056727" cy="584775"/>
          </a:xfrm>
          <a:prstGeom prst="rect">
            <a:avLst/>
          </a:prstGeom>
        </p:spPr>
        <p:txBody>
          <a:bodyPr wrap="none">
            <a:spAutoFit/>
          </a:bodyPr>
          <a:lstStyle/>
          <a:p>
            <a:pPr algn="ctr"/>
            <a:r>
              <a:rPr lang="en-US" sz="3200" dirty="0">
                <a:latin typeface="Helvetica" panose="020B0604020202020204" pitchFamily="34" charset="0"/>
                <a:cs typeface="Helvetica" panose="020B0604020202020204" pitchFamily="34" charset="0"/>
              </a:rPr>
              <a:t>https://github.com/Alice-MacQueen/switchgrassGWAS</a:t>
            </a:r>
          </a:p>
        </p:txBody>
      </p:sp>
      <p:sp>
        <p:nvSpPr>
          <p:cNvPr id="47" name="Rectangle 46"/>
          <p:cNvSpPr/>
          <p:nvPr/>
        </p:nvSpPr>
        <p:spPr>
          <a:xfrm>
            <a:off x="17778902" y="28157262"/>
            <a:ext cx="9770431" cy="3539430"/>
          </a:xfrm>
          <a:prstGeom prst="rect">
            <a:avLst/>
          </a:prstGeom>
        </p:spPr>
        <p:txBody>
          <a:bodyPr wrap="none">
            <a:spAutoFit/>
          </a:bodyPr>
          <a:lstStyle/>
          <a:p>
            <a:pPr marL="514350" indent="-514350">
              <a:buAutoNum type="arabicPeriod"/>
            </a:pPr>
            <a:r>
              <a:rPr lang="en-US" sz="3200" dirty="0">
                <a:latin typeface="Helvetica" panose="020B0604020202020204" pitchFamily="34" charset="0"/>
                <a:cs typeface="Helvetica" panose="020B0604020202020204" pitchFamily="34" charset="0"/>
              </a:rPr>
              <a:t>Run Genome-Wide Association with `</a:t>
            </a:r>
            <a:r>
              <a:rPr lang="en-US" sz="3200" i="1" dirty="0" err="1">
                <a:latin typeface="Helvetica" panose="020B0604020202020204" pitchFamily="34" charset="0"/>
                <a:cs typeface="Helvetica" panose="020B0604020202020204" pitchFamily="34" charset="0"/>
              </a:rPr>
              <a:t>pvdiv_gwas</a:t>
            </a:r>
            <a:r>
              <a:rPr lang="en-US" sz="3200" dirty="0">
                <a:latin typeface="Helvetica" panose="020B0604020202020204" pitchFamily="34" charset="0"/>
                <a:cs typeface="Helvetica" panose="020B0604020202020204" pitchFamily="34" charset="0"/>
              </a:rPr>
              <a:t>`</a:t>
            </a:r>
          </a:p>
          <a:p>
            <a:pPr marL="514350" indent="-514350">
              <a:buAutoNum type="arabicPeriod"/>
            </a:pPr>
            <a:r>
              <a:rPr lang="en-US" sz="3200" dirty="0">
                <a:latin typeface="Helvetica" panose="020B0604020202020204" pitchFamily="34" charset="0"/>
                <a:cs typeface="Helvetica" panose="020B0604020202020204" pitchFamily="34" charset="0"/>
              </a:rPr>
              <a:t>Find annotations with `</a:t>
            </a:r>
            <a:r>
              <a:rPr lang="en-US" sz="3200" i="1" dirty="0" err="1">
                <a:latin typeface="Helvetica" panose="020B0604020202020204" pitchFamily="34" charset="0"/>
                <a:cs typeface="Helvetica" panose="020B0604020202020204" pitchFamily="34" charset="0"/>
              </a:rPr>
              <a:t>pvdiv_table_topsnps</a:t>
            </a:r>
            <a:r>
              <a:rPr lang="en-US" sz="3200" dirty="0">
                <a:latin typeface="Helvetica" panose="020B0604020202020204" pitchFamily="34" charset="0"/>
                <a:cs typeface="Helvetica" panose="020B0604020202020204" pitchFamily="34" charset="0"/>
              </a:rPr>
              <a:t>`</a:t>
            </a:r>
          </a:p>
          <a:p>
            <a:pPr marL="514350" indent="-514350">
              <a:buAutoNum type="arabicPeriod"/>
            </a:pPr>
            <a:r>
              <a:rPr lang="en-US" sz="3200" dirty="0">
                <a:latin typeface="Helvetica" panose="020B0604020202020204" pitchFamily="34" charset="0"/>
                <a:cs typeface="Helvetica" panose="020B0604020202020204" pitchFamily="34" charset="0"/>
              </a:rPr>
              <a:t>Analyze data at multiple sites using mash, with:</a:t>
            </a:r>
          </a:p>
          <a:p>
            <a:pPr lvl="3"/>
            <a:r>
              <a:rPr lang="en-US" sz="3200" dirty="0">
                <a:latin typeface="Helvetica" panose="020B0604020202020204" pitchFamily="34" charset="0"/>
                <a:cs typeface="Helvetica" panose="020B0604020202020204" pitchFamily="34" charset="0"/>
              </a:rPr>
              <a:t>`</a:t>
            </a:r>
            <a:r>
              <a:rPr lang="en-US" sz="3200" i="1" dirty="0">
                <a:latin typeface="Helvetica" panose="020B0604020202020204" pitchFamily="34" charset="0"/>
                <a:cs typeface="Helvetica" panose="020B0604020202020204" pitchFamily="34" charset="0"/>
              </a:rPr>
              <a:t>pvdiv_bigsnp2mashr</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mash_standard_run</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mash_plot_manhattan_by_condition</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mash_plot_effects</a:t>
            </a:r>
            <a:r>
              <a:rPr lang="en-US" sz="3200" dirty="0">
                <a:latin typeface="Helvetica" panose="020B0604020202020204" pitchFamily="34" charset="0"/>
                <a:cs typeface="Helvetica" panose="020B0604020202020204" pitchFamily="34" charset="0"/>
              </a:rPr>
              <a:t>`</a:t>
            </a:r>
          </a:p>
        </p:txBody>
      </p:sp>
      <p:sp>
        <p:nvSpPr>
          <p:cNvPr id="48" name="TextBox 47"/>
          <p:cNvSpPr txBox="1"/>
          <p:nvPr/>
        </p:nvSpPr>
        <p:spPr>
          <a:xfrm>
            <a:off x="1485901" y="27171335"/>
            <a:ext cx="15049500" cy="452431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Winter survival in the northern U.S. is a major selective agent in switchgrass.</a:t>
            </a:r>
          </a:p>
          <a:p>
            <a:endParaRPr lang="en-US" sz="3200" b="1" dirty="0">
              <a:latin typeface="Helvetica" panose="020B0604020202020204" pitchFamily="34" charset="0"/>
              <a:cs typeface="Helvetica" panose="020B0604020202020204" pitchFamily="34" charset="0"/>
            </a:endParaRPr>
          </a:p>
          <a:p>
            <a:r>
              <a:rPr lang="en-US" sz="3200" b="1" dirty="0">
                <a:latin typeface="Helvetica" panose="020B0604020202020204" pitchFamily="34" charset="0"/>
                <a:cs typeface="Helvetica" panose="020B0604020202020204" pitchFamily="34" charset="0"/>
              </a:rPr>
              <a:t>Environmental GWAS show allelic effects that partition plants into “winter kill” and “non-winter kill” locations; e.g., warmer climates with more consistent temperatures (and more variable precipitation) versus cooler climates with more variable temperatures and more consistent precipitation. </a:t>
            </a:r>
          </a:p>
          <a:p>
            <a:endParaRPr lang="en-US" sz="3200" b="1" dirty="0">
              <a:latin typeface="Helvetica" panose="020B0604020202020204" pitchFamily="34" charset="0"/>
              <a:cs typeface="Helvetica" panose="020B0604020202020204" pitchFamily="34" charset="0"/>
            </a:endParaRPr>
          </a:p>
          <a:p>
            <a:r>
              <a:rPr lang="en-US" sz="3200" b="1" dirty="0">
                <a:latin typeface="Helvetica" panose="020B0604020202020204" pitchFamily="34" charset="0"/>
                <a:cs typeface="Helvetica" panose="020B0604020202020204" pitchFamily="34" charset="0"/>
              </a:rPr>
              <a:t>Common garden phenotypes show genotype by environment interactions and strong signals of genetic association that vary by location. </a:t>
            </a:r>
          </a:p>
        </p:txBody>
      </p:sp>
      <p:sp>
        <p:nvSpPr>
          <p:cNvPr id="51" name="TextBox 50"/>
          <p:cNvSpPr txBox="1"/>
          <p:nvPr/>
        </p:nvSpPr>
        <p:spPr>
          <a:xfrm>
            <a:off x="1193801" y="16183532"/>
            <a:ext cx="14592299" cy="1769715"/>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A</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The diversity panel was planted at ten common garden locations in 2018.</a:t>
            </a:r>
          </a:p>
          <a:p>
            <a:r>
              <a:rPr lang="en-US" sz="2800" b="1" dirty="0">
                <a:latin typeface="Helvetica" panose="020B0604020202020204" pitchFamily="34" charset="0"/>
                <a:cs typeface="Helvetica" panose="020B0604020202020204" pitchFamily="34" charset="0"/>
              </a:rPr>
              <a:t>B</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Four northern common garden locations had significant overwinter plant death in winter 2018-2019.</a:t>
            </a:r>
          </a:p>
          <a:p>
            <a:r>
              <a:rPr lang="en-US" sz="2800" b="1" dirty="0">
                <a:latin typeface="Helvetica" panose="020B0604020202020204" pitchFamily="34" charset="0"/>
                <a:cs typeface="Helvetica" panose="020B0604020202020204" pitchFamily="34" charset="0"/>
              </a:rPr>
              <a:t>C</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Specific gulf alleles were lost at high frequency in the north in the winter of 2018/2019. The fraction of alleles lost varied across the genome (first four chromosomes are shown).</a:t>
            </a:r>
            <a:endParaRPr lang="en-US" sz="2500" dirty="0">
              <a:latin typeface="Helvetica" panose="020B0604020202020204" pitchFamily="34" charset="0"/>
              <a:cs typeface="Helvetica" panose="020B0604020202020204" pitchFamily="34" charset="0"/>
            </a:endParaRPr>
          </a:p>
        </p:txBody>
      </p:sp>
      <p:sp>
        <p:nvSpPr>
          <p:cNvPr id="43" name="TextBox 42"/>
          <p:cNvSpPr txBox="1"/>
          <p:nvPr/>
        </p:nvSpPr>
        <p:spPr>
          <a:xfrm>
            <a:off x="10273516" y="22463137"/>
            <a:ext cx="8085857" cy="2923877"/>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A </a:t>
            </a:r>
            <a:r>
              <a:rPr lang="en-US" sz="2500" i="1" dirty="0">
                <a:latin typeface="Helvetica" panose="020B0604020202020204" pitchFamily="34" charset="0"/>
                <a:cs typeface="Helvetica" panose="020B0604020202020204" pitchFamily="34" charset="0"/>
              </a:rPr>
              <a:t>Greenup shows environment and ecotype by environment effects. Sites are arranged in latitudinal order and bars are colored by plant ecotype. </a:t>
            </a:r>
          </a:p>
          <a:p>
            <a:r>
              <a:rPr lang="en-US" sz="2800" b="1" dirty="0">
                <a:latin typeface="Helvetica" panose="020B0604020202020204" pitchFamily="34" charset="0"/>
                <a:cs typeface="Helvetica" panose="020B0604020202020204" pitchFamily="34" charset="0"/>
              </a:rPr>
              <a:t>B</a:t>
            </a:r>
            <a:r>
              <a:rPr lang="en-US" sz="2500" i="1" dirty="0">
                <a:latin typeface="Helvetica" panose="020B0604020202020204" pitchFamily="34" charset="0"/>
                <a:cs typeface="Helvetica" panose="020B0604020202020204" pitchFamily="34" charset="0"/>
              </a:rPr>
              <a:t> Manhattan plot for the starred distribution in </a:t>
            </a:r>
            <a:r>
              <a:rPr lang="en-US" sz="2800" b="1" dirty="0">
                <a:latin typeface="Helvetica" panose="020B0604020202020204" pitchFamily="34" charset="0"/>
                <a:cs typeface="Helvetica" panose="020B0604020202020204" pitchFamily="34" charset="0"/>
              </a:rPr>
              <a:t>A</a:t>
            </a:r>
            <a:r>
              <a:rPr lang="en-US" sz="2500" i="1" dirty="0">
                <a:latin typeface="Helvetica" panose="020B0604020202020204" pitchFamily="34" charset="0"/>
                <a:cs typeface="Helvetica" panose="020B0604020202020204" pitchFamily="34" charset="0"/>
              </a:rPr>
              <a:t>.</a:t>
            </a:r>
          </a:p>
          <a:p>
            <a:r>
              <a:rPr lang="en-US" sz="2800" b="1" dirty="0">
                <a:latin typeface="Helvetica" panose="020B0604020202020204" pitchFamily="34" charset="0"/>
                <a:cs typeface="Helvetica" panose="020B0604020202020204" pitchFamily="34" charset="0"/>
              </a:rPr>
              <a:t>C</a:t>
            </a:r>
            <a:r>
              <a:rPr lang="en-US" sz="2500" dirty="0">
                <a:latin typeface="Helvetica" panose="020B0604020202020204" pitchFamily="34" charset="0"/>
                <a:cs typeface="Helvetica" panose="020B0604020202020204" pitchFamily="34" charset="0"/>
              </a:rPr>
              <a:t> Q-Q plot for Manhattan in </a:t>
            </a:r>
            <a:r>
              <a:rPr lang="en-US" sz="2800" b="1" dirty="0">
                <a:latin typeface="Helvetica" panose="020B0604020202020204" pitchFamily="34" charset="0"/>
                <a:cs typeface="Helvetica" panose="020B0604020202020204" pitchFamily="34" charset="0"/>
              </a:rPr>
              <a:t>B</a:t>
            </a:r>
            <a:r>
              <a:rPr lang="en-US" sz="2500"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D </a:t>
            </a:r>
            <a:r>
              <a:rPr lang="en-US" sz="2500" i="1" dirty="0">
                <a:latin typeface="Helvetica" panose="020B0604020202020204" pitchFamily="34" charset="0"/>
                <a:cs typeface="Helvetica" panose="020B0604020202020204" pitchFamily="34" charset="0"/>
              </a:rPr>
              <a:t>Southern and northern sites have similar allelic effects on </a:t>
            </a:r>
            <a:r>
              <a:rPr lang="en-US" sz="2500" i="1" dirty="0" err="1">
                <a:latin typeface="Helvetica" panose="020B0604020202020204" pitchFamily="34" charset="0"/>
                <a:cs typeface="Helvetica" panose="020B0604020202020204" pitchFamily="34" charset="0"/>
              </a:rPr>
              <a:t>greenup</a:t>
            </a:r>
            <a:r>
              <a:rPr lang="en-US" sz="2500" i="1" dirty="0">
                <a:latin typeface="Helvetica" panose="020B0604020202020204" pitchFamily="34" charset="0"/>
                <a:cs typeface="Helvetica" panose="020B0604020202020204" pitchFamily="34" charset="0"/>
              </a:rPr>
              <a:t>. Mash analysis of alleles with pairwise similar effects.</a:t>
            </a:r>
          </a:p>
        </p:txBody>
      </p:sp>
      <p:sp>
        <p:nvSpPr>
          <p:cNvPr id="49" name="TextBox 48">
            <a:extLst>
              <a:ext uri="{FF2B5EF4-FFF2-40B4-BE49-F238E27FC236}">
                <a16:creationId xmlns:a16="http://schemas.microsoft.com/office/drawing/2014/main" id="{3D26A98B-D5D8-46AD-957B-52552D8DB23A}"/>
              </a:ext>
            </a:extLst>
          </p:cNvPr>
          <p:cNvSpPr txBox="1"/>
          <p:nvPr/>
        </p:nvSpPr>
        <p:spPr>
          <a:xfrm>
            <a:off x="16328859" y="16667766"/>
            <a:ext cx="16685794" cy="1338828"/>
          </a:xfrm>
          <a:prstGeom prst="rect">
            <a:avLst/>
          </a:prstGeom>
          <a:noFill/>
        </p:spPr>
        <p:txBody>
          <a:bodyPr wrap="square" rtlCol="0">
            <a:spAutoFit/>
          </a:bodyPr>
          <a:lstStyle/>
          <a:p>
            <a:r>
              <a:rPr lang="en-US" sz="2500" i="1" dirty="0">
                <a:latin typeface="Helvetica" panose="020B0604020202020204" pitchFamily="34" charset="0"/>
                <a:cs typeface="Helvetica" panose="020B0604020202020204" pitchFamily="34" charset="0"/>
              </a:rPr>
              <a:t>SNPs with significant associations with one or more </a:t>
            </a:r>
            <a:r>
              <a:rPr lang="en-US" sz="2500" i="1" dirty="0" err="1">
                <a:latin typeface="Helvetica" panose="020B0604020202020204" pitchFamily="34" charset="0"/>
                <a:cs typeface="Helvetica" panose="020B0604020202020204" pitchFamily="34" charset="0"/>
              </a:rPr>
              <a:t>bioclim</a:t>
            </a:r>
            <a:r>
              <a:rPr lang="en-US" sz="2500" i="1" dirty="0">
                <a:latin typeface="Helvetica" panose="020B0604020202020204" pitchFamily="34" charset="0"/>
                <a:cs typeface="Helvetica" panose="020B0604020202020204" pitchFamily="34" charset="0"/>
              </a:rPr>
              <a:t> variable. </a:t>
            </a:r>
            <a:r>
              <a:rPr lang="en-US" sz="2800" b="1" dirty="0">
                <a:latin typeface="Helvetica" panose="020B0604020202020204" pitchFamily="34" charset="0"/>
                <a:cs typeface="Helvetica" panose="020B0604020202020204" pitchFamily="34" charset="0"/>
              </a:rPr>
              <a:t>A</a:t>
            </a:r>
            <a:r>
              <a:rPr lang="en-US" sz="2500" b="1" i="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Significant SNPs were typically associated with 14-18 </a:t>
            </a:r>
            <a:r>
              <a:rPr lang="en-US" sz="2500" i="1" dirty="0" err="1">
                <a:latin typeface="Helvetica" panose="020B0604020202020204" pitchFamily="34" charset="0"/>
                <a:cs typeface="Helvetica" panose="020B0604020202020204" pitchFamily="34" charset="0"/>
              </a:rPr>
              <a:t>bioclim</a:t>
            </a:r>
            <a:r>
              <a:rPr lang="en-US" sz="2500" i="1" dirty="0">
                <a:latin typeface="Helvetica" panose="020B0604020202020204" pitchFamily="34" charset="0"/>
                <a:cs typeface="Helvetica" panose="020B0604020202020204" pitchFamily="34" charset="0"/>
              </a:rPr>
              <a:t> variables when analyzed with mash (</a:t>
            </a:r>
            <a:r>
              <a:rPr lang="en-US" sz="2500" i="1" dirty="0" err="1">
                <a:latin typeface="Helvetica" panose="020B0604020202020204" pitchFamily="34" charset="0"/>
                <a:cs typeface="Helvetica" panose="020B0604020202020204" pitchFamily="34" charset="0"/>
              </a:rPr>
              <a:t>Urbut</a:t>
            </a:r>
            <a:r>
              <a:rPr lang="en-US" sz="2500" i="1" dirty="0">
                <a:latin typeface="Helvetica" panose="020B0604020202020204" pitchFamily="34" charset="0"/>
                <a:cs typeface="Helvetica" panose="020B0604020202020204" pitchFamily="34" charset="0"/>
              </a:rPr>
              <a:t> et al., 2019 Nat. Gen.) Three nearby genes are noted. </a:t>
            </a:r>
          </a:p>
          <a:p>
            <a:r>
              <a:rPr lang="en-US" sz="2500" i="1"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B</a:t>
            </a:r>
            <a:r>
              <a:rPr lang="en-US" sz="2500" i="1" dirty="0">
                <a:latin typeface="Helvetica" panose="020B0604020202020204" pitchFamily="34" charset="0"/>
                <a:cs typeface="Helvetica" panose="020B0604020202020204" pitchFamily="34" charset="0"/>
              </a:rPr>
              <a:t> The starred allele in </a:t>
            </a:r>
            <a:r>
              <a:rPr lang="en-US" sz="2800" b="1" dirty="0">
                <a:latin typeface="Helvetica" panose="020B0604020202020204" pitchFamily="34" charset="0"/>
                <a:cs typeface="Helvetica" panose="020B0604020202020204" pitchFamily="34" charset="0"/>
              </a:rPr>
              <a:t>A</a:t>
            </a:r>
            <a:r>
              <a:rPr lang="en-US" sz="2500" i="1" dirty="0">
                <a:latin typeface="Helvetica" panose="020B0604020202020204" pitchFamily="34" charset="0"/>
                <a:cs typeface="Helvetica" panose="020B0604020202020204" pitchFamily="34" charset="0"/>
              </a:rPr>
              <a:t> has alternate alleles found in plants from consistent temperature, warmer climates.</a:t>
            </a:r>
            <a:endParaRPr lang="en-US" sz="2500" dirty="0">
              <a:latin typeface="Helvetica" panose="020B0604020202020204" pitchFamily="34" charset="0"/>
              <a:cs typeface="Helvetica" panose="020B0604020202020204" pitchFamily="34" charset="0"/>
            </a:endParaRPr>
          </a:p>
        </p:txBody>
      </p:sp>
      <p:pic>
        <p:nvPicPr>
          <p:cNvPr id="10" name="Picture 9" descr="A close up of text on a white background&#10;&#10;Description automatically generated">
            <a:extLst>
              <a:ext uri="{FF2B5EF4-FFF2-40B4-BE49-F238E27FC236}">
                <a16:creationId xmlns:a16="http://schemas.microsoft.com/office/drawing/2014/main" id="{C038CA5A-F9DD-4311-9442-0DE982E48672}"/>
              </a:ext>
            </a:extLst>
          </p:cNvPr>
          <p:cNvPicPr>
            <a:picLocks noChangeAspect="1"/>
          </p:cNvPicPr>
          <p:nvPr/>
        </p:nvPicPr>
        <p:blipFill rotWithShape="1">
          <a:blip r:embed="rId6">
            <a:extLst>
              <a:ext uri="{28A0092B-C50C-407E-A947-70E740481C1C}">
                <a14:useLocalDpi xmlns:a14="http://schemas.microsoft.com/office/drawing/2010/main" val="0"/>
              </a:ext>
            </a:extLst>
          </a:blip>
          <a:srcRect b="610"/>
          <a:stretch/>
        </p:blipFill>
        <p:spPr>
          <a:xfrm>
            <a:off x="18857477" y="4818637"/>
            <a:ext cx="11510246" cy="5750303"/>
          </a:xfrm>
          <a:prstGeom prst="rect">
            <a:avLst/>
          </a:prstGeom>
        </p:spPr>
      </p:pic>
      <p:sp>
        <p:nvSpPr>
          <p:cNvPr id="65" name="TextBox 64">
            <a:extLst>
              <a:ext uri="{FF2B5EF4-FFF2-40B4-BE49-F238E27FC236}">
                <a16:creationId xmlns:a16="http://schemas.microsoft.com/office/drawing/2014/main" id="{39AB7BE9-C136-4BA5-B0FA-F7FB3E05A418}"/>
              </a:ext>
            </a:extLst>
          </p:cNvPr>
          <p:cNvSpPr txBox="1"/>
          <p:nvPr/>
        </p:nvSpPr>
        <p:spPr>
          <a:xfrm>
            <a:off x="16081507" y="6904904"/>
            <a:ext cx="2693240" cy="3554819"/>
          </a:xfrm>
          <a:prstGeom prst="rect">
            <a:avLst/>
          </a:prstGeom>
          <a:noFill/>
        </p:spPr>
        <p:txBody>
          <a:bodyPr wrap="square" rtlCol="0">
            <a:spAutoFit/>
          </a:bodyPr>
          <a:lstStyle/>
          <a:p>
            <a:r>
              <a:rPr lang="en-US" sz="2500" i="1" dirty="0">
                <a:latin typeface="Helvetica" panose="020B0604020202020204" pitchFamily="34" charset="0"/>
                <a:cs typeface="Helvetica" panose="020B0604020202020204" pitchFamily="34" charset="0"/>
              </a:rPr>
              <a:t>Major phenotypic and genetic groups in the tetraploid switchgrass diversity panel. Plant specimens for the five major types are shown. </a:t>
            </a:r>
          </a:p>
        </p:txBody>
      </p:sp>
      <p:sp>
        <p:nvSpPr>
          <p:cNvPr id="85" name="Rectangle 84">
            <a:extLst>
              <a:ext uri="{FF2B5EF4-FFF2-40B4-BE49-F238E27FC236}">
                <a16:creationId xmlns:a16="http://schemas.microsoft.com/office/drawing/2014/main" id="{EAEE8B1B-3558-4EB6-ADEF-C431E2343D70}"/>
              </a:ext>
            </a:extLst>
          </p:cNvPr>
          <p:cNvSpPr/>
          <p:nvPr/>
        </p:nvSpPr>
        <p:spPr>
          <a:xfrm>
            <a:off x="16384011" y="12062755"/>
            <a:ext cx="16351509" cy="4588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A890FB5-7228-4D35-86B0-273994EC2747}"/>
              </a:ext>
            </a:extLst>
          </p:cNvPr>
          <p:cNvSpPr txBox="1"/>
          <p:nvPr/>
        </p:nvSpPr>
        <p:spPr>
          <a:xfrm>
            <a:off x="19888200" y="19291185"/>
            <a:ext cx="10706100" cy="2923877"/>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E </a:t>
            </a:r>
            <a:r>
              <a:rPr lang="en-US" sz="2500" i="1" dirty="0">
                <a:latin typeface="Helvetica" panose="020B0604020202020204" pitchFamily="34" charset="0"/>
                <a:cs typeface="Helvetica" panose="020B0604020202020204" pitchFamily="34" charset="0"/>
              </a:rPr>
              <a:t>Biomass shows environment and ecotype by environment effects. Sites are arranged in latitudinal order and bars are colored by plant ecotype. </a:t>
            </a:r>
          </a:p>
          <a:p>
            <a:r>
              <a:rPr lang="en-US" sz="2800" b="1" dirty="0">
                <a:latin typeface="Helvetica" panose="020B0604020202020204" pitchFamily="34" charset="0"/>
                <a:cs typeface="Helvetica" panose="020B0604020202020204" pitchFamily="34" charset="0"/>
              </a:rPr>
              <a:t>F</a:t>
            </a:r>
            <a:r>
              <a:rPr lang="en-US" sz="2500" i="1" dirty="0">
                <a:latin typeface="Helvetica" panose="020B0604020202020204" pitchFamily="34" charset="0"/>
                <a:cs typeface="Helvetica" panose="020B0604020202020204" pitchFamily="34" charset="0"/>
              </a:rPr>
              <a:t> Manhattan plot for the starred distribution in </a:t>
            </a:r>
            <a:r>
              <a:rPr lang="en-US" sz="2800" b="1" dirty="0">
                <a:latin typeface="Helvetica" panose="020B0604020202020204" pitchFamily="34" charset="0"/>
                <a:cs typeface="Helvetica" panose="020B0604020202020204" pitchFamily="34" charset="0"/>
              </a:rPr>
              <a:t>E</a:t>
            </a:r>
            <a:r>
              <a:rPr lang="en-US" sz="2500" i="1" dirty="0">
                <a:latin typeface="Helvetica" panose="020B0604020202020204" pitchFamily="34" charset="0"/>
                <a:cs typeface="Helvetica" panose="020B0604020202020204" pitchFamily="34" charset="0"/>
              </a:rPr>
              <a:t>, biomass in Temple, Texas. Dotted line indicates the 5% false discovery rate threshold.</a:t>
            </a:r>
          </a:p>
          <a:p>
            <a:r>
              <a:rPr lang="en-US" sz="2800" b="1" dirty="0">
                <a:latin typeface="Helvetica" panose="020B0604020202020204" pitchFamily="34" charset="0"/>
                <a:cs typeface="Helvetica" panose="020B0604020202020204" pitchFamily="34" charset="0"/>
              </a:rPr>
              <a:t>G</a:t>
            </a:r>
            <a:r>
              <a:rPr lang="en-US" sz="2500" i="1" dirty="0">
                <a:latin typeface="Helvetica" panose="020B0604020202020204" pitchFamily="34" charset="0"/>
                <a:cs typeface="Helvetica" panose="020B0604020202020204" pitchFamily="34" charset="0"/>
              </a:rPr>
              <a:t> The effect sizes for the starred allele in </a:t>
            </a:r>
            <a:r>
              <a:rPr lang="en-US" sz="2800" b="1" dirty="0">
                <a:latin typeface="Helvetica" panose="020B0604020202020204" pitchFamily="34" charset="0"/>
                <a:cs typeface="Helvetica" panose="020B0604020202020204" pitchFamily="34" charset="0"/>
              </a:rPr>
              <a:t>F</a:t>
            </a:r>
            <a:r>
              <a:rPr lang="en-US" sz="2500" i="1" dirty="0">
                <a:latin typeface="Helvetica" panose="020B0604020202020204" pitchFamily="34" charset="0"/>
                <a:cs typeface="Helvetica" panose="020B0604020202020204" pitchFamily="34" charset="0"/>
              </a:rPr>
              <a:t>, analyzed using mash (</a:t>
            </a:r>
            <a:r>
              <a:rPr lang="en-US" sz="2500" i="1" dirty="0" err="1">
                <a:latin typeface="Helvetica" panose="020B0604020202020204" pitchFamily="34" charset="0"/>
                <a:cs typeface="Helvetica" panose="020B0604020202020204" pitchFamily="34" charset="0"/>
              </a:rPr>
              <a:t>Urbut</a:t>
            </a:r>
            <a:r>
              <a:rPr lang="en-US" sz="2500" i="1" dirty="0">
                <a:latin typeface="Helvetica" panose="020B0604020202020204" pitchFamily="34" charset="0"/>
                <a:cs typeface="Helvetica" panose="020B0604020202020204" pitchFamily="34" charset="0"/>
              </a:rPr>
              <a:t> et al., 2019 Nat. Gen). </a:t>
            </a:r>
            <a:r>
              <a:rPr lang="en-US" sz="2400" i="1" dirty="0">
                <a:latin typeface="Helvetica" panose="020B0604020202020204" pitchFamily="34" charset="0"/>
                <a:cs typeface="Helvetica" panose="020B0604020202020204" pitchFamily="34" charset="0"/>
              </a:rPr>
              <a:t>This SNP</a:t>
            </a:r>
            <a:r>
              <a:rPr lang="en-US" sz="2500" i="1" dirty="0">
                <a:latin typeface="Helvetica" panose="020B0604020202020204" pitchFamily="34" charset="0"/>
                <a:cs typeface="Helvetica" panose="020B0604020202020204" pitchFamily="34" charset="0"/>
              </a:rPr>
              <a:t> has an alternate allele that increases biomass at all ten sites with a latitudinal gradient in effect magnitude.</a:t>
            </a:r>
          </a:p>
        </p:txBody>
      </p:sp>
      <p:pic>
        <p:nvPicPr>
          <p:cNvPr id="97" name="Picture 96" descr="A picture containing object, microscope, ship, light&#10;&#10;Description automatically generated">
            <a:extLst>
              <a:ext uri="{FF2B5EF4-FFF2-40B4-BE49-F238E27FC236}">
                <a16:creationId xmlns:a16="http://schemas.microsoft.com/office/drawing/2014/main" id="{0C7B98B2-E807-42B9-82EF-A3B14C321F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478501" y="22383746"/>
            <a:ext cx="12192010" cy="3048003"/>
          </a:xfrm>
          <a:prstGeom prst="rect">
            <a:avLst/>
          </a:prstGeom>
        </p:spPr>
      </p:pic>
      <p:sp>
        <p:nvSpPr>
          <p:cNvPr id="79" name="Star: 5 Points 78">
            <a:extLst>
              <a:ext uri="{FF2B5EF4-FFF2-40B4-BE49-F238E27FC236}">
                <a16:creationId xmlns:a16="http://schemas.microsoft.com/office/drawing/2014/main" id="{AF9C486A-3394-4F80-A1CB-8C6DAC58A1A5}"/>
              </a:ext>
            </a:extLst>
          </p:cNvPr>
          <p:cNvSpPr/>
          <p:nvPr/>
        </p:nvSpPr>
        <p:spPr>
          <a:xfrm>
            <a:off x="19836707" y="22771994"/>
            <a:ext cx="342900" cy="342900"/>
          </a:xfrm>
          <a:prstGeom prst="star5">
            <a:avLst/>
          </a:prstGeom>
          <a:solidFill>
            <a:srgbClr val="FAC1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26D2746-1653-43D7-AA6B-4B6CDD3E00F7}"/>
              </a:ext>
            </a:extLst>
          </p:cNvPr>
          <p:cNvSpPr/>
          <p:nvPr/>
        </p:nvSpPr>
        <p:spPr>
          <a:xfrm>
            <a:off x="2616200" y="21793200"/>
            <a:ext cx="7493000" cy="365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A picture containing table&#10;&#10;Description automatically generated">
            <a:extLst>
              <a:ext uri="{FF2B5EF4-FFF2-40B4-BE49-F238E27FC236}">
                <a16:creationId xmlns:a16="http://schemas.microsoft.com/office/drawing/2014/main" id="{40ABF4CA-1897-4A58-A301-ED70BD4474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29100" y="19278596"/>
            <a:ext cx="12192011" cy="3048003"/>
          </a:xfrm>
          <a:prstGeom prst="rect">
            <a:avLst/>
          </a:prstGeom>
        </p:spPr>
      </p:pic>
      <p:sp>
        <p:nvSpPr>
          <p:cNvPr id="80" name="Star: 5 Points 79">
            <a:extLst>
              <a:ext uri="{FF2B5EF4-FFF2-40B4-BE49-F238E27FC236}">
                <a16:creationId xmlns:a16="http://schemas.microsoft.com/office/drawing/2014/main" id="{BE2974F1-BAA0-4135-854D-9BC48B7ACA00}"/>
              </a:ext>
            </a:extLst>
          </p:cNvPr>
          <p:cNvSpPr/>
          <p:nvPr/>
        </p:nvSpPr>
        <p:spPr>
          <a:xfrm>
            <a:off x="4713705" y="19504181"/>
            <a:ext cx="342900" cy="342900"/>
          </a:xfrm>
          <a:prstGeom prst="star5">
            <a:avLst/>
          </a:prstGeom>
          <a:solidFill>
            <a:srgbClr val="D448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descr="A screenshot of a cell phone&#10;&#10;Description automatically generated">
            <a:extLst>
              <a:ext uri="{FF2B5EF4-FFF2-40B4-BE49-F238E27FC236}">
                <a16:creationId xmlns:a16="http://schemas.microsoft.com/office/drawing/2014/main" id="{1800C4EA-EC99-45BA-8EA5-3FCD850E5E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4012" y="18434604"/>
            <a:ext cx="9444081" cy="7854396"/>
          </a:xfrm>
          <a:prstGeom prst="rect">
            <a:avLst/>
          </a:prstGeom>
        </p:spPr>
      </p:pic>
      <p:sp>
        <p:nvSpPr>
          <p:cNvPr id="81" name="Star: 5 Points 80">
            <a:extLst>
              <a:ext uri="{FF2B5EF4-FFF2-40B4-BE49-F238E27FC236}">
                <a16:creationId xmlns:a16="http://schemas.microsoft.com/office/drawing/2014/main" id="{D6F4BC48-18A8-4099-93FC-AAC51144D0E4}"/>
              </a:ext>
            </a:extLst>
          </p:cNvPr>
          <p:cNvSpPr/>
          <p:nvPr/>
        </p:nvSpPr>
        <p:spPr>
          <a:xfrm>
            <a:off x="2644253" y="19497925"/>
            <a:ext cx="342900" cy="342900"/>
          </a:xfrm>
          <a:prstGeom prst="star5">
            <a:avLst/>
          </a:prstGeom>
          <a:solidFill>
            <a:srgbClr val="D448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6C1B90B-F8A5-4404-8D58-EA1177B8B863}"/>
              </a:ext>
            </a:extLst>
          </p:cNvPr>
          <p:cNvSpPr/>
          <p:nvPr/>
        </p:nvSpPr>
        <p:spPr>
          <a:xfrm>
            <a:off x="30708600" y="18440400"/>
            <a:ext cx="6515100" cy="697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A screenshot of a cell phone&#10;&#10;Description automatically generated">
            <a:extLst>
              <a:ext uri="{FF2B5EF4-FFF2-40B4-BE49-F238E27FC236}">
                <a16:creationId xmlns:a16="http://schemas.microsoft.com/office/drawing/2014/main" id="{C0DF55F9-4ACD-488C-AEAF-2782F371D6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670500" y="18431099"/>
            <a:ext cx="6556862" cy="6999028"/>
          </a:xfrm>
          <a:prstGeom prst="rect">
            <a:avLst/>
          </a:prstGeom>
        </p:spPr>
      </p:pic>
      <p:sp>
        <p:nvSpPr>
          <p:cNvPr id="78" name="Star: 5 Points 77">
            <a:extLst>
              <a:ext uri="{FF2B5EF4-FFF2-40B4-BE49-F238E27FC236}">
                <a16:creationId xmlns:a16="http://schemas.microsoft.com/office/drawing/2014/main" id="{F9DE7E41-2450-45C9-A364-79C573D1F035}"/>
              </a:ext>
            </a:extLst>
          </p:cNvPr>
          <p:cNvSpPr/>
          <p:nvPr/>
        </p:nvSpPr>
        <p:spPr>
          <a:xfrm>
            <a:off x="32232330" y="22868146"/>
            <a:ext cx="342900" cy="342900"/>
          </a:xfrm>
          <a:prstGeom prst="star5">
            <a:avLst/>
          </a:prstGeom>
          <a:solidFill>
            <a:srgbClr val="FAC1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26D67E9-833C-4071-8C2F-6BAFBA1F729B}"/>
              </a:ext>
            </a:extLst>
          </p:cNvPr>
          <p:cNvSpPr/>
          <p:nvPr/>
        </p:nvSpPr>
        <p:spPr>
          <a:xfrm>
            <a:off x="32317899" y="12064622"/>
            <a:ext cx="2593074" cy="4585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61300" y="12058167"/>
            <a:ext cx="3373263" cy="5458353"/>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383000" y="12175701"/>
            <a:ext cx="16225353" cy="4469852"/>
          </a:xfrm>
          <a:prstGeom prst="rect">
            <a:avLst/>
          </a:prstGeom>
        </p:spPr>
      </p:pic>
      <p:sp>
        <p:nvSpPr>
          <p:cNvPr id="82" name="Star: 5 Points 81">
            <a:extLst>
              <a:ext uri="{FF2B5EF4-FFF2-40B4-BE49-F238E27FC236}">
                <a16:creationId xmlns:a16="http://schemas.microsoft.com/office/drawing/2014/main" id="{9FF2CC26-D7FC-4E37-839C-AD8D2BD52630}"/>
              </a:ext>
            </a:extLst>
          </p:cNvPr>
          <p:cNvSpPr/>
          <p:nvPr/>
        </p:nvSpPr>
        <p:spPr>
          <a:xfrm>
            <a:off x="21965734" y="12183804"/>
            <a:ext cx="342900" cy="342900"/>
          </a:xfrm>
          <a:prstGeom prst="star5">
            <a:avLst/>
          </a:prstGeom>
          <a:solidFill>
            <a:srgbClr val="292D6A"/>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5 Points 82">
            <a:extLst>
              <a:ext uri="{FF2B5EF4-FFF2-40B4-BE49-F238E27FC236}">
                <a16:creationId xmlns:a16="http://schemas.microsoft.com/office/drawing/2014/main" id="{A1398781-6C51-40E4-B5B5-73AF9D6697D5}"/>
              </a:ext>
            </a:extLst>
          </p:cNvPr>
          <p:cNvSpPr/>
          <p:nvPr/>
        </p:nvSpPr>
        <p:spPr>
          <a:xfrm>
            <a:off x="33325997" y="12530591"/>
            <a:ext cx="342900" cy="342900"/>
          </a:xfrm>
          <a:prstGeom prst="star5">
            <a:avLst/>
          </a:prstGeom>
          <a:solidFill>
            <a:srgbClr val="292D6A"/>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descr="A close up of a map&#10;&#10;Description automatically generated">
            <a:extLst>
              <a:ext uri="{FF2B5EF4-FFF2-40B4-BE49-F238E27FC236}">
                <a16:creationId xmlns:a16="http://schemas.microsoft.com/office/drawing/2014/main" id="{212B092B-7DEA-4747-88B8-B3F1E3ABFF3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9869"/>
          <a:stretch/>
        </p:blipFill>
        <p:spPr>
          <a:xfrm>
            <a:off x="16320331" y="19286138"/>
            <a:ext cx="3373390" cy="3040466"/>
          </a:xfrm>
          <a:prstGeom prst="rect">
            <a:avLst/>
          </a:prstGeom>
        </p:spPr>
      </p:pic>
      <p:sp>
        <p:nvSpPr>
          <p:cNvPr id="117" name="Rectangle 116">
            <a:extLst>
              <a:ext uri="{FF2B5EF4-FFF2-40B4-BE49-F238E27FC236}">
                <a16:creationId xmlns:a16="http://schemas.microsoft.com/office/drawing/2014/main" id="{D9AB3B24-4B1B-40B6-8211-3E765EA957CC}"/>
              </a:ext>
            </a:extLst>
          </p:cNvPr>
          <p:cNvSpPr/>
          <p:nvPr/>
        </p:nvSpPr>
        <p:spPr>
          <a:xfrm>
            <a:off x="1181100" y="12077700"/>
            <a:ext cx="14623192" cy="3943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271ED8E-279C-4922-AD85-CEC4037269C4}"/>
              </a:ext>
            </a:extLst>
          </p:cNvPr>
          <p:cNvSpPr/>
          <p:nvPr/>
        </p:nvSpPr>
        <p:spPr>
          <a:xfrm>
            <a:off x="10878562" y="12325446"/>
            <a:ext cx="4924871" cy="3717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FGF</a:t>
            </a:r>
          </a:p>
        </p:txBody>
      </p:sp>
      <p:pic>
        <p:nvPicPr>
          <p:cNvPr id="19" name="Picture 18" descr="A close up of a map&#10;&#10;Description automatically generated">
            <a:extLst>
              <a:ext uri="{FF2B5EF4-FFF2-40B4-BE49-F238E27FC236}">
                <a16:creationId xmlns:a16="http://schemas.microsoft.com/office/drawing/2014/main" id="{0277068C-7F2C-4EB7-80BE-81ACD2E6F31C}"/>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5211" t="16261" b="24720"/>
          <a:stretch/>
        </p:blipFill>
        <p:spPr>
          <a:xfrm>
            <a:off x="1218198" y="12316007"/>
            <a:ext cx="9702704" cy="3733800"/>
          </a:xfrm>
          <a:prstGeom prst="rect">
            <a:avLst/>
          </a:prstGeom>
        </p:spPr>
      </p:pic>
      <p:pic>
        <p:nvPicPr>
          <p:cNvPr id="71" name="Picture 70" descr="A screenshot of a social media post&#10;&#10;Description automatically generated">
            <a:extLst>
              <a:ext uri="{FF2B5EF4-FFF2-40B4-BE49-F238E27FC236}">
                <a16:creationId xmlns:a16="http://schemas.microsoft.com/office/drawing/2014/main" id="{E3BFE3E6-CEAD-4A45-A30C-E0AFED5E9535}"/>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r="74414" b="15941"/>
          <a:stretch/>
        </p:blipFill>
        <p:spPr>
          <a:xfrm>
            <a:off x="11356940" y="12320100"/>
            <a:ext cx="4436185" cy="3643610"/>
          </a:xfrm>
          <a:prstGeom prst="rect">
            <a:avLst/>
          </a:prstGeom>
        </p:spPr>
      </p:pic>
      <p:sp>
        <p:nvSpPr>
          <p:cNvPr id="114" name="Rectangle 113">
            <a:extLst>
              <a:ext uri="{FF2B5EF4-FFF2-40B4-BE49-F238E27FC236}">
                <a16:creationId xmlns:a16="http://schemas.microsoft.com/office/drawing/2014/main" id="{66D26EBA-A046-4287-A3FE-6DBF2BE15791}"/>
              </a:ext>
            </a:extLst>
          </p:cNvPr>
          <p:cNvSpPr/>
          <p:nvPr/>
        </p:nvSpPr>
        <p:spPr>
          <a:xfrm>
            <a:off x="109842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15" name="Rectangle 114">
            <a:extLst>
              <a:ext uri="{FF2B5EF4-FFF2-40B4-BE49-F238E27FC236}">
                <a16:creationId xmlns:a16="http://schemas.microsoft.com/office/drawing/2014/main" id="{4DDC0169-C4ED-4E1B-AF11-3121285D930D}"/>
              </a:ext>
            </a:extLst>
          </p:cNvPr>
          <p:cNvSpPr/>
          <p:nvPr/>
        </p:nvSpPr>
        <p:spPr>
          <a:xfrm>
            <a:off x="6199337" y="12070083"/>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B</a:t>
            </a:r>
            <a:endParaRPr lang="en-US" sz="2800" dirty="0"/>
          </a:p>
        </p:txBody>
      </p:sp>
      <p:sp>
        <p:nvSpPr>
          <p:cNvPr id="116" name="Rectangle 115">
            <a:extLst>
              <a:ext uri="{FF2B5EF4-FFF2-40B4-BE49-F238E27FC236}">
                <a16:creationId xmlns:a16="http://schemas.microsoft.com/office/drawing/2014/main" id="{050397EB-83A0-4759-848A-14BA1811B992}"/>
              </a:ext>
            </a:extLst>
          </p:cNvPr>
          <p:cNvSpPr/>
          <p:nvPr/>
        </p:nvSpPr>
        <p:spPr>
          <a:xfrm>
            <a:off x="11049245" y="12079049"/>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C</a:t>
            </a:r>
            <a:endParaRPr lang="en-US" sz="2800" dirty="0"/>
          </a:p>
        </p:txBody>
      </p:sp>
      <p:sp>
        <p:nvSpPr>
          <p:cNvPr id="118" name="Rectangle 117">
            <a:extLst>
              <a:ext uri="{FF2B5EF4-FFF2-40B4-BE49-F238E27FC236}">
                <a16:creationId xmlns:a16="http://schemas.microsoft.com/office/drawing/2014/main" id="{D9E88F01-7443-4DAF-9100-5EFCD11A9EB3}"/>
              </a:ext>
            </a:extLst>
          </p:cNvPr>
          <p:cNvSpPr/>
          <p:nvPr/>
        </p:nvSpPr>
        <p:spPr>
          <a:xfrm>
            <a:off x="1639557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19" name="Rectangle 118">
            <a:extLst>
              <a:ext uri="{FF2B5EF4-FFF2-40B4-BE49-F238E27FC236}">
                <a16:creationId xmlns:a16="http://schemas.microsoft.com/office/drawing/2014/main" id="{11F5D33C-1E5C-46C5-BECE-28639CDE6D6E}"/>
              </a:ext>
            </a:extLst>
          </p:cNvPr>
          <p:cNvSpPr/>
          <p:nvPr/>
        </p:nvSpPr>
        <p:spPr>
          <a:xfrm>
            <a:off x="3304527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B</a:t>
            </a:r>
            <a:endParaRPr lang="en-US" sz="2800" dirty="0"/>
          </a:p>
        </p:txBody>
      </p:sp>
      <p:sp>
        <p:nvSpPr>
          <p:cNvPr id="121" name="Rectangle 120">
            <a:extLst>
              <a:ext uri="{FF2B5EF4-FFF2-40B4-BE49-F238E27FC236}">
                <a16:creationId xmlns:a16="http://schemas.microsoft.com/office/drawing/2014/main" id="{DCCD2C68-4380-4E8F-BC3D-13351B5FFC4D}"/>
              </a:ext>
            </a:extLst>
          </p:cNvPr>
          <p:cNvSpPr/>
          <p:nvPr/>
        </p:nvSpPr>
        <p:spPr>
          <a:xfrm>
            <a:off x="1159380" y="1840633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22" name="Rectangle 121">
            <a:extLst>
              <a:ext uri="{FF2B5EF4-FFF2-40B4-BE49-F238E27FC236}">
                <a16:creationId xmlns:a16="http://schemas.microsoft.com/office/drawing/2014/main" id="{7557704C-6795-45BF-9BC1-06C8B09292A2}"/>
              </a:ext>
            </a:extLst>
          </p:cNvPr>
          <p:cNvSpPr/>
          <p:nvPr/>
        </p:nvSpPr>
        <p:spPr>
          <a:xfrm>
            <a:off x="4237860" y="19168335"/>
            <a:ext cx="386644" cy="523220"/>
          </a:xfrm>
          <a:prstGeom prst="rect">
            <a:avLst/>
          </a:prstGeom>
        </p:spPr>
        <p:txBody>
          <a:bodyPr wrap="none">
            <a:spAutoFit/>
          </a:bodyPr>
          <a:lstStyle/>
          <a:p>
            <a:r>
              <a:rPr lang="en-US" sz="2800" b="1" dirty="0"/>
              <a:t>B</a:t>
            </a:r>
          </a:p>
        </p:txBody>
      </p:sp>
      <p:sp>
        <p:nvSpPr>
          <p:cNvPr id="123" name="Rectangle 122">
            <a:extLst>
              <a:ext uri="{FF2B5EF4-FFF2-40B4-BE49-F238E27FC236}">
                <a16:creationId xmlns:a16="http://schemas.microsoft.com/office/drawing/2014/main" id="{D55B8725-BD24-423E-A9BF-C3C4B7AE7750}"/>
              </a:ext>
            </a:extLst>
          </p:cNvPr>
          <p:cNvSpPr/>
          <p:nvPr/>
        </p:nvSpPr>
        <p:spPr>
          <a:xfrm>
            <a:off x="16338420" y="19168335"/>
            <a:ext cx="375424" cy="523220"/>
          </a:xfrm>
          <a:prstGeom prst="rect">
            <a:avLst/>
          </a:prstGeom>
        </p:spPr>
        <p:txBody>
          <a:bodyPr wrap="none">
            <a:spAutoFit/>
          </a:bodyPr>
          <a:lstStyle/>
          <a:p>
            <a:r>
              <a:rPr lang="en-US" sz="2800" b="1" dirty="0"/>
              <a:t>C</a:t>
            </a:r>
          </a:p>
        </p:txBody>
      </p:sp>
      <p:sp>
        <p:nvSpPr>
          <p:cNvPr id="124" name="Rectangle 123">
            <a:extLst>
              <a:ext uri="{FF2B5EF4-FFF2-40B4-BE49-F238E27FC236}">
                <a16:creationId xmlns:a16="http://schemas.microsoft.com/office/drawing/2014/main" id="{2C9E62B2-84C3-4FCF-80E0-E64254DDA4BD}"/>
              </a:ext>
            </a:extLst>
          </p:cNvPr>
          <p:cNvSpPr/>
          <p:nvPr/>
        </p:nvSpPr>
        <p:spPr>
          <a:xfrm>
            <a:off x="34016820" y="19625535"/>
            <a:ext cx="413896" cy="523220"/>
          </a:xfrm>
          <a:prstGeom prst="rect">
            <a:avLst/>
          </a:prstGeom>
        </p:spPr>
        <p:txBody>
          <a:bodyPr wrap="none">
            <a:spAutoFit/>
          </a:bodyPr>
          <a:lstStyle/>
          <a:p>
            <a:r>
              <a:rPr lang="en-US" sz="2800" b="1" dirty="0"/>
              <a:t>G</a:t>
            </a:r>
          </a:p>
        </p:txBody>
      </p:sp>
      <p:sp>
        <p:nvSpPr>
          <p:cNvPr id="125" name="Rectangle 124">
            <a:extLst>
              <a:ext uri="{FF2B5EF4-FFF2-40B4-BE49-F238E27FC236}">
                <a16:creationId xmlns:a16="http://schemas.microsoft.com/office/drawing/2014/main" id="{737B91AC-F87C-4BC9-A8F5-1A8CC80D6095}"/>
              </a:ext>
            </a:extLst>
          </p:cNvPr>
          <p:cNvSpPr/>
          <p:nvPr/>
        </p:nvSpPr>
        <p:spPr>
          <a:xfrm>
            <a:off x="30724980" y="18436815"/>
            <a:ext cx="359394" cy="523220"/>
          </a:xfrm>
          <a:prstGeom prst="rect">
            <a:avLst/>
          </a:prstGeom>
        </p:spPr>
        <p:txBody>
          <a:bodyPr wrap="none">
            <a:spAutoFit/>
          </a:bodyPr>
          <a:lstStyle/>
          <a:p>
            <a:r>
              <a:rPr lang="en-US" sz="2800" b="1" dirty="0"/>
              <a:t>E</a:t>
            </a:r>
          </a:p>
        </p:txBody>
      </p:sp>
      <p:sp>
        <p:nvSpPr>
          <p:cNvPr id="126" name="Rectangle 125">
            <a:extLst>
              <a:ext uri="{FF2B5EF4-FFF2-40B4-BE49-F238E27FC236}">
                <a16:creationId xmlns:a16="http://schemas.microsoft.com/office/drawing/2014/main" id="{24B967C1-3F5D-4BFB-AA41-9E642A9BEA2F}"/>
              </a:ext>
            </a:extLst>
          </p:cNvPr>
          <p:cNvSpPr/>
          <p:nvPr/>
        </p:nvSpPr>
        <p:spPr>
          <a:xfrm>
            <a:off x="18411060" y="22307775"/>
            <a:ext cx="349776" cy="523220"/>
          </a:xfrm>
          <a:prstGeom prst="rect">
            <a:avLst/>
          </a:prstGeom>
        </p:spPr>
        <p:txBody>
          <a:bodyPr wrap="none">
            <a:spAutoFit/>
          </a:bodyPr>
          <a:lstStyle/>
          <a:p>
            <a:r>
              <a:rPr lang="en-US" sz="2800" b="1" dirty="0"/>
              <a:t>F</a:t>
            </a:r>
          </a:p>
        </p:txBody>
      </p:sp>
      <p:sp>
        <p:nvSpPr>
          <p:cNvPr id="127" name="Rectangle 126">
            <a:extLst>
              <a:ext uri="{FF2B5EF4-FFF2-40B4-BE49-F238E27FC236}">
                <a16:creationId xmlns:a16="http://schemas.microsoft.com/office/drawing/2014/main" id="{5E6ADDC7-93E7-40DB-9DDE-4DF0B2CF0FF0}"/>
              </a:ext>
            </a:extLst>
          </p:cNvPr>
          <p:cNvSpPr/>
          <p:nvPr/>
        </p:nvSpPr>
        <p:spPr>
          <a:xfrm>
            <a:off x="6097140" y="22216335"/>
            <a:ext cx="410690" cy="523220"/>
          </a:xfrm>
          <a:prstGeom prst="rect">
            <a:avLst/>
          </a:prstGeom>
        </p:spPr>
        <p:txBody>
          <a:bodyPr wrap="none">
            <a:spAutoFit/>
          </a:bodyPr>
          <a:lstStyle/>
          <a:p>
            <a:r>
              <a:rPr lang="en-US" sz="2800" b="1" dirty="0"/>
              <a:t>D</a:t>
            </a:r>
          </a:p>
        </p:txBody>
      </p:sp>
      <p:pic>
        <p:nvPicPr>
          <p:cNvPr id="128" name="Picture 127">
            <a:extLst>
              <a:ext uri="{FF2B5EF4-FFF2-40B4-BE49-F238E27FC236}">
                <a16:creationId xmlns:a16="http://schemas.microsoft.com/office/drawing/2014/main" id="{7E551389-9C22-4842-9C4F-AFCA9AB548A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6313" t="14105" r="3448" b="19678"/>
          <a:stretch/>
        </p:blipFill>
        <p:spPr>
          <a:xfrm rot="16200000">
            <a:off x="35946657" y="18267638"/>
            <a:ext cx="1113586" cy="1453450"/>
          </a:xfrm>
          <a:prstGeom prst="rect">
            <a:avLst/>
          </a:prstGeom>
        </p:spPr>
      </p:pic>
    </p:spTree>
    <p:extLst>
      <p:ext uri="{BB962C8B-B14F-4D97-AF65-F5344CB8AC3E}">
        <p14:creationId xmlns:p14="http://schemas.microsoft.com/office/powerpoint/2010/main" val="99840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2013</TotalTime>
  <Words>783</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MacQueen, Alice H</dc:creator>
  <cp:lastModifiedBy>MacQueen, Alice H</cp:lastModifiedBy>
  <cp:revision>65</cp:revision>
  <dcterms:created xsi:type="dcterms:W3CDTF">2020-02-17T16:05:29Z</dcterms:created>
  <dcterms:modified xsi:type="dcterms:W3CDTF">2020-02-20T17:56:08Z</dcterms:modified>
</cp:coreProperties>
</file>