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Behrman" initials="KB" lastIdx="16" clrIdx="0">
    <p:extLst>
      <p:ext uri="{19B8F6BF-5375-455C-9EA6-DF929625EA0E}">
        <p15:presenceInfo xmlns:p15="http://schemas.microsoft.com/office/powerpoint/2012/main" userId="S-1-5-21-767332294-1382017663-1605479572-45666" providerId="AD"/>
      </p:ext>
    </p:extLst>
  </p:cmAuthor>
  <p:cmAuthor id="2" name="Behrman, Kathrine D" initials="BKD" lastIdx="5" clrIdx="1">
    <p:extLst>
      <p:ext uri="{19B8F6BF-5375-455C-9EA6-DF929625EA0E}">
        <p15:presenceInfo xmlns:p15="http://schemas.microsoft.com/office/powerpoint/2012/main" userId="S::kdb665@austin.eid.utexas.edu::d273c759-b929-41a6-9495-2a641ab3c6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CBC"/>
    <a:srgbClr val="D9D9D9"/>
    <a:srgbClr val="465A7E"/>
    <a:srgbClr val="EAEAF0"/>
    <a:srgbClr val="EDED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autoAdjust="0"/>
    <p:restoredTop sz="94660"/>
  </p:normalViewPr>
  <p:slideViewPr>
    <p:cSldViewPr snapToGrid="0">
      <p:cViewPr varScale="1">
        <p:scale>
          <a:sx n="99" d="100"/>
          <a:sy n="99" d="100"/>
        </p:scale>
        <p:origin x="7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D4ED-4718-42CF-AC6F-520834EB2A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0B3D69-6CF8-4FBD-80E4-234673204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4F8FB5-6071-4EDD-B02E-18332E139197}"/>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5" name="Footer Placeholder 4">
            <a:extLst>
              <a:ext uri="{FF2B5EF4-FFF2-40B4-BE49-F238E27FC236}">
                <a16:creationId xmlns:a16="http://schemas.microsoft.com/office/drawing/2014/main" id="{17F5ED8A-F80E-42DB-8254-0166A124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42739-5878-405B-9F3E-0F8AADE73E5A}"/>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266178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36A5-21C4-490D-AA97-87F882CC6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1E628-FC6A-446B-ABE9-6DACD31B8B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9E3AD-1EF5-4FF6-B6F5-AE21FABB1528}"/>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5" name="Footer Placeholder 4">
            <a:extLst>
              <a:ext uri="{FF2B5EF4-FFF2-40B4-BE49-F238E27FC236}">
                <a16:creationId xmlns:a16="http://schemas.microsoft.com/office/drawing/2014/main" id="{608CB024-2DB6-4048-A9AD-48C052D61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E05F9-82D6-40D1-99E9-D93D5E5E5F95}"/>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308918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E422F-0F5A-4C16-8867-FEEBEA9456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E90D8-6739-49C1-A3A2-D10F946C78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7858F-CEA5-431F-B9F6-FD87315B8BCB}"/>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5" name="Footer Placeholder 4">
            <a:extLst>
              <a:ext uri="{FF2B5EF4-FFF2-40B4-BE49-F238E27FC236}">
                <a16:creationId xmlns:a16="http://schemas.microsoft.com/office/drawing/2014/main" id="{96345DD2-4BCD-437A-A289-DFF13FCBB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78E47-C1AD-44F4-AFC2-7C4EA92673A5}"/>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384995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EFCD-2C24-4610-A159-424405F5F0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F39FF-C14C-4461-8D88-D4225CD97F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A809B-0E6C-42DE-A4A0-A6AF9690BB3A}"/>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5" name="Footer Placeholder 4">
            <a:extLst>
              <a:ext uri="{FF2B5EF4-FFF2-40B4-BE49-F238E27FC236}">
                <a16:creationId xmlns:a16="http://schemas.microsoft.com/office/drawing/2014/main" id="{16FDA8AC-4F01-480F-B392-E03BFFF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0A09F-60FF-4817-B632-6A95ECE3689C}"/>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138141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64A1-E4DC-4572-9D47-1B0592A75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01EFA3-C1D5-4BA3-A6D6-FE0EBFC48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6526F4-C254-4596-BE69-AB2AB3B73636}"/>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5" name="Footer Placeholder 4">
            <a:extLst>
              <a:ext uri="{FF2B5EF4-FFF2-40B4-BE49-F238E27FC236}">
                <a16:creationId xmlns:a16="http://schemas.microsoft.com/office/drawing/2014/main" id="{A3EFCAFB-F77B-47DB-B717-12B1069C7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F88CA-F74A-4110-92F0-491A5E8FFFF6}"/>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179937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0EC3-0F38-4E46-ADCE-37511BCA8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29B392-D314-4D16-BB23-ED60F96347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DEC652-0D32-49E1-BF77-FAB78CA196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FB18E9-6A0C-4661-A01E-08723EEAF89F}"/>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6" name="Footer Placeholder 5">
            <a:extLst>
              <a:ext uri="{FF2B5EF4-FFF2-40B4-BE49-F238E27FC236}">
                <a16:creationId xmlns:a16="http://schemas.microsoft.com/office/drawing/2014/main" id="{E5C505C5-7710-4D88-8659-BE7FA9FDF6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76591-EDA3-471A-ABD5-DD890D8CD2AD}"/>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1956528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42F2-98B3-4B15-8BBC-F66563052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ECA07-674F-495D-AE81-A810121A4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AB440A-E4A1-4E0F-B5E2-835082DE22B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639E41-4DCF-4E2B-820B-9D120B6377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BEA7BD2-2754-4DAC-9695-8F88BFAC49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1D117-3FDF-4EDD-9FC4-F78FEB958A57}"/>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8" name="Footer Placeholder 7">
            <a:extLst>
              <a:ext uri="{FF2B5EF4-FFF2-40B4-BE49-F238E27FC236}">
                <a16:creationId xmlns:a16="http://schemas.microsoft.com/office/drawing/2014/main" id="{A06B7145-6004-4734-9E60-A0B605C8FB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92E530-EE7F-47F2-B731-0B161D8B1085}"/>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27137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4FD7-21A6-4800-B112-D3820A6312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94726D-F9FA-46E6-BD2A-EBAC4058E138}"/>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4" name="Footer Placeholder 3">
            <a:extLst>
              <a:ext uri="{FF2B5EF4-FFF2-40B4-BE49-F238E27FC236}">
                <a16:creationId xmlns:a16="http://schemas.microsoft.com/office/drawing/2014/main" id="{B57121A9-68F8-4544-B420-D49A10B1AC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86648-6596-406D-AF82-72B002F7D325}"/>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230310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0DD641-F2CA-41CC-872B-BBE12F4BB6B6}"/>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3" name="Footer Placeholder 2">
            <a:extLst>
              <a:ext uri="{FF2B5EF4-FFF2-40B4-BE49-F238E27FC236}">
                <a16:creationId xmlns:a16="http://schemas.microsoft.com/office/drawing/2014/main" id="{AA921FA0-0CD3-499B-9230-C3A4541CE2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9B4299-8FA9-44F6-8F46-BAE41EB0E584}"/>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346258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6D3B-3494-4EC2-B570-57BC939E8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735CF5-A14A-4227-ACB0-27ACBED8B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CF1087-B846-473D-B794-8355B6C3C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664419-B037-4960-8E2D-DC213E68DED3}"/>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6" name="Footer Placeholder 5">
            <a:extLst>
              <a:ext uri="{FF2B5EF4-FFF2-40B4-BE49-F238E27FC236}">
                <a16:creationId xmlns:a16="http://schemas.microsoft.com/office/drawing/2014/main" id="{E25D0881-E9BA-4ABB-AE74-02032FE34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84CB7-984C-4E29-87A0-DF2CE846EC10}"/>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423871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B880-979B-4C81-AD41-8E3ACA937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8E9A03-8E37-4076-ACAD-7EBAD4193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BBB995-1EC4-40B4-8A8B-51D7D1ABD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11B56D-29B7-4381-A652-1E0359FD21B2}"/>
              </a:ext>
            </a:extLst>
          </p:cNvPr>
          <p:cNvSpPr>
            <a:spLocks noGrp="1"/>
          </p:cNvSpPr>
          <p:nvPr>
            <p:ph type="dt" sz="half" idx="10"/>
          </p:nvPr>
        </p:nvSpPr>
        <p:spPr/>
        <p:txBody>
          <a:bodyPr/>
          <a:lstStyle/>
          <a:p>
            <a:fld id="{3E451C28-2426-45CC-BFB1-B2E951CA11F3}" type="datetimeFigureOut">
              <a:rPr lang="en-US" smtClean="0"/>
              <a:t>2/20/2020</a:t>
            </a:fld>
            <a:endParaRPr lang="en-US"/>
          </a:p>
        </p:txBody>
      </p:sp>
      <p:sp>
        <p:nvSpPr>
          <p:cNvPr id="6" name="Footer Placeholder 5">
            <a:extLst>
              <a:ext uri="{FF2B5EF4-FFF2-40B4-BE49-F238E27FC236}">
                <a16:creationId xmlns:a16="http://schemas.microsoft.com/office/drawing/2014/main" id="{5C4BD1B4-C737-4E0F-B75A-E393FE653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A6DC2-E097-406C-90A9-A9EE8343203C}"/>
              </a:ext>
            </a:extLst>
          </p:cNvPr>
          <p:cNvSpPr>
            <a:spLocks noGrp="1"/>
          </p:cNvSpPr>
          <p:nvPr>
            <p:ph type="sldNum" sz="quarter" idx="12"/>
          </p:nvPr>
        </p:nvSpPr>
        <p:spPr/>
        <p:txBody>
          <a:bodyPr/>
          <a:lstStyle/>
          <a:p>
            <a:fld id="{331F43D8-6493-42B4-903C-93B78F2518D3}" type="slidenum">
              <a:rPr lang="en-US" smtClean="0"/>
              <a:t>‹#›</a:t>
            </a:fld>
            <a:endParaRPr lang="en-US"/>
          </a:p>
        </p:txBody>
      </p:sp>
    </p:spTree>
    <p:extLst>
      <p:ext uri="{BB962C8B-B14F-4D97-AF65-F5344CB8AC3E}">
        <p14:creationId xmlns:p14="http://schemas.microsoft.com/office/powerpoint/2010/main" val="3846322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1DFC7-78C6-4EAC-8F2F-7F0EFD936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6AADA-FF13-4ABE-913A-57E005F3B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59E51-204F-4BFD-A562-F16303B1C0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51C28-2426-45CC-BFB1-B2E951CA11F3}" type="datetimeFigureOut">
              <a:rPr lang="en-US" smtClean="0"/>
              <a:t>2/20/2020</a:t>
            </a:fld>
            <a:endParaRPr lang="en-US"/>
          </a:p>
        </p:txBody>
      </p:sp>
      <p:sp>
        <p:nvSpPr>
          <p:cNvPr id="5" name="Footer Placeholder 4">
            <a:extLst>
              <a:ext uri="{FF2B5EF4-FFF2-40B4-BE49-F238E27FC236}">
                <a16:creationId xmlns:a16="http://schemas.microsoft.com/office/drawing/2014/main" id="{180829A2-8DD6-4180-BBF0-2935A89CB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041D7-C7A9-46D8-A3E7-802337F34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F43D8-6493-42B4-903C-93B78F2518D3}" type="slidenum">
              <a:rPr lang="en-US" smtClean="0"/>
              <a:t>‹#›</a:t>
            </a:fld>
            <a:endParaRPr lang="en-US"/>
          </a:p>
        </p:txBody>
      </p:sp>
    </p:spTree>
    <p:extLst>
      <p:ext uri="{BB962C8B-B14F-4D97-AF65-F5344CB8AC3E}">
        <p14:creationId xmlns:p14="http://schemas.microsoft.com/office/powerpoint/2010/main" val="566564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DE64B01-AB06-4B8D-ABEB-B506E953EA61}"/>
              </a:ext>
            </a:extLst>
          </p:cNvPr>
          <p:cNvSpPr txBox="1"/>
          <p:nvPr/>
        </p:nvSpPr>
        <p:spPr>
          <a:xfrm>
            <a:off x="213200" y="2370143"/>
            <a:ext cx="7437851" cy="2834640"/>
          </a:xfrm>
          <a:prstGeom prst="rect">
            <a:avLst/>
          </a:prstGeom>
          <a:noFill/>
          <a:ln>
            <a:solidFill>
              <a:srgbClr val="BCBCBC"/>
            </a:solidFill>
          </a:ln>
        </p:spPr>
        <p:txBody>
          <a:bodyPr wrap="square" rtlCol="0">
            <a:spAutoFit/>
          </a:bodyPr>
          <a:lstStyle/>
          <a:p>
            <a:endParaRPr lang="en-US" dirty="0"/>
          </a:p>
        </p:txBody>
      </p:sp>
      <p:pic>
        <p:nvPicPr>
          <p:cNvPr id="29" name="Picture 28">
            <a:extLst>
              <a:ext uri="{FF2B5EF4-FFF2-40B4-BE49-F238E27FC236}">
                <a16:creationId xmlns:a16="http://schemas.microsoft.com/office/drawing/2014/main" id="{93EFA8DB-F1CC-46C8-A832-B797CFDF9754}"/>
              </a:ext>
            </a:extLst>
          </p:cNvPr>
          <p:cNvPicPr>
            <a:picLocks noChangeAspect="1"/>
          </p:cNvPicPr>
          <p:nvPr/>
        </p:nvPicPr>
        <p:blipFill>
          <a:blip r:embed="rId2"/>
          <a:stretch>
            <a:fillRect/>
          </a:stretch>
        </p:blipFill>
        <p:spPr>
          <a:xfrm>
            <a:off x="2741467" y="2750935"/>
            <a:ext cx="2230641" cy="1165491"/>
          </a:xfrm>
          <a:prstGeom prst="rect">
            <a:avLst/>
          </a:prstGeom>
        </p:spPr>
      </p:pic>
      <p:sp>
        <p:nvSpPr>
          <p:cNvPr id="27" name="TextBox 26">
            <a:extLst>
              <a:ext uri="{FF2B5EF4-FFF2-40B4-BE49-F238E27FC236}">
                <a16:creationId xmlns:a16="http://schemas.microsoft.com/office/drawing/2014/main" id="{FC1212E5-4100-42E2-B19F-F9EAC25FF69B}"/>
              </a:ext>
            </a:extLst>
          </p:cNvPr>
          <p:cNvSpPr txBox="1"/>
          <p:nvPr/>
        </p:nvSpPr>
        <p:spPr>
          <a:xfrm>
            <a:off x="7782136" y="1202064"/>
            <a:ext cx="4280197" cy="4011251"/>
          </a:xfrm>
          <a:prstGeom prst="rect">
            <a:avLst/>
          </a:prstGeom>
          <a:noFill/>
          <a:ln>
            <a:solidFill>
              <a:srgbClr val="BCBCBC"/>
            </a:solidFill>
          </a:ln>
        </p:spPr>
        <p:txBody>
          <a:bodyPr wrap="square" rtlCol="0">
            <a:spAutoFit/>
          </a:bodyPr>
          <a:lstStyle/>
          <a:p>
            <a:endParaRPr lang="en-US" sz="1050" dirty="0"/>
          </a:p>
        </p:txBody>
      </p:sp>
      <p:pic>
        <p:nvPicPr>
          <p:cNvPr id="1026" name="Picture 2" descr="Image result for us department of energy office of science logo">
            <a:extLst>
              <a:ext uri="{FF2B5EF4-FFF2-40B4-BE49-F238E27FC236}">
                <a16:creationId xmlns:a16="http://schemas.microsoft.com/office/drawing/2014/main" id="{9BBF40F0-F2EE-4C20-8513-17CA5F448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5" y="86887"/>
            <a:ext cx="2394795" cy="6500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9E98D8-D7A7-4F89-851E-4C38BC2A9E5F}"/>
              </a:ext>
            </a:extLst>
          </p:cNvPr>
          <p:cNvSpPr/>
          <p:nvPr/>
        </p:nvSpPr>
        <p:spPr>
          <a:xfrm>
            <a:off x="2468130" y="100992"/>
            <a:ext cx="9728668" cy="646331"/>
          </a:xfrm>
          <a:prstGeom prst="rect">
            <a:avLst/>
          </a:prstGeom>
        </p:spPr>
        <p:txBody>
          <a:bodyPr wrap="square">
            <a:spAutoFit/>
          </a:bodyPr>
          <a:lstStyle/>
          <a:p>
            <a:r>
              <a:rPr lang="en-US" b="1" dirty="0"/>
              <a:t>DOE BER DESC0014156 </a:t>
            </a:r>
            <a:r>
              <a:rPr lang="en-US" dirty="0"/>
              <a:t>‘Climate adaptation and sustainability in switchgrass: exploring plant-microbe-soil interactions across continental scale environmental gradients’</a:t>
            </a:r>
          </a:p>
        </p:txBody>
      </p:sp>
      <p:sp>
        <p:nvSpPr>
          <p:cNvPr id="6" name="Subtitle 5">
            <a:extLst>
              <a:ext uri="{FF2B5EF4-FFF2-40B4-BE49-F238E27FC236}">
                <a16:creationId xmlns:a16="http://schemas.microsoft.com/office/drawing/2014/main" id="{77ED8924-8EC7-4A09-AD9D-DF0AD601F222}"/>
              </a:ext>
            </a:extLst>
          </p:cNvPr>
          <p:cNvSpPr>
            <a:spLocks noGrp="1"/>
          </p:cNvSpPr>
          <p:nvPr>
            <p:ph type="subTitle" idx="1"/>
          </p:nvPr>
        </p:nvSpPr>
        <p:spPr>
          <a:xfrm>
            <a:off x="295835" y="737131"/>
            <a:ext cx="11551022" cy="543540"/>
          </a:xfrm>
        </p:spPr>
        <p:txBody>
          <a:bodyPr>
            <a:normAutofit fontScale="92500" lnSpcReduction="10000"/>
          </a:bodyPr>
          <a:lstStyle/>
          <a:p>
            <a:pPr>
              <a:spcBef>
                <a:spcPts val="400"/>
              </a:spcBef>
            </a:pPr>
            <a:r>
              <a:rPr lang="en-US" sz="1800" dirty="0">
                <a:solidFill>
                  <a:schemeClr val="accent1">
                    <a:lumMod val="50000"/>
                  </a:schemeClr>
                </a:solidFill>
              </a:rPr>
              <a:t>Using Machine Learning to Identify Cultivar x Site Interaction and Environmental Variable Affecting Aboveground Biomass</a:t>
            </a:r>
          </a:p>
          <a:p>
            <a:pPr>
              <a:spcBef>
                <a:spcPts val="400"/>
              </a:spcBef>
            </a:pPr>
            <a:r>
              <a:rPr lang="en-US" sz="1400" b="1" dirty="0"/>
              <a:t>Thomas Juenger</a:t>
            </a:r>
            <a:r>
              <a:rPr lang="en-US" sz="1400" b="1" baseline="30000" dirty="0"/>
              <a:t>1</a:t>
            </a:r>
            <a:r>
              <a:rPr lang="en-US" sz="1400" dirty="0"/>
              <a:t>, Li Zhang</a:t>
            </a:r>
            <a:r>
              <a:rPr lang="en-US" sz="1400" baseline="30000" dirty="0"/>
              <a:t>1</a:t>
            </a:r>
            <a:r>
              <a:rPr lang="en-US" sz="1400" dirty="0"/>
              <a:t>*, Jason Bonnette</a:t>
            </a:r>
            <a:r>
              <a:rPr lang="en-US" sz="1400" baseline="30000" dirty="0"/>
              <a:t>1</a:t>
            </a:r>
            <a:r>
              <a:rPr lang="en-US" sz="1400" dirty="0"/>
              <a:t>, Kathrine Behrman</a:t>
            </a:r>
            <a:r>
              <a:rPr lang="en-US" sz="1400" baseline="30000" dirty="0"/>
              <a:t>1</a:t>
            </a:r>
            <a:endParaRPr lang="en-US" sz="900" dirty="0"/>
          </a:p>
        </p:txBody>
      </p:sp>
      <p:cxnSp>
        <p:nvCxnSpPr>
          <p:cNvPr id="8" name="Straight Connector 7">
            <a:extLst>
              <a:ext uri="{FF2B5EF4-FFF2-40B4-BE49-F238E27FC236}">
                <a16:creationId xmlns:a16="http://schemas.microsoft.com/office/drawing/2014/main" id="{84ED9319-4EB4-47E7-98C6-62B529D31CDF}"/>
              </a:ext>
            </a:extLst>
          </p:cNvPr>
          <p:cNvCxnSpPr/>
          <p:nvPr/>
        </p:nvCxnSpPr>
        <p:spPr>
          <a:xfrm>
            <a:off x="4798" y="717281"/>
            <a:ext cx="12192000" cy="158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AFA825F-95D4-4070-BD42-67CAC4C9B485}"/>
              </a:ext>
            </a:extLst>
          </p:cNvPr>
          <p:cNvSpPr txBox="1"/>
          <p:nvPr/>
        </p:nvSpPr>
        <p:spPr>
          <a:xfrm>
            <a:off x="216638" y="1202065"/>
            <a:ext cx="7452828" cy="1069524"/>
          </a:xfrm>
          <a:prstGeom prst="rect">
            <a:avLst/>
          </a:prstGeom>
          <a:noFill/>
          <a:ln>
            <a:solidFill>
              <a:srgbClr val="BCBCBC"/>
            </a:solidFill>
          </a:ln>
        </p:spPr>
        <p:txBody>
          <a:bodyPr wrap="square" rtlCol="0">
            <a:spAutoFit/>
          </a:bodyPr>
          <a:lstStyle/>
          <a:p>
            <a:r>
              <a:rPr lang="en-US" sz="1600" b="1" dirty="0"/>
              <a:t>Background: </a:t>
            </a:r>
            <a:r>
              <a:rPr lang="en-US" sz="1050" dirty="0"/>
              <a:t>Switchgrass, a perennial grass native to North American, is a promising second generation biofuel crop.</a:t>
            </a:r>
          </a:p>
          <a:p>
            <a:r>
              <a:rPr lang="en-US" sz="1050" dirty="0"/>
              <a:t>Switchgrass yields are sensitive to climatic variability and exhibit cultivar x environment interactions associated with temperature and precipitation in space and time. </a:t>
            </a:r>
          </a:p>
          <a:p>
            <a:r>
              <a:rPr lang="en-US" sz="1600" b="1" dirty="0"/>
              <a:t>Objectives: </a:t>
            </a:r>
            <a:r>
              <a:rPr lang="en-US" sz="1050" dirty="0"/>
              <a:t>1) Determine how cultivar specific seasonal growth patterns for aboveground biomass and tiller counts are related. 2) Identify environmental variable(s) affecting the seasonal phenotypes. </a:t>
            </a:r>
          </a:p>
        </p:txBody>
      </p:sp>
      <p:sp>
        <p:nvSpPr>
          <p:cNvPr id="10" name="TextBox 9">
            <a:extLst>
              <a:ext uri="{FF2B5EF4-FFF2-40B4-BE49-F238E27FC236}">
                <a16:creationId xmlns:a16="http://schemas.microsoft.com/office/drawing/2014/main" id="{13EC7805-08CD-4358-B889-558A6190A295}"/>
              </a:ext>
            </a:extLst>
          </p:cNvPr>
          <p:cNvSpPr txBox="1"/>
          <p:nvPr/>
        </p:nvSpPr>
        <p:spPr>
          <a:xfrm>
            <a:off x="7787805" y="1226855"/>
            <a:ext cx="1973989" cy="584775"/>
          </a:xfrm>
          <a:prstGeom prst="rect">
            <a:avLst/>
          </a:prstGeom>
          <a:noFill/>
        </p:spPr>
        <p:txBody>
          <a:bodyPr wrap="square" rtlCol="0">
            <a:spAutoFit/>
          </a:bodyPr>
          <a:lstStyle/>
          <a:p>
            <a:r>
              <a:rPr lang="en-US" sz="1600" b="1" dirty="0"/>
              <a:t>Field Experiments:</a:t>
            </a:r>
          </a:p>
          <a:p>
            <a:endParaRPr lang="en-US" sz="1600" dirty="0"/>
          </a:p>
        </p:txBody>
      </p:sp>
      <p:pic>
        <p:nvPicPr>
          <p:cNvPr id="12" name="Picture 11">
            <a:extLst>
              <a:ext uri="{FF2B5EF4-FFF2-40B4-BE49-F238E27FC236}">
                <a16:creationId xmlns:a16="http://schemas.microsoft.com/office/drawing/2014/main" id="{2D941BA1-2721-4C3A-B6D8-3DACFF0A246A}"/>
              </a:ext>
            </a:extLst>
          </p:cNvPr>
          <p:cNvPicPr>
            <a:picLocks noChangeAspect="1"/>
          </p:cNvPicPr>
          <p:nvPr/>
        </p:nvPicPr>
        <p:blipFill>
          <a:blip r:embed="rId4"/>
          <a:stretch>
            <a:fillRect/>
          </a:stretch>
        </p:blipFill>
        <p:spPr>
          <a:xfrm>
            <a:off x="7848846" y="1544332"/>
            <a:ext cx="1133435" cy="794859"/>
          </a:xfrm>
          <a:prstGeom prst="rect">
            <a:avLst/>
          </a:prstGeom>
        </p:spPr>
      </p:pic>
      <p:sp>
        <p:nvSpPr>
          <p:cNvPr id="16" name="Content Placeholder 2">
            <a:extLst>
              <a:ext uri="{FF2B5EF4-FFF2-40B4-BE49-F238E27FC236}">
                <a16:creationId xmlns:a16="http://schemas.microsoft.com/office/drawing/2014/main" id="{DAD38B30-372E-4E10-8407-3A38152B8FFE}"/>
              </a:ext>
            </a:extLst>
          </p:cNvPr>
          <p:cNvSpPr txBox="1">
            <a:spLocks/>
          </p:cNvSpPr>
          <p:nvPr/>
        </p:nvSpPr>
        <p:spPr>
          <a:xfrm>
            <a:off x="7764246" y="3229072"/>
            <a:ext cx="1419695" cy="6211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100" dirty="0"/>
              <a:t> </a:t>
            </a:r>
            <a:r>
              <a:rPr lang="en-US" sz="900" dirty="0"/>
              <a:t>Lowland: Alamo, Kanlow</a:t>
            </a:r>
          </a:p>
          <a:p>
            <a:pPr algn="l">
              <a:spcBef>
                <a:spcPts val="0"/>
              </a:spcBef>
            </a:pPr>
            <a:r>
              <a:rPr lang="en-US" sz="900" dirty="0"/>
              <a:t> Upland: CIR, Blackwell</a:t>
            </a:r>
          </a:p>
          <a:p>
            <a:pPr algn="l">
              <a:spcBef>
                <a:spcPts val="0"/>
              </a:spcBef>
            </a:pPr>
            <a:r>
              <a:rPr lang="en-US" sz="900" dirty="0"/>
              <a:t> Hybrid: Liberty, Carthage</a:t>
            </a:r>
          </a:p>
        </p:txBody>
      </p:sp>
      <p:sp>
        <p:nvSpPr>
          <p:cNvPr id="14" name="TextBox 13">
            <a:extLst>
              <a:ext uri="{FF2B5EF4-FFF2-40B4-BE49-F238E27FC236}">
                <a16:creationId xmlns:a16="http://schemas.microsoft.com/office/drawing/2014/main" id="{F500EBD5-E14E-46F2-A7A0-0FDADB8DEC19}"/>
              </a:ext>
            </a:extLst>
          </p:cNvPr>
          <p:cNvSpPr txBox="1"/>
          <p:nvPr/>
        </p:nvSpPr>
        <p:spPr>
          <a:xfrm>
            <a:off x="191966" y="2300186"/>
            <a:ext cx="1662213" cy="338554"/>
          </a:xfrm>
          <a:prstGeom prst="rect">
            <a:avLst/>
          </a:prstGeom>
          <a:noFill/>
        </p:spPr>
        <p:txBody>
          <a:bodyPr wrap="square" rtlCol="0">
            <a:spAutoFit/>
          </a:bodyPr>
          <a:lstStyle/>
          <a:p>
            <a:r>
              <a:rPr lang="en-US" sz="1600" b="1" dirty="0"/>
              <a:t>Results:</a:t>
            </a:r>
            <a:endParaRPr lang="en-US" sz="1600" dirty="0"/>
          </a:p>
        </p:txBody>
      </p:sp>
      <p:sp>
        <p:nvSpPr>
          <p:cNvPr id="20" name="TextBox 19">
            <a:extLst>
              <a:ext uri="{FF2B5EF4-FFF2-40B4-BE49-F238E27FC236}">
                <a16:creationId xmlns:a16="http://schemas.microsoft.com/office/drawing/2014/main" id="{5837083C-1CE5-4375-BAD5-B78D3FE4755A}"/>
              </a:ext>
            </a:extLst>
          </p:cNvPr>
          <p:cNvSpPr txBox="1"/>
          <p:nvPr/>
        </p:nvSpPr>
        <p:spPr>
          <a:xfrm>
            <a:off x="288676" y="2533122"/>
            <a:ext cx="2219239" cy="246221"/>
          </a:xfrm>
          <a:prstGeom prst="rect">
            <a:avLst/>
          </a:prstGeom>
          <a:noFill/>
        </p:spPr>
        <p:txBody>
          <a:bodyPr wrap="square" rtlCol="0">
            <a:spAutoFit/>
          </a:bodyPr>
          <a:lstStyle/>
          <a:p>
            <a:pPr algn="ctr"/>
            <a:r>
              <a:rPr lang="en-US" sz="1000" dirty="0"/>
              <a:t>Multivariate Time Series Clustering </a:t>
            </a:r>
          </a:p>
        </p:txBody>
      </p:sp>
      <p:sp>
        <p:nvSpPr>
          <p:cNvPr id="22" name="TextBox 21">
            <a:extLst>
              <a:ext uri="{FF2B5EF4-FFF2-40B4-BE49-F238E27FC236}">
                <a16:creationId xmlns:a16="http://schemas.microsoft.com/office/drawing/2014/main" id="{6EAC5D13-2591-44B0-9C90-CB27CCF56A21}"/>
              </a:ext>
            </a:extLst>
          </p:cNvPr>
          <p:cNvSpPr txBox="1"/>
          <p:nvPr/>
        </p:nvSpPr>
        <p:spPr>
          <a:xfrm>
            <a:off x="2508113" y="2467442"/>
            <a:ext cx="2097954" cy="246221"/>
          </a:xfrm>
          <a:prstGeom prst="rect">
            <a:avLst/>
          </a:prstGeom>
          <a:noFill/>
        </p:spPr>
        <p:txBody>
          <a:bodyPr wrap="square" rtlCol="0">
            <a:spAutoFit/>
          </a:bodyPr>
          <a:lstStyle/>
          <a:p>
            <a:pPr algn="ctr"/>
            <a:r>
              <a:rPr lang="en-US" sz="1000" dirty="0"/>
              <a:t>Multivariate Random Forest</a:t>
            </a:r>
          </a:p>
        </p:txBody>
      </p:sp>
      <p:pic>
        <p:nvPicPr>
          <p:cNvPr id="1028" name="Picture 4" descr="Image result for ut austin logo">
            <a:extLst>
              <a:ext uri="{FF2B5EF4-FFF2-40B4-BE49-F238E27FC236}">
                <a16:creationId xmlns:a16="http://schemas.microsoft.com/office/drawing/2014/main" id="{69B2F205-1AE6-4FFF-B7B5-2A310D924A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61347" y="6229277"/>
            <a:ext cx="1606511" cy="46009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6D43D54-BCBD-4803-B1D6-6A7CA80C1195}"/>
              </a:ext>
            </a:extLst>
          </p:cNvPr>
          <p:cNvSpPr txBox="1"/>
          <p:nvPr/>
        </p:nvSpPr>
        <p:spPr>
          <a:xfrm>
            <a:off x="202576" y="5290769"/>
            <a:ext cx="9703424" cy="1469633"/>
          </a:xfrm>
          <a:prstGeom prst="rect">
            <a:avLst/>
          </a:prstGeom>
          <a:noFill/>
          <a:ln>
            <a:solidFill>
              <a:srgbClr val="BCBCBC"/>
            </a:solidFill>
          </a:ln>
        </p:spPr>
        <p:txBody>
          <a:bodyPr wrap="square" rtlCol="0">
            <a:spAutoFit/>
          </a:bodyPr>
          <a:lstStyle/>
          <a:p>
            <a:r>
              <a:rPr lang="en-US" sz="1600" b="1" dirty="0"/>
              <a:t>Conclusions:</a:t>
            </a:r>
          </a:p>
          <a:p>
            <a:pPr marL="171450" indent="-171450">
              <a:buFont typeface="Arial" panose="020B0604020202020204" pitchFamily="34" charset="0"/>
              <a:buChar char="•"/>
            </a:pPr>
            <a:r>
              <a:rPr lang="en-US" sz="1050" dirty="0"/>
              <a:t>The two upland cultivars (Alamo and Kanlow) and the two lowland cultivars (Blackwell and CIR) form two distinct clusters regardless of site. </a:t>
            </a:r>
          </a:p>
          <a:p>
            <a:pPr marL="171450" indent="-171450">
              <a:buFont typeface="Arial" panose="020B0604020202020204" pitchFamily="34" charset="0"/>
              <a:buChar char="•"/>
            </a:pPr>
            <a:r>
              <a:rPr lang="en-US" sz="1050" dirty="0"/>
              <a:t>The hybrid Liberty always clutters with the lowland cultivars, indicating that it is phenotypically lowland. The other hybrid, Carthage, phenotypically resembles an upland in the northern sites (CLMB and FRMI) and a lowland in the southern site (TMPL), thus indicating this cultivar is displaying strong cultivar x environment interactions.</a:t>
            </a:r>
          </a:p>
          <a:p>
            <a:pPr marL="171450" indent="-171450">
              <a:buFont typeface="Arial" panose="020B0604020202020204" pitchFamily="34" charset="0"/>
              <a:buChar char="•"/>
            </a:pPr>
            <a:r>
              <a:rPr lang="en-US" sz="1050" dirty="0"/>
              <a:t>Average temperature (TEMP_Avg) between each sampling interval was identified as the major factor influencing aboveground biomass. There is a positive linear relationship between temperature and biomass when average temperature is between 15 to 25°C. At average temperature values between 25 to 30°C, biomass is constant. </a:t>
            </a:r>
          </a:p>
          <a:p>
            <a:pPr marL="171450" indent="-171450">
              <a:buFont typeface="Arial" panose="020B0604020202020204" pitchFamily="34" charset="0"/>
              <a:buChar char="•"/>
            </a:pPr>
            <a:r>
              <a:rPr lang="en-US" sz="1050" dirty="0"/>
              <a:t>Tiller counts differ by cultivar and the dominant environmental variable affecting tiller count for each cultivar is different. However, average temperature (TEMP_Avg) or total precipitation (RAIN_Sum) between sampling intervals are the most common environmental variable impacting tiller count for all cultivars except Kanlow.</a:t>
            </a:r>
          </a:p>
        </p:txBody>
      </p:sp>
      <p:sp>
        <p:nvSpPr>
          <p:cNvPr id="31" name="TextBox 30">
            <a:extLst>
              <a:ext uri="{FF2B5EF4-FFF2-40B4-BE49-F238E27FC236}">
                <a16:creationId xmlns:a16="http://schemas.microsoft.com/office/drawing/2014/main" id="{7659BF90-70C4-4EF9-BCFB-399AC9DEAEF7}"/>
              </a:ext>
            </a:extLst>
          </p:cNvPr>
          <p:cNvSpPr txBox="1"/>
          <p:nvPr/>
        </p:nvSpPr>
        <p:spPr>
          <a:xfrm>
            <a:off x="9968253" y="5295579"/>
            <a:ext cx="2094080" cy="860936"/>
          </a:xfrm>
          <a:prstGeom prst="rect">
            <a:avLst/>
          </a:prstGeom>
          <a:noFill/>
          <a:ln>
            <a:solidFill>
              <a:srgbClr val="BCBCBC"/>
            </a:solidFill>
          </a:ln>
        </p:spPr>
        <p:txBody>
          <a:bodyPr wrap="square" rtlCol="0">
            <a:spAutoFit/>
          </a:bodyPr>
          <a:lstStyle/>
          <a:p>
            <a:r>
              <a:rPr lang="en-US" sz="1600" b="1" dirty="0"/>
              <a:t>Contacts:</a:t>
            </a:r>
          </a:p>
          <a:p>
            <a:r>
              <a:rPr lang="en-US" sz="1100" dirty="0"/>
              <a:t>lz5943@utexas.edu</a:t>
            </a:r>
          </a:p>
          <a:p>
            <a:r>
              <a:rPr lang="en-US" sz="1100" dirty="0"/>
              <a:t>tjuenger@austin.utexas.edu</a:t>
            </a:r>
          </a:p>
          <a:p>
            <a:r>
              <a:rPr lang="en-US" sz="1100" dirty="0"/>
              <a:t>kate.behrman@gmail.com</a:t>
            </a:r>
          </a:p>
        </p:txBody>
      </p:sp>
      <p:pic>
        <p:nvPicPr>
          <p:cNvPr id="11" name="Picture 10">
            <a:extLst>
              <a:ext uri="{FF2B5EF4-FFF2-40B4-BE49-F238E27FC236}">
                <a16:creationId xmlns:a16="http://schemas.microsoft.com/office/drawing/2014/main" id="{68BE4C5E-A165-4F45-A361-DAF93049A13A}"/>
              </a:ext>
            </a:extLst>
          </p:cNvPr>
          <p:cNvPicPr>
            <a:picLocks noChangeAspect="1"/>
          </p:cNvPicPr>
          <p:nvPr/>
        </p:nvPicPr>
        <p:blipFill>
          <a:blip r:embed="rId6"/>
          <a:stretch>
            <a:fillRect/>
          </a:stretch>
        </p:blipFill>
        <p:spPr>
          <a:xfrm>
            <a:off x="7936188" y="3749761"/>
            <a:ext cx="3990044" cy="1333098"/>
          </a:xfrm>
          <a:prstGeom prst="rect">
            <a:avLst/>
          </a:prstGeom>
        </p:spPr>
      </p:pic>
      <p:sp>
        <p:nvSpPr>
          <p:cNvPr id="32" name="TextBox 31">
            <a:extLst>
              <a:ext uri="{FF2B5EF4-FFF2-40B4-BE49-F238E27FC236}">
                <a16:creationId xmlns:a16="http://schemas.microsoft.com/office/drawing/2014/main" id="{6EAC5D13-2591-44B0-9C90-CB27CCF56A21}"/>
              </a:ext>
            </a:extLst>
          </p:cNvPr>
          <p:cNvSpPr txBox="1"/>
          <p:nvPr/>
        </p:nvSpPr>
        <p:spPr>
          <a:xfrm>
            <a:off x="4807156" y="2467442"/>
            <a:ext cx="2741949" cy="246221"/>
          </a:xfrm>
          <a:prstGeom prst="rect">
            <a:avLst/>
          </a:prstGeom>
          <a:noFill/>
        </p:spPr>
        <p:txBody>
          <a:bodyPr wrap="square" rtlCol="0">
            <a:spAutoFit/>
          </a:bodyPr>
          <a:lstStyle/>
          <a:p>
            <a:pPr algn="ctr"/>
            <a:r>
              <a:rPr lang="en-US" sz="1000" dirty="0"/>
              <a:t>Variable Importance for Tiller Count</a:t>
            </a:r>
          </a:p>
        </p:txBody>
      </p:sp>
      <p:pic>
        <p:nvPicPr>
          <p:cNvPr id="7" name="Picture 6">
            <a:extLst>
              <a:ext uri="{FF2B5EF4-FFF2-40B4-BE49-F238E27FC236}">
                <a16:creationId xmlns:a16="http://schemas.microsoft.com/office/drawing/2014/main" id="{DA46CCDE-9B20-447E-AF54-B4D4B164DCEB}"/>
              </a:ext>
            </a:extLst>
          </p:cNvPr>
          <p:cNvPicPr>
            <a:picLocks noChangeAspect="1"/>
          </p:cNvPicPr>
          <p:nvPr/>
        </p:nvPicPr>
        <p:blipFill>
          <a:blip r:embed="rId7"/>
          <a:stretch>
            <a:fillRect/>
          </a:stretch>
        </p:blipFill>
        <p:spPr>
          <a:xfrm>
            <a:off x="259226" y="2768237"/>
            <a:ext cx="2411677" cy="2334818"/>
          </a:xfrm>
          <a:prstGeom prst="rect">
            <a:avLst/>
          </a:prstGeom>
        </p:spPr>
      </p:pic>
      <p:sp>
        <p:nvSpPr>
          <p:cNvPr id="2" name="TextBox 1"/>
          <p:cNvSpPr txBox="1"/>
          <p:nvPr/>
        </p:nvSpPr>
        <p:spPr>
          <a:xfrm>
            <a:off x="575087" y="3438946"/>
            <a:ext cx="681582" cy="246221"/>
          </a:xfrm>
          <a:prstGeom prst="rect">
            <a:avLst/>
          </a:prstGeom>
          <a:noFill/>
        </p:spPr>
        <p:txBody>
          <a:bodyPr wrap="square" rtlCol="0">
            <a:spAutoFit/>
          </a:bodyPr>
          <a:lstStyle/>
          <a:p>
            <a:r>
              <a:rPr lang="en-US" sz="1000" dirty="0">
                <a:solidFill>
                  <a:srgbClr val="0070C0"/>
                </a:solidFill>
              </a:rPr>
              <a:t>Lowland</a:t>
            </a:r>
          </a:p>
        </p:txBody>
      </p:sp>
      <p:sp>
        <p:nvSpPr>
          <p:cNvPr id="26" name="TextBox 25"/>
          <p:cNvSpPr txBox="1"/>
          <p:nvPr/>
        </p:nvSpPr>
        <p:spPr>
          <a:xfrm>
            <a:off x="1673524" y="3438946"/>
            <a:ext cx="624934" cy="246221"/>
          </a:xfrm>
          <a:prstGeom prst="rect">
            <a:avLst/>
          </a:prstGeom>
          <a:noFill/>
        </p:spPr>
        <p:txBody>
          <a:bodyPr wrap="square" rtlCol="0">
            <a:spAutoFit/>
          </a:bodyPr>
          <a:lstStyle/>
          <a:p>
            <a:r>
              <a:rPr lang="en-US" sz="1000" dirty="0">
                <a:solidFill>
                  <a:schemeClr val="accent6">
                    <a:lumMod val="75000"/>
                  </a:schemeClr>
                </a:solidFill>
              </a:rPr>
              <a:t>Upland</a:t>
            </a:r>
          </a:p>
        </p:txBody>
      </p:sp>
      <p:sp>
        <p:nvSpPr>
          <p:cNvPr id="24" name="TextBox 23">
            <a:extLst>
              <a:ext uri="{FF2B5EF4-FFF2-40B4-BE49-F238E27FC236}">
                <a16:creationId xmlns:a16="http://schemas.microsoft.com/office/drawing/2014/main" id="{B6B98E1C-ED4E-4F7B-A470-B61A8EF9BCB6}"/>
              </a:ext>
            </a:extLst>
          </p:cNvPr>
          <p:cNvSpPr txBox="1"/>
          <p:nvPr/>
        </p:nvSpPr>
        <p:spPr>
          <a:xfrm>
            <a:off x="2761597" y="3663836"/>
            <a:ext cx="611899" cy="200055"/>
          </a:xfrm>
          <a:prstGeom prst="rect">
            <a:avLst/>
          </a:prstGeom>
          <a:noFill/>
        </p:spPr>
        <p:txBody>
          <a:bodyPr wrap="square" rtlCol="0">
            <a:spAutoFit/>
          </a:bodyPr>
          <a:lstStyle/>
          <a:p>
            <a:r>
              <a:rPr lang="en-US" sz="700" dirty="0"/>
              <a:t>SOC</a:t>
            </a:r>
          </a:p>
        </p:txBody>
      </p:sp>
      <p:sp>
        <p:nvSpPr>
          <p:cNvPr id="33" name="TextBox 32">
            <a:extLst>
              <a:ext uri="{FF2B5EF4-FFF2-40B4-BE49-F238E27FC236}">
                <a16:creationId xmlns:a16="http://schemas.microsoft.com/office/drawing/2014/main" id="{5E55BEE5-D52E-4EC3-8487-B810F02B3920}"/>
              </a:ext>
            </a:extLst>
          </p:cNvPr>
          <p:cNvSpPr txBox="1"/>
          <p:nvPr/>
        </p:nvSpPr>
        <p:spPr>
          <a:xfrm>
            <a:off x="2775999" y="2765842"/>
            <a:ext cx="792848" cy="200055"/>
          </a:xfrm>
          <a:prstGeom prst="rect">
            <a:avLst/>
          </a:prstGeom>
          <a:noFill/>
        </p:spPr>
        <p:txBody>
          <a:bodyPr wrap="square" rtlCol="0">
            <a:spAutoFit/>
          </a:bodyPr>
          <a:lstStyle/>
          <a:p>
            <a:r>
              <a:rPr lang="en-US" sz="700" dirty="0"/>
              <a:t>GENO</a:t>
            </a:r>
          </a:p>
        </p:txBody>
      </p:sp>
      <p:sp>
        <p:nvSpPr>
          <p:cNvPr id="36" name="TextBox 35">
            <a:extLst>
              <a:ext uri="{FF2B5EF4-FFF2-40B4-BE49-F238E27FC236}">
                <a16:creationId xmlns:a16="http://schemas.microsoft.com/office/drawing/2014/main" id="{6BE708FD-9DBE-4C8C-8C7D-A83AADF8910C}"/>
              </a:ext>
            </a:extLst>
          </p:cNvPr>
          <p:cNvSpPr txBox="1"/>
          <p:nvPr/>
        </p:nvSpPr>
        <p:spPr>
          <a:xfrm>
            <a:off x="2770143" y="2891862"/>
            <a:ext cx="792848" cy="200055"/>
          </a:xfrm>
          <a:prstGeom prst="rect">
            <a:avLst/>
          </a:prstGeom>
          <a:noFill/>
        </p:spPr>
        <p:txBody>
          <a:bodyPr wrap="square" rtlCol="0">
            <a:spAutoFit/>
          </a:bodyPr>
          <a:lstStyle/>
          <a:p>
            <a:r>
              <a:rPr lang="en-US" sz="700" dirty="0"/>
              <a:t>RAIN_Driest</a:t>
            </a:r>
          </a:p>
        </p:txBody>
      </p:sp>
      <p:sp>
        <p:nvSpPr>
          <p:cNvPr id="37" name="TextBox 36">
            <a:extLst>
              <a:ext uri="{FF2B5EF4-FFF2-40B4-BE49-F238E27FC236}">
                <a16:creationId xmlns:a16="http://schemas.microsoft.com/office/drawing/2014/main" id="{CEC12DAD-7CC3-4DEC-AC8D-B8983B812B0D}"/>
              </a:ext>
            </a:extLst>
          </p:cNvPr>
          <p:cNvSpPr txBox="1"/>
          <p:nvPr/>
        </p:nvSpPr>
        <p:spPr>
          <a:xfrm>
            <a:off x="2765379" y="3017500"/>
            <a:ext cx="669348" cy="200055"/>
          </a:xfrm>
          <a:prstGeom prst="rect">
            <a:avLst/>
          </a:prstGeom>
          <a:noFill/>
        </p:spPr>
        <p:txBody>
          <a:bodyPr wrap="square" rtlCol="0">
            <a:spAutoFit/>
          </a:bodyPr>
          <a:lstStyle/>
          <a:p>
            <a:r>
              <a:rPr lang="en-US" sz="700" dirty="0"/>
              <a:t>RAIN_Sum</a:t>
            </a:r>
          </a:p>
        </p:txBody>
      </p:sp>
      <p:sp>
        <p:nvSpPr>
          <p:cNvPr id="38" name="TextBox 37">
            <a:extLst>
              <a:ext uri="{FF2B5EF4-FFF2-40B4-BE49-F238E27FC236}">
                <a16:creationId xmlns:a16="http://schemas.microsoft.com/office/drawing/2014/main" id="{5CED3CB6-263C-4DB9-AE09-F0DB888D1B65}"/>
              </a:ext>
            </a:extLst>
          </p:cNvPr>
          <p:cNvSpPr txBox="1"/>
          <p:nvPr/>
        </p:nvSpPr>
        <p:spPr>
          <a:xfrm>
            <a:off x="2767204" y="3281651"/>
            <a:ext cx="457200" cy="200055"/>
          </a:xfrm>
          <a:prstGeom prst="rect">
            <a:avLst/>
          </a:prstGeom>
          <a:noFill/>
        </p:spPr>
        <p:txBody>
          <a:bodyPr wrap="square" rtlCol="0">
            <a:spAutoFit/>
          </a:bodyPr>
          <a:lstStyle/>
          <a:p>
            <a:r>
              <a:rPr lang="en-US" sz="700" dirty="0"/>
              <a:t>SRAD</a:t>
            </a:r>
          </a:p>
        </p:txBody>
      </p:sp>
      <p:sp>
        <p:nvSpPr>
          <p:cNvPr id="39" name="TextBox 38">
            <a:extLst>
              <a:ext uri="{FF2B5EF4-FFF2-40B4-BE49-F238E27FC236}">
                <a16:creationId xmlns:a16="http://schemas.microsoft.com/office/drawing/2014/main" id="{81C6D397-30C2-4F03-AE5A-3189F5F15EBD}"/>
              </a:ext>
            </a:extLst>
          </p:cNvPr>
          <p:cNvSpPr txBox="1"/>
          <p:nvPr/>
        </p:nvSpPr>
        <p:spPr>
          <a:xfrm>
            <a:off x="2770136" y="3407672"/>
            <a:ext cx="304800" cy="200055"/>
          </a:xfrm>
          <a:prstGeom prst="rect">
            <a:avLst/>
          </a:prstGeom>
          <a:noFill/>
        </p:spPr>
        <p:txBody>
          <a:bodyPr wrap="square" rtlCol="0">
            <a:spAutoFit/>
          </a:bodyPr>
          <a:lstStyle/>
          <a:p>
            <a:r>
              <a:rPr lang="en-US" sz="700" dirty="0"/>
              <a:t>FC</a:t>
            </a:r>
          </a:p>
        </p:txBody>
      </p:sp>
      <p:sp>
        <p:nvSpPr>
          <p:cNvPr id="40" name="TextBox 39">
            <a:extLst>
              <a:ext uri="{FF2B5EF4-FFF2-40B4-BE49-F238E27FC236}">
                <a16:creationId xmlns:a16="http://schemas.microsoft.com/office/drawing/2014/main" id="{76949713-9C8C-479E-83DE-DB86F69B7D58}"/>
              </a:ext>
            </a:extLst>
          </p:cNvPr>
          <p:cNvSpPr txBox="1"/>
          <p:nvPr/>
        </p:nvSpPr>
        <p:spPr>
          <a:xfrm>
            <a:off x="2767742" y="3146228"/>
            <a:ext cx="631331" cy="200055"/>
          </a:xfrm>
          <a:prstGeom prst="rect">
            <a:avLst/>
          </a:prstGeom>
          <a:noFill/>
        </p:spPr>
        <p:txBody>
          <a:bodyPr wrap="square" rtlCol="0">
            <a:spAutoFit/>
          </a:bodyPr>
          <a:lstStyle/>
          <a:p>
            <a:r>
              <a:rPr lang="en-US" sz="700" dirty="0"/>
              <a:t>TEMP_Avg</a:t>
            </a:r>
          </a:p>
        </p:txBody>
      </p:sp>
      <p:sp>
        <p:nvSpPr>
          <p:cNvPr id="41" name="TextBox 40">
            <a:extLst>
              <a:ext uri="{FF2B5EF4-FFF2-40B4-BE49-F238E27FC236}">
                <a16:creationId xmlns:a16="http://schemas.microsoft.com/office/drawing/2014/main" id="{ACC13969-B8EF-43ED-964C-02DBCCAD06F5}"/>
              </a:ext>
            </a:extLst>
          </p:cNvPr>
          <p:cNvSpPr txBox="1"/>
          <p:nvPr/>
        </p:nvSpPr>
        <p:spPr>
          <a:xfrm>
            <a:off x="2755479" y="3524904"/>
            <a:ext cx="792848" cy="184666"/>
          </a:xfrm>
          <a:prstGeom prst="rect">
            <a:avLst/>
          </a:prstGeom>
          <a:noFill/>
        </p:spPr>
        <p:txBody>
          <a:bodyPr wrap="square" rtlCol="0">
            <a:spAutoFit/>
          </a:bodyPr>
          <a:lstStyle/>
          <a:p>
            <a:r>
              <a:rPr lang="en-US" sz="600" dirty="0"/>
              <a:t>TEMP_Diurnal</a:t>
            </a:r>
          </a:p>
        </p:txBody>
      </p:sp>
      <p:sp>
        <p:nvSpPr>
          <p:cNvPr id="42" name="TextBox 41">
            <a:extLst>
              <a:ext uri="{FF2B5EF4-FFF2-40B4-BE49-F238E27FC236}">
                <a16:creationId xmlns:a16="http://schemas.microsoft.com/office/drawing/2014/main" id="{D875F37B-755D-4AB2-A204-CA2E50BB80B9}"/>
              </a:ext>
            </a:extLst>
          </p:cNvPr>
          <p:cNvSpPr txBox="1"/>
          <p:nvPr/>
        </p:nvSpPr>
        <p:spPr>
          <a:xfrm>
            <a:off x="3928378" y="2764270"/>
            <a:ext cx="631331" cy="200055"/>
          </a:xfrm>
          <a:prstGeom prst="rect">
            <a:avLst/>
          </a:prstGeom>
          <a:noFill/>
        </p:spPr>
        <p:txBody>
          <a:bodyPr wrap="square" rtlCol="0">
            <a:spAutoFit/>
          </a:bodyPr>
          <a:lstStyle/>
          <a:p>
            <a:r>
              <a:rPr lang="en-US" sz="700" dirty="0"/>
              <a:t>TEMP_Avg</a:t>
            </a:r>
          </a:p>
        </p:txBody>
      </p:sp>
      <p:sp>
        <p:nvSpPr>
          <p:cNvPr id="43" name="TextBox 42">
            <a:extLst>
              <a:ext uri="{FF2B5EF4-FFF2-40B4-BE49-F238E27FC236}">
                <a16:creationId xmlns:a16="http://schemas.microsoft.com/office/drawing/2014/main" id="{7872992B-BDF4-4980-863B-CB1C2012EE31}"/>
              </a:ext>
            </a:extLst>
          </p:cNvPr>
          <p:cNvSpPr txBox="1"/>
          <p:nvPr/>
        </p:nvSpPr>
        <p:spPr>
          <a:xfrm>
            <a:off x="3940275" y="2894119"/>
            <a:ext cx="304800" cy="200055"/>
          </a:xfrm>
          <a:prstGeom prst="rect">
            <a:avLst/>
          </a:prstGeom>
          <a:noFill/>
        </p:spPr>
        <p:txBody>
          <a:bodyPr wrap="square" rtlCol="0">
            <a:spAutoFit/>
          </a:bodyPr>
          <a:lstStyle/>
          <a:p>
            <a:r>
              <a:rPr lang="en-US" sz="700" dirty="0"/>
              <a:t>FC</a:t>
            </a:r>
          </a:p>
        </p:txBody>
      </p:sp>
      <p:sp>
        <p:nvSpPr>
          <p:cNvPr id="44" name="TextBox 43">
            <a:extLst>
              <a:ext uri="{FF2B5EF4-FFF2-40B4-BE49-F238E27FC236}">
                <a16:creationId xmlns:a16="http://schemas.microsoft.com/office/drawing/2014/main" id="{9CC9F894-17A8-4F78-B196-90865BBDB3DA}"/>
              </a:ext>
            </a:extLst>
          </p:cNvPr>
          <p:cNvSpPr txBox="1"/>
          <p:nvPr/>
        </p:nvSpPr>
        <p:spPr>
          <a:xfrm>
            <a:off x="3934321" y="3009465"/>
            <a:ext cx="669348" cy="215444"/>
          </a:xfrm>
          <a:prstGeom prst="rect">
            <a:avLst/>
          </a:prstGeom>
          <a:noFill/>
        </p:spPr>
        <p:txBody>
          <a:bodyPr wrap="square" rtlCol="0">
            <a:spAutoFit/>
          </a:bodyPr>
          <a:lstStyle/>
          <a:p>
            <a:r>
              <a:rPr lang="en-US" sz="700" dirty="0"/>
              <a:t>RAIN</a:t>
            </a:r>
            <a:r>
              <a:rPr lang="en-US" sz="800" dirty="0"/>
              <a:t>_</a:t>
            </a:r>
            <a:r>
              <a:rPr lang="en-US" sz="700" dirty="0"/>
              <a:t>Sum</a:t>
            </a:r>
            <a:endParaRPr lang="en-US" sz="800" dirty="0"/>
          </a:p>
        </p:txBody>
      </p:sp>
      <p:sp>
        <p:nvSpPr>
          <p:cNvPr id="45" name="TextBox 44">
            <a:extLst>
              <a:ext uri="{FF2B5EF4-FFF2-40B4-BE49-F238E27FC236}">
                <a16:creationId xmlns:a16="http://schemas.microsoft.com/office/drawing/2014/main" id="{89BF994F-16BF-4261-B784-306B8A683C9A}"/>
              </a:ext>
            </a:extLst>
          </p:cNvPr>
          <p:cNvSpPr txBox="1"/>
          <p:nvPr/>
        </p:nvSpPr>
        <p:spPr>
          <a:xfrm>
            <a:off x="3932191" y="3148880"/>
            <a:ext cx="457200" cy="200055"/>
          </a:xfrm>
          <a:prstGeom prst="rect">
            <a:avLst/>
          </a:prstGeom>
          <a:noFill/>
        </p:spPr>
        <p:txBody>
          <a:bodyPr wrap="square" rtlCol="0">
            <a:spAutoFit/>
          </a:bodyPr>
          <a:lstStyle/>
          <a:p>
            <a:r>
              <a:rPr lang="en-US" sz="700" dirty="0"/>
              <a:t>SRAD</a:t>
            </a:r>
          </a:p>
        </p:txBody>
      </p:sp>
      <p:sp>
        <p:nvSpPr>
          <p:cNvPr id="46" name="TextBox 45">
            <a:extLst>
              <a:ext uri="{FF2B5EF4-FFF2-40B4-BE49-F238E27FC236}">
                <a16:creationId xmlns:a16="http://schemas.microsoft.com/office/drawing/2014/main" id="{DA83E18F-0869-4437-A79B-71CBE67A4F4D}"/>
              </a:ext>
            </a:extLst>
          </p:cNvPr>
          <p:cNvSpPr txBox="1"/>
          <p:nvPr/>
        </p:nvSpPr>
        <p:spPr>
          <a:xfrm>
            <a:off x="3920879" y="3274682"/>
            <a:ext cx="792848" cy="200055"/>
          </a:xfrm>
          <a:prstGeom prst="rect">
            <a:avLst/>
          </a:prstGeom>
          <a:noFill/>
        </p:spPr>
        <p:txBody>
          <a:bodyPr wrap="square" rtlCol="0">
            <a:spAutoFit/>
          </a:bodyPr>
          <a:lstStyle/>
          <a:p>
            <a:r>
              <a:rPr lang="en-US" sz="700" dirty="0"/>
              <a:t>TEMP_Diurnal</a:t>
            </a:r>
          </a:p>
        </p:txBody>
      </p:sp>
      <p:sp>
        <p:nvSpPr>
          <p:cNvPr id="47" name="TextBox 46">
            <a:extLst>
              <a:ext uri="{FF2B5EF4-FFF2-40B4-BE49-F238E27FC236}">
                <a16:creationId xmlns:a16="http://schemas.microsoft.com/office/drawing/2014/main" id="{E780E072-6F1E-4073-B8A4-562C78B5EC61}"/>
              </a:ext>
            </a:extLst>
          </p:cNvPr>
          <p:cNvSpPr txBox="1"/>
          <p:nvPr/>
        </p:nvSpPr>
        <p:spPr>
          <a:xfrm>
            <a:off x="3921474" y="3399524"/>
            <a:ext cx="792848" cy="200055"/>
          </a:xfrm>
          <a:prstGeom prst="rect">
            <a:avLst/>
          </a:prstGeom>
          <a:noFill/>
        </p:spPr>
        <p:txBody>
          <a:bodyPr wrap="square" rtlCol="0">
            <a:spAutoFit/>
          </a:bodyPr>
          <a:lstStyle/>
          <a:p>
            <a:r>
              <a:rPr lang="en-US" sz="700" dirty="0"/>
              <a:t>RAIN_Driest</a:t>
            </a:r>
          </a:p>
        </p:txBody>
      </p:sp>
      <p:sp>
        <p:nvSpPr>
          <p:cNvPr id="48" name="TextBox 47">
            <a:extLst>
              <a:ext uri="{FF2B5EF4-FFF2-40B4-BE49-F238E27FC236}">
                <a16:creationId xmlns:a16="http://schemas.microsoft.com/office/drawing/2014/main" id="{71B43DE5-BF1F-4B42-82F7-14FA70AB8B34}"/>
              </a:ext>
            </a:extLst>
          </p:cNvPr>
          <p:cNvSpPr txBox="1"/>
          <p:nvPr/>
        </p:nvSpPr>
        <p:spPr>
          <a:xfrm>
            <a:off x="3921052" y="3527864"/>
            <a:ext cx="611899" cy="200055"/>
          </a:xfrm>
          <a:prstGeom prst="rect">
            <a:avLst/>
          </a:prstGeom>
          <a:noFill/>
        </p:spPr>
        <p:txBody>
          <a:bodyPr wrap="square" rtlCol="0">
            <a:spAutoFit/>
          </a:bodyPr>
          <a:lstStyle/>
          <a:p>
            <a:r>
              <a:rPr lang="en-US" sz="700" dirty="0"/>
              <a:t>SOC</a:t>
            </a:r>
          </a:p>
        </p:txBody>
      </p:sp>
      <p:sp>
        <p:nvSpPr>
          <p:cNvPr id="49" name="TextBox 48">
            <a:extLst>
              <a:ext uri="{FF2B5EF4-FFF2-40B4-BE49-F238E27FC236}">
                <a16:creationId xmlns:a16="http://schemas.microsoft.com/office/drawing/2014/main" id="{B70F2A6A-ED59-4BAE-B5A0-C52CD86B78BA}"/>
              </a:ext>
            </a:extLst>
          </p:cNvPr>
          <p:cNvSpPr txBox="1"/>
          <p:nvPr/>
        </p:nvSpPr>
        <p:spPr>
          <a:xfrm>
            <a:off x="3918987" y="3665648"/>
            <a:ext cx="792848" cy="200055"/>
          </a:xfrm>
          <a:prstGeom prst="rect">
            <a:avLst/>
          </a:prstGeom>
          <a:noFill/>
        </p:spPr>
        <p:txBody>
          <a:bodyPr wrap="square" rtlCol="0">
            <a:spAutoFit/>
          </a:bodyPr>
          <a:lstStyle/>
          <a:p>
            <a:r>
              <a:rPr lang="en-US" sz="700" dirty="0"/>
              <a:t>GENO</a:t>
            </a:r>
          </a:p>
        </p:txBody>
      </p:sp>
      <p:sp>
        <p:nvSpPr>
          <p:cNvPr id="34" name="TextBox 33">
            <a:extLst>
              <a:ext uri="{FF2B5EF4-FFF2-40B4-BE49-F238E27FC236}">
                <a16:creationId xmlns:a16="http://schemas.microsoft.com/office/drawing/2014/main" id="{2B39CF66-091D-44D8-A211-4FCB38692BB1}"/>
              </a:ext>
            </a:extLst>
          </p:cNvPr>
          <p:cNvSpPr txBox="1"/>
          <p:nvPr/>
        </p:nvSpPr>
        <p:spPr>
          <a:xfrm>
            <a:off x="2745473" y="3867037"/>
            <a:ext cx="2227467" cy="184666"/>
          </a:xfrm>
          <a:prstGeom prst="rect">
            <a:avLst/>
          </a:prstGeom>
          <a:solidFill>
            <a:schemeClr val="bg1"/>
          </a:solidFill>
        </p:spPr>
        <p:txBody>
          <a:bodyPr wrap="square" rtlCol="0">
            <a:spAutoFit/>
          </a:bodyPr>
          <a:lstStyle/>
          <a:p>
            <a:pPr algn="ctr"/>
            <a:r>
              <a:rPr lang="en-US" sz="600" dirty="0"/>
              <a:t>Standardized Variable Importance</a:t>
            </a:r>
          </a:p>
        </p:txBody>
      </p:sp>
      <p:sp>
        <p:nvSpPr>
          <p:cNvPr id="35" name="TextBox 34">
            <a:extLst>
              <a:ext uri="{FF2B5EF4-FFF2-40B4-BE49-F238E27FC236}">
                <a16:creationId xmlns:a16="http://schemas.microsoft.com/office/drawing/2014/main" id="{715647BF-4045-401C-9707-064948792E4D}"/>
              </a:ext>
            </a:extLst>
          </p:cNvPr>
          <p:cNvSpPr txBox="1"/>
          <p:nvPr/>
        </p:nvSpPr>
        <p:spPr>
          <a:xfrm>
            <a:off x="2761597" y="2589500"/>
            <a:ext cx="2241667" cy="215444"/>
          </a:xfrm>
          <a:prstGeom prst="rect">
            <a:avLst/>
          </a:prstGeom>
          <a:noFill/>
        </p:spPr>
        <p:txBody>
          <a:bodyPr wrap="square" rtlCol="0">
            <a:spAutoFit/>
          </a:bodyPr>
          <a:lstStyle/>
          <a:p>
            <a:r>
              <a:rPr lang="en-US" sz="800" dirty="0"/>
              <a:t>      </a:t>
            </a:r>
            <a:r>
              <a:rPr lang="en-US" sz="700" dirty="0"/>
              <a:t>Tiller Count                      Aboveground Biomass</a:t>
            </a:r>
            <a:endParaRPr lang="en-US" sz="800" dirty="0"/>
          </a:p>
        </p:txBody>
      </p:sp>
      <p:pic>
        <p:nvPicPr>
          <p:cNvPr id="54" name="Picture 53">
            <a:extLst>
              <a:ext uri="{FF2B5EF4-FFF2-40B4-BE49-F238E27FC236}">
                <a16:creationId xmlns:a16="http://schemas.microsoft.com/office/drawing/2014/main" id="{5510B241-4740-4451-936D-E810C1762545}"/>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077223" y="2771712"/>
            <a:ext cx="2479808" cy="1983846"/>
          </a:xfrm>
          <a:prstGeom prst="rect">
            <a:avLst/>
          </a:prstGeom>
        </p:spPr>
      </p:pic>
      <p:sp>
        <p:nvSpPr>
          <p:cNvPr id="55" name="TextBox 54">
            <a:extLst>
              <a:ext uri="{FF2B5EF4-FFF2-40B4-BE49-F238E27FC236}">
                <a16:creationId xmlns:a16="http://schemas.microsoft.com/office/drawing/2014/main" id="{79EF8D68-99C0-41C3-BDD7-2AAFB5CE73E7}"/>
              </a:ext>
            </a:extLst>
          </p:cNvPr>
          <p:cNvSpPr txBox="1"/>
          <p:nvPr/>
        </p:nvSpPr>
        <p:spPr>
          <a:xfrm>
            <a:off x="5101012" y="4697347"/>
            <a:ext cx="2474433" cy="553998"/>
          </a:xfrm>
          <a:prstGeom prst="rect">
            <a:avLst/>
          </a:prstGeom>
          <a:noFill/>
        </p:spPr>
        <p:txBody>
          <a:bodyPr wrap="square" rtlCol="0">
            <a:spAutoFit/>
          </a:bodyPr>
          <a:lstStyle/>
          <a:p>
            <a:r>
              <a:rPr lang="en-US" sz="500" dirty="0"/>
              <a:t>TEMP_Avg: Mean Temperature between samplings</a:t>
            </a:r>
          </a:p>
          <a:p>
            <a:r>
              <a:rPr lang="en-US" sz="500" dirty="0"/>
              <a:t>RAIN_Sum: Total Precipitation between samplings</a:t>
            </a:r>
          </a:p>
          <a:p>
            <a:r>
              <a:rPr lang="en-US" sz="500" dirty="0"/>
              <a:t>TEMP_Diural: Mean Diurnal Range of Temperature between samplings</a:t>
            </a:r>
          </a:p>
          <a:p>
            <a:r>
              <a:rPr lang="en-US" sz="500" dirty="0"/>
              <a:t>RAIN_Driest: Precipitation of the Driest Month </a:t>
            </a:r>
          </a:p>
          <a:p>
            <a:r>
              <a:rPr lang="en-US" sz="500" dirty="0"/>
              <a:t>SRAD: Solar Radiation between samplings</a:t>
            </a:r>
          </a:p>
          <a:p>
            <a:r>
              <a:rPr lang="en-US" sz="500" dirty="0"/>
              <a:t>FC: Field Capacity, SOC: Soil Organic Carbon, GENO: Cultivar</a:t>
            </a:r>
          </a:p>
        </p:txBody>
      </p:sp>
      <p:sp>
        <p:nvSpPr>
          <p:cNvPr id="56" name="TextBox 55">
            <a:extLst>
              <a:ext uri="{FF2B5EF4-FFF2-40B4-BE49-F238E27FC236}">
                <a16:creationId xmlns:a16="http://schemas.microsoft.com/office/drawing/2014/main" id="{8FAA2437-BCCE-43A7-8D1C-10B2BAA3467D}"/>
              </a:ext>
            </a:extLst>
          </p:cNvPr>
          <p:cNvSpPr txBox="1"/>
          <p:nvPr/>
        </p:nvSpPr>
        <p:spPr>
          <a:xfrm>
            <a:off x="7816103" y="2182970"/>
            <a:ext cx="1102259" cy="215444"/>
          </a:xfrm>
          <a:prstGeom prst="rect">
            <a:avLst/>
          </a:prstGeom>
          <a:noFill/>
        </p:spPr>
        <p:txBody>
          <a:bodyPr wrap="square" rtlCol="0">
            <a:spAutoFit/>
          </a:bodyPr>
          <a:lstStyle/>
          <a:p>
            <a:r>
              <a:rPr lang="en-US" sz="800" dirty="0"/>
              <a:t>Common Garden</a:t>
            </a:r>
          </a:p>
        </p:txBody>
      </p:sp>
      <p:sp>
        <p:nvSpPr>
          <p:cNvPr id="57" name="TextBox 56">
            <a:extLst>
              <a:ext uri="{FF2B5EF4-FFF2-40B4-BE49-F238E27FC236}">
                <a16:creationId xmlns:a16="http://schemas.microsoft.com/office/drawing/2014/main" id="{6680E7CC-53F3-4E4B-87B9-53E6084F675C}"/>
              </a:ext>
            </a:extLst>
          </p:cNvPr>
          <p:cNvSpPr txBox="1"/>
          <p:nvPr/>
        </p:nvSpPr>
        <p:spPr>
          <a:xfrm>
            <a:off x="8058087" y="2049566"/>
            <a:ext cx="1015892" cy="200055"/>
          </a:xfrm>
          <a:prstGeom prst="rect">
            <a:avLst/>
          </a:prstGeom>
          <a:noFill/>
        </p:spPr>
        <p:txBody>
          <a:bodyPr wrap="square" rtlCol="0">
            <a:spAutoFit/>
          </a:bodyPr>
          <a:lstStyle/>
          <a:p>
            <a:r>
              <a:rPr lang="en-US" sz="700" dirty="0"/>
              <a:t>Temple, TX (TMPL)</a:t>
            </a:r>
          </a:p>
        </p:txBody>
      </p:sp>
      <p:sp>
        <p:nvSpPr>
          <p:cNvPr id="60" name="TextBox 59">
            <a:extLst>
              <a:ext uri="{FF2B5EF4-FFF2-40B4-BE49-F238E27FC236}">
                <a16:creationId xmlns:a16="http://schemas.microsoft.com/office/drawing/2014/main" id="{59D53533-9266-4DF4-81D2-AC95CC9F0D25}"/>
              </a:ext>
            </a:extLst>
          </p:cNvPr>
          <p:cNvSpPr txBox="1"/>
          <p:nvPr/>
        </p:nvSpPr>
        <p:spPr>
          <a:xfrm>
            <a:off x="8085450" y="1840478"/>
            <a:ext cx="1035656" cy="200055"/>
          </a:xfrm>
          <a:prstGeom prst="rect">
            <a:avLst/>
          </a:prstGeom>
          <a:noFill/>
        </p:spPr>
        <p:txBody>
          <a:bodyPr wrap="square" rtlCol="0">
            <a:spAutoFit/>
          </a:bodyPr>
          <a:lstStyle/>
          <a:p>
            <a:r>
              <a:rPr lang="en-US" sz="700" dirty="0"/>
              <a:t>Columbia, MO (CLMB)</a:t>
            </a:r>
          </a:p>
        </p:txBody>
      </p:sp>
      <p:sp>
        <p:nvSpPr>
          <p:cNvPr id="61" name="TextBox 60">
            <a:extLst>
              <a:ext uri="{FF2B5EF4-FFF2-40B4-BE49-F238E27FC236}">
                <a16:creationId xmlns:a16="http://schemas.microsoft.com/office/drawing/2014/main" id="{F939F2C8-B3B9-457F-929B-B901626FC822}"/>
              </a:ext>
            </a:extLst>
          </p:cNvPr>
          <p:cNvSpPr txBox="1"/>
          <p:nvPr/>
        </p:nvSpPr>
        <p:spPr>
          <a:xfrm>
            <a:off x="8140677" y="1571752"/>
            <a:ext cx="1010690" cy="200055"/>
          </a:xfrm>
          <a:prstGeom prst="rect">
            <a:avLst/>
          </a:prstGeom>
          <a:noFill/>
        </p:spPr>
        <p:txBody>
          <a:bodyPr wrap="square" rtlCol="0">
            <a:spAutoFit/>
          </a:bodyPr>
          <a:lstStyle/>
          <a:p>
            <a:r>
              <a:rPr lang="en-US" sz="700" dirty="0"/>
              <a:t>Fermin Lab, IL (FRMI)</a:t>
            </a:r>
          </a:p>
        </p:txBody>
      </p:sp>
      <p:pic>
        <p:nvPicPr>
          <p:cNvPr id="3" name="Picture 2">
            <a:extLst>
              <a:ext uri="{FF2B5EF4-FFF2-40B4-BE49-F238E27FC236}">
                <a16:creationId xmlns:a16="http://schemas.microsoft.com/office/drawing/2014/main" id="{BF496167-AC96-4AB4-B21E-17F01AA38DED}"/>
              </a:ext>
            </a:extLst>
          </p:cNvPr>
          <p:cNvPicPr>
            <a:picLocks noChangeAspect="1"/>
          </p:cNvPicPr>
          <p:nvPr/>
        </p:nvPicPr>
        <p:blipFill>
          <a:blip r:embed="rId9"/>
          <a:stretch>
            <a:fillRect/>
          </a:stretch>
        </p:blipFill>
        <p:spPr>
          <a:xfrm>
            <a:off x="9100921" y="1973849"/>
            <a:ext cx="3007464" cy="1480532"/>
          </a:xfrm>
          <a:prstGeom prst="rect">
            <a:avLst/>
          </a:prstGeom>
        </p:spPr>
      </p:pic>
      <p:pic>
        <p:nvPicPr>
          <p:cNvPr id="5" name="Picture 4">
            <a:extLst>
              <a:ext uri="{FF2B5EF4-FFF2-40B4-BE49-F238E27FC236}">
                <a16:creationId xmlns:a16="http://schemas.microsoft.com/office/drawing/2014/main" id="{5C7A9784-5026-4394-B5A6-80FAAA940F2D}"/>
              </a:ext>
            </a:extLst>
          </p:cNvPr>
          <p:cNvPicPr>
            <a:picLocks noChangeAspect="1"/>
          </p:cNvPicPr>
          <p:nvPr/>
        </p:nvPicPr>
        <p:blipFill>
          <a:blip r:embed="rId10"/>
          <a:stretch>
            <a:fillRect/>
          </a:stretch>
        </p:blipFill>
        <p:spPr>
          <a:xfrm>
            <a:off x="9477317" y="1615932"/>
            <a:ext cx="857250" cy="342900"/>
          </a:xfrm>
          <a:prstGeom prst="rect">
            <a:avLst/>
          </a:prstGeom>
        </p:spPr>
      </p:pic>
      <p:pic>
        <p:nvPicPr>
          <p:cNvPr id="13" name="Picture 12">
            <a:extLst>
              <a:ext uri="{FF2B5EF4-FFF2-40B4-BE49-F238E27FC236}">
                <a16:creationId xmlns:a16="http://schemas.microsoft.com/office/drawing/2014/main" id="{D2F71BEA-C38A-4E04-A4E5-F5E49C2F1EA7}"/>
              </a:ext>
            </a:extLst>
          </p:cNvPr>
          <p:cNvPicPr>
            <a:picLocks noChangeAspect="1"/>
          </p:cNvPicPr>
          <p:nvPr/>
        </p:nvPicPr>
        <p:blipFill>
          <a:blip r:embed="rId11"/>
          <a:stretch>
            <a:fillRect/>
          </a:stretch>
        </p:blipFill>
        <p:spPr>
          <a:xfrm>
            <a:off x="10342954" y="1615446"/>
            <a:ext cx="594333" cy="339619"/>
          </a:xfrm>
          <a:prstGeom prst="rect">
            <a:avLst/>
          </a:prstGeom>
        </p:spPr>
      </p:pic>
      <p:pic>
        <p:nvPicPr>
          <p:cNvPr id="18" name="Picture 17">
            <a:extLst>
              <a:ext uri="{FF2B5EF4-FFF2-40B4-BE49-F238E27FC236}">
                <a16:creationId xmlns:a16="http://schemas.microsoft.com/office/drawing/2014/main" id="{C6157325-F75B-4900-9786-EE6434A5D4A9}"/>
              </a:ext>
            </a:extLst>
          </p:cNvPr>
          <p:cNvPicPr>
            <a:picLocks noChangeAspect="1"/>
          </p:cNvPicPr>
          <p:nvPr/>
        </p:nvPicPr>
        <p:blipFill>
          <a:blip r:embed="rId12"/>
          <a:stretch>
            <a:fillRect/>
          </a:stretch>
        </p:blipFill>
        <p:spPr>
          <a:xfrm>
            <a:off x="10942174" y="1617504"/>
            <a:ext cx="678694" cy="343436"/>
          </a:xfrm>
          <a:prstGeom prst="rect">
            <a:avLst/>
          </a:prstGeom>
        </p:spPr>
      </p:pic>
      <p:pic>
        <p:nvPicPr>
          <p:cNvPr id="23" name="Picture 22">
            <a:extLst>
              <a:ext uri="{FF2B5EF4-FFF2-40B4-BE49-F238E27FC236}">
                <a16:creationId xmlns:a16="http://schemas.microsoft.com/office/drawing/2014/main" id="{4832571D-AC2A-4105-96F1-004DEADEC1B8}"/>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7870555" y="2474084"/>
            <a:ext cx="1153824" cy="734485"/>
          </a:xfrm>
          <a:prstGeom prst="rect">
            <a:avLst/>
          </a:prstGeom>
        </p:spPr>
      </p:pic>
      <p:pic>
        <p:nvPicPr>
          <p:cNvPr id="51" name="Picture 50">
            <a:extLst>
              <a:ext uri="{FF2B5EF4-FFF2-40B4-BE49-F238E27FC236}">
                <a16:creationId xmlns:a16="http://schemas.microsoft.com/office/drawing/2014/main" id="{DD794281-197A-48C0-8B2E-F1B91BBBBA50}"/>
              </a:ext>
            </a:extLst>
          </p:cNvPr>
          <p:cNvPicPr>
            <a:picLocks noChangeAspect="1"/>
          </p:cNvPicPr>
          <p:nvPr/>
        </p:nvPicPr>
        <p:blipFill>
          <a:blip r:embed="rId14"/>
          <a:stretch>
            <a:fillRect/>
          </a:stretch>
        </p:blipFill>
        <p:spPr>
          <a:xfrm>
            <a:off x="2744641" y="4081001"/>
            <a:ext cx="2227467" cy="1049962"/>
          </a:xfrm>
          <a:prstGeom prst="rect">
            <a:avLst/>
          </a:prstGeom>
        </p:spPr>
      </p:pic>
    </p:spTree>
    <p:extLst>
      <p:ext uri="{BB962C8B-B14F-4D97-AF65-F5344CB8AC3E}">
        <p14:creationId xmlns:p14="http://schemas.microsoft.com/office/powerpoint/2010/main" val="39992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435</Words>
  <Application>Microsoft Office PowerPoint</Application>
  <PresentationFormat>Widescreen</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Zhang</dc:creator>
  <cp:lastModifiedBy>MacQueen, Alice H</cp:lastModifiedBy>
  <cp:revision>53</cp:revision>
  <dcterms:created xsi:type="dcterms:W3CDTF">2020-02-04T10:53:00Z</dcterms:created>
  <dcterms:modified xsi:type="dcterms:W3CDTF">2020-02-20T18:46:51Z</dcterms:modified>
</cp:coreProperties>
</file>