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D6A"/>
    <a:srgbClr val="EAEAF0"/>
    <a:srgbClr val="262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p:normalViewPr>
  <p:slideViewPr>
    <p:cSldViewPr snapToGrid="0">
      <p:cViewPr>
        <p:scale>
          <a:sx n="33" d="100"/>
          <a:sy n="33" d="100"/>
        </p:scale>
        <p:origin x="66"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4184F-C803-4148-93A0-DFA06EF5EF58}" type="datetimeFigureOut">
              <a:rPr lang="en-US" smtClean="0"/>
              <a:t>2/18/2020</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9172-DF7D-482D-92E9-C9A2419437BA}" type="slidenum">
              <a:rPr lang="en-US" smtClean="0"/>
              <a:t>‹#›</a:t>
            </a:fld>
            <a:endParaRPr lang="en-US"/>
          </a:p>
        </p:txBody>
      </p:sp>
    </p:spTree>
    <p:extLst>
      <p:ext uri="{BB962C8B-B14F-4D97-AF65-F5344CB8AC3E}">
        <p14:creationId xmlns:p14="http://schemas.microsoft.com/office/powerpoint/2010/main" val="423896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alternate allele for this SNP near Cold Shock Protein 1 is associated with consistently warmer climates with higher rainfall that is more variable across the season. Its strongest effects are on mean diurnal temperature range, followed by temperature annual range and temperature seasonality.</a:t>
            </a:r>
            <a:endParaRPr lang="en-US" dirty="0"/>
          </a:p>
        </p:txBody>
      </p:sp>
      <p:sp>
        <p:nvSpPr>
          <p:cNvPr id="4" name="Slide Number Placeholder 3"/>
          <p:cNvSpPr>
            <a:spLocks noGrp="1"/>
          </p:cNvSpPr>
          <p:nvPr>
            <p:ph type="sldNum" sz="quarter" idx="10"/>
          </p:nvPr>
        </p:nvSpPr>
        <p:spPr/>
        <p:txBody>
          <a:bodyPr/>
          <a:lstStyle/>
          <a:p>
            <a:fld id="{25DC9172-DF7D-482D-92E9-C9A2419437BA}" type="slidenum">
              <a:rPr lang="en-US" smtClean="0"/>
              <a:t>1</a:t>
            </a:fld>
            <a:endParaRPr lang="en-US"/>
          </a:p>
        </p:txBody>
      </p:sp>
    </p:spTree>
    <p:extLst>
      <p:ext uri="{BB962C8B-B14F-4D97-AF65-F5344CB8AC3E}">
        <p14:creationId xmlns:p14="http://schemas.microsoft.com/office/powerpoint/2010/main" val="136005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5182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60801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77874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163428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D8989D-7557-47B7-BF73-5C0345B022E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33252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D8989D-7557-47B7-BF73-5C0345B022EC}"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08851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D8989D-7557-47B7-BF73-5C0345B022EC}"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89205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D8989D-7557-47B7-BF73-5C0345B022EC}"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9847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8989D-7557-47B7-BF73-5C0345B022EC}"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58636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04740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745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C3D8989D-7557-47B7-BF73-5C0345B022EC}" type="datetimeFigureOut">
              <a:rPr lang="en-US" smtClean="0"/>
              <a:t>2/18/2020</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8B3010F5-625E-4644-A732-CA14E88BE305}" type="slidenum">
              <a:rPr lang="en-US" smtClean="0"/>
              <a:t>‹#›</a:t>
            </a:fld>
            <a:endParaRPr lang="en-US"/>
          </a:p>
        </p:txBody>
      </p:sp>
    </p:spTree>
    <p:extLst>
      <p:ext uri="{BB962C8B-B14F-4D97-AF65-F5344CB8AC3E}">
        <p14:creationId xmlns:p14="http://schemas.microsoft.com/office/powerpoint/2010/main" val="2913154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8324183" y="25983308"/>
            <a:ext cx="9051917" cy="3310083"/>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7246696" y="25983308"/>
            <a:ext cx="10834831" cy="602618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Helvetica" panose="020B0604020202020204" pitchFamily="34" charset="0"/>
              <a:cs typeface="Helvetica" panose="020B0604020202020204" pitchFamily="34" charset="0"/>
            </a:endParaRPr>
          </a:p>
        </p:txBody>
      </p:sp>
      <p:sp>
        <p:nvSpPr>
          <p:cNvPr id="26" name="Rectangle 25"/>
          <p:cNvSpPr/>
          <p:nvPr/>
        </p:nvSpPr>
        <p:spPr>
          <a:xfrm>
            <a:off x="1049768" y="25983308"/>
            <a:ext cx="15954272" cy="602618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49768" y="18305040"/>
            <a:ext cx="36326332" cy="7256596"/>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49768" y="10934700"/>
            <a:ext cx="14495032" cy="7082200"/>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5849600" y="10914172"/>
            <a:ext cx="21526500" cy="710272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5849600" y="4679912"/>
            <a:ext cx="14495032" cy="5946120"/>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49768" y="4679912"/>
            <a:ext cx="14495032" cy="596664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797587" y="2239026"/>
            <a:ext cx="32809623" cy="1200329"/>
          </a:xfrm>
          <a:prstGeom prst="rect">
            <a:avLst/>
          </a:prstGeom>
          <a:noFill/>
        </p:spPr>
        <p:txBody>
          <a:bodyPr wrap="none" rtlCol="0">
            <a:spAutoFit/>
          </a:bodyPr>
          <a:lstStyle/>
          <a:p>
            <a:r>
              <a:rPr lang="en-US" sz="7200" dirty="0" smtClean="0">
                <a:solidFill>
                  <a:srgbClr val="292D6A"/>
                </a:solidFill>
                <a:latin typeface="Helvetica" panose="020B0604020202020204" pitchFamily="34" charset="0"/>
                <a:cs typeface="Helvetica" panose="020B0604020202020204" pitchFamily="34" charset="0"/>
              </a:rPr>
              <a:t>Genetics of Climate Adaptation Using Genome-Wide Association in Switchgrass</a:t>
            </a:r>
            <a:endParaRPr lang="en-US" sz="7200" dirty="0">
              <a:solidFill>
                <a:srgbClr val="292D6A"/>
              </a:solidFill>
              <a:latin typeface="Helvetica" panose="020B0604020202020204" pitchFamily="34" charset="0"/>
              <a:cs typeface="Helvetica" panose="020B0604020202020204" pitchFamily="34" charset="0"/>
            </a:endParaRPr>
          </a:p>
        </p:txBody>
      </p:sp>
      <p:sp>
        <p:nvSpPr>
          <p:cNvPr id="20" name="TextBox 19"/>
          <p:cNvSpPr txBox="1"/>
          <p:nvPr/>
        </p:nvSpPr>
        <p:spPr>
          <a:xfrm>
            <a:off x="4639127" y="3527778"/>
            <a:ext cx="29126541" cy="646331"/>
          </a:xfrm>
          <a:prstGeom prst="rect">
            <a:avLst/>
          </a:prstGeom>
          <a:noFill/>
        </p:spPr>
        <p:txBody>
          <a:bodyPr wrap="square" rtlCol="0">
            <a:spAutoFit/>
          </a:bodyPr>
          <a:lstStyle/>
          <a:p>
            <a:r>
              <a:rPr lang="en-US" sz="3600" dirty="0" smtClean="0">
                <a:latin typeface="Helvetica" panose="020B0604020202020204" pitchFamily="34" charset="0"/>
                <a:cs typeface="Helvetica" panose="020B0604020202020204" pitchFamily="34" charset="0"/>
              </a:rPr>
              <a:t>Tom Juenger</a:t>
            </a:r>
            <a:r>
              <a:rPr lang="en-US" sz="3600" baseline="30000" dirty="0" smtClean="0">
                <a:latin typeface="Helvetica" panose="020B0604020202020204" pitchFamily="34" charset="0"/>
                <a:cs typeface="Helvetica" panose="020B0604020202020204" pitchFamily="34" charset="0"/>
              </a:rPr>
              <a:t>1</a:t>
            </a:r>
            <a:r>
              <a:rPr lang="en-US" sz="3600" dirty="0" smtClean="0">
                <a:latin typeface="Helvetica" panose="020B0604020202020204" pitchFamily="34" charset="0"/>
                <a:cs typeface="Helvetica" panose="020B0604020202020204" pitchFamily="34" charset="0"/>
              </a:rPr>
              <a:t>, Alice MacQueen</a:t>
            </a:r>
            <a:r>
              <a:rPr lang="en-US" sz="3600" baseline="30000" dirty="0" smtClean="0">
                <a:latin typeface="Helvetica" panose="020B0604020202020204" pitchFamily="34" charset="0"/>
                <a:cs typeface="Helvetica" panose="020B0604020202020204" pitchFamily="34" charset="0"/>
              </a:rPr>
              <a:t>1</a:t>
            </a:r>
            <a:r>
              <a:rPr lang="en-US" sz="3600" dirty="0" smtClean="0">
                <a:latin typeface="Helvetica" panose="020B0604020202020204" pitchFamily="34" charset="0"/>
                <a:cs typeface="Helvetica" panose="020B0604020202020204" pitchFamily="34" charset="0"/>
              </a:rPr>
              <a:t>*, The Switchgrass Genomics Team**, Jason Bonette</a:t>
            </a:r>
            <a:r>
              <a:rPr lang="en-US" sz="3600" baseline="30000" dirty="0" smtClean="0">
                <a:latin typeface="Helvetica" panose="020B0604020202020204" pitchFamily="34" charset="0"/>
                <a:cs typeface="Helvetica" panose="020B0604020202020204" pitchFamily="34" charset="0"/>
              </a:rPr>
              <a:t>1</a:t>
            </a:r>
            <a:r>
              <a:rPr lang="en-US" sz="3600" dirty="0" smtClean="0">
                <a:latin typeface="Helvetica" panose="020B0604020202020204" pitchFamily="34" charset="0"/>
                <a:cs typeface="Helvetica" panose="020B0604020202020204" pitchFamily="34" charset="0"/>
              </a:rPr>
              <a:t>, John Lovell</a:t>
            </a:r>
            <a:r>
              <a:rPr lang="en-US" sz="3600" baseline="30000" dirty="0" smtClean="0">
                <a:latin typeface="Helvetica" panose="020B0604020202020204" pitchFamily="34" charset="0"/>
                <a:cs typeface="Helvetica" panose="020B0604020202020204" pitchFamily="34" charset="0"/>
              </a:rPr>
              <a:t>2</a:t>
            </a:r>
            <a:r>
              <a:rPr lang="en-US" sz="3600" dirty="0" smtClean="0">
                <a:latin typeface="Helvetica" panose="020B0604020202020204" pitchFamily="34" charset="0"/>
                <a:cs typeface="Helvetica" panose="020B0604020202020204" pitchFamily="34" charset="0"/>
              </a:rPr>
              <a:t>, </a:t>
            </a:r>
            <a:r>
              <a:rPr lang="en-US" sz="3600" dirty="0" err="1" smtClean="0">
                <a:latin typeface="Helvetica" panose="020B0604020202020204" pitchFamily="34" charset="0"/>
                <a:cs typeface="Helvetica" panose="020B0604020202020204" pitchFamily="34" charset="0"/>
              </a:rPr>
              <a:t>Sujan</a:t>
            </a:r>
            <a:r>
              <a:rPr lang="en-US" sz="3600" dirty="0" smtClean="0">
                <a:latin typeface="Helvetica" panose="020B0604020202020204" pitchFamily="34" charset="0"/>
                <a:cs typeface="Helvetica" panose="020B0604020202020204" pitchFamily="34" charset="0"/>
              </a:rPr>
              <a:t> Mamidi</a:t>
            </a:r>
            <a:r>
              <a:rPr lang="en-US" sz="3600" baseline="30000" dirty="0" smtClean="0">
                <a:latin typeface="Helvetica" panose="020B0604020202020204" pitchFamily="34" charset="0"/>
                <a:cs typeface="Helvetica" panose="020B0604020202020204" pitchFamily="34" charset="0"/>
              </a:rPr>
              <a:t>2</a:t>
            </a:r>
            <a:r>
              <a:rPr lang="en-US" sz="3600" dirty="0" smtClean="0">
                <a:latin typeface="Helvetica" panose="020B0604020202020204" pitchFamily="34" charset="0"/>
                <a:cs typeface="Helvetica" panose="020B0604020202020204" pitchFamily="34" charset="0"/>
              </a:rPr>
              <a:t>, and Jeremy Schmutz</a:t>
            </a:r>
            <a:r>
              <a:rPr lang="en-US" sz="3600" baseline="30000" dirty="0" smtClean="0">
                <a:latin typeface="Helvetica" panose="020B0604020202020204" pitchFamily="34" charset="0"/>
                <a:cs typeface="Helvetica" panose="020B0604020202020204" pitchFamily="34" charset="0"/>
              </a:rPr>
              <a:t>2</a:t>
            </a:r>
            <a:endParaRPr lang="en-US" sz="3600" dirty="0">
              <a:latin typeface="Helvetica" panose="020B0604020202020204" pitchFamily="34" charset="0"/>
              <a:cs typeface="Helvetica" panose="020B0604020202020204" pitchFamily="34" charset="0"/>
            </a:endParaRPr>
          </a:p>
        </p:txBody>
      </p:sp>
      <p:sp>
        <p:nvSpPr>
          <p:cNvPr id="22" name="TextBox 21"/>
          <p:cNvSpPr txBox="1"/>
          <p:nvPr/>
        </p:nvSpPr>
        <p:spPr>
          <a:xfrm>
            <a:off x="10769641" y="1037361"/>
            <a:ext cx="5493812" cy="646331"/>
          </a:xfrm>
          <a:prstGeom prst="rect">
            <a:avLst/>
          </a:prstGeom>
          <a:noFill/>
        </p:spPr>
        <p:txBody>
          <a:bodyPr wrap="none" rtlCol="0">
            <a:spAutoFit/>
          </a:bodyPr>
          <a:lstStyle/>
          <a:p>
            <a:r>
              <a:rPr lang="en-US" sz="3600" b="1" dirty="0" smtClean="0">
                <a:latin typeface="Helvetica" panose="020B0604020202020204" pitchFamily="34" charset="0"/>
                <a:cs typeface="Helvetica" panose="020B0604020202020204" pitchFamily="34" charset="0"/>
              </a:rPr>
              <a:t>DOE BER DESC0014156</a:t>
            </a:r>
            <a:endParaRPr lang="en-US" sz="3600" b="1" dirty="0">
              <a:latin typeface="Helvetica" panose="020B0604020202020204" pitchFamily="34" charset="0"/>
              <a:cs typeface="Helvetica" panose="020B0604020202020204" pitchFamily="34" charset="0"/>
            </a:endParaRPr>
          </a:p>
        </p:txBody>
      </p:sp>
      <p:sp>
        <p:nvSpPr>
          <p:cNvPr id="23" name="TextBox 22"/>
          <p:cNvSpPr txBox="1"/>
          <p:nvPr/>
        </p:nvSpPr>
        <p:spPr>
          <a:xfrm>
            <a:off x="16263453" y="1027340"/>
            <a:ext cx="19343757" cy="1200329"/>
          </a:xfrm>
          <a:prstGeom prst="rect">
            <a:avLst/>
          </a:prstGeom>
          <a:noFill/>
        </p:spPr>
        <p:txBody>
          <a:bodyPr wrap="none" rtlCol="0">
            <a:spAutoFit/>
          </a:bodyPr>
          <a:lstStyle/>
          <a:p>
            <a:r>
              <a:rPr lang="en-US" sz="3600" dirty="0" smtClean="0">
                <a:latin typeface="Helvetica" panose="020B0604020202020204" pitchFamily="34" charset="0"/>
                <a:cs typeface="Helvetica" panose="020B0604020202020204" pitchFamily="34" charset="0"/>
              </a:rPr>
              <a:t>‘Climate adaptation and sustainability in switchgrass: exploring plant-microbe-soil interactions </a:t>
            </a:r>
          </a:p>
          <a:p>
            <a:r>
              <a:rPr lang="en-US" sz="3600" dirty="0" smtClean="0">
                <a:latin typeface="Helvetica" panose="020B0604020202020204" pitchFamily="34" charset="0"/>
                <a:cs typeface="Helvetica" panose="020B0604020202020204" pitchFamily="34" charset="0"/>
              </a:rPr>
              <a:t>across continental scale environmental gradients’</a:t>
            </a:r>
            <a:endParaRPr lang="en-US" sz="3600" dirty="0">
              <a:latin typeface="Helvetica" panose="020B0604020202020204" pitchFamily="34" charset="0"/>
              <a:cs typeface="Helvetica" panose="020B0604020202020204" pitchFamily="34" charset="0"/>
            </a:endParaRPr>
          </a:p>
        </p:txBody>
      </p:sp>
      <p:sp>
        <p:nvSpPr>
          <p:cNvPr id="6" name="TextBox 5"/>
          <p:cNvSpPr txBox="1"/>
          <p:nvPr/>
        </p:nvSpPr>
        <p:spPr>
          <a:xfrm>
            <a:off x="6304780" y="26135708"/>
            <a:ext cx="5444247"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Take-home message</a:t>
            </a:r>
            <a:endParaRPr lang="en-US" sz="4200" b="1" dirty="0">
              <a:solidFill>
                <a:srgbClr val="262B70"/>
              </a:solidFill>
              <a:latin typeface="Helvetica" panose="020B0604020202020204" pitchFamily="34" charset="0"/>
              <a:cs typeface="Helvetica" panose="020B0604020202020204" pitchFamily="34" charset="0"/>
            </a:endParaRPr>
          </a:p>
        </p:txBody>
      </p:sp>
      <p:sp>
        <p:nvSpPr>
          <p:cNvPr id="12" name="TextBox 11"/>
          <p:cNvSpPr txBox="1"/>
          <p:nvPr/>
        </p:nvSpPr>
        <p:spPr>
          <a:xfrm>
            <a:off x="1454288" y="5879910"/>
            <a:ext cx="13685991" cy="3708708"/>
          </a:xfrm>
          <a:prstGeom prst="rect">
            <a:avLst/>
          </a:prstGeom>
          <a:noFill/>
        </p:spPr>
        <p:txBody>
          <a:bodyPr wrap="square" rtlCol="0">
            <a:spAutoFit/>
          </a:bodyPr>
          <a:lstStyle/>
          <a:p>
            <a:r>
              <a:rPr lang="en-US" sz="3200" b="1" dirty="0" smtClean="0">
                <a:latin typeface="Helvetica" panose="020B0604020202020204" pitchFamily="34" charset="0"/>
                <a:cs typeface="Helvetica" panose="020B0604020202020204" pitchFamily="34" charset="0"/>
              </a:rPr>
              <a:t>BIOFUELS: </a:t>
            </a:r>
            <a:r>
              <a:rPr lang="en-US" sz="3200" dirty="0" smtClean="0">
                <a:latin typeface="Helvetica" panose="020B0604020202020204" pitchFamily="34" charset="0"/>
                <a:cs typeface="Helvetica" panose="020B0604020202020204" pitchFamily="34" charset="0"/>
              </a:rPr>
              <a:t>Switchgrass (</a:t>
            </a:r>
            <a:r>
              <a:rPr lang="en-US" sz="3200" dirty="0" err="1" smtClean="0">
                <a:latin typeface="Helvetica" panose="020B0604020202020204" pitchFamily="34" charset="0"/>
                <a:cs typeface="Helvetica" panose="020B0604020202020204" pitchFamily="34" charset="0"/>
              </a:rPr>
              <a:t>Panicum</a:t>
            </a:r>
            <a:r>
              <a:rPr lang="en-US" sz="3200" dirty="0" smtClean="0">
                <a:latin typeface="Helvetica" panose="020B0604020202020204" pitchFamily="34" charset="0"/>
                <a:cs typeface="Helvetica" panose="020B0604020202020204" pitchFamily="34" charset="0"/>
              </a:rPr>
              <a:t> </a:t>
            </a:r>
            <a:r>
              <a:rPr lang="en-US" sz="3200" dirty="0" err="1" smtClean="0">
                <a:latin typeface="Helvetica" panose="020B0604020202020204" pitchFamily="34" charset="0"/>
                <a:cs typeface="Helvetica" panose="020B0604020202020204" pitchFamily="34" charset="0"/>
              </a:rPr>
              <a:t>virgatum</a:t>
            </a:r>
            <a:r>
              <a:rPr lang="en-US" sz="3200" dirty="0" smtClean="0">
                <a:latin typeface="Helvetica" panose="020B0604020202020204" pitchFamily="34" charset="0"/>
                <a:cs typeface="Helvetica" panose="020B0604020202020204" pitchFamily="34" charset="0"/>
              </a:rPr>
              <a:t>) biomass can be effectively</a:t>
            </a:r>
          </a:p>
          <a:p>
            <a:r>
              <a:rPr lang="en-US" sz="3200" dirty="0" smtClean="0">
                <a:latin typeface="Helvetica" panose="020B0604020202020204" pitchFamily="34" charset="0"/>
                <a:cs typeface="Helvetica" panose="020B0604020202020204" pitchFamily="34" charset="0"/>
              </a:rPr>
              <a:t>   converted into ethanol and other </a:t>
            </a:r>
            <a:r>
              <a:rPr lang="en-US" sz="3200" dirty="0" err="1" smtClean="0">
                <a:latin typeface="Helvetica" panose="020B0604020202020204" pitchFamily="34" charset="0"/>
                <a:cs typeface="Helvetica" panose="020B0604020202020204" pitchFamily="34" charset="0"/>
              </a:rPr>
              <a:t>bioproducts</a:t>
            </a:r>
            <a:r>
              <a:rPr lang="en-US" sz="3200" dirty="0" smtClean="0">
                <a:latin typeface="Helvetica" panose="020B0604020202020204" pitchFamily="34" charset="0"/>
                <a:cs typeface="Helvetica" panose="020B0604020202020204" pitchFamily="34" charset="0"/>
              </a:rPr>
              <a:t>; ethanol yield can exceed</a:t>
            </a:r>
          </a:p>
          <a:p>
            <a:r>
              <a:rPr lang="en-US" sz="3200" dirty="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that of maize on a per acre basis.</a:t>
            </a:r>
          </a:p>
          <a:p>
            <a:r>
              <a:rPr lang="en-US" sz="1100" dirty="0">
                <a:latin typeface="Helvetica" panose="020B0604020202020204" pitchFamily="34" charset="0"/>
                <a:cs typeface="Helvetica" panose="020B0604020202020204" pitchFamily="34" charset="0"/>
              </a:rPr>
              <a:t> </a:t>
            </a:r>
            <a:endParaRPr lang="en-US" sz="1100" dirty="0" smtClean="0">
              <a:latin typeface="Helvetica" panose="020B0604020202020204" pitchFamily="34" charset="0"/>
              <a:cs typeface="Helvetica" panose="020B0604020202020204" pitchFamily="34" charset="0"/>
            </a:endParaRPr>
          </a:p>
          <a:p>
            <a:r>
              <a:rPr lang="en-US" sz="3200" b="1" dirty="0" smtClean="0">
                <a:latin typeface="Helvetica" panose="020B0604020202020204" pitchFamily="34" charset="0"/>
                <a:cs typeface="Helvetica" panose="020B0604020202020204" pitchFamily="34" charset="0"/>
              </a:rPr>
              <a:t>CLIMATE ADAPTATION: </a:t>
            </a:r>
            <a:r>
              <a:rPr lang="en-US" sz="3200" dirty="0" smtClean="0">
                <a:latin typeface="Helvetica" panose="020B0604020202020204" pitchFamily="34" charset="0"/>
                <a:cs typeface="Helvetica" panose="020B0604020202020204" pitchFamily="34" charset="0"/>
              </a:rPr>
              <a:t>Natural switchgrass populations span &gt;3,000 km</a:t>
            </a:r>
          </a:p>
          <a:p>
            <a:r>
              <a:rPr lang="en-US" sz="3200" dirty="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of latitude. Natural selection to climate has shaped the genetics of these</a:t>
            </a:r>
          </a:p>
          <a:p>
            <a:r>
              <a:rPr lang="en-US" sz="3200" dirty="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populations and shaped phenotypic groupings into </a:t>
            </a:r>
            <a:r>
              <a:rPr lang="en-US" sz="3200" b="1" i="1" dirty="0" smtClean="0">
                <a:latin typeface="Helvetica" panose="020B0604020202020204" pitchFamily="34" charset="0"/>
                <a:cs typeface="Helvetica" panose="020B0604020202020204" pitchFamily="34" charset="0"/>
              </a:rPr>
              <a:t>upland</a:t>
            </a:r>
            <a:r>
              <a:rPr lang="en-US" sz="3200" dirty="0" smtClean="0">
                <a:latin typeface="Helvetica" panose="020B0604020202020204" pitchFamily="34" charset="0"/>
                <a:cs typeface="Helvetica" panose="020B0604020202020204" pitchFamily="34" charset="0"/>
              </a:rPr>
              <a:t> (mostly </a:t>
            </a:r>
          </a:p>
          <a:p>
            <a:r>
              <a:rPr lang="en-US" sz="3200" dirty="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northern) and </a:t>
            </a:r>
            <a:r>
              <a:rPr lang="en-US" sz="3200" b="1" i="1" dirty="0" smtClean="0">
                <a:latin typeface="Helvetica" panose="020B0604020202020204" pitchFamily="34" charset="0"/>
                <a:cs typeface="Helvetica" panose="020B0604020202020204" pitchFamily="34" charset="0"/>
              </a:rPr>
              <a:t>lowland</a:t>
            </a:r>
            <a:r>
              <a:rPr lang="en-US" sz="3200" dirty="0" smtClean="0">
                <a:latin typeface="Helvetica" panose="020B0604020202020204" pitchFamily="34" charset="0"/>
                <a:cs typeface="Helvetica" panose="020B0604020202020204" pitchFamily="34" charset="0"/>
              </a:rPr>
              <a:t> (mostly southern) ecotypes.</a:t>
            </a:r>
            <a:endParaRPr lang="en-US" sz="3200" b="1" dirty="0">
              <a:latin typeface="Helvetica" panose="020B0604020202020204" pitchFamily="34" charset="0"/>
              <a:cs typeface="Helvetica" panose="020B0604020202020204" pitchFamily="34" charset="0"/>
            </a:endParaRPr>
          </a:p>
        </p:txBody>
      </p:sp>
      <p:sp>
        <p:nvSpPr>
          <p:cNvPr id="27" name="TextBox 26"/>
          <p:cNvSpPr txBox="1"/>
          <p:nvPr/>
        </p:nvSpPr>
        <p:spPr>
          <a:xfrm>
            <a:off x="1454288" y="4927831"/>
            <a:ext cx="4971233"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Why Switchgrass?</a:t>
            </a:r>
            <a:endParaRPr lang="en-US" sz="4200" b="1" dirty="0">
              <a:solidFill>
                <a:srgbClr val="262B70"/>
              </a:solidFill>
              <a:latin typeface="Helvetica" panose="020B0604020202020204" pitchFamily="34" charset="0"/>
              <a:cs typeface="Helvetica" panose="020B0604020202020204"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475" y="1003023"/>
            <a:ext cx="5472032" cy="91640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49082" y="6009974"/>
            <a:ext cx="4535305" cy="755884"/>
          </a:xfrm>
          <a:prstGeom prst="rect">
            <a:avLst/>
          </a:prstGeom>
        </p:spPr>
      </p:pic>
      <p:sp>
        <p:nvSpPr>
          <p:cNvPr id="31" name="TextBox 30"/>
          <p:cNvSpPr txBox="1"/>
          <p:nvPr/>
        </p:nvSpPr>
        <p:spPr>
          <a:xfrm>
            <a:off x="30849082" y="4679912"/>
            <a:ext cx="6223178" cy="1246495"/>
          </a:xfrm>
          <a:prstGeom prst="rect">
            <a:avLst/>
          </a:prstGeom>
          <a:noFill/>
        </p:spPr>
        <p:txBody>
          <a:bodyPr wrap="none" rtlCol="0">
            <a:spAutoFit/>
          </a:bodyPr>
          <a:lstStyle/>
          <a:p>
            <a:r>
              <a:rPr lang="en-US" sz="2500" dirty="0" smtClean="0">
                <a:latin typeface="Helvetica" panose="020B0604020202020204" pitchFamily="34" charset="0"/>
                <a:cs typeface="Helvetica" panose="020B0604020202020204" pitchFamily="34" charset="0"/>
              </a:rPr>
              <a:t>1: University of Texas at Austin</a:t>
            </a:r>
          </a:p>
          <a:p>
            <a:r>
              <a:rPr lang="en-US" sz="2500" dirty="0" smtClean="0">
                <a:latin typeface="Helvetica" panose="020B0604020202020204" pitchFamily="34" charset="0"/>
                <a:cs typeface="Helvetica" panose="020B0604020202020204" pitchFamily="34" charset="0"/>
              </a:rPr>
              <a:t>2: </a:t>
            </a:r>
            <a:r>
              <a:rPr lang="en-US" sz="2500" dirty="0" err="1" smtClean="0">
                <a:latin typeface="Helvetica" panose="020B0604020202020204" pitchFamily="34" charset="0"/>
                <a:cs typeface="Helvetica" panose="020B0604020202020204" pitchFamily="34" charset="0"/>
              </a:rPr>
              <a:t>HudsonAlpha</a:t>
            </a:r>
            <a:r>
              <a:rPr lang="en-US" sz="2500" dirty="0" smtClean="0">
                <a:latin typeface="Helvetica" panose="020B0604020202020204" pitchFamily="34" charset="0"/>
                <a:cs typeface="Helvetica" panose="020B0604020202020204" pitchFamily="34" charset="0"/>
              </a:rPr>
              <a:t> Institute of Biotechnology </a:t>
            </a:r>
          </a:p>
          <a:p>
            <a:r>
              <a:rPr lang="en-US" sz="2500" dirty="0" smtClean="0">
                <a:latin typeface="Helvetica" panose="020B0604020202020204" pitchFamily="34" charset="0"/>
                <a:cs typeface="Helvetica" panose="020B0604020202020204" pitchFamily="34" charset="0"/>
              </a:rPr>
              <a:t>and Joint Genome Institute</a:t>
            </a:r>
            <a:endParaRPr lang="en-US" sz="2500" dirty="0">
              <a:latin typeface="Helvetica" panose="020B0604020202020204" pitchFamily="34" charset="0"/>
              <a:cs typeface="Helvetica" panose="020B0604020202020204" pitchFamily="34" charset="0"/>
            </a:endParaRPr>
          </a:p>
        </p:txBody>
      </p:sp>
      <p:sp>
        <p:nvSpPr>
          <p:cNvPr id="15" name="TextBox 14"/>
          <p:cNvSpPr txBox="1"/>
          <p:nvPr/>
        </p:nvSpPr>
        <p:spPr>
          <a:xfrm>
            <a:off x="16263453" y="16568308"/>
            <a:ext cx="9194604" cy="523220"/>
          </a:xfrm>
          <a:prstGeom prst="rect">
            <a:avLst/>
          </a:prstGeom>
          <a:noFill/>
        </p:spPr>
        <p:txBody>
          <a:bodyPr wrap="square" rtlCol="0">
            <a:spAutoFit/>
          </a:bodyPr>
          <a:lstStyle/>
          <a:p>
            <a:r>
              <a:rPr lang="en-US" sz="2800" b="1" dirty="0" smtClean="0">
                <a:latin typeface="Helvetica" panose="020B0604020202020204" pitchFamily="34" charset="0"/>
                <a:cs typeface="Helvetica" panose="020B0604020202020204" pitchFamily="34" charset="0"/>
              </a:rPr>
              <a:t>A </a:t>
            </a:r>
            <a:r>
              <a:rPr lang="en-US" sz="2500" i="1" dirty="0" smtClean="0">
                <a:latin typeface="Helvetica" panose="020B0604020202020204" pitchFamily="34" charset="0"/>
                <a:cs typeface="Helvetica" panose="020B0604020202020204" pitchFamily="34" charset="0"/>
              </a:rPr>
              <a:t>Associations for BIO5, Max Temperature of Warmest Month</a:t>
            </a:r>
            <a:endParaRPr lang="en-US" sz="2500" i="1" dirty="0">
              <a:latin typeface="Helvetica" panose="020B0604020202020204" pitchFamily="34" charset="0"/>
              <a:cs typeface="Helvetica" panose="020B0604020202020204" pitchFamily="34" charset="0"/>
            </a:endParaRPr>
          </a:p>
        </p:txBody>
      </p:sp>
      <p:sp>
        <p:nvSpPr>
          <p:cNvPr id="32" name="TextBox 31"/>
          <p:cNvSpPr txBox="1"/>
          <p:nvPr/>
        </p:nvSpPr>
        <p:spPr>
          <a:xfrm>
            <a:off x="30849082" y="6853550"/>
            <a:ext cx="6870022" cy="3939540"/>
          </a:xfrm>
          <a:prstGeom prst="rect">
            <a:avLst/>
          </a:prstGeom>
          <a:noFill/>
        </p:spPr>
        <p:txBody>
          <a:bodyPr wrap="none" rtlCol="0">
            <a:spAutoFit/>
          </a:bodyPr>
          <a:lstStyle/>
          <a:p>
            <a:r>
              <a:rPr lang="en-US" sz="2500" dirty="0" smtClean="0">
                <a:latin typeface="Helvetica" panose="020B0604020202020204" pitchFamily="34" charset="0"/>
                <a:cs typeface="Helvetica" panose="020B0604020202020204" pitchFamily="34" charset="0"/>
              </a:rPr>
              <a:t>*Presenting Author</a:t>
            </a:r>
          </a:p>
          <a:p>
            <a:r>
              <a:rPr lang="en-US" sz="2500" dirty="0" smtClean="0">
                <a:latin typeface="Helvetica" panose="020B0604020202020204" pitchFamily="34" charset="0"/>
                <a:cs typeface="Helvetica" panose="020B0604020202020204" pitchFamily="34" charset="0"/>
              </a:rPr>
              <a:t>**Switchgrass genomics team members: </a:t>
            </a:r>
          </a:p>
          <a:p>
            <a:r>
              <a:rPr lang="en-US" sz="2500" dirty="0" smtClean="0">
                <a:latin typeface="Helvetica" panose="020B0604020202020204" pitchFamily="34" charset="0"/>
                <a:cs typeface="Helvetica" panose="020B0604020202020204" pitchFamily="34" charset="0"/>
              </a:rPr>
              <a:t>Jerry Jenkins, Chris </a:t>
            </a:r>
            <a:r>
              <a:rPr lang="en-US" sz="2500" dirty="0" err="1" smtClean="0">
                <a:latin typeface="Helvetica" panose="020B0604020202020204" pitchFamily="34" charset="0"/>
                <a:cs typeface="Helvetica" panose="020B0604020202020204" pitchFamily="34" charset="0"/>
              </a:rPr>
              <a:t>Plott</a:t>
            </a:r>
            <a:r>
              <a:rPr lang="en-US" sz="2500" dirty="0" smtClean="0">
                <a:latin typeface="Helvetica" panose="020B0604020202020204" pitchFamily="34" charset="0"/>
                <a:cs typeface="Helvetica" panose="020B0604020202020204" pitchFamily="34" charset="0"/>
              </a:rPr>
              <a:t>, </a:t>
            </a:r>
            <a:r>
              <a:rPr lang="en-US" sz="2500" dirty="0" err="1" smtClean="0">
                <a:latin typeface="Helvetica" panose="020B0604020202020204" pitchFamily="34" charset="0"/>
                <a:cs typeface="Helvetica" panose="020B0604020202020204" pitchFamily="34" charset="0"/>
              </a:rPr>
              <a:t>Shengqiang</a:t>
            </a:r>
            <a:r>
              <a:rPr lang="en-US" sz="2500" dirty="0" smtClean="0">
                <a:latin typeface="Helvetica" panose="020B0604020202020204" pitchFamily="34" charset="0"/>
                <a:cs typeface="Helvetica" panose="020B0604020202020204" pitchFamily="34" charset="0"/>
              </a:rPr>
              <a:t> Shu, </a:t>
            </a:r>
          </a:p>
          <a:p>
            <a:r>
              <a:rPr lang="en-US" sz="2500" dirty="0" err="1" smtClean="0">
                <a:latin typeface="Helvetica" panose="020B0604020202020204" pitchFamily="34" charset="0"/>
                <a:cs typeface="Helvetica" panose="020B0604020202020204" pitchFamily="34" charset="0"/>
              </a:rPr>
              <a:t>Avinash</a:t>
            </a:r>
            <a:r>
              <a:rPr lang="en-US" sz="2500" dirty="0" smtClean="0">
                <a:latin typeface="Helvetica" panose="020B0604020202020204" pitchFamily="34" charset="0"/>
                <a:cs typeface="Helvetica" panose="020B0604020202020204" pitchFamily="34" charset="0"/>
              </a:rPr>
              <a:t> </a:t>
            </a:r>
            <a:r>
              <a:rPr lang="en-US" sz="2500" dirty="0" err="1" smtClean="0">
                <a:latin typeface="Helvetica" panose="020B0604020202020204" pitchFamily="34" charset="0"/>
                <a:cs typeface="Helvetica" panose="020B0604020202020204" pitchFamily="34" charset="0"/>
              </a:rPr>
              <a:t>Sreedasyam</a:t>
            </a:r>
            <a:r>
              <a:rPr lang="en-US" sz="2500" dirty="0" smtClean="0">
                <a:latin typeface="Helvetica" panose="020B0604020202020204" pitchFamily="34" charset="0"/>
                <a:cs typeface="Helvetica" panose="020B0604020202020204" pitchFamily="34" charset="0"/>
              </a:rPr>
              <a:t>, Adam Healey, Li Zhang, </a:t>
            </a:r>
          </a:p>
          <a:p>
            <a:r>
              <a:rPr lang="en-US" sz="2500" dirty="0" smtClean="0">
                <a:latin typeface="Helvetica" panose="020B0604020202020204" pitchFamily="34" charset="0"/>
                <a:cs typeface="Helvetica" panose="020B0604020202020204" pitchFamily="34" charset="0"/>
              </a:rPr>
              <a:t>Taslima </a:t>
            </a:r>
            <a:r>
              <a:rPr lang="en-US" sz="2500" dirty="0" err="1" smtClean="0">
                <a:latin typeface="Helvetica" panose="020B0604020202020204" pitchFamily="34" charset="0"/>
                <a:cs typeface="Helvetica" panose="020B0604020202020204" pitchFamily="34" charset="0"/>
              </a:rPr>
              <a:t>Haque</a:t>
            </a:r>
            <a:r>
              <a:rPr lang="en-US" sz="2500" dirty="0" smtClean="0">
                <a:latin typeface="Helvetica" panose="020B0604020202020204" pitchFamily="34" charset="0"/>
                <a:cs typeface="Helvetica" panose="020B0604020202020204" pitchFamily="34" charset="0"/>
              </a:rPr>
              <a:t>, Joe Napier, Adam Session, </a:t>
            </a:r>
          </a:p>
          <a:p>
            <a:r>
              <a:rPr lang="en-US" sz="2500" dirty="0" smtClean="0">
                <a:latin typeface="Helvetica" panose="020B0604020202020204" pitchFamily="34" charset="0"/>
                <a:cs typeface="Helvetica" panose="020B0604020202020204" pitchFamily="34" charset="0"/>
              </a:rPr>
              <a:t>Michael </a:t>
            </a:r>
            <a:r>
              <a:rPr lang="en-US" sz="2500" dirty="0" err="1" smtClean="0">
                <a:latin typeface="Helvetica" panose="020B0604020202020204" pitchFamily="34" charset="0"/>
                <a:cs typeface="Helvetica" panose="020B0604020202020204" pitchFamily="34" charset="0"/>
              </a:rPr>
              <a:t>Udvardi</a:t>
            </a:r>
            <a:r>
              <a:rPr lang="en-US" sz="2500" dirty="0" smtClean="0">
                <a:latin typeface="Helvetica" panose="020B0604020202020204" pitchFamily="34" charset="0"/>
                <a:cs typeface="Helvetica" panose="020B0604020202020204" pitchFamily="34" charset="0"/>
              </a:rPr>
              <a:t>, Malay </a:t>
            </a:r>
            <a:r>
              <a:rPr lang="en-US" sz="2500" dirty="0" err="1" smtClean="0">
                <a:latin typeface="Helvetica" panose="020B0604020202020204" pitchFamily="34" charset="0"/>
                <a:cs typeface="Helvetica" panose="020B0604020202020204" pitchFamily="34" charset="0"/>
              </a:rPr>
              <a:t>Saha</a:t>
            </a:r>
            <a:r>
              <a:rPr lang="en-US" sz="2500" dirty="0" smtClean="0">
                <a:latin typeface="Helvetica" panose="020B0604020202020204" pitchFamily="34" charset="0"/>
                <a:cs typeface="Helvetica" panose="020B0604020202020204" pitchFamily="34" charset="0"/>
              </a:rPr>
              <a:t>, </a:t>
            </a:r>
            <a:r>
              <a:rPr lang="en-US" sz="2500" dirty="0" err="1" smtClean="0">
                <a:latin typeface="Helvetica" panose="020B0604020202020204" pitchFamily="34" charset="0"/>
                <a:cs typeface="Helvetica" panose="020B0604020202020204" pitchFamily="34" charset="0"/>
              </a:rPr>
              <a:t>Yuhong</a:t>
            </a:r>
            <a:r>
              <a:rPr lang="en-US" sz="2500" dirty="0" smtClean="0">
                <a:latin typeface="Helvetica" panose="020B0604020202020204" pitchFamily="34" charset="0"/>
                <a:cs typeface="Helvetica" panose="020B0604020202020204" pitchFamily="34" charset="0"/>
              </a:rPr>
              <a:t> Tang, </a:t>
            </a:r>
          </a:p>
          <a:p>
            <a:r>
              <a:rPr lang="en-US" sz="2500" dirty="0" smtClean="0">
                <a:latin typeface="Helvetica" panose="020B0604020202020204" pitchFamily="34" charset="0"/>
                <a:cs typeface="Helvetica" panose="020B0604020202020204" pitchFamily="34" charset="0"/>
              </a:rPr>
              <a:t>Laura Bartley, </a:t>
            </a:r>
            <a:r>
              <a:rPr lang="en-US" sz="2500" dirty="0" err="1" smtClean="0">
                <a:latin typeface="Helvetica" panose="020B0604020202020204" pitchFamily="34" charset="0"/>
                <a:cs typeface="Helvetica" panose="020B0604020202020204" pitchFamily="34" charset="0"/>
              </a:rPr>
              <a:t>Katrien</a:t>
            </a:r>
            <a:r>
              <a:rPr lang="en-US" sz="2500" dirty="0" smtClean="0">
                <a:latin typeface="Helvetica" panose="020B0604020202020204" pitchFamily="34" charset="0"/>
                <a:cs typeface="Helvetica" panose="020B0604020202020204" pitchFamily="34" charset="0"/>
              </a:rPr>
              <a:t> </a:t>
            </a:r>
            <a:r>
              <a:rPr lang="en-US" sz="2500" dirty="0" err="1" smtClean="0">
                <a:latin typeface="Helvetica" panose="020B0604020202020204" pitchFamily="34" charset="0"/>
                <a:cs typeface="Helvetica" panose="020B0604020202020204" pitchFamily="34" charset="0"/>
              </a:rPr>
              <a:t>Devos</a:t>
            </a:r>
            <a:r>
              <a:rPr lang="en-US" sz="2500" dirty="0" smtClean="0">
                <a:latin typeface="Helvetica" panose="020B0604020202020204" pitchFamily="34" charset="0"/>
                <a:cs typeface="Helvetica" panose="020B0604020202020204" pitchFamily="34" charset="0"/>
              </a:rPr>
              <a:t>, Michael </a:t>
            </a:r>
            <a:r>
              <a:rPr lang="en-US" sz="2500" dirty="0" err="1" smtClean="0">
                <a:latin typeface="Helvetica" panose="020B0604020202020204" pitchFamily="34" charset="0"/>
                <a:cs typeface="Helvetica" panose="020B0604020202020204" pitchFamily="34" charset="0"/>
              </a:rPr>
              <a:t>Casler</a:t>
            </a:r>
            <a:r>
              <a:rPr lang="en-US" sz="2500" dirty="0" smtClean="0">
                <a:latin typeface="Helvetica" panose="020B0604020202020204" pitchFamily="34" charset="0"/>
                <a:cs typeface="Helvetica" panose="020B0604020202020204" pitchFamily="34" charset="0"/>
              </a:rPr>
              <a:t>, </a:t>
            </a:r>
          </a:p>
          <a:p>
            <a:r>
              <a:rPr lang="en-US" sz="2500" dirty="0" err="1" smtClean="0">
                <a:latin typeface="Helvetica" panose="020B0604020202020204" pitchFamily="34" charset="0"/>
                <a:cs typeface="Helvetica" panose="020B0604020202020204" pitchFamily="34" charset="0"/>
              </a:rPr>
              <a:t>Jiming</a:t>
            </a:r>
            <a:r>
              <a:rPr lang="en-US" sz="2500" dirty="0" smtClean="0">
                <a:latin typeface="Helvetica" panose="020B0604020202020204" pitchFamily="34" charset="0"/>
                <a:cs typeface="Helvetica" panose="020B0604020202020204" pitchFamily="34" charset="0"/>
              </a:rPr>
              <a:t> Jiang, David Lowry, </a:t>
            </a:r>
            <a:r>
              <a:rPr lang="en-US" sz="2500" dirty="0" err="1" smtClean="0">
                <a:latin typeface="Helvetica" panose="020B0604020202020204" pitchFamily="34" charset="0"/>
                <a:cs typeface="Helvetica" panose="020B0604020202020204" pitchFamily="34" charset="0"/>
              </a:rPr>
              <a:t>Guohong</a:t>
            </a:r>
            <a:r>
              <a:rPr lang="en-US" sz="2500" dirty="0" smtClean="0">
                <a:latin typeface="Helvetica" panose="020B0604020202020204" pitchFamily="34" charset="0"/>
                <a:cs typeface="Helvetica" panose="020B0604020202020204" pitchFamily="34" charset="0"/>
              </a:rPr>
              <a:t> Wu, </a:t>
            </a:r>
          </a:p>
          <a:p>
            <a:r>
              <a:rPr lang="en-US" sz="2500" dirty="0" smtClean="0">
                <a:latin typeface="Helvetica" panose="020B0604020202020204" pitchFamily="34" charset="0"/>
                <a:cs typeface="Helvetica" panose="020B0604020202020204" pitchFamily="34" charset="0"/>
              </a:rPr>
              <a:t>David </a:t>
            </a:r>
            <a:r>
              <a:rPr lang="en-US" sz="2500" dirty="0" err="1" smtClean="0">
                <a:latin typeface="Helvetica" panose="020B0604020202020204" pitchFamily="34" charset="0"/>
                <a:cs typeface="Helvetica" panose="020B0604020202020204" pitchFamily="34" charset="0"/>
              </a:rPr>
              <a:t>Kudma</a:t>
            </a:r>
            <a:r>
              <a:rPr lang="en-US" sz="2500" dirty="0" smtClean="0">
                <a:latin typeface="Helvetica" panose="020B0604020202020204" pitchFamily="34" charset="0"/>
                <a:cs typeface="Helvetica" panose="020B0604020202020204" pitchFamily="34" charset="0"/>
              </a:rPr>
              <a:t>, Kerrie Barry, Jane </a:t>
            </a:r>
            <a:r>
              <a:rPr lang="en-US" sz="2500" dirty="0" err="1" smtClean="0">
                <a:latin typeface="Helvetica" panose="020B0604020202020204" pitchFamily="34" charset="0"/>
                <a:cs typeface="Helvetica" panose="020B0604020202020204" pitchFamily="34" charset="0"/>
              </a:rPr>
              <a:t>Grimwood</a:t>
            </a:r>
            <a:r>
              <a:rPr lang="en-US" sz="2500" dirty="0" smtClean="0">
                <a:latin typeface="Helvetica" panose="020B0604020202020204" pitchFamily="34" charset="0"/>
                <a:cs typeface="Helvetica" panose="020B0604020202020204" pitchFamily="34" charset="0"/>
              </a:rPr>
              <a:t>, </a:t>
            </a:r>
          </a:p>
          <a:p>
            <a:r>
              <a:rPr lang="en-US" sz="2500" dirty="0" smtClean="0">
                <a:latin typeface="Helvetica" panose="020B0604020202020204" pitchFamily="34" charset="0"/>
                <a:cs typeface="Helvetica" panose="020B0604020202020204" pitchFamily="34" charset="0"/>
              </a:rPr>
              <a:t>Dan </a:t>
            </a:r>
            <a:r>
              <a:rPr lang="en-US" sz="2500" dirty="0" err="1" smtClean="0">
                <a:latin typeface="Helvetica" panose="020B0604020202020204" pitchFamily="34" charset="0"/>
                <a:cs typeface="Helvetica" panose="020B0604020202020204" pitchFamily="34" charset="0"/>
              </a:rPr>
              <a:t>Rohksar</a:t>
            </a:r>
            <a:endParaRPr lang="en-US" sz="2500" dirty="0">
              <a:latin typeface="Helvetica" panose="020B0604020202020204" pitchFamily="34" charset="0"/>
              <a:cs typeface="Helvetica" panose="020B0604020202020204" pitchFamily="34" charset="0"/>
            </a:endParaRPr>
          </a:p>
        </p:txBody>
      </p:sp>
      <p:sp>
        <p:nvSpPr>
          <p:cNvPr id="36" name="TextBox 35"/>
          <p:cNvSpPr txBox="1"/>
          <p:nvPr/>
        </p:nvSpPr>
        <p:spPr>
          <a:xfrm>
            <a:off x="21073965" y="4927831"/>
            <a:ext cx="4046301"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Diversity Panel</a:t>
            </a:r>
            <a:endParaRPr lang="en-US" sz="4200" b="1" dirty="0">
              <a:solidFill>
                <a:srgbClr val="262B70"/>
              </a:solidFill>
              <a:latin typeface="Helvetica" panose="020B0604020202020204" pitchFamily="34" charset="0"/>
              <a:cs typeface="Helvetica" panose="020B0604020202020204" pitchFamily="34" charset="0"/>
            </a:endParaRPr>
          </a:p>
        </p:txBody>
      </p:sp>
      <p:sp>
        <p:nvSpPr>
          <p:cNvPr id="37" name="TextBox 36"/>
          <p:cNvSpPr txBox="1"/>
          <p:nvPr/>
        </p:nvSpPr>
        <p:spPr>
          <a:xfrm>
            <a:off x="16263453" y="11169893"/>
            <a:ext cx="21005366"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Genome-Wide Association Studies for Environments at Plant Locations of Origin </a:t>
            </a:r>
            <a:endParaRPr lang="en-US" sz="4200" b="1" dirty="0">
              <a:solidFill>
                <a:srgbClr val="262B70"/>
              </a:solidFill>
              <a:latin typeface="Helvetica" panose="020B0604020202020204" pitchFamily="34" charset="0"/>
              <a:cs typeface="Helvetica" panose="020B0604020202020204" pitchFamily="34" charset="0"/>
            </a:endParaRPr>
          </a:p>
        </p:txBody>
      </p:sp>
      <p:sp>
        <p:nvSpPr>
          <p:cNvPr id="38" name="TextBox 37"/>
          <p:cNvSpPr txBox="1"/>
          <p:nvPr/>
        </p:nvSpPr>
        <p:spPr>
          <a:xfrm>
            <a:off x="1454288" y="11169893"/>
            <a:ext cx="13685991"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Continent-Scale Adaptation Using Common Gardens</a:t>
            </a:r>
            <a:endParaRPr lang="en-US" sz="4200" b="1" dirty="0">
              <a:solidFill>
                <a:srgbClr val="262B70"/>
              </a:solidFill>
              <a:latin typeface="Helvetica" panose="020B0604020202020204" pitchFamily="34" charset="0"/>
              <a:cs typeface="Helvetica" panose="020B0604020202020204" pitchFamily="34" charset="0"/>
            </a:endParaRPr>
          </a:p>
        </p:txBody>
      </p:sp>
      <p:sp>
        <p:nvSpPr>
          <p:cNvPr id="39" name="TextBox 38"/>
          <p:cNvSpPr txBox="1"/>
          <p:nvPr/>
        </p:nvSpPr>
        <p:spPr>
          <a:xfrm>
            <a:off x="10572940" y="18500964"/>
            <a:ext cx="19522588"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Genome-Wide Association Studies for Traits Involved in Climate Adaptation</a:t>
            </a:r>
            <a:endParaRPr lang="en-US" sz="4200" b="1" dirty="0">
              <a:solidFill>
                <a:srgbClr val="262B70"/>
              </a:solidFill>
              <a:latin typeface="Helvetica" panose="020B0604020202020204" pitchFamily="34" charset="0"/>
              <a:cs typeface="Helvetica" panose="020B0604020202020204" pitchFamily="34" charset="0"/>
            </a:endParaRPr>
          </a:p>
        </p:txBody>
      </p:sp>
      <p:sp>
        <p:nvSpPr>
          <p:cNvPr id="40" name="TextBox 39"/>
          <p:cNvSpPr txBox="1"/>
          <p:nvPr/>
        </p:nvSpPr>
        <p:spPr>
          <a:xfrm>
            <a:off x="31755129" y="26135708"/>
            <a:ext cx="2190023" cy="738664"/>
          </a:xfrm>
          <a:prstGeom prst="rect">
            <a:avLst/>
          </a:prstGeom>
          <a:noFill/>
        </p:spPr>
        <p:txBody>
          <a:bodyPr wrap="none" rtlCol="0">
            <a:spAutoFit/>
          </a:bodyPr>
          <a:lstStyle/>
          <a:p>
            <a:r>
              <a:rPr lang="en-US" sz="4200" b="1" dirty="0" smtClean="0">
                <a:solidFill>
                  <a:srgbClr val="262B70"/>
                </a:solidFill>
                <a:latin typeface="Helvetica" panose="020B0604020202020204" pitchFamily="34" charset="0"/>
                <a:cs typeface="Helvetica" panose="020B0604020202020204" pitchFamily="34" charset="0"/>
              </a:rPr>
              <a:t>Contact</a:t>
            </a:r>
            <a:endParaRPr lang="en-US" sz="4200" b="1" dirty="0">
              <a:solidFill>
                <a:srgbClr val="262B70"/>
              </a:solidFill>
              <a:latin typeface="Helvetica" panose="020B0604020202020204" pitchFamily="34" charset="0"/>
              <a:cs typeface="Helvetica" panose="020B0604020202020204" pitchFamily="34" charset="0"/>
            </a:endParaRPr>
          </a:p>
        </p:txBody>
      </p:sp>
      <p:sp>
        <p:nvSpPr>
          <p:cNvPr id="41" name="TextBox 40"/>
          <p:cNvSpPr txBox="1"/>
          <p:nvPr/>
        </p:nvSpPr>
        <p:spPr>
          <a:xfrm>
            <a:off x="19188448" y="26135708"/>
            <a:ext cx="7817333" cy="738664"/>
          </a:xfrm>
          <a:prstGeom prst="rect">
            <a:avLst/>
          </a:prstGeom>
          <a:noFill/>
        </p:spPr>
        <p:txBody>
          <a:bodyPr wrap="none" rtlCol="0">
            <a:spAutoFit/>
          </a:bodyPr>
          <a:lstStyle/>
          <a:p>
            <a:r>
              <a:rPr lang="en-US" sz="4200" b="1" dirty="0" err="1" smtClean="0">
                <a:solidFill>
                  <a:srgbClr val="262B70"/>
                </a:solidFill>
                <a:latin typeface="Helvetica" panose="020B0604020202020204" pitchFamily="34" charset="0"/>
                <a:cs typeface="Helvetica" panose="020B0604020202020204" pitchFamily="34" charset="0"/>
              </a:rPr>
              <a:t>switchgrassGWAS</a:t>
            </a:r>
            <a:r>
              <a:rPr lang="en-US" sz="4200" b="1" dirty="0" smtClean="0">
                <a:solidFill>
                  <a:srgbClr val="262B70"/>
                </a:solidFill>
                <a:latin typeface="Helvetica" panose="020B0604020202020204" pitchFamily="34" charset="0"/>
                <a:cs typeface="Helvetica" panose="020B0604020202020204" pitchFamily="34" charset="0"/>
              </a:rPr>
              <a:t> R Package</a:t>
            </a:r>
            <a:endParaRPr lang="en-US" sz="4200" b="1" dirty="0">
              <a:solidFill>
                <a:srgbClr val="262B70"/>
              </a:solidFill>
              <a:latin typeface="Helvetica" panose="020B0604020202020204" pitchFamily="34" charset="0"/>
              <a:cs typeface="Helvetica" panose="020B0604020202020204" pitchFamily="34" charset="0"/>
            </a:endParaRP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53971" y="29331491"/>
            <a:ext cx="9992126" cy="2716105"/>
          </a:xfrm>
          <a:prstGeom prst="rect">
            <a:avLst/>
          </a:prstGeom>
        </p:spPr>
      </p:pic>
      <p:sp>
        <p:nvSpPr>
          <p:cNvPr id="45" name="TextBox 44"/>
          <p:cNvSpPr txBox="1"/>
          <p:nvPr/>
        </p:nvSpPr>
        <p:spPr>
          <a:xfrm>
            <a:off x="28495423" y="27064872"/>
            <a:ext cx="8709436" cy="1569660"/>
          </a:xfrm>
          <a:prstGeom prst="rect">
            <a:avLst/>
          </a:prstGeom>
          <a:noFill/>
        </p:spPr>
        <p:txBody>
          <a:bodyPr wrap="none" rtlCol="0">
            <a:spAutoFit/>
          </a:bodyPr>
          <a:lstStyle/>
          <a:p>
            <a:pPr algn="ctr"/>
            <a:r>
              <a:rPr lang="en-US" sz="3200" dirty="0" smtClean="0">
                <a:latin typeface="Helvetica" panose="020B0604020202020204" pitchFamily="34" charset="0"/>
                <a:cs typeface="Helvetica" panose="020B0604020202020204" pitchFamily="34" charset="0"/>
              </a:rPr>
              <a:t>Alice MacQueen: alice.macqueen@utexas.edu</a:t>
            </a:r>
          </a:p>
          <a:p>
            <a:pPr algn="ctr"/>
            <a:endParaRPr lang="en-US" sz="3200" dirty="0" smtClean="0">
              <a:latin typeface="Helvetica" panose="020B0604020202020204" pitchFamily="34" charset="0"/>
              <a:cs typeface="Helvetica" panose="020B0604020202020204" pitchFamily="34" charset="0"/>
            </a:endParaRPr>
          </a:p>
          <a:p>
            <a:pPr algn="ctr"/>
            <a:r>
              <a:rPr lang="en-US" sz="3200" dirty="0" smtClean="0">
                <a:latin typeface="Helvetica" panose="020B0604020202020204" pitchFamily="34" charset="0"/>
                <a:cs typeface="Helvetica" panose="020B0604020202020204" pitchFamily="34" charset="0"/>
              </a:rPr>
              <a:t>Tom </a:t>
            </a:r>
            <a:r>
              <a:rPr lang="en-US" sz="3200" dirty="0" err="1" smtClean="0">
                <a:latin typeface="Helvetica" panose="020B0604020202020204" pitchFamily="34" charset="0"/>
                <a:cs typeface="Helvetica" panose="020B0604020202020204" pitchFamily="34" charset="0"/>
              </a:rPr>
              <a:t>Juenger</a:t>
            </a:r>
            <a:r>
              <a:rPr lang="en-US" sz="3200" dirty="0" smtClean="0">
                <a:latin typeface="Helvetica" panose="020B0604020202020204" pitchFamily="34" charset="0"/>
                <a:cs typeface="Helvetica" panose="020B0604020202020204" pitchFamily="34" charset="0"/>
              </a:rPr>
              <a:t>: tjuenger@utexas.edu</a:t>
            </a:r>
            <a:endParaRPr lang="en-US" sz="3200" dirty="0">
              <a:latin typeface="Helvetica" panose="020B0604020202020204" pitchFamily="34" charset="0"/>
              <a:cs typeface="Helvetica" panose="020B0604020202020204" pitchFamily="34" charset="0"/>
            </a:endParaRPr>
          </a:p>
        </p:txBody>
      </p:sp>
      <p:sp>
        <p:nvSpPr>
          <p:cNvPr id="46" name="Rectangle 45"/>
          <p:cNvSpPr/>
          <p:nvPr/>
        </p:nvSpPr>
        <p:spPr>
          <a:xfrm>
            <a:off x="17635747" y="27135126"/>
            <a:ext cx="10056727" cy="584775"/>
          </a:xfrm>
          <a:prstGeom prst="rect">
            <a:avLst/>
          </a:prstGeom>
        </p:spPr>
        <p:txBody>
          <a:bodyPr wrap="none">
            <a:spAutoFit/>
          </a:bodyPr>
          <a:lstStyle/>
          <a:p>
            <a:pPr algn="ctr"/>
            <a:r>
              <a:rPr lang="en-US" sz="3200" dirty="0">
                <a:latin typeface="Helvetica" panose="020B0604020202020204" pitchFamily="34" charset="0"/>
                <a:cs typeface="Helvetica" panose="020B0604020202020204" pitchFamily="34" charset="0"/>
              </a:rPr>
              <a:t>https://github.com/Alice-MacQueen/switchgrassGWAS</a:t>
            </a:r>
          </a:p>
        </p:txBody>
      </p:sp>
      <p:sp>
        <p:nvSpPr>
          <p:cNvPr id="47" name="Rectangle 46"/>
          <p:cNvSpPr/>
          <p:nvPr/>
        </p:nvSpPr>
        <p:spPr>
          <a:xfrm>
            <a:off x="17778902" y="28157262"/>
            <a:ext cx="9770431" cy="3539430"/>
          </a:xfrm>
          <a:prstGeom prst="rect">
            <a:avLst/>
          </a:prstGeom>
        </p:spPr>
        <p:txBody>
          <a:bodyPr wrap="none">
            <a:spAutoFit/>
          </a:bodyPr>
          <a:lstStyle/>
          <a:p>
            <a:pPr marL="514350" indent="-514350">
              <a:buAutoNum type="arabicPeriod"/>
            </a:pPr>
            <a:r>
              <a:rPr lang="en-US" sz="3200" dirty="0" smtClean="0">
                <a:latin typeface="Helvetica" panose="020B0604020202020204" pitchFamily="34" charset="0"/>
                <a:cs typeface="Helvetica" panose="020B0604020202020204" pitchFamily="34" charset="0"/>
              </a:rPr>
              <a:t>Run Genome-Wide Association with `</a:t>
            </a:r>
            <a:r>
              <a:rPr lang="en-US" sz="3200" i="1" dirty="0" err="1" smtClean="0">
                <a:latin typeface="Helvetica" panose="020B0604020202020204" pitchFamily="34" charset="0"/>
                <a:cs typeface="Helvetica" panose="020B0604020202020204" pitchFamily="34" charset="0"/>
              </a:rPr>
              <a:t>pvdiv_gwas</a:t>
            </a:r>
            <a:r>
              <a:rPr lang="en-US" sz="3200" dirty="0" smtClean="0">
                <a:latin typeface="Helvetica" panose="020B0604020202020204" pitchFamily="34" charset="0"/>
                <a:cs typeface="Helvetica" panose="020B0604020202020204" pitchFamily="34" charset="0"/>
              </a:rPr>
              <a:t>`</a:t>
            </a:r>
          </a:p>
          <a:p>
            <a:pPr marL="514350" indent="-514350">
              <a:buAutoNum type="arabicPeriod"/>
            </a:pPr>
            <a:r>
              <a:rPr lang="en-US" sz="3200" dirty="0" smtClean="0">
                <a:latin typeface="Helvetica" panose="020B0604020202020204" pitchFamily="34" charset="0"/>
                <a:cs typeface="Helvetica" panose="020B0604020202020204" pitchFamily="34" charset="0"/>
              </a:rPr>
              <a:t>Find annotations with `</a:t>
            </a:r>
            <a:r>
              <a:rPr lang="en-US" sz="3200" i="1" dirty="0" err="1" smtClean="0">
                <a:latin typeface="Helvetica" panose="020B0604020202020204" pitchFamily="34" charset="0"/>
                <a:cs typeface="Helvetica" panose="020B0604020202020204" pitchFamily="34" charset="0"/>
              </a:rPr>
              <a:t>pvdiv_table_topsnps</a:t>
            </a:r>
            <a:r>
              <a:rPr lang="en-US" sz="3200" dirty="0" smtClean="0">
                <a:latin typeface="Helvetica" panose="020B0604020202020204" pitchFamily="34" charset="0"/>
                <a:cs typeface="Helvetica" panose="020B0604020202020204" pitchFamily="34" charset="0"/>
              </a:rPr>
              <a:t>`</a:t>
            </a:r>
          </a:p>
          <a:p>
            <a:pPr marL="514350" indent="-514350">
              <a:buAutoNum type="arabicPeriod"/>
            </a:pPr>
            <a:r>
              <a:rPr lang="en-US" sz="3200" dirty="0" smtClean="0">
                <a:latin typeface="Helvetica" panose="020B0604020202020204" pitchFamily="34" charset="0"/>
                <a:cs typeface="Helvetica" panose="020B0604020202020204" pitchFamily="34" charset="0"/>
              </a:rPr>
              <a:t>Analyze data at multiple sites using mash, with:</a:t>
            </a:r>
            <a:endParaRPr lang="en-US" sz="3200" dirty="0">
              <a:latin typeface="Helvetica" panose="020B0604020202020204" pitchFamily="34" charset="0"/>
              <a:cs typeface="Helvetica" panose="020B0604020202020204" pitchFamily="34" charset="0"/>
            </a:endParaRPr>
          </a:p>
          <a:p>
            <a:pPr lvl="3"/>
            <a:r>
              <a:rPr lang="en-US" sz="3200" dirty="0" smtClean="0">
                <a:latin typeface="Helvetica" panose="020B0604020202020204" pitchFamily="34" charset="0"/>
                <a:cs typeface="Helvetica" panose="020B0604020202020204" pitchFamily="34" charset="0"/>
              </a:rPr>
              <a:t>`</a:t>
            </a:r>
            <a:r>
              <a:rPr lang="en-US" sz="3200" i="1" dirty="0" smtClean="0">
                <a:latin typeface="Helvetica" panose="020B0604020202020204" pitchFamily="34" charset="0"/>
                <a:cs typeface="Helvetica" panose="020B0604020202020204" pitchFamily="34" charset="0"/>
              </a:rPr>
              <a:t>pvdiv_bigsnp2mashr</a:t>
            </a:r>
            <a:r>
              <a:rPr lang="en-US" sz="3200" dirty="0" smtClean="0">
                <a:latin typeface="Helvetica" panose="020B0604020202020204" pitchFamily="34" charset="0"/>
                <a:cs typeface="Helvetica" panose="020B0604020202020204" pitchFamily="34" charset="0"/>
              </a:rPr>
              <a:t>`</a:t>
            </a:r>
          </a:p>
          <a:p>
            <a:pPr lvl="3"/>
            <a:r>
              <a:rPr lang="en-US" sz="3200" dirty="0" smtClean="0">
                <a:latin typeface="Helvetica" panose="020B0604020202020204" pitchFamily="34" charset="0"/>
                <a:cs typeface="Helvetica" panose="020B0604020202020204" pitchFamily="34" charset="0"/>
              </a:rPr>
              <a:t>`</a:t>
            </a:r>
            <a:r>
              <a:rPr lang="en-US" sz="3200" i="1" dirty="0" err="1" smtClean="0">
                <a:latin typeface="Helvetica" panose="020B0604020202020204" pitchFamily="34" charset="0"/>
                <a:cs typeface="Helvetica" panose="020B0604020202020204" pitchFamily="34" charset="0"/>
              </a:rPr>
              <a:t>mash_standard_run</a:t>
            </a:r>
            <a:r>
              <a:rPr lang="en-US" sz="3200" dirty="0" smtClean="0">
                <a:latin typeface="Helvetica" panose="020B0604020202020204" pitchFamily="34" charset="0"/>
                <a:cs typeface="Helvetica" panose="020B0604020202020204" pitchFamily="34" charset="0"/>
              </a:rPr>
              <a:t>`</a:t>
            </a:r>
          </a:p>
          <a:p>
            <a:pPr lvl="3"/>
            <a:r>
              <a:rPr lang="en-US" sz="3200" dirty="0" smtClean="0">
                <a:latin typeface="Helvetica" panose="020B0604020202020204" pitchFamily="34" charset="0"/>
                <a:cs typeface="Helvetica" panose="020B0604020202020204" pitchFamily="34" charset="0"/>
              </a:rPr>
              <a:t>`</a:t>
            </a:r>
            <a:r>
              <a:rPr lang="en-US" sz="3200" i="1" dirty="0" err="1" smtClean="0">
                <a:latin typeface="Helvetica" panose="020B0604020202020204" pitchFamily="34" charset="0"/>
                <a:cs typeface="Helvetica" panose="020B0604020202020204" pitchFamily="34" charset="0"/>
              </a:rPr>
              <a:t>mash_plot_manhattan_by_condition</a:t>
            </a:r>
            <a:r>
              <a:rPr lang="en-US" sz="3200" dirty="0" smtClean="0">
                <a:latin typeface="Helvetica" panose="020B0604020202020204" pitchFamily="34" charset="0"/>
                <a:cs typeface="Helvetica" panose="020B0604020202020204" pitchFamily="34" charset="0"/>
              </a:rPr>
              <a:t>`</a:t>
            </a:r>
          </a:p>
          <a:p>
            <a:pPr lvl="3"/>
            <a:r>
              <a:rPr lang="en-US" sz="3200" dirty="0" smtClean="0">
                <a:latin typeface="Helvetica" panose="020B0604020202020204" pitchFamily="34" charset="0"/>
                <a:cs typeface="Helvetica" panose="020B0604020202020204" pitchFamily="34" charset="0"/>
              </a:rPr>
              <a:t>`</a:t>
            </a:r>
            <a:r>
              <a:rPr lang="en-US" sz="3200" i="1" dirty="0" err="1" smtClean="0">
                <a:latin typeface="Helvetica" panose="020B0604020202020204" pitchFamily="34" charset="0"/>
                <a:cs typeface="Helvetica" panose="020B0604020202020204" pitchFamily="34" charset="0"/>
              </a:rPr>
              <a:t>mash_plot_effects</a:t>
            </a:r>
            <a:r>
              <a:rPr lang="en-US" sz="3200" dirty="0" smtClean="0">
                <a:latin typeface="Helvetica" panose="020B0604020202020204" pitchFamily="34" charset="0"/>
                <a:cs typeface="Helvetica" panose="020B0604020202020204" pitchFamily="34" charset="0"/>
              </a:rPr>
              <a:t>`</a:t>
            </a:r>
          </a:p>
        </p:txBody>
      </p:sp>
      <p:sp>
        <p:nvSpPr>
          <p:cNvPr id="48" name="TextBox 47"/>
          <p:cNvSpPr txBox="1"/>
          <p:nvPr/>
        </p:nvSpPr>
        <p:spPr>
          <a:xfrm>
            <a:off x="1858809" y="26980835"/>
            <a:ext cx="13685991" cy="2062103"/>
          </a:xfrm>
          <a:prstGeom prst="rect">
            <a:avLst/>
          </a:prstGeom>
          <a:noFill/>
        </p:spPr>
        <p:txBody>
          <a:bodyPr wrap="square" rtlCol="0">
            <a:spAutoFit/>
          </a:bodyPr>
          <a:lstStyle/>
          <a:p>
            <a:r>
              <a:rPr lang="en-US" sz="3200" b="1" dirty="0" smtClean="0">
                <a:latin typeface="Helvetica" panose="020B0604020202020204" pitchFamily="34" charset="0"/>
                <a:cs typeface="Helvetica" panose="020B0604020202020204" pitchFamily="34" charset="0"/>
              </a:rPr>
              <a:t>Environmental GWAS and population structure are inextricably linked in this species.</a:t>
            </a:r>
          </a:p>
          <a:p>
            <a:endParaRPr lang="en-US" sz="3200" b="1" dirty="0">
              <a:latin typeface="Helvetica" panose="020B0604020202020204" pitchFamily="34" charset="0"/>
              <a:cs typeface="Helvetica" panose="020B0604020202020204" pitchFamily="34" charset="0"/>
            </a:endParaRPr>
          </a:p>
          <a:p>
            <a:r>
              <a:rPr lang="en-US" sz="3200" b="1" dirty="0" smtClean="0">
                <a:latin typeface="Helvetica" panose="020B0604020202020204" pitchFamily="34" charset="0"/>
                <a:cs typeface="Helvetica" panose="020B0604020202020204" pitchFamily="34" charset="0"/>
              </a:rPr>
              <a:t>Strong signals for associations </a:t>
            </a:r>
            <a:endParaRPr lang="en-US" sz="3200" b="1" dirty="0">
              <a:latin typeface="Helvetica" panose="020B0604020202020204" pitchFamily="34" charset="0"/>
              <a:cs typeface="Helvetica" panose="020B0604020202020204" pitchFamily="34" charset="0"/>
            </a:endParaRPr>
          </a:p>
        </p:txBody>
      </p:sp>
      <p:sp>
        <p:nvSpPr>
          <p:cNvPr id="51" name="TextBox 50"/>
          <p:cNvSpPr txBox="1"/>
          <p:nvPr/>
        </p:nvSpPr>
        <p:spPr>
          <a:xfrm>
            <a:off x="10794843" y="16266714"/>
            <a:ext cx="6209197" cy="907941"/>
          </a:xfrm>
          <a:prstGeom prst="rect">
            <a:avLst/>
          </a:prstGeom>
          <a:noFill/>
        </p:spPr>
        <p:txBody>
          <a:bodyPr wrap="square" rtlCol="0">
            <a:spAutoFit/>
          </a:bodyPr>
          <a:lstStyle/>
          <a:p>
            <a:r>
              <a:rPr lang="en-US" sz="2800" b="1" dirty="0" smtClean="0">
                <a:latin typeface="Helvetica" panose="020B0604020202020204" pitchFamily="34" charset="0"/>
                <a:cs typeface="Helvetica" panose="020B0604020202020204" pitchFamily="34" charset="0"/>
              </a:rPr>
              <a:t>A </a:t>
            </a:r>
            <a:r>
              <a:rPr lang="en-US" sz="2500" i="1" dirty="0" smtClean="0">
                <a:latin typeface="Helvetica" panose="020B0604020202020204" pitchFamily="34" charset="0"/>
                <a:cs typeface="Helvetica" panose="020B0604020202020204" pitchFamily="34" charset="0"/>
              </a:rPr>
              <a:t>Example of figure </a:t>
            </a:r>
          </a:p>
          <a:p>
            <a:r>
              <a:rPr lang="en-US" sz="2500" i="1" dirty="0" smtClean="0">
                <a:latin typeface="Helvetica" panose="020B0604020202020204" pitchFamily="34" charset="0"/>
                <a:cs typeface="Helvetica" panose="020B0604020202020204" pitchFamily="34" charset="0"/>
              </a:rPr>
              <a:t>text/annotation size.</a:t>
            </a:r>
            <a:endParaRPr lang="en-US" sz="2500" i="1"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8809" y="21139510"/>
            <a:ext cx="10058400" cy="3352799"/>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59248" y="20976133"/>
            <a:ext cx="10058400" cy="3352799"/>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042763" y="20823567"/>
            <a:ext cx="10058400" cy="3352799"/>
          </a:xfrm>
          <a:prstGeom prst="rect">
            <a:avLst/>
          </a:prstGeom>
        </p:spPr>
      </p:pic>
      <p:sp>
        <p:nvSpPr>
          <p:cNvPr id="43" name="TextBox 42"/>
          <p:cNvSpPr txBox="1"/>
          <p:nvPr/>
        </p:nvSpPr>
        <p:spPr>
          <a:xfrm>
            <a:off x="26042763" y="24244185"/>
            <a:ext cx="9194604" cy="523220"/>
          </a:xfrm>
          <a:prstGeom prst="rect">
            <a:avLst/>
          </a:prstGeom>
          <a:noFill/>
        </p:spPr>
        <p:txBody>
          <a:bodyPr wrap="square" rtlCol="0">
            <a:spAutoFit/>
          </a:bodyPr>
          <a:lstStyle/>
          <a:p>
            <a:r>
              <a:rPr lang="en-US" sz="2800" b="1" dirty="0" smtClean="0">
                <a:latin typeface="Helvetica" panose="020B0604020202020204" pitchFamily="34" charset="0"/>
                <a:cs typeface="Helvetica" panose="020B0604020202020204" pitchFamily="34" charset="0"/>
              </a:rPr>
              <a:t>A </a:t>
            </a:r>
            <a:r>
              <a:rPr lang="en-US" sz="2500" i="1" dirty="0" smtClean="0">
                <a:latin typeface="Helvetica" panose="020B0604020202020204" pitchFamily="34" charset="0"/>
                <a:cs typeface="Helvetica" panose="020B0604020202020204" pitchFamily="34" charset="0"/>
              </a:rPr>
              <a:t>Associations for 50% Greenup in Michigan</a:t>
            </a:r>
            <a:endParaRPr lang="en-US" sz="2500" i="1" dirty="0">
              <a:latin typeface="Helvetica" panose="020B0604020202020204" pitchFamily="34" charset="0"/>
              <a:cs typeface="Helvetica" panose="020B0604020202020204" pitchFamily="34" charset="0"/>
            </a:endParaRPr>
          </a:p>
        </p:txBody>
      </p:sp>
      <p:sp>
        <p:nvSpPr>
          <p:cNvPr id="50" name="TextBox 49"/>
          <p:cNvSpPr txBox="1"/>
          <p:nvPr/>
        </p:nvSpPr>
        <p:spPr>
          <a:xfrm>
            <a:off x="14159248" y="24328932"/>
            <a:ext cx="9194604" cy="523220"/>
          </a:xfrm>
          <a:prstGeom prst="rect">
            <a:avLst/>
          </a:prstGeom>
          <a:noFill/>
        </p:spPr>
        <p:txBody>
          <a:bodyPr wrap="square" rtlCol="0">
            <a:spAutoFit/>
          </a:bodyPr>
          <a:lstStyle/>
          <a:p>
            <a:r>
              <a:rPr lang="en-US" sz="2800" b="1" dirty="0" smtClean="0">
                <a:latin typeface="Helvetica" panose="020B0604020202020204" pitchFamily="34" charset="0"/>
                <a:cs typeface="Helvetica" panose="020B0604020202020204" pitchFamily="34" charset="0"/>
              </a:rPr>
              <a:t>A </a:t>
            </a:r>
            <a:r>
              <a:rPr lang="en-US" sz="2500" i="1" dirty="0" smtClean="0">
                <a:latin typeface="Helvetica" panose="020B0604020202020204" pitchFamily="34" charset="0"/>
                <a:cs typeface="Helvetica" panose="020B0604020202020204" pitchFamily="34" charset="0"/>
              </a:rPr>
              <a:t>Associations for biomass in Temple, Texas</a:t>
            </a:r>
            <a:endParaRPr lang="en-US" sz="2500" i="1" dirty="0">
              <a:latin typeface="Helvetica" panose="020B0604020202020204" pitchFamily="34" charset="0"/>
              <a:cs typeface="Helvetica" panose="020B0604020202020204" pitchFamily="34" charset="0"/>
            </a:endParaRPr>
          </a:p>
        </p:txBody>
      </p:sp>
      <p:sp>
        <p:nvSpPr>
          <p:cNvPr id="54" name="TextBox 53"/>
          <p:cNvSpPr txBox="1"/>
          <p:nvPr/>
        </p:nvSpPr>
        <p:spPr>
          <a:xfrm>
            <a:off x="1828218" y="24491787"/>
            <a:ext cx="11191095" cy="523220"/>
          </a:xfrm>
          <a:prstGeom prst="rect">
            <a:avLst/>
          </a:prstGeom>
          <a:noFill/>
        </p:spPr>
        <p:txBody>
          <a:bodyPr wrap="square" rtlCol="0">
            <a:spAutoFit/>
          </a:bodyPr>
          <a:lstStyle/>
          <a:p>
            <a:r>
              <a:rPr lang="en-US" sz="2800" b="1" dirty="0" smtClean="0">
                <a:latin typeface="Helvetica" panose="020B0604020202020204" pitchFamily="34" charset="0"/>
                <a:cs typeface="Helvetica" panose="020B0604020202020204" pitchFamily="34" charset="0"/>
              </a:rPr>
              <a:t>A </a:t>
            </a:r>
            <a:r>
              <a:rPr lang="en-US" sz="2500" i="1" dirty="0" smtClean="0">
                <a:latin typeface="Helvetica" panose="020B0604020202020204" pitchFamily="34" charset="0"/>
                <a:cs typeface="Helvetica" panose="020B0604020202020204" pitchFamily="34" charset="0"/>
              </a:rPr>
              <a:t>Associations for the time between </a:t>
            </a:r>
            <a:r>
              <a:rPr lang="en-US" sz="2500" i="1" dirty="0" err="1" smtClean="0">
                <a:latin typeface="Helvetica" panose="020B0604020202020204" pitchFamily="34" charset="0"/>
                <a:cs typeface="Helvetica" panose="020B0604020202020204" pitchFamily="34" charset="0"/>
              </a:rPr>
              <a:t>greenup</a:t>
            </a:r>
            <a:r>
              <a:rPr lang="en-US" sz="2500" i="1" dirty="0" smtClean="0">
                <a:latin typeface="Helvetica" panose="020B0604020202020204" pitchFamily="34" charset="0"/>
                <a:cs typeface="Helvetica" panose="020B0604020202020204" pitchFamily="34" charset="0"/>
              </a:rPr>
              <a:t> and flowering in Temple, Texas</a:t>
            </a:r>
            <a:endParaRPr lang="en-US" sz="2500" i="1"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032700" y="11923475"/>
            <a:ext cx="3373263" cy="5458353"/>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263453" y="14698683"/>
            <a:ext cx="10058400" cy="2770945"/>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263453" y="12060957"/>
            <a:ext cx="10058400" cy="2514599"/>
          </a:xfrm>
          <a:prstGeom prst="rect">
            <a:avLst/>
          </a:prstGeom>
        </p:spPr>
      </p:pic>
    </p:spTree>
    <p:extLst>
      <p:ext uri="{BB962C8B-B14F-4D97-AF65-F5344CB8AC3E}">
        <p14:creationId xmlns:p14="http://schemas.microsoft.com/office/powerpoint/2010/main" val="99840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TotalTime>
  <Words>413</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MacQueen, Alice H</dc:creator>
  <cp:lastModifiedBy>MacQueen, Alice H</cp:lastModifiedBy>
  <cp:revision>23</cp:revision>
  <dcterms:created xsi:type="dcterms:W3CDTF">2020-02-17T16:05:29Z</dcterms:created>
  <dcterms:modified xsi:type="dcterms:W3CDTF">2020-02-18T22:10:52Z</dcterms:modified>
</cp:coreProperties>
</file>