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59" r:id="rId6"/>
    <p:sldId id="268" r:id="rId7"/>
    <p:sldId id="267" r:id="rId8"/>
    <p:sldId id="269" r:id="rId9"/>
    <p:sldId id="270" r:id="rId10"/>
    <p:sldId id="261" r:id="rId11"/>
    <p:sldId id="271" r:id="rId12"/>
    <p:sldId id="273" r:id="rId13"/>
    <p:sldId id="272" r:id="rId14"/>
    <p:sldId id="262" r:id="rId15"/>
    <p:sldId id="263"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993"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66A10-187A-440B-9B9A-77A8D24619F3}" type="datetimeFigureOut">
              <a:rPr lang="en-US" smtClean="0"/>
              <a:t>2020-04-22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87F27-5BAE-464E-B575-A6F061D8EE45}" type="slidenum">
              <a:rPr lang="en-US" smtClean="0"/>
              <a:t>‹#›</a:t>
            </a:fld>
            <a:endParaRPr lang="en-US"/>
          </a:p>
        </p:txBody>
      </p:sp>
    </p:spTree>
    <p:extLst>
      <p:ext uri="{BB962C8B-B14F-4D97-AF65-F5344CB8AC3E}">
        <p14:creationId xmlns:p14="http://schemas.microsoft.com/office/powerpoint/2010/main" val="46775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D2F at CLMB and KBSM. Leaving out all Atlantic individuals, so these associations have to be in either the Gulf or the Midwest population (thus, they’re more likely to be shared by the </a:t>
            </a:r>
            <a:r>
              <a:rPr lang="en-US" dirty="0" err="1"/>
              <a:t>fourway</a:t>
            </a:r>
            <a:r>
              <a:rPr lang="en-US" dirty="0"/>
              <a:t>).</a:t>
            </a:r>
          </a:p>
          <a:p>
            <a:endParaRPr lang="en-US" dirty="0"/>
          </a:p>
        </p:txBody>
      </p:sp>
      <p:sp>
        <p:nvSpPr>
          <p:cNvPr id="4" name="Slide Number Placeholder 3"/>
          <p:cNvSpPr>
            <a:spLocks noGrp="1"/>
          </p:cNvSpPr>
          <p:nvPr>
            <p:ph type="sldNum" sz="quarter" idx="5"/>
          </p:nvPr>
        </p:nvSpPr>
        <p:spPr/>
        <p:txBody>
          <a:bodyPr/>
          <a:lstStyle/>
          <a:p>
            <a:fld id="{81987F27-5BAE-464E-B575-A6F061D8EE45}" type="slidenum">
              <a:rPr lang="en-US" smtClean="0"/>
              <a:t>5</a:t>
            </a:fld>
            <a:endParaRPr lang="en-US"/>
          </a:p>
        </p:txBody>
      </p:sp>
    </p:spTree>
    <p:extLst>
      <p:ext uri="{BB962C8B-B14F-4D97-AF65-F5344CB8AC3E}">
        <p14:creationId xmlns:p14="http://schemas.microsoft.com/office/powerpoint/2010/main" val="15220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associations for other 4way QTL too in the GWAS panel but for univariate GWAS these have significant associations at fewer sites</a:t>
            </a:r>
          </a:p>
          <a:p>
            <a:endParaRPr lang="en-US" dirty="0"/>
          </a:p>
          <a:p>
            <a:r>
              <a:rPr lang="en-US" dirty="0"/>
              <a:t>Overall there are many overlaps on Chr05N between the QTL and GWAS analyses for days to flowering (FL50 - GR50), and overlaps at single sites for Chr02K (TMPL) and Chr04K (KBSM).</a:t>
            </a:r>
          </a:p>
          <a:p>
            <a:endParaRPr lang="en-US" dirty="0"/>
          </a:p>
          <a:p>
            <a:r>
              <a:rPr lang="en-US" dirty="0"/>
              <a:t>Having issues with mash currently but planning on rerunning mash on D2F/FL50 for just the Midwest &amp; Gulf </a:t>
            </a:r>
            <a:r>
              <a:rPr lang="en-US" dirty="0" err="1"/>
              <a:t>subpop</a:t>
            </a:r>
            <a:r>
              <a:rPr lang="en-US" dirty="0"/>
              <a:t> GWAS for the 7 </a:t>
            </a:r>
            <a:r>
              <a:rPr lang="en-US" dirty="0" err="1"/>
              <a:t>fourway</a:t>
            </a:r>
            <a:r>
              <a:rPr lang="en-US" dirty="0"/>
              <a:t> sites</a:t>
            </a:r>
          </a:p>
        </p:txBody>
      </p:sp>
      <p:sp>
        <p:nvSpPr>
          <p:cNvPr id="4" name="Slide Number Placeholder 3"/>
          <p:cNvSpPr>
            <a:spLocks noGrp="1"/>
          </p:cNvSpPr>
          <p:nvPr>
            <p:ph type="sldNum" sz="quarter" idx="5"/>
          </p:nvPr>
        </p:nvSpPr>
        <p:spPr/>
        <p:txBody>
          <a:bodyPr/>
          <a:lstStyle/>
          <a:p>
            <a:fld id="{81987F27-5BAE-464E-B575-A6F061D8EE45}" type="slidenum">
              <a:rPr lang="en-US" smtClean="0"/>
              <a:t>7</a:t>
            </a:fld>
            <a:endParaRPr lang="en-US"/>
          </a:p>
        </p:txBody>
      </p:sp>
    </p:spTree>
    <p:extLst>
      <p:ext uri="{BB962C8B-B14F-4D97-AF65-F5344CB8AC3E}">
        <p14:creationId xmlns:p14="http://schemas.microsoft.com/office/powerpoint/2010/main" val="219770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many of these hits I've been looking at, on many different chromosomes, not just these, I've been shocked by the number of hits that have very high gene expression in the axis of inflorescence (in Arabidopsis). I wonder if we have a similar meristem/axis </a:t>
            </a:r>
            <a:r>
              <a:rPr lang="en-US" sz="1200" b="0" i="0" kern="1200">
                <a:solidFill>
                  <a:schemeClr val="tx1"/>
                </a:solidFill>
                <a:effectLst/>
                <a:latin typeface="+mn-lt"/>
                <a:ea typeface="+mn-ea"/>
                <a:cs typeface="+mn-cs"/>
              </a:rPr>
              <a:t>of inflorescence </a:t>
            </a:r>
            <a:r>
              <a:rPr lang="en-US" sz="1200" b="0" i="0" kern="1200" dirty="0">
                <a:solidFill>
                  <a:schemeClr val="tx1"/>
                </a:solidFill>
                <a:effectLst/>
                <a:latin typeface="+mn-lt"/>
                <a:ea typeface="+mn-ea"/>
                <a:cs typeface="+mn-cs"/>
              </a:rPr>
              <a:t>expression dataset </a:t>
            </a:r>
            <a:r>
              <a:rPr lang="en-US" sz="1200" b="0" i="0" kern="1200">
                <a:solidFill>
                  <a:schemeClr val="tx1"/>
                </a:solidFill>
                <a:effectLst/>
                <a:latin typeface="+mn-lt"/>
                <a:ea typeface="+mn-ea"/>
                <a:cs typeface="+mn-cs"/>
              </a:rPr>
              <a:t>in switchgrass…</a:t>
            </a:r>
            <a:endParaRPr lang="en-US" dirty="0"/>
          </a:p>
        </p:txBody>
      </p:sp>
      <p:sp>
        <p:nvSpPr>
          <p:cNvPr id="4" name="Slide Number Placeholder 3"/>
          <p:cNvSpPr>
            <a:spLocks noGrp="1"/>
          </p:cNvSpPr>
          <p:nvPr>
            <p:ph type="sldNum" sz="quarter" idx="5"/>
          </p:nvPr>
        </p:nvSpPr>
        <p:spPr/>
        <p:txBody>
          <a:bodyPr/>
          <a:lstStyle/>
          <a:p>
            <a:fld id="{81987F27-5BAE-464E-B575-A6F061D8EE45}" type="slidenum">
              <a:rPr lang="en-US" smtClean="0"/>
              <a:t>10</a:t>
            </a:fld>
            <a:endParaRPr lang="en-US"/>
          </a:p>
        </p:txBody>
      </p:sp>
    </p:spTree>
    <p:extLst>
      <p:ext uri="{BB962C8B-B14F-4D97-AF65-F5344CB8AC3E}">
        <p14:creationId xmlns:p14="http://schemas.microsoft.com/office/powerpoint/2010/main" val="79750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many of these hits I've been looking at, on many different chromosomes, not just these, I've been shocked by the number of hits that have very high gene expression in the axis of inflorescence (in Arabidopsis). I wonder if we have a similar meristem/axis </a:t>
            </a:r>
            <a:r>
              <a:rPr lang="en-US" sz="1200" b="0" i="0" kern="1200">
                <a:solidFill>
                  <a:schemeClr val="tx1"/>
                </a:solidFill>
                <a:effectLst/>
                <a:latin typeface="+mn-lt"/>
                <a:ea typeface="+mn-ea"/>
                <a:cs typeface="+mn-cs"/>
              </a:rPr>
              <a:t>of inflorescence </a:t>
            </a:r>
            <a:r>
              <a:rPr lang="en-US" sz="1200" b="0" i="0" kern="1200" dirty="0">
                <a:solidFill>
                  <a:schemeClr val="tx1"/>
                </a:solidFill>
                <a:effectLst/>
                <a:latin typeface="+mn-lt"/>
                <a:ea typeface="+mn-ea"/>
                <a:cs typeface="+mn-cs"/>
              </a:rPr>
              <a:t>expression dataset </a:t>
            </a:r>
            <a:r>
              <a:rPr lang="en-US" sz="1200" b="0" i="0" kern="1200">
                <a:solidFill>
                  <a:schemeClr val="tx1"/>
                </a:solidFill>
                <a:effectLst/>
                <a:latin typeface="+mn-lt"/>
                <a:ea typeface="+mn-ea"/>
                <a:cs typeface="+mn-cs"/>
              </a:rPr>
              <a:t>in switchgrass…</a:t>
            </a:r>
            <a:endParaRPr lang="en-US" dirty="0"/>
          </a:p>
        </p:txBody>
      </p:sp>
      <p:sp>
        <p:nvSpPr>
          <p:cNvPr id="4" name="Slide Number Placeholder 3"/>
          <p:cNvSpPr>
            <a:spLocks noGrp="1"/>
          </p:cNvSpPr>
          <p:nvPr>
            <p:ph type="sldNum" sz="quarter" idx="5"/>
          </p:nvPr>
        </p:nvSpPr>
        <p:spPr/>
        <p:txBody>
          <a:bodyPr/>
          <a:lstStyle/>
          <a:p>
            <a:fld id="{81987F27-5BAE-464E-B575-A6F061D8EE45}" type="slidenum">
              <a:rPr lang="en-US" smtClean="0"/>
              <a:t>11</a:t>
            </a:fld>
            <a:endParaRPr lang="en-US"/>
          </a:p>
        </p:txBody>
      </p:sp>
    </p:spTree>
    <p:extLst>
      <p:ext uri="{BB962C8B-B14F-4D97-AF65-F5344CB8AC3E}">
        <p14:creationId xmlns:p14="http://schemas.microsoft.com/office/powerpoint/2010/main" val="202080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many of these hits I've been looking at, on many different chromosomes, not just these, I've been shocked by the number of hits that have very high gene expression in the axis of inflorescence (in Arabidopsis). I wonder if we have a similar meristem/axis </a:t>
            </a:r>
            <a:r>
              <a:rPr lang="en-US" sz="1200" b="0" i="0" kern="1200">
                <a:solidFill>
                  <a:schemeClr val="tx1"/>
                </a:solidFill>
                <a:effectLst/>
                <a:latin typeface="+mn-lt"/>
                <a:ea typeface="+mn-ea"/>
                <a:cs typeface="+mn-cs"/>
              </a:rPr>
              <a:t>of inflorescence </a:t>
            </a:r>
            <a:r>
              <a:rPr lang="en-US" sz="1200" b="0" i="0" kern="1200" dirty="0">
                <a:solidFill>
                  <a:schemeClr val="tx1"/>
                </a:solidFill>
                <a:effectLst/>
                <a:latin typeface="+mn-lt"/>
                <a:ea typeface="+mn-ea"/>
                <a:cs typeface="+mn-cs"/>
              </a:rPr>
              <a:t>expression dataset </a:t>
            </a:r>
            <a:r>
              <a:rPr lang="en-US" sz="1200" b="0" i="0" kern="1200">
                <a:solidFill>
                  <a:schemeClr val="tx1"/>
                </a:solidFill>
                <a:effectLst/>
                <a:latin typeface="+mn-lt"/>
                <a:ea typeface="+mn-ea"/>
                <a:cs typeface="+mn-cs"/>
              </a:rPr>
              <a:t>in switchgrass…</a:t>
            </a:r>
            <a:endParaRPr lang="en-US" dirty="0"/>
          </a:p>
        </p:txBody>
      </p:sp>
      <p:sp>
        <p:nvSpPr>
          <p:cNvPr id="4" name="Slide Number Placeholder 3"/>
          <p:cNvSpPr>
            <a:spLocks noGrp="1"/>
          </p:cNvSpPr>
          <p:nvPr>
            <p:ph type="sldNum" sz="quarter" idx="5"/>
          </p:nvPr>
        </p:nvSpPr>
        <p:spPr/>
        <p:txBody>
          <a:bodyPr/>
          <a:lstStyle/>
          <a:p>
            <a:fld id="{81987F27-5BAE-464E-B575-A6F061D8EE45}" type="slidenum">
              <a:rPr lang="en-US" smtClean="0"/>
              <a:t>12</a:t>
            </a:fld>
            <a:endParaRPr lang="en-US"/>
          </a:p>
        </p:txBody>
      </p:sp>
    </p:spTree>
    <p:extLst>
      <p:ext uri="{BB962C8B-B14F-4D97-AF65-F5344CB8AC3E}">
        <p14:creationId xmlns:p14="http://schemas.microsoft.com/office/powerpoint/2010/main" val="153347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many of these hits I've been looking at, on many different chromosomes, not just these, I've been shocked by the number of hits that have very high gene expression in the axis of inflorescence (in Arabidopsis). I wonder if we have a similar meristem/axis </a:t>
            </a:r>
            <a:r>
              <a:rPr lang="en-US" sz="1200" b="0" i="0" kern="1200">
                <a:solidFill>
                  <a:schemeClr val="tx1"/>
                </a:solidFill>
                <a:effectLst/>
                <a:latin typeface="+mn-lt"/>
                <a:ea typeface="+mn-ea"/>
                <a:cs typeface="+mn-cs"/>
              </a:rPr>
              <a:t>of inflorescence </a:t>
            </a:r>
            <a:r>
              <a:rPr lang="en-US" sz="1200" b="0" i="0" kern="1200" dirty="0">
                <a:solidFill>
                  <a:schemeClr val="tx1"/>
                </a:solidFill>
                <a:effectLst/>
                <a:latin typeface="+mn-lt"/>
                <a:ea typeface="+mn-ea"/>
                <a:cs typeface="+mn-cs"/>
              </a:rPr>
              <a:t>expression dataset </a:t>
            </a:r>
            <a:r>
              <a:rPr lang="en-US" sz="1200" b="0" i="0" kern="1200">
                <a:solidFill>
                  <a:schemeClr val="tx1"/>
                </a:solidFill>
                <a:effectLst/>
                <a:latin typeface="+mn-lt"/>
                <a:ea typeface="+mn-ea"/>
                <a:cs typeface="+mn-cs"/>
              </a:rPr>
              <a:t>in switchgrass…</a:t>
            </a:r>
            <a:endParaRPr lang="en-US" dirty="0"/>
          </a:p>
        </p:txBody>
      </p:sp>
      <p:sp>
        <p:nvSpPr>
          <p:cNvPr id="4" name="Slide Number Placeholder 3"/>
          <p:cNvSpPr>
            <a:spLocks noGrp="1"/>
          </p:cNvSpPr>
          <p:nvPr>
            <p:ph type="sldNum" sz="quarter" idx="5"/>
          </p:nvPr>
        </p:nvSpPr>
        <p:spPr/>
        <p:txBody>
          <a:bodyPr/>
          <a:lstStyle/>
          <a:p>
            <a:fld id="{81987F27-5BAE-464E-B575-A6F061D8EE45}" type="slidenum">
              <a:rPr lang="en-US" smtClean="0"/>
              <a:t>13</a:t>
            </a:fld>
            <a:endParaRPr lang="en-US"/>
          </a:p>
        </p:txBody>
      </p:sp>
    </p:spTree>
    <p:extLst>
      <p:ext uri="{BB962C8B-B14F-4D97-AF65-F5344CB8AC3E}">
        <p14:creationId xmlns:p14="http://schemas.microsoft.com/office/powerpoint/2010/main" val="312345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9B71-D5ED-456D-93C5-1379BEB05C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BA01F-5B2F-41C9-9A48-62E52C675D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45E6C-EC61-4CA7-95FA-599616B6F151}"/>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5" name="Footer Placeholder 4">
            <a:extLst>
              <a:ext uri="{FF2B5EF4-FFF2-40B4-BE49-F238E27FC236}">
                <a16:creationId xmlns:a16="http://schemas.microsoft.com/office/drawing/2014/main" id="{4CC64CB8-D378-4E34-862E-50D990D20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173DA-A412-4031-81D7-FF004ED9598E}"/>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26608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CA6A-F550-4A5B-9A92-62E8A3FAB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DB27D8-37C3-4478-808D-7887D342BC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27AC0-B8DB-4932-A669-F0D94503976C}"/>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5" name="Footer Placeholder 4">
            <a:extLst>
              <a:ext uri="{FF2B5EF4-FFF2-40B4-BE49-F238E27FC236}">
                <a16:creationId xmlns:a16="http://schemas.microsoft.com/office/drawing/2014/main" id="{9B4654C8-0246-48E4-B6E7-0CC678405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3297E-0B97-441B-8A93-2479EA65BC1E}"/>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71830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02506-369B-4786-B6A5-E68E101EF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D185EC-DEBC-4290-9DC6-ECE50AF5A6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472A5-5EBC-42D4-8A18-CAB89659FA5E}"/>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5" name="Footer Placeholder 4">
            <a:extLst>
              <a:ext uri="{FF2B5EF4-FFF2-40B4-BE49-F238E27FC236}">
                <a16:creationId xmlns:a16="http://schemas.microsoft.com/office/drawing/2014/main" id="{A7F1A963-871D-490F-AB3A-811537140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5CC68-7B30-4B06-91C5-C1B74836B471}"/>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175620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FA6D-A80E-4B50-BE40-29910E4F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FB06F-4CFA-4FCB-9301-E559BA55A0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C6E11-6849-47BF-8424-14213C78253F}"/>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5" name="Footer Placeholder 4">
            <a:extLst>
              <a:ext uri="{FF2B5EF4-FFF2-40B4-BE49-F238E27FC236}">
                <a16:creationId xmlns:a16="http://schemas.microsoft.com/office/drawing/2014/main" id="{466D481C-21BD-4D96-B2BC-133903201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E1161-4AEF-4442-9222-0C95E93D2748}"/>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153260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8D95-2AA2-4D8A-9D66-0FC5BBE42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B4213-158D-4B7B-B33D-62C138DE1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04F1F5-8A47-4032-AA52-2415ACFAC797}"/>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5" name="Footer Placeholder 4">
            <a:extLst>
              <a:ext uri="{FF2B5EF4-FFF2-40B4-BE49-F238E27FC236}">
                <a16:creationId xmlns:a16="http://schemas.microsoft.com/office/drawing/2014/main" id="{18C9FA77-0B60-4F78-83E6-113C0D2DC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77C9E-C5BB-411D-8E4D-ED109F82C464}"/>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139982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0F4B-DC7C-453A-955E-F2068FA7A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A934C-ECD9-4CD2-B9DD-AE06E6F916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45338-125F-4449-A387-44A4068109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7191A9-E923-4849-A254-66E225D44A75}"/>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6" name="Footer Placeholder 5">
            <a:extLst>
              <a:ext uri="{FF2B5EF4-FFF2-40B4-BE49-F238E27FC236}">
                <a16:creationId xmlns:a16="http://schemas.microsoft.com/office/drawing/2014/main" id="{55E55D0C-60BC-4C3B-B0DB-C7C3DA5F7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336D1-EA43-42DB-91C1-A92AA0637A10}"/>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247099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E1C9-0D9A-4293-B40B-F2E9CD87A1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6DF607-0D57-4856-A471-3A2D4BA68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C3A704-8927-4C85-ACD5-4398095C91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E1B8E-CA09-4CF1-A4DC-0CA035505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32D91B-747D-42C4-A209-23C8AC9053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D3CF9-0E1E-4D4C-866C-17BBFF56D9B6}"/>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8" name="Footer Placeholder 7">
            <a:extLst>
              <a:ext uri="{FF2B5EF4-FFF2-40B4-BE49-F238E27FC236}">
                <a16:creationId xmlns:a16="http://schemas.microsoft.com/office/drawing/2014/main" id="{B4646B69-86CC-4DC4-9723-3C41162B6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A8FC59-72D7-40CE-8328-A2CC7434D443}"/>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104137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4790-87E7-40FC-B36C-38CA10188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B26ED-16F3-44D0-B067-FBC6F83A53B9}"/>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4" name="Footer Placeholder 3">
            <a:extLst>
              <a:ext uri="{FF2B5EF4-FFF2-40B4-BE49-F238E27FC236}">
                <a16:creationId xmlns:a16="http://schemas.microsoft.com/office/drawing/2014/main" id="{248BAFA5-8F42-41C0-9936-3215CBD14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F6B771-FDBF-413F-AF80-0AA4074773EC}"/>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53138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D7AF2A-D45C-4D16-A33B-0645058713A7}"/>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3" name="Footer Placeholder 2">
            <a:extLst>
              <a:ext uri="{FF2B5EF4-FFF2-40B4-BE49-F238E27FC236}">
                <a16:creationId xmlns:a16="http://schemas.microsoft.com/office/drawing/2014/main" id="{E011ED0A-A43B-4202-931D-44E13B6483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B49287-2737-4B00-8A20-29D1D20CF043}"/>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135729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93F2-E3D5-4B07-88B5-F8C4DCB6D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CF5BD4-5D91-4C02-8AB6-FF37CE659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4C427-1DA5-4B0D-AF80-7946B935C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43CC94-3806-4D33-964D-137FADC2EF97}"/>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6" name="Footer Placeholder 5">
            <a:extLst>
              <a:ext uri="{FF2B5EF4-FFF2-40B4-BE49-F238E27FC236}">
                <a16:creationId xmlns:a16="http://schemas.microsoft.com/office/drawing/2014/main" id="{2440BB88-0F80-4AAD-907F-D73EA986F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32D3B-00C8-4864-BBC1-AC473370D486}"/>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426300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57A8-8D32-4E83-94E8-851C31F0E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B7C91-BD19-46AC-8DEC-419C040C4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CF45A-D70B-425E-817E-6E7028D1C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9D69FE-F12A-4971-BFC0-658A2DD01FF7}"/>
              </a:ext>
            </a:extLst>
          </p:cNvPr>
          <p:cNvSpPr>
            <a:spLocks noGrp="1"/>
          </p:cNvSpPr>
          <p:nvPr>
            <p:ph type="dt" sz="half" idx="10"/>
          </p:nvPr>
        </p:nvSpPr>
        <p:spPr/>
        <p:txBody>
          <a:bodyPr/>
          <a:lstStyle/>
          <a:p>
            <a:fld id="{5BC0E1F1-BC7C-4DEA-8B99-14849208688A}" type="datetimeFigureOut">
              <a:rPr lang="en-US" smtClean="0"/>
              <a:t>2020-04-22</a:t>
            </a:fld>
            <a:endParaRPr lang="en-US"/>
          </a:p>
        </p:txBody>
      </p:sp>
      <p:sp>
        <p:nvSpPr>
          <p:cNvPr id="6" name="Footer Placeholder 5">
            <a:extLst>
              <a:ext uri="{FF2B5EF4-FFF2-40B4-BE49-F238E27FC236}">
                <a16:creationId xmlns:a16="http://schemas.microsoft.com/office/drawing/2014/main" id="{52776673-1EFB-460A-889C-973636A2F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84158-2DE9-4847-8DC7-FCFA3B5C7982}"/>
              </a:ext>
            </a:extLst>
          </p:cNvPr>
          <p:cNvSpPr>
            <a:spLocks noGrp="1"/>
          </p:cNvSpPr>
          <p:nvPr>
            <p:ph type="sldNum" sz="quarter" idx="12"/>
          </p:nvPr>
        </p:nvSpPr>
        <p:spPr/>
        <p:txBody>
          <a:bodyPr/>
          <a:lstStyle/>
          <a:p>
            <a:fld id="{7E20030B-A542-4044-ACA4-DA468C6EF675}" type="slidenum">
              <a:rPr lang="en-US" smtClean="0"/>
              <a:t>‹#›</a:t>
            </a:fld>
            <a:endParaRPr lang="en-US"/>
          </a:p>
        </p:txBody>
      </p:sp>
    </p:spTree>
    <p:extLst>
      <p:ext uri="{BB962C8B-B14F-4D97-AF65-F5344CB8AC3E}">
        <p14:creationId xmlns:p14="http://schemas.microsoft.com/office/powerpoint/2010/main" val="405204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698B4-5C82-45DF-82A1-AC5A559B1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4680C-D9E1-4BCB-9A48-2EE2A4DE0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5054D-3696-4BBD-A234-3C572F2E6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0E1F1-BC7C-4DEA-8B99-14849208688A}" type="datetimeFigureOut">
              <a:rPr lang="en-US" smtClean="0"/>
              <a:t>2020-04-22</a:t>
            </a:fld>
            <a:endParaRPr lang="en-US"/>
          </a:p>
        </p:txBody>
      </p:sp>
      <p:sp>
        <p:nvSpPr>
          <p:cNvPr id="5" name="Footer Placeholder 4">
            <a:extLst>
              <a:ext uri="{FF2B5EF4-FFF2-40B4-BE49-F238E27FC236}">
                <a16:creationId xmlns:a16="http://schemas.microsoft.com/office/drawing/2014/main" id="{4A8531B2-58C9-48C5-BD4F-A5F52F347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3A04E9-0DDF-4128-8CE4-6A6253FCE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0030B-A542-4044-ACA4-DA468C6EF675}" type="slidenum">
              <a:rPr lang="en-US" smtClean="0"/>
              <a:t>‹#›</a:t>
            </a:fld>
            <a:endParaRPr lang="en-US"/>
          </a:p>
        </p:txBody>
      </p:sp>
    </p:spTree>
    <p:extLst>
      <p:ext uri="{BB962C8B-B14F-4D97-AF65-F5344CB8AC3E}">
        <p14:creationId xmlns:p14="http://schemas.microsoft.com/office/powerpoint/2010/main" val="1948105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E8C8-3558-440E-A82C-BAA33383A3EE}"/>
              </a:ext>
            </a:extLst>
          </p:cNvPr>
          <p:cNvSpPr>
            <a:spLocks noGrp="1"/>
          </p:cNvSpPr>
          <p:nvPr>
            <p:ph type="ctrTitle"/>
          </p:nvPr>
        </p:nvSpPr>
        <p:spPr/>
        <p:txBody>
          <a:bodyPr/>
          <a:lstStyle/>
          <a:p>
            <a:r>
              <a:rPr lang="en-US" dirty="0"/>
              <a:t>Phenology on two populations in switchgrass</a:t>
            </a:r>
          </a:p>
        </p:txBody>
      </p:sp>
      <p:sp>
        <p:nvSpPr>
          <p:cNvPr id="3" name="Subtitle 2">
            <a:extLst>
              <a:ext uri="{FF2B5EF4-FFF2-40B4-BE49-F238E27FC236}">
                <a16:creationId xmlns:a16="http://schemas.microsoft.com/office/drawing/2014/main" id="{A6FD2C0F-7B81-41E5-8958-6FCBEC3DB5F1}"/>
              </a:ext>
            </a:extLst>
          </p:cNvPr>
          <p:cNvSpPr>
            <a:spLocks noGrp="1"/>
          </p:cNvSpPr>
          <p:nvPr>
            <p:ph type="subTitle" idx="1"/>
          </p:nvPr>
        </p:nvSpPr>
        <p:spPr/>
        <p:txBody>
          <a:bodyPr/>
          <a:lstStyle/>
          <a:p>
            <a:r>
              <a:rPr lang="en-US" dirty="0"/>
              <a:t>Li Zhang</a:t>
            </a:r>
          </a:p>
          <a:p>
            <a:r>
              <a:rPr lang="en-US" dirty="0"/>
              <a:t>Alice MacQueen</a:t>
            </a:r>
          </a:p>
        </p:txBody>
      </p:sp>
    </p:spTree>
    <p:extLst>
      <p:ext uri="{BB962C8B-B14F-4D97-AF65-F5344CB8AC3E}">
        <p14:creationId xmlns:p14="http://schemas.microsoft.com/office/powerpoint/2010/main" val="195344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7C3CFC2E-E58E-4114-B55F-0A483E43D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857" y="3213321"/>
            <a:ext cx="5087122" cy="3392431"/>
          </a:xfrm>
          <a:prstGeom prst="rect">
            <a:avLst/>
          </a:prstGeom>
        </p:spPr>
      </p:pic>
      <p:sp>
        <p:nvSpPr>
          <p:cNvPr id="2" name="Title 1">
            <a:extLst>
              <a:ext uri="{FF2B5EF4-FFF2-40B4-BE49-F238E27FC236}">
                <a16:creationId xmlns:a16="http://schemas.microsoft.com/office/drawing/2014/main" id="{C6D55089-777A-4C0D-B2A1-BAB092CF774B}"/>
              </a:ext>
            </a:extLst>
          </p:cNvPr>
          <p:cNvSpPr>
            <a:spLocks noGrp="1"/>
          </p:cNvSpPr>
          <p:nvPr>
            <p:ph type="title"/>
          </p:nvPr>
        </p:nvSpPr>
        <p:spPr/>
        <p:txBody>
          <a:bodyPr/>
          <a:lstStyle/>
          <a:p>
            <a:r>
              <a:rPr lang="en-US" dirty="0"/>
              <a:t>3. Overlapped candidate genes</a:t>
            </a:r>
          </a:p>
        </p:txBody>
      </p:sp>
      <p:sp>
        <p:nvSpPr>
          <p:cNvPr id="3" name="Content Placeholder 2">
            <a:extLst>
              <a:ext uri="{FF2B5EF4-FFF2-40B4-BE49-F238E27FC236}">
                <a16:creationId xmlns:a16="http://schemas.microsoft.com/office/drawing/2014/main" id="{7D6C427B-65B6-4E7F-80C4-9EFE3317C324}"/>
              </a:ext>
            </a:extLst>
          </p:cNvPr>
          <p:cNvSpPr>
            <a:spLocks noGrp="1"/>
          </p:cNvSpPr>
          <p:nvPr>
            <p:ph idx="1"/>
          </p:nvPr>
        </p:nvSpPr>
        <p:spPr>
          <a:xfrm>
            <a:off x="895350" y="1597024"/>
            <a:ext cx="10515600" cy="5102226"/>
          </a:xfrm>
        </p:spPr>
        <p:txBody>
          <a:bodyPr>
            <a:normAutofit/>
          </a:bodyPr>
          <a:lstStyle/>
          <a:p>
            <a:r>
              <a:rPr lang="en-US" sz="2000" dirty="0"/>
              <a:t> Chr05N at 4.3 Mb (</a:t>
            </a:r>
            <a:r>
              <a:rPr lang="en-US" sz="2000" i="1" dirty="0"/>
              <a:t>Pavir.5NG037100</a:t>
            </a:r>
            <a:r>
              <a:rPr lang="en-US" sz="2000" dirty="0"/>
              <a:t>) Is significant in populations with Midwest plants and in univariate GWAS at TMPL, STIL, KING, and CLMB. The best candidate in this 100Kb region is</a:t>
            </a:r>
            <a:r>
              <a:rPr lang="en-US" sz="2000" i="1" dirty="0"/>
              <a:t> Pavir.5NG037100</a:t>
            </a:r>
            <a:r>
              <a:rPr lang="en-US" sz="2000" dirty="0"/>
              <a:t>, which is homologous to an Aurora kinase. In</a:t>
            </a:r>
            <a:r>
              <a:rPr lang="en-US" sz="2000" i="1" dirty="0"/>
              <a:t> A. thaliana</a:t>
            </a:r>
            <a:r>
              <a:rPr lang="en-US" sz="2000" dirty="0"/>
              <a:t>, highly expressed in the axis of inflorescence and in dividing cells. Plant Aurora kinases play a role in the maintenance of primary meristems and control of endoreduplication (</a:t>
            </a:r>
            <a:r>
              <a:rPr lang="en-US" sz="2000" dirty="0" err="1"/>
              <a:t>Petrovska</a:t>
            </a:r>
            <a:r>
              <a:rPr lang="en-US" sz="2000" dirty="0"/>
              <a:t> et al 2011 New </a:t>
            </a:r>
            <a:r>
              <a:rPr lang="en-US" sz="2000" dirty="0" err="1"/>
              <a:t>Phytologist</a:t>
            </a:r>
            <a:r>
              <a:rPr lang="en-US" sz="2000" dirty="0"/>
              <a:t>). </a:t>
            </a:r>
          </a:p>
          <a:p>
            <a:endParaRPr lang="en-US" sz="2000" dirty="0"/>
          </a:p>
        </p:txBody>
      </p:sp>
      <p:sp>
        <p:nvSpPr>
          <p:cNvPr id="6" name="TextBox 5">
            <a:extLst>
              <a:ext uri="{FF2B5EF4-FFF2-40B4-BE49-F238E27FC236}">
                <a16:creationId xmlns:a16="http://schemas.microsoft.com/office/drawing/2014/main" id="{34CA1B0C-4192-414A-974D-6FE5217E50E2}"/>
              </a:ext>
            </a:extLst>
          </p:cNvPr>
          <p:cNvSpPr txBox="1"/>
          <p:nvPr/>
        </p:nvSpPr>
        <p:spPr>
          <a:xfrm>
            <a:off x="3108960" y="3225800"/>
            <a:ext cx="1673856" cy="369332"/>
          </a:xfrm>
          <a:prstGeom prst="rect">
            <a:avLst/>
          </a:prstGeom>
          <a:noFill/>
        </p:spPr>
        <p:txBody>
          <a:bodyPr wrap="none" rtlCol="0">
            <a:spAutoFit/>
          </a:bodyPr>
          <a:lstStyle/>
          <a:p>
            <a:r>
              <a:rPr lang="en-US" dirty="0"/>
              <a:t>Chr05N 4.51Mb</a:t>
            </a:r>
          </a:p>
        </p:txBody>
      </p:sp>
      <p:sp>
        <p:nvSpPr>
          <p:cNvPr id="8" name="Rectangle 7">
            <a:extLst>
              <a:ext uri="{FF2B5EF4-FFF2-40B4-BE49-F238E27FC236}">
                <a16:creationId xmlns:a16="http://schemas.microsoft.com/office/drawing/2014/main" id="{B969E551-EAB8-4DF9-BE07-A61055159404}"/>
              </a:ext>
            </a:extLst>
          </p:cNvPr>
          <p:cNvSpPr/>
          <p:nvPr/>
        </p:nvSpPr>
        <p:spPr>
          <a:xfrm>
            <a:off x="3713480" y="3601720"/>
            <a:ext cx="975360" cy="96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4F4894-FCF3-47A4-9181-D29EE4224AA1}"/>
              </a:ext>
            </a:extLst>
          </p:cNvPr>
          <p:cNvSpPr txBox="1"/>
          <p:nvPr/>
        </p:nvSpPr>
        <p:spPr>
          <a:xfrm>
            <a:off x="2424962" y="3472261"/>
            <a:ext cx="1328697" cy="369332"/>
          </a:xfrm>
          <a:prstGeom prst="rect">
            <a:avLst/>
          </a:prstGeom>
          <a:noFill/>
        </p:spPr>
        <p:txBody>
          <a:bodyPr wrap="none" rtlCol="0">
            <a:spAutoFit/>
          </a:bodyPr>
          <a:lstStyle/>
          <a:p>
            <a:r>
              <a:rPr lang="en-US" dirty="0"/>
              <a:t>QTL peak </a:t>
            </a:r>
            <a:r>
              <a:rPr lang="en-US" dirty="0">
                <a:sym typeface="Wingdings" panose="05000000000000000000" pitchFamily="2" charset="2"/>
              </a:rPr>
              <a:t></a:t>
            </a:r>
            <a:endParaRPr lang="en-US" dirty="0"/>
          </a:p>
        </p:txBody>
      </p:sp>
      <p:sp>
        <p:nvSpPr>
          <p:cNvPr id="10" name="TextBox 9">
            <a:extLst>
              <a:ext uri="{FF2B5EF4-FFF2-40B4-BE49-F238E27FC236}">
                <a16:creationId xmlns:a16="http://schemas.microsoft.com/office/drawing/2014/main" id="{F94F4592-8276-4002-8C07-56D6521DBCAE}"/>
              </a:ext>
            </a:extLst>
          </p:cNvPr>
          <p:cNvSpPr txBox="1"/>
          <p:nvPr/>
        </p:nvSpPr>
        <p:spPr>
          <a:xfrm>
            <a:off x="657367" y="3148993"/>
            <a:ext cx="1976182" cy="369332"/>
          </a:xfrm>
          <a:prstGeom prst="rect">
            <a:avLst/>
          </a:prstGeom>
          <a:noFill/>
        </p:spPr>
        <p:txBody>
          <a:bodyPr wrap="none" rtlCol="0">
            <a:spAutoFit/>
          </a:bodyPr>
          <a:lstStyle/>
          <a:p>
            <a:r>
              <a:rPr lang="en-US" dirty="0"/>
              <a:t>In top 10 mash hits</a:t>
            </a:r>
          </a:p>
        </p:txBody>
      </p:sp>
      <p:pic>
        <p:nvPicPr>
          <p:cNvPr id="11" name="Picture 10">
            <a:extLst>
              <a:ext uri="{FF2B5EF4-FFF2-40B4-BE49-F238E27FC236}">
                <a16:creationId xmlns:a16="http://schemas.microsoft.com/office/drawing/2014/main" id="{5D031D99-5C92-4AB6-86E4-BB90ABFF130B}"/>
              </a:ext>
            </a:extLst>
          </p:cNvPr>
          <p:cNvPicPr>
            <a:picLocks noChangeAspect="1"/>
          </p:cNvPicPr>
          <p:nvPr/>
        </p:nvPicPr>
        <p:blipFill rotWithShape="1">
          <a:blip r:embed="rId4">
            <a:extLst>
              <a:ext uri="{28A0092B-C50C-407E-A947-70E740481C1C}">
                <a14:useLocalDpi xmlns:a14="http://schemas.microsoft.com/office/drawing/2010/main" val="0"/>
              </a:ext>
            </a:extLst>
          </a:blip>
          <a:srcRect l="55596" t="10090" r="37550" b="9424"/>
          <a:stretch/>
        </p:blipFill>
        <p:spPr>
          <a:xfrm>
            <a:off x="8488907" y="3095832"/>
            <a:ext cx="491320" cy="3461918"/>
          </a:xfrm>
          <a:prstGeom prst="rect">
            <a:avLst/>
          </a:prstGeom>
        </p:spPr>
      </p:pic>
    </p:spTree>
    <p:extLst>
      <p:ext uri="{BB962C8B-B14F-4D97-AF65-F5344CB8AC3E}">
        <p14:creationId xmlns:p14="http://schemas.microsoft.com/office/powerpoint/2010/main" val="139415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8933EB59-4B2F-434D-A61A-99AE98A89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127" y="2126901"/>
            <a:ext cx="5087122" cy="3392431"/>
          </a:xfrm>
          <a:prstGeom prst="rect">
            <a:avLst/>
          </a:prstGeom>
        </p:spPr>
      </p:pic>
      <p:sp>
        <p:nvSpPr>
          <p:cNvPr id="2" name="Title 1">
            <a:extLst>
              <a:ext uri="{FF2B5EF4-FFF2-40B4-BE49-F238E27FC236}">
                <a16:creationId xmlns:a16="http://schemas.microsoft.com/office/drawing/2014/main" id="{C6D55089-777A-4C0D-B2A1-BAB092CF774B}"/>
              </a:ext>
            </a:extLst>
          </p:cNvPr>
          <p:cNvSpPr>
            <a:spLocks noGrp="1"/>
          </p:cNvSpPr>
          <p:nvPr>
            <p:ph type="title"/>
          </p:nvPr>
        </p:nvSpPr>
        <p:spPr/>
        <p:txBody>
          <a:bodyPr/>
          <a:lstStyle/>
          <a:p>
            <a:r>
              <a:rPr lang="en-US" dirty="0"/>
              <a:t>3. Overlapped candidate genes</a:t>
            </a:r>
          </a:p>
        </p:txBody>
      </p:sp>
      <p:sp>
        <p:nvSpPr>
          <p:cNvPr id="3" name="Content Placeholder 2">
            <a:extLst>
              <a:ext uri="{FF2B5EF4-FFF2-40B4-BE49-F238E27FC236}">
                <a16:creationId xmlns:a16="http://schemas.microsoft.com/office/drawing/2014/main" id="{7D6C427B-65B6-4E7F-80C4-9EFE3317C324}"/>
              </a:ext>
            </a:extLst>
          </p:cNvPr>
          <p:cNvSpPr>
            <a:spLocks noGrp="1"/>
          </p:cNvSpPr>
          <p:nvPr>
            <p:ph idx="1"/>
          </p:nvPr>
        </p:nvSpPr>
        <p:spPr>
          <a:xfrm>
            <a:off x="895350" y="1597024"/>
            <a:ext cx="5273438" cy="5102226"/>
          </a:xfrm>
        </p:spPr>
        <p:txBody>
          <a:bodyPr>
            <a:normAutofit/>
          </a:bodyPr>
          <a:lstStyle/>
          <a:p>
            <a:r>
              <a:rPr lang="en-US" sz="2000" dirty="0"/>
              <a:t>Chr05N at 64.4 Mb (</a:t>
            </a:r>
            <a:r>
              <a:rPr lang="en-US" sz="2000" i="1" dirty="0"/>
              <a:t>Pavir.5NG107400</a:t>
            </a:r>
            <a:r>
              <a:rPr lang="en-US" sz="2000" dirty="0"/>
              <a:t>) is significant in GWAS of Gulf and Midwestern individuals in the diversity panel and has SNPs that fall within the gene at PKLE (28d effect) &amp; CLMB (11d effect). Pavir.5NG107400 is homologous to ATCPL2, a carboxyl-terminal domain (CTD) phosphatase that regulates plant growth, stress, and auxin responses. In </a:t>
            </a:r>
            <a:r>
              <a:rPr lang="en-US" sz="2000" i="1" dirty="0"/>
              <a:t>A. thaliana</a:t>
            </a:r>
            <a:r>
              <a:rPr lang="en-US" sz="2000" dirty="0"/>
              <a:t>, mutants in CPL2 have early flowering, low fertility, and increased salt sensitivity. In this 100kb region of Chr05N, there are also associations in the top 500 SNPs by p-value for TMPL (13d effect size, 90kb away from this gene), LINC (-13d, 3kb), KING (34d, 61kb).</a:t>
            </a:r>
          </a:p>
          <a:p>
            <a:pPr lvl="4"/>
            <a:endParaRPr lang="en-US" sz="800" dirty="0"/>
          </a:p>
        </p:txBody>
      </p:sp>
      <p:sp>
        <p:nvSpPr>
          <p:cNvPr id="6" name="TextBox 5">
            <a:extLst>
              <a:ext uri="{FF2B5EF4-FFF2-40B4-BE49-F238E27FC236}">
                <a16:creationId xmlns:a16="http://schemas.microsoft.com/office/drawing/2014/main" id="{907D807E-950F-48FA-B84F-CA187F2FF7C3}"/>
              </a:ext>
            </a:extLst>
          </p:cNvPr>
          <p:cNvSpPr txBox="1"/>
          <p:nvPr/>
        </p:nvSpPr>
        <p:spPr>
          <a:xfrm>
            <a:off x="10877721" y="4509600"/>
            <a:ext cx="657552" cy="369332"/>
          </a:xfrm>
          <a:prstGeom prst="rect">
            <a:avLst/>
          </a:prstGeom>
          <a:noFill/>
        </p:spPr>
        <p:txBody>
          <a:bodyPr wrap="none" rtlCol="0">
            <a:spAutoFit/>
          </a:bodyPr>
          <a:lstStyle/>
          <a:p>
            <a:r>
              <a:rPr lang="en-US" dirty="0"/>
              <a:t>KING</a:t>
            </a:r>
          </a:p>
        </p:txBody>
      </p:sp>
      <p:sp>
        <p:nvSpPr>
          <p:cNvPr id="7" name="TextBox 6">
            <a:extLst>
              <a:ext uri="{FF2B5EF4-FFF2-40B4-BE49-F238E27FC236}">
                <a16:creationId xmlns:a16="http://schemas.microsoft.com/office/drawing/2014/main" id="{88C01F51-23BA-4627-ACC2-32AB53CF272A}"/>
              </a:ext>
            </a:extLst>
          </p:cNvPr>
          <p:cNvSpPr txBox="1"/>
          <p:nvPr/>
        </p:nvSpPr>
        <p:spPr>
          <a:xfrm>
            <a:off x="11472536" y="2230271"/>
            <a:ext cx="556563" cy="369332"/>
          </a:xfrm>
          <a:prstGeom prst="rect">
            <a:avLst/>
          </a:prstGeom>
          <a:noFill/>
        </p:spPr>
        <p:txBody>
          <a:bodyPr wrap="none" rtlCol="0">
            <a:spAutoFit/>
          </a:bodyPr>
          <a:lstStyle/>
          <a:p>
            <a:r>
              <a:rPr lang="en-US" dirty="0"/>
              <a:t>STIL</a:t>
            </a:r>
          </a:p>
        </p:txBody>
      </p:sp>
      <p:sp>
        <p:nvSpPr>
          <p:cNvPr id="8" name="TextBox 7">
            <a:extLst>
              <a:ext uri="{FF2B5EF4-FFF2-40B4-BE49-F238E27FC236}">
                <a16:creationId xmlns:a16="http://schemas.microsoft.com/office/drawing/2014/main" id="{2A44AA1F-27E7-4274-AF19-5A20AC7151D3}"/>
              </a:ext>
            </a:extLst>
          </p:cNvPr>
          <p:cNvSpPr txBox="1"/>
          <p:nvPr/>
        </p:nvSpPr>
        <p:spPr>
          <a:xfrm>
            <a:off x="8077030" y="1961833"/>
            <a:ext cx="1843774" cy="369332"/>
          </a:xfrm>
          <a:prstGeom prst="rect">
            <a:avLst/>
          </a:prstGeom>
          <a:noFill/>
        </p:spPr>
        <p:txBody>
          <a:bodyPr wrap="none" rtlCol="0">
            <a:spAutoFit/>
          </a:bodyPr>
          <a:lstStyle/>
          <a:p>
            <a:r>
              <a:rPr lang="en-US" dirty="0"/>
              <a:t>Chr05N 65.58 Mb</a:t>
            </a:r>
          </a:p>
        </p:txBody>
      </p:sp>
      <p:sp>
        <p:nvSpPr>
          <p:cNvPr id="11" name="Rectangle 10">
            <a:extLst>
              <a:ext uri="{FF2B5EF4-FFF2-40B4-BE49-F238E27FC236}">
                <a16:creationId xmlns:a16="http://schemas.microsoft.com/office/drawing/2014/main" id="{D0968A24-7143-4E09-88C8-A68701B34E81}"/>
              </a:ext>
            </a:extLst>
          </p:cNvPr>
          <p:cNvSpPr/>
          <p:nvPr/>
        </p:nvSpPr>
        <p:spPr>
          <a:xfrm>
            <a:off x="7104947" y="1895749"/>
            <a:ext cx="1970813" cy="117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767D23F-3207-4975-BE35-25AB559C2B15}"/>
              </a:ext>
            </a:extLst>
          </p:cNvPr>
          <p:cNvSpPr txBox="1"/>
          <p:nvPr/>
        </p:nvSpPr>
        <p:spPr>
          <a:xfrm>
            <a:off x="7351803" y="1506983"/>
            <a:ext cx="1049775" cy="369332"/>
          </a:xfrm>
          <a:prstGeom prst="rect">
            <a:avLst/>
          </a:prstGeom>
          <a:noFill/>
        </p:spPr>
        <p:txBody>
          <a:bodyPr wrap="none" rtlCol="0">
            <a:spAutoFit/>
          </a:bodyPr>
          <a:lstStyle/>
          <a:p>
            <a:r>
              <a:rPr lang="en-US" dirty="0"/>
              <a:t>QTL peak</a:t>
            </a:r>
          </a:p>
        </p:txBody>
      </p:sp>
      <p:sp>
        <p:nvSpPr>
          <p:cNvPr id="13" name="TextBox 12">
            <a:extLst>
              <a:ext uri="{FF2B5EF4-FFF2-40B4-BE49-F238E27FC236}">
                <a16:creationId xmlns:a16="http://schemas.microsoft.com/office/drawing/2014/main" id="{E9082B80-3E5B-4748-96AE-1E5CC2ED0C33}"/>
              </a:ext>
            </a:extLst>
          </p:cNvPr>
          <p:cNvSpPr txBox="1"/>
          <p:nvPr/>
        </p:nvSpPr>
        <p:spPr>
          <a:xfrm>
            <a:off x="8796968" y="1155738"/>
            <a:ext cx="1976182" cy="369332"/>
          </a:xfrm>
          <a:prstGeom prst="rect">
            <a:avLst/>
          </a:prstGeom>
          <a:noFill/>
        </p:spPr>
        <p:txBody>
          <a:bodyPr wrap="none" rtlCol="0">
            <a:spAutoFit/>
          </a:bodyPr>
          <a:lstStyle/>
          <a:p>
            <a:r>
              <a:rPr lang="en-US" dirty="0"/>
              <a:t>In top 25 mash hits</a:t>
            </a:r>
          </a:p>
        </p:txBody>
      </p:sp>
      <p:pic>
        <p:nvPicPr>
          <p:cNvPr id="14" name="Picture 13">
            <a:extLst>
              <a:ext uri="{FF2B5EF4-FFF2-40B4-BE49-F238E27FC236}">
                <a16:creationId xmlns:a16="http://schemas.microsoft.com/office/drawing/2014/main" id="{D8213B7B-A424-4740-B734-4E2E7D156F16}"/>
              </a:ext>
            </a:extLst>
          </p:cNvPr>
          <p:cNvPicPr>
            <a:picLocks noChangeAspect="1"/>
          </p:cNvPicPr>
          <p:nvPr/>
        </p:nvPicPr>
        <p:blipFill rotWithShape="1">
          <a:blip r:embed="rId4">
            <a:extLst>
              <a:ext uri="{28A0092B-C50C-407E-A947-70E740481C1C}">
                <a14:useLocalDpi xmlns:a14="http://schemas.microsoft.com/office/drawing/2010/main" val="0"/>
              </a:ext>
            </a:extLst>
          </a:blip>
          <a:srcRect l="55596" t="10090" r="37550" b="9424"/>
          <a:stretch/>
        </p:blipFill>
        <p:spPr>
          <a:xfrm>
            <a:off x="197892" y="1901653"/>
            <a:ext cx="491320" cy="3461918"/>
          </a:xfrm>
          <a:prstGeom prst="rect">
            <a:avLst/>
          </a:prstGeom>
        </p:spPr>
      </p:pic>
    </p:spTree>
    <p:extLst>
      <p:ext uri="{BB962C8B-B14F-4D97-AF65-F5344CB8AC3E}">
        <p14:creationId xmlns:p14="http://schemas.microsoft.com/office/powerpoint/2010/main" val="422614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5089-777A-4C0D-B2A1-BAB092CF774B}"/>
              </a:ext>
            </a:extLst>
          </p:cNvPr>
          <p:cNvSpPr>
            <a:spLocks noGrp="1"/>
          </p:cNvSpPr>
          <p:nvPr>
            <p:ph type="title"/>
          </p:nvPr>
        </p:nvSpPr>
        <p:spPr/>
        <p:txBody>
          <a:bodyPr/>
          <a:lstStyle/>
          <a:p>
            <a:r>
              <a:rPr lang="en-US" dirty="0"/>
              <a:t>3. Overlapped candidate genes</a:t>
            </a:r>
          </a:p>
        </p:txBody>
      </p:sp>
      <p:sp>
        <p:nvSpPr>
          <p:cNvPr id="3" name="Content Placeholder 2">
            <a:extLst>
              <a:ext uri="{FF2B5EF4-FFF2-40B4-BE49-F238E27FC236}">
                <a16:creationId xmlns:a16="http://schemas.microsoft.com/office/drawing/2014/main" id="{7D6C427B-65B6-4E7F-80C4-9EFE3317C324}"/>
              </a:ext>
            </a:extLst>
          </p:cNvPr>
          <p:cNvSpPr>
            <a:spLocks noGrp="1"/>
          </p:cNvSpPr>
          <p:nvPr>
            <p:ph idx="1"/>
          </p:nvPr>
        </p:nvSpPr>
        <p:spPr>
          <a:xfrm>
            <a:off x="895350" y="1597024"/>
            <a:ext cx="10515600" cy="5102226"/>
          </a:xfrm>
        </p:spPr>
        <p:txBody>
          <a:bodyPr>
            <a:normAutofit/>
          </a:bodyPr>
          <a:lstStyle/>
          <a:p>
            <a:r>
              <a:rPr lang="en-US" sz="2000" dirty="0"/>
              <a:t>Still want to look at Chr04K, Chr02N candidates</a:t>
            </a:r>
          </a:p>
        </p:txBody>
      </p:sp>
      <p:pic>
        <p:nvPicPr>
          <p:cNvPr id="6" name="Picture 5" descr="A screenshot of a cell phone&#10;&#10;Description automatically generated">
            <a:extLst>
              <a:ext uri="{FF2B5EF4-FFF2-40B4-BE49-F238E27FC236}">
                <a16:creationId xmlns:a16="http://schemas.microsoft.com/office/drawing/2014/main" id="{09D4BBDA-E40A-4A09-B885-A4E256CD7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76" y="3035717"/>
            <a:ext cx="5087122" cy="3392431"/>
          </a:xfrm>
          <a:prstGeom prst="rect">
            <a:avLst/>
          </a:prstGeom>
        </p:spPr>
      </p:pic>
      <p:sp>
        <p:nvSpPr>
          <p:cNvPr id="8" name="TextBox 7">
            <a:extLst>
              <a:ext uri="{FF2B5EF4-FFF2-40B4-BE49-F238E27FC236}">
                <a16:creationId xmlns:a16="http://schemas.microsoft.com/office/drawing/2014/main" id="{583E876C-09F0-41F4-A876-4818EB0F06B3}"/>
              </a:ext>
            </a:extLst>
          </p:cNvPr>
          <p:cNvSpPr txBox="1"/>
          <p:nvPr/>
        </p:nvSpPr>
        <p:spPr>
          <a:xfrm>
            <a:off x="3755922" y="2639141"/>
            <a:ext cx="1814920" cy="369332"/>
          </a:xfrm>
          <a:prstGeom prst="rect">
            <a:avLst/>
          </a:prstGeom>
          <a:noFill/>
        </p:spPr>
        <p:txBody>
          <a:bodyPr wrap="none" rtlCol="0">
            <a:spAutoFit/>
          </a:bodyPr>
          <a:lstStyle/>
          <a:p>
            <a:r>
              <a:rPr lang="en-US" dirty="0"/>
              <a:t>Chr04K 12.65 Mb</a:t>
            </a:r>
          </a:p>
        </p:txBody>
      </p:sp>
      <p:sp>
        <p:nvSpPr>
          <p:cNvPr id="9" name="TextBox 8">
            <a:extLst>
              <a:ext uri="{FF2B5EF4-FFF2-40B4-BE49-F238E27FC236}">
                <a16:creationId xmlns:a16="http://schemas.microsoft.com/office/drawing/2014/main" id="{311E2567-0156-497B-8B0F-C541D15583D8}"/>
              </a:ext>
            </a:extLst>
          </p:cNvPr>
          <p:cNvSpPr txBox="1"/>
          <p:nvPr/>
        </p:nvSpPr>
        <p:spPr>
          <a:xfrm>
            <a:off x="1180362" y="3330021"/>
            <a:ext cx="1580882" cy="369332"/>
          </a:xfrm>
          <a:prstGeom prst="rect">
            <a:avLst/>
          </a:prstGeom>
          <a:noFill/>
        </p:spPr>
        <p:txBody>
          <a:bodyPr wrap="none" rtlCol="0">
            <a:spAutoFit/>
          </a:bodyPr>
          <a:lstStyle/>
          <a:p>
            <a:r>
              <a:rPr lang="en-US" dirty="0"/>
              <a:t>Chr04K 6.5 Mb</a:t>
            </a:r>
          </a:p>
        </p:txBody>
      </p:sp>
      <p:sp>
        <p:nvSpPr>
          <p:cNvPr id="10" name="TextBox 9">
            <a:extLst>
              <a:ext uri="{FF2B5EF4-FFF2-40B4-BE49-F238E27FC236}">
                <a16:creationId xmlns:a16="http://schemas.microsoft.com/office/drawing/2014/main" id="{1850F43B-1228-4A84-A6DC-2FE887F9F8CD}"/>
              </a:ext>
            </a:extLst>
          </p:cNvPr>
          <p:cNvSpPr txBox="1"/>
          <p:nvPr/>
        </p:nvSpPr>
        <p:spPr>
          <a:xfrm>
            <a:off x="514882" y="3675461"/>
            <a:ext cx="1580882" cy="369332"/>
          </a:xfrm>
          <a:prstGeom prst="rect">
            <a:avLst/>
          </a:prstGeom>
          <a:noFill/>
        </p:spPr>
        <p:txBody>
          <a:bodyPr wrap="none" rtlCol="0">
            <a:spAutoFit/>
          </a:bodyPr>
          <a:lstStyle/>
          <a:p>
            <a:r>
              <a:rPr lang="en-US" dirty="0"/>
              <a:t>Chr04K 1.9 Mb</a:t>
            </a:r>
          </a:p>
        </p:txBody>
      </p:sp>
      <p:sp>
        <p:nvSpPr>
          <p:cNvPr id="12" name="Rectangle 11">
            <a:extLst>
              <a:ext uri="{FF2B5EF4-FFF2-40B4-BE49-F238E27FC236}">
                <a16:creationId xmlns:a16="http://schemas.microsoft.com/office/drawing/2014/main" id="{F356FCD9-6458-4684-B9CA-63783D01ADEC}"/>
              </a:ext>
            </a:extLst>
          </p:cNvPr>
          <p:cNvSpPr/>
          <p:nvPr/>
        </p:nvSpPr>
        <p:spPr>
          <a:xfrm>
            <a:off x="1539240" y="3124200"/>
            <a:ext cx="914400" cy="111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74B639F-572E-433F-A084-B1C1B4A5829F}"/>
              </a:ext>
            </a:extLst>
          </p:cNvPr>
          <p:cNvSpPr txBox="1"/>
          <p:nvPr/>
        </p:nvSpPr>
        <p:spPr>
          <a:xfrm>
            <a:off x="250722" y="2989661"/>
            <a:ext cx="1328697" cy="369332"/>
          </a:xfrm>
          <a:prstGeom prst="rect">
            <a:avLst/>
          </a:prstGeom>
          <a:noFill/>
        </p:spPr>
        <p:txBody>
          <a:bodyPr wrap="none" rtlCol="0">
            <a:spAutoFit/>
          </a:bodyPr>
          <a:lstStyle/>
          <a:p>
            <a:r>
              <a:rPr lang="en-US" dirty="0"/>
              <a:t>QTL peak </a:t>
            </a:r>
            <a:r>
              <a:rPr lang="en-US" dirty="0">
                <a:sym typeface="Wingdings" panose="05000000000000000000" pitchFamily="2" charset="2"/>
              </a:rPr>
              <a:t></a:t>
            </a:r>
            <a:endParaRPr lang="en-US" dirty="0"/>
          </a:p>
        </p:txBody>
      </p:sp>
      <p:pic>
        <p:nvPicPr>
          <p:cNvPr id="15" name="Picture 14">
            <a:extLst>
              <a:ext uri="{FF2B5EF4-FFF2-40B4-BE49-F238E27FC236}">
                <a16:creationId xmlns:a16="http://schemas.microsoft.com/office/drawing/2014/main" id="{FEF53DF6-6850-4094-95EC-63C8AA9F9A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599" y="3068824"/>
            <a:ext cx="5087122" cy="3392431"/>
          </a:xfrm>
          <a:prstGeom prst="rect">
            <a:avLst/>
          </a:prstGeom>
        </p:spPr>
      </p:pic>
      <p:sp>
        <p:nvSpPr>
          <p:cNvPr id="16" name="Rectangle 15">
            <a:extLst>
              <a:ext uri="{FF2B5EF4-FFF2-40B4-BE49-F238E27FC236}">
                <a16:creationId xmlns:a16="http://schemas.microsoft.com/office/drawing/2014/main" id="{99FC89F7-6A2A-4B06-BA45-53B702E01214}"/>
              </a:ext>
            </a:extLst>
          </p:cNvPr>
          <p:cNvSpPr/>
          <p:nvPr/>
        </p:nvSpPr>
        <p:spPr>
          <a:xfrm>
            <a:off x="7874000" y="3053080"/>
            <a:ext cx="843280" cy="121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F9A65C9-31AF-42F3-9897-8E739831FBB3}"/>
              </a:ext>
            </a:extLst>
          </p:cNvPr>
          <p:cNvSpPr txBox="1"/>
          <p:nvPr/>
        </p:nvSpPr>
        <p:spPr>
          <a:xfrm>
            <a:off x="7764042" y="2700101"/>
            <a:ext cx="1102674" cy="369332"/>
          </a:xfrm>
          <a:prstGeom prst="rect">
            <a:avLst/>
          </a:prstGeom>
          <a:noFill/>
        </p:spPr>
        <p:txBody>
          <a:bodyPr wrap="none" rtlCol="0">
            <a:spAutoFit/>
          </a:bodyPr>
          <a:lstStyle/>
          <a:p>
            <a:r>
              <a:rPr lang="en-US" dirty="0"/>
              <a:t>QTL peak </a:t>
            </a:r>
          </a:p>
        </p:txBody>
      </p:sp>
      <p:cxnSp>
        <p:nvCxnSpPr>
          <p:cNvPr id="19" name="Straight Arrow Connector 18">
            <a:extLst>
              <a:ext uri="{FF2B5EF4-FFF2-40B4-BE49-F238E27FC236}">
                <a16:creationId xmlns:a16="http://schemas.microsoft.com/office/drawing/2014/main" id="{7C37BC10-D410-4B9D-9AC4-02DA234E2F3D}"/>
              </a:ext>
            </a:extLst>
          </p:cNvPr>
          <p:cNvCxnSpPr>
            <a:cxnSpLocks/>
          </p:cNvCxnSpPr>
          <p:nvPr/>
        </p:nvCxnSpPr>
        <p:spPr>
          <a:xfrm flipH="1">
            <a:off x="3804920" y="2936240"/>
            <a:ext cx="81280" cy="198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AEC6BF-CDC1-456B-B711-C7D93F4E16FA}"/>
              </a:ext>
            </a:extLst>
          </p:cNvPr>
          <p:cNvCxnSpPr>
            <a:cxnSpLocks/>
          </p:cNvCxnSpPr>
          <p:nvPr/>
        </p:nvCxnSpPr>
        <p:spPr>
          <a:xfrm>
            <a:off x="4902200" y="2956560"/>
            <a:ext cx="91440" cy="193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BD485F1-9863-4CDB-99D0-304A6098C2EB}"/>
              </a:ext>
            </a:extLst>
          </p:cNvPr>
          <p:cNvSpPr txBox="1"/>
          <p:nvPr/>
        </p:nvSpPr>
        <p:spPr>
          <a:xfrm>
            <a:off x="6092722" y="2679781"/>
            <a:ext cx="1673856" cy="369332"/>
          </a:xfrm>
          <a:prstGeom prst="rect">
            <a:avLst/>
          </a:prstGeom>
          <a:noFill/>
        </p:spPr>
        <p:txBody>
          <a:bodyPr wrap="none" rtlCol="0">
            <a:spAutoFit/>
          </a:bodyPr>
          <a:lstStyle/>
          <a:p>
            <a:r>
              <a:rPr lang="en-US" dirty="0"/>
              <a:t>Chr02N 56.4Mb</a:t>
            </a:r>
          </a:p>
        </p:txBody>
      </p:sp>
      <p:cxnSp>
        <p:nvCxnSpPr>
          <p:cNvPr id="25" name="Straight Arrow Connector 24">
            <a:extLst>
              <a:ext uri="{FF2B5EF4-FFF2-40B4-BE49-F238E27FC236}">
                <a16:creationId xmlns:a16="http://schemas.microsoft.com/office/drawing/2014/main" id="{412C534E-4212-4BCF-885F-E6872E7AC067}"/>
              </a:ext>
            </a:extLst>
          </p:cNvPr>
          <p:cNvCxnSpPr>
            <a:cxnSpLocks/>
          </p:cNvCxnSpPr>
          <p:nvPr/>
        </p:nvCxnSpPr>
        <p:spPr>
          <a:xfrm>
            <a:off x="7432040" y="3017520"/>
            <a:ext cx="91440" cy="193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3BFFC84-D1C2-4B85-A0E8-796FDC1BB530}"/>
              </a:ext>
            </a:extLst>
          </p:cNvPr>
          <p:cNvSpPr txBox="1"/>
          <p:nvPr/>
        </p:nvSpPr>
        <p:spPr>
          <a:xfrm>
            <a:off x="9928122" y="2776301"/>
            <a:ext cx="1673856" cy="369332"/>
          </a:xfrm>
          <a:prstGeom prst="rect">
            <a:avLst/>
          </a:prstGeom>
          <a:noFill/>
        </p:spPr>
        <p:txBody>
          <a:bodyPr wrap="none" rtlCol="0">
            <a:spAutoFit/>
          </a:bodyPr>
          <a:lstStyle/>
          <a:p>
            <a:r>
              <a:rPr lang="en-US" dirty="0"/>
              <a:t>Chr02N 56.4Mb</a:t>
            </a:r>
          </a:p>
        </p:txBody>
      </p:sp>
      <p:sp>
        <p:nvSpPr>
          <p:cNvPr id="27" name="TextBox 26">
            <a:extLst>
              <a:ext uri="{FF2B5EF4-FFF2-40B4-BE49-F238E27FC236}">
                <a16:creationId xmlns:a16="http://schemas.microsoft.com/office/drawing/2014/main" id="{87B35239-D49E-42B2-A988-A264B6EC7070}"/>
              </a:ext>
            </a:extLst>
          </p:cNvPr>
          <p:cNvSpPr txBox="1"/>
          <p:nvPr/>
        </p:nvSpPr>
        <p:spPr>
          <a:xfrm>
            <a:off x="6497320" y="2179320"/>
            <a:ext cx="1976182" cy="369332"/>
          </a:xfrm>
          <a:prstGeom prst="rect">
            <a:avLst/>
          </a:prstGeom>
          <a:noFill/>
        </p:spPr>
        <p:txBody>
          <a:bodyPr wrap="none" rtlCol="0">
            <a:spAutoFit/>
          </a:bodyPr>
          <a:lstStyle/>
          <a:p>
            <a:r>
              <a:rPr lang="en-US" dirty="0"/>
              <a:t>In top 25 mash hits</a:t>
            </a:r>
          </a:p>
        </p:txBody>
      </p:sp>
      <p:sp>
        <p:nvSpPr>
          <p:cNvPr id="28" name="TextBox 27">
            <a:extLst>
              <a:ext uri="{FF2B5EF4-FFF2-40B4-BE49-F238E27FC236}">
                <a16:creationId xmlns:a16="http://schemas.microsoft.com/office/drawing/2014/main" id="{7C789864-17AD-4141-B5E4-591485191981}"/>
              </a:ext>
            </a:extLst>
          </p:cNvPr>
          <p:cNvSpPr txBox="1"/>
          <p:nvPr/>
        </p:nvSpPr>
        <p:spPr>
          <a:xfrm>
            <a:off x="609600" y="2316480"/>
            <a:ext cx="1976182" cy="369332"/>
          </a:xfrm>
          <a:prstGeom prst="rect">
            <a:avLst/>
          </a:prstGeom>
          <a:noFill/>
        </p:spPr>
        <p:txBody>
          <a:bodyPr wrap="none" rtlCol="0">
            <a:spAutoFit/>
          </a:bodyPr>
          <a:lstStyle/>
          <a:p>
            <a:r>
              <a:rPr lang="en-US" dirty="0"/>
              <a:t>In top 10 mash hits</a:t>
            </a:r>
          </a:p>
        </p:txBody>
      </p:sp>
      <p:pic>
        <p:nvPicPr>
          <p:cNvPr id="29" name="Picture 28">
            <a:extLst>
              <a:ext uri="{FF2B5EF4-FFF2-40B4-BE49-F238E27FC236}">
                <a16:creationId xmlns:a16="http://schemas.microsoft.com/office/drawing/2014/main" id="{A3B99BD6-9B87-4C54-AA80-57E48E172183}"/>
              </a:ext>
            </a:extLst>
          </p:cNvPr>
          <p:cNvPicPr>
            <a:picLocks noChangeAspect="1"/>
          </p:cNvPicPr>
          <p:nvPr/>
        </p:nvPicPr>
        <p:blipFill rotWithShape="1">
          <a:blip r:embed="rId5">
            <a:extLst>
              <a:ext uri="{28A0092B-C50C-407E-A947-70E740481C1C}">
                <a14:useLocalDpi xmlns:a14="http://schemas.microsoft.com/office/drawing/2010/main" val="0"/>
              </a:ext>
            </a:extLst>
          </a:blip>
          <a:srcRect l="41508" t="10566" r="54399" b="8948"/>
          <a:stretch/>
        </p:blipFill>
        <p:spPr>
          <a:xfrm>
            <a:off x="116005" y="3286901"/>
            <a:ext cx="293427" cy="3461918"/>
          </a:xfrm>
          <a:prstGeom prst="rect">
            <a:avLst/>
          </a:prstGeom>
        </p:spPr>
      </p:pic>
      <p:pic>
        <p:nvPicPr>
          <p:cNvPr id="30" name="Picture 29">
            <a:extLst>
              <a:ext uri="{FF2B5EF4-FFF2-40B4-BE49-F238E27FC236}">
                <a16:creationId xmlns:a16="http://schemas.microsoft.com/office/drawing/2014/main" id="{2EDB1928-A672-4253-97FB-44A1A10C8873}"/>
              </a:ext>
            </a:extLst>
          </p:cNvPr>
          <p:cNvPicPr>
            <a:picLocks noChangeAspect="1"/>
          </p:cNvPicPr>
          <p:nvPr/>
        </p:nvPicPr>
        <p:blipFill rotWithShape="1">
          <a:blip r:embed="rId5">
            <a:extLst>
              <a:ext uri="{28A0092B-C50C-407E-A947-70E740481C1C}">
                <a14:useLocalDpi xmlns:a14="http://schemas.microsoft.com/office/drawing/2010/main" val="0"/>
              </a:ext>
            </a:extLst>
          </a:blip>
          <a:srcRect l="22566" t="11835" r="71183" b="7679"/>
          <a:stretch/>
        </p:blipFill>
        <p:spPr>
          <a:xfrm>
            <a:off x="6020936" y="3396082"/>
            <a:ext cx="448103" cy="3461918"/>
          </a:xfrm>
          <a:prstGeom prst="rect">
            <a:avLst/>
          </a:prstGeom>
        </p:spPr>
      </p:pic>
    </p:spTree>
    <p:extLst>
      <p:ext uri="{BB962C8B-B14F-4D97-AF65-F5344CB8AC3E}">
        <p14:creationId xmlns:p14="http://schemas.microsoft.com/office/powerpoint/2010/main" val="425474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4689DCFA-4AF2-4E11-AE87-B4AE92C95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723" y="3465569"/>
            <a:ext cx="5087122" cy="3392431"/>
          </a:xfrm>
          <a:prstGeom prst="rect">
            <a:avLst/>
          </a:prstGeom>
        </p:spPr>
      </p:pic>
      <p:sp>
        <p:nvSpPr>
          <p:cNvPr id="2" name="Title 1">
            <a:extLst>
              <a:ext uri="{FF2B5EF4-FFF2-40B4-BE49-F238E27FC236}">
                <a16:creationId xmlns:a16="http://schemas.microsoft.com/office/drawing/2014/main" id="{C6D55089-777A-4C0D-B2A1-BAB092CF774B}"/>
              </a:ext>
            </a:extLst>
          </p:cNvPr>
          <p:cNvSpPr>
            <a:spLocks noGrp="1"/>
          </p:cNvSpPr>
          <p:nvPr>
            <p:ph type="title"/>
          </p:nvPr>
        </p:nvSpPr>
        <p:spPr/>
        <p:txBody>
          <a:bodyPr/>
          <a:lstStyle/>
          <a:p>
            <a:r>
              <a:rPr lang="en-US" dirty="0"/>
              <a:t>3. Overlapped candidate genes</a:t>
            </a:r>
          </a:p>
        </p:txBody>
      </p:sp>
      <p:sp>
        <p:nvSpPr>
          <p:cNvPr id="3" name="Content Placeholder 2">
            <a:extLst>
              <a:ext uri="{FF2B5EF4-FFF2-40B4-BE49-F238E27FC236}">
                <a16:creationId xmlns:a16="http://schemas.microsoft.com/office/drawing/2014/main" id="{7D6C427B-65B6-4E7F-80C4-9EFE3317C324}"/>
              </a:ext>
            </a:extLst>
          </p:cNvPr>
          <p:cNvSpPr>
            <a:spLocks noGrp="1"/>
          </p:cNvSpPr>
          <p:nvPr>
            <p:ph idx="1"/>
          </p:nvPr>
        </p:nvSpPr>
        <p:spPr>
          <a:xfrm>
            <a:off x="895350" y="1597024"/>
            <a:ext cx="10515600" cy="5102226"/>
          </a:xfrm>
        </p:spPr>
        <p:txBody>
          <a:bodyPr>
            <a:normAutofit/>
          </a:bodyPr>
          <a:lstStyle/>
          <a:p>
            <a:r>
              <a:rPr lang="en-US" sz="2000" dirty="0"/>
              <a:t>Chr08N at 0.8Mb  (</a:t>
            </a:r>
            <a:r>
              <a:rPr lang="en-US" sz="2000" i="1" dirty="0"/>
              <a:t>Pavir.8NG002300) </a:t>
            </a:r>
            <a:r>
              <a:rPr lang="en-US" sz="2000" dirty="0"/>
              <a:t>is significant in the Gulf or Midwest subpopulation, and affects flowering by 13 to 14 days at LINC, TMPL, STIL, and BRKG. There are four genes in this interval, the best candidate seems to be </a:t>
            </a:r>
            <a:r>
              <a:rPr lang="en-US" sz="2000" i="1" dirty="0"/>
              <a:t>Pavir.8NG002300. </a:t>
            </a:r>
            <a:r>
              <a:rPr lang="en-US" sz="2000" dirty="0"/>
              <a:t>Homologous to</a:t>
            </a:r>
            <a:r>
              <a:rPr lang="en-US" sz="2000" i="1" dirty="0"/>
              <a:t> AT5G03610</a:t>
            </a:r>
            <a:r>
              <a:rPr lang="en-US" sz="2000" dirty="0"/>
              <a:t>, which is highly expressed in axis of inflorescence, and a GDSL-motif esterase/acyltransferase/lipase, which is an enzyme group with broad substrate specificity that may catalyze </a:t>
            </a:r>
            <a:r>
              <a:rPr lang="en-US" sz="2000" dirty="0" err="1"/>
              <a:t>acyltransfer</a:t>
            </a:r>
            <a:r>
              <a:rPr lang="en-US" sz="2000" dirty="0"/>
              <a:t> or hydrolase reactions with lipid and non-lipid substrates.</a:t>
            </a:r>
          </a:p>
        </p:txBody>
      </p:sp>
      <p:sp>
        <p:nvSpPr>
          <p:cNvPr id="6" name="TextBox 5">
            <a:extLst>
              <a:ext uri="{FF2B5EF4-FFF2-40B4-BE49-F238E27FC236}">
                <a16:creationId xmlns:a16="http://schemas.microsoft.com/office/drawing/2014/main" id="{40DA6FAA-77A9-4A2D-B830-5EA872CB1672}"/>
              </a:ext>
            </a:extLst>
          </p:cNvPr>
          <p:cNvSpPr txBox="1"/>
          <p:nvPr/>
        </p:nvSpPr>
        <p:spPr>
          <a:xfrm>
            <a:off x="4702293" y="3281994"/>
            <a:ext cx="1726755" cy="369332"/>
          </a:xfrm>
          <a:prstGeom prst="rect">
            <a:avLst/>
          </a:prstGeom>
          <a:noFill/>
        </p:spPr>
        <p:txBody>
          <a:bodyPr wrap="none" rtlCol="0">
            <a:spAutoFit/>
          </a:bodyPr>
          <a:lstStyle/>
          <a:p>
            <a:r>
              <a:rPr lang="en-US" dirty="0"/>
              <a:t>Chr08N 2.79 Mb</a:t>
            </a:r>
          </a:p>
        </p:txBody>
      </p:sp>
      <p:sp>
        <p:nvSpPr>
          <p:cNvPr id="7" name="TextBox 6">
            <a:extLst>
              <a:ext uri="{FF2B5EF4-FFF2-40B4-BE49-F238E27FC236}">
                <a16:creationId xmlns:a16="http://schemas.microsoft.com/office/drawing/2014/main" id="{3493F038-E2AB-4F5B-B902-B10511A7906A}"/>
              </a:ext>
            </a:extLst>
          </p:cNvPr>
          <p:cNvSpPr txBox="1"/>
          <p:nvPr/>
        </p:nvSpPr>
        <p:spPr>
          <a:xfrm>
            <a:off x="9172281" y="3489505"/>
            <a:ext cx="1976182" cy="369332"/>
          </a:xfrm>
          <a:prstGeom prst="rect">
            <a:avLst/>
          </a:prstGeom>
          <a:noFill/>
        </p:spPr>
        <p:txBody>
          <a:bodyPr wrap="none" rtlCol="0">
            <a:spAutoFit/>
          </a:bodyPr>
          <a:lstStyle/>
          <a:p>
            <a:r>
              <a:rPr lang="en-US" dirty="0"/>
              <a:t>In top 25 mash hits</a:t>
            </a:r>
          </a:p>
        </p:txBody>
      </p:sp>
      <p:pic>
        <p:nvPicPr>
          <p:cNvPr id="11" name="Picture 10">
            <a:extLst>
              <a:ext uri="{FF2B5EF4-FFF2-40B4-BE49-F238E27FC236}">
                <a16:creationId xmlns:a16="http://schemas.microsoft.com/office/drawing/2014/main" id="{D1F86681-B86B-4177-8F2F-DCAE1E3A129A}"/>
              </a:ext>
            </a:extLst>
          </p:cNvPr>
          <p:cNvPicPr>
            <a:picLocks noChangeAspect="1"/>
          </p:cNvPicPr>
          <p:nvPr/>
        </p:nvPicPr>
        <p:blipFill rotWithShape="1">
          <a:blip r:embed="rId4">
            <a:extLst>
              <a:ext uri="{28A0092B-C50C-407E-A947-70E740481C1C}">
                <a14:useLocalDpi xmlns:a14="http://schemas.microsoft.com/office/drawing/2010/main" val="0"/>
              </a:ext>
            </a:extLst>
          </a:blip>
          <a:srcRect l="79490" t="9932" r="17559" b="9582"/>
          <a:stretch/>
        </p:blipFill>
        <p:spPr>
          <a:xfrm>
            <a:off x="2518012" y="3225485"/>
            <a:ext cx="211540" cy="3461918"/>
          </a:xfrm>
          <a:prstGeom prst="rect">
            <a:avLst/>
          </a:prstGeom>
        </p:spPr>
      </p:pic>
    </p:spTree>
    <p:extLst>
      <p:ext uri="{BB962C8B-B14F-4D97-AF65-F5344CB8AC3E}">
        <p14:creationId xmlns:p14="http://schemas.microsoft.com/office/powerpoint/2010/main" val="62743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FB39-FB75-43CA-814D-C32C68578650}"/>
              </a:ext>
            </a:extLst>
          </p:cNvPr>
          <p:cNvSpPr>
            <a:spLocks noGrp="1"/>
          </p:cNvSpPr>
          <p:nvPr>
            <p:ph type="title"/>
          </p:nvPr>
        </p:nvSpPr>
        <p:spPr/>
        <p:txBody>
          <a:bodyPr/>
          <a:lstStyle/>
          <a:p>
            <a:r>
              <a:rPr lang="en-US" dirty="0"/>
              <a:t>4. Genomic Prediction of GXE_4way </a:t>
            </a:r>
          </a:p>
        </p:txBody>
      </p:sp>
      <p:sp>
        <p:nvSpPr>
          <p:cNvPr id="3" name="Content Placeholder 2">
            <a:extLst>
              <a:ext uri="{FF2B5EF4-FFF2-40B4-BE49-F238E27FC236}">
                <a16:creationId xmlns:a16="http://schemas.microsoft.com/office/drawing/2014/main" id="{2B5351C7-C789-45B1-B8D4-80C79CFE16A8}"/>
              </a:ext>
            </a:extLst>
          </p:cNvPr>
          <p:cNvSpPr>
            <a:spLocks noGrp="1"/>
          </p:cNvSpPr>
          <p:nvPr>
            <p:ph idx="1"/>
          </p:nvPr>
        </p:nvSpPr>
        <p:spPr/>
        <p:txBody>
          <a:bodyPr/>
          <a:lstStyle/>
          <a:p>
            <a:r>
              <a:rPr lang="en-US" dirty="0"/>
              <a:t>BMTME (Bayesian multi-trait multi-environment) model: </a:t>
            </a:r>
          </a:p>
          <a:p>
            <a:pPr marL="0" indent="0">
              <a:buNone/>
            </a:pPr>
            <a:r>
              <a:rPr lang="en-US" dirty="0"/>
              <a:t>   trait: FL50, and D2F</a:t>
            </a:r>
          </a:p>
          <a:p>
            <a:pPr marL="0" indent="0">
              <a:buNone/>
            </a:pPr>
            <a:r>
              <a:rPr lang="en-US" dirty="0"/>
              <a:t>   environments: KING, PKLE, STIL, CLMB, KBSM, LINC, BRKG (7 Sites)</a:t>
            </a:r>
          </a:p>
          <a:p>
            <a:pPr marL="0" indent="0">
              <a:buNone/>
            </a:pPr>
            <a:endParaRPr lang="en-US" dirty="0"/>
          </a:p>
        </p:txBody>
      </p:sp>
    </p:spTree>
    <p:extLst>
      <p:ext uri="{BB962C8B-B14F-4D97-AF65-F5344CB8AC3E}">
        <p14:creationId xmlns:p14="http://schemas.microsoft.com/office/powerpoint/2010/main" val="3826738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FB39-FB75-43CA-814D-C32C68578650}"/>
              </a:ext>
            </a:extLst>
          </p:cNvPr>
          <p:cNvSpPr>
            <a:spLocks noGrp="1"/>
          </p:cNvSpPr>
          <p:nvPr>
            <p:ph type="title"/>
          </p:nvPr>
        </p:nvSpPr>
        <p:spPr/>
        <p:txBody>
          <a:bodyPr/>
          <a:lstStyle/>
          <a:p>
            <a:r>
              <a:rPr lang="en-US" dirty="0"/>
              <a:t>4. Genomic Prediction of GXE_4way </a:t>
            </a:r>
          </a:p>
        </p:txBody>
      </p:sp>
      <p:sp>
        <p:nvSpPr>
          <p:cNvPr id="5" name="Content Placeholder 4">
            <a:extLst>
              <a:ext uri="{FF2B5EF4-FFF2-40B4-BE49-F238E27FC236}">
                <a16:creationId xmlns:a16="http://schemas.microsoft.com/office/drawing/2014/main" id="{87447F46-60A3-4416-8207-DADC50BA92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098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FB39-FB75-43CA-814D-C32C68578650}"/>
              </a:ext>
            </a:extLst>
          </p:cNvPr>
          <p:cNvSpPr>
            <a:spLocks noGrp="1"/>
          </p:cNvSpPr>
          <p:nvPr>
            <p:ph type="title"/>
          </p:nvPr>
        </p:nvSpPr>
        <p:spPr/>
        <p:txBody>
          <a:bodyPr/>
          <a:lstStyle/>
          <a:p>
            <a:r>
              <a:rPr lang="en-US" dirty="0"/>
              <a:t>5. Genomic Prediction of GXE_GWAS </a:t>
            </a:r>
          </a:p>
        </p:txBody>
      </p:sp>
      <p:sp>
        <p:nvSpPr>
          <p:cNvPr id="6" name="Content Placeholder 2">
            <a:extLst>
              <a:ext uri="{FF2B5EF4-FFF2-40B4-BE49-F238E27FC236}">
                <a16:creationId xmlns:a16="http://schemas.microsoft.com/office/drawing/2014/main" id="{58532841-0A50-45F0-A151-66527AF90040}"/>
              </a:ext>
            </a:extLst>
          </p:cNvPr>
          <p:cNvSpPr>
            <a:spLocks noGrp="1"/>
          </p:cNvSpPr>
          <p:nvPr>
            <p:ph idx="1"/>
          </p:nvPr>
        </p:nvSpPr>
        <p:spPr>
          <a:xfrm>
            <a:off x="838200" y="1825625"/>
            <a:ext cx="10515600" cy="4351338"/>
          </a:xfrm>
        </p:spPr>
        <p:txBody>
          <a:bodyPr/>
          <a:lstStyle/>
          <a:p>
            <a:r>
              <a:rPr lang="en-US" dirty="0"/>
              <a:t>BMTME (Bayesian multi-trait multi-environment) model: </a:t>
            </a:r>
          </a:p>
          <a:p>
            <a:pPr marL="0" indent="0">
              <a:buNone/>
            </a:pPr>
            <a:r>
              <a:rPr lang="en-US" dirty="0"/>
              <a:t>   trait: FL50, and D2F</a:t>
            </a:r>
          </a:p>
          <a:p>
            <a:pPr marL="0" indent="0">
              <a:buNone/>
            </a:pPr>
            <a:r>
              <a:rPr lang="en-US" dirty="0"/>
              <a:t>   environments:  Gulf: KING, PKLE, STIL, CLMB, </a:t>
            </a:r>
          </a:p>
          <a:p>
            <a:pPr marL="0" indent="0">
              <a:buNone/>
            </a:pPr>
            <a:r>
              <a:rPr lang="en-US" dirty="0"/>
              <a:t>                              Midwest: CLMB, KBSM, LINC, BRKG</a:t>
            </a:r>
          </a:p>
        </p:txBody>
      </p:sp>
    </p:spTree>
    <p:extLst>
      <p:ext uri="{BB962C8B-B14F-4D97-AF65-F5344CB8AC3E}">
        <p14:creationId xmlns:p14="http://schemas.microsoft.com/office/powerpoint/2010/main" val="376829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FB39-FB75-43CA-814D-C32C68578650}"/>
              </a:ext>
            </a:extLst>
          </p:cNvPr>
          <p:cNvSpPr>
            <a:spLocks noGrp="1"/>
          </p:cNvSpPr>
          <p:nvPr>
            <p:ph type="title"/>
          </p:nvPr>
        </p:nvSpPr>
        <p:spPr/>
        <p:txBody>
          <a:bodyPr/>
          <a:lstStyle/>
          <a:p>
            <a:r>
              <a:rPr lang="en-US" dirty="0"/>
              <a:t>5. Genomic Prediction of GXE_GWAS </a:t>
            </a:r>
          </a:p>
        </p:txBody>
      </p:sp>
      <p:pic>
        <p:nvPicPr>
          <p:cNvPr id="7" name="Picture 6">
            <a:extLst>
              <a:ext uri="{FF2B5EF4-FFF2-40B4-BE49-F238E27FC236}">
                <a16:creationId xmlns:a16="http://schemas.microsoft.com/office/drawing/2014/main" id="{591B0F01-8221-4F60-95C3-E4CB1BB2C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25" y="2607850"/>
            <a:ext cx="5624675" cy="3289096"/>
          </a:xfrm>
          <a:prstGeom prst="rect">
            <a:avLst/>
          </a:prstGeom>
        </p:spPr>
      </p:pic>
      <p:pic>
        <p:nvPicPr>
          <p:cNvPr id="9" name="Picture 8">
            <a:extLst>
              <a:ext uri="{FF2B5EF4-FFF2-40B4-BE49-F238E27FC236}">
                <a16:creationId xmlns:a16="http://schemas.microsoft.com/office/drawing/2014/main" id="{FAE01E9C-2B08-44A8-9EFC-024F27DCA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696" y="2607850"/>
            <a:ext cx="5624675" cy="3289096"/>
          </a:xfrm>
          <a:prstGeom prst="rect">
            <a:avLst/>
          </a:prstGeom>
        </p:spPr>
      </p:pic>
      <p:sp>
        <p:nvSpPr>
          <p:cNvPr id="10" name="TextBox 9">
            <a:extLst>
              <a:ext uri="{FF2B5EF4-FFF2-40B4-BE49-F238E27FC236}">
                <a16:creationId xmlns:a16="http://schemas.microsoft.com/office/drawing/2014/main" id="{F8DF320D-8CC4-4F6D-9EE3-BE53FF06525D}"/>
              </a:ext>
            </a:extLst>
          </p:cNvPr>
          <p:cNvSpPr txBox="1"/>
          <p:nvPr/>
        </p:nvSpPr>
        <p:spPr>
          <a:xfrm>
            <a:off x="2724539" y="2004135"/>
            <a:ext cx="1688841" cy="369332"/>
          </a:xfrm>
          <a:prstGeom prst="rect">
            <a:avLst/>
          </a:prstGeom>
          <a:noFill/>
        </p:spPr>
        <p:txBody>
          <a:bodyPr wrap="square" rtlCol="0">
            <a:spAutoFit/>
          </a:bodyPr>
          <a:lstStyle/>
          <a:p>
            <a:r>
              <a:rPr lang="en-US" dirty="0"/>
              <a:t>Gulf:</a:t>
            </a:r>
          </a:p>
        </p:txBody>
      </p:sp>
      <p:sp>
        <p:nvSpPr>
          <p:cNvPr id="11" name="TextBox 10">
            <a:extLst>
              <a:ext uri="{FF2B5EF4-FFF2-40B4-BE49-F238E27FC236}">
                <a16:creationId xmlns:a16="http://schemas.microsoft.com/office/drawing/2014/main" id="{BE9B7706-9A97-4ACE-B8A6-51955CA61B01}"/>
              </a:ext>
            </a:extLst>
          </p:cNvPr>
          <p:cNvSpPr txBox="1"/>
          <p:nvPr/>
        </p:nvSpPr>
        <p:spPr>
          <a:xfrm>
            <a:off x="8623040" y="2099388"/>
            <a:ext cx="1688841" cy="369332"/>
          </a:xfrm>
          <a:prstGeom prst="rect">
            <a:avLst/>
          </a:prstGeom>
          <a:noFill/>
        </p:spPr>
        <p:txBody>
          <a:bodyPr wrap="square" rtlCol="0">
            <a:spAutoFit/>
          </a:bodyPr>
          <a:lstStyle/>
          <a:p>
            <a:r>
              <a:rPr lang="en-US" dirty="0"/>
              <a:t>Midwest:</a:t>
            </a:r>
          </a:p>
        </p:txBody>
      </p:sp>
    </p:spTree>
    <p:extLst>
      <p:ext uri="{BB962C8B-B14F-4D97-AF65-F5344CB8AC3E}">
        <p14:creationId xmlns:p14="http://schemas.microsoft.com/office/powerpoint/2010/main" val="363789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F75A-9196-41F3-B523-05F364350903}"/>
              </a:ext>
            </a:extLst>
          </p:cNvPr>
          <p:cNvSpPr>
            <a:spLocks noGrp="1"/>
          </p:cNvSpPr>
          <p:nvPr>
            <p:ph type="title"/>
          </p:nvPr>
        </p:nvSpPr>
        <p:spPr>
          <a:xfrm>
            <a:off x="418323" y="103869"/>
            <a:ext cx="7540690" cy="483955"/>
          </a:xfrm>
        </p:spPr>
        <p:txBody>
          <a:bodyPr>
            <a:normAutofit fontScale="90000"/>
          </a:bodyPr>
          <a:lstStyle/>
          <a:p>
            <a:r>
              <a:rPr lang="en-US" dirty="0"/>
              <a:t>Possible structure of the paper?</a:t>
            </a:r>
          </a:p>
        </p:txBody>
      </p:sp>
      <p:sp>
        <p:nvSpPr>
          <p:cNvPr id="4" name="Rectangle 3">
            <a:extLst>
              <a:ext uri="{FF2B5EF4-FFF2-40B4-BE49-F238E27FC236}">
                <a16:creationId xmlns:a16="http://schemas.microsoft.com/office/drawing/2014/main" id="{F949A1DA-BD6F-41E2-B65C-C0CA8A53E04A}"/>
              </a:ext>
            </a:extLst>
          </p:cNvPr>
          <p:cNvSpPr/>
          <p:nvPr/>
        </p:nvSpPr>
        <p:spPr>
          <a:xfrm>
            <a:off x="2862164" y="1539548"/>
            <a:ext cx="1586204" cy="66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4way</a:t>
            </a:r>
          </a:p>
        </p:txBody>
      </p:sp>
      <p:sp>
        <p:nvSpPr>
          <p:cNvPr id="5" name="Rectangle 4">
            <a:extLst>
              <a:ext uri="{FF2B5EF4-FFF2-40B4-BE49-F238E27FC236}">
                <a16:creationId xmlns:a16="http://schemas.microsoft.com/office/drawing/2014/main" id="{66B61E5C-F9B5-4E61-BD37-7D6AA29F91A1}"/>
              </a:ext>
            </a:extLst>
          </p:cNvPr>
          <p:cNvSpPr/>
          <p:nvPr/>
        </p:nvSpPr>
        <p:spPr>
          <a:xfrm>
            <a:off x="7675206" y="1539548"/>
            <a:ext cx="1586204" cy="66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p:txBody>
      </p:sp>
      <p:cxnSp>
        <p:nvCxnSpPr>
          <p:cNvPr id="7" name="Straight Arrow Connector 6">
            <a:extLst>
              <a:ext uri="{FF2B5EF4-FFF2-40B4-BE49-F238E27FC236}">
                <a16:creationId xmlns:a16="http://schemas.microsoft.com/office/drawing/2014/main" id="{A4616068-68FB-4DE7-8CBB-659D2247F611}"/>
              </a:ext>
            </a:extLst>
          </p:cNvPr>
          <p:cNvCxnSpPr>
            <a:stCxn id="4" idx="2"/>
          </p:cNvCxnSpPr>
          <p:nvPr/>
        </p:nvCxnSpPr>
        <p:spPr>
          <a:xfrm>
            <a:off x="3655266" y="2202021"/>
            <a:ext cx="0" cy="97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B4F3FA9-360C-4833-9C96-B2C4EE7E31D7}"/>
              </a:ext>
            </a:extLst>
          </p:cNvPr>
          <p:cNvCxnSpPr>
            <a:stCxn id="5" idx="2"/>
          </p:cNvCxnSpPr>
          <p:nvPr/>
        </p:nvCxnSpPr>
        <p:spPr>
          <a:xfrm>
            <a:off x="8468308" y="2202021"/>
            <a:ext cx="0" cy="95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E72979-297E-446A-9D87-9270A07439EC}"/>
              </a:ext>
            </a:extLst>
          </p:cNvPr>
          <p:cNvSpPr txBox="1"/>
          <p:nvPr/>
        </p:nvSpPr>
        <p:spPr>
          <a:xfrm>
            <a:off x="2930596" y="2428325"/>
            <a:ext cx="1586193" cy="369332"/>
          </a:xfrm>
          <a:prstGeom prst="rect">
            <a:avLst/>
          </a:prstGeom>
          <a:noFill/>
        </p:spPr>
        <p:txBody>
          <a:bodyPr wrap="square" rtlCol="0">
            <a:spAutoFit/>
          </a:bodyPr>
          <a:lstStyle/>
          <a:p>
            <a:r>
              <a:rPr lang="en-US" dirty="0"/>
              <a:t>QTL mapping</a:t>
            </a:r>
          </a:p>
        </p:txBody>
      </p:sp>
      <p:sp>
        <p:nvSpPr>
          <p:cNvPr id="11" name="Rectangle 10">
            <a:extLst>
              <a:ext uri="{FF2B5EF4-FFF2-40B4-BE49-F238E27FC236}">
                <a16:creationId xmlns:a16="http://schemas.microsoft.com/office/drawing/2014/main" id="{522C2E3D-172E-4FD2-B4E0-EC7E8C06F0E9}"/>
              </a:ext>
            </a:extLst>
          </p:cNvPr>
          <p:cNvSpPr/>
          <p:nvPr/>
        </p:nvSpPr>
        <p:spPr>
          <a:xfrm>
            <a:off x="4736840" y="755777"/>
            <a:ext cx="2718319" cy="662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Phenology (GR50, FL50, D2F=FL50-GR50</a:t>
            </a:r>
          </a:p>
        </p:txBody>
      </p:sp>
      <p:sp>
        <p:nvSpPr>
          <p:cNvPr id="13" name="Arrow: Down 12">
            <a:extLst>
              <a:ext uri="{FF2B5EF4-FFF2-40B4-BE49-F238E27FC236}">
                <a16:creationId xmlns:a16="http://schemas.microsoft.com/office/drawing/2014/main" id="{1AD45629-0FC2-456E-A121-38D17C50DA51}"/>
              </a:ext>
            </a:extLst>
          </p:cNvPr>
          <p:cNvSpPr/>
          <p:nvPr/>
        </p:nvSpPr>
        <p:spPr>
          <a:xfrm rot="3108495">
            <a:off x="4620183" y="1404851"/>
            <a:ext cx="233265" cy="550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3D11674-EB14-416C-835E-D1B36CB2BA21}"/>
              </a:ext>
            </a:extLst>
          </p:cNvPr>
          <p:cNvSpPr/>
          <p:nvPr/>
        </p:nvSpPr>
        <p:spPr>
          <a:xfrm rot="18270755">
            <a:off x="7342999" y="1362724"/>
            <a:ext cx="233265" cy="550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4F53BBA-F3C9-445F-8DC0-82521D8F4486}"/>
              </a:ext>
            </a:extLst>
          </p:cNvPr>
          <p:cNvSpPr txBox="1"/>
          <p:nvPr/>
        </p:nvSpPr>
        <p:spPr>
          <a:xfrm>
            <a:off x="7675211" y="2421360"/>
            <a:ext cx="1814020" cy="369332"/>
          </a:xfrm>
          <a:prstGeom prst="rect">
            <a:avLst/>
          </a:prstGeom>
          <a:noFill/>
        </p:spPr>
        <p:txBody>
          <a:bodyPr wrap="square" rtlCol="0">
            <a:spAutoFit/>
          </a:bodyPr>
          <a:lstStyle/>
          <a:p>
            <a:r>
              <a:rPr lang="en-US" dirty="0"/>
              <a:t>GWAS analyses</a:t>
            </a:r>
          </a:p>
        </p:txBody>
      </p:sp>
      <p:sp>
        <p:nvSpPr>
          <p:cNvPr id="16" name="Rectangle 15">
            <a:extLst>
              <a:ext uri="{FF2B5EF4-FFF2-40B4-BE49-F238E27FC236}">
                <a16:creationId xmlns:a16="http://schemas.microsoft.com/office/drawing/2014/main" id="{49AF11AA-624C-4D09-9DDA-E7EB3FC70E5E}"/>
              </a:ext>
            </a:extLst>
          </p:cNvPr>
          <p:cNvSpPr/>
          <p:nvPr/>
        </p:nvSpPr>
        <p:spPr>
          <a:xfrm>
            <a:off x="2930596" y="3153745"/>
            <a:ext cx="1517767" cy="615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QTLs</a:t>
            </a:r>
          </a:p>
        </p:txBody>
      </p:sp>
      <p:sp>
        <p:nvSpPr>
          <p:cNvPr id="17" name="Rectangle 16">
            <a:extLst>
              <a:ext uri="{FF2B5EF4-FFF2-40B4-BE49-F238E27FC236}">
                <a16:creationId xmlns:a16="http://schemas.microsoft.com/office/drawing/2014/main" id="{A96B427E-614A-46A8-A17A-CB4A6540FDA7}"/>
              </a:ext>
            </a:extLst>
          </p:cNvPr>
          <p:cNvSpPr/>
          <p:nvPr/>
        </p:nvSpPr>
        <p:spPr>
          <a:xfrm>
            <a:off x="7709424" y="3153745"/>
            <a:ext cx="1517767" cy="615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SNPs</a:t>
            </a:r>
          </a:p>
        </p:txBody>
      </p:sp>
      <p:sp>
        <p:nvSpPr>
          <p:cNvPr id="18" name="Arrow: Down 17">
            <a:extLst>
              <a:ext uri="{FF2B5EF4-FFF2-40B4-BE49-F238E27FC236}">
                <a16:creationId xmlns:a16="http://schemas.microsoft.com/office/drawing/2014/main" id="{435AB422-39B4-4DD8-B70F-23D2BBB4F4BF}"/>
              </a:ext>
            </a:extLst>
          </p:cNvPr>
          <p:cNvSpPr/>
          <p:nvPr/>
        </p:nvSpPr>
        <p:spPr>
          <a:xfrm rot="18750203">
            <a:off x="4782633" y="3443980"/>
            <a:ext cx="118184" cy="782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31C275C0-259F-449B-B11B-7D3636E9C94E}"/>
              </a:ext>
            </a:extLst>
          </p:cNvPr>
          <p:cNvSpPr/>
          <p:nvPr/>
        </p:nvSpPr>
        <p:spPr>
          <a:xfrm rot="3057923">
            <a:off x="7274985" y="3438062"/>
            <a:ext cx="118184" cy="782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D82CB3-9FEC-46C1-AAD2-9FEF1B368D5B}"/>
              </a:ext>
            </a:extLst>
          </p:cNvPr>
          <p:cNvSpPr/>
          <p:nvPr/>
        </p:nvSpPr>
        <p:spPr>
          <a:xfrm>
            <a:off x="5097679" y="4143148"/>
            <a:ext cx="1996639" cy="517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Overlapped Candidate Genes</a:t>
            </a:r>
          </a:p>
        </p:txBody>
      </p:sp>
      <p:cxnSp>
        <p:nvCxnSpPr>
          <p:cNvPr id="22" name="Straight Arrow Connector 21">
            <a:extLst>
              <a:ext uri="{FF2B5EF4-FFF2-40B4-BE49-F238E27FC236}">
                <a16:creationId xmlns:a16="http://schemas.microsoft.com/office/drawing/2014/main" id="{DF073ADD-935F-4F6A-A5BA-7ED5466BD9EF}"/>
              </a:ext>
            </a:extLst>
          </p:cNvPr>
          <p:cNvCxnSpPr>
            <a:cxnSpLocks/>
          </p:cNvCxnSpPr>
          <p:nvPr/>
        </p:nvCxnSpPr>
        <p:spPr>
          <a:xfrm>
            <a:off x="3723692" y="3752601"/>
            <a:ext cx="0" cy="1097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4276DE-9815-44CF-9818-AA5DBCA39B85}"/>
              </a:ext>
            </a:extLst>
          </p:cNvPr>
          <p:cNvCxnSpPr/>
          <p:nvPr/>
        </p:nvCxnSpPr>
        <p:spPr>
          <a:xfrm>
            <a:off x="8468307" y="3829318"/>
            <a:ext cx="34213" cy="105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F3F5FD0-DB4D-405E-9496-B8C1DD7A2AB4}"/>
              </a:ext>
            </a:extLst>
          </p:cNvPr>
          <p:cNvSpPr/>
          <p:nvPr/>
        </p:nvSpPr>
        <p:spPr>
          <a:xfrm>
            <a:off x="2896376" y="4880396"/>
            <a:ext cx="1616953" cy="848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Genomic prediction for GXE</a:t>
            </a:r>
          </a:p>
        </p:txBody>
      </p:sp>
      <p:sp>
        <p:nvSpPr>
          <p:cNvPr id="26" name="Rectangle 25">
            <a:extLst>
              <a:ext uri="{FF2B5EF4-FFF2-40B4-BE49-F238E27FC236}">
                <a16:creationId xmlns:a16="http://schemas.microsoft.com/office/drawing/2014/main" id="{15B91AE1-B6A2-4477-BA5D-C08CEB5FD2AD}"/>
              </a:ext>
            </a:extLst>
          </p:cNvPr>
          <p:cNvSpPr/>
          <p:nvPr/>
        </p:nvSpPr>
        <p:spPr>
          <a:xfrm>
            <a:off x="7610238" y="4902167"/>
            <a:ext cx="1616953" cy="848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Genomic prediction for GXE</a:t>
            </a:r>
          </a:p>
        </p:txBody>
      </p:sp>
    </p:spTree>
    <p:extLst>
      <p:ext uri="{BB962C8B-B14F-4D97-AF65-F5344CB8AC3E}">
        <p14:creationId xmlns:p14="http://schemas.microsoft.com/office/powerpoint/2010/main" val="138296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996A-F1C0-4486-AF27-EF8816570F14}"/>
              </a:ext>
            </a:extLst>
          </p:cNvPr>
          <p:cNvSpPr>
            <a:spLocks noGrp="1"/>
          </p:cNvSpPr>
          <p:nvPr>
            <p:ph type="title"/>
          </p:nvPr>
        </p:nvSpPr>
        <p:spPr/>
        <p:txBody>
          <a:bodyPr/>
          <a:lstStyle/>
          <a:p>
            <a:r>
              <a:rPr lang="en-US" dirty="0"/>
              <a:t>1. 4way phenology</a:t>
            </a:r>
          </a:p>
        </p:txBody>
      </p:sp>
      <p:pic>
        <p:nvPicPr>
          <p:cNvPr id="5" name="Picture 4">
            <a:extLst>
              <a:ext uri="{FF2B5EF4-FFF2-40B4-BE49-F238E27FC236}">
                <a16:creationId xmlns:a16="http://schemas.microsoft.com/office/drawing/2014/main" id="{740049FB-A48C-4E98-90E0-EA7E187F8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50910"/>
            <a:ext cx="7620000" cy="4572000"/>
          </a:xfrm>
          <a:prstGeom prst="rect">
            <a:avLst/>
          </a:prstGeom>
        </p:spPr>
      </p:pic>
    </p:spTree>
    <p:extLst>
      <p:ext uri="{BB962C8B-B14F-4D97-AF65-F5344CB8AC3E}">
        <p14:creationId xmlns:p14="http://schemas.microsoft.com/office/powerpoint/2010/main" val="97274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996A-F1C0-4486-AF27-EF8816570F14}"/>
              </a:ext>
            </a:extLst>
          </p:cNvPr>
          <p:cNvSpPr>
            <a:spLocks noGrp="1"/>
          </p:cNvSpPr>
          <p:nvPr>
            <p:ph type="title"/>
          </p:nvPr>
        </p:nvSpPr>
        <p:spPr/>
        <p:txBody>
          <a:bodyPr/>
          <a:lstStyle/>
          <a:p>
            <a:r>
              <a:rPr lang="en-US" dirty="0"/>
              <a:t>1. 4way phenology</a:t>
            </a:r>
          </a:p>
        </p:txBody>
      </p:sp>
      <p:graphicFrame>
        <p:nvGraphicFramePr>
          <p:cNvPr id="3" name="Table 2">
            <a:extLst>
              <a:ext uri="{FF2B5EF4-FFF2-40B4-BE49-F238E27FC236}">
                <a16:creationId xmlns:a16="http://schemas.microsoft.com/office/drawing/2014/main" id="{D62EDE32-10FC-408A-9F93-13B44C19AB08}"/>
              </a:ext>
            </a:extLst>
          </p:cNvPr>
          <p:cNvGraphicFramePr>
            <a:graphicFrameLocks noGrp="1"/>
          </p:cNvGraphicFramePr>
          <p:nvPr>
            <p:extLst>
              <p:ext uri="{D42A27DB-BD31-4B8C-83A1-F6EECF244321}">
                <p14:modId xmlns:p14="http://schemas.microsoft.com/office/powerpoint/2010/main" val="1197997420"/>
              </p:ext>
            </p:extLst>
          </p:nvPr>
        </p:nvGraphicFramePr>
        <p:xfrm>
          <a:off x="1212979" y="1604741"/>
          <a:ext cx="8271714" cy="4351340"/>
        </p:xfrm>
        <a:graphic>
          <a:graphicData uri="http://schemas.openxmlformats.org/drawingml/2006/table">
            <a:tbl>
              <a:tblPr/>
              <a:tblGrid>
                <a:gridCol w="818644">
                  <a:extLst>
                    <a:ext uri="{9D8B030D-6E8A-4147-A177-3AD203B41FA5}">
                      <a16:colId xmlns:a16="http://schemas.microsoft.com/office/drawing/2014/main" val="509957021"/>
                    </a:ext>
                  </a:extLst>
                </a:gridCol>
                <a:gridCol w="818644">
                  <a:extLst>
                    <a:ext uri="{9D8B030D-6E8A-4147-A177-3AD203B41FA5}">
                      <a16:colId xmlns:a16="http://schemas.microsoft.com/office/drawing/2014/main" val="507694959"/>
                    </a:ext>
                  </a:extLst>
                </a:gridCol>
                <a:gridCol w="818644">
                  <a:extLst>
                    <a:ext uri="{9D8B030D-6E8A-4147-A177-3AD203B41FA5}">
                      <a16:colId xmlns:a16="http://schemas.microsoft.com/office/drawing/2014/main" val="1967204599"/>
                    </a:ext>
                  </a:extLst>
                </a:gridCol>
                <a:gridCol w="818644">
                  <a:extLst>
                    <a:ext uri="{9D8B030D-6E8A-4147-A177-3AD203B41FA5}">
                      <a16:colId xmlns:a16="http://schemas.microsoft.com/office/drawing/2014/main" val="3435564160"/>
                    </a:ext>
                  </a:extLst>
                </a:gridCol>
                <a:gridCol w="818644">
                  <a:extLst>
                    <a:ext uri="{9D8B030D-6E8A-4147-A177-3AD203B41FA5}">
                      <a16:colId xmlns:a16="http://schemas.microsoft.com/office/drawing/2014/main" val="370811029"/>
                    </a:ext>
                  </a:extLst>
                </a:gridCol>
                <a:gridCol w="818644">
                  <a:extLst>
                    <a:ext uri="{9D8B030D-6E8A-4147-A177-3AD203B41FA5}">
                      <a16:colId xmlns:a16="http://schemas.microsoft.com/office/drawing/2014/main" val="269017602"/>
                    </a:ext>
                  </a:extLst>
                </a:gridCol>
                <a:gridCol w="1722562">
                  <a:extLst>
                    <a:ext uri="{9D8B030D-6E8A-4147-A177-3AD203B41FA5}">
                      <a16:colId xmlns:a16="http://schemas.microsoft.com/office/drawing/2014/main" val="3698319779"/>
                    </a:ext>
                  </a:extLst>
                </a:gridCol>
                <a:gridCol w="818644">
                  <a:extLst>
                    <a:ext uri="{9D8B030D-6E8A-4147-A177-3AD203B41FA5}">
                      <a16:colId xmlns:a16="http://schemas.microsoft.com/office/drawing/2014/main" val="2226343130"/>
                    </a:ext>
                  </a:extLst>
                </a:gridCol>
                <a:gridCol w="818644">
                  <a:extLst>
                    <a:ext uri="{9D8B030D-6E8A-4147-A177-3AD203B41FA5}">
                      <a16:colId xmlns:a16="http://schemas.microsoft.com/office/drawing/2014/main" val="2424802251"/>
                    </a:ext>
                  </a:extLst>
                </a:gridCol>
              </a:tblGrid>
              <a:tr h="310810">
                <a:tc>
                  <a:txBody>
                    <a:bodyPr/>
                    <a:lstStyle/>
                    <a:p>
                      <a:pPr algn="l" fontAlgn="b"/>
                      <a:r>
                        <a:rPr lang="en-US" sz="1000" b="0" i="0" u="none" strike="noStrike">
                          <a:solidFill>
                            <a:srgbClr val="000000"/>
                          </a:solidFill>
                          <a:effectLst/>
                          <a:latin typeface="Calibri" panose="020F0502020204030204" pitchFamily="34" charset="0"/>
                        </a:rPr>
                        <a:t>lodcolumn</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chr</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pos</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lod</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ci_lo</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ci_hi</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flank_lo</a:t>
                      </a:r>
                    </a:p>
                  </a:txBody>
                  <a:tcPr marL="6907" marR="6907" marT="690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flank_hi</a:t>
                      </a:r>
                    </a:p>
                  </a:txBody>
                  <a:tcPr marL="6907" marR="6907" marT="6907"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6907" marR="6907" marT="6907" marB="0" anchor="b">
                    <a:lnL>
                      <a:noFill/>
                    </a:lnL>
                    <a:lnR>
                      <a:noFill/>
                    </a:lnR>
                    <a:lnT>
                      <a:noFill/>
                    </a:lnT>
                    <a:lnB>
                      <a:noFill/>
                    </a:lnB>
                  </a:tcPr>
                </a:tc>
                <a:extLst>
                  <a:ext uri="{0D108BD9-81ED-4DB2-BD59-A6C34878D82A}">
                    <a16:rowId xmlns:a16="http://schemas.microsoft.com/office/drawing/2014/main" val="3449906802"/>
                  </a:ext>
                </a:extLst>
              </a:tr>
              <a:tr h="310810">
                <a:tc>
                  <a:txBody>
                    <a:bodyPr/>
                    <a:lstStyle/>
                    <a:p>
                      <a:pPr algn="l" fontAlgn="b"/>
                      <a:r>
                        <a:rPr lang="en-US" sz="1000" b="0" i="0" u="none" strike="noStrike" dirty="0">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2K</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81.9047066</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16.4578566</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80.5437964</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86.865107</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Chr02K_63.687871</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Chr02K_65.484856</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508481573"/>
                  </a:ext>
                </a:extLst>
              </a:tr>
              <a:tr h="310810">
                <a:tc>
                  <a:txBody>
                    <a:bodyPr/>
                    <a:lstStyle/>
                    <a:p>
                      <a:pPr algn="l" fontAlgn="b"/>
                      <a:r>
                        <a:rPr lang="en-US" sz="1000" b="0" i="0" u="none" strike="noStrike" dirty="0">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FF0000"/>
                          </a:solidFill>
                          <a:effectLst/>
                          <a:latin typeface="Calibri" panose="020F0502020204030204" pitchFamily="34" charset="0"/>
                        </a:rPr>
                        <a:t>2N</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78.7234996</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29.1795949</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70.3935394</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80.7813049</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Chr02N_58.039498</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Chr02N_61.274395</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091858070"/>
                  </a:ext>
                </a:extLst>
              </a:tr>
              <a:tr h="310810">
                <a:tc>
                  <a:txBody>
                    <a:bodyPr/>
                    <a:lstStyle/>
                    <a:p>
                      <a:pPr algn="l" fontAlgn="b"/>
                      <a:r>
                        <a:rPr lang="en-US" sz="1000" b="0" i="0" u="none" strike="noStrike">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FF0000"/>
                          </a:solidFill>
                          <a:effectLst/>
                          <a:latin typeface="Calibri" panose="020F0502020204030204" pitchFamily="34" charset="0"/>
                        </a:rPr>
                        <a:t>3K</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39.4017978</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17.4393757</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37.2285477</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49.9889913</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Chr03K_17.368264</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Chr03K_26.170048</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469404395"/>
                  </a:ext>
                </a:extLst>
              </a:tr>
              <a:tr h="310810">
                <a:tc>
                  <a:txBody>
                    <a:bodyPr/>
                    <a:lstStyle/>
                    <a:p>
                      <a:pPr algn="l" fontAlgn="b"/>
                      <a:r>
                        <a:rPr lang="en-US" sz="1000" b="0" i="0" u="none" strike="noStrike">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4K</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8.8766183</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24.4163406</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1.3470216</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9.964211</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Chr04K_2.280313</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Chr04K_5.499253</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702100418"/>
                  </a:ext>
                </a:extLst>
              </a:tr>
              <a:tr h="310810">
                <a:tc>
                  <a:txBody>
                    <a:bodyPr/>
                    <a:lstStyle/>
                    <a:p>
                      <a:pPr algn="l" fontAlgn="b"/>
                      <a:r>
                        <a:rPr lang="en-US" sz="1000" b="0" i="0" u="none" strike="noStrike">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5N</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5.0372192</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27.683124</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0.1445308</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9.3282408</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Chr05N_1.502713</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Chr05N_4.328965</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4107815282"/>
                  </a:ext>
                </a:extLst>
              </a:tr>
              <a:tr h="310810">
                <a:tc>
                  <a:txBody>
                    <a:bodyPr/>
                    <a:lstStyle/>
                    <a:p>
                      <a:pPr algn="l" fontAlgn="b"/>
                      <a:r>
                        <a:rPr lang="en-US" sz="1000" b="0" i="0" u="none" strike="noStrike">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5N</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84.7322801</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24.4153452</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76.5470331</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87.9845479</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FF0000"/>
                          </a:solidFill>
                          <a:effectLst/>
                          <a:latin typeface="Calibri" panose="020F0502020204030204" pitchFamily="34" charset="0"/>
                        </a:rPr>
                        <a:t>Chr05N_58.243942</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Chr05N_65.990782</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498669287"/>
                  </a:ext>
                </a:extLst>
              </a:tr>
              <a:tr h="310810">
                <a:tc>
                  <a:txBody>
                    <a:bodyPr/>
                    <a:lstStyle/>
                    <a:p>
                      <a:pPr algn="l" fontAlgn="b"/>
                      <a:r>
                        <a:rPr lang="en-US" sz="1000" b="0" i="0" u="none" strike="noStrike">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8N</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17.3886695</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15.6027282</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2.7448619</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FF0000"/>
                          </a:solidFill>
                          <a:effectLst/>
                          <a:latin typeface="Calibri" panose="020F0502020204030204" pitchFamily="34" charset="0"/>
                        </a:rPr>
                        <a:t>22.8897186</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FF0000"/>
                          </a:solidFill>
                          <a:effectLst/>
                          <a:latin typeface="Calibri" panose="020F0502020204030204" pitchFamily="34" charset="0"/>
                        </a:rPr>
                        <a:t>Chr08N_5.54356</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FF0000"/>
                          </a:solidFill>
                          <a:effectLst/>
                          <a:latin typeface="Calibri" panose="020F0502020204030204" pitchFamily="34" charset="0"/>
                        </a:rPr>
                        <a:t>Chr08N_34.415808</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209991177"/>
                  </a:ext>
                </a:extLst>
              </a:tr>
              <a:tr h="310810">
                <a:tc>
                  <a:txBody>
                    <a:bodyPr/>
                    <a:lstStyle/>
                    <a:p>
                      <a:pPr algn="l" fontAlgn="b"/>
                      <a:r>
                        <a:rPr lang="en-US" sz="1000" b="0" i="0" u="none" strike="noStrike">
                          <a:solidFill>
                            <a:srgbClr val="FF0000"/>
                          </a:solidFill>
                          <a:effectLst/>
                          <a:latin typeface="Calibri" panose="020F0502020204030204" pitchFamily="34" charset="0"/>
                        </a:rPr>
                        <a:t>FL50</a:t>
                      </a:r>
                    </a:p>
                  </a:txBody>
                  <a:tcPr marL="6907" marR="6907" marT="6907" marB="0" anchor="b">
                    <a:lnL>
                      <a:noFill/>
                    </a:lnL>
                    <a:lnR>
                      <a:noFill/>
                    </a:lnR>
                    <a:lnT>
                      <a:noFill/>
                    </a:lnT>
                    <a:lnB>
                      <a:noFill/>
                    </a:lnB>
                  </a:tcPr>
                </a:tc>
                <a:tc>
                  <a:txBody>
                    <a:bodyPr/>
                    <a:lstStyle/>
                    <a:p>
                      <a:pPr algn="l" fontAlgn="b"/>
                      <a:r>
                        <a:rPr lang="en-US" sz="1000" b="0" i="0" u="none" strike="noStrike">
                          <a:solidFill>
                            <a:srgbClr val="FF0000"/>
                          </a:solidFill>
                          <a:effectLst/>
                          <a:latin typeface="Calibri" panose="020F0502020204030204" pitchFamily="34" charset="0"/>
                        </a:rPr>
                        <a:t>9K</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41.5810369</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18.0498319</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37.9879471</a:t>
                      </a:r>
                    </a:p>
                  </a:txBody>
                  <a:tcPr marL="6907" marR="6907" marT="6907" marB="0" anchor="b">
                    <a:lnL>
                      <a:noFill/>
                    </a:lnL>
                    <a:lnR>
                      <a:noFill/>
                    </a:lnR>
                    <a:lnT>
                      <a:noFill/>
                    </a:lnT>
                    <a:lnB>
                      <a:noFill/>
                    </a:lnB>
                  </a:tcPr>
                </a:tc>
                <a:tc>
                  <a:txBody>
                    <a:bodyPr/>
                    <a:lstStyle/>
                    <a:p>
                      <a:pPr algn="r" fontAlgn="b"/>
                      <a:r>
                        <a:rPr lang="en-US" sz="1000" b="0" i="0" u="none" strike="noStrike">
                          <a:solidFill>
                            <a:srgbClr val="FF0000"/>
                          </a:solidFill>
                          <a:effectLst/>
                          <a:latin typeface="Calibri" panose="020F0502020204030204" pitchFamily="34" charset="0"/>
                        </a:rPr>
                        <a:t>44.4704567</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FF0000"/>
                          </a:solidFill>
                          <a:effectLst/>
                          <a:latin typeface="Calibri" panose="020F0502020204030204" pitchFamily="34" charset="0"/>
                        </a:rPr>
                        <a:t>Chr09K_13.655791</a:t>
                      </a:r>
                    </a:p>
                  </a:txBody>
                  <a:tcPr marL="6907" marR="6907" marT="6907" marB="0" anchor="b">
                    <a:lnL>
                      <a:noFill/>
                    </a:lnL>
                    <a:lnR>
                      <a:noFill/>
                    </a:lnR>
                    <a:lnT>
                      <a:noFill/>
                    </a:lnT>
                    <a:lnB>
                      <a:noFill/>
                    </a:lnB>
                  </a:tcPr>
                </a:tc>
                <a:tc gridSpan="2">
                  <a:txBody>
                    <a:bodyPr/>
                    <a:lstStyle/>
                    <a:p>
                      <a:pPr algn="l" fontAlgn="b"/>
                      <a:r>
                        <a:rPr lang="en-US" sz="1000" b="0" i="0" u="none" strike="noStrike" dirty="0">
                          <a:solidFill>
                            <a:srgbClr val="FF0000"/>
                          </a:solidFill>
                          <a:effectLst/>
                          <a:latin typeface="Calibri" panose="020F0502020204030204" pitchFamily="34" charset="0"/>
                        </a:rPr>
                        <a:t>Chr09K_18.177373</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263889116"/>
                  </a:ext>
                </a:extLst>
              </a:tr>
              <a:tr h="310810">
                <a:tc>
                  <a:txBody>
                    <a:bodyPr/>
                    <a:lstStyle/>
                    <a:p>
                      <a:pPr algn="l" fontAlgn="b"/>
                      <a:r>
                        <a:rPr lang="en-US" sz="1000" b="0" i="0" u="none" strike="noStrike" dirty="0">
                          <a:solidFill>
                            <a:srgbClr val="00B0F0"/>
                          </a:solidFill>
                          <a:effectLst/>
                          <a:latin typeface="Calibri" panose="020F0502020204030204" pitchFamily="34" charset="0"/>
                        </a:rPr>
                        <a:t>D2F</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00B0F0"/>
                          </a:solidFill>
                          <a:effectLst/>
                          <a:latin typeface="Calibri" panose="020F0502020204030204" pitchFamily="34" charset="0"/>
                        </a:rPr>
                        <a:t>2K</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00B0F0"/>
                          </a:solidFill>
                          <a:effectLst/>
                          <a:latin typeface="Calibri" panose="020F0502020204030204" pitchFamily="34" charset="0"/>
                        </a:rPr>
                        <a:t>81.9047066</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00B0F0"/>
                          </a:solidFill>
                          <a:effectLst/>
                          <a:latin typeface="Calibri" panose="020F0502020204030204" pitchFamily="34" charset="0"/>
                        </a:rPr>
                        <a:t>20.6489261</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80.5437964</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82.9410037</a:t>
                      </a:r>
                    </a:p>
                  </a:txBody>
                  <a:tcPr marL="6907" marR="6907" marT="6907" marB="0" anchor="b">
                    <a:lnL>
                      <a:noFill/>
                    </a:lnL>
                    <a:lnR>
                      <a:noFill/>
                    </a:lnR>
                    <a:lnT>
                      <a:noFill/>
                    </a:lnT>
                    <a:lnB>
                      <a:noFill/>
                    </a:lnB>
                  </a:tcPr>
                </a:tc>
                <a:tc>
                  <a:txBody>
                    <a:bodyPr/>
                    <a:lstStyle/>
                    <a:p>
                      <a:pPr algn="l" fontAlgn="b"/>
                      <a:r>
                        <a:rPr lang="en-US" sz="1000" b="0" i="0" u="none" strike="noStrike">
                          <a:solidFill>
                            <a:srgbClr val="00B0F0"/>
                          </a:solidFill>
                          <a:effectLst/>
                          <a:latin typeface="Calibri" panose="020F0502020204030204" pitchFamily="34" charset="0"/>
                        </a:rPr>
                        <a:t>Chr02K_63.687871</a:t>
                      </a:r>
                    </a:p>
                  </a:txBody>
                  <a:tcPr marL="6907" marR="6907" marT="6907" marB="0" anchor="b">
                    <a:lnL>
                      <a:noFill/>
                    </a:lnL>
                    <a:lnR>
                      <a:noFill/>
                    </a:lnR>
                    <a:lnT>
                      <a:noFill/>
                    </a:lnT>
                    <a:lnB>
                      <a:noFill/>
                    </a:lnB>
                  </a:tcPr>
                </a:tc>
                <a:tc gridSpan="2">
                  <a:txBody>
                    <a:bodyPr/>
                    <a:lstStyle/>
                    <a:p>
                      <a:pPr algn="l" fontAlgn="b"/>
                      <a:r>
                        <a:rPr lang="en-US" sz="1000" b="0" i="0" u="none" strike="noStrike" dirty="0">
                          <a:solidFill>
                            <a:srgbClr val="00B0F0"/>
                          </a:solidFill>
                          <a:effectLst/>
                          <a:latin typeface="Calibri" panose="020F0502020204030204" pitchFamily="34" charset="0"/>
                        </a:rPr>
                        <a:t>Chr02K_64.419301</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267546997"/>
                  </a:ext>
                </a:extLst>
              </a:tr>
              <a:tr h="310810">
                <a:tc>
                  <a:txBody>
                    <a:bodyPr/>
                    <a:lstStyle/>
                    <a:p>
                      <a:pPr algn="l" fontAlgn="b"/>
                      <a:r>
                        <a:rPr lang="en-US" sz="1000" b="0" i="0" u="none" strike="noStrike">
                          <a:solidFill>
                            <a:srgbClr val="00B0F0"/>
                          </a:solidFill>
                          <a:effectLst/>
                          <a:latin typeface="Calibri" panose="020F0502020204030204" pitchFamily="34" charset="0"/>
                        </a:rPr>
                        <a:t>D2F</a:t>
                      </a:r>
                    </a:p>
                  </a:txBody>
                  <a:tcPr marL="6907" marR="6907" marT="6907" marB="0" anchor="b">
                    <a:lnL>
                      <a:noFill/>
                    </a:lnL>
                    <a:lnR>
                      <a:noFill/>
                    </a:lnR>
                    <a:lnT>
                      <a:noFill/>
                    </a:lnT>
                    <a:lnB>
                      <a:noFill/>
                    </a:lnB>
                  </a:tcPr>
                </a:tc>
                <a:tc>
                  <a:txBody>
                    <a:bodyPr/>
                    <a:lstStyle/>
                    <a:p>
                      <a:pPr algn="l" fontAlgn="b"/>
                      <a:r>
                        <a:rPr lang="en-US" sz="1000" b="0" i="0" u="none" strike="noStrike">
                          <a:solidFill>
                            <a:srgbClr val="00B0F0"/>
                          </a:solidFill>
                          <a:effectLst/>
                          <a:latin typeface="Calibri" panose="020F0502020204030204" pitchFamily="34" charset="0"/>
                        </a:rPr>
                        <a:t>2N</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78.7234996</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00B0F0"/>
                          </a:solidFill>
                          <a:effectLst/>
                          <a:latin typeface="Calibri" panose="020F0502020204030204" pitchFamily="34" charset="0"/>
                        </a:rPr>
                        <a:t>27.0794048</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00B0F0"/>
                          </a:solidFill>
                          <a:effectLst/>
                          <a:latin typeface="Calibri" panose="020F0502020204030204" pitchFamily="34" charset="0"/>
                        </a:rPr>
                        <a:t>76.3202164</a:t>
                      </a:r>
                    </a:p>
                  </a:txBody>
                  <a:tcPr marL="6907" marR="6907" marT="6907" marB="0" anchor="b">
                    <a:lnL>
                      <a:noFill/>
                    </a:lnL>
                    <a:lnR>
                      <a:noFill/>
                    </a:lnR>
                    <a:lnT>
                      <a:noFill/>
                    </a:lnT>
                    <a:lnB>
                      <a:noFill/>
                    </a:lnB>
                  </a:tcPr>
                </a:tc>
                <a:tc>
                  <a:txBody>
                    <a:bodyPr/>
                    <a:lstStyle/>
                    <a:p>
                      <a:pPr algn="r" fontAlgn="b"/>
                      <a:r>
                        <a:rPr lang="en-US" sz="1000" b="0" i="0" u="none" strike="noStrike" dirty="0">
                          <a:solidFill>
                            <a:srgbClr val="00B0F0"/>
                          </a:solidFill>
                          <a:effectLst/>
                          <a:latin typeface="Calibri" panose="020F0502020204030204" pitchFamily="34" charset="0"/>
                        </a:rPr>
                        <a:t>80.7813049</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00B0F0"/>
                          </a:solidFill>
                          <a:effectLst/>
                          <a:latin typeface="Calibri" panose="020F0502020204030204" pitchFamily="34" charset="0"/>
                        </a:rPr>
                        <a:t>Chr02N_60.251689</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00B0F0"/>
                          </a:solidFill>
                          <a:effectLst/>
                          <a:latin typeface="Calibri" panose="020F0502020204030204" pitchFamily="34" charset="0"/>
                        </a:rPr>
                        <a:t>Chr02N_61.274395</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416436032"/>
                  </a:ext>
                </a:extLst>
              </a:tr>
              <a:tr h="310810">
                <a:tc>
                  <a:txBody>
                    <a:bodyPr/>
                    <a:lstStyle/>
                    <a:p>
                      <a:pPr algn="l" fontAlgn="b"/>
                      <a:r>
                        <a:rPr lang="en-US" sz="1000" b="0" i="0" u="none" strike="noStrike">
                          <a:solidFill>
                            <a:srgbClr val="00B0F0"/>
                          </a:solidFill>
                          <a:effectLst/>
                          <a:latin typeface="Calibri" panose="020F0502020204030204" pitchFamily="34" charset="0"/>
                        </a:rPr>
                        <a:t>D2F</a:t>
                      </a:r>
                    </a:p>
                  </a:txBody>
                  <a:tcPr marL="6907" marR="6907" marT="6907" marB="0" anchor="b">
                    <a:lnL>
                      <a:noFill/>
                    </a:lnL>
                    <a:lnR>
                      <a:noFill/>
                    </a:lnR>
                    <a:lnT>
                      <a:noFill/>
                    </a:lnT>
                    <a:lnB>
                      <a:noFill/>
                    </a:lnB>
                  </a:tcPr>
                </a:tc>
                <a:tc>
                  <a:txBody>
                    <a:bodyPr/>
                    <a:lstStyle/>
                    <a:p>
                      <a:pPr algn="l" fontAlgn="b"/>
                      <a:r>
                        <a:rPr lang="en-US" sz="1000" b="0" i="0" u="none" strike="noStrike">
                          <a:solidFill>
                            <a:srgbClr val="00B0F0"/>
                          </a:solidFill>
                          <a:effectLst/>
                          <a:latin typeface="Calibri" panose="020F0502020204030204" pitchFamily="34" charset="0"/>
                        </a:rPr>
                        <a:t>4K</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2.8842608</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24.0755999</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0.160073</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9.964211</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00B0F0"/>
                          </a:solidFill>
                          <a:effectLst/>
                          <a:latin typeface="Calibri" panose="020F0502020204030204" pitchFamily="34" charset="0"/>
                        </a:rPr>
                        <a:t>Chr04K_1.959391</a:t>
                      </a:r>
                    </a:p>
                  </a:txBody>
                  <a:tcPr marL="6907" marR="6907" marT="6907" marB="0" anchor="b">
                    <a:lnL>
                      <a:noFill/>
                    </a:lnL>
                    <a:lnR>
                      <a:noFill/>
                    </a:lnR>
                    <a:lnT>
                      <a:noFill/>
                    </a:lnT>
                    <a:lnB>
                      <a:noFill/>
                    </a:lnB>
                  </a:tcPr>
                </a:tc>
                <a:tc gridSpan="2">
                  <a:txBody>
                    <a:bodyPr/>
                    <a:lstStyle/>
                    <a:p>
                      <a:pPr algn="l" fontAlgn="b"/>
                      <a:r>
                        <a:rPr lang="en-US" sz="1000" b="0" i="0" u="none" strike="noStrike">
                          <a:solidFill>
                            <a:srgbClr val="00B0F0"/>
                          </a:solidFill>
                          <a:effectLst/>
                          <a:latin typeface="Calibri" panose="020F0502020204030204" pitchFamily="34" charset="0"/>
                        </a:rPr>
                        <a:t>Chr04K_5.499253</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682547871"/>
                  </a:ext>
                </a:extLst>
              </a:tr>
              <a:tr h="310810">
                <a:tc>
                  <a:txBody>
                    <a:bodyPr/>
                    <a:lstStyle/>
                    <a:p>
                      <a:pPr algn="l" fontAlgn="b"/>
                      <a:r>
                        <a:rPr lang="en-US" sz="1000" b="0" i="0" u="none" strike="noStrike">
                          <a:solidFill>
                            <a:srgbClr val="00B0F0"/>
                          </a:solidFill>
                          <a:effectLst/>
                          <a:latin typeface="Calibri" panose="020F0502020204030204" pitchFamily="34" charset="0"/>
                        </a:rPr>
                        <a:t>D2F</a:t>
                      </a:r>
                    </a:p>
                  </a:txBody>
                  <a:tcPr marL="6907" marR="6907" marT="6907" marB="0" anchor="b">
                    <a:lnL>
                      <a:noFill/>
                    </a:lnL>
                    <a:lnR>
                      <a:noFill/>
                    </a:lnR>
                    <a:lnT>
                      <a:noFill/>
                    </a:lnT>
                    <a:lnB>
                      <a:noFill/>
                    </a:lnB>
                  </a:tcPr>
                </a:tc>
                <a:tc>
                  <a:txBody>
                    <a:bodyPr/>
                    <a:lstStyle/>
                    <a:p>
                      <a:pPr algn="l" fontAlgn="b"/>
                      <a:r>
                        <a:rPr lang="en-US" sz="1000" b="0" i="0" u="none" strike="noStrike">
                          <a:solidFill>
                            <a:srgbClr val="00B0F0"/>
                          </a:solidFill>
                          <a:effectLst/>
                          <a:latin typeface="Calibri" panose="020F0502020204030204" pitchFamily="34" charset="0"/>
                        </a:rPr>
                        <a:t>5N</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7.8668229</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25.1970605</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1.6665841</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9.3282408</a:t>
                      </a:r>
                    </a:p>
                  </a:txBody>
                  <a:tcPr marL="6907" marR="6907" marT="6907" marB="0" anchor="b">
                    <a:lnL>
                      <a:noFill/>
                    </a:lnL>
                    <a:lnR>
                      <a:noFill/>
                    </a:lnR>
                    <a:lnT>
                      <a:noFill/>
                    </a:lnT>
                    <a:lnB>
                      <a:noFill/>
                    </a:lnB>
                  </a:tcPr>
                </a:tc>
                <a:tc>
                  <a:txBody>
                    <a:bodyPr/>
                    <a:lstStyle/>
                    <a:p>
                      <a:pPr algn="l" fontAlgn="b"/>
                      <a:r>
                        <a:rPr lang="en-US" sz="1000" b="0" i="0" u="none" strike="noStrike" dirty="0">
                          <a:solidFill>
                            <a:srgbClr val="00B0F0"/>
                          </a:solidFill>
                          <a:effectLst/>
                          <a:latin typeface="Calibri" panose="020F0502020204030204" pitchFamily="34" charset="0"/>
                        </a:rPr>
                        <a:t>Chr05N_2.1318</a:t>
                      </a:r>
                    </a:p>
                  </a:txBody>
                  <a:tcPr marL="6907" marR="6907" marT="6907" marB="0" anchor="b">
                    <a:lnL>
                      <a:noFill/>
                    </a:lnL>
                    <a:lnR>
                      <a:noFill/>
                    </a:lnR>
                    <a:lnT>
                      <a:noFill/>
                    </a:lnT>
                    <a:lnB>
                      <a:noFill/>
                    </a:lnB>
                  </a:tcPr>
                </a:tc>
                <a:tc gridSpan="2">
                  <a:txBody>
                    <a:bodyPr/>
                    <a:lstStyle/>
                    <a:p>
                      <a:pPr algn="l" fontAlgn="b"/>
                      <a:r>
                        <a:rPr lang="en-US" sz="1000" b="0" i="0" u="none" strike="noStrike" dirty="0">
                          <a:solidFill>
                            <a:srgbClr val="00B0F0"/>
                          </a:solidFill>
                          <a:effectLst/>
                          <a:latin typeface="Calibri" panose="020F0502020204030204" pitchFamily="34" charset="0"/>
                        </a:rPr>
                        <a:t>Chr05N_4.328965</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4098174966"/>
                  </a:ext>
                </a:extLst>
              </a:tr>
              <a:tr h="310810">
                <a:tc>
                  <a:txBody>
                    <a:bodyPr/>
                    <a:lstStyle/>
                    <a:p>
                      <a:pPr algn="l" fontAlgn="b"/>
                      <a:r>
                        <a:rPr lang="en-US" sz="1000" b="0" i="0" u="none" strike="noStrike">
                          <a:solidFill>
                            <a:srgbClr val="00B0F0"/>
                          </a:solidFill>
                          <a:effectLst/>
                          <a:latin typeface="Calibri" panose="020F0502020204030204" pitchFamily="34" charset="0"/>
                        </a:rPr>
                        <a:t>D2F</a:t>
                      </a:r>
                    </a:p>
                  </a:txBody>
                  <a:tcPr marL="6907" marR="6907" marT="6907" marB="0" anchor="b">
                    <a:lnL>
                      <a:noFill/>
                    </a:lnL>
                    <a:lnR>
                      <a:noFill/>
                    </a:lnR>
                    <a:lnT>
                      <a:noFill/>
                    </a:lnT>
                    <a:lnB>
                      <a:noFill/>
                    </a:lnB>
                  </a:tcPr>
                </a:tc>
                <a:tc>
                  <a:txBody>
                    <a:bodyPr/>
                    <a:lstStyle/>
                    <a:p>
                      <a:pPr algn="l" fontAlgn="b"/>
                      <a:r>
                        <a:rPr lang="en-US" sz="1000" b="0" i="0" u="none" strike="noStrike">
                          <a:solidFill>
                            <a:srgbClr val="00B0F0"/>
                          </a:solidFill>
                          <a:effectLst/>
                          <a:latin typeface="Calibri" panose="020F0502020204030204" pitchFamily="34" charset="0"/>
                        </a:rPr>
                        <a:t>5N</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85.8462548</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25.8464091</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77.7184594</a:t>
                      </a:r>
                    </a:p>
                  </a:txBody>
                  <a:tcPr marL="6907" marR="6907" marT="6907" marB="0" anchor="b">
                    <a:lnL>
                      <a:noFill/>
                    </a:lnL>
                    <a:lnR>
                      <a:noFill/>
                    </a:lnR>
                    <a:lnT>
                      <a:noFill/>
                    </a:lnT>
                    <a:lnB>
                      <a:noFill/>
                    </a:lnB>
                  </a:tcPr>
                </a:tc>
                <a:tc>
                  <a:txBody>
                    <a:bodyPr/>
                    <a:lstStyle/>
                    <a:p>
                      <a:pPr algn="r" fontAlgn="b"/>
                      <a:r>
                        <a:rPr lang="en-US" sz="1000" b="0" i="0" u="none" strike="noStrike">
                          <a:solidFill>
                            <a:srgbClr val="00B0F0"/>
                          </a:solidFill>
                          <a:effectLst/>
                          <a:latin typeface="Calibri" panose="020F0502020204030204" pitchFamily="34" charset="0"/>
                        </a:rPr>
                        <a:t>86.8593248</a:t>
                      </a:r>
                    </a:p>
                  </a:txBody>
                  <a:tcPr marL="6907" marR="6907" marT="6907" marB="0" anchor="b">
                    <a:lnL>
                      <a:noFill/>
                    </a:lnL>
                    <a:lnR>
                      <a:noFill/>
                    </a:lnR>
                    <a:lnT>
                      <a:noFill/>
                    </a:lnT>
                    <a:lnB>
                      <a:noFill/>
                    </a:lnB>
                  </a:tcPr>
                </a:tc>
                <a:tc>
                  <a:txBody>
                    <a:bodyPr/>
                    <a:lstStyle/>
                    <a:p>
                      <a:pPr algn="l" fontAlgn="b"/>
                      <a:r>
                        <a:rPr lang="en-US" sz="1000" b="0" i="0" u="none" strike="noStrike">
                          <a:solidFill>
                            <a:srgbClr val="00B0F0"/>
                          </a:solidFill>
                          <a:effectLst/>
                          <a:latin typeface="Calibri" panose="020F0502020204030204" pitchFamily="34" charset="0"/>
                        </a:rPr>
                        <a:t>Chr05N_58.916323</a:t>
                      </a:r>
                    </a:p>
                  </a:txBody>
                  <a:tcPr marL="6907" marR="6907" marT="6907" marB="0" anchor="b">
                    <a:lnL>
                      <a:noFill/>
                    </a:lnL>
                    <a:lnR>
                      <a:noFill/>
                    </a:lnR>
                    <a:lnT>
                      <a:noFill/>
                    </a:lnT>
                    <a:lnB>
                      <a:noFill/>
                    </a:lnB>
                  </a:tcPr>
                </a:tc>
                <a:tc gridSpan="2">
                  <a:txBody>
                    <a:bodyPr/>
                    <a:lstStyle/>
                    <a:p>
                      <a:pPr algn="l" fontAlgn="b"/>
                      <a:r>
                        <a:rPr lang="en-US" sz="1000" b="0" i="0" u="none" strike="noStrike" dirty="0">
                          <a:solidFill>
                            <a:srgbClr val="00B0F0"/>
                          </a:solidFill>
                          <a:effectLst/>
                          <a:latin typeface="Calibri" panose="020F0502020204030204" pitchFamily="34" charset="0"/>
                        </a:rPr>
                        <a:t>Chr05N_65.255869</a:t>
                      </a:r>
                    </a:p>
                  </a:txBody>
                  <a:tcPr marL="6907" marR="6907" marT="6907"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744554461"/>
                  </a:ext>
                </a:extLst>
              </a:tr>
            </a:tbl>
          </a:graphicData>
        </a:graphic>
      </p:graphicFrame>
      <p:sp>
        <p:nvSpPr>
          <p:cNvPr id="4" name="TextBox 3">
            <a:extLst>
              <a:ext uri="{FF2B5EF4-FFF2-40B4-BE49-F238E27FC236}">
                <a16:creationId xmlns:a16="http://schemas.microsoft.com/office/drawing/2014/main" id="{EA5F4D58-BC01-45F2-916D-ECF2662FA2DD}"/>
              </a:ext>
            </a:extLst>
          </p:cNvPr>
          <p:cNvSpPr txBox="1"/>
          <p:nvPr/>
        </p:nvSpPr>
        <p:spPr>
          <a:xfrm>
            <a:off x="9171992" y="2780522"/>
            <a:ext cx="3020008" cy="369332"/>
          </a:xfrm>
          <a:prstGeom prst="rect">
            <a:avLst/>
          </a:prstGeom>
          <a:noFill/>
        </p:spPr>
        <p:txBody>
          <a:bodyPr wrap="square" rtlCol="0">
            <a:spAutoFit/>
          </a:bodyPr>
          <a:lstStyle/>
          <a:p>
            <a:r>
              <a:rPr lang="en-US" dirty="0"/>
              <a:t>No significant QTLs for GR50</a:t>
            </a:r>
          </a:p>
        </p:txBody>
      </p:sp>
    </p:spTree>
    <p:extLst>
      <p:ext uri="{BB962C8B-B14F-4D97-AF65-F5344CB8AC3E}">
        <p14:creationId xmlns:p14="http://schemas.microsoft.com/office/powerpoint/2010/main" val="140532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3B72-462F-473B-A41C-763406ACC03C}"/>
              </a:ext>
            </a:extLst>
          </p:cNvPr>
          <p:cNvSpPr>
            <a:spLocks noGrp="1"/>
          </p:cNvSpPr>
          <p:nvPr>
            <p:ph type="title"/>
          </p:nvPr>
        </p:nvSpPr>
        <p:spPr/>
        <p:txBody>
          <a:bodyPr/>
          <a:lstStyle/>
          <a:p>
            <a:r>
              <a:rPr lang="en-US" dirty="0"/>
              <a:t>2. Univariate GWAS Phenology</a:t>
            </a:r>
          </a:p>
        </p:txBody>
      </p:sp>
      <p:pic>
        <p:nvPicPr>
          <p:cNvPr id="9" name="Content Placeholder 8" descr="A screenshot of a cell phone&#10;&#10;Description automatically generated">
            <a:extLst>
              <a:ext uri="{FF2B5EF4-FFF2-40B4-BE49-F238E27FC236}">
                <a16:creationId xmlns:a16="http://schemas.microsoft.com/office/drawing/2014/main" id="{00B24118-4009-47F8-820F-2F119D4D1B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600" y="1406684"/>
            <a:ext cx="10515600" cy="2628899"/>
          </a:xfrm>
        </p:spPr>
      </p:pic>
      <p:pic>
        <p:nvPicPr>
          <p:cNvPr id="17" name="Picture 16" descr="A screenshot of a cell phone&#10;&#10;Description automatically generated">
            <a:extLst>
              <a:ext uri="{FF2B5EF4-FFF2-40B4-BE49-F238E27FC236}">
                <a16:creationId xmlns:a16="http://schemas.microsoft.com/office/drawing/2014/main" id="{38BF33DF-38CA-4CA4-B5E6-FBFE8D4B5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0" y="3982720"/>
            <a:ext cx="10671810" cy="2667953"/>
          </a:xfrm>
          <a:prstGeom prst="rect">
            <a:avLst/>
          </a:prstGeom>
        </p:spPr>
      </p:pic>
      <p:pic>
        <p:nvPicPr>
          <p:cNvPr id="31" name="Picture 30" descr="A close up of a map&#10;&#10;Description automatically generated">
            <a:extLst>
              <a:ext uri="{FF2B5EF4-FFF2-40B4-BE49-F238E27FC236}">
                <a16:creationId xmlns:a16="http://schemas.microsoft.com/office/drawing/2014/main" id="{59467D60-A6A8-4F2E-B0C6-79DAE3FE5B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5441" y="412749"/>
            <a:ext cx="1529081" cy="1529081"/>
          </a:xfrm>
          <a:prstGeom prst="rect">
            <a:avLst/>
          </a:prstGeom>
        </p:spPr>
      </p:pic>
      <p:pic>
        <p:nvPicPr>
          <p:cNvPr id="33" name="Picture 32" descr="A close up of a map&#10;&#10;Description automatically generated">
            <a:extLst>
              <a:ext uri="{FF2B5EF4-FFF2-40B4-BE49-F238E27FC236}">
                <a16:creationId xmlns:a16="http://schemas.microsoft.com/office/drawing/2014/main" id="{62408B78-C81F-49AA-92DE-5EC84428B8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1950" y="3219450"/>
            <a:ext cx="1555753" cy="1555753"/>
          </a:xfrm>
          <a:prstGeom prst="rect">
            <a:avLst/>
          </a:prstGeom>
        </p:spPr>
      </p:pic>
      <p:sp>
        <p:nvSpPr>
          <p:cNvPr id="34" name="TextBox 33">
            <a:extLst>
              <a:ext uri="{FF2B5EF4-FFF2-40B4-BE49-F238E27FC236}">
                <a16:creationId xmlns:a16="http://schemas.microsoft.com/office/drawing/2014/main" id="{B0736E0D-1BD8-45B8-B99F-BEA18C220280}"/>
              </a:ext>
            </a:extLst>
          </p:cNvPr>
          <p:cNvSpPr txBox="1"/>
          <p:nvPr/>
        </p:nvSpPr>
        <p:spPr>
          <a:xfrm>
            <a:off x="406400" y="1441450"/>
            <a:ext cx="1244600" cy="369332"/>
          </a:xfrm>
          <a:prstGeom prst="rect">
            <a:avLst/>
          </a:prstGeom>
          <a:noFill/>
        </p:spPr>
        <p:txBody>
          <a:bodyPr wrap="square" rtlCol="0">
            <a:spAutoFit/>
          </a:bodyPr>
          <a:lstStyle/>
          <a:p>
            <a:r>
              <a:rPr lang="en-US" dirty="0"/>
              <a:t>CLMB</a:t>
            </a:r>
          </a:p>
        </p:txBody>
      </p:sp>
      <p:sp>
        <p:nvSpPr>
          <p:cNvPr id="35" name="TextBox 34">
            <a:extLst>
              <a:ext uri="{FF2B5EF4-FFF2-40B4-BE49-F238E27FC236}">
                <a16:creationId xmlns:a16="http://schemas.microsoft.com/office/drawing/2014/main" id="{B4760153-021E-4EF0-9987-DA0934354FBA}"/>
              </a:ext>
            </a:extLst>
          </p:cNvPr>
          <p:cNvSpPr txBox="1"/>
          <p:nvPr/>
        </p:nvSpPr>
        <p:spPr>
          <a:xfrm>
            <a:off x="317500" y="3981450"/>
            <a:ext cx="1244600" cy="369332"/>
          </a:xfrm>
          <a:prstGeom prst="rect">
            <a:avLst/>
          </a:prstGeom>
          <a:noFill/>
        </p:spPr>
        <p:txBody>
          <a:bodyPr wrap="square" rtlCol="0">
            <a:spAutoFit/>
          </a:bodyPr>
          <a:lstStyle/>
          <a:p>
            <a:r>
              <a:rPr lang="en-US" dirty="0"/>
              <a:t>KBSM </a:t>
            </a:r>
          </a:p>
        </p:txBody>
      </p:sp>
    </p:spTree>
    <p:extLst>
      <p:ext uri="{BB962C8B-B14F-4D97-AF65-F5344CB8AC3E}">
        <p14:creationId xmlns:p14="http://schemas.microsoft.com/office/powerpoint/2010/main" val="381830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17F0-6232-436C-BFBB-F480F9842F18}"/>
              </a:ext>
            </a:extLst>
          </p:cNvPr>
          <p:cNvSpPr>
            <a:spLocks noGrp="1"/>
          </p:cNvSpPr>
          <p:nvPr>
            <p:ph type="title"/>
          </p:nvPr>
        </p:nvSpPr>
        <p:spPr/>
        <p:txBody>
          <a:bodyPr/>
          <a:lstStyle/>
          <a:p>
            <a:r>
              <a:rPr lang="en-US" dirty="0"/>
              <a:t>D2F and FL50 often have similar associations for GWAS, like they do for the </a:t>
            </a:r>
            <a:r>
              <a:rPr lang="en-US" dirty="0" err="1"/>
              <a:t>fourway</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4B10B66C-FE0D-41D9-8401-A7D3D14A3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69470"/>
            <a:ext cx="6997700" cy="1749424"/>
          </a:xfrm>
        </p:spPr>
      </p:pic>
      <p:pic>
        <p:nvPicPr>
          <p:cNvPr id="7" name="Picture 6" descr="A screenshot of a cell phone&#10;&#10;Description automatically generated">
            <a:extLst>
              <a:ext uri="{FF2B5EF4-FFF2-40B4-BE49-F238E27FC236}">
                <a16:creationId xmlns:a16="http://schemas.microsoft.com/office/drawing/2014/main" id="{49A41AE0-AF6D-42C1-AE88-CD5F26B25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9525"/>
            <a:ext cx="7073900" cy="176847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3685249-62DB-404C-B810-18E52E0F8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0800" y="3384550"/>
            <a:ext cx="7061200" cy="17653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CD2E0C-8215-4F61-B9C8-7CCC846851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328" y="5110733"/>
            <a:ext cx="6989072" cy="1747268"/>
          </a:xfrm>
          <a:prstGeom prst="rect">
            <a:avLst/>
          </a:prstGeom>
        </p:spPr>
      </p:pic>
      <p:sp>
        <p:nvSpPr>
          <p:cNvPr id="12" name="TextBox 11">
            <a:extLst>
              <a:ext uri="{FF2B5EF4-FFF2-40B4-BE49-F238E27FC236}">
                <a16:creationId xmlns:a16="http://schemas.microsoft.com/office/drawing/2014/main" id="{50D38328-4A49-46DE-8422-E90A1D6254B0}"/>
              </a:ext>
            </a:extLst>
          </p:cNvPr>
          <p:cNvSpPr txBox="1"/>
          <p:nvPr/>
        </p:nvSpPr>
        <p:spPr>
          <a:xfrm>
            <a:off x="5327650" y="3086100"/>
            <a:ext cx="1244600" cy="646331"/>
          </a:xfrm>
          <a:prstGeom prst="rect">
            <a:avLst/>
          </a:prstGeom>
          <a:noFill/>
        </p:spPr>
        <p:txBody>
          <a:bodyPr wrap="square" rtlCol="0">
            <a:spAutoFit/>
          </a:bodyPr>
          <a:lstStyle/>
          <a:p>
            <a:r>
              <a:rPr lang="en-US" dirty="0"/>
              <a:t>KBSM D2F &amp; FL50 </a:t>
            </a:r>
          </a:p>
        </p:txBody>
      </p:sp>
      <p:sp>
        <p:nvSpPr>
          <p:cNvPr id="13" name="TextBox 12">
            <a:extLst>
              <a:ext uri="{FF2B5EF4-FFF2-40B4-BE49-F238E27FC236}">
                <a16:creationId xmlns:a16="http://schemas.microsoft.com/office/drawing/2014/main" id="{E7435D33-3587-49D0-809B-5B686D48A524}"/>
              </a:ext>
            </a:extLst>
          </p:cNvPr>
          <p:cNvSpPr txBox="1"/>
          <p:nvPr/>
        </p:nvSpPr>
        <p:spPr>
          <a:xfrm>
            <a:off x="209550" y="3048000"/>
            <a:ext cx="1244600" cy="646331"/>
          </a:xfrm>
          <a:prstGeom prst="rect">
            <a:avLst/>
          </a:prstGeom>
          <a:noFill/>
        </p:spPr>
        <p:txBody>
          <a:bodyPr wrap="square" rtlCol="0">
            <a:spAutoFit/>
          </a:bodyPr>
          <a:lstStyle/>
          <a:p>
            <a:r>
              <a:rPr lang="en-US" dirty="0"/>
              <a:t>PKLE D2F &amp; FL50</a:t>
            </a:r>
          </a:p>
        </p:txBody>
      </p:sp>
    </p:spTree>
    <p:extLst>
      <p:ext uri="{BB962C8B-B14F-4D97-AF65-F5344CB8AC3E}">
        <p14:creationId xmlns:p14="http://schemas.microsoft.com/office/powerpoint/2010/main" val="373211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BDDA-9C4B-44BA-90CD-4C4961114F87}"/>
              </a:ext>
            </a:extLst>
          </p:cNvPr>
          <p:cNvSpPr>
            <a:spLocks noGrp="1"/>
          </p:cNvSpPr>
          <p:nvPr>
            <p:ph type="title"/>
          </p:nvPr>
        </p:nvSpPr>
        <p:spPr/>
        <p:txBody>
          <a:bodyPr/>
          <a:lstStyle/>
          <a:p>
            <a:r>
              <a:rPr lang="en-US" dirty="0"/>
              <a:t>3. Overlapped GWAS &amp; </a:t>
            </a:r>
            <a:r>
              <a:rPr lang="en-US" dirty="0" err="1"/>
              <a:t>Fourway</a:t>
            </a:r>
            <a:r>
              <a:rPr lang="en-US" dirty="0"/>
              <a:t> regions</a:t>
            </a:r>
          </a:p>
        </p:txBody>
      </p:sp>
      <p:sp>
        <p:nvSpPr>
          <p:cNvPr id="3" name="Content Placeholder 2">
            <a:extLst>
              <a:ext uri="{FF2B5EF4-FFF2-40B4-BE49-F238E27FC236}">
                <a16:creationId xmlns:a16="http://schemas.microsoft.com/office/drawing/2014/main" id="{77DDB34E-767C-41B7-A61D-937E004E71BD}"/>
              </a:ext>
            </a:extLst>
          </p:cNvPr>
          <p:cNvSpPr>
            <a:spLocks noGrp="1"/>
          </p:cNvSpPr>
          <p:nvPr>
            <p:ph idx="1"/>
          </p:nvPr>
        </p:nvSpPr>
        <p:spPr>
          <a:xfrm>
            <a:off x="838200" y="1825624"/>
            <a:ext cx="10629900" cy="4702175"/>
          </a:xfrm>
        </p:spPr>
        <p:txBody>
          <a:bodyPr>
            <a:normAutofit lnSpcReduction="10000"/>
          </a:bodyPr>
          <a:lstStyle/>
          <a:p>
            <a:r>
              <a:rPr lang="en-US" dirty="0"/>
              <a:t>Hits in 100kb intervals in any </a:t>
            </a:r>
            <a:r>
              <a:rPr lang="en-US" dirty="0" err="1"/>
              <a:t>subpop</a:t>
            </a:r>
            <a:r>
              <a:rPr lang="en-US" dirty="0"/>
              <a:t> GWAS, including Atlantic</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and more but with fewer # sites in</a:t>
            </a:r>
          </a:p>
          <a:p>
            <a:pPr marL="0" indent="0">
              <a:buNone/>
            </a:pPr>
            <a:r>
              <a:rPr lang="en-US" dirty="0"/>
              <a:t> univariate GWAS</a:t>
            </a:r>
          </a:p>
        </p:txBody>
      </p:sp>
      <p:graphicFrame>
        <p:nvGraphicFramePr>
          <p:cNvPr id="4" name="Table 4">
            <a:extLst>
              <a:ext uri="{FF2B5EF4-FFF2-40B4-BE49-F238E27FC236}">
                <a16:creationId xmlns:a16="http://schemas.microsoft.com/office/drawing/2014/main" id="{C63EB1A1-F228-4B7E-AB9A-72958D517622}"/>
              </a:ext>
            </a:extLst>
          </p:cNvPr>
          <p:cNvGraphicFramePr>
            <a:graphicFrameLocks noGrp="1"/>
          </p:cNvGraphicFramePr>
          <p:nvPr>
            <p:extLst>
              <p:ext uri="{D42A27DB-BD31-4B8C-83A1-F6EECF244321}">
                <p14:modId xmlns:p14="http://schemas.microsoft.com/office/powerpoint/2010/main" val="1041608924"/>
              </p:ext>
            </p:extLst>
          </p:nvPr>
        </p:nvGraphicFramePr>
        <p:xfrm>
          <a:off x="952500" y="2313516"/>
          <a:ext cx="4521200" cy="3235960"/>
        </p:xfrm>
        <a:graphic>
          <a:graphicData uri="http://schemas.openxmlformats.org/drawingml/2006/table">
            <a:tbl>
              <a:tblPr firstRow="1">
                <a:tableStyleId>{9D7B26C5-4107-4FEC-AEDC-1716B250A1EF}</a:tableStyleId>
              </a:tblPr>
              <a:tblGrid>
                <a:gridCol w="1499299">
                  <a:extLst>
                    <a:ext uri="{9D8B030D-6E8A-4147-A177-3AD203B41FA5}">
                      <a16:colId xmlns:a16="http://schemas.microsoft.com/office/drawing/2014/main" val="8792593"/>
                    </a:ext>
                  </a:extLst>
                </a:gridCol>
                <a:gridCol w="1273175">
                  <a:extLst>
                    <a:ext uri="{9D8B030D-6E8A-4147-A177-3AD203B41FA5}">
                      <a16:colId xmlns:a16="http://schemas.microsoft.com/office/drawing/2014/main" val="1028064579"/>
                    </a:ext>
                  </a:extLst>
                </a:gridCol>
                <a:gridCol w="1748726">
                  <a:extLst>
                    <a:ext uri="{9D8B030D-6E8A-4147-A177-3AD203B41FA5}">
                      <a16:colId xmlns:a16="http://schemas.microsoft.com/office/drawing/2014/main" val="4201054199"/>
                    </a:ext>
                  </a:extLst>
                </a:gridCol>
              </a:tblGrid>
              <a:tr h="370840">
                <a:tc>
                  <a:txBody>
                    <a:bodyPr/>
                    <a:lstStyle/>
                    <a:p>
                      <a:r>
                        <a:rPr lang="en-US" dirty="0"/>
                        <a:t>Chromosome</a:t>
                      </a:r>
                    </a:p>
                  </a:txBody>
                  <a:tcPr/>
                </a:tc>
                <a:tc>
                  <a:txBody>
                    <a:bodyPr/>
                    <a:lstStyle/>
                    <a:p>
                      <a:r>
                        <a:rPr lang="en-US" dirty="0"/>
                        <a:t>Position (Mb)</a:t>
                      </a:r>
                    </a:p>
                  </a:txBody>
                  <a:tcPr/>
                </a:tc>
                <a:tc>
                  <a:txBody>
                    <a:bodyPr/>
                    <a:lstStyle/>
                    <a:p>
                      <a:r>
                        <a:rPr lang="en-US" dirty="0"/>
                        <a:t>N Sites with Sig. Association</a:t>
                      </a:r>
                    </a:p>
                  </a:txBody>
                  <a:tcPr/>
                </a:tc>
                <a:extLst>
                  <a:ext uri="{0D108BD9-81ED-4DB2-BD59-A6C34878D82A}">
                    <a16:rowId xmlns:a16="http://schemas.microsoft.com/office/drawing/2014/main" val="1611375548"/>
                  </a:ext>
                </a:extLst>
              </a:tr>
              <a:tr h="370840">
                <a:tc>
                  <a:txBody>
                    <a:bodyPr/>
                    <a:lstStyle/>
                    <a:p>
                      <a:r>
                        <a:rPr lang="en-US" dirty="0"/>
                        <a:t>Chr03K</a:t>
                      </a:r>
                    </a:p>
                  </a:txBody>
                  <a:tcPr/>
                </a:tc>
                <a:tc>
                  <a:txBody>
                    <a:bodyPr/>
                    <a:lstStyle/>
                    <a:p>
                      <a:r>
                        <a:rPr lang="en-US" dirty="0"/>
                        <a:t>24.9</a:t>
                      </a:r>
                    </a:p>
                  </a:txBody>
                  <a:tcPr/>
                </a:tc>
                <a:tc>
                  <a:txBody>
                    <a:bodyPr/>
                    <a:lstStyle/>
                    <a:p>
                      <a:r>
                        <a:rPr lang="en-US" dirty="0"/>
                        <a:t>5</a:t>
                      </a:r>
                    </a:p>
                  </a:txBody>
                  <a:tcPr/>
                </a:tc>
                <a:extLst>
                  <a:ext uri="{0D108BD9-81ED-4DB2-BD59-A6C34878D82A}">
                    <a16:rowId xmlns:a16="http://schemas.microsoft.com/office/drawing/2014/main" val="2162467671"/>
                  </a:ext>
                </a:extLst>
              </a:tr>
              <a:tr h="370840">
                <a:tc>
                  <a:txBody>
                    <a:bodyPr/>
                    <a:lstStyle/>
                    <a:p>
                      <a:r>
                        <a:rPr lang="en-US" dirty="0"/>
                        <a:t>Chr04K</a:t>
                      </a:r>
                    </a:p>
                  </a:txBody>
                  <a:tcPr/>
                </a:tc>
                <a:tc>
                  <a:txBody>
                    <a:bodyPr/>
                    <a:lstStyle/>
                    <a:p>
                      <a:r>
                        <a:rPr lang="en-US" dirty="0"/>
                        <a:t>3.7</a:t>
                      </a:r>
                    </a:p>
                  </a:txBody>
                  <a:tcPr/>
                </a:tc>
                <a:tc>
                  <a:txBody>
                    <a:bodyPr/>
                    <a:lstStyle/>
                    <a:p>
                      <a:r>
                        <a:rPr lang="en-US" dirty="0"/>
                        <a:t>5</a:t>
                      </a:r>
                    </a:p>
                  </a:txBody>
                  <a:tcPr/>
                </a:tc>
                <a:extLst>
                  <a:ext uri="{0D108BD9-81ED-4DB2-BD59-A6C34878D82A}">
                    <a16:rowId xmlns:a16="http://schemas.microsoft.com/office/drawing/2014/main" val="4267578399"/>
                  </a:ext>
                </a:extLst>
              </a:tr>
              <a:tr h="370840">
                <a:tc>
                  <a:txBody>
                    <a:bodyPr/>
                    <a:lstStyle/>
                    <a:p>
                      <a:r>
                        <a:rPr lang="en-US" dirty="0"/>
                        <a:t>Chr05N</a:t>
                      </a:r>
                    </a:p>
                  </a:txBody>
                  <a:tcPr/>
                </a:tc>
                <a:tc>
                  <a:txBody>
                    <a:bodyPr/>
                    <a:lstStyle/>
                    <a:p>
                      <a:r>
                        <a:rPr lang="en-US" dirty="0"/>
                        <a:t>61.4</a:t>
                      </a:r>
                    </a:p>
                  </a:txBody>
                  <a:tcPr/>
                </a:tc>
                <a:tc>
                  <a:txBody>
                    <a:bodyPr/>
                    <a:lstStyle/>
                    <a:p>
                      <a:r>
                        <a:rPr lang="en-US" dirty="0"/>
                        <a:t>5</a:t>
                      </a:r>
                    </a:p>
                  </a:txBody>
                  <a:tcPr/>
                </a:tc>
                <a:extLst>
                  <a:ext uri="{0D108BD9-81ED-4DB2-BD59-A6C34878D82A}">
                    <a16:rowId xmlns:a16="http://schemas.microsoft.com/office/drawing/2014/main" val="1970038661"/>
                  </a:ext>
                </a:extLst>
              </a:tr>
              <a:tr h="370840">
                <a:tc>
                  <a:txBody>
                    <a:bodyPr/>
                    <a:lstStyle/>
                    <a:p>
                      <a:r>
                        <a:rPr lang="en-US" dirty="0"/>
                        <a:t>Chr05N</a:t>
                      </a:r>
                    </a:p>
                  </a:txBody>
                  <a:tcPr/>
                </a:tc>
                <a:tc>
                  <a:txBody>
                    <a:bodyPr/>
                    <a:lstStyle/>
                    <a:p>
                      <a:r>
                        <a:rPr lang="en-US" dirty="0"/>
                        <a:t>65.9</a:t>
                      </a:r>
                    </a:p>
                  </a:txBody>
                  <a:tcPr/>
                </a:tc>
                <a:tc>
                  <a:txBody>
                    <a:bodyPr/>
                    <a:lstStyle/>
                    <a:p>
                      <a:r>
                        <a:rPr lang="en-US" dirty="0"/>
                        <a:t>5</a:t>
                      </a:r>
                    </a:p>
                  </a:txBody>
                  <a:tcPr/>
                </a:tc>
                <a:extLst>
                  <a:ext uri="{0D108BD9-81ED-4DB2-BD59-A6C34878D82A}">
                    <a16:rowId xmlns:a16="http://schemas.microsoft.com/office/drawing/2014/main" val="2061816571"/>
                  </a:ext>
                </a:extLst>
              </a:tr>
              <a:tr h="370840">
                <a:tc>
                  <a:txBody>
                    <a:bodyPr/>
                    <a:lstStyle/>
                    <a:p>
                      <a:r>
                        <a:rPr lang="en-US" dirty="0"/>
                        <a:t>Chr08N</a:t>
                      </a:r>
                    </a:p>
                  </a:txBody>
                  <a:tcPr/>
                </a:tc>
                <a:tc>
                  <a:txBody>
                    <a:bodyPr/>
                    <a:lstStyle/>
                    <a:p>
                      <a:r>
                        <a:rPr lang="en-US" dirty="0"/>
                        <a:t>15.6</a:t>
                      </a:r>
                    </a:p>
                  </a:txBody>
                  <a:tcPr/>
                </a:tc>
                <a:tc>
                  <a:txBody>
                    <a:bodyPr/>
                    <a:lstStyle/>
                    <a:p>
                      <a:r>
                        <a:rPr lang="en-US" dirty="0"/>
                        <a:t>5</a:t>
                      </a:r>
                    </a:p>
                  </a:txBody>
                  <a:tcPr/>
                </a:tc>
                <a:extLst>
                  <a:ext uri="{0D108BD9-81ED-4DB2-BD59-A6C34878D82A}">
                    <a16:rowId xmlns:a16="http://schemas.microsoft.com/office/drawing/2014/main" val="3132020753"/>
                  </a:ext>
                </a:extLst>
              </a:tr>
              <a:tr h="370840">
                <a:tc>
                  <a:txBody>
                    <a:bodyPr/>
                    <a:lstStyle/>
                    <a:p>
                      <a:r>
                        <a:rPr lang="en-US" dirty="0"/>
                        <a:t>Chr08N</a:t>
                      </a:r>
                    </a:p>
                  </a:txBody>
                  <a:tcPr/>
                </a:tc>
                <a:tc>
                  <a:txBody>
                    <a:bodyPr/>
                    <a:lstStyle/>
                    <a:p>
                      <a:r>
                        <a:rPr lang="en-US" dirty="0"/>
                        <a:t>17.7</a:t>
                      </a:r>
                    </a:p>
                  </a:txBody>
                  <a:tcPr/>
                </a:tc>
                <a:tc>
                  <a:txBody>
                    <a:bodyPr/>
                    <a:lstStyle/>
                    <a:p>
                      <a:r>
                        <a:rPr lang="en-US" dirty="0"/>
                        <a:t>5</a:t>
                      </a:r>
                    </a:p>
                  </a:txBody>
                  <a:tcPr/>
                </a:tc>
                <a:extLst>
                  <a:ext uri="{0D108BD9-81ED-4DB2-BD59-A6C34878D82A}">
                    <a16:rowId xmlns:a16="http://schemas.microsoft.com/office/drawing/2014/main" val="3142008959"/>
                  </a:ext>
                </a:extLst>
              </a:tr>
              <a:tr h="370840">
                <a:tc>
                  <a:txBody>
                    <a:bodyPr/>
                    <a:lstStyle/>
                    <a:p>
                      <a:r>
                        <a:rPr lang="en-US" dirty="0"/>
                        <a:t>Chr08N</a:t>
                      </a:r>
                    </a:p>
                  </a:txBody>
                  <a:tcPr/>
                </a:tc>
                <a:tc>
                  <a:txBody>
                    <a:bodyPr/>
                    <a:lstStyle/>
                    <a:p>
                      <a:r>
                        <a:rPr lang="en-US" dirty="0"/>
                        <a:t>33.1</a:t>
                      </a:r>
                    </a:p>
                  </a:txBody>
                  <a:tcPr/>
                </a:tc>
                <a:tc>
                  <a:txBody>
                    <a:bodyPr/>
                    <a:lstStyle/>
                    <a:p>
                      <a:r>
                        <a:rPr lang="en-US" dirty="0"/>
                        <a:t>5</a:t>
                      </a:r>
                    </a:p>
                  </a:txBody>
                  <a:tcPr/>
                </a:tc>
                <a:extLst>
                  <a:ext uri="{0D108BD9-81ED-4DB2-BD59-A6C34878D82A}">
                    <a16:rowId xmlns:a16="http://schemas.microsoft.com/office/drawing/2014/main" val="3171427455"/>
                  </a:ext>
                </a:extLst>
              </a:tr>
            </a:tbl>
          </a:graphicData>
        </a:graphic>
      </p:graphicFrame>
      <p:graphicFrame>
        <p:nvGraphicFramePr>
          <p:cNvPr id="6" name="Table 4">
            <a:extLst>
              <a:ext uri="{FF2B5EF4-FFF2-40B4-BE49-F238E27FC236}">
                <a16:creationId xmlns:a16="http://schemas.microsoft.com/office/drawing/2014/main" id="{D65D6E49-30C1-47FD-ADF0-55717563DED9}"/>
              </a:ext>
            </a:extLst>
          </p:cNvPr>
          <p:cNvGraphicFramePr>
            <a:graphicFrameLocks noGrp="1"/>
          </p:cNvGraphicFramePr>
          <p:nvPr>
            <p:extLst>
              <p:ext uri="{D42A27DB-BD31-4B8C-83A1-F6EECF244321}">
                <p14:modId xmlns:p14="http://schemas.microsoft.com/office/powerpoint/2010/main" val="768304071"/>
              </p:ext>
            </p:extLst>
          </p:nvPr>
        </p:nvGraphicFramePr>
        <p:xfrm>
          <a:off x="6578600" y="4003040"/>
          <a:ext cx="4650715" cy="2494280"/>
        </p:xfrm>
        <a:graphic>
          <a:graphicData uri="http://schemas.openxmlformats.org/drawingml/2006/table">
            <a:tbl>
              <a:tblPr firstRow="1">
                <a:tableStyleId>{9D7B26C5-4107-4FEC-AEDC-1716B250A1EF}</a:tableStyleId>
              </a:tblPr>
              <a:tblGrid>
                <a:gridCol w="1499299">
                  <a:extLst>
                    <a:ext uri="{9D8B030D-6E8A-4147-A177-3AD203B41FA5}">
                      <a16:colId xmlns:a16="http://schemas.microsoft.com/office/drawing/2014/main" val="8792593"/>
                    </a:ext>
                  </a:extLst>
                </a:gridCol>
                <a:gridCol w="1426428">
                  <a:extLst>
                    <a:ext uri="{9D8B030D-6E8A-4147-A177-3AD203B41FA5}">
                      <a16:colId xmlns:a16="http://schemas.microsoft.com/office/drawing/2014/main" val="1028064579"/>
                    </a:ext>
                  </a:extLst>
                </a:gridCol>
                <a:gridCol w="1724988">
                  <a:extLst>
                    <a:ext uri="{9D8B030D-6E8A-4147-A177-3AD203B41FA5}">
                      <a16:colId xmlns:a16="http://schemas.microsoft.com/office/drawing/2014/main" val="4201054199"/>
                    </a:ext>
                  </a:extLst>
                </a:gridCol>
              </a:tblGrid>
              <a:tr h="370840">
                <a:tc>
                  <a:txBody>
                    <a:bodyPr/>
                    <a:lstStyle/>
                    <a:p>
                      <a:r>
                        <a:rPr lang="en-US" dirty="0"/>
                        <a:t>Chromosome</a:t>
                      </a:r>
                    </a:p>
                  </a:txBody>
                  <a:tcPr/>
                </a:tc>
                <a:tc>
                  <a:txBody>
                    <a:bodyPr/>
                    <a:lstStyle/>
                    <a:p>
                      <a:r>
                        <a:rPr lang="en-US" dirty="0"/>
                        <a:t>Position (Mb)</a:t>
                      </a:r>
                    </a:p>
                  </a:txBody>
                  <a:tcPr/>
                </a:tc>
                <a:tc>
                  <a:txBody>
                    <a:bodyPr/>
                    <a:lstStyle/>
                    <a:p>
                      <a:r>
                        <a:rPr lang="en-US" dirty="0"/>
                        <a:t>N Sites with Sig. Association</a:t>
                      </a:r>
                    </a:p>
                  </a:txBody>
                  <a:tcPr/>
                </a:tc>
                <a:extLst>
                  <a:ext uri="{0D108BD9-81ED-4DB2-BD59-A6C34878D82A}">
                    <a16:rowId xmlns:a16="http://schemas.microsoft.com/office/drawing/2014/main" val="1611375548"/>
                  </a:ext>
                </a:extLst>
              </a:tr>
              <a:tr h="370840">
                <a:tc>
                  <a:txBody>
                    <a:bodyPr/>
                    <a:lstStyle/>
                    <a:p>
                      <a:r>
                        <a:rPr lang="en-US" dirty="0"/>
                        <a:t>Chr05N</a:t>
                      </a:r>
                    </a:p>
                  </a:txBody>
                  <a:tcPr/>
                </a:tc>
                <a:tc>
                  <a:txBody>
                    <a:bodyPr/>
                    <a:lstStyle/>
                    <a:p>
                      <a:r>
                        <a:rPr lang="en-US" dirty="0"/>
                        <a:t>4.3</a:t>
                      </a:r>
                    </a:p>
                  </a:txBody>
                  <a:tcPr/>
                </a:tc>
                <a:tc>
                  <a:txBody>
                    <a:bodyPr/>
                    <a:lstStyle/>
                    <a:p>
                      <a:r>
                        <a:rPr lang="en-US" dirty="0"/>
                        <a:t>3</a:t>
                      </a:r>
                    </a:p>
                  </a:txBody>
                  <a:tcPr/>
                </a:tc>
                <a:extLst>
                  <a:ext uri="{0D108BD9-81ED-4DB2-BD59-A6C34878D82A}">
                    <a16:rowId xmlns:a16="http://schemas.microsoft.com/office/drawing/2014/main" val="2162467671"/>
                  </a:ext>
                </a:extLst>
              </a:tr>
              <a:tr h="370840">
                <a:tc>
                  <a:txBody>
                    <a:bodyPr/>
                    <a:lstStyle/>
                    <a:p>
                      <a:r>
                        <a:rPr lang="en-US" dirty="0"/>
                        <a:t>Chr05N</a:t>
                      </a:r>
                    </a:p>
                  </a:txBody>
                  <a:tcPr/>
                </a:tc>
                <a:tc>
                  <a:txBody>
                    <a:bodyPr/>
                    <a:lstStyle/>
                    <a:p>
                      <a:r>
                        <a:rPr lang="en-US" dirty="0"/>
                        <a:t>59.1</a:t>
                      </a:r>
                    </a:p>
                  </a:txBody>
                  <a:tcPr/>
                </a:tc>
                <a:tc>
                  <a:txBody>
                    <a:bodyPr/>
                    <a:lstStyle/>
                    <a:p>
                      <a:r>
                        <a:rPr lang="en-US" dirty="0"/>
                        <a:t>5</a:t>
                      </a:r>
                    </a:p>
                  </a:txBody>
                  <a:tcPr/>
                </a:tc>
                <a:extLst>
                  <a:ext uri="{0D108BD9-81ED-4DB2-BD59-A6C34878D82A}">
                    <a16:rowId xmlns:a16="http://schemas.microsoft.com/office/drawing/2014/main" val="4267578399"/>
                  </a:ext>
                </a:extLst>
              </a:tr>
              <a:tr h="370840">
                <a:tc>
                  <a:txBody>
                    <a:bodyPr/>
                    <a:lstStyle/>
                    <a:p>
                      <a:r>
                        <a:rPr lang="en-US" dirty="0"/>
                        <a:t>Chr08N</a:t>
                      </a:r>
                    </a:p>
                  </a:txBody>
                  <a:tcPr/>
                </a:tc>
                <a:tc>
                  <a:txBody>
                    <a:bodyPr/>
                    <a:lstStyle/>
                    <a:p>
                      <a:r>
                        <a:rPr lang="en-US" dirty="0"/>
                        <a:t>0.8</a:t>
                      </a:r>
                    </a:p>
                  </a:txBody>
                  <a:tcPr/>
                </a:tc>
                <a:tc>
                  <a:txBody>
                    <a:bodyPr/>
                    <a:lstStyle/>
                    <a:p>
                      <a:r>
                        <a:rPr lang="en-US" dirty="0"/>
                        <a:t>4</a:t>
                      </a:r>
                    </a:p>
                  </a:txBody>
                  <a:tcPr/>
                </a:tc>
                <a:extLst>
                  <a:ext uri="{0D108BD9-81ED-4DB2-BD59-A6C34878D82A}">
                    <a16:rowId xmlns:a16="http://schemas.microsoft.com/office/drawing/2014/main" val="2061816571"/>
                  </a:ext>
                </a:extLst>
              </a:tr>
              <a:tr h="370840">
                <a:tc>
                  <a:txBody>
                    <a:bodyPr/>
                    <a:lstStyle/>
                    <a:p>
                      <a:r>
                        <a:rPr lang="en-US" dirty="0"/>
                        <a:t>Chr08N</a:t>
                      </a:r>
                    </a:p>
                  </a:txBody>
                  <a:tcPr/>
                </a:tc>
                <a:tc>
                  <a:txBody>
                    <a:bodyPr/>
                    <a:lstStyle/>
                    <a:p>
                      <a:r>
                        <a:rPr lang="en-US" dirty="0"/>
                        <a:t>15.6</a:t>
                      </a:r>
                    </a:p>
                  </a:txBody>
                  <a:tcPr/>
                </a:tc>
                <a:tc>
                  <a:txBody>
                    <a:bodyPr/>
                    <a:lstStyle/>
                    <a:p>
                      <a:r>
                        <a:rPr lang="en-US" dirty="0"/>
                        <a:t>3</a:t>
                      </a:r>
                    </a:p>
                  </a:txBody>
                  <a:tcPr/>
                </a:tc>
                <a:extLst>
                  <a:ext uri="{0D108BD9-81ED-4DB2-BD59-A6C34878D82A}">
                    <a16:rowId xmlns:a16="http://schemas.microsoft.com/office/drawing/2014/main" val="3132020753"/>
                  </a:ext>
                </a:extLst>
              </a:tr>
              <a:tr h="370840">
                <a:tc>
                  <a:txBody>
                    <a:bodyPr/>
                    <a:lstStyle/>
                    <a:p>
                      <a:r>
                        <a:rPr lang="en-US" dirty="0"/>
                        <a:t>Chr08N</a:t>
                      </a:r>
                    </a:p>
                  </a:txBody>
                  <a:tcPr/>
                </a:tc>
                <a:tc>
                  <a:txBody>
                    <a:bodyPr/>
                    <a:lstStyle/>
                    <a:p>
                      <a:r>
                        <a:rPr lang="en-US" dirty="0"/>
                        <a:t>27.7</a:t>
                      </a:r>
                    </a:p>
                  </a:txBody>
                  <a:tcPr/>
                </a:tc>
                <a:tc>
                  <a:txBody>
                    <a:bodyPr/>
                    <a:lstStyle/>
                    <a:p>
                      <a:r>
                        <a:rPr lang="en-US" dirty="0"/>
                        <a:t>3</a:t>
                      </a:r>
                    </a:p>
                  </a:txBody>
                  <a:tcPr/>
                </a:tc>
                <a:extLst>
                  <a:ext uri="{0D108BD9-81ED-4DB2-BD59-A6C34878D82A}">
                    <a16:rowId xmlns:a16="http://schemas.microsoft.com/office/drawing/2014/main" val="3142008959"/>
                  </a:ext>
                </a:extLst>
              </a:tr>
            </a:tbl>
          </a:graphicData>
        </a:graphic>
      </p:graphicFrame>
      <p:sp>
        <p:nvSpPr>
          <p:cNvPr id="7" name="Content Placeholder 2">
            <a:extLst>
              <a:ext uri="{FF2B5EF4-FFF2-40B4-BE49-F238E27FC236}">
                <a16:creationId xmlns:a16="http://schemas.microsoft.com/office/drawing/2014/main" id="{AE351B04-4B32-4E99-87FD-89E9A141C10C}"/>
              </a:ext>
            </a:extLst>
          </p:cNvPr>
          <p:cNvSpPr txBox="1">
            <a:spLocks/>
          </p:cNvSpPr>
          <p:nvPr/>
        </p:nvSpPr>
        <p:spPr>
          <a:xfrm>
            <a:off x="6248400" y="3114675"/>
            <a:ext cx="55435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Hits in 100kb intervals in Midwest or Gulf </a:t>
            </a:r>
            <a:r>
              <a:rPr lang="en-US" dirty="0" err="1"/>
              <a:t>subpops</a:t>
            </a:r>
            <a:endParaRPr lang="en-US" dirty="0"/>
          </a:p>
        </p:txBody>
      </p:sp>
    </p:spTree>
    <p:extLst>
      <p:ext uri="{BB962C8B-B14F-4D97-AF65-F5344CB8AC3E}">
        <p14:creationId xmlns:p14="http://schemas.microsoft.com/office/powerpoint/2010/main" val="289360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71EC-1CD5-46C6-92DE-E580851F6DF6}"/>
              </a:ext>
            </a:extLst>
          </p:cNvPr>
          <p:cNvSpPr>
            <a:spLocks noGrp="1"/>
          </p:cNvSpPr>
          <p:nvPr>
            <p:ph type="title"/>
          </p:nvPr>
        </p:nvSpPr>
        <p:spPr/>
        <p:txBody>
          <a:bodyPr/>
          <a:lstStyle/>
          <a:p>
            <a:r>
              <a:rPr lang="en-US" dirty="0"/>
              <a:t>Mash D2F for Gulf &amp; Midwest at six </a:t>
            </a:r>
            <a:r>
              <a:rPr lang="en-US" dirty="0" err="1"/>
              <a:t>fourway</a:t>
            </a:r>
            <a:r>
              <a:rPr lang="en-US" dirty="0"/>
              <a:t> sites</a:t>
            </a:r>
          </a:p>
        </p:txBody>
      </p:sp>
      <p:pic>
        <p:nvPicPr>
          <p:cNvPr id="5" name="Content Placeholder 4" descr="A picture containing large, group, water, colorful&#10;&#10;Description automatically generated">
            <a:extLst>
              <a:ext uri="{FF2B5EF4-FFF2-40B4-BE49-F238E27FC236}">
                <a16:creationId xmlns:a16="http://schemas.microsoft.com/office/drawing/2014/main" id="{0279F11B-54EF-43FE-BED8-DACF1CA45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56" y="1901322"/>
            <a:ext cx="11847785" cy="4739113"/>
          </a:xfrm>
        </p:spPr>
      </p:pic>
    </p:spTree>
    <p:extLst>
      <p:ext uri="{BB962C8B-B14F-4D97-AF65-F5344CB8AC3E}">
        <p14:creationId xmlns:p14="http://schemas.microsoft.com/office/powerpoint/2010/main" val="27734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D612-F258-4B7B-BDE9-E6E217C36610}"/>
              </a:ext>
            </a:extLst>
          </p:cNvPr>
          <p:cNvSpPr>
            <a:spLocks noGrp="1"/>
          </p:cNvSpPr>
          <p:nvPr>
            <p:ph type="title"/>
          </p:nvPr>
        </p:nvSpPr>
        <p:spPr/>
        <p:txBody>
          <a:bodyPr/>
          <a:lstStyle/>
          <a:p>
            <a:r>
              <a:rPr lang="en-US" dirty="0"/>
              <a:t>Top 10 Mash Hits</a:t>
            </a:r>
          </a:p>
        </p:txBody>
      </p:sp>
      <p:graphicFrame>
        <p:nvGraphicFramePr>
          <p:cNvPr id="4" name="Table 4">
            <a:extLst>
              <a:ext uri="{FF2B5EF4-FFF2-40B4-BE49-F238E27FC236}">
                <a16:creationId xmlns:a16="http://schemas.microsoft.com/office/drawing/2014/main" id="{F8073FD6-677C-4BA7-B984-CA59ADFD2A87}"/>
              </a:ext>
            </a:extLst>
          </p:cNvPr>
          <p:cNvGraphicFramePr>
            <a:graphicFrameLocks noGrp="1"/>
          </p:cNvGraphicFramePr>
          <p:nvPr>
            <p:ph idx="1"/>
            <p:extLst>
              <p:ext uri="{D42A27DB-BD31-4B8C-83A1-F6EECF244321}">
                <p14:modId xmlns:p14="http://schemas.microsoft.com/office/powerpoint/2010/main" val="3586847049"/>
              </p:ext>
            </p:extLst>
          </p:nvPr>
        </p:nvGraphicFramePr>
        <p:xfrm>
          <a:off x="838200" y="1825625"/>
          <a:ext cx="6523545" cy="4079240"/>
        </p:xfrm>
        <a:graphic>
          <a:graphicData uri="http://schemas.openxmlformats.org/drawingml/2006/table">
            <a:tbl>
              <a:tblPr firstRow="1">
                <a:tableStyleId>{9D7B26C5-4107-4FEC-AEDC-1716B250A1EF}</a:tableStyleId>
              </a:tblPr>
              <a:tblGrid>
                <a:gridCol w="1499299">
                  <a:extLst>
                    <a:ext uri="{9D8B030D-6E8A-4147-A177-3AD203B41FA5}">
                      <a16:colId xmlns:a16="http://schemas.microsoft.com/office/drawing/2014/main" val="3424094840"/>
                    </a:ext>
                  </a:extLst>
                </a:gridCol>
                <a:gridCol w="1519047">
                  <a:extLst>
                    <a:ext uri="{9D8B030D-6E8A-4147-A177-3AD203B41FA5}">
                      <a16:colId xmlns:a16="http://schemas.microsoft.com/office/drawing/2014/main" val="2777713239"/>
                    </a:ext>
                  </a:extLst>
                </a:gridCol>
                <a:gridCol w="3505199">
                  <a:extLst>
                    <a:ext uri="{9D8B030D-6E8A-4147-A177-3AD203B41FA5}">
                      <a16:colId xmlns:a16="http://schemas.microsoft.com/office/drawing/2014/main" val="3192513596"/>
                    </a:ext>
                  </a:extLst>
                </a:gridCol>
              </a:tblGrid>
              <a:tr h="370840">
                <a:tc>
                  <a:txBody>
                    <a:bodyPr/>
                    <a:lstStyle/>
                    <a:p>
                      <a:r>
                        <a:rPr lang="en-US" dirty="0"/>
                        <a:t>Chromosome</a:t>
                      </a:r>
                    </a:p>
                  </a:txBody>
                  <a:tcPr/>
                </a:tc>
                <a:tc>
                  <a:txBody>
                    <a:bodyPr/>
                    <a:lstStyle/>
                    <a:p>
                      <a:r>
                        <a:rPr lang="en-US" dirty="0"/>
                        <a:t>Position (Mb)</a:t>
                      </a:r>
                    </a:p>
                  </a:txBody>
                  <a:tcPr/>
                </a:tc>
                <a:tc>
                  <a:txBody>
                    <a:bodyPr/>
                    <a:lstStyle/>
                    <a:p>
                      <a:r>
                        <a:rPr lang="en-US" dirty="0"/>
                        <a:t>Near flanking markers for QTL?</a:t>
                      </a:r>
                    </a:p>
                  </a:txBody>
                  <a:tcPr/>
                </a:tc>
                <a:extLst>
                  <a:ext uri="{0D108BD9-81ED-4DB2-BD59-A6C34878D82A}">
                    <a16:rowId xmlns:a16="http://schemas.microsoft.com/office/drawing/2014/main" val="1575623651"/>
                  </a:ext>
                </a:extLst>
              </a:tr>
              <a:tr h="370840">
                <a:tc>
                  <a:txBody>
                    <a:bodyPr/>
                    <a:lstStyle/>
                    <a:p>
                      <a:r>
                        <a:rPr lang="en-US" dirty="0"/>
                        <a:t>Chr01N</a:t>
                      </a:r>
                    </a:p>
                  </a:txBody>
                  <a:tcPr/>
                </a:tc>
                <a:tc>
                  <a:txBody>
                    <a:bodyPr/>
                    <a:lstStyle/>
                    <a:p>
                      <a:r>
                        <a:rPr lang="en-US" dirty="0"/>
                        <a:t>41.07</a:t>
                      </a:r>
                    </a:p>
                  </a:txBody>
                  <a:tcPr/>
                </a:tc>
                <a:tc>
                  <a:txBody>
                    <a:bodyPr/>
                    <a:lstStyle/>
                    <a:p>
                      <a:r>
                        <a:rPr lang="en-US" dirty="0"/>
                        <a:t>No</a:t>
                      </a:r>
                    </a:p>
                  </a:txBody>
                  <a:tcPr/>
                </a:tc>
                <a:extLst>
                  <a:ext uri="{0D108BD9-81ED-4DB2-BD59-A6C34878D82A}">
                    <a16:rowId xmlns:a16="http://schemas.microsoft.com/office/drawing/2014/main" val="13365543"/>
                  </a:ext>
                </a:extLst>
              </a:tr>
              <a:tr h="370840">
                <a:tc>
                  <a:txBody>
                    <a:bodyPr/>
                    <a:lstStyle/>
                    <a:p>
                      <a:r>
                        <a:rPr lang="en-US" dirty="0"/>
                        <a:t>Chr02K</a:t>
                      </a:r>
                    </a:p>
                  </a:txBody>
                  <a:tcPr/>
                </a:tc>
                <a:tc>
                  <a:txBody>
                    <a:bodyPr/>
                    <a:lstStyle/>
                    <a:p>
                      <a:r>
                        <a:rPr lang="en-US" dirty="0"/>
                        <a:t>23.50</a:t>
                      </a:r>
                    </a:p>
                  </a:txBody>
                  <a:tcPr/>
                </a:tc>
                <a:tc>
                  <a:txBody>
                    <a:bodyPr/>
                    <a:lstStyle/>
                    <a:p>
                      <a:r>
                        <a:rPr lang="en-US" dirty="0"/>
                        <a:t>No</a:t>
                      </a:r>
                    </a:p>
                  </a:txBody>
                  <a:tcPr/>
                </a:tc>
                <a:extLst>
                  <a:ext uri="{0D108BD9-81ED-4DB2-BD59-A6C34878D82A}">
                    <a16:rowId xmlns:a16="http://schemas.microsoft.com/office/drawing/2014/main" val="765359761"/>
                  </a:ext>
                </a:extLst>
              </a:tr>
              <a:tr h="370840">
                <a:tc>
                  <a:txBody>
                    <a:bodyPr/>
                    <a:lstStyle/>
                    <a:p>
                      <a:r>
                        <a:rPr lang="en-US" dirty="0"/>
                        <a:t>Chr03K</a:t>
                      </a:r>
                    </a:p>
                  </a:txBody>
                  <a:tcPr/>
                </a:tc>
                <a:tc>
                  <a:txBody>
                    <a:bodyPr/>
                    <a:lstStyle/>
                    <a:p>
                      <a:r>
                        <a:rPr lang="en-US" dirty="0"/>
                        <a:t>51.35</a:t>
                      </a:r>
                    </a:p>
                  </a:txBody>
                  <a:tcPr/>
                </a:tc>
                <a:tc>
                  <a:txBody>
                    <a:bodyPr/>
                    <a:lstStyle/>
                    <a:p>
                      <a:r>
                        <a:rPr lang="en-US" dirty="0"/>
                        <a:t>No</a:t>
                      </a:r>
                    </a:p>
                  </a:txBody>
                  <a:tcPr/>
                </a:tc>
                <a:extLst>
                  <a:ext uri="{0D108BD9-81ED-4DB2-BD59-A6C34878D82A}">
                    <a16:rowId xmlns:a16="http://schemas.microsoft.com/office/drawing/2014/main" val="1578519669"/>
                  </a:ext>
                </a:extLst>
              </a:tr>
              <a:tr h="370840">
                <a:tc>
                  <a:txBody>
                    <a:bodyPr/>
                    <a:lstStyle/>
                    <a:p>
                      <a:r>
                        <a:rPr lang="en-US" dirty="0"/>
                        <a:t>Chr04K</a:t>
                      </a:r>
                    </a:p>
                  </a:txBody>
                  <a:tcPr/>
                </a:tc>
                <a:tc>
                  <a:txBody>
                    <a:bodyPr/>
                    <a:lstStyle/>
                    <a:p>
                      <a:r>
                        <a:rPr lang="en-US" dirty="0"/>
                        <a:t>12.65</a:t>
                      </a:r>
                    </a:p>
                  </a:txBody>
                  <a:tcPr/>
                </a:tc>
                <a:tc>
                  <a:txBody>
                    <a:bodyPr/>
                    <a:lstStyle/>
                    <a:p>
                      <a:r>
                        <a:rPr lang="en-US" dirty="0"/>
                        <a:t>Within 6Mb (top 25 within 3Mb)</a:t>
                      </a:r>
                    </a:p>
                  </a:txBody>
                  <a:tcPr/>
                </a:tc>
                <a:extLst>
                  <a:ext uri="{0D108BD9-81ED-4DB2-BD59-A6C34878D82A}">
                    <a16:rowId xmlns:a16="http://schemas.microsoft.com/office/drawing/2014/main" val="1808708669"/>
                  </a:ext>
                </a:extLst>
              </a:tr>
              <a:tr h="370840">
                <a:tc>
                  <a:txBody>
                    <a:bodyPr/>
                    <a:lstStyle/>
                    <a:p>
                      <a:r>
                        <a:rPr lang="en-US" dirty="0"/>
                        <a:t>Chr05N</a:t>
                      </a:r>
                    </a:p>
                  </a:txBody>
                  <a:tcPr/>
                </a:tc>
                <a:tc>
                  <a:txBody>
                    <a:bodyPr/>
                    <a:lstStyle/>
                    <a:p>
                      <a:r>
                        <a:rPr lang="en-US" dirty="0"/>
                        <a:t>4.51</a:t>
                      </a:r>
                    </a:p>
                  </a:txBody>
                  <a:tcPr/>
                </a:tc>
                <a:tc>
                  <a:txBody>
                    <a:bodyPr/>
                    <a:lstStyle/>
                    <a:p>
                      <a:r>
                        <a:rPr lang="en-US" dirty="0"/>
                        <a:t>Within 0.2Mb</a:t>
                      </a:r>
                    </a:p>
                  </a:txBody>
                  <a:tcPr/>
                </a:tc>
                <a:extLst>
                  <a:ext uri="{0D108BD9-81ED-4DB2-BD59-A6C34878D82A}">
                    <a16:rowId xmlns:a16="http://schemas.microsoft.com/office/drawing/2014/main" val="645425207"/>
                  </a:ext>
                </a:extLst>
              </a:tr>
              <a:tr h="370840">
                <a:tc>
                  <a:txBody>
                    <a:bodyPr/>
                    <a:lstStyle/>
                    <a:p>
                      <a:r>
                        <a:rPr lang="en-US" dirty="0"/>
                        <a:t>Chr06K</a:t>
                      </a:r>
                    </a:p>
                  </a:txBody>
                  <a:tcPr/>
                </a:tc>
                <a:tc>
                  <a:txBody>
                    <a:bodyPr/>
                    <a:lstStyle/>
                    <a:p>
                      <a:r>
                        <a:rPr lang="en-US" dirty="0"/>
                        <a:t>36.69</a:t>
                      </a:r>
                    </a:p>
                  </a:txBody>
                  <a:tcPr/>
                </a:tc>
                <a:tc>
                  <a:txBody>
                    <a:bodyPr/>
                    <a:lstStyle/>
                    <a:p>
                      <a:r>
                        <a:rPr lang="en-US" dirty="0"/>
                        <a:t>No</a:t>
                      </a:r>
                    </a:p>
                  </a:txBody>
                  <a:tcPr/>
                </a:tc>
                <a:extLst>
                  <a:ext uri="{0D108BD9-81ED-4DB2-BD59-A6C34878D82A}">
                    <a16:rowId xmlns:a16="http://schemas.microsoft.com/office/drawing/2014/main" val="4139878642"/>
                  </a:ext>
                </a:extLst>
              </a:tr>
              <a:tr h="370840">
                <a:tc>
                  <a:txBody>
                    <a:bodyPr/>
                    <a:lstStyle/>
                    <a:p>
                      <a:r>
                        <a:rPr lang="en-US" dirty="0"/>
                        <a:t>Chr06K</a:t>
                      </a:r>
                    </a:p>
                  </a:txBody>
                  <a:tcPr/>
                </a:tc>
                <a:tc>
                  <a:txBody>
                    <a:bodyPr/>
                    <a:lstStyle/>
                    <a:p>
                      <a:r>
                        <a:rPr lang="en-US" dirty="0"/>
                        <a:t>36.98</a:t>
                      </a:r>
                    </a:p>
                  </a:txBody>
                  <a:tcPr/>
                </a:tc>
                <a:tc>
                  <a:txBody>
                    <a:bodyPr/>
                    <a:lstStyle/>
                    <a:p>
                      <a:r>
                        <a:rPr lang="en-US" dirty="0"/>
                        <a:t>No</a:t>
                      </a:r>
                    </a:p>
                  </a:txBody>
                  <a:tcPr/>
                </a:tc>
                <a:extLst>
                  <a:ext uri="{0D108BD9-81ED-4DB2-BD59-A6C34878D82A}">
                    <a16:rowId xmlns:a16="http://schemas.microsoft.com/office/drawing/2014/main" val="491363437"/>
                  </a:ext>
                </a:extLst>
              </a:tr>
              <a:tr h="370840">
                <a:tc>
                  <a:txBody>
                    <a:bodyPr/>
                    <a:lstStyle/>
                    <a:p>
                      <a:r>
                        <a:rPr lang="en-US" dirty="0"/>
                        <a:t>Chr08K</a:t>
                      </a:r>
                    </a:p>
                  </a:txBody>
                  <a:tcPr/>
                </a:tc>
                <a:tc>
                  <a:txBody>
                    <a:bodyPr/>
                    <a:lstStyle/>
                    <a:p>
                      <a:r>
                        <a:rPr lang="en-US" dirty="0"/>
                        <a:t>13.21</a:t>
                      </a:r>
                    </a:p>
                  </a:txBody>
                  <a:tcPr/>
                </a:tc>
                <a:tc>
                  <a:txBody>
                    <a:bodyPr/>
                    <a:lstStyle/>
                    <a:p>
                      <a:r>
                        <a:rPr lang="en-US" dirty="0"/>
                        <a:t>No</a:t>
                      </a:r>
                    </a:p>
                  </a:txBody>
                  <a:tcPr/>
                </a:tc>
                <a:extLst>
                  <a:ext uri="{0D108BD9-81ED-4DB2-BD59-A6C34878D82A}">
                    <a16:rowId xmlns:a16="http://schemas.microsoft.com/office/drawing/2014/main" val="522679050"/>
                  </a:ext>
                </a:extLst>
              </a:tr>
              <a:tr h="370840">
                <a:tc>
                  <a:txBody>
                    <a:bodyPr/>
                    <a:lstStyle/>
                    <a:p>
                      <a:r>
                        <a:rPr lang="en-US" dirty="0"/>
                        <a:t>Chr09K</a:t>
                      </a:r>
                    </a:p>
                  </a:txBody>
                  <a:tcPr/>
                </a:tc>
                <a:tc>
                  <a:txBody>
                    <a:bodyPr/>
                    <a:lstStyle/>
                    <a:p>
                      <a:r>
                        <a:rPr lang="en-US" dirty="0"/>
                        <a:t>23.41</a:t>
                      </a:r>
                    </a:p>
                  </a:txBody>
                  <a:tcPr/>
                </a:tc>
                <a:tc>
                  <a:txBody>
                    <a:bodyPr/>
                    <a:lstStyle/>
                    <a:p>
                      <a:r>
                        <a:rPr lang="en-US" dirty="0"/>
                        <a:t>Within 5Mb</a:t>
                      </a:r>
                    </a:p>
                  </a:txBody>
                  <a:tcPr/>
                </a:tc>
                <a:extLst>
                  <a:ext uri="{0D108BD9-81ED-4DB2-BD59-A6C34878D82A}">
                    <a16:rowId xmlns:a16="http://schemas.microsoft.com/office/drawing/2014/main" val="3851131825"/>
                  </a:ext>
                </a:extLst>
              </a:tr>
              <a:tr h="370840">
                <a:tc>
                  <a:txBody>
                    <a:bodyPr/>
                    <a:lstStyle/>
                    <a:p>
                      <a:r>
                        <a:rPr lang="en-US" dirty="0"/>
                        <a:t>Chr09N</a:t>
                      </a:r>
                    </a:p>
                  </a:txBody>
                  <a:tcPr/>
                </a:tc>
                <a:tc>
                  <a:txBody>
                    <a:bodyPr/>
                    <a:lstStyle/>
                    <a:p>
                      <a:r>
                        <a:rPr lang="en-US" dirty="0"/>
                        <a:t>54.91</a:t>
                      </a:r>
                    </a:p>
                  </a:txBody>
                  <a:tcPr/>
                </a:tc>
                <a:tc>
                  <a:txBody>
                    <a:bodyPr/>
                    <a:lstStyle/>
                    <a:p>
                      <a:r>
                        <a:rPr lang="en-US" dirty="0"/>
                        <a:t>No</a:t>
                      </a:r>
                    </a:p>
                  </a:txBody>
                  <a:tcPr/>
                </a:tc>
                <a:extLst>
                  <a:ext uri="{0D108BD9-81ED-4DB2-BD59-A6C34878D82A}">
                    <a16:rowId xmlns:a16="http://schemas.microsoft.com/office/drawing/2014/main" val="1012150357"/>
                  </a:ext>
                </a:extLst>
              </a:tr>
            </a:tbl>
          </a:graphicData>
        </a:graphic>
      </p:graphicFrame>
      <p:pic>
        <p:nvPicPr>
          <p:cNvPr id="9" name="Picture 8" descr="A screenshot of a video game&#10;&#10;Description automatically generated">
            <a:extLst>
              <a:ext uri="{FF2B5EF4-FFF2-40B4-BE49-F238E27FC236}">
                <a16:creationId xmlns:a16="http://schemas.microsoft.com/office/drawing/2014/main" id="{341682CB-E634-4B0B-A252-BE1FC7B1E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836" y="289556"/>
            <a:ext cx="3291847" cy="4114808"/>
          </a:xfrm>
          <a:prstGeom prst="rect">
            <a:avLst/>
          </a:prstGeom>
        </p:spPr>
      </p:pic>
      <p:sp>
        <p:nvSpPr>
          <p:cNvPr id="12" name="TextBox 11">
            <a:extLst>
              <a:ext uri="{FF2B5EF4-FFF2-40B4-BE49-F238E27FC236}">
                <a16:creationId xmlns:a16="http://schemas.microsoft.com/office/drawing/2014/main" id="{CEB2CD3D-3A42-416A-BAD7-BE5E28CF791B}"/>
              </a:ext>
            </a:extLst>
          </p:cNvPr>
          <p:cNvSpPr txBox="1"/>
          <p:nvPr/>
        </p:nvSpPr>
        <p:spPr>
          <a:xfrm>
            <a:off x="8986520" y="350520"/>
            <a:ext cx="1814920" cy="369332"/>
          </a:xfrm>
          <a:prstGeom prst="rect">
            <a:avLst/>
          </a:prstGeom>
          <a:noFill/>
        </p:spPr>
        <p:txBody>
          <a:bodyPr wrap="none" rtlCol="0">
            <a:spAutoFit/>
          </a:bodyPr>
          <a:lstStyle/>
          <a:p>
            <a:r>
              <a:rPr lang="en-US" dirty="0"/>
              <a:t>Chr06K 36.69 Mb</a:t>
            </a:r>
          </a:p>
        </p:txBody>
      </p:sp>
      <p:sp>
        <p:nvSpPr>
          <p:cNvPr id="13" name="TextBox 12">
            <a:extLst>
              <a:ext uri="{FF2B5EF4-FFF2-40B4-BE49-F238E27FC236}">
                <a16:creationId xmlns:a16="http://schemas.microsoft.com/office/drawing/2014/main" id="{C87414D5-16FC-4797-97E1-39BF9FE32EB7}"/>
              </a:ext>
            </a:extLst>
          </p:cNvPr>
          <p:cNvSpPr txBox="1"/>
          <p:nvPr/>
        </p:nvSpPr>
        <p:spPr>
          <a:xfrm>
            <a:off x="8468360" y="4775200"/>
            <a:ext cx="3546805" cy="1200329"/>
          </a:xfrm>
          <a:prstGeom prst="rect">
            <a:avLst/>
          </a:prstGeom>
          <a:noFill/>
        </p:spPr>
        <p:txBody>
          <a:bodyPr wrap="none" rtlCol="0">
            <a:spAutoFit/>
          </a:bodyPr>
          <a:lstStyle/>
          <a:p>
            <a:r>
              <a:rPr lang="en-US" dirty="0"/>
              <a:t>CLMB, KBSM, KING, LINC, PKLE, STIL</a:t>
            </a:r>
          </a:p>
          <a:p>
            <a:endParaRPr lang="en-US" dirty="0"/>
          </a:p>
          <a:p>
            <a:r>
              <a:rPr lang="en-US" dirty="0"/>
              <a:t>Effect size is in days </a:t>
            </a:r>
          </a:p>
          <a:p>
            <a:r>
              <a:rPr lang="en-US" dirty="0"/>
              <a:t>(effects are not scaled to -1,1 here)</a:t>
            </a:r>
          </a:p>
        </p:txBody>
      </p:sp>
      <p:sp>
        <p:nvSpPr>
          <p:cNvPr id="14" name="TextBox 13">
            <a:extLst>
              <a:ext uri="{FF2B5EF4-FFF2-40B4-BE49-F238E27FC236}">
                <a16:creationId xmlns:a16="http://schemas.microsoft.com/office/drawing/2014/main" id="{E2D1FAF2-1DB5-4566-AD8C-A135406E5796}"/>
              </a:ext>
            </a:extLst>
          </p:cNvPr>
          <p:cNvSpPr txBox="1"/>
          <p:nvPr/>
        </p:nvSpPr>
        <p:spPr>
          <a:xfrm>
            <a:off x="9667240" y="3078480"/>
            <a:ext cx="657552" cy="369332"/>
          </a:xfrm>
          <a:prstGeom prst="rect">
            <a:avLst/>
          </a:prstGeom>
          <a:noFill/>
        </p:spPr>
        <p:txBody>
          <a:bodyPr wrap="none" rtlCol="0">
            <a:spAutoFit/>
          </a:bodyPr>
          <a:lstStyle/>
          <a:p>
            <a:r>
              <a:rPr lang="en-US" dirty="0"/>
              <a:t>KING</a:t>
            </a:r>
          </a:p>
        </p:txBody>
      </p:sp>
      <p:sp>
        <p:nvSpPr>
          <p:cNvPr id="15" name="TextBox 14">
            <a:extLst>
              <a:ext uri="{FF2B5EF4-FFF2-40B4-BE49-F238E27FC236}">
                <a16:creationId xmlns:a16="http://schemas.microsoft.com/office/drawing/2014/main" id="{589BFBDD-A6F4-4B02-8EA2-A16B2F1350D9}"/>
              </a:ext>
            </a:extLst>
          </p:cNvPr>
          <p:cNvSpPr txBox="1"/>
          <p:nvPr/>
        </p:nvSpPr>
        <p:spPr>
          <a:xfrm>
            <a:off x="11038840" y="1031240"/>
            <a:ext cx="556563" cy="369332"/>
          </a:xfrm>
          <a:prstGeom prst="rect">
            <a:avLst/>
          </a:prstGeom>
          <a:noFill/>
        </p:spPr>
        <p:txBody>
          <a:bodyPr wrap="none" rtlCol="0">
            <a:spAutoFit/>
          </a:bodyPr>
          <a:lstStyle/>
          <a:p>
            <a:r>
              <a:rPr lang="en-US" dirty="0"/>
              <a:t>STIL</a:t>
            </a:r>
          </a:p>
        </p:txBody>
      </p:sp>
    </p:spTree>
    <p:extLst>
      <p:ext uri="{BB962C8B-B14F-4D97-AF65-F5344CB8AC3E}">
        <p14:creationId xmlns:p14="http://schemas.microsoft.com/office/powerpoint/2010/main" val="1004684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8200</TotalTime>
  <Words>1336</Words>
  <Application>Microsoft Office PowerPoint</Application>
  <PresentationFormat>Widescreen</PresentationFormat>
  <Paragraphs>287</Paragraphs>
  <Slides>17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Phenology on two populations in switchgrass</vt:lpstr>
      <vt:lpstr>Possible structure of the paper?</vt:lpstr>
      <vt:lpstr>1. 4way phenology</vt:lpstr>
      <vt:lpstr>1. 4way phenology</vt:lpstr>
      <vt:lpstr>2. Univariate GWAS Phenology</vt:lpstr>
      <vt:lpstr>D2F and FL50 often have similar associations for GWAS, like they do for the fourway</vt:lpstr>
      <vt:lpstr>3. Overlapped GWAS &amp; Fourway regions</vt:lpstr>
      <vt:lpstr>Mash D2F for Gulf &amp; Midwest at six fourway sites</vt:lpstr>
      <vt:lpstr>Top 10 Mash Hits</vt:lpstr>
      <vt:lpstr>3. Overlapped candidate genes</vt:lpstr>
      <vt:lpstr>3. Overlapped candidate genes</vt:lpstr>
      <vt:lpstr>3. Overlapped candidate genes</vt:lpstr>
      <vt:lpstr>3. Overlapped candidate genes</vt:lpstr>
      <vt:lpstr>4. Genomic Prediction of GXE_4way </vt:lpstr>
      <vt:lpstr>4. Genomic Prediction of GXE_4way </vt:lpstr>
      <vt:lpstr>5. Genomic Prediction of GXE_GWAS </vt:lpstr>
      <vt:lpstr>5. Genomic Prediction of GXE_GWAS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Phenology on two populations in switchgrass</dc:title>
  <dc:creator>Li Zhang</dc:creator>
  <cp:lastModifiedBy>Alice MacQueen</cp:lastModifiedBy>
  <cp:revision>26</cp:revision>
  <dcterms:created xsi:type="dcterms:W3CDTF">2020-04-14T17:18:51Z</dcterms:created>
  <dcterms:modified xsi:type="dcterms:W3CDTF">2020-04-22T17:00:25Z</dcterms:modified>
</cp:coreProperties>
</file>