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bloomberg.com/news/articles/2016-10-12/samsung-tweets-soared-sentiment-soured-amid-note-7-halt-chart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lay.google.com/store/apps/details?id=com.supercell.clashroyale&amp;hl=en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Machine Learning And </a:t>
            </a:r>
            <a:r>
              <a:rPr b="1" lang="en" sz="3000"/>
              <a:t>Sentiment Analysis on Hotel reviews</a:t>
            </a:r>
            <a:r>
              <a:rPr b="1" lang="en" sz="3600"/>
              <a:t> - </a:t>
            </a:r>
            <a:r>
              <a:rPr lang="en" sz="3000"/>
              <a:t>Thesis idea presentation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5832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Yi ZHOU (graduate)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Jryki &amp; Kostas (Supervisors)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</a:t>
            </a:r>
            <a:r>
              <a:rPr lang="en"/>
              <a:t>y master thesis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Agenda</a:t>
            </a:r>
          </a:p>
          <a:p>
            <a:pPr indent="-342900" lvl="0" marL="457200" rtl="0">
              <a:spcBef>
                <a:spcPts val="0"/>
              </a:spcBef>
              <a:buAutoNum type="arabicPeriod"/>
            </a:pPr>
            <a:r>
              <a:rPr lang="en"/>
              <a:t>Get hotel reviews data from Booking &amp; tripadvisor</a:t>
            </a:r>
          </a:p>
          <a:p>
            <a:pPr indent="-342900" lvl="0" marL="457200" rtl="0">
              <a:spcBef>
                <a:spcPts val="0"/>
              </a:spcBef>
              <a:buAutoNum type="arabicPeriod"/>
            </a:pPr>
            <a:r>
              <a:rPr lang="en"/>
              <a:t>Apply NLP and Sentiment analysis on these reviews</a:t>
            </a:r>
          </a:p>
          <a:p>
            <a:pPr indent="-342900" lvl="0" marL="457200">
              <a:spcBef>
                <a:spcPts val="0"/>
              </a:spcBef>
              <a:buAutoNum type="arabicPeriod"/>
            </a:pPr>
            <a:r>
              <a:rPr lang="en"/>
              <a:t>Try to find some interesting results or combine methods to get high accuracy </a:t>
            </a: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Booking.com - data sample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6875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>
              <a:spcBef>
                <a:spcPts val="0"/>
              </a:spcBef>
              <a:buNone/>
            </a:pPr>
            <a:r>
              <a:rPr lang="en" sz="800"/>
              <a:t>https://www.booking.com/reviews/fi/hotel/hilton-helsinki-kalastajatorppa/review/06442bde96176aa0.html?aid=304142;label=gen173nr-1FCAEoggJCAlhYSDNiBW5vcmVmaEiIAQGYATHCAQN4MTHIAQzYAQHoAQH4AQKSAgF5qAID;sid=397135e11a61b193e1ce926a2c22cc85</a:t>
            </a: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450" y="963150"/>
            <a:ext cx="4885451" cy="363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Tripadvisor - data sample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95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>
              <a:spcBef>
                <a:spcPts val="0"/>
              </a:spcBef>
              <a:buNone/>
            </a:pPr>
            <a:r>
              <a:rPr lang="en" sz="800"/>
              <a:t>https://www.tripadvisor.com/ShowUserReviews-g189934-d228677-r537023114-Hilton_Helsinki_Kalastajatorppa-Helsinki_Uusimaa.html#CHECK_RATES_CONT</a:t>
            </a: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365" y="936400"/>
            <a:ext cx="4670635" cy="395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Dependency</a:t>
            </a:r>
            <a:r>
              <a:rPr lang="en" sz="1100">
                <a:solidFill>
                  <a:srgbClr val="545454"/>
                </a:solidFill>
                <a:highlight>
                  <a:srgbClr val="FFFFFF"/>
                </a:highlight>
              </a:rPr>
              <a:t> </a:t>
            </a:r>
            <a:r>
              <a:rPr lang="en"/>
              <a:t>Parsing - NLP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799325" y="1672558"/>
            <a:ext cx="7223400" cy="289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75" y="1427775"/>
            <a:ext cx="7752024" cy="289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Word2vec(w</a:t>
            </a:r>
            <a:r>
              <a:rPr lang="en"/>
              <a:t>ords -&gt; vectors)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50" y="1507850"/>
            <a:ext cx="1406875" cy="15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7200" y="1115450"/>
            <a:ext cx="4438891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2743200" rtl="0" algn="l">
              <a:spcBef>
                <a:spcPts val="0"/>
              </a:spcBef>
              <a:buNone/>
            </a:pPr>
            <a:r>
              <a:rPr b="1" lang="en" sz="3000"/>
              <a:t>Questions ?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Thank you</a:t>
            </a:r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Content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AutoNum type="arabicPeriod"/>
            </a:pPr>
            <a:r>
              <a:rPr lang="en"/>
              <a:t>Introduction to Natural Language Processing (</a:t>
            </a:r>
            <a:r>
              <a:rPr b="1" lang="en"/>
              <a:t>NLP</a:t>
            </a:r>
            <a:r>
              <a:rPr lang="en"/>
              <a:t>)</a:t>
            </a:r>
          </a:p>
          <a:p>
            <a:pPr indent="-317500" lvl="1" marL="914400" rtl="0">
              <a:spcBef>
                <a:spcPts val="0"/>
              </a:spcBef>
              <a:buAutoNum type="alphaLcPeriod"/>
            </a:pPr>
            <a:r>
              <a:rPr lang="en"/>
              <a:t>Machine Translation</a:t>
            </a:r>
          </a:p>
          <a:p>
            <a:pPr indent="-317500" lvl="1" marL="914400" rtl="0">
              <a:spcBef>
                <a:spcPts val="0"/>
              </a:spcBef>
              <a:buAutoNum type="alphaLcPeriod"/>
            </a:pPr>
            <a:r>
              <a:rPr lang="en"/>
              <a:t>Question &amp; Answering</a:t>
            </a:r>
          </a:p>
          <a:p>
            <a:pPr indent="-317500" lvl="1" marL="914400" rtl="0">
              <a:spcBef>
                <a:spcPts val="0"/>
              </a:spcBef>
              <a:buAutoNum type="alphaLcPeriod"/>
            </a:pPr>
            <a:r>
              <a:rPr lang="en"/>
              <a:t>Speech recognition</a:t>
            </a:r>
          </a:p>
          <a:p>
            <a:pPr indent="-317500" lvl="1" marL="914400" rtl="0">
              <a:spcBef>
                <a:spcPts val="0"/>
              </a:spcBef>
              <a:buAutoNum type="alphaLcPeriod"/>
            </a:pPr>
            <a:r>
              <a:rPr lang="en"/>
              <a:t>…….</a:t>
            </a:r>
          </a:p>
          <a:p>
            <a:pPr indent="-342900" lvl="0" marL="457200" rtl="0">
              <a:spcBef>
                <a:spcPts val="0"/>
              </a:spcBef>
              <a:buAutoNum type="arabicPeriod"/>
            </a:pPr>
            <a:r>
              <a:rPr lang="en"/>
              <a:t>Introduction to Sentiment Analysis</a:t>
            </a:r>
          </a:p>
          <a:p>
            <a:pPr indent="-342900" lvl="0" marL="457200">
              <a:spcBef>
                <a:spcPts val="0"/>
              </a:spcBef>
              <a:buAutoNum type="arabicPeriod"/>
            </a:pPr>
            <a:r>
              <a:rPr lang="en"/>
              <a:t>Overview of my master thesis</a:t>
            </a:r>
          </a:p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Machine Translation - NLP 1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AutoNum type="arabicPeriod"/>
            </a:pPr>
            <a:r>
              <a:rPr lang="en"/>
              <a:t> translate text or speech from one language to another</a:t>
            </a:r>
          </a:p>
          <a:p>
            <a:pPr indent="-317500" lvl="1" marL="914400" rtl="0">
              <a:spcBef>
                <a:spcPts val="0"/>
              </a:spcBef>
              <a:buAutoNum type="alphaLcPeriod"/>
            </a:pPr>
            <a:r>
              <a:rPr lang="en"/>
              <a:t>Google translate, Microsoft Translator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350" y="1854425"/>
            <a:ext cx="5879651" cy="316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 &amp; Answering - NLP 2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 sz="1400"/>
              <a:t>building systems that automatically answer questions posed by humans in a natural language.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875" y="1673700"/>
            <a:ext cx="5205451" cy="305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peech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/>
              <a:t>recognition - NLP 3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AutoNum type="arabicPeriod"/>
            </a:pPr>
            <a:r>
              <a:rPr lang="en" sz="1400"/>
              <a:t>recognize and translate spoken language into text</a:t>
            </a:r>
          </a:p>
          <a:p>
            <a:pPr indent="-317500" lvl="1" marL="914400" rtl="0">
              <a:spcBef>
                <a:spcPts val="0"/>
              </a:spcBef>
              <a:buAutoNum type="alphaLcPeriod"/>
            </a:pPr>
            <a:r>
              <a:rPr lang="en"/>
              <a:t>Amazon echo speaker &amp;  Google Home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1775" y="3187375"/>
            <a:ext cx="2949001" cy="15243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625" y="1946126"/>
            <a:ext cx="4470301" cy="15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Opinion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/>
              <a:t>Mining(Sentiment analysis)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buAutoNum type="arabicPeriod"/>
            </a:pPr>
            <a:r>
              <a:rPr lang="en"/>
              <a:t>Sentiment analysis is widely applied to voice of the customer materials such as reviews and survey responses, online and social media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183269" y="1941750"/>
            <a:ext cx="6552000" cy="2627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“The strange thing is that it works”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“Shattered image isn’t complex, it’s just stupid and boring”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“Far from bewitching, the crucible tests the patience”</a:t>
            </a: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Twitter Sentiment And Stock Value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800" u="sng">
                <a:solidFill>
                  <a:schemeClr val="hlink"/>
                </a:solidFill>
                <a:hlinkClick r:id="rId3"/>
              </a:rPr>
              <a:t>https://www.bloomberg.com/news/articles/2016-10-12/samsung-tweets-soared-sentiment-soured-amid-note-7-halt-chart</a:t>
            </a:r>
            <a:r>
              <a:rPr lang="en"/>
              <a:t>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125" y="1152475"/>
            <a:ext cx="5687549" cy="31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Analyzing App Popularity - Use case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https://play.google.com/store/apps/details?id=com.supercell.clashroyale&amp;hl=en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025" y="1695300"/>
            <a:ext cx="3745775" cy="131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976" y="3006875"/>
            <a:ext cx="2128275" cy="21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1200" y="2690125"/>
            <a:ext cx="2271600" cy="235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50772" y="1695300"/>
            <a:ext cx="2055775" cy="18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Potential Use Cases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44050" y="918025"/>
            <a:ext cx="8520600" cy="34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Prediction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Analyze market trends from Tweets/ Weibo or other news articles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Estimating movie success from reviews, blogs etc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Products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How do users like iOS update ? How do players think of apps updating ?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Politics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What do voters think about the a newly proposed policy ?</a:t>
            </a: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