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6904-F417-4FCC-8096-39D498F6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C5D1A-97B7-44D9-AF50-DA14FA607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5CD1-28EE-4CA6-BE85-6091508E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F388-3898-43D0-B351-45B7EF71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D058-1EF6-44E9-8970-3BAF0CBD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9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A91B-6EB7-4324-85E8-7632A6A2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BC23-E6C5-42F4-8C25-0481D9C7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679F-F0B5-4FDA-8C9A-734F4234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0ACF-626C-4DFA-802C-4AAF43F3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513C-50B0-4BB7-B80C-B3BD8197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2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3D3F6-FDB8-48AE-AA7D-BC60464F1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980B7-5867-4708-8B6B-E7532368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1EE4-A804-4ABE-873C-C78F0671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C858-4696-4B8C-A041-FBDB478C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C8C8-BE03-4BEE-8191-E4791089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7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72A6-0CBD-42C8-8AD9-58A687C8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4DD7-9BF7-47EC-8ED7-5A1392D5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FB77-BEC1-4AF3-A10C-76D91CA1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6154-ADED-4A0F-BCF8-2EC0FBC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A1C8-EA48-4B4A-9AC6-3FB43B72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81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5E5-2998-4686-AB9E-DC3FDCE4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C57B-DA86-4EA8-9ACF-2A1A286C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1820-2198-4711-9FA7-F0BA434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9091-63AD-489B-8DDA-73187462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D8D7-1A4D-4120-AA7C-12A2DD5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5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126-9CC3-4C20-AB72-229BFAA8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01CB-6256-4FDA-BF75-04AAA0A7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6619-E708-41A2-B7E1-2AC04B19C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28B3-D6A7-42F3-A3B0-8772D6F7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7E8D-B8DC-4DB5-9BF3-77B77C02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D47D-84F6-4190-A810-19AD679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18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8025-5367-4C15-AD0B-08E04076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2B44-27A9-4397-BFF3-DAF7E9F1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5017-E54C-44C2-99E3-7BC86FB6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6B834-CDA8-45E4-922B-EFB87E509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C21E2-51A2-49EE-8F84-1F50715E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C87DB-84C5-4E80-873B-B6C1C835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B474F-DA19-4B29-AAC9-BE1B47B3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0CA07-36DC-4EA7-84F8-829AF2F2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4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E0-D10E-491C-A81F-E0068A86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1AD2-6D97-46ED-A225-FF3232FF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892F-CEFE-40A4-A7D1-F69D15D9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93785-B418-4B13-8EBC-76CC5AE2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17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83728-6A64-4F2B-9AD7-B01AD60D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C47B4-CBBB-4C79-B940-3DFF2F97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3C473-6D50-4BB5-88C9-C100BC33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875C-8EE5-414D-9057-57E161E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FFDB-264A-41A9-8216-1A1FCB54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2DC09-D26C-4671-8D32-62836577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1C5EA-879E-4AD9-A3A2-0F5E7959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2DE92-E5DB-48B1-9991-A2F727B0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291D1-0398-4FA8-A22B-C1009D41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31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6B4D-8B7C-49B8-B3E0-6B0F5F6D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1D80-F1CE-43FA-85B6-88E3D1FC3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5101-1CA6-438A-93D4-F73CD258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A94B-F797-4187-8593-D4DF242D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65C3-0C0C-44E1-86AF-710AFE3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4996-1905-4B18-99AC-2CFE520C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4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C5F-F51A-4547-8F00-C903121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EA9A-128F-4540-92D5-D0C758FE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B488-CE52-49A9-8601-A6B950C61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E821-FDE7-4B73-BC82-A1590C60D79D}" type="datetimeFigureOut">
              <a:rPr lang="en-SG" smtClean="0"/>
              <a:t>11/10/2020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B3E6-4DE6-423C-BF81-86DC436C4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916DB-A114-4C0C-B92D-5C9E28C37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8E32-2E84-459B-B2EA-791C9766F0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73C8-F486-46C9-AE0E-0BB7D0CCF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Capstone Project: </a:t>
            </a:r>
            <a:br>
              <a:rPr lang="en-SG" sz="4400" b="1" dirty="0"/>
            </a:br>
            <a:r>
              <a:rPr lang="en-SG" sz="4400" b="1" dirty="0"/>
              <a:t>Car accident severity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40BCC-56E4-4850-821D-4DFB38E98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20787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78E-898D-443C-A3F6-DCBB46A5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12" y="0"/>
            <a:ext cx="10515600" cy="1325563"/>
          </a:xfrm>
        </p:spPr>
        <p:txBody>
          <a:bodyPr>
            <a:normAutofit/>
          </a:bodyPr>
          <a:lstStyle/>
          <a:p>
            <a:r>
              <a:rPr lang="en-SG" sz="2800" b="1" dirty="0"/>
              <a:t>Introduction</a:t>
            </a:r>
            <a:endParaRPr lang="en-S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5FD9-4B99-4865-B7CE-0C7A90F6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11" y="926073"/>
            <a:ext cx="11039375" cy="4351338"/>
          </a:xfrm>
        </p:spPr>
        <p:txBody>
          <a:bodyPr/>
          <a:lstStyle/>
          <a:p>
            <a:r>
              <a:rPr lang="en-SG" dirty="0"/>
              <a:t>For the final Capstone project, we aim to understand what are the factors affecting severity of car accident using various data science techniques we have learned.</a:t>
            </a:r>
          </a:p>
          <a:p>
            <a:r>
              <a:rPr lang="en-SG" dirty="0"/>
              <a:t>Data from Seattle Traffic Management has been used in this study to understand the various factors which play part.</a:t>
            </a:r>
          </a:p>
        </p:txBody>
      </p:sp>
      <p:pic>
        <p:nvPicPr>
          <p:cNvPr id="1026" name="Picture 2" descr="Seattle ranks 2nd worst commute time in US, report finds | KOMO">
            <a:extLst>
              <a:ext uri="{FF2B5EF4-FFF2-40B4-BE49-F238E27FC236}">
                <a16:creationId xmlns:a16="http://schemas.microsoft.com/office/drawing/2014/main" id="{5E8198E8-78F3-4448-974D-B33FD949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23" y="4019752"/>
            <a:ext cx="3899521" cy="21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ttle traffic congestion is ninth worst in U.S.; eight cities in top 10  are vying for Amazon's HQ2 - GeekWire">
            <a:extLst>
              <a:ext uri="{FF2B5EF4-FFF2-40B4-BE49-F238E27FC236}">
                <a16:creationId xmlns:a16="http://schemas.microsoft.com/office/drawing/2014/main" id="{327463A0-5FB3-43B8-B1A4-4076E804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12" y="4019753"/>
            <a:ext cx="4968357" cy="21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3F1C-0C92-48A5-A6FD-B4A6909B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7" y="0"/>
            <a:ext cx="10515600" cy="818147"/>
          </a:xfrm>
        </p:spPr>
        <p:txBody>
          <a:bodyPr>
            <a:normAutofit/>
          </a:bodyPr>
          <a:lstStyle/>
          <a:p>
            <a:r>
              <a:rPr lang="en-SG" sz="2800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A5A7-5638-4AD1-A732-6947F120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774124"/>
            <a:ext cx="10515600" cy="4351338"/>
          </a:xfrm>
        </p:spPr>
        <p:txBody>
          <a:bodyPr>
            <a:normAutofit/>
          </a:bodyPr>
          <a:lstStyle/>
          <a:p>
            <a:r>
              <a:rPr lang="en-SG" sz="2400" dirty="0"/>
              <a:t>The data is provided by SDOT Traffic management division which include all car collisions from 2004 to present in Seattle and has been updated weekly. </a:t>
            </a:r>
          </a:p>
          <a:p>
            <a:r>
              <a:rPr lang="en-SG" sz="2400" dirty="0"/>
              <a:t>The data consists of 38 columns (parameters) and 194673 entries, each entry represent one accident. </a:t>
            </a:r>
          </a:p>
          <a:p>
            <a:r>
              <a:rPr lang="en-SG" sz="2400" dirty="0"/>
              <a:t>From the Metadata file, we get an understanding of the various attributes which may contribute to the target variable: severity of the car accident (SEVERITYCODE ) The definition of the severity codes are provided in the metadata and shown below.</a:t>
            </a:r>
          </a:p>
          <a:p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25F23-7349-49AD-AC31-BDE0ECB47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2" r="2342" b="9931"/>
          <a:stretch/>
        </p:blipFill>
        <p:spPr>
          <a:xfrm>
            <a:off x="376188" y="3890855"/>
            <a:ext cx="6553227" cy="24692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848D4C-2EAB-4D7C-9E37-F6597A7CA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87283"/>
              </p:ext>
            </p:extLst>
          </p:nvPr>
        </p:nvGraphicFramePr>
        <p:xfrm>
          <a:off x="7331342" y="3975234"/>
          <a:ext cx="3140944" cy="2191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6995">
                  <a:extLst>
                    <a:ext uri="{9D8B030D-6E8A-4147-A177-3AD203B41FA5}">
                      <a16:colId xmlns:a16="http://schemas.microsoft.com/office/drawing/2014/main" val="378448464"/>
                    </a:ext>
                  </a:extLst>
                </a:gridCol>
                <a:gridCol w="1533949">
                  <a:extLst>
                    <a:ext uri="{9D8B030D-6E8A-4147-A177-3AD203B41FA5}">
                      <a16:colId xmlns:a16="http://schemas.microsoft.com/office/drawing/2014/main" val="769455511"/>
                    </a:ext>
                  </a:extLst>
                </a:gridCol>
              </a:tblGrid>
              <a:tr h="294974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Severity Code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Meaning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549767"/>
                  </a:ext>
                </a:extLst>
              </a:tr>
              <a:tr h="379353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 dirty="0">
                          <a:effectLst/>
                        </a:rPr>
                        <a:t>0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Unknown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801765"/>
                  </a:ext>
                </a:extLst>
              </a:tr>
              <a:tr h="379353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 dirty="0">
                          <a:effectLst/>
                        </a:rPr>
                        <a:t>1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 dirty="0">
                          <a:effectLst/>
                        </a:rPr>
                        <a:t>Prop damage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043666"/>
                  </a:ext>
                </a:extLst>
              </a:tr>
              <a:tr h="379353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2 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 dirty="0">
                          <a:effectLst/>
                        </a:rPr>
                        <a:t>Injury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664016"/>
                  </a:ext>
                </a:extLst>
              </a:tr>
              <a:tr h="379353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2b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Serious injury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709716"/>
                  </a:ext>
                </a:extLst>
              </a:tr>
              <a:tr h="379353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>
                          <a:effectLst/>
                        </a:rPr>
                        <a:t>3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</a:pPr>
                      <a:r>
                        <a:rPr lang="en-SG" sz="1600" dirty="0">
                          <a:effectLst/>
                        </a:rPr>
                        <a:t>Fatality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478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34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9D12-BBC5-4DE1-AD56-8B19225A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6" y="18255"/>
            <a:ext cx="10515600" cy="1325563"/>
          </a:xfrm>
        </p:spPr>
        <p:txBody>
          <a:bodyPr/>
          <a:lstStyle/>
          <a:p>
            <a:r>
              <a:rPr lang="en-SG" sz="2800" b="1" dirty="0"/>
              <a:t>Data clean-up</a:t>
            </a:r>
            <a:br>
              <a:rPr lang="en-SG" b="1" dirty="0"/>
            </a:b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B023C-B93F-4A72-B58C-99ABC1D9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681036"/>
            <a:ext cx="11189368" cy="5127809"/>
          </a:xfrm>
        </p:spPr>
        <p:txBody>
          <a:bodyPr/>
          <a:lstStyle/>
          <a:p>
            <a:r>
              <a:rPr lang="en-SG" dirty="0"/>
              <a:t>In the original dataset, there are a number of missing values, redundant columns, missing values and many columns are categorical valuables. </a:t>
            </a:r>
          </a:p>
          <a:p>
            <a:r>
              <a:rPr lang="en-SG" dirty="0"/>
              <a:t>We have carried out a series of clean-up process to render the data suitable for next step analysis. </a:t>
            </a:r>
          </a:p>
          <a:p>
            <a:pPr lvl="1"/>
            <a:r>
              <a:rPr lang="en-SG" dirty="0"/>
              <a:t>We removed 8 columns which contain unnecessary/redundant information.</a:t>
            </a:r>
          </a:p>
          <a:p>
            <a:pPr lvl="1"/>
            <a:r>
              <a:rPr lang="en-SG" dirty="0"/>
              <a:t>We removed rows with missing values </a:t>
            </a:r>
          </a:p>
          <a:p>
            <a:pPr lvl="1"/>
            <a:r>
              <a:rPr lang="en-SG" dirty="0"/>
              <a:t>We dropped columns with high number of missing values</a:t>
            </a:r>
          </a:p>
          <a:p>
            <a:pPr lvl="1"/>
            <a:r>
              <a:rPr lang="en-SG" dirty="0"/>
              <a:t>The categorical variables have been removed as well. </a:t>
            </a:r>
          </a:p>
          <a:p>
            <a:pPr lvl="1"/>
            <a:r>
              <a:rPr lang="en-SG" dirty="0"/>
              <a:t>Final data consist of 12 columns and 194673 entries.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24BE6-4A69-45EC-A839-1AB0C5B9BC44}"/>
              </a:ext>
            </a:extLst>
          </p:cNvPr>
          <p:cNvPicPr/>
          <p:nvPr/>
        </p:nvPicPr>
        <p:blipFill rotWithShape="1">
          <a:blip r:embed="rId2"/>
          <a:srcRect l="2485" t="43479" r="3398" b="11332"/>
          <a:stretch/>
        </p:blipFill>
        <p:spPr bwMode="auto">
          <a:xfrm>
            <a:off x="1869055" y="4552749"/>
            <a:ext cx="6658928" cy="2051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44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66F3-E04C-4F17-B4CA-022DF79B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87" y="66381"/>
            <a:ext cx="10515600" cy="902595"/>
          </a:xfrm>
        </p:spPr>
        <p:txBody>
          <a:bodyPr>
            <a:normAutofit/>
          </a:bodyPr>
          <a:lstStyle/>
          <a:p>
            <a:r>
              <a:rPr lang="en-SG" sz="2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FD3E-DBD4-463A-911D-BE55A2D3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86" y="757220"/>
            <a:ext cx="10933497" cy="4351338"/>
          </a:xfrm>
        </p:spPr>
        <p:txBody>
          <a:bodyPr>
            <a:normAutofit/>
          </a:bodyPr>
          <a:lstStyle/>
          <a:p>
            <a:r>
              <a:rPr lang="en-SG" sz="2400" dirty="0"/>
              <a:t>We visualized the data on the major factors which are likely to play a role in accident severity</a:t>
            </a:r>
          </a:p>
          <a:p>
            <a:r>
              <a:rPr lang="en-SG" sz="2400" dirty="0"/>
              <a:t>Majority of accidents are property damage only collisions. </a:t>
            </a:r>
          </a:p>
          <a:p>
            <a:r>
              <a:rPr lang="en-SG" sz="2400" dirty="0"/>
              <a:t>Number of people involved in accidents range from 0-5 (most) to 60.</a:t>
            </a:r>
          </a:p>
          <a:p>
            <a:r>
              <a:rPr lang="en-SG" sz="2400" dirty="0"/>
              <a:t>Most accidents happen at clear weather condition. </a:t>
            </a:r>
          </a:p>
          <a:p>
            <a:r>
              <a:rPr lang="en-SG" sz="2400" dirty="0"/>
              <a:t>Most accidents happen at daylight or at night with street light on. </a:t>
            </a:r>
          </a:p>
          <a:p>
            <a:endParaRPr lang="en-SG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A6C10-843A-481D-95AE-7E1C6B71A847}"/>
              </a:ext>
            </a:extLst>
          </p:cNvPr>
          <p:cNvPicPr/>
          <p:nvPr/>
        </p:nvPicPr>
        <p:blipFill rotWithShape="1">
          <a:blip r:embed="rId2"/>
          <a:srcRect l="5256" t="35667" r="61201" b="6048"/>
          <a:stretch/>
        </p:blipFill>
        <p:spPr bwMode="auto">
          <a:xfrm>
            <a:off x="570931" y="3551053"/>
            <a:ext cx="2772410" cy="2710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3E03B-6822-4DB2-A1A0-285A311F75C7}"/>
              </a:ext>
            </a:extLst>
          </p:cNvPr>
          <p:cNvPicPr/>
          <p:nvPr/>
        </p:nvPicPr>
        <p:blipFill rotWithShape="1">
          <a:blip r:embed="rId3"/>
          <a:srcRect l="8696" t="39403" r="60244" b="10826"/>
          <a:stretch/>
        </p:blipFill>
        <p:spPr bwMode="auto">
          <a:xfrm>
            <a:off x="3622374" y="3551053"/>
            <a:ext cx="2694940" cy="2429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78E1F-12EB-4F3F-AF8A-DEC614B1C3EB}"/>
              </a:ext>
            </a:extLst>
          </p:cNvPr>
          <p:cNvPicPr/>
          <p:nvPr/>
        </p:nvPicPr>
        <p:blipFill rotWithShape="1">
          <a:blip r:embed="rId3"/>
          <a:srcRect l="8696" t="39403" r="60244" b="10826"/>
          <a:stretch/>
        </p:blipFill>
        <p:spPr bwMode="auto">
          <a:xfrm>
            <a:off x="6298463" y="3551053"/>
            <a:ext cx="2694940" cy="2429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93247-C302-4119-B855-288BDB41112B}"/>
              </a:ext>
            </a:extLst>
          </p:cNvPr>
          <p:cNvPicPr/>
          <p:nvPr/>
        </p:nvPicPr>
        <p:blipFill rotWithShape="1">
          <a:blip r:embed="rId4"/>
          <a:srcRect l="9366" t="35836" r="60920" b="8585"/>
          <a:stretch/>
        </p:blipFill>
        <p:spPr bwMode="auto">
          <a:xfrm>
            <a:off x="9051824" y="3671271"/>
            <a:ext cx="2335755" cy="2429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39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E456-BDBD-470A-ACFA-00A10B68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400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5264-FED7-445C-A754-4205856A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Most crashes happened in clear, dry, and bright conditions.</a:t>
            </a:r>
          </a:p>
          <a:p>
            <a:r>
              <a:rPr lang="en-SG" sz="2400" dirty="0"/>
              <a:t>This is likely due to the factors that during these conditions, traffic are higher and hence the likelihood of traffic accidents may increase. </a:t>
            </a:r>
          </a:p>
          <a:p>
            <a:r>
              <a:rPr lang="en-SG" sz="2400" dirty="0"/>
              <a:t>It is also found that crashes with a distracted driver or an impaired driver are more likely to result in injury. </a:t>
            </a:r>
          </a:p>
          <a:p>
            <a:r>
              <a:rPr lang="en-SG" sz="2400" dirty="0"/>
              <a:t>Certain neighbourhood/road junctions are also likely to have higher incidence of car accidents</a:t>
            </a:r>
          </a:p>
          <a:p>
            <a:r>
              <a:rPr lang="en-SG" sz="2400" dirty="0"/>
              <a:t>The results of the data indicate to city planners and traffic police that during ‘ideal’ driving conditions, drivers should be more alert on the surroundings and practice defence driving. </a:t>
            </a:r>
          </a:p>
        </p:txBody>
      </p:sp>
    </p:spTree>
    <p:extLst>
      <p:ext uri="{BB962C8B-B14F-4D97-AF65-F5344CB8AC3E}">
        <p14:creationId xmlns:p14="http://schemas.microsoft.com/office/powerpoint/2010/main" val="80403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EB22-59A2-4B6B-BEFD-3C915D16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E111-2F18-418B-9977-066FE069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Due to the complexity of multiple factors involved, prediction of car accident severity may depend on various machine leaning factors and can be a combined effect include traffic condition, location, road conditions etc. </a:t>
            </a:r>
          </a:p>
          <a:p>
            <a:r>
              <a:rPr lang="en-SG" dirty="0"/>
              <a:t>Through the Capstone project, I have learned to handle a real-world data with complexity. Various techniques from previous modules have been applied and I have benefited tremendously from doing this project.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38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495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Capstone Project:  Car accident severity </vt:lpstr>
      <vt:lpstr>Introduction</vt:lpstr>
      <vt:lpstr>Data Description</vt:lpstr>
      <vt:lpstr>Data clean-up 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Hou, Alice</dc:creator>
  <cp:lastModifiedBy>Hou, Alice</cp:lastModifiedBy>
  <cp:revision>11</cp:revision>
  <dcterms:created xsi:type="dcterms:W3CDTF">2020-10-11T06:22:51Z</dcterms:created>
  <dcterms:modified xsi:type="dcterms:W3CDTF">2020-10-12T09:41:53Z</dcterms:modified>
</cp:coreProperties>
</file>