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62" r:id="rId2"/>
    <p:sldId id="258" r:id="rId3"/>
    <p:sldId id="263" r:id="rId4"/>
    <p:sldId id="264" r:id="rId5"/>
    <p:sldId id="265" r:id="rId6"/>
    <p:sldId id="260" r:id="rId7"/>
    <p:sldId id="281" r:id="rId8"/>
    <p:sldId id="268" r:id="rId9"/>
    <p:sldId id="270" r:id="rId10"/>
    <p:sldId id="266" r:id="rId11"/>
    <p:sldId id="271" r:id="rId12"/>
    <p:sldId id="272" r:id="rId13"/>
    <p:sldId id="274" r:id="rId14"/>
    <p:sldId id="273" r:id="rId15"/>
    <p:sldId id="276" r:id="rId16"/>
    <p:sldId id="277" r:id="rId17"/>
    <p:sldId id="278" r:id="rId18"/>
    <p:sldId id="280" r:id="rId19"/>
    <p:sldId id="279" r:id="rId20"/>
    <p:sldId id="282" r:id="rId21"/>
    <p:sldId id="275" r:id="rId22"/>
    <p:sldId id="267" r:id="rId2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55"/>
    <p:restoredTop sz="93673"/>
  </p:normalViewPr>
  <p:slideViewPr>
    <p:cSldViewPr snapToGrid="0" snapToObjects="1">
      <p:cViewPr varScale="1">
        <p:scale>
          <a:sx n="98" d="100"/>
          <a:sy n="98" d="100"/>
        </p:scale>
        <p:origin x="200" y="3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3E72C-1B90-914A-A417-2D7D12309D01}" type="datetimeFigureOut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A38E19-B81A-F542-8311-AF3BA72230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9416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38E19-B81A-F542-8311-AF3BA722301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3945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38E19-B81A-F542-8311-AF3BA722301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9803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38E19-B81A-F542-8311-AF3BA722301E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0826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38E19-B81A-F542-8311-AF3BA722301E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2118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38E19-B81A-F542-8311-AF3BA722301E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8741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38E19-B81A-F542-8311-AF3BA722301E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0189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38E19-B81A-F542-8311-AF3BA722301E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6620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38E19-B81A-F542-8311-AF3BA722301E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6898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9EE74A-3C56-454F-ACBB-5AFEC6B6D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16BB0DF-E9E3-BC42-B775-4A365C8D6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16E441-4FD7-6F4D-A254-07B6AA786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2AA1E8-844B-A64D-890B-364E2250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DC67CA-33FB-3748-AE2A-1160B27BF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61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A6A8E5-2578-BB42-8BD8-C3D655712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2D2E680-2CCC-E043-88EF-ED7A7B4C4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17410A-568E-4646-938B-D873BC8CF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905063-5EE9-6147-98BD-602CC6636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D3FE56-E5F0-1A4E-92C3-97F3F8FC8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4030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D13EB33-2728-2246-8DD3-EBF41550A5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058E63-2858-6F4D-B50E-06F96B476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3E891B-FEBF-5E44-AC6E-A8726241D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B2A4B1-F2D3-E246-AEB0-1FDB2BFFC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A9CCDB-0AA3-4B44-9BD4-0022210E1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898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B76B35-09C4-9348-8D99-11AFEF9C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612E12-5FF6-0B47-9513-8485A8B79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F09838-471E-534F-A5CC-B73E3749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8032C7-6290-F24A-BCFF-D16CAE73E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1E1D28-31C9-E146-95E2-1275CB4A7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363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CBDBA1-E68F-6C4B-9C79-7B82932C1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6882EA-9CC6-044E-889B-D554B494C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1D45D8-AE7B-2748-893C-6441ABDA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DFBD19-FDDC-AD43-85BD-6ADCCC405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D2EE6B-A3B0-CC40-9FEF-A3956BCE2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4131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4B5C2D-205A-AE43-97CB-705291B38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77C8AB-332E-8F44-9273-DEED705B62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0E3B938-09F3-C840-A1CC-65EF96D3B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3D5B3CF-DECC-3541-83FE-C754AC4F6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AB763A-94F6-0440-92BA-29593578C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1E5595-9622-C14E-B64B-0C0922DA9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0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ACBDF1-57C0-0B43-B7ED-A5090C78E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2281F8-FE72-EB47-AA07-E7CFB80A7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F4BACA1-B0F7-4246-9C5C-53449605E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EF68F96-64FE-9A4E-8925-DCA151D498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E78C966-6096-5244-8B59-0830FC12BE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B9CB0C2-AFAD-7346-8BB5-BD605F578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DAAE6D3-A6D4-D640-864D-3FB6EF7AF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348B2A0-0DCA-2241-8101-AD024642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364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F9074C-732C-5643-ACC6-3BBBB2B0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CBAE549-FD66-8848-A6E5-76A6E1D8B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2DEA677-94E7-6346-8F58-3EEA6DAEB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EE68EB6-3BC1-2744-A883-923488A16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9125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891F615-5E0C-BE41-A16F-ABF3C9C82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484BC2A-02AE-284B-AB19-2809A3FEB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B3A8491-D5C5-E14D-ACC9-A06A1C84C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7947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30EBAB-19A5-FA4E-946A-106695908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C240D4-5602-D647-80AC-CFCBE64BF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FF24138-64C0-BF43-B63F-BBF2619C9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2D20ED9-05A8-6D46-B41A-B8F9F4DCF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470993-CD6E-EF43-8F9E-17134AA1E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16306B-FC34-F841-A16C-7E51C4A7F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477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CB4CAD-AB83-9A49-AA97-E9BF9ECBB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DFA3975-C65F-FA47-B4ED-C3833B32C8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8B8BF62-2850-0F4C-A6B3-5829BD6B9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A5B1A8-ECED-E64C-A971-9CE669095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EDD73A-9EC2-3044-9D0A-A67B744AC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889DB10-DAC3-5F42-B7CC-8A68D8D8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2482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D3049D2-29EF-4444-90D0-9F35F8E33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3C2233-92C8-614D-8E29-692412106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8EF432-7952-3E4E-8D1B-94520A7C7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45DEE-42C8-C840-B1B2-551C7203F112}" type="datetimeFigureOut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2FC6BF-C178-634F-B371-FDB878B9C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00C1D7-C458-D34A-A4FB-FCC0D762E9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103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g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g"/><Relationship Id="rId4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g"/><Relationship Id="rId4" Type="http://schemas.openxmlformats.org/officeDocument/2006/relationships/image" Target="../media/image10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g"/><Relationship Id="rId5" Type="http://schemas.openxmlformats.org/officeDocument/2006/relationships/image" Target="../media/image10.jpg"/><Relationship Id="rId4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g"/><Relationship Id="rId5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D8F67AE-681A-1049-A83A-62BFCDCCE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571" y="2036747"/>
            <a:ext cx="1376847" cy="192758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23F4E36-73CC-B946-98DD-1E5C97314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082" y="2275368"/>
            <a:ext cx="2415886" cy="1717963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F9E2826E-5F4A-9645-83EE-4F1284EA79DD}"/>
              </a:ext>
            </a:extLst>
          </p:cNvPr>
          <p:cNvCxnSpPr>
            <a:cxnSpLocks/>
          </p:cNvCxnSpPr>
          <p:nvPr/>
        </p:nvCxnSpPr>
        <p:spPr>
          <a:xfrm>
            <a:off x="3908200" y="2077766"/>
            <a:ext cx="3810708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89116FF-579E-2346-84F7-076865FB3E71}"/>
              </a:ext>
            </a:extLst>
          </p:cNvPr>
          <p:cNvCxnSpPr>
            <a:cxnSpLocks/>
          </p:cNvCxnSpPr>
          <p:nvPr/>
        </p:nvCxnSpPr>
        <p:spPr>
          <a:xfrm>
            <a:off x="3908200" y="3164254"/>
            <a:ext cx="3810708" cy="0"/>
          </a:xfrm>
          <a:prstGeom prst="straightConnector1">
            <a:avLst/>
          </a:prstGeom>
          <a:ln w="41275"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B291B35-249D-8E4D-828E-5407781CAEE6}"/>
              </a:ext>
            </a:extLst>
          </p:cNvPr>
          <p:cNvCxnSpPr>
            <a:cxnSpLocks/>
          </p:cNvCxnSpPr>
          <p:nvPr/>
        </p:nvCxnSpPr>
        <p:spPr>
          <a:xfrm>
            <a:off x="3908200" y="4084304"/>
            <a:ext cx="3810708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09802FF-D86E-9143-988A-9EA80CF5D040}"/>
              </a:ext>
            </a:extLst>
          </p:cNvPr>
          <p:cNvSpPr txBox="1"/>
          <p:nvPr/>
        </p:nvSpPr>
        <p:spPr>
          <a:xfrm>
            <a:off x="4425561" y="1257100"/>
            <a:ext cx="31290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①</a:t>
            </a:r>
            <a:r>
              <a:rPr kumimoji="1" lang="ja-JP" altLang="en-US" sz="1600"/>
              <a:t>コマンドプロンプト上で</a:t>
            </a:r>
            <a:endParaRPr kumimoji="1" lang="en-US" altLang="ja-JP" sz="1600" dirty="0"/>
          </a:p>
          <a:p>
            <a:r>
              <a:rPr lang="en-US" altLang="ja-JP" sz="1600" dirty="0"/>
              <a:t>$telnet 150.65.136.94</a:t>
            </a:r>
            <a:r>
              <a:rPr lang="ja-JP" altLang="en-US" sz="1600"/>
              <a:t>　と入力</a:t>
            </a:r>
            <a:endParaRPr lang="en-US" altLang="ja-JP" sz="1600" dirty="0"/>
          </a:p>
          <a:p>
            <a:r>
              <a:rPr lang="en-US" altLang="ja-JP" sz="1600" dirty="0"/>
              <a:t>(</a:t>
            </a:r>
            <a:r>
              <a:rPr lang="ja-JP" altLang="en-US" sz="1600"/>
              <a:t>接続要求）</a:t>
            </a:r>
            <a:endParaRPr kumimoji="1" lang="ja-JP" altLang="en-US" sz="16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AE94822-1317-1147-A964-DDADDA3A9F53}"/>
              </a:ext>
            </a:extLst>
          </p:cNvPr>
          <p:cNvSpPr txBox="1"/>
          <p:nvPr/>
        </p:nvSpPr>
        <p:spPr>
          <a:xfrm>
            <a:off x="4425561" y="2563345"/>
            <a:ext cx="3442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/>
              <a:t>②</a:t>
            </a:r>
            <a:r>
              <a:rPr kumimoji="1" lang="en-US" altLang="ja-JP" sz="1600" dirty="0"/>
              <a:t>TCP</a:t>
            </a:r>
            <a:r>
              <a:rPr kumimoji="1" lang="ja-JP" altLang="en-US" sz="1600"/>
              <a:t>によるコネクション確立後</a:t>
            </a:r>
            <a:endParaRPr kumimoji="1" lang="en-US" altLang="ja-JP" sz="1600" dirty="0"/>
          </a:p>
          <a:p>
            <a:r>
              <a:rPr lang="en-US" altLang="ja-JP" sz="1600" dirty="0"/>
              <a:t>Telnet</a:t>
            </a:r>
            <a:r>
              <a:rPr lang="ja-JP" altLang="en-US" sz="1600"/>
              <a:t>サーバから応答画面表示</a:t>
            </a:r>
            <a:endParaRPr kumimoji="1" lang="ja-JP" altLang="en-US" sz="16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F0AD56B-DCE9-5447-9E0C-5A9BABCE37AD}"/>
              </a:ext>
            </a:extLst>
          </p:cNvPr>
          <p:cNvSpPr txBox="1"/>
          <p:nvPr/>
        </p:nvSpPr>
        <p:spPr>
          <a:xfrm>
            <a:off x="4418137" y="3429589"/>
            <a:ext cx="4125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/>
              <a:t>③コマンドプロンプト上でコマンド</a:t>
            </a:r>
            <a:endParaRPr kumimoji="1" lang="en-US" altLang="ja-JP" sz="1600" dirty="0"/>
          </a:p>
          <a:p>
            <a:r>
              <a:rPr kumimoji="1" lang="ja-JP" altLang="en-US" sz="1600"/>
              <a:t>入力を行い</a:t>
            </a:r>
            <a:r>
              <a:rPr lang="ja-JP" altLang="en-US" sz="1600"/>
              <a:t>サーバに対して命令を行う</a:t>
            </a:r>
            <a:endParaRPr kumimoji="1" lang="ja-JP" altLang="en-US" sz="16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E74CC65-CFED-E444-BCBF-0FAC13168E34}"/>
              </a:ext>
            </a:extLst>
          </p:cNvPr>
          <p:cNvSpPr txBox="1"/>
          <p:nvPr/>
        </p:nvSpPr>
        <p:spPr>
          <a:xfrm>
            <a:off x="1139640" y="4222414"/>
            <a:ext cx="2949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SSH</a:t>
            </a:r>
            <a:r>
              <a:rPr kumimoji="1" lang="ja-JP" altLang="en-US" sz="1600"/>
              <a:t>クライアント</a:t>
            </a:r>
            <a:endParaRPr kumimoji="1" lang="ja-JP" altLang="en-US" sz="14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E253A3-2E10-E241-AA5C-F1C81D4D16A3}"/>
              </a:ext>
            </a:extLst>
          </p:cNvPr>
          <p:cNvSpPr txBox="1"/>
          <p:nvPr/>
        </p:nvSpPr>
        <p:spPr>
          <a:xfrm>
            <a:off x="8799175" y="4026862"/>
            <a:ext cx="32186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SSH</a:t>
            </a:r>
            <a:r>
              <a:rPr kumimoji="1" lang="ja-JP" altLang="en-US" sz="1600"/>
              <a:t>サーバ</a:t>
            </a:r>
            <a:endParaRPr kumimoji="1" lang="en-US" altLang="ja-JP" sz="1600" dirty="0"/>
          </a:p>
          <a:p>
            <a:r>
              <a:rPr lang="en-US" altLang="ja-JP" sz="1600" dirty="0"/>
              <a:t>IP </a:t>
            </a:r>
            <a:r>
              <a:rPr lang="en-US" altLang="ja-JP" sz="1600" dirty="0" err="1"/>
              <a:t>addres</a:t>
            </a:r>
            <a:r>
              <a:rPr lang="en-US" altLang="ja-JP" sz="1600" dirty="0"/>
              <a:t> :</a:t>
            </a:r>
          </a:p>
          <a:p>
            <a:r>
              <a:rPr kumimoji="1" lang="en-US" altLang="ja-JP" sz="1600" dirty="0"/>
              <a:t>150.</a:t>
            </a:r>
            <a:r>
              <a:rPr lang="en-US" altLang="ja-JP" sz="1600" dirty="0"/>
              <a:t>65.136.94</a:t>
            </a:r>
            <a:endParaRPr kumimoji="1" lang="ja-JP" altLang="en-US" sz="160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658D976E-7D83-8041-B864-96245B9657A1}"/>
              </a:ext>
            </a:extLst>
          </p:cNvPr>
          <p:cNvCxnSpPr>
            <a:cxnSpLocks/>
          </p:cNvCxnSpPr>
          <p:nvPr/>
        </p:nvCxnSpPr>
        <p:spPr>
          <a:xfrm>
            <a:off x="3908200" y="5112441"/>
            <a:ext cx="3810708" cy="0"/>
          </a:xfrm>
          <a:prstGeom prst="straightConnector1">
            <a:avLst/>
          </a:prstGeom>
          <a:ln w="41275"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95FEA1D-44B7-2B4F-82C6-49E82B030921}"/>
              </a:ext>
            </a:extLst>
          </p:cNvPr>
          <p:cNvSpPr txBox="1"/>
          <p:nvPr/>
        </p:nvSpPr>
        <p:spPr>
          <a:xfrm>
            <a:off x="4425562" y="4428070"/>
            <a:ext cx="3697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/>
              <a:t>④受信したコマンドに従い処理を行い、</a:t>
            </a:r>
            <a:endParaRPr kumimoji="1" lang="en-US" altLang="ja-JP" sz="1600" dirty="0"/>
          </a:p>
          <a:p>
            <a:r>
              <a:rPr lang="ja-JP" altLang="en-US" sz="1600"/>
              <a:t>結果をクライアントに対して送信する。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2686176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8B1270F-9B4C-0F4B-92C8-5FBA9E7E8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000" y="485022"/>
            <a:ext cx="811542" cy="1069760"/>
          </a:xfrm>
          <a:prstGeom prst="rect">
            <a:avLst/>
          </a:prstGeom>
        </p:spPr>
      </p:pic>
      <p:sp>
        <p:nvSpPr>
          <p:cNvPr id="6" name="円柱 5">
            <a:extLst>
              <a:ext uri="{FF2B5EF4-FFF2-40B4-BE49-F238E27FC236}">
                <a16:creationId xmlns:a16="http://schemas.microsoft.com/office/drawing/2014/main" id="{06763CC7-FBDF-B341-8F4C-6EFEC8F8190C}"/>
              </a:ext>
            </a:extLst>
          </p:cNvPr>
          <p:cNvSpPr/>
          <p:nvPr/>
        </p:nvSpPr>
        <p:spPr>
          <a:xfrm>
            <a:off x="4095783" y="1984740"/>
            <a:ext cx="2488366" cy="2548328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グループ情報</a:t>
            </a:r>
            <a:endParaRPr kumimoji="1" lang="en-US" altLang="ja-JP" dirty="0"/>
          </a:p>
          <a:p>
            <a:pPr algn="ctr"/>
            <a:r>
              <a:rPr lang="ja-JP" altLang="en-US"/>
              <a:t>ユーザ情報</a:t>
            </a:r>
            <a:endParaRPr lang="en-US" altLang="ja-JP" dirty="0"/>
          </a:p>
          <a:p>
            <a:pPr algn="ctr"/>
            <a:r>
              <a:rPr kumimoji="1" lang="ja-JP" altLang="en-US"/>
              <a:t>ホスト情報</a:t>
            </a:r>
            <a:endParaRPr kumimoji="1" lang="en-US" altLang="ja-JP" dirty="0"/>
          </a:p>
          <a:p>
            <a:pPr algn="ctr"/>
            <a:r>
              <a:rPr lang="ja-JP" altLang="en-US"/>
              <a:t>アドレス帳</a:t>
            </a:r>
            <a:endParaRPr lang="en-US" altLang="ja-JP" dirty="0"/>
          </a:p>
          <a:p>
            <a:pPr algn="ctr"/>
            <a:r>
              <a:rPr kumimoji="1" lang="ja-JP" altLang="en-US"/>
              <a:t>メールアドレス情報</a:t>
            </a:r>
            <a:endParaRPr kumimoji="1" lang="en-US" altLang="ja-JP" dirty="0"/>
          </a:p>
          <a:p>
            <a:pPr algn="ctr"/>
            <a:r>
              <a:rPr lang="en-US" altLang="ja-JP" dirty="0"/>
              <a:t>DNS</a:t>
            </a:r>
            <a:r>
              <a:rPr lang="ja-JP" altLang="en-US"/>
              <a:t>ゾーン情報</a:t>
            </a:r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BFBC94EF-E4C8-CA41-B8EC-35FFF2C03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259" y="444764"/>
            <a:ext cx="1420845" cy="101037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9DE22BD-AE12-7940-A72F-D0A1271DA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3952" y="2446639"/>
            <a:ext cx="1276108" cy="1146882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5525E516-3F3C-7043-93AB-6E406B64E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989" y="4379812"/>
            <a:ext cx="1347107" cy="791795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FCDF19D-5FF2-2146-ABFD-9AB5F051FB9F}"/>
              </a:ext>
            </a:extLst>
          </p:cNvPr>
          <p:cNvSpPr txBox="1"/>
          <p:nvPr/>
        </p:nvSpPr>
        <p:spPr>
          <a:xfrm>
            <a:off x="1499016" y="5171607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DNS</a:t>
            </a:r>
            <a:r>
              <a:rPr kumimoji="1" lang="ja-JP" altLang="en-US" b="1"/>
              <a:t>サーバ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3E08791-9276-A34D-8E46-E9473EA586C8}"/>
              </a:ext>
            </a:extLst>
          </p:cNvPr>
          <p:cNvSpPr txBox="1"/>
          <p:nvPr/>
        </p:nvSpPr>
        <p:spPr>
          <a:xfrm>
            <a:off x="8116841" y="6121979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Web</a:t>
            </a:r>
            <a:r>
              <a:rPr kumimoji="1" lang="ja-JP" altLang="en-US" b="1"/>
              <a:t>サーバ</a:t>
            </a:r>
            <a:endParaRPr kumimoji="1" lang="en-US" altLang="ja-JP" b="1" dirty="0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2E76FDC5-F9AD-2340-AE1A-9ED5A00B3E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6841" y="4820837"/>
            <a:ext cx="1262873" cy="1301142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07DDA18-7197-0E43-8DEE-7B1455E7914C}"/>
              </a:ext>
            </a:extLst>
          </p:cNvPr>
          <p:cNvSpPr txBox="1"/>
          <p:nvPr/>
        </p:nvSpPr>
        <p:spPr>
          <a:xfrm>
            <a:off x="954290" y="1591696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UNIX</a:t>
            </a:r>
            <a:r>
              <a:rPr kumimoji="1" lang="ja-JP" altLang="en-US" b="1"/>
              <a:t>サーバ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C1AAC7F-87EE-4D41-BC5F-BB00C556A634}"/>
              </a:ext>
            </a:extLst>
          </p:cNvPr>
          <p:cNvSpPr txBox="1"/>
          <p:nvPr/>
        </p:nvSpPr>
        <p:spPr>
          <a:xfrm>
            <a:off x="7202446" y="145514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メールクライアント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0C47E44-C23F-1445-8216-9E55E048A45D}"/>
              </a:ext>
            </a:extLst>
          </p:cNvPr>
          <p:cNvSpPr txBox="1"/>
          <p:nvPr/>
        </p:nvSpPr>
        <p:spPr>
          <a:xfrm>
            <a:off x="9413879" y="3603895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SSH</a:t>
            </a:r>
            <a:r>
              <a:rPr kumimoji="1" lang="ja-JP" altLang="en-US" b="1"/>
              <a:t>サーバ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0EBD1B2D-7635-7A4F-AA5F-FB8E6826DA38}"/>
              </a:ext>
            </a:extLst>
          </p:cNvPr>
          <p:cNvCxnSpPr>
            <a:cxnSpLocks/>
          </p:cNvCxnSpPr>
          <p:nvPr/>
        </p:nvCxnSpPr>
        <p:spPr>
          <a:xfrm>
            <a:off x="2478484" y="1086450"/>
            <a:ext cx="1500392" cy="107598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D6CC23BC-83A3-DC40-95C1-2905A71C451E}"/>
              </a:ext>
            </a:extLst>
          </p:cNvPr>
          <p:cNvCxnSpPr>
            <a:cxnSpLocks/>
          </p:cNvCxnSpPr>
          <p:nvPr/>
        </p:nvCxnSpPr>
        <p:spPr>
          <a:xfrm flipH="1" flipV="1">
            <a:off x="2315037" y="1401823"/>
            <a:ext cx="1480035" cy="104481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AE9748E3-6D43-5F4C-A790-504F09B94F9E}"/>
              </a:ext>
            </a:extLst>
          </p:cNvPr>
          <p:cNvCxnSpPr>
            <a:cxnSpLocks/>
          </p:cNvCxnSpPr>
          <p:nvPr/>
        </p:nvCxnSpPr>
        <p:spPr>
          <a:xfrm flipV="1">
            <a:off x="3051463" y="4065374"/>
            <a:ext cx="812876" cy="46769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C494419-2AF5-BF4C-A25B-2DB291C681FB}"/>
              </a:ext>
            </a:extLst>
          </p:cNvPr>
          <p:cNvCxnSpPr>
            <a:cxnSpLocks/>
          </p:cNvCxnSpPr>
          <p:nvPr/>
        </p:nvCxnSpPr>
        <p:spPr>
          <a:xfrm flipH="1">
            <a:off x="3134828" y="4379812"/>
            <a:ext cx="844048" cy="44102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998BA75F-B60F-2D46-9DE1-4A4274F4E4EE}"/>
              </a:ext>
            </a:extLst>
          </p:cNvPr>
          <p:cNvCxnSpPr>
            <a:cxnSpLocks/>
          </p:cNvCxnSpPr>
          <p:nvPr/>
        </p:nvCxnSpPr>
        <p:spPr>
          <a:xfrm>
            <a:off x="6729946" y="4234004"/>
            <a:ext cx="1478625" cy="106287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4EEFC1C6-A77A-AC46-A81A-66C8E83A20FD}"/>
              </a:ext>
            </a:extLst>
          </p:cNvPr>
          <p:cNvCxnSpPr>
            <a:cxnSpLocks/>
          </p:cNvCxnSpPr>
          <p:nvPr/>
        </p:nvCxnSpPr>
        <p:spPr>
          <a:xfrm flipH="1" flipV="1">
            <a:off x="6584149" y="4533068"/>
            <a:ext cx="1410674" cy="100787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4089CBA6-A4B0-1F4F-BE77-2792D69561DD}"/>
              </a:ext>
            </a:extLst>
          </p:cNvPr>
          <p:cNvCxnSpPr>
            <a:cxnSpLocks/>
          </p:cNvCxnSpPr>
          <p:nvPr/>
        </p:nvCxnSpPr>
        <p:spPr>
          <a:xfrm flipV="1">
            <a:off x="6927031" y="2961638"/>
            <a:ext cx="2254039" cy="16398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673A201D-A060-FB4B-8CC2-2BAD6CE21AD5}"/>
              </a:ext>
            </a:extLst>
          </p:cNvPr>
          <p:cNvCxnSpPr>
            <a:cxnSpLocks/>
          </p:cNvCxnSpPr>
          <p:nvPr/>
        </p:nvCxnSpPr>
        <p:spPr>
          <a:xfrm flipH="1">
            <a:off x="6841791" y="3274208"/>
            <a:ext cx="2319443" cy="17865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CDA4A663-E16E-224B-A4EE-0501A352948F}"/>
              </a:ext>
            </a:extLst>
          </p:cNvPr>
          <p:cNvCxnSpPr>
            <a:cxnSpLocks/>
          </p:cNvCxnSpPr>
          <p:nvPr/>
        </p:nvCxnSpPr>
        <p:spPr>
          <a:xfrm flipV="1">
            <a:off x="6297333" y="1091897"/>
            <a:ext cx="817531" cy="78137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DCC8EE9B-3319-2646-A276-5CF52ADDE9A0}"/>
              </a:ext>
            </a:extLst>
          </p:cNvPr>
          <p:cNvCxnSpPr>
            <a:cxnSpLocks/>
          </p:cNvCxnSpPr>
          <p:nvPr/>
        </p:nvCxnSpPr>
        <p:spPr>
          <a:xfrm flipH="1">
            <a:off x="6481137" y="1373712"/>
            <a:ext cx="721309" cy="70691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BF146337-0ED5-6743-B3B8-F7652B62C6D9}"/>
              </a:ext>
            </a:extLst>
          </p:cNvPr>
          <p:cNvSpPr txBox="1"/>
          <p:nvPr/>
        </p:nvSpPr>
        <p:spPr>
          <a:xfrm>
            <a:off x="7209993" y="2423890"/>
            <a:ext cx="156966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公開鍵情報の</a:t>
            </a:r>
            <a:endParaRPr kumimoji="1" lang="en-US" altLang="ja-JP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  <a:p>
            <a:r>
              <a:rPr kumimoji="1" lang="ja-JP" altLang="en-US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問い合わせ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08810E7D-C358-464C-923F-92AEEC8A3D7C}"/>
              </a:ext>
            </a:extLst>
          </p:cNvPr>
          <p:cNvSpPr txBox="1"/>
          <p:nvPr/>
        </p:nvSpPr>
        <p:spPr>
          <a:xfrm>
            <a:off x="5189248" y="1050547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アドレス情報の</a:t>
            </a:r>
            <a:endParaRPr kumimoji="1" lang="en-US" altLang="ja-JP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  <a:p>
            <a:r>
              <a:rPr lang="ja-JP" altLang="en-US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問い合せ</a:t>
            </a:r>
            <a:endParaRPr kumimoji="1" lang="ja-JP" altLang="en-US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D3276AB0-BC08-6F40-BD15-F06149FC4D3F}"/>
              </a:ext>
            </a:extLst>
          </p:cNvPr>
          <p:cNvSpPr txBox="1"/>
          <p:nvPr/>
        </p:nvSpPr>
        <p:spPr>
          <a:xfrm>
            <a:off x="3091097" y="4848441"/>
            <a:ext cx="2058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DNS</a:t>
            </a:r>
            <a:r>
              <a:rPr kumimoji="1" lang="ja-JP" altLang="en-US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ゾーン情報の</a:t>
            </a:r>
            <a:endParaRPr kumimoji="1" lang="en-US" altLang="ja-JP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  <a:p>
            <a:r>
              <a:rPr lang="ja-JP" altLang="en-US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問い合わせ</a:t>
            </a:r>
            <a:endParaRPr kumimoji="1" lang="ja-JP" altLang="en-US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316EDA84-E0FE-874A-B6C8-DFC82C1C7D18}"/>
              </a:ext>
            </a:extLst>
          </p:cNvPr>
          <p:cNvSpPr txBox="1"/>
          <p:nvPr/>
        </p:nvSpPr>
        <p:spPr>
          <a:xfrm>
            <a:off x="2018893" y="2199346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ユーザ情報</a:t>
            </a:r>
            <a:endParaRPr kumimoji="1" lang="en-US" altLang="ja-JP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  <a:p>
            <a:r>
              <a:rPr kumimoji="1" lang="ja-JP" altLang="en-US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の</a:t>
            </a:r>
            <a:r>
              <a:rPr lang="ja-JP" altLang="en-US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問い合せ</a:t>
            </a:r>
            <a:endParaRPr kumimoji="1" lang="ja-JP" altLang="en-US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1BD93B61-CE26-5E42-88ED-6290C2F8DBE4}"/>
              </a:ext>
            </a:extLst>
          </p:cNvPr>
          <p:cNvSpPr txBox="1"/>
          <p:nvPr/>
        </p:nvSpPr>
        <p:spPr>
          <a:xfrm>
            <a:off x="4486106" y="1857241"/>
            <a:ext cx="161935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LDAP</a:t>
            </a:r>
            <a:r>
              <a:rPr lang="en-US" altLang="ja-JP" b="1" dirty="0"/>
              <a:t> Server</a:t>
            </a:r>
            <a:endParaRPr kumimoji="1" lang="ja-JP" altLang="en-US" b="1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887339E6-A12B-FF4B-9615-2C33441C72C9}"/>
              </a:ext>
            </a:extLst>
          </p:cNvPr>
          <p:cNvSpPr txBox="1"/>
          <p:nvPr/>
        </p:nvSpPr>
        <p:spPr>
          <a:xfrm>
            <a:off x="6257617" y="514824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認証情報</a:t>
            </a:r>
            <a:endParaRPr kumimoji="1" lang="en-US" altLang="ja-JP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  <a:p>
            <a:r>
              <a:rPr kumimoji="1" lang="ja-JP" altLang="en-US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の</a:t>
            </a:r>
            <a:r>
              <a:rPr lang="ja-JP" altLang="en-US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問い合わせ</a:t>
            </a:r>
            <a:endParaRPr kumimoji="1" lang="ja-JP" altLang="en-US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071472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C4F1ADD-B933-3C42-974A-28BF77F7A1E2}"/>
              </a:ext>
            </a:extLst>
          </p:cNvPr>
          <p:cNvSpPr/>
          <p:nvPr/>
        </p:nvSpPr>
        <p:spPr>
          <a:xfrm>
            <a:off x="8128000" y="1158297"/>
            <a:ext cx="3454400" cy="3882524"/>
          </a:xfrm>
          <a:prstGeom prst="rect">
            <a:avLst/>
          </a:prstGeom>
          <a:ln w="6350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E828C71F-1592-CD42-9DE1-346DD7D06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6787" y="1919046"/>
            <a:ext cx="1142583" cy="1506132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7EE829BC-0BF5-6647-9DAA-7E476505B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651" y="653108"/>
            <a:ext cx="1420845" cy="1010379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99CC24E-862F-F44E-A392-AABA1DB1C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0742" y="2558746"/>
            <a:ext cx="1394095" cy="125292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E43043B-A08B-4C42-B54A-B92BEE1BB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585" y="4404814"/>
            <a:ext cx="964976" cy="1272014"/>
          </a:xfrm>
          <a:prstGeom prst="rect">
            <a:avLst/>
          </a:prstGeom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E9EEF7C-4D57-AA45-8B1A-B50A79FA125E}"/>
              </a:ext>
            </a:extLst>
          </p:cNvPr>
          <p:cNvCxnSpPr>
            <a:cxnSpLocks/>
          </p:cNvCxnSpPr>
          <p:nvPr/>
        </p:nvCxnSpPr>
        <p:spPr>
          <a:xfrm flipH="1">
            <a:off x="6043100" y="2672112"/>
            <a:ext cx="3157344" cy="0"/>
          </a:xfrm>
          <a:prstGeom prst="line">
            <a:avLst/>
          </a:prstGeom>
          <a:ln w="539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7246F90F-B5AE-3F42-A222-5AB03EB60C73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3681496" y="1158297"/>
            <a:ext cx="2311230" cy="1"/>
          </a:xfrm>
          <a:prstGeom prst="line">
            <a:avLst/>
          </a:prstGeom>
          <a:ln w="539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B4C18B41-7314-B847-B07B-61E33B80B911}"/>
              </a:ext>
            </a:extLst>
          </p:cNvPr>
          <p:cNvCxnSpPr>
            <a:cxnSpLocks/>
          </p:cNvCxnSpPr>
          <p:nvPr/>
        </p:nvCxnSpPr>
        <p:spPr>
          <a:xfrm flipV="1">
            <a:off x="6016756" y="462844"/>
            <a:ext cx="0" cy="5091289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363298A8-66AC-CA48-9CE8-161658127CB8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3744837" y="3185207"/>
            <a:ext cx="2271920" cy="10734"/>
          </a:xfrm>
          <a:prstGeom prst="line">
            <a:avLst/>
          </a:prstGeom>
          <a:ln w="539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ED763059-8F1B-8B4A-9E00-A268304C8E7C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3453561" y="5040821"/>
            <a:ext cx="2539164" cy="0"/>
          </a:xfrm>
          <a:prstGeom prst="line">
            <a:avLst/>
          </a:prstGeom>
          <a:ln w="539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E508375-30DA-E040-8E17-1DC79E89305F}"/>
              </a:ext>
            </a:extLst>
          </p:cNvPr>
          <p:cNvSpPr txBox="1"/>
          <p:nvPr/>
        </p:nvSpPr>
        <p:spPr>
          <a:xfrm>
            <a:off x="9461287" y="1549714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KDC</a:t>
            </a:r>
            <a:endParaRPr kumimoji="1" lang="en-US" altLang="ja-JP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C520327-DA55-A74E-B79B-F9BD44596FCD}"/>
              </a:ext>
            </a:extLst>
          </p:cNvPr>
          <p:cNvSpPr txBox="1"/>
          <p:nvPr/>
        </p:nvSpPr>
        <p:spPr>
          <a:xfrm>
            <a:off x="8720871" y="3627001"/>
            <a:ext cx="2307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AS</a:t>
            </a:r>
            <a:r>
              <a:rPr kumimoji="1" lang="ja-JP" altLang="en-US" sz="2000"/>
              <a:t>（認証サーバ）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C86DE8A-F7BE-DB4A-B65F-DE4E11395CEE}"/>
              </a:ext>
            </a:extLst>
          </p:cNvPr>
          <p:cNvSpPr txBox="1"/>
          <p:nvPr/>
        </p:nvSpPr>
        <p:spPr>
          <a:xfrm>
            <a:off x="8176653" y="4079312"/>
            <a:ext cx="3514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TGS</a:t>
            </a:r>
            <a:r>
              <a:rPr kumimoji="1" lang="ja-JP" altLang="en-US" sz="2000"/>
              <a:t>（チケット発行サーバ）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5BDF9E1-72B2-C445-B3AB-16C60C2C9185}"/>
              </a:ext>
            </a:extLst>
          </p:cNvPr>
          <p:cNvSpPr txBox="1"/>
          <p:nvPr/>
        </p:nvSpPr>
        <p:spPr>
          <a:xfrm>
            <a:off x="239499" y="3007141"/>
            <a:ext cx="1710254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000"/>
              <a:t>プリンシパル</a:t>
            </a: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9D0CEF3B-9691-8743-A3F8-F9885FA476D7}"/>
              </a:ext>
            </a:extLst>
          </p:cNvPr>
          <p:cNvCxnSpPr>
            <a:cxnSpLocks/>
            <a:stCxn id="33" idx="2"/>
            <a:endCxn id="5" idx="1"/>
          </p:cNvCxnSpPr>
          <p:nvPr/>
        </p:nvCxnSpPr>
        <p:spPr>
          <a:xfrm>
            <a:off x="1094626" y="3407251"/>
            <a:ext cx="1393959" cy="1633570"/>
          </a:xfrm>
          <a:prstGeom prst="straightConnector1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71FC6829-4C01-4545-877F-FBFB68819294}"/>
              </a:ext>
            </a:extLst>
          </p:cNvPr>
          <p:cNvCxnSpPr>
            <a:cxnSpLocks/>
            <a:stCxn id="33" idx="0"/>
            <a:endCxn id="3" idx="1"/>
          </p:cNvCxnSpPr>
          <p:nvPr/>
        </p:nvCxnSpPr>
        <p:spPr>
          <a:xfrm flipV="1">
            <a:off x="1094626" y="1158298"/>
            <a:ext cx="1166025" cy="1848843"/>
          </a:xfrm>
          <a:prstGeom prst="straightConnector1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68E49C17-E454-B347-9C35-4EA0EBE1D089}"/>
              </a:ext>
            </a:extLst>
          </p:cNvPr>
          <p:cNvCxnSpPr>
            <a:cxnSpLocks/>
            <a:stCxn id="33" idx="3"/>
            <a:endCxn id="4" idx="1"/>
          </p:cNvCxnSpPr>
          <p:nvPr/>
        </p:nvCxnSpPr>
        <p:spPr>
          <a:xfrm flipV="1">
            <a:off x="1949753" y="3185207"/>
            <a:ext cx="400989" cy="21989"/>
          </a:xfrm>
          <a:prstGeom prst="straightConnector1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144F3E18-85E9-3641-93E2-7927F866FFF2}"/>
              </a:ext>
            </a:extLst>
          </p:cNvPr>
          <p:cNvSpPr txBox="1"/>
          <p:nvPr/>
        </p:nvSpPr>
        <p:spPr>
          <a:xfrm>
            <a:off x="5554143" y="556468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レルム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18C51FCB-1920-CE4A-8436-1717B73F0756}"/>
              </a:ext>
            </a:extLst>
          </p:cNvPr>
          <p:cNvSpPr txBox="1"/>
          <p:nvPr/>
        </p:nvSpPr>
        <p:spPr>
          <a:xfrm>
            <a:off x="2607733" y="32490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ユーザ</a:t>
            </a:r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155A2BF-8DB6-3A4A-941F-2306175DFA84}"/>
              </a:ext>
            </a:extLst>
          </p:cNvPr>
          <p:cNvSpPr txBox="1"/>
          <p:nvPr/>
        </p:nvSpPr>
        <p:spPr>
          <a:xfrm>
            <a:off x="2488585" y="563396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サーバ</a:t>
            </a:r>
          </a:p>
        </p:txBody>
      </p:sp>
    </p:spTree>
    <p:extLst>
      <p:ext uri="{BB962C8B-B14F-4D97-AF65-F5344CB8AC3E}">
        <p14:creationId xmlns:p14="http://schemas.microsoft.com/office/powerpoint/2010/main" val="2791784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D9180E0A-4E15-834A-852B-79830C37EC2F}"/>
              </a:ext>
            </a:extLst>
          </p:cNvPr>
          <p:cNvSpPr/>
          <p:nvPr/>
        </p:nvSpPr>
        <p:spPr>
          <a:xfrm>
            <a:off x="2505293" y="5654223"/>
            <a:ext cx="8271108" cy="1086420"/>
          </a:xfrm>
          <a:prstGeom prst="rect">
            <a:avLst/>
          </a:prstGeom>
          <a:solidFill>
            <a:schemeClr val="accent4">
              <a:lumMod val="40000"/>
              <a:lumOff val="60000"/>
              <a:alpha val="53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41EDEB50-0F95-9348-8776-04F07246E2B6}"/>
              </a:ext>
            </a:extLst>
          </p:cNvPr>
          <p:cNvSpPr/>
          <p:nvPr/>
        </p:nvSpPr>
        <p:spPr>
          <a:xfrm>
            <a:off x="2505293" y="4589513"/>
            <a:ext cx="5705797" cy="1086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ABF04973-CCD4-794E-B8CA-8FA4E722B1FC}"/>
              </a:ext>
            </a:extLst>
          </p:cNvPr>
          <p:cNvSpPr/>
          <p:nvPr/>
        </p:nvSpPr>
        <p:spPr>
          <a:xfrm>
            <a:off x="2503205" y="3485137"/>
            <a:ext cx="6984979" cy="1086420"/>
          </a:xfrm>
          <a:prstGeom prst="rect">
            <a:avLst/>
          </a:prstGeom>
          <a:solidFill>
            <a:schemeClr val="accent4">
              <a:lumMod val="40000"/>
              <a:lumOff val="60000"/>
              <a:alpha val="56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76BDCAE2-C043-F644-A016-2BB90FD495B1}"/>
              </a:ext>
            </a:extLst>
          </p:cNvPr>
          <p:cNvSpPr/>
          <p:nvPr/>
        </p:nvSpPr>
        <p:spPr>
          <a:xfrm>
            <a:off x="2503205" y="1276903"/>
            <a:ext cx="5699347" cy="22134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D11D893-5634-7940-88DD-DBA400418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918" y="250528"/>
            <a:ext cx="661855" cy="872445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FEB766C0-5A33-4B47-BCAD-9CC55596C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278" y="250528"/>
            <a:ext cx="1301256" cy="92533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E0E3928-A0EB-0345-8F78-4ED0AA2E9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6959" y="225476"/>
            <a:ext cx="661855" cy="87244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CB3314D-44F0-6641-84C4-4E9E9505D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273" y="250528"/>
            <a:ext cx="661855" cy="872445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09D7BAD9-BEA4-9F46-A3DA-D03B7FD71FA7}"/>
              </a:ext>
            </a:extLst>
          </p:cNvPr>
          <p:cNvCxnSpPr>
            <a:cxnSpLocks/>
          </p:cNvCxnSpPr>
          <p:nvPr/>
        </p:nvCxnSpPr>
        <p:spPr>
          <a:xfrm>
            <a:off x="8890043" y="1156327"/>
            <a:ext cx="13414" cy="5580000"/>
          </a:xfrm>
          <a:prstGeom prst="lin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57649A4D-E332-5840-AEE7-68C90762967D}"/>
              </a:ext>
            </a:extLst>
          </p:cNvPr>
          <p:cNvCxnSpPr>
            <a:cxnSpLocks/>
          </p:cNvCxnSpPr>
          <p:nvPr/>
        </p:nvCxnSpPr>
        <p:spPr>
          <a:xfrm>
            <a:off x="10370404" y="1098391"/>
            <a:ext cx="0" cy="5616000"/>
          </a:xfrm>
          <a:prstGeom prst="lin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F7D90AD3-47FC-A241-BC11-D66EF6D134CB}"/>
              </a:ext>
            </a:extLst>
          </p:cNvPr>
          <p:cNvCxnSpPr>
            <a:cxnSpLocks/>
          </p:cNvCxnSpPr>
          <p:nvPr/>
        </p:nvCxnSpPr>
        <p:spPr>
          <a:xfrm>
            <a:off x="2897444" y="1218957"/>
            <a:ext cx="29658" cy="5508000"/>
          </a:xfrm>
          <a:prstGeom prst="lin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1537AB4-5164-0D42-B814-2C10EF9A566B}"/>
              </a:ext>
            </a:extLst>
          </p:cNvPr>
          <p:cNvSpPr/>
          <p:nvPr/>
        </p:nvSpPr>
        <p:spPr>
          <a:xfrm>
            <a:off x="6538585" y="770172"/>
            <a:ext cx="1327759" cy="6427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0CB4B68E-6E2C-A74B-94A6-15477628E117}"/>
              </a:ext>
            </a:extLst>
          </p:cNvPr>
          <p:cNvCxnSpPr>
            <a:cxnSpLocks/>
          </p:cNvCxnSpPr>
          <p:nvPr/>
        </p:nvCxnSpPr>
        <p:spPr>
          <a:xfrm>
            <a:off x="2897444" y="1598379"/>
            <a:ext cx="4034343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919228FB-C71A-4D42-BADA-10714F010634}"/>
              </a:ext>
            </a:extLst>
          </p:cNvPr>
          <p:cNvCxnSpPr>
            <a:cxnSpLocks/>
          </p:cNvCxnSpPr>
          <p:nvPr/>
        </p:nvCxnSpPr>
        <p:spPr>
          <a:xfrm>
            <a:off x="6931787" y="1400355"/>
            <a:ext cx="0" cy="864000"/>
          </a:xfrm>
          <a:prstGeom prst="line">
            <a:avLst/>
          </a:prstGeom>
          <a:ln w="444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60122DC-BD02-2F40-A6EA-92A53C858F73}"/>
              </a:ext>
            </a:extLst>
          </p:cNvPr>
          <p:cNvCxnSpPr>
            <a:cxnSpLocks/>
          </p:cNvCxnSpPr>
          <p:nvPr/>
        </p:nvCxnSpPr>
        <p:spPr>
          <a:xfrm>
            <a:off x="7461881" y="1400355"/>
            <a:ext cx="1391" cy="532800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D1A2E78-585C-CE47-A594-FAA03A4C6640}"/>
              </a:ext>
            </a:extLst>
          </p:cNvPr>
          <p:cNvSpPr txBox="1"/>
          <p:nvPr/>
        </p:nvSpPr>
        <p:spPr>
          <a:xfrm>
            <a:off x="6821558" y="745822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KDC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D37761B-8A50-1241-886D-254D6764E29F}"/>
              </a:ext>
            </a:extLst>
          </p:cNvPr>
          <p:cNvSpPr txBox="1"/>
          <p:nvPr/>
        </p:nvSpPr>
        <p:spPr>
          <a:xfrm>
            <a:off x="6692779" y="1031024"/>
            <a:ext cx="47801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AS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8764D59-FB69-824A-8397-494953BB2CD6}"/>
              </a:ext>
            </a:extLst>
          </p:cNvPr>
          <p:cNvSpPr txBox="1"/>
          <p:nvPr/>
        </p:nvSpPr>
        <p:spPr>
          <a:xfrm>
            <a:off x="7184209" y="1031375"/>
            <a:ext cx="643125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TGS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F2CE9390-1080-9D4A-AC61-8B6235A76A2D}"/>
              </a:ext>
            </a:extLst>
          </p:cNvPr>
          <p:cNvCxnSpPr>
            <a:cxnSpLocks/>
          </p:cNvCxnSpPr>
          <p:nvPr/>
        </p:nvCxnSpPr>
        <p:spPr>
          <a:xfrm flipH="1">
            <a:off x="2908075" y="2020892"/>
            <a:ext cx="4023713" cy="0"/>
          </a:xfrm>
          <a:prstGeom prst="straightConnector1">
            <a:avLst/>
          </a:prstGeom>
          <a:ln w="38100" cap="sq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1 つの角を切り取った四角形 33">
            <a:extLst>
              <a:ext uri="{FF2B5EF4-FFF2-40B4-BE49-F238E27FC236}">
                <a16:creationId xmlns:a16="http://schemas.microsoft.com/office/drawing/2014/main" id="{1DF906CC-BD38-7948-98F9-8AEF5B2217B5}"/>
              </a:ext>
            </a:extLst>
          </p:cNvPr>
          <p:cNvSpPr/>
          <p:nvPr/>
        </p:nvSpPr>
        <p:spPr>
          <a:xfrm rot="16200000">
            <a:off x="5831415" y="1598548"/>
            <a:ext cx="363843" cy="776715"/>
          </a:xfrm>
          <a:prstGeom prst="snip1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dirty="0"/>
              <a:t>TGT</a:t>
            </a:r>
            <a:endParaRPr kumimoji="1" lang="ja-JP" altLang="en-US"/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8D9AA32A-8827-4540-88B9-4CD6CAED0826}"/>
              </a:ext>
            </a:extLst>
          </p:cNvPr>
          <p:cNvCxnSpPr>
            <a:cxnSpLocks/>
          </p:cNvCxnSpPr>
          <p:nvPr/>
        </p:nvCxnSpPr>
        <p:spPr>
          <a:xfrm>
            <a:off x="2908075" y="2603950"/>
            <a:ext cx="4553806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57130133-41A3-CF43-A3AD-A208D262741D}"/>
              </a:ext>
            </a:extLst>
          </p:cNvPr>
          <p:cNvCxnSpPr>
            <a:cxnSpLocks/>
          </p:cNvCxnSpPr>
          <p:nvPr/>
        </p:nvCxnSpPr>
        <p:spPr>
          <a:xfrm flipH="1">
            <a:off x="2927103" y="3225479"/>
            <a:ext cx="4534778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1 つの角を切り取った四角形 39">
            <a:extLst>
              <a:ext uri="{FF2B5EF4-FFF2-40B4-BE49-F238E27FC236}">
                <a16:creationId xmlns:a16="http://schemas.microsoft.com/office/drawing/2014/main" id="{1C050B37-7C03-7643-9441-C30125B565A0}"/>
              </a:ext>
            </a:extLst>
          </p:cNvPr>
          <p:cNvSpPr/>
          <p:nvPr/>
        </p:nvSpPr>
        <p:spPr>
          <a:xfrm rot="16200000">
            <a:off x="5839719" y="2179048"/>
            <a:ext cx="347235" cy="776715"/>
          </a:xfrm>
          <a:prstGeom prst="snip1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dirty="0"/>
              <a:t>TGT</a:t>
            </a:r>
            <a:endParaRPr kumimoji="1" lang="ja-JP" altLang="en-US"/>
          </a:p>
        </p:txBody>
      </p:sp>
      <p:sp>
        <p:nvSpPr>
          <p:cNvPr id="45" name="1 つの角を切り取った四角形 44">
            <a:extLst>
              <a:ext uri="{FF2B5EF4-FFF2-40B4-BE49-F238E27FC236}">
                <a16:creationId xmlns:a16="http://schemas.microsoft.com/office/drawing/2014/main" id="{578D5406-B61D-8A4C-B8F2-9FB1B65F7EF9}"/>
              </a:ext>
            </a:extLst>
          </p:cNvPr>
          <p:cNvSpPr/>
          <p:nvPr/>
        </p:nvSpPr>
        <p:spPr>
          <a:xfrm rot="16200000">
            <a:off x="4843999" y="2755055"/>
            <a:ext cx="450355" cy="909600"/>
          </a:xfrm>
          <a:prstGeom prst="snip1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ja-JP" sz="1600" dirty="0"/>
              <a:t>Service Ticket</a:t>
            </a:r>
            <a:r>
              <a:rPr lang="en-US" altLang="ja-JP" sz="1600" dirty="0">
                <a:solidFill>
                  <a:srgbClr val="FFC000"/>
                </a:solidFill>
              </a:rPr>
              <a:t>1</a:t>
            </a:r>
            <a:endParaRPr kumimoji="1" lang="ja-JP" altLang="en-US" sz="1600">
              <a:solidFill>
                <a:srgbClr val="FFC000"/>
              </a:solidFill>
            </a:endParaRP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DB683186-87CF-7A45-A4F1-8037BCF86F72}"/>
              </a:ext>
            </a:extLst>
          </p:cNvPr>
          <p:cNvCxnSpPr>
            <a:cxnSpLocks/>
          </p:cNvCxnSpPr>
          <p:nvPr/>
        </p:nvCxnSpPr>
        <p:spPr>
          <a:xfrm>
            <a:off x="2951967" y="3896218"/>
            <a:ext cx="5938076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1 つの角を切り取った四角形 48">
            <a:extLst>
              <a:ext uri="{FF2B5EF4-FFF2-40B4-BE49-F238E27FC236}">
                <a16:creationId xmlns:a16="http://schemas.microsoft.com/office/drawing/2014/main" id="{9B860A93-1A84-944E-A3B9-4BBEFE0467C4}"/>
              </a:ext>
            </a:extLst>
          </p:cNvPr>
          <p:cNvSpPr/>
          <p:nvPr/>
        </p:nvSpPr>
        <p:spPr>
          <a:xfrm rot="16200000">
            <a:off x="6174484" y="3425175"/>
            <a:ext cx="434514" cy="859638"/>
          </a:xfrm>
          <a:prstGeom prst="snip1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ja-JP" sz="1600" dirty="0"/>
              <a:t>Service Ticket</a:t>
            </a:r>
            <a:r>
              <a:rPr lang="en-US" altLang="ja-JP" sz="1600" dirty="0">
                <a:solidFill>
                  <a:srgbClr val="FFC000"/>
                </a:solidFill>
              </a:rPr>
              <a:t>1</a:t>
            </a:r>
            <a:endParaRPr kumimoji="1" lang="ja-JP" altLang="en-US" sz="1600">
              <a:solidFill>
                <a:srgbClr val="FFC000"/>
              </a:solidFill>
            </a:endParaRP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B5567FC1-115D-7241-B88F-7D29570227AD}"/>
              </a:ext>
            </a:extLst>
          </p:cNvPr>
          <p:cNvCxnSpPr>
            <a:cxnSpLocks/>
          </p:cNvCxnSpPr>
          <p:nvPr/>
        </p:nvCxnSpPr>
        <p:spPr>
          <a:xfrm flipH="1">
            <a:off x="2908075" y="4354910"/>
            <a:ext cx="5972454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D8B4DEA9-AD1C-E34C-8B78-24A954D70D8F}"/>
              </a:ext>
            </a:extLst>
          </p:cNvPr>
          <p:cNvCxnSpPr>
            <a:cxnSpLocks/>
          </p:cNvCxnSpPr>
          <p:nvPr/>
        </p:nvCxnSpPr>
        <p:spPr>
          <a:xfrm>
            <a:off x="2910163" y="4910822"/>
            <a:ext cx="4553806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468B9DD0-49F1-3F4B-9CC8-A9EC0FAB6F38}"/>
              </a:ext>
            </a:extLst>
          </p:cNvPr>
          <p:cNvCxnSpPr>
            <a:cxnSpLocks/>
          </p:cNvCxnSpPr>
          <p:nvPr/>
        </p:nvCxnSpPr>
        <p:spPr>
          <a:xfrm flipH="1">
            <a:off x="2917589" y="5457195"/>
            <a:ext cx="4534778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1 つの角を切り取った四角形 53">
            <a:extLst>
              <a:ext uri="{FF2B5EF4-FFF2-40B4-BE49-F238E27FC236}">
                <a16:creationId xmlns:a16="http://schemas.microsoft.com/office/drawing/2014/main" id="{1BBA6FE8-8031-5040-BA57-803C318DD610}"/>
              </a:ext>
            </a:extLst>
          </p:cNvPr>
          <p:cNvSpPr/>
          <p:nvPr/>
        </p:nvSpPr>
        <p:spPr>
          <a:xfrm rot="16200000">
            <a:off x="6091079" y="4551838"/>
            <a:ext cx="345233" cy="697169"/>
          </a:xfrm>
          <a:prstGeom prst="snip1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dirty="0"/>
              <a:t>TGT</a:t>
            </a:r>
            <a:endParaRPr kumimoji="1" lang="ja-JP" altLang="en-US"/>
          </a:p>
        </p:txBody>
      </p:sp>
      <p:sp>
        <p:nvSpPr>
          <p:cNvPr id="55" name="1 つの角を切り取った四角形 54">
            <a:extLst>
              <a:ext uri="{FF2B5EF4-FFF2-40B4-BE49-F238E27FC236}">
                <a16:creationId xmlns:a16="http://schemas.microsoft.com/office/drawing/2014/main" id="{BE20E62A-EBC4-A54D-8BCD-D02587DA603F}"/>
              </a:ext>
            </a:extLst>
          </p:cNvPr>
          <p:cNvSpPr/>
          <p:nvPr/>
        </p:nvSpPr>
        <p:spPr>
          <a:xfrm rot="16200000">
            <a:off x="4562457" y="4980310"/>
            <a:ext cx="454710" cy="917186"/>
          </a:xfrm>
          <a:prstGeom prst="snip1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ja-JP" sz="1600" dirty="0"/>
              <a:t>Service Ticket</a:t>
            </a:r>
            <a:r>
              <a:rPr lang="en-US" altLang="ja-JP" sz="1600" dirty="0">
                <a:solidFill>
                  <a:srgbClr val="FFC000"/>
                </a:solidFill>
              </a:rPr>
              <a:t>2</a:t>
            </a:r>
            <a:endParaRPr kumimoji="1" lang="ja-JP" altLang="en-US" sz="1600">
              <a:solidFill>
                <a:srgbClr val="FFC000"/>
              </a:solidFill>
            </a:endParaRPr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C837876-460E-534D-B397-6648C68477D2}"/>
              </a:ext>
            </a:extLst>
          </p:cNvPr>
          <p:cNvCxnSpPr>
            <a:cxnSpLocks/>
          </p:cNvCxnSpPr>
          <p:nvPr/>
        </p:nvCxnSpPr>
        <p:spPr>
          <a:xfrm flipV="1">
            <a:off x="2927102" y="6048829"/>
            <a:ext cx="7443302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1 つの角を切り取った四角形 62">
            <a:extLst>
              <a:ext uri="{FF2B5EF4-FFF2-40B4-BE49-F238E27FC236}">
                <a16:creationId xmlns:a16="http://schemas.microsoft.com/office/drawing/2014/main" id="{4D70C41B-9960-EC48-AE91-23FC3E3898A2}"/>
              </a:ext>
            </a:extLst>
          </p:cNvPr>
          <p:cNvSpPr/>
          <p:nvPr/>
        </p:nvSpPr>
        <p:spPr>
          <a:xfrm rot="16200000">
            <a:off x="7526561" y="5587023"/>
            <a:ext cx="463772" cy="888209"/>
          </a:xfrm>
          <a:prstGeom prst="snip1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ja-JP" sz="1600" dirty="0"/>
              <a:t>Service Ticket</a:t>
            </a:r>
            <a:r>
              <a:rPr lang="en-US" altLang="ja-JP" sz="1600" dirty="0">
                <a:solidFill>
                  <a:srgbClr val="FFC000"/>
                </a:solidFill>
              </a:rPr>
              <a:t>2</a:t>
            </a:r>
            <a:endParaRPr kumimoji="1" lang="ja-JP" altLang="en-US" sz="1600">
              <a:solidFill>
                <a:srgbClr val="FFC000"/>
              </a:solidFill>
            </a:endParaRP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93583552-FE14-CC4A-A3C8-7568D74BFE0F}"/>
              </a:ext>
            </a:extLst>
          </p:cNvPr>
          <p:cNvCxnSpPr>
            <a:cxnSpLocks/>
          </p:cNvCxnSpPr>
          <p:nvPr/>
        </p:nvCxnSpPr>
        <p:spPr>
          <a:xfrm flipH="1">
            <a:off x="2927104" y="6479660"/>
            <a:ext cx="74433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4E5E619F-B9F6-EA4E-84D9-B8ABE9B9537F}"/>
              </a:ext>
            </a:extLst>
          </p:cNvPr>
          <p:cNvSpPr txBox="1"/>
          <p:nvPr/>
        </p:nvSpPr>
        <p:spPr>
          <a:xfrm>
            <a:off x="3431442" y="1262182"/>
            <a:ext cx="2342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ID/</a:t>
            </a:r>
            <a:r>
              <a:rPr kumimoji="1" lang="ja-JP" altLang="en-US" sz="1600"/>
              <a:t>パス</a:t>
            </a:r>
            <a:r>
              <a:rPr lang="ja-JP" altLang="en-US" sz="1600"/>
              <a:t>ワード資格情報</a:t>
            </a:r>
            <a:endParaRPr kumimoji="1" lang="ja-JP" altLang="en-US" sz="1600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76AD4C0E-2E88-2C4A-A2EB-5E8BA4707FCC}"/>
              </a:ext>
            </a:extLst>
          </p:cNvPr>
          <p:cNvSpPr txBox="1"/>
          <p:nvPr/>
        </p:nvSpPr>
        <p:spPr>
          <a:xfrm>
            <a:off x="4163055" y="170362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認証成功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C7D970BE-45E2-3C47-97AE-152F14169D29}"/>
              </a:ext>
            </a:extLst>
          </p:cNvPr>
          <p:cNvSpPr txBox="1"/>
          <p:nvPr/>
        </p:nvSpPr>
        <p:spPr>
          <a:xfrm>
            <a:off x="3035895" y="2267922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サービスチケット要求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A5C4273-4CE5-974B-B323-89FB86FDF02D}"/>
              </a:ext>
            </a:extLst>
          </p:cNvPr>
          <p:cNvSpPr txBox="1"/>
          <p:nvPr/>
        </p:nvSpPr>
        <p:spPr>
          <a:xfrm>
            <a:off x="2969538" y="262886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サービスチケット</a:t>
            </a:r>
            <a:endParaRPr kumimoji="1" lang="en-US" altLang="ja-JP" sz="1600" dirty="0"/>
          </a:p>
          <a:p>
            <a:r>
              <a:rPr lang="ja-JP" altLang="en-US" sz="1600"/>
              <a:t>払い出し</a:t>
            </a:r>
            <a:endParaRPr kumimoji="1" lang="ja-JP" altLang="en-US" sz="160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1CDD5911-B5F4-804D-A312-F41D20AAA57C}"/>
              </a:ext>
            </a:extLst>
          </p:cNvPr>
          <p:cNvSpPr txBox="1"/>
          <p:nvPr/>
        </p:nvSpPr>
        <p:spPr>
          <a:xfrm>
            <a:off x="8380188" y="774755"/>
            <a:ext cx="111643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/>
              <a:t>ファイル</a:t>
            </a:r>
            <a:endParaRPr lang="en-US" altLang="ja-JP" dirty="0"/>
          </a:p>
          <a:p>
            <a:pPr algn="ctr"/>
            <a:r>
              <a:rPr lang="ja-JP" altLang="en-US"/>
              <a:t>サーバ</a:t>
            </a:r>
            <a:endParaRPr kumimoji="1" lang="ja-JP" altLang="en-US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CBB8D7A2-F4E8-1443-9598-737A0C09361D}"/>
              </a:ext>
            </a:extLst>
          </p:cNvPr>
          <p:cNvSpPr txBox="1"/>
          <p:nvPr/>
        </p:nvSpPr>
        <p:spPr>
          <a:xfrm>
            <a:off x="9924290" y="754410"/>
            <a:ext cx="87716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LDAP</a:t>
            </a:r>
          </a:p>
          <a:p>
            <a:r>
              <a:rPr lang="ja-JP" altLang="en-US"/>
              <a:t>サーバ</a:t>
            </a:r>
            <a:endParaRPr kumimoji="1" lang="ja-JP" altLang="en-US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E6C22A5E-80FC-1748-9E3A-B8AC3B1ED95F}"/>
              </a:ext>
            </a:extLst>
          </p:cNvPr>
          <p:cNvSpPr txBox="1"/>
          <p:nvPr/>
        </p:nvSpPr>
        <p:spPr>
          <a:xfrm>
            <a:off x="3400192" y="3532104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ファイルサーバ認証</a:t>
            </a: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51773802-BD7A-654A-A857-8C868AF31ED0}"/>
              </a:ext>
            </a:extLst>
          </p:cNvPr>
          <p:cNvSpPr txBox="1"/>
          <p:nvPr/>
        </p:nvSpPr>
        <p:spPr>
          <a:xfrm>
            <a:off x="3271111" y="4033261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ファイルサーバ認証成功</a:t>
            </a: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381ECD74-D2F0-014E-9049-F3F439A3781B}"/>
              </a:ext>
            </a:extLst>
          </p:cNvPr>
          <p:cNvSpPr txBox="1"/>
          <p:nvPr/>
        </p:nvSpPr>
        <p:spPr>
          <a:xfrm>
            <a:off x="2858187" y="4571557"/>
            <a:ext cx="27799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LDAP</a:t>
            </a:r>
            <a:r>
              <a:rPr kumimoji="1" lang="ja-JP" altLang="en-US" sz="1600"/>
              <a:t>サーバ用チケット要求</a:t>
            </a: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CD19BFE9-A7D5-344F-804B-9F2930E1CB9B}"/>
              </a:ext>
            </a:extLst>
          </p:cNvPr>
          <p:cNvSpPr txBox="1"/>
          <p:nvPr/>
        </p:nvSpPr>
        <p:spPr>
          <a:xfrm>
            <a:off x="3037063" y="492772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サービスチケット</a:t>
            </a:r>
            <a:endParaRPr kumimoji="1" lang="en-US" altLang="ja-JP" sz="1600" dirty="0"/>
          </a:p>
          <a:p>
            <a:r>
              <a:rPr kumimoji="1" lang="ja-JP" altLang="en-US" sz="1600"/>
              <a:t>払い戻し</a:t>
            </a: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DA83CA59-3818-844F-93FD-2D477649EAA7}"/>
              </a:ext>
            </a:extLst>
          </p:cNvPr>
          <p:cNvSpPr txBox="1"/>
          <p:nvPr/>
        </p:nvSpPr>
        <p:spPr>
          <a:xfrm>
            <a:off x="3055604" y="5710247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LDAP</a:t>
            </a:r>
            <a:r>
              <a:rPr kumimoji="1" lang="ja-JP" altLang="en-US"/>
              <a:t>認証</a:t>
            </a: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D3C63894-9DEE-9548-AC9A-164BB4520DEB}"/>
              </a:ext>
            </a:extLst>
          </p:cNvPr>
          <p:cNvSpPr txBox="1"/>
          <p:nvPr/>
        </p:nvSpPr>
        <p:spPr>
          <a:xfrm>
            <a:off x="3110857" y="6137614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LDAP</a:t>
            </a:r>
            <a:r>
              <a:rPr kumimoji="1" lang="ja-JP" altLang="en-US"/>
              <a:t>認証成功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37F50314-CBAA-474A-8D73-F2AD3F81DF8D}"/>
              </a:ext>
            </a:extLst>
          </p:cNvPr>
          <p:cNvSpPr txBox="1"/>
          <p:nvPr/>
        </p:nvSpPr>
        <p:spPr>
          <a:xfrm>
            <a:off x="1275705" y="13323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ログイン</a:t>
            </a:r>
            <a:endParaRPr kumimoji="1" lang="ja-JP" altLang="en-US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4F93976E-F1AF-DC4B-9DF7-63F30A3BB35F}"/>
              </a:ext>
            </a:extLst>
          </p:cNvPr>
          <p:cNvSpPr txBox="1"/>
          <p:nvPr/>
        </p:nvSpPr>
        <p:spPr>
          <a:xfrm>
            <a:off x="435640" y="239211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ファイルサーバに</a:t>
            </a:r>
            <a:endParaRPr lang="en-US" altLang="ja-JP" dirty="0"/>
          </a:p>
          <a:p>
            <a:r>
              <a:rPr kumimoji="1" lang="ja-JP" altLang="en-US"/>
              <a:t>アクセスしたい。</a:t>
            </a:r>
            <a:endParaRPr kumimoji="1" lang="en-US" altLang="ja-JP" dirty="0"/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0E2EBD11-CCA5-9B47-BECF-9F9D3222EA77}"/>
              </a:ext>
            </a:extLst>
          </p:cNvPr>
          <p:cNvSpPr txBox="1"/>
          <p:nvPr/>
        </p:nvSpPr>
        <p:spPr>
          <a:xfrm>
            <a:off x="203296" y="4727805"/>
            <a:ext cx="2180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次は</a:t>
            </a:r>
            <a:r>
              <a:rPr kumimoji="1" lang="en-US" altLang="ja-JP" dirty="0"/>
              <a:t>LDAP</a:t>
            </a:r>
            <a:r>
              <a:rPr kumimoji="1" lang="ja-JP" altLang="en-US"/>
              <a:t>サーバに</a:t>
            </a:r>
            <a:endParaRPr kumimoji="1" lang="en-US" altLang="ja-JP" dirty="0"/>
          </a:p>
          <a:p>
            <a:r>
              <a:rPr kumimoji="1" lang="ja-JP" altLang="en-US"/>
              <a:t>アクセス</a:t>
            </a:r>
            <a:r>
              <a:rPr lang="ja-JP" altLang="en-US"/>
              <a:t>したい。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3590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3DB74AC-4E92-A441-BDC8-37C351E8619A}"/>
              </a:ext>
            </a:extLst>
          </p:cNvPr>
          <p:cNvSpPr/>
          <p:nvPr/>
        </p:nvSpPr>
        <p:spPr>
          <a:xfrm>
            <a:off x="6814912" y="988505"/>
            <a:ext cx="3904390" cy="4237022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E81228E-8F58-544A-983D-DB7DEDC91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006" y="587605"/>
            <a:ext cx="1143000" cy="8128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E0FB9F9-6600-BA4D-AAF1-57213BBEE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292" y="2687916"/>
            <a:ext cx="520700" cy="8382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E823936-F079-FF49-A790-F0512C155A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3591" y="1506816"/>
            <a:ext cx="571500" cy="8001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995FC5E-9608-F149-AC4C-5CEBF2DC63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1475" y="3907116"/>
            <a:ext cx="571500" cy="8001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9054421-9209-A445-912D-EE6DB06231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5301" y="2762273"/>
            <a:ext cx="711200" cy="711200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59BD285-B99E-354E-AE49-99032F454AF1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 flipV="1">
            <a:off x="8866501" y="1906866"/>
            <a:ext cx="1117090" cy="1211007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234DF0F-A6E4-F347-B6EA-E8460DA0407C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8866501" y="3117873"/>
            <a:ext cx="1114974" cy="1189293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3E298A39-F658-7944-B761-18077069692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066992" y="3107016"/>
            <a:ext cx="1088309" cy="10857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4BBC2F4-BFAC-5244-9A87-CF8ED664F807}"/>
              </a:ext>
            </a:extLst>
          </p:cNvPr>
          <p:cNvSpPr/>
          <p:nvPr/>
        </p:nvSpPr>
        <p:spPr>
          <a:xfrm>
            <a:off x="7550587" y="476418"/>
            <a:ext cx="2209573" cy="74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社内ネットワーク</a:t>
            </a:r>
          </a:p>
        </p:txBody>
      </p:sp>
      <p:sp>
        <p:nvSpPr>
          <p:cNvPr id="29" name="雲 28">
            <a:extLst>
              <a:ext uri="{FF2B5EF4-FFF2-40B4-BE49-F238E27FC236}">
                <a16:creationId xmlns:a16="http://schemas.microsoft.com/office/drawing/2014/main" id="{3A823A53-72E5-5B4A-A5B2-C4219099BB07}"/>
              </a:ext>
            </a:extLst>
          </p:cNvPr>
          <p:cNvSpPr/>
          <p:nvPr/>
        </p:nvSpPr>
        <p:spPr>
          <a:xfrm>
            <a:off x="3384966" y="2493783"/>
            <a:ext cx="2119896" cy="1105922"/>
          </a:xfrm>
          <a:prstGeom prst="cloud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ysClr val="windowText" lastClr="000000"/>
                </a:solidFill>
              </a:rPr>
              <a:t>Internet</a:t>
            </a:r>
            <a:endParaRPr kumimoji="1" lang="ja-JP" altLang="en-US" sz="2400">
              <a:solidFill>
                <a:sysClr val="windowText" lastClr="000000"/>
              </a:solidFill>
            </a:endParaRP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0FE905DA-86EC-C94F-88B3-74C7501D2172}"/>
              </a:ext>
            </a:extLst>
          </p:cNvPr>
          <p:cNvCxnSpPr>
            <a:cxnSpLocks/>
            <a:stCxn id="29" idx="0"/>
            <a:endCxn id="7" idx="1"/>
          </p:cNvCxnSpPr>
          <p:nvPr/>
        </p:nvCxnSpPr>
        <p:spPr>
          <a:xfrm>
            <a:off x="5503095" y="3046744"/>
            <a:ext cx="1043197" cy="60272"/>
          </a:xfrm>
          <a:prstGeom prst="line">
            <a:avLst/>
          </a:prstGeom>
          <a:ln w="34925" cap="rnd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6C657A0-B2B1-9F49-A404-C22BFF2A3153}"/>
              </a:ext>
            </a:extLst>
          </p:cNvPr>
          <p:cNvSpPr txBox="1"/>
          <p:nvPr/>
        </p:nvSpPr>
        <p:spPr>
          <a:xfrm>
            <a:off x="5715499" y="3520461"/>
            <a:ext cx="173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150.65.136.94</a:t>
            </a:r>
            <a:endParaRPr kumimoji="1" lang="ja-JP" altLang="en-US" sz="160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8837A4-85C2-7E42-8727-5A39197AB4CD}"/>
              </a:ext>
            </a:extLst>
          </p:cNvPr>
          <p:cNvSpPr txBox="1"/>
          <p:nvPr/>
        </p:nvSpPr>
        <p:spPr>
          <a:xfrm>
            <a:off x="7030295" y="3254318"/>
            <a:ext cx="87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10.1.1.1</a:t>
            </a:r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AB78988-97AC-8E45-B39E-2CCD52D679B2}"/>
              </a:ext>
            </a:extLst>
          </p:cNvPr>
          <p:cNvSpPr txBox="1"/>
          <p:nvPr/>
        </p:nvSpPr>
        <p:spPr>
          <a:xfrm>
            <a:off x="9298826" y="1629759"/>
            <a:ext cx="136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10.1.1.7</a:t>
            </a:r>
            <a:endParaRPr kumimoji="1" lang="ja-JP" altLang="en-US" sz="140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3E3C1E0-F315-4D4A-871C-664C6A3378C2}"/>
              </a:ext>
            </a:extLst>
          </p:cNvPr>
          <p:cNvSpPr txBox="1"/>
          <p:nvPr/>
        </p:nvSpPr>
        <p:spPr>
          <a:xfrm>
            <a:off x="9280050" y="4427822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10.1.1.8</a:t>
            </a:r>
            <a:endParaRPr kumimoji="1" lang="ja-JP" altLang="en-US" sz="140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BBBC7B7-2CE0-E84A-881E-1C5426FEEEE4}"/>
              </a:ext>
            </a:extLst>
          </p:cNvPr>
          <p:cNvSpPr txBox="1"/>
          <p:nvPr/>
        </p:nvSpPr>
        <p:spPr>
          <a:xfrm>
            <a:off x="10063828" y="1261906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PC7</a:t>
            </a:r>
            <a:endParaRPr kumimoji="1" lang="ja-JP" altLang="en-US" sz="120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238B99A-9B39-1B4C-A73F-4D39987CD314}"/>
              </a:ext>
            </a:extLst>
          </p:cNvPr>
          <p:cNvSpPr txBox="1"/>
          <p:nvPr/>
        </p:nvSpPr>
        <p:spPr>
          <a:xfrm>
            <a:off x="10066254" y="3628233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PC8</a:t>
            </a:r>
            <a:endParaRPr kumimoji="1" lang="ja-JP" altLang="en-US" sz="140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89A085B-8C25-AA4B-B8D4-DE063FD10811}"/>
              </a:ext>
            </a:extLst>
          </p:cNvPr>
          <p:cNvSpPr txBox="1"/>
          <p:nvPr/>
        </p:nvSpPr>
        <p:spPr>
          <a:xfrm>
            <a:off x="8084972" y="2493782"/>
            <a:ext cx="1140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L2switch</a:t>
            </a:r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71BFD0A-EC31-5046-9490-560DA9C36BD6}"/>
              </a:ext>
            </a:extLst>
          </p:cNvPr>
          <p:cNvSpPr txBox="1"/>
          <p:nvPr/>
        </p:nvSpPr>
        <p:spPr>
          <a:xfrm>
            <a:off x="6078523" y="2447690"/>
            <a:ext cx="134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Gateway  Server</a:t>
            </a:r>
            <a:endParaRPr kumimoji="1" lang="ja-JP" altLang="en-US" sz="120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44FE1C-235B-1F42-A57A-09876692FBEB}"/>
              </a:ext>
            </a:extLst>
          </p:cNvPr>
          <p:cNvSpPr txBox="1"/>
          <p:nvPr/>
        </p:nvSpPr>
        <p:spPr>
          <a:xfrm>
            <a:off x="1181474" y="1488273"/>
            <a:ext cx="108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Client</a:t>
            </a:r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B29CE177-D1DE-F242-B0BB-73B3EB13C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406" y="740005"/>
            <a:ext cx="1143000" cy="812800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CCC38C86-E991-944B-A449-152598E1F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002" y="2837313"/>
            <a:ext cx="1143000" cy="812800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A7930D9A-8394-E24C-AC83-D25D215B2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657" y="1897513"/>
            <a:ext cx="1143000" cy="812800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5CBE6BED-38E0-6E4D-9CF3-FC92290F3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442" y="3883258"/>
            <a:ext cx="11430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233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F95B8671-3189-6A4D-BBD6-4B08F2FA7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48" y="4479533"/>
            <a:ext cx="1400902" cy="996197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EA81F3C-5622-7B4E-AB64-AFF87CA21200}"/>
              </a:ext>
            </a:extLst>
          </p:cNvPr>
          <p:cNvSpPr/>
          <p:nvPr/>
        </p:nvSpPr>
        <p:spPr>
          <a:xfrm>
            <a:off x="8534435" y="3461531"/>
            <a:ext cx="2820330" cy="1272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社内ネットワーク</a:t>
            </a:r>
          </a:p>
        </p:txBody>
      </p:sp>
      <p:sp>
        <p:nvSpPr>
          <p:cNvPr id="4" name="雲 3">
            <a:extLst>
              <a:ext uri="{FF2B5EF4-FFF2-40B4-BE49-F238E27FC236}">
                <a16:creationId xmlns:a16="http://schemas.microsoft.com/office/drawing/2014/main" id="{6C038A03-6984-254E-B1E9-7F075C3FC9B9}"/>
              </a:ext>
            </a:extLst>
          </p:cNvPr>
          <p:cNvSpPr/>
          <p:nvPr/>
        </p:nvSpPr>
        <p:spPr>
          <a:xfrm>
            <a:off x="4271205" y="3588160"/>
            <a:ext cx="2441352" cy="2009617"/>
          </a:xfrm>
          <a:prstGeom prst="cloud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ysClr val="windowText" lastClr="000000"/>
                </a:solidFill>
              </a:rPr>
              <a:t>Internet</a:t>
            </a:r>
            <a:endParaRPr kumimoji="1" lang="ja-JP" altLang="en-US" sz="2800">
              <a:solidFill>
                <a:sysClr val="windowText" lastClr="000000"/>
              </a:solidFill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AEB35DC2-41B0-9D4D-A165-CAB304026A07}"/>
              </a:ext>
            </a:extLst>
          </p:cNvPr>
          <p:cNvCxnSpPr>
            <a:cxnSpLocks/>
            <a:stCxn id="4" idx="0"/>
            <a:endCxn id="3" idx="1"/>
          </p:cNvCxnSpPr>
          <p:nvPr/>
        </p:nvCxnSpPr>
        <p:spPr>
          <a:xfrm flipV="1">
            <a:off x="6710523" y="4097793"/>
            <a:ext cx="1823912" cy="495176"/>
          </a:xfrm>
          <a:prstGeom prst="straightConnector1">
            <a:avLst/>
          </a:prstGeom>
          <a:ln w="53975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200772BC-2704-D847-88CA-5FA2B4034D62}"/>
              </a:ext>
            </a:extLst>
          </p:cNvPr>
          <p:cNvCxnSpPr>
            <a:cxnSpLocks/>
            <a:stCxn id="2" idx="3"/>
            <a:endCxn id="4" idx="2"/>
          </p:cNvCxnSpPr>
          <p:nvPr/>
        </p:nvCxnSpPr>
        <p:spPr>
          <a:xfrm flipV="1">
            <a:off x="2039150" y="4592969"/>
            <a:ext cx="2239628" cy="384663"/>
          </a:xfrm>
          <a:prstGeom prst="straightConnector1">
            <a:avLst/>
          </a:prstGeom>
          <a:ln w="53975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>
            <a:extLst>
              <a:ext uri="{FF2B5EF4-FFF2-40B4-BE49-F238E27FC236}">
                <a16:creationId xmlns:a16="http://schemas.microsoft.com/office/drawing/2014/main" id="{3BF4107E-67C0-D840-A71C-3ABB9E94B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039" y="1208305"/>
            <a:ext cx="769289" cy="107700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7D77EEEB-19CC-044F-BCA5-087160BAC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237" y="1208305"/>
            <a:ext cx="769289" cy="107700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EDF89651-EA11-5645-90E1-DCBAFC4DA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434" y="1208305"/>
            <a:ext cx="769289" cy="1077004"/>
          </a:xfrm>
          <a:prstGeom prst="rect">
            <a:avLst/>
          </a:prstGeom>
        </p:spPr>
      </p:pic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439F944-ED28-984D-9B04-5EACC7BEAF70}"/>
              </a:ext>
            </a:extLst>
          </p:cNvPr>
          <p:cNvCxnSpPr>
            <a:cxnSpLocks/>
            <a:stCxn id="12" idx="2"/>
            <a:endCxn id="4" idx="3"/>
          </p:cNvCxnSpPr>
          <p:nvPr/>
        </p:nvCxnSpPr>
        <p:spPr>
          <a:xfrm flipH="1">
            <a:off x="5491881" y="2285309"/>
            <a:ext cx="1" cy="141775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95690DE-CE83-3E49-940E-CC64B7C6037C}"/>
              </a:ext>
            </a:extLst>
          </p:cNvPr>
          <p:cNvSpPr txBox="1"/>
          <p:nvPr/>
        </p:nvSpPr>
        <p:spPr>
          <a:xfrm>
            <a:off x="438452" y="564905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テレワーク端末</a:t>
            </a:r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5F82CDD7-4D15-3F4E-83C4-7B1CAC188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0907" y="5472772"/>
            <a:ext cx="648453" cy="907834"/>
          </a:xfrm>
          <a:prstGeom prst="rect">
            <a:avLst/>
          </a:prstGeom>
        </p:spPr>
      </p:pic>
      <p:sp>
        <p:nvSpPr>
          <p:cNvPr id="46" name="雲形吹き出し 45">
            <a:extLst>
              <a:ext uri="{FF2B5EF4-FFF2-40B4-BE49-F238E27FC236}">
                <a16:creationId xmlns:a16="http://schemas.microsoft.com/office/drawing/2014/main" id="{A8C9F942-B141-044F-848A-308CEC6E80BB}"/>
              </a:ext>
            </a:extLst>
          </p:cNvPr>
          <p:cNvSpPr/>
          <p:nvPr/>
        </p:nvSpPr>
        <p:spPr>
          <a:xfrm>
            <a:off x="3819646" y="927072"/>
            <a:ext cx="3171463" cy="1639468"/>
          </a:xfrm>
          <a:prstGeom prst="cloudCallout">
            <a:avLst/>
          </a:prstGeom>
          <a:solidFill>
            <a:schemeClr val="bg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図 46">
            <a:extLst>
              <a:ext uri="{FF2B5EF4-FFF2-40B4-BE49-F238E27FC236}">
                <a16:creationId xmlns:a16="http://schemas.microsoft.com/office/drawing/2014/main" id="{5B5BBFA4-16C2-F146-8E93-015DB623B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4937" y="5472772"/>
            <a:ext cx="1010126" cy="907834"/>
          </a:xfrm>
          <a:prstGeom prst="rect">
            <a:avLst/>
          </a:prstGeom>
        </p:spPr>
      </p:pic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39DA4B8A-966D-CF49-B996-BFE0940E8005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9140000" y="4734054"/>
            <a:ext cx="0" cy="73871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2CF82CE7-BA1C-4C49-840D-11119109784F}"/>
              </a:ext>
            </a:extLst>
          </p:cNvPr>
          <p:cNvCxnSpPr>
            <a:cxnSpLocks/>
          </p:cNvCxnSpPr>
          <p:nvPr/>
        </p:nvCxnSpPr>
        <p:spPr>
          <a:xfrm>
            <a:off x="10825133" y="4734054"/>
            <a:ext cx="0" cy="73871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9CF1AB36-BB25-C64F-95E4-B15C0193D926}"/>
              </a:ext>
            </a:extLst>
          </p:cNvPr>
          <p:cNvSpPr txBox="1"/>
          <p:nvPr/>
        </p:nvSpPr>
        <p:spPr>
          <a:xfrm>
            <a:off x="4591634" y="59099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クラウドサーバ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5A0ABA3F-1638-4F46-AE9C-A9F75741D741}"/>
              </a:ext>
            </a:extLst>
          </p:cNvPr>
          <p:cNvSpPr txBox="1"/>
          <p:nvPr/>
        </p:nvSpPr>
        <p:spPr>
          <a:xfrm>
            <a:off x="9403571" y="4951446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社内サーバ</a:t>
            </a:r>
            <a:endParaRPr kumimoji="1" lang="en-US" altLang="ja-JP" dirty="0"/>
          </a:p>
          <a:p>
            <a:r>
              <a:rPr lang="ja-JP" altLang="en-US"/>
              <a:t>社内</a:t>
            </a:r>
            <a:r>
              <a:rPr lang="en-US" altLang="ja-JP" dirty="0"/>
              <a:t>PC</a:t>
            </a:r>
            <a:endParaRPr kumimoji="1" lang="ja-JP" altLang="en-US"/>
          </a:p>
        </p:txBody>
      </p:sp>
      <p:cxnSp>
        <p:nvCxnSpPr>
          <p:cNvPr id="34" name="曲線コネクタ 33">
            <a:extLst>
              <a:ext uri="{FF2B5EF4-FFF2-40B4-BE49-F238E27FC236}">
                <a16:creationId xmlns:a16="http://schemas.microsoft.com/office/drawing/2014/main" id="{0593237C-B4E6-A645-BE2B-70F6F118100D}"/>
              </a:ext>
            </a:extLst>
          </p:cNvPr>
          <p:cNvCxnSpPr>
            <a:cxnSpLocks/>
            <a:stCxn id="3" idx="0"/>
            <a:endCxn id="13" idx="3"/>
          </p:cNvCxnSpPr>
          <p:nvPr/>
        </p:nvCxnSpPr>
        <p:spPr>
          <a:xfrm rot="16200000" flipV="1">
            <a:off x="7434800" y="951730"/>
            <a:ext cx="1714724" cy="3304877"/>
          </a:xfrm>
          <a:prstGeom prst="curvedConnector2">
            <a:avLst/>
          </a:prstGeom>
          <a:ln w="47625"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線コネクタ 29">
            <a:extLst>
              <a:ext uri="{FF2B5EF4-FFF2-40B4-BE49-F238E27FC236}">
                <a16:creationId xmlns:a16="http://schemas.microsoft.com/office/drawing/2014/main" id="{EF0AA849-7164-6F48-946B-49340EA6F718}"/>
              </a:ext>
            </a:extLst>
          </p:cNvPr>
          <p:cNvCxnSpPr>
            <a:cxnSpLocks/>
            <a:stCxn id="2" idx="0"/>
            <a:endCxn id="11" idx="1"/>
          </p:cNvCxnSpPr>
          <p:nvPr/>
        </p:nvCxnSpPr>
        <p:spPr>
          <a:xfrm rot="5400000" flipH="1" flipV="1">
            <a:off x="1475006" y="1610500"/>
            <a:ext cx="2732726" cy="3005340"/>
          </a:xfrm>
          <a:prstGeom prst="curvedConnector2">
            <a:avLst/>
          </a:prstGeom>
          <a:ln w="47625"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335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F95B8671-3189-6A4D-BBD6-4B08F2FA7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48" y="3738754"/>
            <a:ext cx="1400902" cy="996197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EA81F3C-5622-7B4E-AB64-AFF87CA21200}"/>
              </a:ext>
            </a:extLst>
          </p:cNvPr>
          <p:cNvSpPr/>
          <p:nvPr/>
        </p:nvSpPr>
        <p:spPr>
          <a:xfrm>
            <a:off x="8449519" y="2199190"/>
            <a:ext cx="2905246" cy="1794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社内ネットワーク</a:t>
            </a:r>
          </a:p>
        </p:txBody>
      </p:sp>
      <p:sp>
        <p:nvSpPr>
          <p:cNvPr id="4" name="雲 3">
            <a:extLst>
              <a:ext uri="{FF2B5EF4-FFF2-40B4-BE49-F238E27FC236}">
                <a16:creationId xmlns:a16="http://schemas.microsoft.com/office/drawing/2014/main" id="{6C038A03-6984-254E-B1E9-7F075C3FC9B9}"/>
              </a:ext>
            </a:extLst>
          </p:cNvPr>
          <p:cNvSpPr/>
          <p:nvPr/>
        </p:nvSpPr>
        <p:spPr>
          <a:xfrm>
            <a:off x="4039438" y="2696901"/>
            <a:ext cx="2724949" cy="2211378"/>
          </a:xfrm>
          <a:prstGeom prst="cloud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ysClr val="windowText" lastClr="000000"/>
                </a:solidFill>
              </a:rPr>
              <a:t>Internet</a:t>
            </a:r>
            <a:endParaRPr kumimoji="1" lang="ja-JP" altLang="en-US" sz="2800">
              <a:solidFill>
                <a:sysClr val="windowText" lastClr="000000"/>
              </a:solidFill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AEB35DC2-41B0-9D4D-A165-CAB304026A07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6727568" y="3096233"/>
            <a:ext cx="1721951" cy="148262"/>
          </a:xfrm>
          <a:prstGeom prst="straightConnector1">
            <a:avLst/>
          </a:prstGeom>
          <a:ln w="539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200772BC-2704-D847-88CA-5FA2B4034D62}"/>
              </a:ext>
            </a:extLst>
          </p:cNvPr>
          <p:cNvCxnSpPr>
            <a:cxnSpLocks/>
            <a:stCxn id="2" idx="3"/>
            <a:endCxn id="47" idx="1"/>
          </p:cNvCxnSpPr>
          <p:nvPr/>
        </p:nvCxnSpPr>
        <p:spPr>
          <a:xfrm>
            <a:off x="2039150" y="4236853"/>
            <a:ext cx="6595787" cy="949057"/>
          </a:xfrm>
          <a:prstGeom prst="straightConnector1">
            <a:avLst/>
          </a:prstGeom>
          <a:ln w="53975">
            <a:prstDash val="sysDot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95690DE-CE83-3E49-940E-CC64B7C6037C}"/>
              </a:ext>
            </a:extLst>
          </p:cNvPr>
          <p:cNvSpPr txBox="1"/>
          <p:nvPr/>
        </p:nvSpPr>
        <p:spPr>
          <a:xfrm>
            <a:off x="438452" y="490828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テレワーク端末</a:t>
            </a:r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5F82CDD7-4D15-3F4E-83C4-7B1CAC188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0907" y="4731993"/>
            <a:ext cx="648453" cy="907834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5B5BBFA4-16C2-F146-8E93-015DB623B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4937" y="4731993"/>
            <a:ext cx="1010126" cy="907834"/>
          </a:xfrm>
          <a:prstGeom prst="rect">
            <a:avLst/>
          </a:prstGeom>
        </p:spPr>
      </p:pic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39DA4B8A-966D-CF49-B996-BFE0940E8005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9140000" y="3993275"/>
            <a:ext cx="0" cy="73871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2CF82CE7-BA1C-4C49-840D-11119109784F}"/>
              </a:ext>
            </a:extLst>
          </p:cNvPr>
          <p:cNvCxnSpPr>
            <a:cxnSpLocks/>
          </p:cNvCxnSpPr>
          <p:nvPr/>
        </p:nvCxnSpPr>
        <p:spPr>
          <a:xfrm>
            <a:off x="10825133" y="3993275"/>
            <a:ext cx="0" cy="73871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5A0ABA3F-1638-4F46-AE9C-A9F75741D741}"/>
              </a:ext>
            </a:extLst>
          </p:cNvPr>
          <p:cNvSpPr txBox="1"/>
          <p:nvPr/>
        </p:nvSpPr>
        <p:spPr>
          <a:xfrm>
            <a:off x="9403571" y="4085662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社内サーバ</a:t>
            </a:r>
            <a:endParaRPr kumimoji="1" lang="en-US" altLang="ja-JP" dirty="0"/>
          </a:p>
          <a:p>
            <a:r>
              <a:rPr lang="ja-JP" altLang="en-US"/>
              <a:t>社内</a:t>
            </a:r>
            <a:r>
              <a:rPr lang="en-US" altLang="ja-JP" dirty="0"/>
              <a:t>PC</a:t>
            </a:r>
            <a:endParaRPr kumimoji="1" lang="ja-JP" altLang="en-US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4910378A-FB19-AC4F-B518-2B26FF14D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211" y="962759"/>
            <a:ext cx="1400902" cy="996197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8017F73-3C91-814B-9B57-9814A0A4FB5B}"/>
              </a:ext>
            </a:extLst>
          </p:cNvPr>
          <p:cNvSpPr txBox="1"/>
          <p:nvPr/>
        </p:nvSpPr>
        <p:spPr>
          <a:xfrm>
            <a:off x="883992" y="195895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テレワーク端末</a:t>
            </a: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D884A926-E78E-B749-9BAA-9F0163E8D82C}"/>
              </a:ext>
            </a:extLst>
          </p:cNvPr>
          <p:cNvCxnSpPr>
            <a:cxnSpLocks/>
          </p:cNvCxnSpPr>
          <p:nvPr/>
        </p:nvCxnSpPr>
        <p:spPr>
          <a:xfrm flipV="1">
            <a:off x="2108245" y="3751536"/>
            <a:ext cx="1862098" cy="241739"/>
          </a:xfrm>
          <a:prstGeom prst="straightConnector1">
            <a:avLst/>
          </a:prstGeom>
          <a:ln w="539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DF21013D-5C12-8545-98C8-38BC46F6ABAC}"/>
              </a:ext>
            </a:extLst>
          </p:cNvPr>
          <p:cNvCxnSpPr>
            <a:cxnSpLocks/>
          </p:cNvCxnSpPr>
          <p:nvPr/>
        </p:nvCxnSpPr>
        <p:spPr>
          <a:xfrm>
            <a:off x="2480564" y="1785346"/>
            <a:ext cx="1883092" cy="1127305"/>
          </a:xfrm>
          <a:prstGeom prst="straightConnector1">
            <a:avLst/>
          </a:prstGeom>
          <a:ln w="539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537360B-0189-1042-9CA4-713775AC69B7}"/>
              </a:ext>
            </a:extLst>
          </p:cNvPr>
          <p:cNvSpPr txBox="1"/>
          <p:nvPr/>
        </p:nvSpPr>
        <p:spPr>
          <a:xfrm>
            <a:off x="4003745" y="1564968"/>
            <a:ext cx="30059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インターネット経由で</a:t>
            </a:r>
            <a:endParaRPr kumimoji="1" lang="en-US" altLang="ja-JP" sz="2000" dirty="0"/>
          </a:p>
          <a:p>
            <a:r>
              <a:rPr lang="ja-JP" altLang="en-US" sz="2000"/>
              <a:t>社内システムにアクセス</a:t>
            </a:r>
            <a:endParaRPr kumimoji="1" lang="ja-JP" altLang="en-US" sz="2000"/>
          </a:p>
        </p:txBody>
      </p:sp>
      <p:pic>
        <p:nvPicPr>
          <p:cNvPr id="60" name="図 59">
            <a:extLst>
              <a:ext uri="{FF2B5EF4-FFF2-40B4-BE49-F238E27FC236}">
                <a16:creationId xmlns:a16="http://schemas.microsoft.com/office/drawing/2014/main" id="{C833ADFD-CDF8-D444-9F7B-29B7A0AFD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3307" y="740656"/>
            <a:ext cx="648453" cy="907834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38691D00-7BAA-7C45-B000-92FB447D2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7337" y="740656"/>
            <a:ext cx="1010126" cy="907834"/>
          </a:xfrm>
          <a:prstGeom prst="rect">
            <a:avLst/>
          </a:prstGeom>
        </p:spPr>
      </p:pic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E93D2B1A-12FE-744C-891C-24BB7EC64B47}"/>
              </a:ext>
            </a:extLst>
          </p:cNvPr>
          <p:cNvCxnSpPr>
            <a:cxnSpLocks/>
          </p:cNvCxnSpPr>
          <p:nvPr/>
        </p:nvCxnSpPr>
        <p:spPr>
          <a:xfrm>
            <a:off x="9280825" y="1648490"/>
            <a:ext cx="0" cy="73871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98A29463-BBD3-F64A-9B86-377DE052AD5A}"/>
              </a:ext>
            </a:extLst>
          </p:cNvPr>
          <p:cNvCxnSpPr>
            <a:cxnSpLocks/>
          </p:cNvCxnSpPr>
          <p:nvPr/>
        </p:nvCxnSpPr>
        <p:spPr>
          <a:xfrm>
            <a:off x="10977533" y="1671527"/>
            <a:ext cx="0" cy="73871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フリーフォーム 83">
            <a:extLst>
              <a:ext uri="{FF2B5EF4-FFF2-40B4-BE49-F238E27FC236}">
                <a16:creationId xmlns:a16="http://schemas.microsoft.com/office/drawing/2014/main" id="{74CD97CC-E36E-7549-95AB-5BF6A986F48F}"/>
              </a:ext>
            </a:extLst>
          </p:cNvPr>
          <p:cNvSpPr/>
          <p:nvPr/>
        </p:nvSpPr>
        <p:spPr>
          <a:xfrm>
            <a:off x="2480564" y="1460472"/>
            <a:ext cx="6165725" cy="1850262"/>
          </a:xfrm>
          <a:custGeom>
            <a:avLst/>
            <a:gdLst>
              <a:gd name="connsiteX0" fmla="*/ 0 w 6134583"/>
              <a:gd name="connsiteY0" fmla="*/ 0 h 1863900"/>
              <a:gd name="connsiteX1" fmla="*/ 2777924 w 6134583"/>
              <a:gd name="connsiteY1" fmla="*/ 1863524 h 1863900"/>
              <a:gd name="connsiteX2" fmla="*/ 6134583 w 6134583"/>
              <a:gd name="connsiteY2" fmla="*/ 127322 h 186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34583" h="1863900">
                <a:moveTo>
                  <a:pt x="0" y="0"/>
                </a:moveTo>
                <a:cubicBezTo>
                  <a:pt x="877747" y="921152"/>
                  <a:pt x="1755494" y="1842304"/>
                  <a:pt x="2777924" y="1863524"/>
                </a:cubicBezTo>
                <a:cubicBezTo>
                  <a:pt x="3800354" y="1884744"/>
                  <a:pt x="4967468" y="1006033"/>
                  <a:pt x="6134583" y="127322"/>
                </a:cubicBezTo>
              </a:path>
            </a:pathLst>
          </a:custGeom>
          <a:noFill/>
          <a:ln w="63500">
            <a:prstDash val="sysDot"/>
            <a:headEnd type="oval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615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3DB74AC-4E92-A441-BDC8-37C351E8619A}"/>
              </a:ext>
            </a:extLst>
          </p:cNvPr>
          <p:cNvSpPr/>
          <p:nvPr/>
        </p:nvSpPr>
        <p:spPr>
          <a:xfrm>
            <a:off x="6690633" y="893135"/>
            <a:ext cx="4994547" cy="456269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E81228E-8F58-544A-983D-DB7DEDC91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76" y="548147"/>
            <a:ext cx="1143000" cy="8128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E0FB9F9-6600-BA4D-AAF1-57213BBEE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4756" y="2374300"/>
            <a:ext cx="831754" cy="1338921"/>
          </a:xfrm>
          <a:prstGeom prst="rect">
            <a:avLst/>
          </a:prstGeom>
        </p:spPr>
      </p:pic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4BBC2F4-BFAC-5244-9A87-CF8ED664F807}"/>
              </a:ext>
            </a:extLst>
          </p:cNvPr>
          <p:cNvSpPr/>
          <p:nvPr/>
        </p:nvSpPr>
        <p:spPr>
          <a:xfrm>
            <a:off x="7550587" y="476418"/>
            <a:ext cx="2911850" cy="74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ローカル</a:t>
            </a:r>
            <a:r>
              <a:rPr kumimoji="1" lang="ja-JP" altLang="en-US"/>
              <a:t>ネットワーク</a:t>
            </a:r>
          </a:p>
        </p:txBody>
      </p:sp>
      <p:sp>
        <p:nvSpPr>
          <p:cNvPr id="29" name="雲 28">
            <a:extLst>
              <a:ext uri="{FF2B5EF4-FFF2-40B4-BE49-F238E27FC236}">
                <a16:creationId xmlns:a16="http://schemas.microsoft.com/office/drawing/2014/main" id="{3A823A53-72E5-5B4A-A5B2-C4219099BB07}"/>
              </a:ext>
            </a:extLst>
          </p:cNvPr>
          <p:cNvSpPr/>
          <p:nvPr/>
        </p:nvSpPr>
        <p:spPr>
          <a:xfrm>
            <a:off x="2607276" y="2211345"/>
            <a:ext cx="2719635" cy="1395214"/>
          </a:xfrm>
          <a:prstGeom prst="cloud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ysClr val="windowText" lastClr="000000"/>
                </a:solidFill>
              </a:rPr>
              <a:t>Internet</a:t>
            </a:r>
            <a:endParaRPr kumimoji="1" lang="ja-JP" altLang="en-US" sz="1600">
              <a:solidFill>
                <a:sysClr val="windowText" lastClr="000000"/>
              </a:solidFill>
            </a:endParaRP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0FE905DA-86EC-C94F-88B3-74C7501D2172}"/>
              </a:ext>
            </a:extLst>
          </p:cNvPr>
          <p:cNvCxnSpPr>
            <a:cxnSpLocks/>
            <a:stCxn id="29" idx="0"/>
            <a:endCxn id="7" idx="1"/>
          </p:cNvCxnSpPr>
          <p:nvPr/>
        </p:nvCxnSpPr>
        <p:spPr>
          <a:xfrm>
            <a:off x="5324645" y="2908952"/>
            <a:ext cx="950111" cy="134809"/>
          </a:xfrm>
          <a:prstGeom prst="line">
            <a:avLst/>
          </a:prstGeom>
          <a:ln w="34925" cap="rnd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71BFD0A-EC31-5046-9490-560DA9C36BD6}"/>
              </a:ext>
            </a:extLst>
          </p:cNvPr>
          <p:cNvSpPr txBox="1"/>
          <p:nvPr/>
        </p:nvSpPr>
        <p:spPr>
          <a:xfrm>
            <a:off x="5466579" y="3759753"/>
            <a:ext cx="22829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SSL-VPN</a:t>
            </a:r>
            <a:r>
              <a:rPr lang="en-US" altLang="ja-JP" b="1" dirty="0"/>
              <a:t> </a:t>
            </a:r>
            <a:r>
              <a:rPr kumimoji="1" lang="en-US" altLang="ja-JP" b="1" dirty="0"/>
              <a:t>Gateway</a:t>
            </a:r>
          </a:p>
          <a:p>
            <a:r>
              <a:rPr lang="en-US" altLang="ja-JP" b="1" dirty="0"/>
              <a:t>(</a:t>
            </a:r>
            <a:r>
              <a:rPr kumimoji="1" lang="ja-JP" altLang="en-US" b="1"/>
              <a:t>リバース</a:t>
            </a:r>
            <a:r>
              <a:rPr kumimoji="1" lang="en-US" altLang="ja-JP" b="1" dirty="0"/>
              <a:t> </a:t>
            </a:r>
            <a:r>
              <a:rPr kumimoji="1" lang="ja-JP" altLang="en-US" b="1"/>
              <a:t>プロキシ</a:t>
            </a:r>
            <a:r>
              <a:rPr kumimoji="1" lang="en-US" altLang="ja-JP" b="1" dirty="0"/>
              <a:t>)</a:t>
            </a:r>
            <a:endParaRPr kumimoji="1" lang="ja-JP" altLang="en-US" b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44FE1C-235B-1F42-A57A-09876692FBEB}"/>
              </a:ext>
            </a:extLst>
          </p:cNvPr>
          <p:cNvSpPr txBox="1"/>
          <p:nvPr/>
        </p:nvSpPr>
        <p:spPr>
          <a:xfrm>
            <a:off x="926489" y="1415654"/>
            <a:ext cx="108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Client</a:t>
            </a:r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CA959EE7-8BCD-4645-8817-BE2923486D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6700" y="1347744"/>
            <a:ext cx="838200" cy="863600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97B6052-9457-5043-933D-DD48F68F48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6477" y="3043761"/>
            <a:ext cx="838200" cy="863600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CC056E52-1238-5B41-ADB1-87FE648A47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8806" y="4197643"/>
            <a:ext cx="838200" cy="863600"/>
          </a:xfrm>
          <a:prstGeom prst="rect">
            <a:avLst/>
          </a:prstGeom>
        </p:spPr>
      </p:pic>
      <p:sp>
        <p:nvSpPr>
          <p:cNvPr id="21" name="円柱 20">
            <a:extLst>
              <a:ext uri="{FF2B5EF4-FFF2-40B4-BE49-F238E27FC236}">
                <a16:creationId xmlns:a16="http://schemas.microsoft.com/office/drawing/2014/main" id="{41FA49EE-187D-9C40-BCAE-D11728F60A5E}"/>
              </a:ext>
            </a:extLst>
          </p:cNvPr>
          <p:cNvSpPr/>
          <p:nvPr/>
        </p:nvSpPr>
        <p:spPr>
          <a:xfrm rot="17578852">
            <a:off x="3916468" y="-91574"/>
            <a:ext cx="495084" cy="4612570"/>
          </a:xfrm>
          <a:prstGeom prst="can">
            <a:avLst/>
          </a:prstGeom>
          <a:solidFill>
            <a:schemeClr val="accent1"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ja-JP" dirty="0"/>
              <a:t>HTTPS</a:t>
            </a:r>
            <a:r>
              <a:rPr kumimoji="1" lang="ja-JP" altLang="en-US"/>
              <a:t> </a:t>
            </a:r>
            <a:r>
              <a:rPr kumimoji="1" lang="en-US" altLang="ja-JP" dirty="0"/>
              <a:t>(</a:t>
            </a:r>
            <a:r>
              <a:rPr kumimoji="1" lang="ja-JP" altLang="en-US"/>
              <a:t>暗号化されている</a:t>
            </a:r>
            <a:r>
              <a:rPr lang="ja-JP" altLang="en-US"/>
              <a:t>）</a:t>
            </a:r>
            <a:endParaRPr kumimoji="1" lang="ja-JP" altLang="en-US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2E1CE2B6-2654-3047-B33B-7DC2D9D7F6AF}"/>
              </a:ext>
            </a:extLst>
          </p:cNvPr>
          <p:cNvCxnSpPr/>
          <p:nvPr/>
        </p:nvCxnSpPr>
        <p:spPr>
          <a:xfrm flipV="1">
            <a:off x="7175951" y="1860698"/>
            <a:ext cx="1984084" cy="98882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61C61BFE-2B6F-3D45-8C67-DC5A446D3D8E}"/>
              </a:ext>
            </a:extLst>
          </p:cNvPr>
          <p:cNvCxnSpPr>
            <a:cxnSpLocks/>
          </p:cNvCxnSpPr>
          <p:nvPr/>
        </p:nvCxnSpPr>
        <p:spPr>
          <a:xfrm>
            <a:off x="7241783" y="3071963"/>
            <a:ext cx="2786756" cy="30108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570A16F8-53F6-464C-A6C4-C9F404C3BA6D}"/>
              </a:ext>
            </a:extLst>
          </p:cNvPr>
          <p:cNvCxnSpPr>
            <a:cxnSpLocks/>
          </p:cNvCxnSpPr>
          <p:nvPr/>
        </p:nvCxnSpPr>
        <p:spPr>
          <a:xfrm>
            <a:off x="7274550" y="3290510"/>
            <a:ext cx="1360611" cy="115116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C4416FD-4624-7542-9B63-E3776D1EA9AB}"/>
              </a:ext>
            </a:extLst>
          </p:cNvPr>
          <p:cNvSpPr txBox="1"/>
          <p:nvPr/>
        </p:nvSpPr>
        <p:spPr>
          <a:xfrm>
            <a:off x="7413239" y="2731363"/>
            <a:ext cx="3057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HTTP</a:t>
            </a:r>
            <a:r>
              <a:rPr lang="en-US" altLang="ja-JP" dirty="0"/>
              <a:t>(</a:t>
            </a:r>
            <a:r>
              <a:rPr kumimoji="1" lang="ja-JP" altLang="en-US"/>
              <a:t>暗号化されていない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418273C-C3BD-AD4F-820B-6161FDB03706}"/>
              </a:ext>
            </a:extLst>
          </p:cNvPr>
          <p:cNvSpPr txBox="1"/>
          <p:nvPr/>
        </p:nvSpPr>
        <p:spPr>
          <a:xfrm>
            <a:off x="8635161" y="5081610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Web</a:t>
            </a:r>
            <a:r>
              <a:rPr kumimoji="1" lang="ja-JP" altLang="en-US"/>
              <a:t>サーバ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98B91079-A2BB-8A44-9A31-094DE70CBF40}"/>
              </a:ext>
            </a:extLst>
          </p:cNvPr>
          <p:cNvSpPr txBox="1"/>
          <p:nvPr/>
        </p:nvSpPr>
        <p:spPr>
          <a:xfrm>
            <a:off x="9913735" y="3878629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Web</a:t>
            </a:r>
            <a:r>
              <a:rPr kumimoji="1" lang="ja-JP" altLang="en-US"/>
              <a:t>サーバ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74B0B36-D4EE-4D49-8E4D-A0CE53E39FA8}"/>
              </a:ext>
            </a:extLst>
          </p:cNvPr>
          <p:cNvSpPr txBox="1"/>
          <p:nvPr/>
        </p:nvSpPr>
        <p:spPr>
          <a:xfrm>
            <a:off x="9067749" y="2217099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Web</a:t>
            </a:r>
            <a:r>
              <a:rPr kumimoji="1" lang="ja-JP" altLang="en-US"/>
              <a:t>サーバ</a:t>
            </a:r>
          </a:p>
        </p:txBody>
      </p:sp>
    </p:spTree>
    <p:extLst>
      <p:ext uri="{BB962C8B-B14F-4D97-AF65-F5344CB8AC3E}">
        <p14:creationId xmlns:p14="http://schemas.microsoft.com/office/powerpoint/2010/main" val="1540309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3DB74AC-4E92-A441-BDC8-37C351E8619A}"/>
              </a:ext>
            </a:extLst>
          </p:cNvPr>
          <p:cNvSpPr/>
          <p:nvPr/>
        </p:nvSpPr>
        <p:spPr>
          <a:xfrm>
            <a:off x="6690633" y="893135"/>
            <a:ext cx="4994547" cy="456269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E81228E-8F58-544A-983D-DB7DEDC91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76" y="548147"/>
            <a:ext cx="1143000" cy="812800"/>
          </a:xfrm>
          <a:prstGeom prst="rect">
            <a:avLst/>
          </a:prstGeom>
        </p:spPr>
      </p:pic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4BBC2F4-BFAC-5244-9A87-CF8ED664F807}"/>
              </a:ext>
            </a:extLst>
          </p:cNvPr>
          <p:cNvSpPr/>
          <p:nvPr/>
        </p:nvSpPr>
        <p:spPr>
          <a:xfrm>
            <a:off x="7550587" y="476418"/>
            <a:ext cx="2911850" cy="74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ローカル</a:t>
            </a:r>
            <a:r>
              <a:rPr kumimoji="1" lang="ja-JP" altLang="en-US"/>
              <a:t>ネットワーク</a:t>
            </a:r>
          </a:p>
        </p:txBody>
      </p:sp>
      <p:sp>
        <p:nvSpPr>
          <p:cNvPr id="29" name="雲 28">
            <a:extLst>
              <a:ext uri="{FF2B5EF4-FFF2-40B4-BE49-F238E27FC236}">
                <a16:creationId xmlns:a16="http://schemas.microsoft.com/office/drawing/2014/main" id="{3A823A53-72E5-5B4A-A5B2-C4219099BB07}"/>
              </a:ext>
            </a:extLst>
          </p:cNvPr>
          <p:cNvSpPr/>
          <p:nvPr/>
        </p:nvSpPr>
        <p:spPr>
          <a:xfrm>
            <a:off x="2607276" y="2211345"/>
            <a:ext cx="2719635" cy="1395214"/>
          </a:xfrm>
          <a:prstGeom prst="cloud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ysClr val="windowText" lastClr="000000"/>
                </a:solidFill>
              </a:rPr>
              <a:t>Internet</a:t>
            </a:r>
            <a:endParaRPr kumimoji="1" lang="ja-JP" altLang="en-US" sz="1600">
              <a:solidFill>
                <a:sysClr val="windowText" lastClr="000000"/>
              </a:solidFill>
            </a:endParaRP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0FE905DA-86EC-C94F-88B3-74C7501D2172}"/>
              </a:ext>
            </a:extLst>
          </p:cNvPr>
          <p:cNvCxnSpPr>
            <a:cxnSpLocks/>
            <a:stCxn id="29" idx="0"/>
            <a:endCxn id="7" idx="1"/>
          </p:cNvCxnSpPr>
          <p:nvPr/>
        </p:nvCxnSpPr>
        <p:spPr>
          <a:xfrm>
            <a:off x="5324645" y="2908952"/>
            <a:ext cx="950111" cy="134809"/>
          </a:xfrm>
          <a:prstGeom prst="line">
            <a:avLst/>
          </a:prstGeom>
          <a:ln w="34925" cap="rnd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44FE1C-235B-1F42-A57A-09876692FBEB}"/>
              </a:ext>
            </a:extLst>
          </p:cNvPr>
          <p:cNvSpPr txBox="1"/>
          <p:nvPr/>
        </p:nvSpPr>
        <p:spPr>
          <a:xfrm>
            <a:off x="926489" y="1415654"/>
            <a:ext cx="108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Client</a:t>
            </a:r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CA959EE7-8BCD-4645-8817-BE2923486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0335" y="1347744"/>
            <a:ext cx="838200" cy="863600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97B6052-9457-5043-933D-DD48F68F4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0112" y="3043761"/>
            <a:ext cx="838200" cy="863600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CC056E52-1238-5B41-ADB1-87FE648A47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2259" y="3830948"/>
            <a:ext cx="838200" cy="863600"/>
          </a:xfrm>
          <a:prstGeom prst="rect">
            <a:avLst/>
          </a:prstGeom>
        </p:spPr>
      </p:pic>
      <p:sp>
        <p:nvSpPr>
          <p:cNvPr id="21" name="円柱 20">
            <a:extLst>
              <a:ext uri="{FF2B5EF4-FFF2-40B4-BE49-F238E27FC236}">
                <a16:creationId xmlns:a16="http://schemas.microsoft.com/office/drawing/2014/main" id="{41FA49EE-187D-9C40-BCAE-D11728F60A5E}"/>
              </a:ext>
            </a:extLst>
          </p:cNvPr>
          <p:cNvSpPr/>
          <p:nvPr/>
        </p:nvSpPr>
        <p:spPr>
          <a:xfrm rot="17578852">
            <a:off x="3718266" y="268813"/>
            <a:ext cx="931908" cy="4383418"/>
          </a:xfrm>
          <a:prstGeom prst="can">
            <a:avLst/>
          </a:prstGeom>
          <a:solidFill>
            <a:schemeClr val="accent1"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ja-JP" dirty="0"/>
              <a:t>HTTPS</a:t>
            </a:r>
            <a:r>
              <a:rPr kumimoji="1" lang="ja-JP" altLang="en-US"/>
              <a:t> </a:t>
            </a:r>
            <a:r>
              <a:rPr kumimoji="1" lang="en-US" altLang="ja-JP" dirty="0"/>
              <a:t>(</a:t>
            </a:r>
            <a:r>
              <a:rPr kumimoji="1" lang="ja-JP" altLang="en-US"/>
              <a:t>暗号化されている</a:t>
            </a:r>
            <a:r>
              <a:rPr lang="ja-JP" altLang="en-US"/>
              <a:t>）</a:t>
            </a:r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418273C-C3BD-AD4F-820B-6161FDB03706}"/>
              </a:ext>
            </a:extLst>
          </p:cNvPr>
          <p:cNvSpPr txBox="1"/>
          <p:nvPr/>
        </p:nvSpPr>
        <p:spPr>
          <a:xfrm>
            <a:off x="8968796" y="4694548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サーバ３</a:t>
            </a:r>
            <a:r>
              <a:rPr kumimoji="1" lang="en-US" altLang="ja-JP" dirty="0"/>
              <a:t> </a:t>
            </a:r>
            <a:endParaRPr kumimoji="1" lang="ja-JP" altLang="en-US" sz="160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98B91079-A2BB-8A44-9A31-094DE70CBF40}"/>
              </a:ext>
            </a:extLst>
          </p:cNvPr>
          <p:cNvSpPr txBox="1"/>
          <p:nvPr/>
        </p:nvSpPr>
        <p:spPr>
          <a:xfrm>
            <a:off x="10247370" y="38786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サーバ２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74B0B36-D4EE-4D49-8E4D-A0CE53E39FA8}"/>
              </a:ext>
            </a:extLst>
          </p:cNvPr>
          <p:cNvSpPr txBox="1"/>
          <p:nvPr/>
        </p:nvSpPr>
        <p:spPr>
          <a:xfrm>
            <a:off x="9401384" y="22170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サーバ１</a:t>
            </a:r>
            <a:endParaRPr kumimoji="1" lang="en-US" altLang="ja-JP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0D2717A-A89D-4C41-BF28-E403EAC13FD1}"/>
              </a:ext>
            </a:extLst>
          </p:cNvPr>
          <p:cNvSpPr/>
          <p:nvPr/>
        </p:nvSpPr>
        <p:spPr>
          <a:xfrm>
            <a:off x="5338633" y="1451481"/>
            <a:ext cx="2770197" cy="4048330"/>
          </a:xfrm>
          <a:prstGeom prst="rect">
            <a:avLst/>
          </a:prstGeom>
          <a:solidFill>
            <a:schemeClr val="accent5">
              <a:lumMod val="40000"/>
              <a:lumOff val="60000"/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71BFD0A-EC31-5046-9490-560DA9C36BD6}"/>
              </a:ext>
            </a:extLst>
          </p:cNvPr>
          <p:cNvSpPr txBox="1"/>
          <p:nvPr/>
        </p:nvSpPr>
        <p:spPr>
          <a:xfrm>
            <a:off x="5475093" y="3746624"/>
            <a:ext cx="22829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SSL-VPN Gateway</a:t>
            </a:r>
          </a:p>
          <a:p>
            <a:r>
              <a:rPr lang="en-US" altLang="ja-JP" b="1" dirty="0"/>
              <a:t>(</a:t>
            </a:r>
            <a:r>
              <a:rPr kumimoji="1" lang="ja-JP" altLang="en-US" b="1"/>
              <a:t>リバース</a:t>
            </a:r>
            <a:r>
              <a:rPr kumimoji="1" lang="en-US" altLang="ja-JP" b="1" dirty="0"/>
              <a:t> </a:t>
            </a:r>
            <a:r>
              <a:rPr kumimoji="1" lang="ja-JP" altLang="en-US" b="1"/>
              <a:t>プロキシ</a:t>
            </a:r>
            <a:r>
              <a:rPr kumimoji="1" lang="en-US" altLang="ja-JP" b="1" dirty="0"/>
              <a:t>)</a:t>
            </a:r>
            <a:endParaRPr kumimoji="1" lang="ja-JP" altLang="en-US" b="1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2E1CE2B6-2654-3047-B33B-7DC2D9D7F6AF}"/>
              </a:ext>
            </a:extLst>
          </p:cNvPr>
          <p:cNvCxnSpPr>
            <a:cxnSpLocks/>
          </p:cNvCxnSpPr>
          <p:nvPr/>
        </p:nvCxnSpPr>
        <p:spPr>
          <a:xfrm flipV="1">
            <a:off x="7175951" y="1784986"/>
            <a:ext cx="2359478" cy="106454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61C61BFE-2B6F-3D45-8C67-DC5A446D3D8E}"/>
              </a:ext>
            </a:extLst>
          </p:cNvPr>
          <p:cNvCxnSpPr>
            <a:cxnSpLocks/>
          </p:cNvCxnSpPr>
          <p:nvPr/>
        </p:nvCxnSpPr>
        <p:spPr>
          <a:xfrm>
            <a:off x="7230985" y="3100695"/>
            <a:ext cx="3131189" cy="27234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570A16F8-53F6-464C-A6C4-C9F404C3BA6D}"/>
              </a:ext>
            </a:extLst>
          </p:cNvPr>
          <p:cNvCxnSpPr>
            <a:cxnSpLocks/>
          </p:cNvCxnSpPr>
          <p:nvPr/>
        </p:nvCxnSpPr>
        <p:spPr>
          <a:xfrm>
            <a:off x="7314448" y="3373044"/>
            <a:ext cx="1654348" cy="106863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図 6">
            <a:extLst>
              <a:ext uri="{FF2B5EF4-FFF2-40B4-BE49-F238E27FC236}">
                <a16:creationId xmlns:a16="http://schemas.microsoft.com/office/drawing/2014/main" id="{AE0FB9F9-6600-BA4D-AAF1-57213BBEED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4756" y="2374300"/>
            <a:ext cx="831754" cy="1338921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D64E3B1-64A0-A540-9062-C3E92092FDA3}"/>
              </a:ext>
            </a:extLst>
          </p:cNvPr>
          <p:cNvSpPr/>
          <p:nvPr/>
        </p:nvSpPr>
        <p:spPr>
          <a:xfrm rot="1448260">
            <a:off x="1851610" y="1181382"/>
            <a:ext cx="914400" cy="9131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アプレット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5113468-15CE-0F47-A18D-5EC44C0CF85C}"/>
              </a:ext>
            </a:extLst>
          </p:cNvPr>
          <p:cNvSpPr txBox="1"/>
          <p:nvPr/>
        </p:nvSpPr>
        <p:spPr>
          <a:xfrm>
            <a:off x="4553205" y="4492418"/>
            <a:ext cx="355898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/>
              <a:t>ポート番号　</a:t>
            </a:r>
            <a:r>
              <a:rPr lang="en-US" altLang="ja-JP" dirty="0"/>
              <a:t>3333 </a:t>
            </a:r>
            <a:r>
              <a:rPr lang="ja-JP" altLang="en-US" sz="2000"/>
              <a:t>→</a:t>
            </a:r>
            <a:r>
              <a:rPr lang="ja-JP" altLang="en-US"/>
              <a:t>　サーバ１</a:t>
            </a:r>
            <a:endParaRPr lang="en-US" altLang="ja-JP" dirty="0"/>
          </a:p>
          <a:p>
            <a:r>
              <a:rPr kumimoji="1" lang="ja-JP" altLang="en-US"/>
              <a:t>ポート番号</a:t>
            </a:r>
            <a:r>
              <a:rPr lang="ja-JP" altLang="en-US"/>
              <a:t>　</a:t>
            </a:r>
            <a:r>
              <a:rPr kumimoji="1" lang="en-US" altLang="ja-JP" dirty="0"/>
              <a:t>4444 </a:t>
            </a:r>
            <a:r>
              <a:rPr kumimoji="1" lang="ja-JP" altLang="en-US" sz="2000"/>
              <a:t>→</a:t>
            </a:r>
            <a:r>
              <a:rPr kumimoji="1" lang="ja-JP" altLang="en-US"/>
              <a:t>　サーバ</a:t>
            </a:r>
            <a:r>
              <a:rPr lang="ja-JP" altLang="en-US"/>
              <a:t>２</a:t>
            </a:r>
            <a:endParaRPr kumimoji="1" lang="en-US" altLang="ja-JP" dirty="0"/>
          </a:p>
          <a:p>
            <a:r>
              <a:rPr lang="ja-JP" altLang="en-US"/>
              <a:t>ポート番号　</a:t>
            </a:r>
            <a:r>
              <a:rPr lang="en-US" altLang="ja-JP" dirty="0"/>
              <a:t>5555 </a:t>
            </a:r>
            <a:r>
              <a:rPr lang="ja-JP" altLang="en-US" sz="2000"/>
              <a:t>→</a:t>
            </a:r>
            <a:r>
              <a:rPr lang="ja-JP" altLang="en-US"/>
              <a:t>　サーバ３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AA51E81-D9EB-E147-BE40-682E17A2C1F9}"/>
              </a:ext>
            </a:extLst>
          </p:cNvPr>
          <p:cNvSpPr txBox="1"/>
          <p:nvPr/>
        </p:nvSpPr>
        <p:spPr>
          <a:xfrm>
            <a:off x="3306710" y="559060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事前に対応付けておく</a:t>
            </a:r>
          </a:p>
        </p:txBody>
      </p:sp>
    </p:spTree>
    <p:extLst>
      <p:ext uri="{BB962C8B-B14F-4D97-AF65-F5344CB8AC3E}">
        <p14:creationId xmlns:p14="http://schemas.microsoft.com/office/powerpoint/2010/main" val="1633944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3DB74AC-4E92-A441-BDC8-37C351E8619A}"/>
              </a:ext>
            </a:extLst>
          </p:cNvPr>
          <p:cNvSpPr/>
          <p:nvPr/>
        </p:nvSpPr>
        <p:spPr>
          <a:xfrm>
            <a:off x="7426410" y="951470"/>
            <a:ext cx="4324865" cy="4947291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E81228E-8F58-544A-983D-DB7DEDC91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84" y="2724852"/>
            <a:ext cx="1553530" cy="126685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E0FB9F9-6600-BA4D-AAF1-57213BBEE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2395" y="2606531"/>
            <a:ext cx="845177" cy="1360529"/>
          </a:xfrm>
          <a:prstGeom prst="rect">
            <a:avLst/>
          </a:prstGeom>
        </p:spPr>
      </p:pic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4BBC2F4-BFAC-5244-9A87-CF8ED664F807}"/>
              </a:ext>
            </a:extLst>
          </p:cNvPr>
          <p:cNvSpPr/>
          <p:nvPr/>
        </p:nvSpPr>
        <p:spPr>
          <a:xfrm>
            <a:off x="8408659" y="553498"/>
            <a:ext cx="2911850" cy="74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ローカル</a:t>
            </a:r>
            <a:r>
              <a:rPr kumimoji="1" lang="ja-JP" altLang="en-US"/>
              <a:t>ネットワーク</a:t>
            </a:r>
          </a:p>
        </p:txBody>
      </p:sp>
      <p:sp>
        <p:nvSpPr>
          <p:cNvPr id="29" name="雲 28">
            <a:extLst>
              <a:ext uri="{FF2B5EF4-FFF2-40B4-BE49-F238E27FC236}">
                <a16:creationId xmlns:a16="http://schemas.microsoft.com/office/drawing/2014/main" id="{3A823A53-72E5-5B4A-A5B2-C4219099BB07}"/>
              </a:ext>
            </a:extLst>
          </p:cNvPr>
          <p:cNvSpPr/>
          <p:nvPr/>
        </p:nvSpPr>
        <p:spPr>
          <a:xfrm>
            <a:off x="3686009" y="1692877"/>
            <a:ext cx="3017883" cy="1709448"/>
          </a:xfrm>
          <a:prstGeom prst="cloud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ysClr val="windowText" lastClr="000000"/>
                </a:solidFill>
              </a:rPr>
              <a:t>Internet</a:t>
            </a:r>
            <a:endParaRPr kumimoji="1" lang="ja-JP" altLang="en-US" sz="1600">
              <a:solidFill>
                <a:sysClr val="windowText" lastClr="000000"/>
              </a:solidFill>
            </a:endParaRP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0FE905DA-86EC-C94F-88B3-74C7501D2172}"/>
              </a:ext>
            </a:extLst>
          </p:cNvPr>
          <p:cNvCxnSpPr>
            <a:cxnSpLocks/>
            <a:stCxn id="29" idx="0"/>
            <a:endCxn id="7" idx="1"/>
          </p:cNvCxnSpPr>
          <p:nvPr/>
        </p:nvCxnSpPr>
        <p:spPr>
          <a:xfrm>
            <a:off x="6701377" y="2547601"/>
            <a:ext cx="321018" cy="739195"/>
          </a:xfrm>
          <a:prstGeom prst="line">
            <a:avLst/>
          </a:prstGeom>
          <a:ln w="34925" cap="rnd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44FE1C-235B-1F42-A57A-09876692FBEB}"/>
              </a:ext>
            </a:extLst>
          </p:cNvPr>
          <p:cNvSpPr txBox="1"/>
          <p:nvPr/>
        </p:nvSpPr>
        <p:spPr>
          <a:xfrm>
            <a:off x="380343" y="4012989"/>
            <a:ext cx="108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Client</a:t>
            </a:r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CA959EE7-8BCD-4645-8817-BE2923486D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13325" y="1583949"/>
            <a:ext cx="838200" cy="863600"/>
          </a:xfrm>
          <a:prstGeom prst="rect">
            <a:avLst/>
          </a:prstGeom>
        </p:spPr>
      </p:pic>
      <p:sp>
        <p:nvSpPr>
          <p:cNvPr id="21" name="円柱 20">
            <a:extLst>
              <a:ext uri="{FF2B5EF4-FFF2-40B4-BE49-F238E27FC236}">
                <a16:creationId xmlns:a16="http://schemas.microsoft.com/office/drawing/2014/main" id="{41FA49EE-187D-9C40-BCAE-D11728F60A5E}"/>
              </a:ext>
            </a:extLst>
          </p:cNvPr>
          <p:cNvSpPr/>
          <p:nvPr/>
        </p:nvSpPr>
        <p:spPr>
          <a:xfrm rot="16200000">
            <a:off x="4789578" y="1189029"/>
            <a:ext cx="704148" cy="3775793"/>
          </a:xfrm>
          <a:prstGeom prst="can">
            <a:avLst/>
          </a:prstGeom>
          <a:solidFill>
            <a:schemeClr val="accent1"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ja-JP" dirty="0">
                <a:solidFill>
                  <a:schemeClr val="bg1"/>
                </a:solidFill>
              </a:rPr>
              <a:t>HTTPS</a:t>
            </a:r>
            <a:r>
              <a:rPr kumimoji="1" lang="ja-JP" altLang="en-US">
                <a:solidFill>
                  <a:schemeClr val="bg1"/>
                </a:solidFill>
              </a:rPr>
              <a:t> </a:t>
            </a:r>
            <a:r>
              <a:rPr kumimoji="1" lang="en-US" altLang="ja-JP" dirty="0">
                <a:solidFill>
                  <a:schemeClr val="bg1"/>
                </a:solidFill>
              </a:rPr>
              <a:t>(</a:t>
            </a:r>
            <a:r>
              <a:rPr kumimoji="1" lang="ja-JP" altLang="en-US">
                <a:solidFill>
                  <a:schemeClr val="bg1"/>
                </a:solidFill>
              </a:rPr>
              <a:t>暗号化されている</a:t>
            </a:r>
            <a:r>
              <a:rPr lang="ja-JP" altLang="en-US">
                <a:solidFill>
                  <a:schemeClr val="bg1"/>
                </a:solidFill>
              </a:rPr>
              <a:t>）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2E1CE2B6-2654-3047-B33B-7DC2D9D7F6AF}"/>
              </a:ext>
            </a:extLst>
          </p:cNvPr>
          <p:cNvCxnSpPr>
            <a:cxnSpLocks/>
          </p:cNvCxnSpPr>
          <p:nvPr/>
        </p:nvCxnSpPr>
        <p:spPr>
          <a:xfrm flipV="1">
            <a:off x="7857479" y="2103728"/>
            <a:ext cx="2177311" cy="53809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74B0B36-D4EE-4D49-8E4D-A0CE53E39FA8}"/>
              </a:ext>
            </a:extLst>
          </p:cNvPr>
          <p:cNvSpPr txBox="1"/>
          <p:nvPr/>
        </p:nvSpPr>
        <p:spPr>
          <a:xfrm>
            <a:off x="10034790" y="24697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サーバ１</a:t>
            </a:r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4CFE553D-4AB4-414C-9A01-7BD7BBCF1C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0541" y="2967889"/>
            <a:ext cx="776494" cy="1023560"/>
          </a:xfrm>
          <a:prstGeom prst="rect">
            <a:avLst/>
          </a:prstGeom>
        </p:spPr>
      </p:pic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792C6CE3-98F0-F047-8F58-D4F57C1C2FAD}"/>
              </a:ext>
            </a:extLst>
          </p:cNvPr>
          <p:cNvCxnSpPr>
            <a:cxnSpLocks/>
          </p:cNvCxnSpPr>
          <p:nvPr/>
        </p:nvCxnSpPr>
        <p:spPr>
          <a:xfrm>
            <a:off x="7862064" y="3065760"/>
            <a:ext cx="2172726" cy="46111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図 41">
            <a:extLst>
              <a:ext uri="{FF2B5EF4-FFF2-40B4-BE49-F238E27FC236}">
                <a16:creationId xmlns:a16="http://schemas.microsoft.com/office/drawing/2014/main" id="{4BA9ABFC-FDFE-D940-8941-D5C65E213C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32456" y="4505869"/>
            <a:ext cx="776494" cy="1023560"/>
          </a:xfrm>
          <a:prstGeom prst="rect">
            <a:avLst/>
          </a:prstGeom>
        </p:spPr>
      </p:pic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E509D79D-4D5D-A543-BDE3-F96377749705}"/>
              </a:ext>
            </a:extLst>
          </p:cNvPr>
          <p:cNvCxnSpPr>
            <a:cxnSpLocks/>
          </p:cNvCxnSpPr>
          <p:nvPr/>
        </p:nvCxnSpPr>
        <p:spPr>
          <a:xfrm>
            <a:off x="7862064" y="3429000"/>
            <a:ext cx="2172726" cy="134070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12A5203-1B4E-7B46-B865-7BE3FC4A22DB}"/>
              </a:ext>
            </a:extLst>
          </p:cNvPr>
          <p:cNvSpPr txBox="1"/>
          <p:nvPr/>
        </p:nvSpPr>
        <p:spPr>
          <a:xfrm>
            <a:off x="10041816" y="40129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サーバ２</a:t>
            </a:r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8CAFCFB-F3FD-5E40-8F76-CD58ABD1A236}"/>
              </a:ext>
            </a:extLst>
          </p:cNvPr>
          <p:cNvSpPr txBox="1"/>
          <p:nvPr/>
        </p:nvSpPr>
        <p:spPr>
          <a:xfrm>
            <a:off x="10034790" y="55294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サーバ３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4ACAB7DD-894D-C048-8F44-BC2CBC7A7AB7}"/>
              </a:ext>
            </a:extLst>
          </p:cNvPr>
          <p:cNvSpPr/>
          <p:nvPr/>
        </p:nvSpPr>
        <p:spPr>
          <a:xfrm>
            <a:off x="2254356" y="2606531"/>
            <a:ext cx="1246806" cy="8442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</a:rPr>
              <a:t>SSL-VPN</a:t>
            </a:r>
            <a:r>
              <a:rPr kumimoji="1" lang="ja-JP" altLang="en-US">
                <a:solidFill>
                  <a:sysClr val="windowText" lastClr="000000"/>
                </a:solidFill>
              </a:rPr>
              <a:t>ソフト</a:t>
            </a:r>
          </a:p>
        </p:txBody>
      </p:sp>
      <p:sp>
        <p:nvSpPr>
          <p:cNvPr id="56" name="角丸四角形 55">
            <a:extLst>
              <a:ext uri="{FF2B5EF4-FFF2-40B4-BE49-F238E27FC236}">
                <a16:creationId xmlns:a16="http://schemas.microsoft.com/office/drawing/2014/main" id="{136A2922-7CB7-E54D-A5E9-21F40FF40B21}"/>
              </a:ext>
            </a:extLst>
          </p:cNvPr>
          <p:cNvSpPr/>
          <p:nvPr/>
        </p:nvSpPr>
        <p:spPr>
          <a:xfrm>
            <a:off x="1579183" y="2654436"/>
            <a:ext cx="725177" cy="6694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仮想</a:t>
            </a:r>
            <a:r>
              <a:rPr kumimoji="1" lang="en-US" altLang="ja-JP" dirty="0"/>
              <a:t>NIC</a:t>
            </a:r>
            <a:endParaRPr kumimoji="1" lang="ja-JP" altLang="en-US"/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F1515B03-BCC4-3B49-9206-EA2929496378}"/>
              </a:ext>
            </a:extLst>
          </p:cNvPr>
          <p:cNvCxnSpPr>
            <a:cxnSpLocks/>
          </p:cNvCxnSpPr>
          <p:nvPr/>
        </p:nvCxnSpPr>
        <p:spPr>
          <a:xfrm>
            <a:off x="1449513" y="3771080"/>
            <a:ext cx="5580035" cy="44081"/>
          </a:xfrm>
          <a:prstGeom prst="straightConnector1">
            <a:avLst/>
          </a:prstGeom>
          <a:ln w="79375">
            <a:solidFill>
              <a:schemeClr val="accent6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6828275-5238-1044-ACC8-C82E1B392D45}"/>
              </a:ext>
            </a:extLst>
          </p:cNvPr>
          <p:cNvSpPr txBox="1"/>
          <p:nvPr/>
        </p:nvSpPr>
        <p:spPr>
          <a:xfrm>
            <a:off x="6303486" y="3971421"/>
            <a:ext cx="22829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SSL-VPN</a:t>
            </a:r>
            <a:r>
              <a:rPr lang="en-US" altLang="ja-JP" b="1" dirty="0"/>
              <a:t> </a:t>
            </a:r>
            <a:r>
              <a:rPr kumimoji="1" lang="en-US" altLang="ja-JP" b="1" dirty="0"/>
              <a:t>Gateway</a:t>
            </a:r>
          </a:p>
          <a:p>
            <a:r>
              <a:rPr lang="en-US" altLang="ja-JP" b="1" dirty="0"/>
              <a:t>(</a:t>
            </a:r>
            <a:r>
              <a:rPr kumimoji="1" lang="ja-JP" altLang="en-US" b="1"/>
              <a:t>リバース</a:t>
            </a:r>
            <a:r>
              <a:rPr kumimoji="1" lang="en-US" altLang="ja-JP" b="1" dirty="0"/>
              <a:t> </a:t>
            </a:r>
            <a:r>
              <a:rPr kumimoji="1" lang="ja-JP" altLang="en-US" b="1"/>
              <a:t>プロキシ</a:t>
            </a:r>
            <a:r>
              <a:rPr kumimoji="1" lang="en-US" altLang="ja-JP" b="1" dirty="0"/>
              <a:t>)</a:t>
            </a:r>
            <a:endParaRPr kumimoji="1" lang="ja-JP" altLang="en-US" b="1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C85D6090-53E0-0849-842C-1FA026823A9F}"/>
              </a:ext>
            </a:extLst>
          </p:cNvPr>
          <p:cNvSpPr/>
          <p:nvPr/>
        </p:nvSpPr>
        <p:spPr>
          <a:xfrm>
            <a:off x="2208857" y="3647334"/>
            <a:ext cx="1246806" cy="59608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データ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60CC3D7E-FF6F-E04F-9547-BCB1F8B2EB00}"/>
              </a:ext>
            </a:extLst>
          </p:cNvPr>
          <p:cNvSpPr/>
          <p:nvPr/>
        </p:nvSpPr>
        <p:spPr>
          <a:xfrm>
            <a:off x="992313" y="4985041"/>
            <a:ext cx="922984" cy="64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IP</a:t>
            </a:r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6D1CF158-AF4F-B140-912A-FEECA8FD85D7}"/>
              </a:ext>
            </a:extLst>
          </p:cNvPr>
          <p:cNvSpPr/>
          <p:nvPr/>
        </p:nvSpPr>
        <p:spPr>
          <a:xfrm>
            <a:off x="1941771" y="4985041"/>
            <a:ext cx="922984" cy="64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TCP</a:t>
            </a:r>
            <a:endParaRPr kumimoji="1" lang="ja-JP" altLang="en-US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7F33F71D-C742-8D40-9940-2E446E43F254}"/>
              </a:ext>
            </a:extLst>
          </p:cNvPr>
          <p:cNvSpPr/>
          <p:nvPr/>
        </p:nvSpPr>
        <p:spPr>
          <a:xfrm>
            <a:off x="2917531" y="4977958"/>
            <a:ext cx="2099312" cy="6418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アプリケーションデータ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E08FAEC0-1226-D44F-B773-83C219DC96FF}"/>
              </a:ext>
            </a:extLst>
          </p:cNvPr>
          <p:cNvSpPr txBox="1"/>
          <p:nvPr/>
        </p:nvSpPr>
        <p:spPr>
          <a:xfrm>
            <a:off x="3527038" y="6148707"/>
            <a:ext cx="1685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SSL</a:t>
            </a:r>
            <a:r>
              <a:rPr kumimoji="1" lang="ja-JP" altLang="en-US" sz="2000"/>
              <a:t>で暗号化</a:t>
            </a:r>
          </a:p>
        </p:txBody>
      </p:sp>
      <p:sp>
        <p:nvSpPr>
          <p:cNvPr id="72" name="左中かっこ 71">
            <a:extLst>
              <a:ext uri="{FF2B5EF4-FFF2-40B4-BE49-F238E27FC236}">
                <a16:creationId xmlns:a16="http://schemas.microsoft.com/office/drawing/2014/main" id="{83A34AFA-1274-A64D-9303-2681E67DDE3C}"/>
              </a:ext>
            </a:extLst>
          </p:cNvPr>
          <p:cNvSpPr/>
          <p:nvPr/>
        </p:nvSpPr>
        <p:spPr>
          <a:xfrm rot="16200000">
            <a:off x="3791122" y="4815492"/>
            <a:ext cx="352131" cy="2099310"/>
          </a:xfrm>
          <a:prstGeom prst="leftBrac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A936A284-5EEC-FC42-BA37-5B99ED767CAD}"/>
              </a:ext>
            </a:extLst>
          </p:cNvPr>
          <p:cNvCxnSpPr>
            <a:cxnSpLocks/>
          </p:cNvCxnSpPr>
          <p:nvPr/>
        </p:nvCxnSpPr>
        <p:spPr>
          <a:xfrm flipH="1">
            <a:off x="992313" y="4234015"/>
            <a:ext cx="1179718" cy="743943"/>
          </a:xfrm>
          <a:prstGeom prst="line">
            <a:avLst/>
          </a:prstGeom>
          <a:ln w="349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C34406D5-186E-7B4D-91DE-7F5D956A1D48}"/>
              </a:ext>
            </a:extLst>
          </p:cNvPr>
          <p:cNvCxnSpPr>
            <a:cxnSpLocks/>
          </p:cNvCxnSpPr>
          <p:nvPr/>
        </p:nvCxnSpPr>
        <p:spPr>
          <a:xfrm>
            <a:off x="3418837" y="4249020"/>
            <a:ext cx="1605032" cy="728938"/>
          </a:xfrm>
          <a:prstGeom prst="line">
            <a:avLst/>
          </a:prstGeom>
          <a:ln w="349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50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円/楕円 17">
            <a:extLst>
              <a:ext uri="{FF2B5EF4-FFF2-40B4-BE49-F238E27FC236}">
                <a16:creationId xmlns:a16="http://schemas.microsoft.com/office/drawing/2014/main" id="{BA7909D5-04A7-844F-BD95-3FF748DAC737}"/>
              </a:ext>
            </a:extLst>
          </p:cNvPr>
          <p:cNvSpPr/>
          <p:nvPr/>
        </p:nvSpPr>
        <p:spPr>
          <a:xfrm>
            <a:off x="5484907" y="1880942"/>
            <a:ext cx="1812646" cy="347517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37650987-A971-5446-B9A4-393C89445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55" y="2338331"/>
            <a:ext cx="2086931" cy="1701822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7A03ED86-3E39-C24C-B1C6-6B1DBB4F9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159" y="2546356"/>
            <a:ext cx="1363927" cy="219559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50364242-9C11-9640-B8FD-8B0C82C1B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3074" y="1991780"/>
            <a:ext cx="1448810" cy="2028334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B96AD5F0-92F2-3549-8699-B9D9F37CB934}"/>
              </a:ext>
            </a:extLst>
          </p:cNvPr>
          <p:cNvCxnSpPr>
            <a:cxnSpLocks/>
          </p:cNvCxnSpPr>
          <p:nvPr/>
        </p:nvCxnSpPr>
        <p:spPr>
          <a:xfrm>
            <a:off x="2335427" y="1991780"/>
            <a:ext cx="2804984" cy="0"/>
          </a:xfrm>
          <a:prstGeom prst="straightConnector1">
            <a:avLst/>
          </a:prstGeom>
          <a:ln w="63500">
            <a:solidFill>
              <a:schemeClr val="accent1"/>
            </a:solidFill>
            <a:headEnd type="none" w="lg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6C9E619A-E83C-1B46-B619-D1D4A27BD70A}"/>
              </a:ext>
            </a:extLst>
          </p:cNvPr>
          <p:cNvCxnSpPr>
            <a:cxnSpLocks/>
          </p:cNvCxnSpPr>
          <p:nvPr/>
        </p:nvCxnSpPr>
        <p:spPr>
          <a:xfrm>
            <a:off x="2357062" y="4189300"/>
            <a:ext cx="2804984" cy="0"/>
          </a:xfrm>
          <a:prstGeom prst="straightConnector1">
            <a:avLst/>
          </a:prstGeom>
          <a:ln w="63500">
            <a:solidFill>
              <a:schemeClr val="accent1"/>
            </a:solidFill>
            <a:headEnd type="none" w="lg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69881DA-E59C-FC45-AC92-AAFD37682292}"/>
              </a:ext>
            </a:extLst>
          </p:cNvPr>
          <p:cNvCxnSpPr>
            <a:cxnSpLocks/>
          </p:cNvCxnSpPr>
          <p:nvPr/>
        </p:nvCxnSpPr>
        <p:spPr>
          <a:xfrm>
            <a:off x="2335427" y="4603178"/>
            <a:ext cx="2804984" cy="0"/>
          </a:xfrm>
          <a:prstGeom prst="straightConnector1">
            <a:avLst/>
          </a:prstGeom>
          <a:ln w="63500">
            <a:solidFill>
              <a:schemeClr val="accent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BA48506-2864-CE44-AB98-22D3279AEA9B}"/>
              </a:ext>
            </a:extLst>
          </p:cNvPr>
          <p:cNvCxnSpPr>
            <a:cxnSpLocks/>
          </p:cNvCxnSpPr>
          <p:nvPr/>
        </p:nvCxnSpPr>
        <p:spPr>
          <a:xfrm>
            <a:off x="2335427" y="2483968"/>
            <a:ext cx="2804984" cy="0"/>
          </a:xfrm>
          <a:prstGeom prst="straightConnector1">
            <a:avLst/>
          </a:prstGeom>
          <a:ln w="63500">
            <a:solidFill>
              <a:schemeClr val="accent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E2C6B54-471C-7949-BE91-DE4DA0654F18}"/>
              </a:ext>
            </a:extLst>
          </p:cNvPr>
          <p:cNvCxnSpPr>
            <a:cxnSpLocks/>
          </p:cNvCxnSpPr>
          <p:nvPr/>
        </p:nvCxnSpPr>
        <p:spPr>
          <a:xfrm>
            <a:off x="7442896" y="3859783"/>
            <a:ext cx="2804984" cy="0"/>
          </a:xfrm>
          <a:prstGeom prst="straightConnector1">
            <a:avLst/>
          </a:prstGeom>
          <a:ln w="63500">
            <a:solidFill>
              <a:schemeClr val="accent1"/>
            </a:solidFill>
            <a:headEnd type="none" w="lg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80EC3E2E-6AF1-4E4B-BCF4-327452147FDD}"/>
              </a:ext>
            </a:extLst>
          </p:cNvPr>
          <p:cNvCxnSpPr>
            <a:cxnSpLocks/>
          </p:cNvCxnSpPr>
          <p:nvPr/>
        </p:nvCxnSpPr>
        <p:spPr>
          <a:xfrm>
            <a:off x="7442896" y="4478232"/>
            <a:ext cx="2804984" cy="0"/>
          </a:xfrm>
          <a:prstGeom prst="straightConnector1">
            <a:avLst/>
          </a:prstGeom>
          <a:ln w="63500">
            <a:solidFill>
              <a:schemeClr val="accent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D71E5E7-1C62-6146-BF4B-B412E76012C5}"/>
              </a:ext>
            </a:extLst>
          </p:cNvPr>
          <p:cNvSpPr txBox="1"/>
          <p:nvPr/>
        </p:nvSpPr>
        <p:spPr>
          <a:xfrm>
            <a:off x="5331019" y="1151820"/>
            <a:ext cx="20313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/>
              <a:t>Radius</a:t>
            </a:r>
          </a:p>
          <a:p>
            <a:pPr algn="ctr"/>
            <a:r>
              <a:rPr lang="ja-JP" altLang="en-US" sz="2400"/>
              <a:t>クライアント</a:t>
            </a:r>
            <a:endParaRPr kumimoji="1" lang="en-US" altLang="ja-JP" sz="24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4AC3445-6F1C-444F-8A14-CE531CAE19E9}"/>
              </a:ext>
            </a:extLst>
          </p:cNvPr>
          <p:cNvSpPr txBox="1"/>
          <p:nvPr/>
        </p:nvSpPr>
        <p:spPr>
          <a:xfrm>
            <a:off x="10592376" y="4017746"/>
            <a:ext cx="1201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Radius</a:t>
            </a:r>
          </a:p>
          <a:p>
            <a:pPr algn="ctr"/>
            <a:r>
              <a:rPr kumimoji="1" lang="ja-JP" altLang="en-US" sz="2400"/>
              <a:t>サーバ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44A8A82-3A2C-A940-A7DA-E01A234141CF}"/>
              </a:ext>
            </a:extLst>
          </p:cNvPr>
          <p:cNvSpPr txBox="1"/>
          <p:nvPr/>
        </p:nvSpPr>
        <p:spPr>
          <a:xfrm>
            <a:off x="728866" y="414023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ユーザ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0322A8D-8E2D-194F-B11D-A93F49D04F5A}"/>
              </a:ext>
            </a:extLst>
          </p:cNvPr>
          <p:cNvSpPr txBox="1"/>
          <p:nvPr/>
        </p:nvSpPr>
        <p:spPr>
          <a:xfrm>
            <a:off x="3185442" y="155302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①</a:t>
            </a:r>
            <a:r>
              <a:rPr lang="ja-JP" altLang="en-US" sz="2400"/>
              <a:t>接続</a:t>
            </a:r>
            <a:endParaRPr kumimoji="1" lang="ja-JP" altLang="en-US" sz="240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0C7D49B-B479-E844-84C9-3DC4DF077A4C}"/>
              </a:ext>
            </a:extLst>
          </p:cNvPr>
          <p:cNvSpPr txBox="1"/>
          <p:nvPr/>
        </p:nvSpPr>
        <p:spPr>
          <a:xfrm>
            <a:off x="2982914" y="250961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②認証要求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04B8AE6-D4EA-3743-BB9A-EE28ACFF3749}"/>
              </a:ext>
            </a:extLst>
          </p:cNvPr>
          <p:cNvSpPr txBox="1"/>
          <p:nvPr/>
        </p:nvSpPr>
        <p:spPr>
          <a:xfrm>
            <a:off x="2955198" y="3395325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③ユーザ名、</a:t>
            </a:r>
            <a:endParaRPr kumimoji="1" lang="en-US" altLang="ja-JP" sz="2400" dirty="0"/>
          </a:p>
          <a:p>
            <a:r>
              <a:rPr kumimoji="1" lang="ja-JP" altLang="en-US" sz="2400"/>
              <a:t>パスワード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D239C93-928E-204F-82A3-C393664B0B9E}"/>
              </a:ext>
            </a:extLst>
          </p:cNvPr>
          <p:cNvSpPr txBox="1"/>
          <p:nvPr/>
        </p:nvSpPr>
        <p:spPr>
          <a:xfrm>
            <a:off x="3004385" y="468046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⑥認証結果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ECFAF2B-3600-3A42-BD6E-51DE09214274}"/>
              </a:ext>
            </a:extLst>
          </p:cNvPr>
          <p:cNvSpPr txBox="1"/>
          <p:nvPr/>
        </p:nvSpPr>
        <p:spPr>
          <a:xfrm>
            <a:off x="7642049" y="2922513"/>
            <a:ext cx="23391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④アクセス認証</a:t>
            </a:r>
            <a:endParaRPr lang="en-US" altLang="ja-JP" sz="2400" dirty="0"/>
          </a:p>
          <a:p>
            <a:pPr algn="ctr"/>
            <a:r>
              <a:rPr kumimoji="1" lang="ja-JP" altLang="en-US" sz="2400"/>
              <a:t>リクエスト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4755073-876A-664F-A4BC-71105DD65B87}"/>
              </a:ext>
            </a:extLst>
          </p:cNvPr>
          <p:cNvSpPr txBox="1"/>
          <p:nvPr/>
        </p:nvSpPr>
        <p:spPr>
          <a:xfrm>
            <a:off x="7642049" y="469422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⑤認証可否の情報</a:t>
            </a:r>
          </a:p>
        </p:txBody>
      </p:sp>
    </p:spTree>
    <p:extLst>
      <p:ext uri="{BB962C8B-B14F-4D97-AF65-F5344CB8AC3E}">
        <p14:creationId xmlns:p14="http://schemas.microsoft.com/office/powerpoint/2010/main" val="1335290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3DB74AC-4E92-A441-BDC8-37C351E8619A}"/>
              </a:ext>
            </a:extLst>
          </p:cNvPr>
          <p:cNvSpPr/>
          <p:nvPr/>
        </p:nvSpPr>
        <p:spPr>
          <a:xfrm>
            <a:off x="6814912" y="988505"/>
            <a:ext cx="3904390" cy="4237022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E81228E-8F58-544A-983D-DB7DEDC91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933" y="1377488"/>
            <a:ext cx="1143000" cy="8128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E0FB9F9-6600-BA4D-AAF1-57213BBEE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292" y="2687916"/>
            <a:ext cx="520700" cy="8382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E823936-F079-FF49-A790-F0512C155A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3591" y="1506816"/>
            <a:ext cx="571500" cy="8001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995FC5E-9608-F149-AC4C-5CEBF2DC63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1475" y="3907116"/>
            <a:ext cx="571500" cy="8001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9054421-9209-A445-912D-EE6DB06231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5301" y="2762273"/>
            <a:ext cx="711200" cy="711200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59BD285-B99E-354E-AE49-99032F454AF1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 flipV="1">
            <a:off x="8866501" y="1906866"/>
            <a:ext cx="1117090" cy="1211007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234DF0F-A6E4-F347-B6EA-E8460DA0407C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8866501" y="3117873"/>
            <a:ext cx="1114974" cy="1189293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3E298A39-F658-7944-B761-18077069692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066992" y="3107016"/>
            <a:ext cx="1088309" cy="10857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4BBC2F4-BFAC-5244-9A87-CF8ED664F807}"/>
              </a:ext>
            </a:extLst>
          </p:cNvPr>
          <p:cNvSpPr/>
          <p:nvPr/>
        </p:nvSpPr>
        <p:spPr>
          <a:xfrm>
            <a:off x="7550587" y="476418"/>
            <a:ext cx="2209573" cy="74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隔離ネットワーク</a:t>
            </a:r>
          </a:p>
        </p:txBody>
      </p:sp>
      <p:sp>
        <p:nvSpPr>
          <p:cNvPr id="29" name="雲 28">
            <a:extLst>
              <a:ext uri="{FF2B5EF4-FFF2-40B4-BE49-F238E27FC236}">
                <a16:creationId xmlns:a16="http://schemas.microsoft.com/office/drawing/2014/main" id="{3A823A53-72E5-5B4A-A5B2-C4219099BB07}"/>
              </a:ext>
            </a:extLst>
          </p:cNvPr>
          <p:cNvSpPr/>
          <p:nvPr/>
        </p:nvSpPr>
        <p:spPr>
          <a:xfrm>
            <a:off x="3538614" y="2614327"/>
            <a:ext cx="1966248" cy="985377"/>
          </a:xfrm>
          <a:prstGeom prst="cloud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>
                <a:solidFill>
                  <a:sysClr val="windowText" lastClr="000000"/>
                </a:solidFill>
              </a:rPr>
              <a:t>JaistNetwork</a:t>
            </a:r>
            <a:endParaRPr kumimoji="1" lang="ja-JP" altLang="en-US" sz="1200">
              <a:solidFill>
                <a:sysClr val="windowText" lastClr="000000"/>
              </a:solidFill>
            </a:endParaRP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0FE905DA-86EC-C94F-88B3-74C7501D2172}"/>
              </a:ext>
            </a:extLst>
          </p:cNvPr>
          <p:cNvCxnSpPr>
            <a:cxnSpLocks/>
            <a:stCxn id="29" idx="0"/>
            <a:endCxn id="7" idx="1"/>
          </p:cNvCxnSpPr>
          <p:nvPr/>
        </p:nvCxnSpPr>
        <p:spPr>
          <a:xfrm>
            <a:off x="5503223" y="3107016"/>
            <a:ext cx="1043069" cy="0"/>
          </a:xfrm>
          <a:prstGeom prst="line">
            <a:avLst/>
          </a:prstGeom>
          <a:ln w="34925" cap="rnd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6C657A0-B2B1-9F49-A404-C22BFF2A3153}"/>
              </a:ext>
            </a:extLst>
          </p:cNvPr>
          <p:cNvSpPr txBox="1"/>
          <p:nvPr/>
        </p:nvSpPr>
        <p:spPr>
          <a:xfrm>
            <a:off x="5353982" y="3520461"/>
            <a:ext cx="1732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150.65.136.94</a:t>
            </a:r>
            <a:endParaRPr kumimoji="1" lang="ja-JP" altLang="en-US" sz="2000" b="1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8837A4-85C2-7E42-8727-5A39197AB4CD}"/>
              </a:ext>
            </a:extLst>
          </p:cNvPr>
          <p:cNvSpPr txBox="1"/>
          <p:nvPr/>
        </p:nvSpPr>
        <p:spPr>
          <a:xfrm>
            <a:off x="7030294" y="3254318"/>
            <a:ext cx="1054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/>
              <a:t>10.1.1.1</a:t>
            </a:r>
            <a:endParaRPr kumimoji="1" lang="ja-JP" altLang="en-US" sz="2400" b="1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AB78988-97AC-8E45-B39E-2CCD52D679B2}"/>
              </a:ext>
            </a:extLst>
          </p:cNvPr>
          <p:cNvSpPr txBox="1"/>
          <p:nvPr/>
        </p:nvSpPr>
        <p:spPr>
          <a:xfrm>
            <a:off x="9139337" y="1576594"/>
            <a:ext cx="1365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10.1.1.7</a:t>
            </a:r>
            <a:endParaRPr kumimoji="1" lang="ja-JP" altLang="en-US" sz="1600" b="1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3E3C1E0-F315-4D4A-871C-664C6A3378C2}"/>
              </a:ext>
            </a:extLst>
          </p:cNvPr>
          <p:cNvSpPr txBox="1"/>
          <p:nvPr/>
        </p:nvSpPr>
        <p:spPr>
          <a:xfrm>
            <a:off x="9184355" y="4427822"/>
            <a:ext cx="846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/>
              <a:t>10.1.1.8</a:t>
            </a:r>
            <a:endParaRPr kumimoji="1" lang="ja-JP" altLang="en-US" sz="1600" b="1"/>
          </a:p>
        </p:txBody>
      </p:sp>
      <p:sp>
        <p:nvSpPr>
          <p:cNvPr id="44" name="対角する 2 つの角を丸めた四角形 43">
            <a:extLst>
              <a:ext uri="{FF2B5EF4-FFF2-40B4-BE49-F238E27FC236}">
                <a16:creationId xmlns:a16="http://schemas.microsoft.com/office/drawing/2014/main" id="{523C4652-A1DB-4E40-B7AB-9F325A4FA154}"/>
              </a:ext>
            </a:extLst>
          </p:cNvPr>
          <p:cNvSpPr/>
          <p:nvPr/>
        </p:nvSpPr>
        <p:spPr>
          <a:xfrm>
            <a:off x="329610" y="5031491"/>
            <a:ext cx="3363160" cy="1475635"/>
          </a:xfrm>
          <a:prstGeom prst="round2DiagRect">
            <a:avLst>
              <a:gd name="adj1" fmla="val 16667"/>
              <a:gd name="adj2" fmla="val 934"/>
            </a:avLst>
          </a:prstGeom>
          <a:solidFill>
            <a:schemeClr val="bg1">
              <a:alpha val="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600" dirty="0">
                <a:solidFill>
                  <a:sysClr val="windowText" lastClr="000000"/>
                </a:solidFill>
              </a:rPr>
              <a:t>Role: Gateway Server</a:t>
            </a:r>
          </a:p>
          <a:p>
            <a:r>
              <a:rPr lang="en-US" altLang="ja-JP" sz="1600" dirty="0" err="1">
                <a:solidFill>
                  <a:sysClr val="windowText" lastClr="000000"/>
                </a:solidFill>
              </a:rPr>
              <a:t>UserName</a:t>
            </a:r>
            <a:r>
              <a:rPr lang="en-US" altLang="ja-JP" sz="1600" dirty="0">
                <a:solidFill>
                  <a:sysClr val="windowText" lastClr="000000"/>
                </a:solidFill>
              </a:rPr>
              <a:t> : pc15</a:t>
            </a:r>
          </a:p>
          <a:p>
            <a:r>
              <a:rPr lang="en-US" altLang="ja-JP" sz="1600" dirty="0">
                <a:solidFill>
                  <a:sysClr val="windowText" lastClr="000000"/>
                </a:solidFill>
              </a:rPr>
              <a:t>IP address port1 : 150.65.136.94</a:t>
            </a:r>
          </a:p>
          <a:p>
            <a:r>
              <a:rPr lang="en-US" altLang="ja-JP" sz="1600" dirty="0">
                <a:solidFill>
                  <a:sysClr val="windowText" lastClr="000000"/>
                </a:solidFill>
              </a:rPr>
              <a:t>IP address port2 : 10.1.1.1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BBBC7B7-2CE0-E84A-881E-1C5426FEEEE4}"/>
              </a:ext>
            </a:extLst>
          </p:cNvPr>
          <p:cNvSpPr txBox="1"/>
          <p:nvPr/>
        </p:nvSpPr>
        <p:spPr>
          <a:xfrm>
            <a:off x="10010663" y="1261906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/>
              <a:t>PC7</a:t>
            </a:r>
            <a:endParaRPr kumimoji="1" lang="ja-JP" altLang="en-US" sz="1400" b="1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238B99A-9B39-1B4C-A73F-4D39987CD314}"/>
              </a:ext>
            </a:extLst>
          </p:cNvPr>
          <p:cNvSpPr txBox="1"/>
          <p:nvPr/>
        </p:nvSpPr>
        <p:spPr>
          <a:xfrm>
            <a:off x="10013089" y="3628233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/>
              <a:t>PC8</a:t>
            </a:r>
            <a:endParaRPr kumimoji="1" lang="ja-JP" altLang="en-US" sz="1600" b="1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89A085B-8C25-AA4B-B8D4-DE063FD10811}"/>
              </a:ext>
            </a:extLst>
          </p:cNvPr>
          <p:cNvSpPr txBox="1"/>
          <p:nvPr/>
        </p:nvSpPr>
        <p:spPr>
          <a:xfrm>
            <a:off x="8084972" y="2493782"/>
            <a:ext cx="1140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L2switch</a:t>
            </a:r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71BFD0A-EC31-5046-9490-560DA9C36BD6}"/>
              </a:ext>
            </a:extLst>
          </p:cNvPr>
          <p:cNvSpPr txBox="1"/>
          <p:nvPr/>
        </p:nvSpPr>
        <p:spPr>
          <a:xfrm>
            <a:off x="6078523" y="2447690"/>
            <a:ext cx="134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Gateway  Server</a:t>
            </a:r>
            <a:endParaRPr kumimoji="1" lang="ja-JP" altLang="en-US" sz="120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44FE1C-235B-1F42-A57A-09876692FBEB}"/>
              </a:ext>
            </a:extLst>
          </p:cNvPr>
          <p:cNvSpPr txBox="1"/>
          <p:nvPr/>
        </p:nvSpPr>
        <p:spPr>
          <a:xfrm>
            <a:off x="1979113" y="2244995"/>
            <a:ext cx="108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Client</a:t>
            </a:r>
            <a:endParaRPr kumimoji="1" lang="ja-JP" altLang="en-US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61D06F41-C62F-394F-A14C-825A14ED5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78" y="4018787"/>
            <a:ext cx="604342" cy="97284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AD7C9BC-4537-E44A-B605-4A592FDD5004}"/>
              </a:ext>
            </a:extLst>
          </p:cNvPr>
          <p:cNvSpPr txBox="1"/>
          <p:nvPr/>
        </p:nvSpPr>
        <p:spPr>
          <a:xfrm>
            <a:off x="6986641" y="1228140"/>
            <a:ext cx="14237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10.1.1.0/24</a:t>
            </a:r>
            <a:endParaRPr kumimoji="1" lang="ja-JP" altLang="en-US" b="1"/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79AFE955-415E-534C-9E48-2D6C80EBA2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4442" y="4044476"/>
            <a:ext cx="658191" cy="921467"/>
          </a:xfrm>
          <a:prstGeom prst="rect">
            <a:avLst/>
          </a:prstGeom>
        </p:spPr>
      </p:pic>
      <p:sp>
        <p:nvSpPr>
          <p:cNvPr id="30" name="対角する 2 つの角を丸めた四角形 29">
            <a:extLst>
              <a:ext uri="{FF2B5EF4-FFF2-40B4-BE49-F238E27FC236}">
                <a16:creationId xmlns:a16="http://schemas.microsoft.com/office/drawing/2014/main" id="{4831302B-FBBF-9A41-8F05-1F946EEB58DA}"/>
              </a:ext>
            </a:extLst>
          </p:cNvPr>
          <p:cNvSpPr/>
          <p:nvPr/>
        </p:nvSpPr>
        <p:spPr>
          <a:xfrm>
            <a:off x="3748291" y="5031491"/>
            <a:ext cx="2968125" cy="1475636"/>
          </a:xfrm>
          <a:prstGeom prst="round2Diag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600" dirty="0">
                <a:solidFill>
                  <a:sysClr val="windowText" lastClr="000000"/>
                </a:solidFill>
              </a:rPr>
              <a:t>Role: Host Server</a:t>
            </a:r>
          </a:p>
          <a:p>
            <a:r>
              <a:rPr lang="en-US" altLang="ja-JP" sz="1600" dirty="0" err="1">
                <a:solidFill>
                  <a:sysClr val="windowText" lastClr="000000"/>
                </a:solidFill>
              </a:rPr>
              <a:t>UserName</a:t>
            </a:r>
            <a:r>
              <a:rPr lang="en-US" altLang="ja-JP" sz="1600" dirty="0">
                <a:solidFill>
                  <a:sysClr val="windowText" lastClr="000000"/>
                </a:solidFill>
              </a:rPr>
              <a:t> : pc7 ,  pc8</a:t>
            </a:r>
          </a:p>
          <a:p>
            <a:r>
              <a:rPr lang="en-US" altLang="ja-JP" sz="1600" dirty="0">
                <a:solidFill>
                  <a:sysClr val="windowText" lastClr="000000"/>
                </a:solidFill>
              </a:rPr>
              <a:t>PC7  IP address :  10.1.1.7</a:t>
            </a:r>
          </a:p>
          <a:p>
            <a:r>
              <a:rPr lang="en-US" altLang="ja-JP" sz="1600" dirty="0">
                <a:solidFill>
                  <a:sysClr val="windowText" lastClr="000000"/>
                </a:solidFill>
              </a:rPr>
              <a:t>PC8  IP address :  10.1.1.8</a:t>
            </a:r>
          </a:p>
        </p:txBody>
      </p:sp>
      <p:sp>
        <p:nvSpPr>
          <p:cNvPr id="11" name="フリーフォーム 10">
            <a:extLst>
              <a:ext uri="{FF2B5EF4-FFF2-40B4-BE49-F238E27FC236}">
                <a16:creationId xmlns:a16="http://schemas.microsoft.com/office/drawing/2014/main" id="{53A0BE1E-CD23-A444-ADAE-0DC23AA213A2}"/>
              </a:ext>
            </a:extLst>
          </p:cNvPr>
          <p:cNvSpPr/>
          <p:nvPr/>
        </p:nvSpPr>
        <p:spPr>
          <a:xfrm>
            <a:off x="2987749" y="1977656"/>
            <a:ext cx="6709144" cy="1050314"/>
          </a:xfrm>
          <a:custGeom>
            <a:avLst/>
            <a:gdLst>
              <a:gd name="connsiteX0" fmla="*/ 0 w 6709144"/>
              <a:gd name="connsiteY0" fmla="*/ 318977 h 1050314"/>
              <a:gd name="connsiteX1" fmla="*/ 1669311 w 6709144"/>
              <a:gd name="connsiteY1" fmla="*/ 903767 h 1050314"/>
              <a:gd name="connsiteX2" fmla="*/ 3774558 w 6709144"/>
              <a:gd name="connsiteY2" fmla="*/ 978195 h 1050314"/>
              <a:gd name="connsiteX3" fmla="*/ 6709144 w 6709144"/>
              <a:gd name="connsiteY3" fmla="*/ 0 h 1050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09144" h="1050314">
                <a:moveTo>
                  <a:pt x="0" y="318977"/>
                </a:moveTo>
                <a:cubicBezTo>
                  <a:pt x="520109" y="556437"/>
                  <a:pt x="1040218" y="793897"/>
                  <a:pt x="1669311" y="903767"/>
                </a:cubicBezTo>
                <a:cubicBezTo>
                  <a:pt x="2298404" y="1013637"/>
                  <a:pt x="2934586" y="1128823"/>
                  <a:pt x="3774558" y="978195"/>
                </a:cubicBezTo>
                <a:cubicBezTo>
                  <a:pt x="4614530" y="827567"/>
                  <a:pt x="6166884" y="241005"/>
                  <a:pt x="6709144" y="0"/>
                </a:cubicBezTo>
              </a:path>
            </a:pathLst>
          </a:custGeom>
          <a:ln w="44450">
            <a:prstDash val="sysDot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4696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31E7510-00AE-964D-9F1F-2C65B9950DE5}"/>
              </a:ext>
            </a:extLst>
          </p:cNvPr>
          <p:cNvSpPr/>
          <p:nvPr/>
        </p:nvSpPr>
        <p:spPr>
          <a:xfrm>
            <a:off x="6814911" y="476418"/>
            <a:ext cx="4870269" cy="5711731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EF8A3AD-D9BF-6D43-BAAE-0D43EE72E504}"/>
              </a:ext>
            </a:extLst>
          </p:cNvPr>
          <p:cNvSpPr/>
          <p:nvPr/>
        </p:nvSpPr>
        <p:spPr>
          <a:xfrm>
            <a:off x="8590101" y="945384"/>
            <a:ext cx="2797369" cy="281984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F187BFE3-42A7-984F-BFA6-416625638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690" y="2750935"/>
            <a:ext cx="520700" cy="8382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F271BCD-90ED-C948-9166-13FBC148E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1200" y="1975932"/>
            <a:ext cx="571500" cy="8001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7A8DF84-B4D0-0F49-AAB7-689D3BF1D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6376" y="4563973"/>
            <a:ext cx="571500" cy="800100"/>
          </a:xfrm>
          <a:prstGeom prst="rect">
            <a:avLst/>
          </a:prstGeom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56C4A50-2D57-5947-AB79-27FB51807D32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7105390" y="3170035"/>
            <a:ext cx="2110986" cy="1793988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89C2FACE-8CBE-6C42-BFFB-4ABDB3580B89}"/>
              </a:ext>
            </a:extLst>
          </p:cNvPr>
          <p:cNvCxnSpPr>
            <a:cxnSpLocks/>
            <a:stCxn id="23" idx="3"/>
            <a:endCxn id="4" idx="1"/>
          </p:cNvCxnSpPr>
          <p:nvPr/>
        </p:nvCxnSpPr>
        <p:spPr>
          <a:xfrm>
            <a:off x="8845962" y="2264273"/>
            <a:ext cx="1235238" cy="111709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9E0481D-2704-5A49-BDDA-F260AF4E7002}"/>
              </a:ext>
            </a:extLst>
          </p:cNvPr>
          <p:cNvSpPr txBox="1"/>
          <p:nvPr/>
        </p:nvSpPr>
        <p:spPr>
          <a:xfrm>
            <a:off x="6794780" y="3722581"/>
            <a:ext cx="109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10.1.1.1</a:t>
            </a:r>
            <a:endParaRPr kumimoji="1" lang="ja-JP" altLang="en-US" b="1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CC999CD-DAAB-1440-B042-44676DFCA9E7}"/>
              </a:ext>
            </a:extLst>
          </p:cNvPr>
          <p:cNvSpPr txBox="1"/>
          <p:nvPr/>
        </p:nvSpPr>
        <p:spPr>
          <a:xfrm>
            <a:off x="9848909" y="2862644"/>
            <a:ext cx="1365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2</a:t>
            </a:r>
            <a:r>
              <a:rPr kumimoji="1" lang="en-US" altLang="ja-JP" b="1" dirty="0"/>
              <a:t>0.1.1.7</a:t>
            </a:r>
            <a:endParaRPr kumimoji="1" lang="ja-JP" altLang="en-US" b="1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53A3340-8691-0441-9520-3CD2506BB29B}"/>
              </a:ext>
            </a:extLst>
          </p:cNvPr>
          <p:cNvSpPr txBox="1"/>
          <p:nvPr/>
        </p:nvSpPr>
        <p:spPr>
          <a:xfrm>
            <a:off x="8931621" y="5450685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10.1.1.8</a:t>
            </a:r>
            <a:endParaRPr kumimoji="1" lang="ja-JP" altLang="en-US" b="1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0E0781A-1D5C-6F48-B8D4-0612871CB999}"/>
              </a:ext>
            </a:extLst>
          </p:cNvPr>
          <p:cNvSpPr txBox="1"/>
          <p:nvPr/>
        </p:nvSpPr>
        <p:spPr>
          <a:xfrm>
            <a:off x="9859328" y="1632858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サーバ</a:t>
            </a:r>
            <a:r>
              <a:rPr kumimoji="1" lang="en-US" altLang="ja-JP" b="1" dirty="0"/>
              <a:t>7</a:t>
            </a:r>
            <a:endParaRPr kumimoji="1" lang="ja-JP" altLang="en-US" b="1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E907E76-BCF8-CD45-B45D-6AA073077FBE}"/>
              </a:ext>
            </a:extLst>
          </p:cNvPr>
          <p:cNvSpPr txBox="1"/>
          <p:nvPr/>
        </p:nvSpPr>
        <p:spPr>
          <a:xfrm>
            <a:off x="9180563" y="4251886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サーバ</a:t>
            </a:r>
            <a:r>
              <a:rPr kumimoji="1" lang="en-US" altLang="ja-JP" b="1" dirty="0"/>
              <a:t>8</a:t>
            </a:r>
            <a:endParaRPr kumimoji="1" lang="ja-JP" altLang="en-US" b="1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B2B4643-4675-6A4F-829A-F5B1F1BF9C0D}"/>
              </a:ext>
            </a:extLst>
          </p:cNvPr>
          <p:cNvSpPr txBox="1"/>
          <p:nvPr/>
        </p:nvSpPr>
        <p:spPr>
          <a:xfrm>
            <a:off x="6818649" y="500460"/>
            <a:ext cx="142378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" altLang="ja-JP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10.1.1.0/24</a:t>
            </a:r>
            <a:endParaRPr kumimoji="1" lang="ja-JP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398D2044-C20A-074F-B849-5BDC52EAF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5262" y="1845173"/>
            <a:ext cx="520700" cy="838200"/>
          </a:xfrm>
          <a:prstGeom prst="rect">
            <a:avLst/>
          </a:prstGeom>
        </p:spPr>
      </p:pic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86B54D81-732B-6847-9D1A-530F36E53534}"/>
              </a:ext>
            </a:extLst>
          </p:cNvPr>
          <p:cNvCxnSpPr>
            <a:cxnSpLocks/>
            <a:stCxn id="3" idx="3"/>
            <a:endCxn id="23" idx="1"/>
          </p:cNvCxnSpPr>
          <p:nvPr/>
        </p:nvCxnSpPr>
        <p:spPr>
          <a:xfrm flipV="1">
            <a:off x="7105390" y="2264273"/>
            <a:ext cx="1219872" cy="905762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267DF711-2A27-5643-B1AE-666F589898B0}"/>
              </a:ext>
            </a:extLst>
          </p:cNvPr>
          <p:cNvSpPr txBox="1"/>
          <p:nvPr/>
        </p:nvSpPr>
        <p:spPr>
          <a:xfrm>
            <a:off x="6205516" y="2482591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Gate way</a:t>
            </a:r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EC846F49-C609-E94B-9A8E-C068FA969496}"/>
              </a:ext>
            </a:extLst>
          </p:cNvPr>
          <p:cNvSpPr txBox="1"/>
          <p:nvPr/>
        </p:nvSpPr>
        <p:spPr>
          <a:xfrm>
            <a:off x="7966035" y="1484574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Gate way</a:t>
            </a:r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D4E1100-2ECE-3C4B-BE3A-6BA0EFACFCFB}"/>
              </a:ext>
            </a:extLst>
          </p:cNvPr>
          <p:cNvSpPr txBox="1"/>
          <p:nvPr/>
        </p:nvSpPr>
        <p:spPr>
          <a:xfrm>
            <a:off x="8602911" y="949852"/>
            <a:ext cx="142378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" altLang="ja-JP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20.1.1.0/24</a:t>
            </a:r>
            <a:endParaRPr kumimoji="1" lang="ja-JP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46" name="雲 45">
            <a:extLst>
              <a:ext uri="{FF2B5EF4-FFF2-40B4-BE49-F238E27FC236}">
                <a16:creationId xmlns:a16="http://schemas.microsoft.com/office/drawing/2014/main" id="{0BFD43BD-4A7D-2C4D-B3CB-FE13A8143E7A}"/>
              </a:ext>
            </a:extLst>
          </p:cNvPr>
          <p:cNvSpPr/>
          <p:nvPr/>
        </p:nvSpPr>
        <p:spPr>
          <a:xfrm>
            <a:off x="4131968" y="2851923"/>
            <a:ext cx="1600725" cy="886765"/>
          </a:xfrm>
          <a:prstGeom prst="cloud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ysClr val="windowText" lastClr="000000"/>
                </a:solidFill>
              </a:rPr>
              <a:t>Internet</a:t>
            </a:r>
            <a:endParaRPr kumimoji="1" lang="ja-JP" altLang="en-US" sz="1600">
              <a:solidFill>
                <a:sysClr val="windowText" lastClr="000000"/>
              </a:solidFill>
            </a:endParaRPr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1A2FB7B5-4D5A-9A4B-AC82-3CD990140793}"/>
              </a:ext>
            </a:extLst>
          </p:cNvPr>
          <p:cNvCxnSpPr>
            <a:cxnSpLocks/>
            <a:stCxn id="46" idx="0"/>
            <a:endCxn id="3" idx="1"/>
          </p:cNvCxnSpPr>
          <p:nvPr/>
        </p:nvCxnSpPr>
        <p:spPr>
          <a:xfrm flipV="1">
            <a:off x="5731359" y="3170035"/>
            <a:ext cx="853331" cy="125271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DDD1B8CD-9100-CA4E-8232-12020975244A}"/>
              </a:ext>
            </a:extLst>
          </p:cNvPr>
          <p:cNvSpPr/>
          <p:nvPr/>
        </p:nvSpPr>
        <p:spPr>
          <a:xfrm>
            <a:off x="295533" y="1505248"/>
            <a:ext cx="2652332" cy="3654069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2" name="図 51">
            <a:extLst>
              <a:ext uri="{FF2B5EF4-FFF2-40B4-BE49-F238E27FC236}">
                <a16:creationId xmlns:a16="http://schemas.microsoft.com/office/drawing/2014/main" id="{89D6B055-367E-3946-BEF7-D83C59D3A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977" y="3019279"/>
            <a:ext cx="520700" cy="838200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E9996938-B63C-C148-B145-4E9FB3349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519" y="2219179"/>
            <a:ext cx="571500" cy="800100"/>
          </a:xfrm>
          <a:prstGeom prst="rect">
            <a:avLst/>
          </a:prstGeom>
        </p:spPr>
      </p:pic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8BE406F2-C346-B241-AC18-0462407221C2}"/>
              </a:ext>
            </a:extLst>
          </p:cNvPr>
          <p:cNvSpPr txBox="1"/>
          <p:nvPr/>
        </p:nvSpPr>
        <p:spPr>
          <a:xfrm>
            <a:off x="2330125" y="2697728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Gate way</a:t>
            </a:r>
            <a:endParaRPr kumimoji="1" lang="ja-JP" altLang="en-US"/>
          </a:p>
        </p:txBody>
      </p: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DEFDFDC4-FF37-A04B-802E-2A74A6AD5A0D}"/>
              </a:ext>
            </a:extLst>
          </p:cNvPr>
          <p:cNvCxnSpPr>
            <a:cxnSpLocks/>
            <a:stCxn id="57" idx="3"/>
            <a:endCxn id="52" idx="1"/>
          </p:cNvCxnSpPr>
          <p:nvPr/>
        </p:nvCxnSpPr>
        <p:spPr>
          <a:xfrm>
            <a:off x="1375019" y="2619229"/>
            <a:ext cx="1307958" cy="819150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A22CF2EA-EB3E-784D-80D0-4D75E95F97D0}"/>
              </a:ext>
            </a:extLst>
          </p:cNvPr>
          <p:cNvSpPr txBox="1"/>
          <p:nvPr/>
        </p:nvSpPr>
        <p:spPr>
          <a:xfrm>
            <a:off x="650687" y="1927751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サーバ</a:t>
            </a:r>
            <a:r>
              <a:rPr lang="en-US" altLang="ja-JP" b="1" dirty="0"/>
              <a:t>2 </a:t>
            </a:r>
            <a:endParaRPr kumimoji="1" lang="ja-JP" altLang="en-US" b="1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B71FBC93-3C85-A040-8256-7AEE54ABC1FD}"/>
              </a:ext>
            </a:extLst>
          </p:cNvPr>
          <p:cNvSpPr txBox="1"/>
          <p:nvPr/>
        </p:nvSpPr>
        <p:spPr>
          <a:xfrm>
            <a:off x="1657344" y="1489779"/>
            <a:ext cx="129073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" altLang="ja-JP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1.1.1.0/24</a:t>
            </a:r>
            <a:endParaRPr kumimoji="1" lang="ja-JP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254E2BC6-E6CD-7E4F-9FFC-624C506368F3}"/>
              </a:ext>
            </a:extLst>
          </p:cNvPr>
          <p:cNvCxnSpPr>
            <a:cxnSpLocks/>
            <a:stCxn id="52" idx="3"/>
            <a:endCxn id="46" idx="2"/>
          </p:cNvCxnSpPr>
          <p:nvPr/>
        </p:nvCxnSpPr>
        <p:spPr>
          <a:xfrm flipV="1">
            <a:off x="3203677" y="3295306"/>
            <a:ext cx="933256" cy="143073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802DCE1-BC2E-C749-B83D-77F91868C7A9}"/>
              </a:ext>
            </a:extLst>
          </p:cNvPr>
          <p:cNvSpPr txBox="1"/>
          <p:nvPr/>
        </p:nvSpPr>
        <p:spPr>
          <a:xfrm>
            <a:off x="994903" y="3012820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1.1.1.2</a:t>
            </a:r>
            <a:endParaRPr kumimoji="1" lang="ja-JP" altLang="en-US" b="1"/>
          </a:p>
        </p:txBody>
      </p:sp>
      <p:sp>
        <p:nvSpPr>
          <p:cNvPr id="73" name="フリーフォーム 72">
            <a:extLst>
              <a:ext uri="{FF2B5EF4-FFF2-40B4-BE49-F238E27FC236}">
                <a16:creationId xmlns:a16="http://schemas.microsoft.com/office/drawing/2014/main" id="{855BB843-BD6F-AE4F-BBF8-82BA552A54E1}"/>
              </a:ext>
            </a:extLst>
          </p:cNvPr>
          <p:cNvSpPr/>
          <p:nvPr/>
        </p:nvSpPr>
        <p:spPr>
          <a:xfrm>
            <a:off x="295534" y="601408"/>
            <a:ext cx="11801732" cy="3900667"/>
          </a:xfrm>
          <a:custGeom>
            <a:avLst/>
            <a:gdLst>
              <a:gd name="connsiteX0" fmla="*/ 189798 w 11849959"/>
              <a:gd name="connsiteY0" fmla="*/ 1965857 h 3590620"/>
              <a:gd name="connsiteX1" fmla="*/ 2685862 w 11849959"/>
              <a:gd name="connsiteY1" fmla="*/ 3547522 h 3590620"/>
              <a:gd name="connsiteX2" fmla="*/ 6553527 w 11849959"/>
              <a:gd name="connsiteY2" fmla="*/ 3176819 h 3590620"/>
              <a:gd name="connsiteX3" fmla="*/ 11187311 w 11849959"/>
              <a:gd name="connsiteY3" fmla="*/ 2731976 h 3590620"/>
              <a:gd name="connsiteX4" fmla="*/ 10927819 w 11849959"/>
              <a:gd name="connsiteY4" fmla="*/ 13490 h 3590620"/>
              <a:gd name="connsiteX5" fmla="*/ 2895927 w 11849959"/>
              <a:gd name="connsiteY5" fmla="*/ 1656938 h 3590620"/>
              <a:gd name="connsiteX6" fmla="*/ 474003 w 11849959"/>
              <a:gd name="connsiteY6" fmla="*/ 977317 h 3590620"/>
              <a:gd name="connsiteX7" fmla="*/ 189798 w 11849959"/>
              <a:gd name="connsiteY7" fmla="*/ 1965857 h 3590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49959" h="3590620">
                <a:moveTo>
                  <a:pt x="189798" y="1965857"/>
                </a:moveTo>
                <a:cubicBezTo>
                  <a:pt x="558441" y="2394224"/>
                  <a:pt x="1625240" y="3345695"/>
                  <a:pt x="2685862" y="3547522"/>
                </a:cubicBezTo>
                <a:cubicBezTo>
                  <a:pt x="3746484" y="3749349"/>
                  <a:pt x="6553527" y="3176819"/>
                  <a:pt x="6553527" y="3176819"/>
                </a:cubicBezTo>
                <a:cubicBezTo>
                  <a:pt x="7970435" y="3040895"/>
                  <a:pt x="10458262" y="3259198"/>
                  <a:pt x="11187311" y="2731976"/>
                </a:cubicBezTo>
                <a:cubicBezTo>
                  <a:pt x="11916360" y="2204755"/>
                  <a:pt x="12309716" y="192663"/>
                  <a:pt x="10927819" y="13490"/>
                </a:cubicBezTo>
                <a:cubicBezTo>
                  <a:pt x="9545922" y="-165683"/>
                  <a:pt x="4638230" y="1496300"/>
                  <a:pt x="2895927" y="1656938"/>
                </a:cubicBezTo>
                <a:cubicBezTo>
                  <a:pt x="1153624" y="1817576"/>
                  <a:pt x="918846" y="927890"/>
                  <a:pt x="474003" y="977317"/>
                </a:cubicBezTo>
                <a:cubicBezTo>
                  <a:pt x="29160" y="1026744"/>
                  <a:pt x="-178845" y="1537490"/>
                  <a:pt x="189798" y="1965857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21000"/>
            </a:schemeClr>
          </a:solidFill>
          <a:ln w="666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1EB05F43-5FCC-4F40-AFB6-817AAE6A1017}"/>
              </a:ext>
            </a:extLst>
          </p:cNvPr>
          <p:cNvSpPr txBox="1"/>
          <p:nvPr/>
        </p:nvSpPr>
        <p:spPr>
          <a:xfrm>
            <a:off x="5298171" y="1466086"/>
            <a:ext cx="849913" cy="461665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400" b="1" dirty="0"/>
              <a:t>VPN</a:t>
            </a:r>
            <a:endParaRPr kumimoji="1" lang="ja-JP" altLang="en-US" sz="2400" b="1"/>
          </a:p>
        </p:txBody>
      </p:sp>
    </p:spTree>
    <p:extLst>
      <p:ext uri="{BB962C8B-B14F-4D97-AF65-F5344CB8AC3E}">
        <p14:creationId xmlns:p14="http://schemas.microsoft.com/office/powerpoint/2010/main" val="83315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3DB74AC-4E92-A441-BDC8-37C351E8619A}"/>
              </a:ext>
            </a:extLst>
          </p:cNvPr>
          <p:cNvSpPr/>
          <p:nvPr/>
        </p:nvSpPr>
        <p:spPr>
          <a:xfrm>
            <a:off x="7254750" y="1972354"/>
            <a:ext cx="3904390" cy="4237022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E0FB9F9-6600-BA4D-AAF1-57213BBEE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130" y="3671765"/>
            <a:ext cx="520700" cy="8382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E823936-F079-FF49-A790-F0512C155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3429" y="2490665"/>
            <a:ext cx="571500" cy="8001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995FC5E-9608-F149-AC4C-5CEBF2DC6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1313" y="4890965"/>
            <a:ext cx="571500" cy="8001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9054421-9209-A445-912D-EE6DB06231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5139" y="3746122"/>
            <a:ext cx="711200" cy="711200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59BD285-B99E-354E-AE49-99032F454AF1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 flipV="1">
            <a:off x="9306339" y="2890715"/>
            <a:ext cx="1117090" cy="1211007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234DF0F-A6E4-F347-B6EA-E8460DA0407C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9306339" y="4101722"/>
            <a:ext cx="1114974" cy="1189293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3E298A39-F658-7944-B761-18077069692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506830" y="4090865"/>
            <a:ext cx="1088309" cy="10857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4BBC2F4-BFAC-5244-9A87-CF8ED664F807}"/>
              </a:ext>
            </a:extLst>
          </p:cNvPr>
          <p:cNvSpPr/>
          <p:nvPr/>
        </p:nvSpPr>
        <p:spPr>
          <a:xfrm>
            <a:off x="7990424" y="1460267"/>
            <a:ext cx="2333789" cy="74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ローカル</a:t>
            </a:r>
            <a:r>
              <a:rPr kumimoji="1" lang="ja-JP" altLang="en-US"/>
              <a:t>ネットワーク</a:t>
            </a:r>
          </a:p>
        </p:txBody>
      </p:sp>
      <p:sp>
        <p:nvSpPr>
          <p:cNvPr id="29" name="雲 28">
            <a:extLst>
              <a:ext uri="{FF2B5EF4-FFF2-40B4-BE49-F238E27FC236}">
                <a16:creationId xmlns:a16="http://schemas.microsoft.com/office/drawing/2014/main" id="{3A823A53-72E5-5B4A-A5B2-C4219099BB07}"/>
              </a:ext>
            </a:extLst>
          </p:cNvPr>
          <p:cNvSpPr/>
          <p:nvPr/>
        </p:nvSpPr>
        <p:spPr>
          <a:xfrm>
            <a:off x="3359447" y="3407863"/>
            <a:ext cx="1966248" cy="985377"/>
          </a:xfrm>
          <a:prstGeom prst="cloud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ysClr val="windowText" lastClr="000000"/>
                </a:solidFill>
              </a:rPr>
              <a:t>Internet</a:t>
            </a:r>
            <a:endParaRPr kumimoji="1" lang="ja-JP" altLang="en-US" sz="2000">
              <a:solidFill>
                <a:sysClr val="windowText" lastClr="000000"/>
              </a:solidFill>
            </a:endParaRP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0FE905DA-86EC-C94F-88B3-74C7501D2172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943061" y="4090865"/>
            <a:ext cx="1043069" cy="0"/>
          </a:xfrm>
          <a:prstGeom prst="line">
            <a:avLst/>
          </a:prstGeom>
          <a:ln w="34925" cap="rnd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6C657A0-B2B1-9F49-A404-C22BFF2A3153}"/>
              </a:ext>
            </a:extLst>
          </p:cNvPr>
          <p:cNvSpPr txBox="1"/>
          <p:nvPr/>
        </p:nvSpPr>
        <p:spPr>
          <a:xfrm>
            <a:off x="6155337" y="4504310"/>
            <a:ext cx="173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150.65.136.94</a:t>
            </a:r>
            <a:endParaRPr kumimoji="1" lang="ja-JP" altLang="en-US" sz="160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8837A4-85C2-7E42-8727-5A39197AB4CD}"/>
              </a:ext>
            </a:extLst>
          </p:cNvPr>
          <p:cNvSpPr txBox="1"/>
          <p:nvPr/>
        </p:nvSpPr>
        <p:spPr>
          <a:xfrm>
            <a:off x="7470133" y="4238167"/>
            <a:ext cx="87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10.1.1.1</a:t>
            </a:r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AB78988-97AC-8E45-B39E-2CCD52D679B2}"/>
              </a:ext>
            </a:extLst>
          </p:cNvPr>
          <p:cNvSpPr txBox="1"/>
          <p:nvPr/>
        </p:nvSpPr>
        <p:spPr>
          <a:xfrm>
            <a:off x="9738664" y="2613608"/>
            <a:ext cx="136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10.1.1.7</a:t>
            </a:r>
            <a:endParaRPr kumimoji="1" lang="ja-JP" altLang="en-US" sz="140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3E3C1E0-F315-4D4A-871C-664C6A3378C2}"/>
              </a:ext>
            </a:extLst>
          </p:cNvPr>
          <p:cNvSpPr txBox="1"/>
          <p:nvPr/>
        </p:nvSpPr>
        <p:spPr>
          <a:xfrm>
            <a:off x="9719888" y="5411671"/>
            <a:ext cx="729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10.1.1.8</a:t>
            </a:r>
            <a:endParaRPr kumimoji="1" lang="ja-JP" altLang="en-US" sz="140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BBBC7B7-2CE0-E84A-881E-1C5426FEEEE4}"/>
              </a:ext>
            </a:extLst>
          </p:cNvPr>
          <p:cNvSpPr txBox="1"/>
          <p:nvPr/>
        </p:nvSpPr>
        <p:spPr>
          <a:xfrm>
            <a:off x="10503666" y="2245755"/>
            <a:ext cx="474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PC7</a:t>
            </a:r>
            <a:endParaRPr kumimoji="1" lang="ja-JP" altLang="en-US" sz="120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238B99A-9B39-1B4C-A73F-4D39987CD314}"/>
              </a:ext>
            </a:extLst>
          </p:cNvPr>
          <p:cNvSpPr txBox="1"/>
          <p:nvPr/>
        </p:nvSpPr>
        <p:spPr>
          <a:xfrm>
            <a:off x="10506092" y="4612082"/>
            <a:ext cx="474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PC8</a:t>
            </a:r>
            <a:endParaRPr kumimoji="1" lang="ja-JP" altLang="en-US" sz="140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89A085B-8C25-AA4B-B8D4-DE063FD10811}"/>
              </a:ext>
            </a:extLst>
          </p:cNvPr>
          <p:cNvSpPr txBox="1"/>
          <p:nvPr/>
        </p:nvSpPr>
        <p:spPr>
          <a:xfrm>
            <a:off x="8524810" y="3477631"/>
            <a:ext cx="1140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L2switch</a:t>
            </a:r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71BFD0A-EC31-5046-9490-560DA9C36BD6}"/>
              </a:ext>
            </a:extLst>
          </p:cNvPr>
          <p:cNvSpPr txBox="1"/>
          <p:nvPr/>
        </p:nvSpPr>
        <p:spPr>
          <a:xfrm>
            <a:off x="6518361" y="3431539"/>
            <a:ext cx="1348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Gateway  Server</a:t>
            </a:r>
            <a:endParaRPr kumimoji="1" lang="ja-JP" altLang="en-US" sz="1200"/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5CBE6BED-38E0-6E4D-9CF3-FC92290F3B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320" y="3599704"/>
            <a:ext cx="11430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77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円/楕円 5">
            <a:extLst>
              <a:ext uri="{FF2B5EF4-FFF2-40B4-BE49-F238E27FC236}">
                <a16:creationId xmlns:a16="http://schemas.microsoft.com/office/drawing/2014/main" id="{DB746DB5-8F0D-1E4A-ABC9-929B2327E006}"/>
              </a:ext>
            </a:extLst>
          </p:cNvPr>
          <p:cNvSpPr/>
          <p:nvPr/>
        </p:nvSpPr>
        <p:spPr>
          <a:xfrm>
            <a:off x="869795" y="401750"/>
            <a:ext cx="10682867" cy="5597606"/>
          </a:xfrm>
          <a:custGeom>
            <a:avLst/>
            <a:gdLst>
              <a:gd name="connsiteX0" fmla="*/ 0 w 9716486"/>
              <a:gd name="connsiteY0" fmla="*/ 2477674 h 4955348"/>
              <a:gd name="connsiteX1" fmla="*/ 4858243 w 9716486"/>
              <a:gd name="connsiteY1" fmla="*/ 0 h 4955348"/>
              <a:gd name="connsiteX2" fmla="*/ 9716486 w 9716486"/>
              <a:gd name="connsiteY2" fmla="*/ 2477674 h 4955348"/>
              <a:gd name="connsiteX3" fmla="*/ 4858243 w 9716486"/>
              <a:gd name="connsiteY3" fmla="*/ 4955348 h 4955348"/>
              <a:gd name="connsiteX4" fmla="*/ 0 w 9716486"/>
              <a:gd name="connsiteY4" fmla="*/ 2477674 h 4955348"/>
              <a:gd name="connsiteX0" fmla="*/ 0 w 10215249"/>
              <a:gd name="connsiteY0" fmla="*/ 2477677 h 4955354"/>
              <a:gd name="connsiteX1" fmla="*/ 4858243 w 10215249"/>
              <a:gd name="connsiteY1" fmla="*/ 3 h 4955354"/>
              <a:gd name="connsiteX2" fmla="*/ 10215249 w 10215249"/>
              <a:gd name="connsiteY2" fmla="*/ 2463822 h 4955354"/>
              <a:gd name="connsiteX3" fmla="*/ 4858243 w 10215249"/>
              <a:gd name="connsiteY3" fmla="*/ 4955351 h 4955354"/>
              <a:gd name="connsiteX4" fmla="*/ 0 w 10215249"/>
              <a:gd name="connsiteY4" fmla="*/ 2477677 h 4955354"/>
              <a:gd name="connsiteX0" fmla="*/ 48659 w 10263908"/>
              <a:gd name="connsiteY0" fmla="*/ 2477677 h 5287862"/>
              <a:gd name="connsiteX1" fmla="*/ 4906902 w 10263908"/>
              <a:gd name="connsiteY1" fmla="*/ 3 h 5287862"/>
              <a:gd name="connsiteX2" fmla="*/ 10263908 w 10263908"/>
              <a:gd name="connsiteY2" fmla="*/ 2463822 h 5287862"/>
              <a:gd name="connsiteX3" fmla="*/ 7982611 w 10263908"/>
              <a:gd name="connsiteY3" fmla="*/ 5287860 h 5287862"/>
              <a:gd name="connsiteX4" fmla="*/ 48659 w 10263908"/>
              <a:gd name="connsiteY4" fmla="*/ 2477677 h 5287862"/>
              <a:gd name="connsiteX0" fmla="*/ 1 w 10215250"/>
              <a:gd name="connsiteY0" fmla="*/ 2089753 h 4899938"/>
              <a:gd name="connsiteX1" fmla="*/ 7920099 w 10215250"/>
              <a:gd name="connsiteY1" fmla="*/ 6 h 4899938"/>
              <a:gd name="connsiteX2" fmla="*/ 10215250 w 10215250"/>
              <a:gd name="connsiteY2" fmla="*/ 2075898 h 4899938"/>
              <a:gd name="connsiteX3" fmla="*/ 7933953 w 10215250"/>
              <a:gd name="connsiteY3" fmla="*/ 4899936 h 4899938"/>
              <a:gd name="connsiteX4" fmla="*/ 1 w 10215250"/>
              <a:gd name="connsiteY4" fmla="*/ 2089753 h 4899938"/>
              <a:gd name="connsiteX0" fmla="*/ 1 w 9938159"/>
              <a:gd name="connsiteY0" fmla="*/ 1265491 h 4929238"/>
              <a:gd name="connsiteX1" fmla="*/ 7643008 w 9938159"/>
              <a:gd name="connsiteY1" fmla="*/ 20871 h 4929238"/>
              <a:gd name="connsiteX2" fmla="*/ 9938159 w 9938159"/>
              <a:gd name="connsiteY2" fmla="*/ 2096763 h 4929238"/>
              <a:gd name="connsiteX3" fmla="*/ 7656862 w 9938159"/>
              <a:gd name="connsiteY3" fmla="*/ 4920801 h 4929238"/>
              <a:gd name="connsiteX4" fmla="*/ 1 w 9938159"/>
              <a:gd name="connsiteY4" fmla="*/ 1265491 h 4929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8159" h="4929238">
                <a:moveTo>
                  <a:pt x="1" y="1265491"/>
                </a:moveTo>
                <a:cubicBezTo>
                  <a:pt x="-2308" y="448836"/>
                  <a:pt x="5986648" y="-117674"/>
                  <a:pt x="7643008" y="20871"/>
                </a:cubicBezTo>
                <a:cubicBezTo>
                  <a:pt x="9299368" y="159416"/>
                  <a:pt x="9938159" y="728381"/>
                  <a:pt x="9938159" y="2096763"/>
                </a:cubicBezTo>
                <a:cubicBezTo>
                  <a:pt x="9938159" y="3465145"/>
                  <a:pt x="9313222" y="5059346"/>
                  <a:pt x="7656862" y="4920801"/>
                </a:cubicBezTo>
                <a:cubicBezTo>
                  <a:pt x="6000502" y="4782256"/>
                  <a:pt x="2310" y="2082146"/>
                  <a:pt x="1" y="1265491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  <a:alpha val="17000"/>
            </a:schemeClr>
          </a:solidFill>
          <a:ln w="476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3DB74AC-4E92-A441-BDC8-37C351E8619A}"/>
              </a:ext>
            </a:extLst>
          </p:cNvPr>
          <p:cNvSpPr/>
          <p:nvPr/>
        </p:nvSpPr>
        <p:spPr>
          <a:xfrm>
            <a:off x="6814912" y="988505"/>
            <a:ext cx="3904390" cy="4237022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E81228E-8F58-544A-983D-DB7DEDC91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933" y="1377488"/>
            <a:ext cx="1143000" cy="8128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E0FB9F9-6600-BA4D-AAF1-57213BBEE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292" y="2687916"/>
            <a:ext cx="520700" cy="8382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E823936-F079-FF49-A790-F0512C155A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3591" y="1506816"/>
            <a:ext cx="571500" cy="8001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995FC5E-9608-F149-AC4C-5CEBF2DC63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1475" y="3907116"/>
            <a:ext cx="571500" cy="8001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9054421-9209-A445-912D-EE6DB06231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5301" y="2762273"/>
            <a:ext cx="711200" cy="711200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59BD285-B99E-354E-AE49-99032F454AF1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 flipV="1">
            <a:off x="8866501" y="1906866"/>
            <a:ext cx="1117090" cy="1211007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234DF0F-A6E4-F347-B6EA-E8460DA0407C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8866501" y="3117873"/>
            <a:ext cx="1114974" cy="1189293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3E298A39-F658-7944-B761-18077069692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066992" y="3107016"/>
            <a:ext cx="1088309" cy="10857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4BBC2F4-BFAC-5244-9A87-CF8ED664F807}"/>
              </a:ext>
            </a:extLst>
          </p:cNvPr>
          <p:cNvSpPr/>
          <p:nvPr/>
        </p:nvSpPr>
        <p:spPr>
          <a:xfrm>
            <a:off x="7550587" y="476418"/>
            <a:ext cx="2209573" cy="74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隔離ネットワーク</a:t>
            </a:r>
          </a:p>
        </p:txBody>
      </p:sp>
      <p:sp>
        <p:nvSpPr>
          <p:cNvPr id="29" name="雲 28">
            <a:extLst>
              <a:ext uri="{FF2B5EF4-FFF2-40B4-BE49-F238E27FC236}">
                <a16:creationId xmlns:a16="http://schemas.microsoft.com/office/drawing/2014/main" id="{3A823A53-72E5-5B4A-A5B2-C4219099BB07}"/>
              </a:ext>
            </a:extLst>
          </p:cNvPr>
          <p:cNvSpPr/>
          <p:nvPr/>
        </p:nvSpPr>
        <p:spPr>
          <a:xfrm>
            <a:off x="3250128" y="2284903"/>
            <a:ext cx="2179074" cy="1188570"/>
          </a:xfrm>
          <a:prstGeom prst="cloud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>
                <a:solidFill>
                  <a:sysClr val="windowText" lastClr="000000"/>
                </a:solidFill>
              </a:rPr>
              <a:t>JaistNetwork</a:t>
            </a:r>
            <a:endParaRPr kumimoji="1" lang="ja-JP" altLang="en-US" sz="1600">
              <a:solidFill>
                <a:sysClr val="windowText" lastClr="000000"/>
              </a:solidFill>
            </a:endParaRP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0FE905DA-86EC-C94F-88B3-74C7501D2172}"/>
              </a:ext>
            </a:extLst>
          </p:cNvPr>
          <p:cNvCxnSpPr>
            <a:cxnSpLocks/>
            <a:stCxn id="29" idx="0"/>
            <a:endCxn id="7" idx="1"/>
          </p:cNvCxnSpPr>
          <p:nvPr/>
        </p:nvCxnSpPr>
        <p:spPr>
          <a:xfrm>
            <a:off x="5427386" y="2879188"/>
            <a:ext cx="1118906" cy="227828"/>
          </a:xfrm>
          <a:prstGeom prst="line">
            <a:avLst/>
          </a:prstGeom>
          <a:ln w="34925" cap="rnd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6C657A0-B2B1-9F49-A404-C22BFF2A3153}"/>
              </a:ext>
            </a:extLst>
          </p:cNvPr>
          <p:cNvSpPr txBox="1"/>
          <p:nvPr/>
        </p:nvSpPr>
        <p:spPr>
          <a:xfrm>
            <a:off x="5167738" y="3491642"/>
            <a:ext cx="173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150.65.136.94</a:t>
            </a:r>
            <a:endParaRPr kumimoji="1" lang="ja-JP" altLang="en-US" b="1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8837A4-85C2-7E42-8727-5A39197AB4CD}"/>
              </a:ext>
            </a:extLst>
          </p:cNvPr>
          <p:cNvSpPr txBox="1"/>
          <p:nvPr/>
        </p:nvSpPr>
        <p:spPr>
          <a:xfrm>
            <a:off x="6850418" y="3491642"/>
            <a:ext cx="109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10.1.1.1</a:t>
            </a:r>
            <a:endParaRPr kumimoji="1" lang="ja-JP" altLang="en-US" b="1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AB78988-97AC-8E45-B39E-2CCD52D679B2}"/>
              </a:ext>
            </a:extLst>
          </p:cNvPr>
          <p:cNvSpPr txBox="1"/>
          <p:nvPr/>
        </p:nvSpPr>
        <p:spPr>
          <a:xfrm>
            <a:off x="8986149" y="1564043"/>
            <a:ext cx="1365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10.1.1.7</a:t>
            </a:r>
            <a:endParaRPr kumimoji="1" lang="ja-JP" altLang="en-US" b="1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3E3C1E0-F315-4D4A-871C-664C6A3378C2}"/>
              </a:ext>
            </a:extLst>
          </p:cNvPr>
          <p:cNvSpPr txBox="1"/>
          <p:nvPr/>
        </p:nvSpPr>
        <p:spPr>
          <a:xfrm>
            <a:off x="9658337" y="4662756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10.1.1.8</a:t>
            </a:r>
            <a:endParaRPr kumimoji="1" lang="ja-JP" altLang="en-US" b="1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BBBC7B7-2CE0-E84A-881E-1C5426FEEEE4}"/>
              </a:ext>
            </a:extLst>
          </p:cNvPr>
          <p:cNvSpPr txBox="1"/>
          <p:nvPr/>
        </p:nvSpPr>
        <p:spPr>
          <a:xfrm>
            <a:off x="9976942" y="124167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PC7</a:t>
            </a:r>
            <a:endParaRPr kumimoji="1" lang="ja-JP" altLang="en-US" b="1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238B99A-9B39-1B4C-A73F-4D39987CD314}"/>
              </a:ext>
            </a:extLst>
          </p:cNvPr>
          <p:cNvSpPr txBox="1"/>
          <p:nvPr/>
        </p:nvSpPr>
        <p:spPr>
          <a:xfrm>
            <a:off x="9973894" y="354463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PC8</a:t>
            </a:r>
            <a:endParaRPr kumimoji="1" lang="ja-JP" altLang="en-US" b="1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89A085B-8C25-AA4B-B8D4-DE063FD10811}"/>
              </a:ext>
            </a:extLst>
          </p:cNvPr>
          <p:cNvSpPr txBox="1"/>
          <p:nvPr/>
        </p:nvSpPr>
        <p:spPr>
          <a:xfrm>
            <a:off x="7953854" y="2437750"/>
            <a:ext cx="124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L2switch</a:t>
            </a:r>
            <a:endParaRPr kumimoji="1" lang="ja-JP" altLang="en-US" b="1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71BFD0A-EC31-5046-9490-560DA9C36BD6}"/>
              </a:ext>
            </a:extLst>
          </p:cNvPr>
          <p:cNvSpPr txBox="1"/>
          <p:nvPr/>
        </p:nvSpPr>
        <p:spPr>
          <a:xfrm>
            <a:off x="5699649" y="2340324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Gateway</a:t>
            </a:r>
            <a:r>
              <a:rPr kumimoji="1" lang="en-US" altLang="ja-JP" dirty="0"/>
              <a:t>  </a:t>
            </a:r>
            <a:r>
              <a:rPr kumimoji="1" lang="en-US" altLang="ja-JP" b="1" dirty="0"/>
              <a:t>Server</a:t>
            </a:r>
            <a:endParaRPr kumimoji="1" lang="ja-JP" altLang="en-US" b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44FE1C-235B-1F42-A57A-09876692FBEB}"/>
              </a:ext>
            </a:extLst>
          </p:cNvPr>
          <p:cNvSpPr txBox="1"/>
          <p:nvPr/>
        </p:nvSpPr>
        <p:spPr>
          <a:xfrm>
            <a:off x="1979113" y="2244995"/>
            <a:ext cx="108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Client</a:t>
            </a:r>
            <a:endParaRPr kumimoji="1" lang="ja-JP" altLang="en-US" b="1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ED1C2C5-0A17-4442-871E-6DDDA1C293A5}"/>
              </a:ext>
            </a:extLst>
          </p:cNvPr>
          <p:cNvSpPr txBox="1"/>
          <p:nvPr/>
        </p:nvSpPr>
        <p:spPr>
          <a:xfrm>
            <a:off x="5675981" y="225861"/>
            <a:ext cx="739305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b="1" dirty="0"/>
              <a:t>VPN</a:t>
            </a:r>
            <a:endParaRPr kumimoji="1" lang="ja-JP" altLang="en-US" sz="2000" b="1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D21E060-2AF0-1F41-9E05-587CAD8199D1}"/>
              </a:ext>
            </a:extLst>
          </p:cNvPr>
          <p:cNvSpPr txBox="1"/>
          <p:nvPr/>
        </p:nvSpPr>
        <p:spPr>
          <a:xfrm>
            <a:off x="582761" y="962662"/>
            <a:ext cx="5378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b="1" dirty="0"/>
              <a:t>$ </a:t>
            </a:r>
            <a:r>
              <a:rPr lang="en" altLang="ja-JP" b="1" dirty="0" err="1"/>
              <a:t>sshuttle</a:t>
            </a:r>
            <a:r>
              <a:rPr lang="en" altLang="ja-JP" b="1" dirty="0"/>
              <a:t> - r pc15@15.65.136.94  10.1.1.0/24"</a:t>
            </a:r>
          </a:p>
          <a:p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B71ABA5-3119-DD49-9526-87DB0DB87C8B}"/>
              </a:ext>
            </a:extLst>
          </p:cNvPr>
          <p:cNvSpPr txBox="1"/>
          <p:nvPr/>
        </p:nvSpPr>
        <p:spPr>
          <a:xfrm>
            <a:off x="6809885" y="1230507"/>
            <a:ext cx="142378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" altLang="ja-JP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10.1.1.0/24</a:t>
            </a:r>
            <a:endParaRPr kumimoji="1" lang="ja-JP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198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1FB6E71C-EA0D-EF4A-80B1-824E9ED2B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68" y="1562409"/>
            <a:ext cx="2285632" cy="162533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25274E48-EB17-6E4B-90E6-E990F5B91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2055" y="1437077"/>
            <a:ext cx="1250478" cy="1750669"/>
          </a:xfrm>
          <a:prstGeom prst="rect">
            <a:avLst/>
          </a:prstGeom>
        </p:spPr>
      </p:pic>
      <p:sp>
        <p:nvSpPr>
          <p:cNvPr id="4" name="円/楕円 3">
            <a:extLst>
              <a:ext uri="{FF2B5EF4-FFF2-40B4-BE49-F238E27FC236}">
                <a16:creationId xmlns:a16="http://schemas.microsoft.com/office/drawing/2014/main" id="{6F7B3CDD-B171-EF44-907B-7B1E7A6E526B}"/>
              </a:ext>
            </a:extLst>
          </p:cNvPr>
          <p:cNvSpPr/>
          <p:nvPr/>
        </p:nvSpPr>
        <p:spPr>
          <a:xfrm>
            <a:off x="3655371" y="1012908"/>
            <a:ext cx="5690264" cy="272433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5278CFE-69CD-B748-8CF6-6D596B0D2797}"/>
              </a:ext>
            </a:extLst>
          </p:cNvPr>
          <p:cNvCxnSpPr>
            <a:cxnSpLocks/>
          </p:cNvCxnSpPr>
          <p:nvPr/>
        </p:nvCxnSpPr>
        <p:spPr>
          <a:xfrm>
            <a:off x="3048000" y="1809668"/>
            <a:ext cx="7162800" cy="0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AD5742F-FC45-804E-829E-587D68BA9702}"/>
              </a:ext>
            </a:extLst>
          </p:cNvPr>
          <p:cNvCxnSpPr>
            <a:cxnSpLocks/>
          </p:cNvCxnSpPr>
          <p:nvPr/>
        </p:nvCxnSpPr>
        <p:spPr>
          <a:xfrm>
            <a:off x="3048000" y="2828746"/>
            <a:ext cx="7162800" cy="0"/>
          </a:xfrm>
          <a:prstGeom prst="straightConnector1">
            <a:avLst/>
          </a:prstGeom>
          <a:ln w="1143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EF4B463-5317-2B41-9CD3-D22D8AFE67A3}"/>
              </a:ext>
            </a:extLst>
          </p:cNvPr>
          <p:cNvSpPr txBox="1"/>
          <p:nvPr/>
        </p:nvSpPr>
        <p:spPr>
          <a:xfrm>
            <a:off x="397035" y="3384339"/>
            <a:ext cx="2935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Telnet</a:t>
            </a:r>
            <a:r>
              <a:rPr kumimoji="1" lang="ja-JP" altLang="en-US" sz="2400"/>
              <a:t>クライアント</a:t>
            </a:r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4A47CCC-2551-A642-8963-F770AB4E24DB}"/>
              </a:ext>
            </a:extLst>
          </p:cNvPr>
          <p:cNvSpPr txBox="1"/>
          <p:nvPr/>
        </p:nvSpPr>
        <p:spPr>
          <a:xfrm>
            <a:off x="9957093" y="3384339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T</a:t>
            </a:r>
            <a:r>
              <a:rPr kumimoji="1" lang="en-US" altLang="ja-JP" sz="2400" dirty="0"/>
              <a:t>elnet</a:t>
            </a:r>
            <a:r>
              <a:rPr kumimoji="1" lang="ja-JP" altLang="en-US" sz="2400"/>
              <a:t>サーバ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27C1D0D-64E3-0347-A51A-B0ADB54A181A}"/>
              </a:ext>
            </a:extLst>
          </p:cNvPr>
          <p:cNvSpPr txBox="1"/>
          <p:nvPr/>
        </p:nvSpPr>
        <p:spPr>
          <a:xfrm>
            <a:off x="5340569" y="551243"/>
            <a:ext cx="2319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ネットワーク</a:t>
            </a:r>
            <a:endParaRPr kumimoji="1" lang="ja-JP" altLang="en-US" sz="2400"/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63176224-C3E5-1842-AE21-79FCD0F7CC5D}"/>
              </a:ext>
            </a:extLst>
          </p:cNvPr>
          <p:cNvSpPr/>
          <p:nvPr/>
        </p:nvSpPr>
        <p:spPr>
          <a:xfrm>
            <a:off x="5340569" y="1474573"/>
            <a:ext cx="552231" cy="3114360"/>
          </a:xfrm>
          <a:prstGeom prst="ellipse">
            <a:avLst/>
          </a:prstGeom>
          <a:solidFill>
            <a:srgbClr val="FF0000">
              <a:alpha val="4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C000"/>
              </a:solidFill>
            </a:endParaRP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0B87E7A7-CC98-3841-8058-A9486D85D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2799" y="4148898"/>
            <a:ext cx="1388533" cy="1247922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3656B20-0BEC-5B4D-BF87-A36EDD4554B1}"/>
              </a:ext>
            </a:extLst>
          </p:cNvPr>
          <p:cNvSpPr txBox="1"/>
          <p:nvPr/>
        </p:nvSpPr>
        <p:spPr>
          <a:xfrm>
            <a:off x="4040683" y="4043414"/>
            <a:ext cx="1354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/>
              <a:t>盗聴</a:t>
            </a:r>
          </a:p>
        </p:txBody>
      </p:sp>
      <p:cxnSp>
        <p:nvCxnSpPr>
          <p:cNvPr id="29" name="カギ線コネクタ 28">
            <a:extLst>
              <a:ext uri="{FF2B5EF4-FFF2-40B4-BE49-F238E27FC236}">
                <a16:creationId xmlns:a16="http://schemas.microsoft.com/office/drawing/2014/main" id="{A525D1CE-887A-F64A-B0CF-D3E7CA340BD2}"/>
              </a:ext>
            </a:extLst>
          </p:cNvPr>
          <p:cNvCxnSpPr>
            <a:cxnSpLocks/>
          </p:cNvCxnSpPr>
          <p:nvPr/>
        </p:nvCxnSpPr>
        <p:spPr>
          <a:xfrm rot="5400000">
            <a:off x="4480313" y="4042339"/>
            <a:ext cx="1087412" cy="575728"/>
          </a:xfrm>
          <a:prstGeom prst="bentConnector3">
            <a:avLst>
              <a:gd name="adj1" fmla="val 3284"/>
            </a:avLst>
          </a:prstGeom>
          <a:ln w="793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106340B-2EC3-3E4A-AF4F-E5B8150E86F6}"/>
              </a:ext>
            </a:extLst>
          </p:cNvPr>
          <p:cNvSpPr txBox="1"/>
          <p:nvPr/>
        </p:nvSpPr>
        <p:spPr>
          <a:xfrm>
            <a:off x="5616684" y="5485635"/>
            <a:ext cx="2421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悪意のある第三者</a:t>
            </a:r>
          </a:p>
        </p:txBody>
      </p:sp>
      <p:sp>
        <p:nvSpPr>
          <p:cNvPr id="38" name="角丸四角形 37">
            <a:extLst>
              <a:ext uri="{FF2B5EF4-FFF2-40B4-BE49-F238E27FC236}">
                <a16:creationId xmlns:a16="http://schemas.microsoft.com/office/drawing/2014/main" id="{62F1CE68-D3CD-1F44-B838-B16E20785E89}"/>
              </a:ext>
            </a:extLst>
          </p:cNvPr>
          <p:cNvSpPr/>
          <p:nvPr/>
        </p:nvSpPr>
        <p:spPr>
          <a:xfrm>
            <a:off x="2190282" y="790591"/>
            <a:ext cx="1759337" cy="894276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ユーザ名</a:t>
            </a:r>
            <a:endParaRPr lang="en-US" altLang="ja-JP" sz="2000" dirty="0">
              <a:solidFill>
                <a:schemeClr val="tx1"/>
              </a:solidFill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  <a:p>
            <a:r>
              <a:rPr lang="ja-JP" altLang="en-US" sz="200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パスワード</a:t>
            </a:r>
          </a:p>
        </p:txBody>
      </p:sp>
      <p:sp>
        <p:nvSpPr>
          <p:cNvPr id="39" name="角丸四角形 38">
            <a:extLst>
              <a:ext uri="{FF2B5EF4-FFF2-40B4-BE49-F238E27FC236}">
                <a16:creationId xmlns:a16="http://schemas.microsoft.com/office/drawing/2014/main" id="{2E83AE9F-DE9F-4945-B2A4-62B79D405DE9}"/>
              </a:ext>
            </a:extLst>
          </p:cNvPr>
          <p:cNvSpPr/>
          <p:nvPr/>
        </p:nvSpPr>
        <p:spPr>
          <a:xfrm>
            <a:off x="3612687" y="4888452"/>
            <a:ext cx="1759337" cy="894276"/>
          </a:xfrm>
          <a:prstGeom prst="roundRect">
            <a:avLst/>
          </a:prstGeom>
          <a:solidFill>
            <a:schemeClr val="bg2">
              <a:alpha val="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ユーザ名</a:t>
            </a:r>
            <a:endParaRPr lang="en-US" altLang="ja-JP" sz="2000" dirty="0">
              <a:solidFill>
                <a:schemeClr val="tx1"/>
              </a:solidFill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  <a:p>
            <a:r>
              <a:rPr lang="ja-JP" altLang="en-US" sz="200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パスワード</a:t>
            </a:r>
          </a:p>
        </p:txBody>
      </p:sp>
      <p:sp>
        <p:nvSpPr>
          <p:cNvPr id="40" name="角丸四角形 39">
            <a:extLst>
              <a:ext uri="{FF2B5EF4-FFF2-40B4-BE49-F238E27FC236}">
                <a16:creationId xmlns:a16="http://schemas.microsoft.com/office/drawing/2014/main" id="{46D58C5C-916B-6A44-B5C5-14422AB5491F}"/>
              </a:ext>
            </a:extLst>
          </p:cNvPr>
          <p:cNvSpPr/>
          <p:nvPr/>
        </p:nvSpPr>
        <p:spPr>
          <a:xfrm>
            <a:off x="3681112" y="5919024"/>
            <a:ext cx="1622485" cy="584205"/>
          </a:xfrm>
          <a:prstGeom prst="roundRect">
            <a:avLst/>
          </a:prstGeom>
          <a:solidFill>
            <a:schemeClr val="bg2">
              <a:alpha val="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>
                <a:solidFill>
                  <a:schemeClr val="tx1"/>
                </a:solidFill>
                <a:latin typeface="Osaka Regular-Mono" panose="020B0600000000000000" pitchFamily="34" charset="-128"/>
                <a:ea typeface="Osaka Regular-Mono" panose="020B0600000000000000" pitchFamily="34" charset="-128"/>
              </a:rPr>
              <a:t>運用情報</a:t>
            </a:r>
          </a:p>
        </p:txBody>
      </p:sp>
      <p:sp>
        <p:nvSpPr>
          <p:cNvPr id="41" name="角丸四角形 40">
            <a:extLst>
              <a:ext uri="{FF2B5EF4-FFF2-40B4-BE49-F238E27FC236}">
                <a16:creationId xmlns:a16="http://schemas.microsoft.com/office/drawing/2014/main" id="{87A29943-AC26-F749-A1CF-0684A5EDA7F7}"/>
              </a:ext>
            </a:extLst>
          </p:cNvPr>
          <p:cNvSpPr/>
          <p:nvPr/>
        </p:nvSpPr>
        <p:spPr>
          <a:xfrm>
            <a:off x="8522914" y="2895643"/>
            <a:ext cx="1430092" cy="584205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>
                <a:solidFill>
                  <a:schemeClr val="tx1"/>
                </a:solidFill>
                <a:latin typeface="Osaka Regular-Mono" panose="020B0600000000000000" pitchFamily="34" charset="-128"/>
                <a:ea typeface="Osaka Regular-Mono" panose="020B0600000000000000" pitchFamily="34" charset="-128"/>
              </a:rPr>
              <a:t>運用情報</a:t>
            </a:r>
          </a:p>
        </p:txBody>
      </p:sp>
    </p:spTree>
    <p:extLst>
      <p:ext uri="{BB962C8B-B14F-4D97-AF65-F5344CB8AC3E}">
        <p14:creationId xmlns:p14="http://schemas.microsoft.com/office/powerpoint/2010/main" val="2273240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1FB6E71C-EA0D-EF4A-80B1-824E9ED2B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68" y="1562409"/>
            <a:ext cx="2285632" cy="162533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25274E48-EB17-6E4B-90E6-E990F5B91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2055" y="1437077"/>
            <a:ext cx="1250478" cy="1750669"/>
          </a:xfrm>
          <a:prstGeom prst="rect">
            <a:avLst/>
          </a:prstGeom>
        </p:spPr>
      </p:pic>
      <p:sp>
        <p:nvSpPr>
          <p:cNvPr id="4" name="円/楕円 3">
            <a:extLst>
              <a:ext uri="{FF2B5EF4-FFF2-40B4-BE49-F238E27FC236}">
                <a16:creationId xmlns:a16="http://schemas.microsoft.com/office/drawing/2014/main" id="{6F7B3CDD-B171-EF44-907B-7B1E7A6E526B}"/>
              </a:ext>
            </a:extLst>
          </p:cNvPr>
          <p:cNvSpPr/>
          <p:nvPr/>
        </p:nvSpPr>
        <p:spPr>
          <a:xfrm>
            <a:off x="3655371" y="1012908"/>
            <a:ext cx="5690264" cy="272433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5278CFE-69CD-B748-8CF6-6D596B0D2797}"/>
              </a:ext>
            </a:extLst>
          </p:cNvPr>
          <p:cNvCxnSpPr>
            <a:cxnSpLocks/>
          </p:cNvCxnSpPr>
          <p:nvPr/>
        </p:nvCxnSpPr>
        <p:spPr>
          <a:xfrm>
            <a:off x="3048000" y="1809668"/>
            <a:ext cx="7162800" cy="0"/>
          </a:xfrm>
          <a:prstGeom prst="straightConnector1">
            <a:avLst/>
          </a:prstGeom>
          <a:ln w="1143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AD5742F-FC45-804E-829E-587D68BA9702}"/>
              </a:ext>
            </a:extLst>
          </p:cNvPr>
          <p:cNvCxnSpPr>
            <a:cxnSpLocks/>
          </p:cNvCxnSpPr>
          <p:nvPr/>
        </p:nvCxnSpPr>
        <p:spPr>
          <a:xfrm>
            <a:off x="3048000" y="2828746"/>
            <a:ext cx="7162800" cy="0"/>
          </a:xfrm>
          <a:prstGeom prst="straightConnector1">
            <a:avLst/>
          </a:prstGeom>
          <a:ln w="1143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EF4B463-5317-2B41-9CD3-D22D8AFE67A3}"/>
              </a:ext>
            </a:extLst>
          </p:cNvPr>
          <p:cNvSpPr txBox="1"/>
          <p:nvPr/>
        </p:nvSpPr>
        <p:spPr>
          <a:xfrm>
            <a:off x="397035" y="3384339"/>
            <a:ext cx="2648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SSH</a:t>
            </a:r>
            <a:r>
              <a:rPr kumimoji="1" lang="ja-JP" altLang="en-US" sz="2400"/>
              <a:t>クライアント</a:t>
            </a:r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4A47CCC-2551-A642-8963-F770AB4E24DB}"/>
              </a:ext>
            </a:extLst>
          </p:cNvPr>
          <p:cNvSpPr txBox="1"/>
          <p:nvPr/>
        </p:nvSpPr>
        <p:spPr>
          <a:xfrm>
            <a:off x="9923226" y="3786497"/>
            <a:ext cx="172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SSH</a:t>
            </a:r>
            <a:r>
              <a:rPr kumimoji="1" lang="ja-JP" altLang="en-US" sz="2400"/>
              <a:t>サーバ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27C1D0D-64E3-0347-A51A-B0ADB54A181A}"/>
              </a:ext>
            </a:extLst>
          </p:cNvPr>
          <p:cNvSpPr txBox="1"/>
          <p:nvPr/>
        </p:nvSpPr>
        <p:spPr>
          <a:xfrm>
            <a:off x="5340569" y="551243"/>
            <a:ext cx="2319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ネットワーク</a:t>
            </a:r>
            <a:endParaRPr kumimoji="1" lang="ja-JP" altLang="en-US" sz="2400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0B87E7A7-CC98-3841-8058-A9486D85D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2799" y="4148898"/>
            <a:ext cx="1388533" cy="1247922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3656B20-0BEC-5B4D-BF87-A36EDD4554B1}"/>
              </a:ext>
            </a:extLst>
          </p:cNvPr>
          <p:cNvSpPr txBox="1"/>
          <p:nvPr/>
        </p:nvSpPr>
        <p:spPr>
          <a:xfrm>
            <a:off x="3477906" y="4336262"/>
            <a:ext cx="1354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/>
              <a:t>盗聴不可</a:t>
            </a:r>
          </a:p>
        </p:txBody>
      </p:sp>
      <p:cxnSp>
        <p:nvCxnSpPr>
          <p:cNvPr id="29" name="カギ線コネクタ 28">
            <a:extLst>
              <a:ext uri="{FF2B5EF4-FFF2-40B4-BE49-F238E27FC236}">
                <a16:creationId xmlns:a16="http://schemas.microsoft.com/office/drawing/2014/main" id="{A525D1CE-887A-F64A-B0CF-D3E7CA340BD2}"/>
              </a:ext>
            </a:extLst>
          </p:cNvPr>
          <p:cNvCxnSpPr>
            <a:cxnSpLocks/>
          </p:cNvCxnSpPr>
          <p:nvPr/>
        </p:nvCxnSpPr>
        <p:spPr>
          <a:xfrm rot="5400000">
            <a:off x="4480313" y="4042339"/>
            <a:ext cx="1087412" cy="575728"/>
          </a:xfrm>
          <a:prstGeom prst="bentConnector3">
            <a:avLst>
              <a:gd name="adj1" fmla="val 3284"/>
            </a:avLst>
          </a:prstGeom>
          <a:ln w="7937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106340B-2EC3-3E4A-AF4F-E5B8150E86F6}"/>
              </a:ext>
            </a:extLst>
          </p:cNvPr>
          <p:cNvSpPr txBox="1"/>
          <p:nvPr/>
        </p:nvSpPr>
        <p:spPr>
          <a:xfrm>
            <a:off x="5616684" y="5485635"/>
            <a:ext cx="2421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悪意のある第三者</a:t>
            </a:r>
          </a:p>
        </p:txBody>
      </p:sp>
      <p:sp>
        <p:nvSpPr>
          <p:cNvPr id="38" name="角丸四角形 37">
            <a:extLst>
              <a:ext uri="{FF2B5EF4-FFF2-40B4-BE49-F238E27FC236}">
                <a16:creationId xmlns:a16="http://schemas.microsoft.com/office/drawing/2014/main" id="{62F1CE68-D3CD-1F44-B838-B16E20785E89}"/>
              </a:ext>
            </a:extLst>
          </p:cNvPr>
          <p:cNvSpPr/>
          <p:nvPr/>
        </p:nvSpPr>
        <p:spPr>
          <a:xfrm>
            <a:off x="2190282" y="790591"/>
            <a:ext cx="1759337" cy="894276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ユーザ名</a:t>
            </a:r>
            <a:endParaRPr lang="en-US" altLang="ja-JP" sz="2000" dirty="0">
              <a:solidFill>
                <a:schemeClr val="tx1"/>
              </a:solidFill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  <a:p>
            <a:r>
              <a:rPr lang="ja-JP" altLang="en-US" sz="200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パスワード</a:t>
            </a:r>
          </a:p>
        </p:txBody>
      </p:sp>
      <p:sp>
        <p:nvSpPr>
          <p:cNvPr id="39" name="角丸四角形 38">
            <a:extLst>
              <a:ext uri="{FF2B5EF4-FFF2-40B4-BE49-F238E27FC236}">
                <a16:creationId xmlns:a16="http://schemas.microsoft.com/office/drawing/2014/main" id="{2E83AE9F-DE9F-4945-B2A4-62B79D405DE9}"/>
              </a:ext>
            </a:extLst>
          </p:cNvPr>
          <p:cNvSpPr/>
          <p:nvPr/>
        </p:nvSpPr>
        <p:spPr>
          <a:xfrm>
            <a:off x="3612687" y="4888452"/>
            <a:ext cx="1759337" cy="894276"/>
          </a:xfrm>
          <a:prstGeom prst="roundRect">
            <a:avLst/>
          </a:prstGeom>
          <a:solidFill>
            <a:srgbClr val="C00000">
              <a:alpha val="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#$%#”w=</a:t>
            </a:r>
          </a:p>
          <a:p>
            <a:r>
              <a:rPr lang="en-US" altLang="ja-JP" sz="2000" dirty="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4”1&amp;#!?</a:t>
            </a:r>
            <a:endParaRPr lang="ja-JP" altLang="en-US" sz="2000">
              <a:solidFill>
                <a:schemeClr val="tx1"/>
              </a:solidFill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40" name="角丸四角形 39">
            <a:extLst>
              <a:ext uri="{FF2B5EF4-FFF2-40B4-BE49-F238E27FC236}">
                <a16:creationId xmlns:a16="http://schemas.microsoft.com/office/drawing/2014/main" id="{46D58C5C-916B-6A44-B5C5-14422AB5491F}"/>
              </a:ext>
            </a:extLst>
          </p:cNvPr>
          <p:cNvSpPr/>
          <p:nvPr/>
        </p:nvSpPr>
        <p:spPr>
          <a:xfrm>
            <a:off x="3681112" y="5919024"/>
            <a:ext cx="1622485" cy="584205"/>
          </a:xfrm>
          <a:prstGeom prst="roundRect">
            <a:avLst/>
          </a:prstGeom>
          <a:solidFill>
            <a:schemeClr val="bg2">
              <a:alpha val="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>
                <a:solidFill>
                  <a:schemeClr val="tx1"/>
                </a:solidFill>
                <a:latin typeface="Osaka Regular-Mono" panose="020B0600000000000000" pitchFamily="34" charset="-128"/>
                <a:ea typeface="Osaka Regular-Mono" panose="020B0600000000000000" pitchFamily="34" charset="-128"/>
              </a:rPr>
              <a:t>“#$%&amp;&amp;#</a:t>
            </a:r>
            <a:endParaRPr lang="ja-JP" altLang="en-US" sz="2000">
              <a:solidFill>
                <a:schemeClr val="tx1"/>
              </a:solidFill>
              <a:latin typeface="Osaka Regular-Mono" panose="020B0600000000000000" pitchFamily="34" charset="-128"/>
              <a:ea typeface="Osaka Regular-Mono" panose="020B0600000000000000" pitchFamily="34" charset="-128"/>
            </a:endParaRPr>
          </a:p>
        </p:txBody>
      </p:sp>
      <p:sp>
        <p:nvSpPr>
          <p:cNvPr id="41" name="角丸四角形 40">
            <a:extLst>
              <a:ext uri="{FF2B5EF4-FFF2-40B4-BE49-F238E27FC236}">
                <a16:creationId xmlns:a16="http://schemas.microsoft.com/office/drawing/2014/main" id="{87A29943-AC26-F749-A1CF-0684A5EDA7F7}"/>
              </a:ext>
            </a:extLst>
          </p:cNvPr>
          <p:cNvSpPr/>
          <p:nvPr/>
        </p:nvSpPr>
        <p:spPr>
          <a:xfrm>
            <a:off x="8971844" y="2990893"/>
            <a:ext cx="1430092" cy="584205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>
                <a:solidFill>
                  <a:schemeClr val="tx1"/>
                </a:solidFill>
                <a:latin typeface="Osaka Regular-Mono" panose="020B0600000000000000" pitchFamily="34" charset="-128"/>
                <a:ea typeface="Osaka Regular-Mono" panose="020B0600000000000000" pitchFamily="34" charset="-128"/>
              </a:rPr>
              <a:t>運用情報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B44F744-EBEA-454A-B016-7515BE90BF92}"/>
              </a:ext>
            </a:extLst>
          </p:cNvPr>
          <p:cNvSpPr txBox="1"/>
          <p:nvPr/>
        </p:nvSpPr>
        <p:spPr>
          <a:xfrm>
            <a:off x="1782282" y="5396820"/>
            <a:ext cx="160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暗号化された</a:t>
            </a:r>
            <a:endParaRPr kumimoji="1" lang="en-US" altLang="ja-JP" dirty="0"/>
          </a:p>
          <a:p>
            <a:r>
              <a:rPr kumimoji="1" lang="ja-JP" altLang="en-US"/>
              <a:t>情報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F911B4A-C88A-8C49-9A45-56B2D44F4894}"/>
              </a:ext>
            </a:extLst>
          </p:cNvPr>
          <p:cNvSpPr txBox="1"/>
          <p:nvPr/>
        </p:nvSpPr>
        <p:spPr>
          <a:xfrm>
            <a:off x="10024533" y="575733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暗号化通信路</a:t>
            </a:r>
          </a:p>
        </p:txBody>
      </p:sp>
      <p:sp>
        <p:nvSpPr>
          <p:cNvPr id="14" name="加算記号 13">
            <a:extLst>
              <a:ext uri="{FF2B5EF4-FFF2-40B4-BE49-F238E27FC236}">
                <a16:creationId xmlns:a16="http://schemas.microsoft.com/office/drawing/2014/main" id="{39DF68EA-85FD-5249-8DE9-5862C04FDA30}"/>
              </a:ext>
            </a:extLst>
          </p:cNvPr>
          <p:cNvSpPr/>
          <p:nvPr/>
        </p:nvSpPr>
        <p:spPr>
          <a:xfrm rot="2715066">
            <a:off x="4474720" y="3837326"/>
            <a:ext cx="572471" cy="556994"/>
          </a:xfrm>
          <a:prstGeom prst="mathPlus">
            <a:avLst/>
          </a:prstGeom>
          <a:solidFill>
            <a:srgbClr val="FF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柱 4">
            <a:extLst>
              <a:ext uri="{FF2B5EF4-FFF2-40B4-BE49-F238E27FC236}">
                <a16:creationId xmlns:a16="http://schemas.microsoft.com/office/drawing/2014/main" id="{1C2AE521-913B-984F-B1A1-4485729894A2}"/>
              </a:ext>
            </a:extLst>
          </p:cNvPr>
          <p:cNvSpPr/>
          <p:nvPr/>
        </p:nvSpPr>
        <p:spPr>
          <a:xfrm rot="16200000">
            <a:off x="6168677" y="-1010508"/>
            <a:ext cx="619824" cy="5594955"/>
          </a:xfrm>
          <a:prstGeom prst="can">
            <a:avLst/>
          </a:prstGeom>
          <a:solidFill>
            <a:schemeClr val="bg2">
              <a:lumMod val="50000"/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柱 26">
            <a:extLst>
              <a:ext uri="{FF2B5EF4-FFF2-40B4-BE49-F238E27FC236}">
                <a16:creationId xmlns:a16="http://schemas.microsoft.com/office/drawing/2014/main" id="{1A41FCD1-B685-384F-8E45-901E4DFCFB3C}"/>
              </a:ext>
            </a:extLst>
          </p:cNvPr>
          <p:cNvSpPr/>
          <p:nvPr/>
        </p:nvSpPr>
        <p:spPr>
          <a:xfrm rot="16200000">
            <a:off x="6200181" y="-12411"/>
            <a:ext cx="619824" cy="5594955"/>
          </a:xfrm>
          <a:prstGeom prst="can">
            <a:avLst/>
          </a:prstGeom>
          <a:solidFill>
            <a:schemeClr val="bg2">
              <a:lumMod val="50000"/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柱 27">
            <a:extLst>
              <a:ext uri="{FF2B5EF4-FFF2-40B4-BE49-F238E27FC236}">
                <a16:creationId xmlns:a16="http://schemas.microsoft.com/office/drawing/2014/main" id="{C7A8883C-3C57-C249-9C90-BCE7FFC0FE27}"/>
              </a:ext>
            </a:extLst>
          </p:cNvPr>
          <p:cNvSpPr/>
          <p:nvPr/>
        </p:nvSpPr>
        <p:spPr>
          <a:xfrm rot="16200000">
            <a:off x="10554624" y="4690495"/>
            <a:ext cx="424917" cy="1485097"/>
          </a:xfrm>
          <a:prstGeom prst="can">
            <a:avLst/>
          </a:prstGeom>
          <a:solidFill>
            <a:schemeClr val="bg2">
              <a:lumMod val="50000"/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63176224-C3E5-1842-AE21-79FCD0F7CC5D}"/>
              </a:ext>
            </a:extLst>
          </p:cNvPr>
          <p:cNvSpPr/>
          <p:nvPr/>
        </p:nvSpPr>
        <p:spPr>
          <a:xfrm>
            <a:off x="5340569" y="1474573"/>
            <a:ext cx="552231" cy="3114360"/>
          </a:xfrm>
          <a:prstGeom prst="ellipse">
            <a:avLst/>
          </a:prstGeom>
          <a:solidFill>
            <a:schemeClr val="accent2">
              <a:alpha val="43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558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8D46929-F2B0-5B4A-9593-E695226EE9D8}"/>
              </a:ext>
            </a:extLst>
          </p:cNvPr>
          <p:cNvSpPr/>
          <p:nvPr/>
        </p:nvSpPr>
        <p:spPr>
          <a:xfrm>
            <a:off x="999066" y="237067"/>
            <a:ext cx="2760133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SSH</a:t>
            </a:r>
            <a:r>
              <a:rPr kumimoji="1" lang="ja-JP" altLang="en-US" sz="2400">
                <a:solidFill>
                  <a:schemeClr val="tx1"/>
                </a:solidFill>
              </a:rPr>
              <a:t>クライアント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0E7D0B7-2B66-D743-ABCF-B70B05CFB091}"/>
              </a:ext>
            </a:extLst>
          </p:cNvPr>
          <p:cNvSpPr/>
          <p:nvPr/>
        </p:nvSpPr>
        <p:spPr>
          <a:xfrm>
            <a:off x="7907866" y="237067"/>
            <a:ext cx="2760133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SSH</a:t>
            </a:r>
            <a:r>
              <a:rPr kumimoji="1" lang="ja-JP" altLang="en-US" sz="2800">
                <a:solidFill>
                  <a:schemeClr val="tx1"/>
                </a:solidFill>
              </a:rPr>
              <a:t>サーバ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CB1AC4E-A240-EF46-8EEA-C0C30CB78C93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2345693" y="1151467"/>
            <a:ext cx="33440" cy="4775200"/>
          </a:xfrm>
          <a:prstGeom prst="straightConnector1">
            <a:avLst/>
          </a:prstGeom>
          <a:ln w="635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BF7D997-473A-3A43-9B1F-79EDC0852E43}"/>
              </a:ext>
            </a:extLst>
          </p:cNvPr>
          <p:cNvCxnSpPr>
            <a:cxnSpLocks/>
          </p:cNvCxnSpPr>
          <p:nvPr/>
        </p:nvCxnSpPr>
        <p:spPr>
          <a:xfrm>
            <a:off x="9270992" y="1151470"/>
            <a:ext cx="16931" cy="4775197"/>
          </a:xfrm>
          <a:prstGeom prst="straightConnector1">
            <a:avLst/>
          </a:prstGeom>
          <a:ln w="635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C9344A4-C79C-604A-84F3-3EAFB27E1805}"/>
              </a:ext>
            </a:extLst>
          </p:cNvPr>
          <p:cNvCxnSpPr>
            <a:cxnSpLocks/>
          </p:cNvCxnSpPr>
          <p:nvPr/>
        </p:nvCxnSpPr>
        <p:spPr>
          <a:xfrm>
            <a:off x="2379132" y="1710267"/>
            <a:ext cx="6891858" cy="0"/>
          </a:xfrm>
          <a:prstGeom prst="straightConnector1">
            <a:avLst/>
          </a:prstGeom>
          <a:ln w="666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1E78157-4B54-8344-AB3B-1B4232F51D24}"/>
              </a:ext>
            </a:extLst>
          </p:cNvPr>
          <p:cNvCxnSpPr>
            <a:cxnSpLocks/>
          </p:cNvCxnSpPr>
          <p:nvPr/>
        </p:nvCxnSpPr>
        <p:spPr>
          <a:xfrm>
            <a:off x="2396066" y="3064933"/>
            <a:ext cx="6891858" cy="0"/>
          </a:xfrm>
          <a:prstGeom prst="straightConnector1">
            <a:avLst/>
          </a:prstGeom>
          <a:ln w="666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BBF06BC-7ABF-5147-817F-2A2DA99FD1DD}"/>
              </a:ext>
            </a:extLst>
          </p:cNvPr>
          <p:cNvSpPr txBox="1"/>
          <p:nvPr/>
        </p:nvSpPr>
        <p:spPr>
          <a:xfrm>
            <a:off x="4014378" y="1270000"/>
            <a:ext cx="3858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SSH</a:t>
            </a:r>
            <a:r>
              <a:rPr lang="ja-JP" altLang="en-US" sz="2000"/>
              <a:t>バージョン文字列の交換</a:t>
            </a:r>
            <a:r>
              <a:rPr lang="en-US" altLang="ja-JP" sz="2000" dirty="0"/>
              <a:t>(a)</a:t>
            </a:r>
            <a:endParaRPr kumimoji="1" lang="ja-JP" altLang="en-US" sz="20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774B972-8978-794C-BE56-3DD15C355094}"/>
              </a:ext>
            </a:extLst>
          </p:cNvPr>
          <p:cNvSpPr txBox="1"/>
          <p:nvPr/>
        </p:nvSpPr>
        <p:spPr>
          <a:xfrm>
            <a:off x="3444540" y="2288401"/>
            <a:ext cx="55707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公開鍵暗号方式、共通鍵暗号方式、メッセージ</a:t>
            </a:r>
            <a:endParaRPr kumimoji="1" lang="en-US" altLang="ja-JP" sz="2000" dirty="0"/>
          </a:p>
          <a:p>
            <a:r>
              <a:rPr kumimoji="1" lang="ja-JP" altLang="en-US" sz="2000"/>
              <a:t>認証</a:t>
            </a:r>
            <a:r>
              <a:rPr lang="ja-JP" altLang="en-US" sz="2000"/>
              <a:t>コード、のアルゴリズム情報の交換</a:t>
            </a:r>
            <a:r>
              <a:rPr lang="en-US" altLang="ja-JP" sz="2000" dirty="0"/>
              <a:t>(a)</a:t>
            </a:r>
            <a:endParaRPr kumimoji="1" lang="ja-JP" altLang="en-US" sz="20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089966B-2D47-7848-9E3A-7F1E013ED4FD}"/>
              </a:ext>
            </a:extLst>
          </p:cNvPr>
          <p:cNvSpPr txBox="1"/>
          <p:nvPr/>
        </p:nvSpPr>
        <p:spPr>
          <a:xfrm>
            <a:off x="1037726" y="15256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認証要求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2DB6E5E-C7D5-A240-8F5D-E074DFE89D01}"/>
              </a:ext>
            </a:extLst>
          </p:cNvPr>
          <p:cNvSpPr/>
          <p:nvPr/>
        </p:nvSpPr>
        <p:spPr>
          <a:xfrm>
            <a:off x="1896528" y="3623730"/>
            <a:ext cx="7890934" cy="7958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>
                <a:solidFill>
                  <a:schemeClr val="tx1"/>
                </a:solidFill>
              </a:rPr>
              <a:t>Diffie-Hellman</a:t>
            </a:r>
            <a:r>
              <a:rPr lang="ja-JP" altLang="en-US" sz="3200">
                <a:solidFill>
                  <a:schemeClr val="tx1"/>
                </a:solidFill>
              </a:rPr>
              <a:t>鍵交換方式</a:t>
            </a:r>
            <a:r>
              <a:rPr lang="en-US" altLang="ja-JP" sz="3200" dirty="0">
                <a:solidFill>
                  <a:schemeClr val="tx1"/>
                </a:solidFill>
              </a:rPr>
              <a:t>(b)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17" name="円柱 16">
            <a:extLst>
              <a:ext uri="{FF2B5EF4-FFF2-40B4-BE49-F238E27FC236}">
                <a16:creationId xmlns:a16="http://schemas.microsoft.com/office/drawing/2014/main" id="{E5795A36-BCDB-AC45-B574-38B3E20C54A5}"/>
              </a:ext>
            </a:extLst>
          </p:cNvPr>
          <p:cNvSpPr/>
          <p:nvPr/>
        </p:nvSpPr>
        <p:spPr>
          <a:xfrm rot="16200000">
            <a:off x="5338283" y="1356776"/>
            <a:ext cx="973556" cy="7545774"/>
          </a:xfrm>
          <a:prstGeom prst="can">
            <a:avLst/>
          </a:prstGeom>
          <a:solidFill>
            <a:schemeClr val="accent1">
              <a:lumMod val="60000"/>
              <a:lumOff val="40000"/>
              <a:alpha val="82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ja-JP" altLang="en-US" sz="2800">
                <a:solidFill>
                  <a:schemeClr val="tx1"/>
                </a:solidFill>
              </a:rPr>
              <a:t>暗号化通信路の確立</a:t>
            </a:r>
            <a:r>
              <a:rPr lang="en-US" altLang="ja-JP" sz="2800" dirty="0">
                <a:solidFill>
                  <a:schemeClr val="tx1"/>
                </a:solidFill>
              </a:rPr>
              <a:t>(c)</a:t>
            </a:r>
            <a:endParaRPr lang="ja-JP" alt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32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D8F67AE-681A-1049-A83A-62BFCDCCE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572" y="1788224"/>
            <a:ext cx="1113868" cy="155941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23F4E36-73CC-B946-98DD-1E5C97314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370" y="867297"/>
            <a:ext cx="1884042" cy="1339763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F9E2826E-5F4A-9645-83EE-4F1284EA79DD}"/>
              </a:ext>
            </a:extLst>
          </p:cNvPr>
          <p:cNvCxnSpPr>
            <a:cxnSpLocks/>
          </p:cNvCxnSpPr>
          <p:nvPr/>
        </p:nvCxnSpPr>
        <p:spPr>
          <a:xfrm>
            <a:off x="3908200" y="2524348"/>
            <a:ext cx="3810708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89116FF-579E-2346-84F7-076865FB3E71}"/>
              </a:ext>
            </a:extLst>
          </p:cNvPr>
          <p:cNvCxnSpPr>
            <a:cxnSpLocks/>
          </p:cNvCxnSpPr>
          <p:nvPr/>
        </p:nvCxnSpPr>
        <p:spPr>
          <a:xfrm>
            <a:off x="3908200" y="3345015"/>
            <a:ext cx="3810708" cy="0"/>
          </a:xfrm>
          <a:prstGeom prst="straightConnector1">
            <a:avLst/>
          </a:prstGeom>
          <a:ln w="41275"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B291B35-249D-8E4D-828E-5407781CAEE6}"/>
              </a:ext>
            </a:extLst>
          </p:cNvPr>
          <p:cNvCxnSpPr>
            <a:cxnSpLocks/>
          </p:cNvCxnSpPr>
          <p:nvPr/>
        </p:nvCxnSpPr>
        <p:spPr>
          <a:xfrm>
            <a:off x="3908200" y="4094943"/>
            <a:ext cx="3810708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09802FF-D86E-9143-988A-9EA80CF5D040}"/>
              </a:ext>
            </a:extLst>
          </p:cNvPr>
          <p:cNvSpPr txBox="1"/>
          <p:nvPr/>
        </p:nvSpPr>
        <p:spPr>
          <a:xfrm>
            <a:off x="4425562" y="1703682"/>
            <a:ext cx="28042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①</a:t>
            </a:r>
            <a:r>
              <a:rPr kumimoji="1" lang="ja-JP" altLang="en-US" sz="1400"/>
              <a:t>コマンドプロンプト上で</a:t>
            </a:r>
            <a:endParaRPr kumimoji="1" lang="en-US" altLang="ja-JP" sz="1400" dirty="0"/>
          </a:p>
          <a:p>
            <a:r>
              <a:rPr lang="en-US" altLang="ja-JP" sz="1400" dirty="0"/>
              <a:t>$telnet 150.65.136.94</a:t>
            </a:r>
            <a:r>
              <a:rPr lang="ja-JP" altLang="en-US" sz="1400"/>
              <a:t>　と入力</a:t>
            </a:r>
            <a:endParaRPr lang="en-US" altLang="ja-JP" sz="1400" dirty="0"/>
          </a:p>
          <a:p>
            <a:r>
              <a:rPr lang="en-US" altLang="ja-JP" sz="1400" dirty="0"/>
              <a:t>(</a:t>
            </a:r>
            <a:r>
              <a:rPr lang="ja-JP" altLang="en-US" sz="1400"/>
              <a:t>接続要求）</a:t>
            </a:r>
            <a:endParaRPr kumimoji="1" lang="ja-JP" altLang="en-US" sz="14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AE94822-1317-1147-A964-DDADDA3A9F53}"/>
              </a:ext>
            </a:extLst>
          </p:cNvPr>
          <p:cNvSpPr txBox="1"/>
          <p:nvPr/>
        </p:nvSpPr>
        <p:spPr>
          <a:xfrm>
            <a:off x="4425562" y="2744106"/>
            <a:ext cx="2611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②</a:t>
            </a:r>
            <a:r>
              <a:rPr kumimoji="1" lang="en-US" altLang="ja-JP" sz="1200" dirty="0"/>
              <a:t>TCP</a:t>
            </a:r>
            <a:r>
              <a:rPr kumimoji="1" lang="ja-JP" altLang="en-US" sz="1200"/>
              <a:t>によるコネクション確立後</a:t>
            </a:r>
            <a:endParaRPr kumimoji="1" lang="en-US" altLang="ja-JP" sz="1200" dirty="0"/>
          </a:p>
          <a:p>
            <a:r>
              <a:rPr lang="en-US" altLang="ja-JP" sz="1200" dirty="0"/>
              <a:t>Telnet</a:t>
            </a:r>
            <a:r>
              <a:rPr lang="ja-JP" altLang="en-US" sz="1200"/>
              <a:t>サーバから応答画面表示</a:t>
            </a:r>
            <a:endParaRPr kumimoji="1" lang="ja-JP" altLang="en-US" sz="12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F0AD56B-DCE9-5447-9E0C-5A9BABCE37AD}"/>
              </a:ext>
            </a:extLst>
          </p:cNvPr>
          <p:cNvSpPr txBox="1"/>
          <p:nvPr/>
        </p:nvSpPr>
        <p:spPr>
          <a:xfrm>
            <a:off x="4418138" y="3472127"/>
            <a:ext cx="358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③コマンドプロンプト上でコマンド入力を行い</a:t>
            </a:r>
            <a:endParaRPr kumimoji="1" lang="en-US" altLang="ja-JP" sz="1200" dirty="0"/>
          </a:p>
          <a:p>
            <a:r>
              <a:rPr lang="ja-JP" altLang="en-US" sz="1200"/>
              <a:t>サーバに対して命令を行う</a:t>
            </a:r>
            <a:endParaRPr kumimoji="1" lang="ja-JP" altLang="en-US" sz="12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E74CC65-CFED-E444-BCBF-0FAC13168E34}"/>
              </a:ext>
            </a:extLst>
          </p:cNvPr>
          <p:cNvSpPr txBox="1"/>
          <p:nvPr/>
        </p:nvSpPr>
        <p:spPr>
          <a:xfrm>
            <a:off x="927075" y="3309354"/>
            <a:ext cx="2949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Telnet</a:t>
            </a:r>
            <a:r>
              <a:rPr kumimoji="1" lang="ja-JP" altLang="en-US" sz="1400"/>
              <a:t>クライアント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E253A3-2E10-E241-AA5C-F1C81D4D16A3}"/>
              </a:ext>
            </a:extLst>
          </p:cNvPr>
          <p:cNvSpPr txBox="1"/>
          <p:nvPr/>
        </p:nvSpPr>
        <p:spPr>
          <a:xfrm>
            <a:off x="8724745" y="3501867"/>
            <a:ext cx="26038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Telnet</a:t>
            </a:r>
            <a:r>
              <a:rPr kumimoji="1" lang="ja-JP" altLang="en-US" sz="1400"/>
              <a:t>サーバ</a:t>
            </a:r>
            <a:endParaRPr kumimoji="1" lang="en-US" altLang="ja-JP" sz="1400" dirty="0"/>
          </a:p>
          <a:p>
            <a:r>
              <a:rPr lang="en-US" altLang="ja-JP" sz="1400" dirty="0"/>
              <a:t>IP </a:t>
            </a:r>
            <a:r>
              <a:rPr lang="en-US" altLang="ja-JP" sz="1400" dirty="0" err="1"/>
              <a:t>addres</a:t>
            </a:r>
            <a:r>
              <a:rPr lang="en-US" altLang="ja-JP" sz="1400" dirty="0"/>
              <a:t> :</a:t>
            </a:r>
          </a:p>
          <a:p>
            <a:r>
              <a:rPr kumimoji="1" lang="en-US" altLang="ja-JP" sz="1400" dirty="0"/>
              <a:t>150.</a:t>
            </a:r>
            <a:r>
              <a:rPr lang="en-US" altLang="ja-JP" sz="1400" dirty="0"/>
              <a:t>65.136.94</a:t>
            </a:r>
            <a:endParaRPr kumimoji="1" lang="ja-JP" altLang="en-US" sz="140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658D976E-7D83-8041-B864-96245B9657A1}"/>
              </a:ext>
            </a:extLst>
          </p:cNvPr>
          <p:cNvCxnSpPr>
            <a:cxnSpLocks/>
          </p:cNvCxnSpPr>
          <p:nvPr/>
        </p:nvCxnSpPr>
        <p:spPr>
          <a:xfrm>
            <a:off x="3908200" y="4952952"/>
            <a:ext cx="3810708" cy="0"/>
          </a:xfrm>
          <a:prstGeom prst="straightConnector1">
            <a:avLst/>
          </a:prstGeom>
          <a:ln w="41275"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95FEA1D-44B7-2B4F-82C6-49E82B030921}"/>
              </a:ext>
            </a:extLst>
          </p:cNvPr>
          <p:cNvSpPr txBox="1"/>
          <p:nvPr/>
        </p:nvSpPr>
        <p:spPr>
          <a:xfrm>
            <a:off x="4425562" y="4268581"/>
            <a:ext cx="3222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④受信したコマンドに従い処理を行い、</a:t>
            </a:r>
            <a:endParaRPr kumimoji="1" lang="en-US" altLang="ja-JP" sz="1400" dirty="0"/>
          </a:p>
          <a:p>
            <a:r>
              <a:rPr lang="ja-JP" altLang="en-US" sz="1400"/>
              <a:t>結果をクライアントに対して送信する。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4074775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円/楕円 5">
            <a:extLst>
              <a:ext uri="{FF2B5EF4-FFF2-40B4-BE49-F238E27FC236}">
                <a16:creationId xmlns:a16="http://schemas.microsoft.com/office/drawing/2014/main" id="{DB746DB5-8F0D-1E4A-ABC9-929B2327E006}"/>
              </a:ext>
            </a:extLst>
          </p:cNvPr>
          <p:cNvSpPr/>
          <p:nvPr/>
        </p:nvSpPr>
        <p:spPr>
          <a:xfrm>
            <a:off x="869795" y="401750"/>
            <a:ext cx="10682867" cy="5597606"/>
          </a:xfrm>
          <a:custGeom>
            <a:avLst/>
            <a:gdLst>
              <a:gd name="connsiteX0" fmla="*/ 0 w 9716486"/>
              <a:gd name="connsiteY0" fmla="*/ 2477674 h 4955348"/>
              <a:gd name="connsiteX1" fmla="*/ 4858243 w 9716486"/>
              <a:gd name="connsiteY1" fmla="*/ 0 h 4955348"/>
              <a:gd name="connsiteX2" fmla="*/ 9716486 w 9716486"/>
              <a:gd name="connsiteY2" fmla="*/ 2477674 h 4955348"/>
              <a:gd name="connsiteX3" fmla="*/ 4858243 w 9716486"/>
              <a:gd name="connsiteY3" fmla="*/ 4955348 h 4955348"/>
              <a:gd name="connsiteX4" fmla="*/ 0 w 9716486"/>
              <a:gd name="connsiteY4" fmla="*/ 2477674 h 4955348"/>
              <a:gd name="connsiteX0" fmla="*/ 0 w 10215249"/>
              <a:gd name="connsiteY0" fmla="*/ 2477677 h 4955354"/>
              <a:gd name="connsiteX1" fmla="*/ 4858243 w 10215249"/>
              <a:gd name="connsiteY1" fmla="*/ 3 h 4955354"/>
              <a:gd name="connsiteX2" fmla="*/ 10215249 w 10215249"/>
              <a:gd name="connsiteY2" fmla="*/ 2463822 h 4955354"/>
              <a:gd name="connsiteX3" fmla="*/ 4858243 w 10215249"/>
              <a:gd name="connsiteY3" fmla="*/ 4955351 h 4955354"/>
              <a:gd name="connsiteX4" fmla="*/ 0 w 10215249"/>
              <a:gd name="connsiteY4" fmla="*/ 2477677 h 4955354"/>
              <a:gd name="connsiteX0" fmla="*/ 48659 w 10263908"/>
              <a:gd name="connsiteY0" fmla="*/ 2477677 h 5287862"/>
              <a:gd name="connsiteX1" fmla="*/ 4906902 w 10263908"/>
              <a:gd name="connsiteY1" fmla="*/ 3 h 5287862"/>
              <a:gd name="connsiteX2" fmla="*/ 10263908 w 10263908"/>
              <a:gd name="connsiteY2" fmla="*/ 2463822 h 5287862"/>
              <a:gd name="connsiteX3" fmla="*/ 7982611 w 10263908"/>
              <a:gd name="connsiteY3" fmla="*/ 5287860 h 5287862"/>
              <a:gd name="connsiteX4" fmla="*/ 48659 w 10263908"/>
              <a:gd name="connsiteY4" fmla="*/ 2477677 h 5287862"/>
              <a:gd name="connsiteX0" fmla="*/ 1 w 10215250"/>
              <a:gd name="connsiteY0" fmla="*/ 2089753 h 4899938"/>
              <a:gd name="connsiteX1" fmla="*/ 7920099 w 10215250"/>
              <a:gd name="connsiteY1" fmla="*/ 6 h 4899938"/>
              <a:gd name="connsiteX2" fmla="*/ 10215250 w 10215250"/>
              <a:gd name="connsiteY2" fmla="*/ 2075898 h 4899938"/>
              <a:gd name="connsiteX3" fmla="*/ 7933953 w 10215250"/>
              <a:gd name="connsiteY3" fmla="*/ 4899936 h 4899938"/>
              <a:gd name="connsiteX4" fmla="*/ 1 w 10215250"/>
              <a:gd name="connsiteY4" fmla="*/ 2089753 h 4899938"/>
              <a:gd name="connsiteX0" fmla="*/ 1 w 9938159"/>
              <a:gd name="connsiteY0" fmla="*/ 1265491 h 4929238"/>
              <a:gd name="connsiteX1" fmla="*/ 7643008 w 9938159"/>
              <a:gd name="connsiteY1" fmla="*/ 20871 h 4929238"/>
              <a:gd name="connsiteX2" fmla="*/ 9938159 w 9938159"/>
              <a:gd name="connsiteY2" fmla="*/ 2096763 h 4929238"/>
              <a:gd name="connsiteX3" fmla="*/ 7656862 w 9938159"/>
              <a:gd name="connsiteY3" fmla="*/ 4920801 h 4929238"/>
              <a:gd name="connsiteX4" fmla="*/ 1 w 9938159"/>
              <a:gd name="connsiteY4" fmla="*/ 1265491 h 4929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8159" h="4929238">
                <a:moveTo>
                  <a:pt x="1" y="1265491"/>
                </a:moveTo>
                <a:cubicBezTo>
                  <a:pt x="-2308" y="448836"/>
                  <a:pt x="5986648" y="-117674"/>
                  <a:pt x="7643008" y="20871"/>
                </a:cubicBezTo>
                <a:cubicBezTo>
                  <a:pt x="9299368" y="159416"/>
                  <a:pt x="9938159" y="728381"/>
                  <a:pt x="9938159" y="2096763"/>
                </a:cubicBezTo>
                <a:cubicBezTo>
                  <a:pt x="9938159" y="3465145"/>
                  <a:pt x="9313222" y="5059346"/>
                  <a:pt x="7656862" y="4920801"/>
                </a:cubicBezTo>
                <a:cubicBezTo>
                  <a:pt x="6000502" y="4782256"/>
                  <a:pt x="2310" y="2082146"/>
                  <a:pt x="1" y="1265491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  <a:alpha val="17000"/>
            </a:schemeClr>
          </a:solidFill>
          <a:ln w="539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3DB74AC-4E92-A441-BDC8-37C351E8619A}"/>
              </a:ext>
            </a:extLst>
          </p:cNvPr>
          <p:cNvSpPr/>
          <p:nvPr/>
        </p:nvSpPr>
        <p:spPr>
          <a:xfrm>
            <a:off x="6814912" y="988505"/>
            <a:ext cx="3904390" cy="4237022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E81228E-8F58-544A-983D-DB7DEDC91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933" y="1377488"/>
            <a:ext cx="1143000" cy="8128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E0FB9F9-6600-BA4D-AAF1-57213BBEE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292" y="2687916"/>
            <a:ext cx="520700" cy="8382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E823936-F079-FF49-A790-F0512C155A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3591" y="1506816"/>
            <a:ext cx="571500" cy="8001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995FC5E-9608-F149-AC4C-5CEBF2DC63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1475" y="3907116"/>
            <a:ext cx="571500" cy="8001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9054421-9209-A445-912D-EE6DB06231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5301" y="2762273"/>
            <a:ext cx="711200" cy="711200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59BD285-B99E-354E-AE49-99032F454AF1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 flipV="1">
            <a:off x="8866501" y="1906866"/>
            <a:ext cx="1117090" cy="1211007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234DF0F-A6E4-F347-B6EA-E8460DA0407C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8866501" y="3117873"/>
            <a:ext cx="1114974" cy="1189293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3E298A39-F658-7944-B761-18077069692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066992" y="3107016"/>
            <a:ext cx="1088309" cy="10857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4BBC2F4-BFAC-5244-9A87-CF8ED664F807}"/>
              </a:ext>
            </a:extLst>
          </p:cNvPr>
          <p:cNvSpPr/>
          <p:nvPr/>
        </p:nvSpPr>
        <p:spPr>
          <a:xfrm>
            <a:off x="7550587" y="476418"/>
            <a:ext cx="2209573" cy="74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隔離ネットワーク</a:t>
            </a:r>
          </a:p>
        </p:txBody>
      </p:sp>
      <p:sp>
        <p:nvSpPr>
          <p:cNvPr id="29" name="雲 28">
            <a:extLst>
              <a:ext uri="{FF2B5EF4-FFF2-40B4-BE49-F238E27FC236}">
                <a16:creationId xmlns:a16="http://schemas.microsoft.com/office/drawing/2014/main" id="{3A823A53-72E5-5B4A-A5B2-C4219099BB07}"/>
              </a:ext>
            </a:extLst>
          </p:cNvPr>
          <p:cNvSpPr/>
          <p:nvPr/>
        </p:nvSpPr>
        <p:spPr>
          <a:xfrm>
            <a:off x="3250128" y="2284903"/>
            <a:ext cx="2179074" cy="1188570"/>
          </a:xfrm>
          <a:prstGeom prst="cloud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>
                <a:solidFill>
                  <a:sysClr val="windowText" lastClr="000000"/>
                </a:solidFill>
              </a:rPr>
              <a:t>JaistNetwork</a:t>
            </a:r>
            <a:endParaRPr kumimoji="1" lang="ja-JP" altLang="en-US" sz="1600">
              <a:solidFill>
                <a:sysClr val="windowText" lastClr="000000"/>
              </a:solidFill>
            </a:endParaRP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0FE905DA-86EC-C94F-88B3-74C7501D2172}"/>
              </a:ext>
            </a:extLst>
          </p:cNvPr>
          <p:cNvCxnSpPr>
            <a:cxnSpLocks/>
            <a:stCxn id="29" idx="0"/>
            <a:endCxn id="7" idx="1"/>
          </p:cNvCxnSpPr>
          <p:nvPr/>
        </p:nvCxnSpPr>
        <p:spPr>
          <a:xfrm>
            <a:off x="5427386" y="2879188"/>
            <a:ext cx="1118906" cy="227828"/>
          </a:xfrm>
          <a:prstGeom prst="line">
            <a:avLst/>
          </a:prstGeom>
          <a:ln w="34925" cap="rnd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6C657A0-B2B1-9F49-A404-C22BFF2A3153}"/>
              </a:ext>
            </a:extLst>
          </p:cNvPr>
          <p:cNvSpPr txBox="1"/>
          <p:nvPr/>
        </p:nvSpPr>
        <p:spPr>
          <a:xfrm>
            <a:off x="5167738" y="3491642"/>
            <a:ext cx="173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150.65.136.94</a:t>
            </a:r>
            <a:endParaRPr kumimoji="1" lang="ja-JP" altLang="en-US" b="1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8837A4-85C2-7E42-8727-5A39197AB4CD}"/>
              </a:ext>
            </a:extLst>
          </p:cNvPr>
          <p:cNvSpPr txBox="1"/>
          <p:nvPr/>
        </p:nvSpPr>
        <p:spPr>
          <a:xfrm>
            <a:off x="6850418" y="3491642"/>
            <a:ext cx="109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10.1.1.1</a:t>
            </a:r>
            <a:endParaRPr kumimoji="1" lang="ja-JP" altLang="en-US" b="1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AB78988-97AC-8E45-B39E-2CCD52D679B2}"/>
              </a:ext>
            </a:extLst>
          </p:cNvPr>
          <p:cNvSpPr txBox="1"/>
          <p:nvPr/>
        </p:nvSpPr>
        <p:spPr>
          <a:xfrm>
            <a:off x="8986149" y="1564043"/>
            <a:ext cx="1365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10.1.1.7</a:t>
            </a:r>
            <a:endParaRPr kumimoji="1" lang="ja-JP" altLang="en-US" b="1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3E3C1E0-F315-4D4A-871C-664C6A3378C2}"/>
              </a:ext>
            </a:extLst>
          </p:cNvPr>
          <p:cNvSpPr txBox="1"/>
          <p:nvPr/>
        </p:nvSpPr>
        <p:spPr>
          <a:xfrm>
            <a:off x="9658337" y="4662756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10.1.1.8</a:t>
            </a:r>
            <a:endParaRPr kumimoji="1" lang="ja-JP" altLang="en-US" b="1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BBBC7B7-2CE0-E84A-881E-1C5426FEEEE4}"/>
              </a:ext>
            </a:extLst>
          </p:cNvPr>
          <p:cNvSpPr txBox="1"/>
          <p:nvPr/>
        </p:nvSpPr>
        <p:spPr>
          <a:xfrm>
            <a:off x="9976942" y="124167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PC7</a:t>
            </a:r>
            <a:endParaRPr kumimoji="1" lang="ja-JP" altLang="en-US" b="1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238B99A-9B39-1B4C-A73F-4D39987CD314}"/>
              </a:ext>
            </a:extLst>
          </p:cNvPr>
          <p:cNvSpPr txBox="1"/>
          <p:nvPr/>
        </p:nvSpPr>
        <p:spPr>
          <a:xfrm>
            <a:off x="9973894" y="354463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PC8</a:t>
            </a:r>
            <a:endParaRPr kumimoji="1" lang="ja-JP" altLang="en-US" b="1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89A085B-8C25-AA4B-B8D4-DE063FD10811}"/>
              </a:ext>
            </a:extLst>
          </p:cNvPr>
          <p:cNvSpPr txBox="1"/>
          <p:nvPr/>
        </p:nvSpPr>
        <p:spPr>
          <a:xfrm>
            <a:off x="7953854" y="2437750"/>
            <a:ext cx="124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L2switch</a:t>
            </a:r>
            <a:endParaRPr kumimoji="1" lang="ja-JP" altLang="en-US" b="1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71BFD0A-EC31-5046-9490-560DA9C36BD6}"/>
              </a:ext>
            </a:extLst>
          </p:cNvPr>
          <p:cNvSpPr txBox="1"/>
          <p:nvPr/>
        </p:nvSpPr>
        <p:spPr>
          <a:xfrm>
            <a:off x="5699649" y="2340324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Gateway</a:t>
            </a:r>
            <a:r>
              <a:rPr kumimoji="1" lang="en-US" altLang="ja-JP" dirty="0"/>
              <a:t>  </a:t>
            </a:r>
            <a:r>
              <a:rPr kumimoji="1" lang="en-US" altLang="ja-JP" b="1" dirty="0"/>
              <a:t>Server</a:t>
            </a:r>
            <a:endParaRPr kumimoji="1" lang="ja-JP" altLang="en-US" b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44FE1C-235B-1F42-A57A-09876692FBEB}"/>
              </a:ext>
            </a:extLst>
          </p:cNvPr>
          <p:cNvSpPr txBox="1"/>
          <p:nvPr/>
        </p:nvSpPr>
        <p:spPr>
          <a:xfrm>
            <a:off x="1979113" y="2244995"/>
            <a:ext cx="108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Client</a:t>
            </a:r>
            <a:endParaRPr kumimoji="1" lang="ja-JP" altLang="en-US" b="1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ED1C2C5-0A17-4442-871E-6DDDA1C293A5}"/>
              </a:ext>
            </a:extLst>
          </p:cNvPr>
          <p:cNvSpPr txBox="1"/>
          <p:nvPr/>
        </p:nvSpPr>
        <p:spPr>
          <a:xfrm>
            <a:off x="5758085" y="331225"/>
            <a:ext cx="739305" cy="400110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b="1" dirty="0"/>
              <a:t>VPN</a:t>
            </a:r>
            <a:endParaRPr kumimoji="1" lang="ja-JP" altLang="en-US" sz="2000" b="1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D21E060-2AF0-1F41-9E05-587CAD8199D1}"/>
              </a:ext>
            </a:extLst>
          </p:cNvPr>
          <p:cNvSpPr txBox="1"/>
          <p:nvPr/>
        </p:nvSpPr>
        <p:spPr>
          <a:xfrm>
            <a:off x="667239" y="910792"/>
            <a:ext cx="5378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b="1" dirty="0"/>
              <a:t>$ </a:t>
            </a:r>
            <a:r>
              <a:rPr lang="en" altLang="ja-JP" b="1" dirty="0" err="1"/>
              <a:t>sshuttle</a:t>
            </a:r>
            <a:r>
              <a:rPr lang="en" altLang="ja-JP" b="1" dirty="0"/>
              <a:t> - r pc15@15.65.136.94  10.1.1.0/24"</a:t>
            </a:r>
          </a:p>
          <a:p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B71ABA5-3119-DD49-9526-87DB0DB87C8B}"/>
              </a:ext>
            </a:extLst>
          </p:cNvPr>
          <p:cNvSpPr txBox="1"/>
          <p:nvPr/>
        </p:nvSpPr>
        <p:spPr>
          <a:xfrm>
            <a:off x="6809885" y="1230507"/>
            <a:ext cx="142378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" altLang="ja-JP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10.1.1.0/24</a:t>
            </a:r>
            <a:endParaRPr kumimoji="1" lang="ja-JP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1C4FF39F-F3AF-A64E-A4EF-7D97560FCE2F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937933" y="1783888"/>
            <a:ext cx="581444" cy="653862"/>
          </a:xfrm>
          <a:prstGeom prst="line">
            <a:avLst/>
          </a:prstGeom>
          <a:ln w="34925" cap="rnd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C05F305-A1FB-2B41-AC30-F128DA9E620C}"/>
              </a:ext>
            </a:extLst>
          </p:cNvPr>
          <p:cNvSpPr txBox="1"/>
          <p:nvPr/>
        </p:nvSpPr>
        <p:spPr>
          <a:xfrm>
            <a:off x="425092" y="532502"/>
            <a:ext cx="1369841" cy="369332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a:rPr>
              <a:t>T</a:t>
            </a:r>
            <a:r>
              <a:rPr kumimoji="1" lang="en-US" altLang="ja-JP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a:rPr>
              <a:t>erminal :</a:t>
            </a:r>
            <a:endParaRPr kumimoji="1" lang="ja-JP" altLang="en-US" b="1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906548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C37C6E3A-F4DE-F044-A538-F3A782EFD6D1}"/>
              </a:ext>
            </a:extLst>
          </p:cNvPr>
          <p:cNvSpPr/>
          <p:nvPr/>
        </p:nvSpPr>
        <p:spPr>
          <a:xfrm>
            <a:off x="8241652" y="2100263"/>
            <a:ext cx="3659648" cy="311137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1CE24B8-7D0A-5949-88E9-0041D660877E}"/>
              </a:ext>
            </a:extLst>
          </p:cNvPr>
          <p:cNvSpPr/>
          <p:nvPr/>
        </p:nvSpPr>
        <p:spPr>
          <a:xfrm>
            <a:off x="281606" y="2100263"/>
            <a:ext cx="3441126" cy="311137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1つの角を切り取り、1つの角を丸めた四角形 4">
            <a:extLst>
              <a:ext uri="{FF2B5EF4-FFF2-40B4-BE49-F238E27FC236}">
                <a16:creationId xmlns:a16="http://schemas.microsoft.com/office/drawing/2014/main" id="{74E044B8-CD64-7349-ACD1-FE43EAF18417}"/>
              </a:ext>
            </a:extLst>
          </p:cNvPr>
          <p:cNvSpPr/>
          <p:nvPr/>
        </p:nvSpPr>
        <p:spPr>
          <a:xfrm>
            <a:off x="583894" y="2853933"/>
            <a:ext cx="1133220" cy="1421705"/>
          </a:xfrm>
          <a:prstGeom prst="snip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平文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FCBC4DA8-F409-AE4A-B07F-89DBC0D3A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614308" y="2348434"/>
            <a:ext cx="1064336" cy="489595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2823C84-C510-3545-A151-B825A35C4E5C}"/>
              </a:ext>
            </a:extLst>
          </p:cNvPr>
          <p:cNvSpPr txBox="1"/>
          <p:nvPr/>
        </p:nvSpPr>
        <p:spPr>
          <a:xfrm>
            <a:off x="2117313" y="2906261"/>
            <a:ext cx="1045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/>
              <a:t>共通鍵</a:t>
            </a:r>
            <a:endParaRPr kumimoji="1" lang="ja-JP" altLang="en-US" sz="200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54B66928-DEB7-ED4E-B277-9148F6B29807}"/>
              </a:ext>
            </a:extLst>
          </p:cNvPr>
          <p:cNvCxnSpPr>
            <a:cxnSpLocks/>
          </p:cNvCxnSpPr>
          <p:nvPr/>
        </p:nvCxnSpPr>
        <p:spPr>
          <a:xfrm>
            <a:off x="2117313" y="3564786"/>
            <a:ext cx="7221559" cy="0"/>
          </a:xfrm>
          <a:prstGeom prst="straightConnector1">
            <a:avLst/>
          </a:prstGeom>
          <a:ln w="984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A6880985-9185-4849-95E4-60C5C3A5F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169" y="2284132"/>
            <a:ext cx="1026987" cy="472414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0E98AF6-E987-CC44-9CA4-E43E6695ECD1}"/>
              </a:ext>
            </a:extLst>
          </p:cNvPr>
          <p:cNvSpPr txBox="1"/>
          <p:nvPr/>
        </p:nvSpPr>
        <p:spPr>
          <a:xfrm>
            <a:off x="8530738" y="2884693"/>
            <a:ext cx="1147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/>
              <a:t>共通鍵</a:t>
            </a:r>
            <a:endParaRPr kumimoji="1" lang="ja-JP" altLang="en-US" sz="2000"/>
          </a:p>
        </p:txBody>
      </p:sp>
      <p:sp>
        <p:nvSpPr>
          <p:cNvPr id="22" name="1つの角を切り取り、1つの角を丸めた四角形 21">
            <a:extLst>
              <a:ext uri="{FF2B5EF4-FFF2-40B4-BE49-F238E27FC236}">
                <a16:creationId xmlns:a16="http://schemas.microsoft.com/office/drawing/2014/main" id="{98F1C331-BBDA-794E-AB96-5E1D3DCC4FA1}"/>
              </a:ext>
            </a:extLst>
          </p:cNvPr>
          <p:cNvSpPr/>
          <p:nvPr/>
        </p:nvSpPr>
        <p:spPr>
          <a:xfrm rot="16200000">
            <a:off x="5322746" y="2776129"/>
            <a:ext cx="914400" cy="1514007"/>
          </a:xfrm>
          <a:prstGeom prst="snip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lvl="1" algn="ctr"/>
            <a:endParaRPr kumimoji="1" lang="ja-JP" altLang="en-US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A3A25E8F-3704-1247-B354-D7EF77919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107" y="3145782"/>
            <a:ext cx="685800" cy="774700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118501E-F84B-D74A-BA5A-C41164A08866}"/>
              </a:ext>
            </a:extLst>
          </p:cNvPr>
          <p:cNvSpPr txBox="1"/>
          <p:nvPr/>
        </p:nvSpPr>
        <p:spPr>
          <a:xfrm>
            <a:off x="4444974" y="4090972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共通鍵で暗号化したデータ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F84595E-0FF8-BF4F-AFBC-6D5525BBE70A}"/>
              </a:ext>
            </a:extLst>
          </p:cNvPr>
          <p:cNvSpPr txBox="1"/>
          <p:nvPr/>
        </p:nvSpPr>
        <p:spPr>
          <a:xfrm>
            <a:off x="1782526" y="4811530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共通鍵で暗号化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A53ECA5-DE4B-1E43-986D-D15481DB8B5E}"/>
              </a:ext>
            </a:extLst>
          </p:cNvPr>
          <p:cNvSpPr txBox="1"/>
          <p:nvPr/>
        </p:nvSpPr>
        <p:spPr>
          <a:xfrm>
            <a:off x="8201829" y="483549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共通鍵で復号</a:t>
            </a:r>
          </a:p>
        </p:txBody>
      </p:sp>
      <p:sp>
        <p:nvSpPr>
          <p:cNvPr id="42" name="左大かっこ 41">
            <a:extLst>
              <a:ext uri="{FF2B5EF4-FFF2-40B4-BE49-F238E27FC236}">
                <a16:creationId xmlns:a16="http://schemas.microsoft.com/office/drawing/2014/main" id="{E5A0571F-0B75-2C4D-83E2-6E23448F43F4}"/>
              </a:ext>
            </a:extLst>
          </p:cNvPr>
          <p:cNvSpPr/>
          <p:nvPr/>
        </p:nvSpPr>
        <p:spPr>
          <a:xfrm rot="5400000">
            <a:off x="5238105" y="-1749578"/>
            <a:ext cx="1286885" cy="6644825"/>
          </a:xfrm>
          <a:prstGeom prst="leftBracket">
            <a:avLst/>
          </a:prstGeom>
          <a:ln w="85725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32659E7-97AA-5843-9812-993DD12E0B5F}"/>
              </a:ext>
            </a:extLst>
          </p:cNvPr>
          <p:cNvSpPr txBox="1"/>
          <p:nvPr/>
        </p:nvSpPr>
        <p:spPr>
          <a:xfrm>
            <a:off x="3941314" y="484195"/>
            <a:ext cx="38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/>
              <a:t>共通鍵は事前に共有されている</a:t>
            </a:r>
          </a:p>
        </p:txBody>
      </p:sp>
      <p:sp>
        <p:nvSpPr>
          <p:cNvPr id="44" name="1つの角を切り取り、1つの角を丸めた四角形 43">
            <a:extLst>
              <a:ext uri="{FF2B5EF4-FFF2-40B4-BE49-F238E27FC236}">
                <a16:creationId xmlns:a16="http://schemas.microsoft.com/office/drawing/2014/main" id="{CE1D338A-9D49-BC40-B449-5514DC27805B}"/>
              </a:ext>
            </a:extLst>
          </p:cNvPr>
          <p:cNvSpPr/>
          <p:nvPr/>
        </p:nvSpPr>
        <p:spPr>
          <a:xfrm>
            <a:off x="9925378" y="2853933"/>
            <a:ext cx="1133220" cy="1421705"/>
          </a:xfrm>
          <a:prstGeom prst="snip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平文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4B7C75B-204A-8649-9464-86FF59A9FDD8}"/>
              </a:ext>
            </a:extLst>
          </p:cNvPr>
          <p:cNvSpPr txBox="1"/>
          <p:nvPr/>
        </p:nvSpPr>
        <p:spPr>
          <a:xfrm>
            <a:off x="645188" y="1225816"/>
            <a:ext cx="417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A</a:t>
            </a:r>
            <a:endParaRPr kumimoji="1" lang="ja-JP" altLang="en-US" sz="280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EA00CC7-3341-A743-A91D-1D3ADBA0066B}"/>
              </a:ext>
            </a:extLst>
          </p:cNvPr>
          <p:cNvSpPr txBox="1"/>
          <p:nvPr/>
        </p:nvSpPr>
        <p:spPr>
          <a:xfrm>
            <a:off x="10388184" y="1164261"/>
            <a:ext cx="1093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B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1251632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C37C6E3A-F4DE-F044-A538-F3A782EFD6D1}"/>
              </a:ext>
            </a:extLst>
          </p:cNvPr>
          <p:cNvSpPr/>
          <p:nvPr/>
        </p:nvSpPr>
        <p:spPr>
          <a:xfrm>
            <a:off x="8241652" y="2100263"/>
            <a:ext cx="3659648" cy="311137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1CE24B8-7D0A-5949-88E9-0041D660877E}"/>
              </a:ext>
            </a:extLst>
          </p:cNvPr>
          <p:cNvSpPr/>
          <p:nvPr/>
        </p:nvSpPr>
        <p:spPr>
          <a:xfrm>
            <a:off x="281606" y="2100263"/>
            <a:ext cx="3441126" cy="311137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1つの角を切り取り、1つの角を丸めた四角形 4">
            <a:extLst>
              <a:ext uri="{FF2B5EF4-FFF2-40B4-BE49-F238E27FC236}">
                <a16:creationId xmlns:a16="http://schemas.microsoft.com/office/drawing/2014/main" id="{74E044B8-CD64-7349-ACD1-FE43EAF18417}"/>
              </a:ext>
            </a:extLst>
          </p:cNvPr>
          <p:cNvSpPr/>
          <p:nvPr/>
        </p:nvSpPr>
        <p:spPr>
          <a:xfrm>
            <a:off x="583894" y="2853933"/>
            <a:ext cx="1133220" cy="1421705"/>
          </a:xfrm>
          <a:prstGeom prst="snip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平文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FCBC4DA8-F409-AE4A-B07F-89DBC0D3A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530738" y="2496793"/>
            <a:ext cx="1064336" cy="489595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2823C84-C510-3545-A151-B825A35C4E5C}"/>
              </a:ext>
            </a:extLst>
          </p:cNvPr>
          <p:cNvSpPr txBox="1"/>
          <p:nvPr/>
        </p:nvSpPr>
        <p:spPr>
          <a:xfrm>
            <a:off x="1998121" y="2984795"/>
            <a:ext cx="1472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B</a:t>
            </a:r>
            <a:r>
              <a:rPr kumimoji="1" lang="ja-JP" altLang="en-US" sz="2000"/>
              <a:t>の公開鍵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54B66928-DEB7-ED4E-B277-9148F6B29807}"/>
              </a:ext>
            </a:extLst>
          </p:cNvPr>
          <p:cNvCxnSpPr>
            <a:cxnSpLocks/>
          </p:cNvCxnSpPr>
          <p:nvPr/>
        </p:nvCxnSpPr>
        <p:spPr>
          <a:xfrm flipV="1">
            <a:off x="2368446" y="3817942"/>
            <a:ext cx="7703030" cy="41183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A6880985-9185-4849-95E4-60C5C3A5F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971" y="2493488"/>
            <a:ext cx="1026987" cy="472414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0E98AF6-E987-CC44-9CA4-E43E6695ECD1}"/>
              </a:ext>
            </a:extLst>
          </p:cNvPr>
          <p:cNvSpPr txBox="1"/>
          <p:nvPr/>
        </p:nvSpPr>
        <p:spPr>
          <a:xfrm>
            <a:off x="8530738" y="3784099"/>
            <a:ext cx="1147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sz="2000"/>
          </a:p>
        </p:txBody>
      </p:sp>
      <p:sp>
        <p:nvSpPr>
          <p:cNvPr id="22" name="1つの角を切り取り、1つの角を丸めた四角形 21">
            <a:extLst>
              <a:ext uri="{FF2B5EF4-FFF2-40B4-BE49-F238E27FC236}">
                <a16:creationId xmlns:a16="http://schemas.microsoft.com/office/drawing/2014/main" id="{98F1C331-BBDA-794E-AB96-5E1D3DCC4FA1}"/>
              </a:ext>
            </a:extLst>
          </p:cNvPr>
          <p:cNvSpPr/>
          <p:nvPr/>
        </p:nvSpPr>
        <p:spPr>
          <a:xfrm rot="16200000">
            <a:off x="5322746" y="3060939"/>
            <a:ext cx="914400" cy="1514007"/>
          </a:xfrm>
          <a:prstGeom prst="snip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lvl="1" algn="ctr"/>
            <a:endParaRPr kumimoji="1" lang="ja-JP" altLang="en-US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A3A25E8F-3704-1247-B354-D7EF77919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107" y="3430592"/>
            <a:ext cx="685800" cy="774700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118501E-F84B-D74A-BA5A-C41164A08866}"/>
              </a:ext>
            </a:extLst>
          </p:cNvPr>
          <p:cNvSpPr txBox="1"/>
          <p:nvPr/>
        </p:nvSpPr>
        <p:spPr>
          <a:xfrm>
            <a:off x="4175154" y="4375782"/>
            <a:ext cx="36936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B</a:t>
            </a:r>
            <a:r>
              <a:rPr lang="ja-JP" altLang="en-US" sz="2000"/>
              <a:t>の公開</a:t>
            </a:r>
            <a:r>
              <a:rPr kumimoji="1" lang="ja-JP" altLang="en-US" sz="2000"/>
              <a:t>鍵で暗号化したデータ</a:t>
            </a:r>
            <a:endParaRPr kumimoji="1" lang="en-US" altLang="ja-JP" sz="2000" dirty="0"/>
          </a:p>
          <a:p>
            <a:pPr algn="ctr"/>
            <a:r>
              <a:rPr lang="ja-JP" altLang="en-US" sz="2000"/>
              <a:t>（</a:t>
            </a:r>
            <a:r>
              <a:rPr lang="en-US" altLang="ja-JP" sz="2000" dirty="0"/>
              <a:t>B</a:t>
            </a:r>
            <a:r>
              <a:rPr lang="ja-JP" altLang="en-US" sz="2000"/>
              <a:t>のみが復号できる）</a:t>
            </a:r>
            <a:endParaRPr kumimoji="1" lang="ja-JP" altLang="en-US" sz="200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F84595E-0FF8-BF4F-AFBC-6D5525BBE70A}"/>
              </a:ext>
            </a:extLst>
          </p:cNvPr>
          <p:cNvSpPr txBox="1"/>
          <p:nvPr/>
        </p:nvSpPr>
        <p:spPr>
          <a:xfrm>
            <a:off x="1782526" y="4811530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公開</a:t>
            </a:r>
            <a:r>
              <a:rPr kumimoji="1" lang="ja-JP" altLang="en-US" sz="2000"/>
              <a:t>鍵で暗号化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A53ECA5-DE4B-1E43-986D-D15481DB8B5E}"/>
              </a:ext>
            </a:extLst>
          </p:cNvPr>
          <p:cNvSpPr txBox="1"/>
          <p:nvPr/>
        </p:nvSpPr>
        <p:spPr>
          <a:xfrm>
            <a:off x="8201829" y="483549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秘密</a:t>
            </a:r>
            <a:r>
              <a:rPr kumimoji="1" lang="ja-JP" altLang="en-US" sz="2000"/>
              <a:t>鍵で復号</a:t>
            </a:r>
          </a:p>
        </p:txBody>
      </p:sp>
      <p:sp>
        <p:nvSpPr>
          <p:cNvPr id="42" name="左大かっこ 41">
            <a:extLst>
              <a:ext uri="{FF2B5EF4-FFF2-40B4-BE49-F238E27FC236}">
                <a16:creationId xmlns:a16="http://schemas.microsoft.com/office/drawing/2014/main" id="{E5A0571F-0B75-2C4D-83E2-6E23448F43F4}"/>
              </a:ext>
            </a:extLst>
          </p:cNvPr>
          <p:cNvSpPr/>
          <p:nvPr/>
        </p:nvSpPr>
        <p:spPr>
          <a:xfrm rot="5400000">
            <a:off x="5215238" y="-1514406"/>
            <a:ext cx="1287488" cy="6644825"/>
          </a:xfrm>
          <a:prstGeom prst="leftBracket">
            <a:avLst/>
          </a:prstGeom>
          <a:ln w="85725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32659E7-97AA-5843-9812-993DD12E0B5F}"/>
              </a:ext>
            </a:extLst>
          </p:cNvPr>
          <p:cNvSpPr txBox="1"/>
          <p:nvPr/>
        </p:nvSpPr>
        <p:spPr>
          <a:xfrm>
            <a:off x="3941314" y="580170"/>
            <a:ext cx="38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/>
              <a:t>B</a:t>
            </a:r>
            <a:r>
              <a:rPr lang="ja-JP" altLang="en-US" sz="2000"/>
              <a:t>の公開</a:t>
            </a:r>
            <a:r>
              <a:rPr kumimoji="1" lang="ja-JP" altLang="en-US" sz="2000"/>
              <a:t>鍵は事前に</a:t>
            </a:r>
            <a:r>
              <a:rPr kumimoji="1" lang="en-US" altLang="ja-JP" sz="2000" dirty="0"/>
              <a:t>A</a:t>
            </a:r>
            <a:r>
              <a:rPr kumimoji="1" lang="ja-JP" altLang="en-US" sz="2000"/>
              <a:t>に公開</a:t>
            </a:r>
          </a:p>
        </p:txBody>
      </p:sp>
      <p:sp>
        <p:nvSpPr>
          <p:cNvPr id="44" name="1つの角を切り取り、1つの角を丸めた四角形 43">
            <a:extLst>
              <a:ext uri="{FF2B5EF4-FFF2-40B4-BE49-F238E27FC236}">
                <a16:creationId xmlns:a16="http://schemas.microsoft.com/office/drawing/2014/main" id="{CE1D338A-9D49-BC40-B449-5514DC27805B}"/>
              </a:ext>
            </a:extLst>
          </p:cNvPr>
          <p:cNvSpPr/>
          <p:nvPr/>
        </p:nvSpPr>
        <p:spPr>
          <a:xfrm>
            <a:off x="10489260" y="2945098"/>
            <a:ext cx="1133220" cy="1421705"/>
          </a:xfrm>
          <a:prstGeom prst="snip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平文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4B7C75B-204A-8649-9464-86FF59A9FDD8}"/>
              </a:ext>
            </a:extLst>
          </p:cNvPr>
          <p:cNvSpPr txBox="1"/>
          <p:nvPr/>
        </p:nvSpPr>
        <p:spPr>
          <a:xfrm>
            <a:off x="645188" y="1225816"/>
            <a:ext cx="417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A</a:t>
            </a:r>
            <a:endParaRPr kumimoji="1" lang="ja-JP" altLang="en-US" sz="280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EA00CC7-3341-A743-A91D-1D3ADBA0066B}"/>
              </a:ext>
            </a:extLst>
          </p:cNvPr>
          <p:cNvSpPr txBox="1"/>
          <p:nvPr/>
        </p:nvSpPr>
        <p:spPr>
          <a:xfrm>
            <a:off x="10388184" y="1164261"/>
            <a:ext cx="1093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B</a:t>
            </a:r>
            <a:endParaRPr kumimoji="1" lang="ja-JP" altLang="en-US" sz="320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D0EC2B3-EC67-AF46-8641-52457F3A5DEE}"/>
              </a:ext>
            </a:extLst>
          </p:cNvPr>
          <p:cNvSpPr txBox="1"/>
          <p:nvPr/>
        </p:nvSpPr>
        <p:spPr>
          <a:xfrm>
            <a:off x="8351599" y="2987687"/>
            <a:ext cx="1472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B</a:t>
            </a:r>
            <a:r>
              <a:rPr kumimoji="1" lang="ja-JP" altLang="en-US" sz="2000"/>
              <a:t>の公開鍵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5701D913-AE94-0047-B5F7-62D4CAA50A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0738" y="4066310"/>
            <a:ext cx="794156" cy="79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061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9875</TotalTime>
  <Words>735</Words>
  <Application>Microsoft Macintosh PowerPoint</Application>
  <PresentationFormat>ワイド画面</PresentationFormat>
  <Paragraphs>300</Paragraphs>
  <Slides>22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8" baseType="lpstr">
      <vt:lpstr>Hiragino Kaku Gothic Std W8</vt:lpstr>
      <vt:lpstr>Osaka Regular-Mono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上田 貴哉</dc:creator>
  <cp:lastModifiedBy>上田 貴哉</cp:lastModifiedBy>
  <cp:revision>283</cp:revision>
  <cp:lastPrinted>2020-10-28T04:10:12Z</cp:lastPrinted>
  <dcterms:created xsi:type="dcterms:W3CDTF">2020-08-03T09:52:56Z</dcterms:created>
  <dcterms:modified xsi:type="dcterms:W3CDTF">2020-10-28T04:12:58Z</dcterms:modified>
</cp:coreProperties>
</file>