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58" r:id="rId3"/>
    <p:sldId id="263" r:id="rId4"/>
    <p:sldId id="264" r:id="rId5"/>
    <p:sldId id="265" r:id="rId6"/>
    <p:sldId id="260" r:id="rId7"/>
    <p:sldId id="267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3"/>
    <p:restoredTop sz="93631"/>
  </p:normalViewPr>
  <p:slideViewPr>
    <p:cSldViewPr snapToGrid="0" snapToObjects="1">
      <p:cViewPr varScale="1">
        <p:scale>
          <a:sx n="92" d="100"/>
          <a:sy n="92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3E72C-1B90-914A-A417-2D7D12309D01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8E19-B81A-F542-8311-AF3BA722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4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9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EE74A-3C56-454F-ACBB-5AFEC6B6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BB0DF-E9E3-BC42-B775-4A365C8D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6E441-4FD7-6F4D-A254-07B6AA78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AA1E8-844B-A64D-890B-364E2250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C67CA-33FB-3748-AE2A-1160B27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1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6A8E5-2578-BB42-8BD8-C3D65571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D2E680-2CCC-E043-88EF-ED7A7B4C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7410A-568E-4646-938B-D873BC8C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05063-5EE9-6147-98BD-602CC66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3FE56-E5F0-1A4E-92C3-97F3F8FC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0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13EB33-2728-2246-8DD3-EBF41550A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058E63-2858-6F4D-B50E-06F96B47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E891B-FEBF-5E44-AC6E-A8726241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2A4B1-F2D3-E246-AEB0-1FDB2BFF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9CCDB-0AA3-4B44-9BD4-0022210E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76B35-09C4-9348-8D99-11AFEF9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2E12-5FF6-0B47-9513-8485A8B7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F09838-471E-534F-A5CC-B73E374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032C7-6290-F24A-BCFF-D16CAE73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E1D28-31C9-E146-95E2-1275CB4A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6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BDBA1-E68F-6C4B-9C79-7B82932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882EA-9CC6-044E-889B-D554B494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D45D8-AE7B-2748-893C-6441ABDA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FBD19-FDDC-AD43-85BD-6ADCCC40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2EE6B-A3B0-CC40-9FEF-A3956BC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B5C2D-205A-AE43-97CB-705291B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77C8AB-332E-8F44-9273-DEED705B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E3B938-09F3-C840-A1CC-65EF96D3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5B3CF-DECC-3541-83FE-C754AC4F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AB763A-94F6-0440-92BA-29593578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E5595-9622-C14E-B64B-0C0922DA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BDF1-57C0-0B43-B7ED-A5090C7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281F8-FE72-EB47-AA07-E7CFB80A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4BACA1-B0F7-4246-9C5C-53449605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68F96-64FE-9A4E-8925-DCA151D4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78C966-6096-5244-8B59-0830FC12B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9CB0C2-AFAD-7346-8BB5-BD605F57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AAE6D3-A6D4-D640-864D-3FB6EF7A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48B2A0-0DCA-2241-8101-AD024642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9074C-732C-5643-ACC6-3BBBB2B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AE549-FD66-8848-A6E5-76A6E1D8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DEA677-94E7-6346-8F58-3EEA6DA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E68EB6-3BC1-2744-A883-923488A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91F615-5E0C-BE41-A16F-ABF3C9C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4BC2A-02AE-284B-AB19-2809A3FE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3A8491-D5C5-E14D-ACC9-A06A1C8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0EBAB-19A5-FA4E-946A-10669590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240D4-5602-D647-80AC-CFCBE64B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F24138-64C0-BF43-B63F-BBF2619C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D20ED9-05A8-6D46-B41A-B8F9F4DC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70993-CD6E-EF43-8F9E-17134AA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16306B-FC34-F841-A16C-7E51C4A7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B4CAD-AB83-9A49-AA97-E9BF9ECB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FA3975-C65F-FA47-B4ED-C3833B32C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B8BF62-2850-0F4C-A6B3-5829BD6B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5B1A8-ECED-E64C-A971-9CE66909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DD73A-9EC2-3044-9D0A-A67B744A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9DB10-DAC3-5F42-B7CC-8A68D8D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3049D2-29EF-4444-90D0-9F35F8E3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C2233-92C8-614D-8E29-69241210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EF432-7952-3E4E-8D1B-94520A7C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5DEE-42C8-C840-B1B2-551C7203F112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2FC6BF-C178-634F-B371-FDB878B9C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0C1D7-C458-D34A-A4FB-FCC0D762E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0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1" y="2036747"/>
            <a:ext cx="1376847" cy="19275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82" y="2275368"/>
            <a:ext cx="2415886" cy="17179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077766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164254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84304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1" y="1257100"/>
            <a:ext cx="3129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①</a:t>
            </a:r>
            <a:r>
              <a:rPr kumimoji="1" lang="ja-JP" altLang="en-US" sz="1600"/>
              <a:t>コマンドプロンプト上で</a:t>
            </a:r>
            <a:endParaRPr kumimoji="1" lang="en-US" altLang="ja-JP" sz="1600" dirty="0"/>
          </a:p>
          <a:p>
            <a:r>
              <a:rPr lang="en-US" altLang="ja-JP" sz="1600" dirty="0"/>
              <a:t>$telnet 150.65.136.94</a:t>
            </a:r>
            <a:r>
              <a:rPr lang="ja-JP" altLang="en-US" sz="1600"/>
              <a:t>　と入力</a:t>
            </a:r>
            <a:endParaRPr lang="en-US" altLang="ja-JP" sz="1600" dirty="0"/>
          </a:p>
          <a:p>
            <a:r>
              <a:rPr lang="en-US" altLang="ja-JP" sz="1600" dirty="0"/>
              <a:t>(</a:t>
            </a:r>
            <a:r>
              <a:rPr lang="ja-JP" altLang="en-US" sz="1600"/>
              <a:t>接続要求）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1" y="2563345"/>
            <a:ext cx="344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②</a:t>
            </a:r>
            <a:r>
              <a:rPr kumimoji="1" lang="en-US" altLang="ja-JP" sz="1600" dirty="0"/>
              <a:t>TCP</a:t>
            </a:r>
            <a:r>
              <a:rPr kumimoji="1" lang="ja-JP" altLang="en-US" sz="1600"/>
              <a:t>によるコネクション確立後</a:t>
            </a:r>
            <a:endParaRPr kumimoji="1" lang="en-US" altLang="ja-JP" sz="1600" dirty="0"/>
          </a:p>
          <a:p>
            <a:r>
              <a:rPr lang="en-US" altLang="ja-JP" sz="1600" dirty="0"/>
              <a:t>Telnet</a:t>
            </a:r>
            <a:r>
              <a:rPr lang="ja-JP" altLang="en-US" sz="1600"/>
              <a:t>サーバから応答画面表示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7" y="3429589"/>
            <a:ext cx="4125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③コマンドプロンプト上でコマンド</a:t>
            </a:r>
            <a:endParaRPr kumimoji="1" lang="en-US" altLang="ja-JP" sz="1600" dirty="0"/>
          </a:p>
          <a:p>
            <a:r>
              <a:rPr kumimoji="1" lang="ja-JP" altLang="en-US" sz="1600"/>
              <a:t>入力を行い</a:t>
            </a:r>
            <a:r>
              <a:rPr lang="ja-JP" altLang="en-US" sz="1600"/>
              <a:t>サーバに対して命令を行う</a:t>
            </a:r>
            <a:endParaRPr kumimoji="1" lang="ja-JP" altLang="en-US" sz="1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1139640" y="4222414"/>
            <a:ext cx="2949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ja-JP" altLang="en-US" sz="1600"/>
              <a:t>クライアント</a:t>
            </a:r>
            <a:endParaRPr kumimoji="1" lang="ja-JP" altLang="en-US" sz="1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99175" y="4026862"/>
            <a:ext cx="321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SSH</a:t>
            </a:r>
            <a:r>
              <a:rPr kumimoji="1" lang="ja-JP" altLang="en-US" sz="1600"/>
              <a:t>サーバ</a:t>
            </a:r>
            <a:endParaRPr kumimoji="1" lang="en-US" altLang="ja-JP" sz="1600" dirty="0"/>
          </a:p>
          <a:p>
            <a:r>
              <a:rPr lang="en-US" altLang="ja-JP" sz="1600" dirty="0"/>
              <a:t>IP </a:t>
            </a:r>
            <a:r>
              <a:rPr lang="en-US" altLang="ja-JP" sz="1600" dirty="0" err="1"/>
              <a:t>addres</a:t>
            </a:r>
            <a:r>
              <a:rPr lang="en-US" altLang="ja-JP" sz="1600" dirty="0"/>
              <a:t> :</a:t>
            </a:r>
          </a:p>
          <a:p>
            <a:r>
              <a:rPr kumimoji="1" lang="en-US" altLang="ja-JP" sz="1600" dirty="0"/>
              <a:t>150.</a:t>
            </a:r>
            <a:r>
              <a:rPr lang="en-US" altLang="ja-JP" sz="1600" dirty="0"/>
              <a:t>65.136.94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5112441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428070"/>
            <a:ext cx="369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④受信したコマンドに従い処理を行い、</a:t>
            </a:r>
            <a:endParaRPr kumimoji="1" lang="en-US" altLang="ja-JP" sz="1600" dirty="0"/>
          </a:p>
          <a:p>
            <a:r>
              <a:rPr lang="ja-JP" altLang="en-US" sz="1600"/>
              <a:t>結果をクライアントに対して送信する。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68617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1224823" y="4985421"/>
            <a:ext cx="2598344" cy="91440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ysClr val="windowText" lastClr="000000"/>
                </a:solidFill>
              </a:rPr>
              <a:t>Role: Gateway Server</a:t>
            </a:r>
          </a:p>
          <a:p>
            <a:r>
              <a:rPr lang="en-US" altLang="ja-JP" sz="105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050" dirty="0">
                <a:solidFill>
                  <a:sysClr val="windowText" lastClr="000000"/>
                </a:solidFill>
              </a:rPr>
              <a:t> : pc15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1D06F41-C62F-394F-A14C-825A14ED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56" y="4147221"/>
            <a:ext cx="520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9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Telnet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57093" y="338433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r>
              <a:rPr kumimoji="1" lang="en-US" altLang="ja-JP" sz="2400" dirty="0"/>
              <a:t>elnet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4040683" y="4043414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522914" y="289564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</p:spTree>
    <p:extLst>
      <p:ext uri="{BB962C8B-B14F-4D97-AF65-F5344CB8AC3E}">
        <p14:creationId xmlns:p14="http://schemas.microsoft.com/office/powerpoint/2010/main" val="22732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SSH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23226" y="378649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SSH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3477906" y="4336262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盗聴不可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rgbClr val="C00000">
              <a:alpha val="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#$%#”w=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4”1&amp;#!?</a:t>
            </a:r>
            <a:endParaRPr lang="ja-JP" altLang="en-US" sz="200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“#$%&amp;&amp;#</a:t>
            </a:r>
            <a:endParaRPr lang="ja-JP" altLang="en-US" sz="2000">
              <a:solidFill>
                <a:schemeClr val="tx1"/>
              </a:solidFill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8" name="フローチャート: 直接アクセス記憶 7">
            <a:extLst>
              <a:ext uri="{FF2B5EF4-FFF2-40B4-BE49-F238E27FC236}">
                <a16:creationId xmlns:a16="http://schemas.microsoft.com/office/drawing/2014/main" id="{B0A013B1-CBFA-0E48-84A0-1586DA8573A0}"/>
              </a:ext>
            </a:extLst>
          </p:cNvPr>
          <p:cNvSpPr/>
          <p:nvPr/>
        </p:nvSpPr>
        <p:spPr>
          <a:xfrm>
            <a:off x="3737093" y="1562880"/>
            <a:ext cx="5608542" cy="493575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直接アクセス記憶 23">
            <a:extLst>
              <a:ext uri="{FF2B5EF4-FFF2-40B4-BE49-F238E27FC236}">
                <a16:creationId xmlns:a16="http://schemas.microsoft.com/office/drawing/2014/main" id="{C67AE818-F440-FF42-9D96-DC2F05478DF5}"/>
              </a:ext>
            </a:extLst>
          </p:cNvPr>
          <p:cNvSpPr/>
          <p:nvPr/>
        </p:nvSpPr>
        <p:spPr>
          <a:xfrm flipH="1">
            <a:off x="3681112" y="2579240"/>
            <a:ext cx="5690264" cy="554299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chemeClr val="accent2">
              <a:alpha val="4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971844" y="299089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44F744-EBEA-454A-B016-7515BE90BF92}"/>
              </a:ext>
            </a:extLst>
          </p:cNvPr>
          <p:cNvSpPr txBox="1"/>
          <p:nvPr/>
        </p:nvSpPr>
        <p:spPr>
          <a:xfrm>
            <a:off x="1782282" y="5396820"/>
            <a:ext cx="16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暗号化された</a:t>
            </a:r>
            <a:endParaRPr kumimoji="1" lang="en-US" altLang="ja-JP" dirty="0"/>
          </a:p>
          <a:p>
            <a:r>
              <a:rPr kumimoji="1" lang="ja-JP" altLang="en-US"/>
              <a:t>情報</a:t>
            </a:r>
          </a:p>
        </p:txBody>
      </p:sp>
      <p:sp>
        <p:nvSpPr>
          <p:cNvPr id="25" name="フローチャート: 直接アクセス記憶 24">
            <a:extLst>
              <a:ext uri="{FF2B5EF4-FFF2-40B4-BE49-F238E27FC236}">
                <a16:creationId xmlns:a16="http://schemas.microsoft.com/office/drawing/2014/main" id="{FF61B2EC-139E-7241-B081-B2D0FA552B08}"/>
              </a:ext>
            </a:extLst>
          </p:cNvPr>
          <p:cNvSpPr/>
          <p:nvPr/>
        </p:nvSpPr>
        <p:spPr>
          <a:xfrm flipH="1">
            <a:off x="10038895" y="5331954"/>
            <a:ext cx="1540935" cy="307362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911B4A-C88A-8C49-9A45-56B2D44F4894}"/>
              </a:ext>
            </a:extLst>
          </p:cNvPr>
          <p:cNvSpPr txBox="1"/>
          <p:nvPr/>
        </p:nvSpPr>
        <p:spPr>
          <a:xfrm>
            <a:off x="10024533" y="57573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暗号化通信路</a:t>
            </a:r>
          </a:p>
        </p:txBody>
      </p:sp>
      <p:sp>
        <p:nvSpPr>
          <p:cNvPr id="14" name="加算記号 13">
            <a:extLst>
              <a:ext uri="{FF2B5EF4-FFF2-40B4-BE49-F238E27FC236}">
                <a16:creationId xmlns:a16="http://schemas.microsoft.com/office/drawing/2014/main" id="{39DF68EA-85FD-5249-8DE9-5862C04FDA30}"/>
              </a:ext>
            </a:extLst>
          </p:cNvPr>
          <p:cNvSpPr/>
          <p:nvPr/>
        </p:nvSpPr>
        <p:spPr>
          <a:xfrm rot="2715066">
            <a:off x="4474720" y="3837326"/>
            <a:ext cx="572471" cy="556994"/>
          </a:xfrm>
          <a:prstGeom prst="mathPlus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5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D46929-F2B0-5B4A-9593-E695226EE9D8}"/>
              </a:ext>
            </a:extLst>
          </p:cNvPr>
          <p:cNvSpPr/>
          <p:nvPr/>
        </p:nvSpPr>
        <p:spPr>
          <a:xfrm>
            <a:off x="999066" y="237067"/>
            <a:ext cx="27601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SSH</a:t>
            </a:r>
            <a:r>
              <a:rPr kumimoji="1" lang="ja-JP" altLang="en-US" sz="240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E7D0B7-2B66-D743-ABCF-B70B05CFB091}"/>
              </a:ext>
            </a:extLst>
          </p:cNvPr>
          <p:cNvSpPr/>
          <p:nvPr/>
        </p:nvSpPr>
        <p:spPr>
          <a:xfrm>
            <a:off x="7907866" y="237067"/>
            <a:ext cx="2760133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SSH</a:t>
            </a:r>
            <a:r>
              <a:rPr kumimoji="1" lang="ja-JP" altLang="en-US" sz="280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CB1AC4E-A240-EF46-8EEA-C0C30CB78C9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345693" y="1151467"/>
            <a:ext cx="33440" cy="477520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F7D997-473A-3A43-9B1F-79EDC0852E43}"/>
              </a:ext>
            </a:extLst>
          </p:cNvPr>
          <p:cNvCxnSpPr>
            <a:cxnSpLocks/>
          </p:cNvCxnSpPr>
          <p:nvPr/>
        </p:nvCxnSpPr>
        <p:spPr>
          <a:xfrm>
            <a:off x="9270992" y="1151470"/>
            <a:ext cx="16931" cy="4775197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C9344A4-C79C-604A-84F3-3EAFB27E1805}"/>
              </a:ext>
            </a:extLst>
          </p:cNvPr>
          <p:cNvCxnSpPr>
            <a:cxnSpLocks/>
          </p:cNvCxnSpPr>
          <p:nvPr/>
        </p:nvCxnSpPr>
        <p:spPr>
          <a:xfrm>
            <a:off x="2379132" y="1710267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E78157-4B54-8344-AB3B-1B4232F51D24}"/>
              </a:ext>
            </a:extLst>
          </p:cNvPr>
          <p:cNvCxnSpPr>
            <a:cxnSpLocks/>
          </p:cNvCxnSpPr>
          <p:nvPr/>
        </p:nvCxnSpPr>
        <p:spPr>
          <a:xfrm>
            <a:off x="2396066" y="3064933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BF06BC-7ABF-5147-817F-2A2DA99FD1DD}"/>
              </a:ext>
            </a:extLst>
          </p:cNvPr>
          <p:cNvSpPr txBox="1"/>
          <p:nvPr/>
        </p:nvSpPr>
        <p:spPr>
          <a:xfrm>
            <a:off x="4216400" y="127000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SSH</a:t>
            </a:r>
            <a:r>
              <a:rPr lang="ja-JP" altLang="en-US"/>
              <a:t>バージョン文字列の交換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74B972-8978-794C-BE56-3DD15C355094}"/>
              </a:ext>
            </a:extLst>
          </p:cNvPr>
          <p:cNvSpPr txBox="1"/>
          <p:nvPr/>
        </p:nvSpPr>
        <p:spPr>
          <a:xfrm>
            <a:off x="3742257" y="228840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公開鍵暗号方式、共通鍵暗号方式、メッセージ</a:t>
            </a:r>
            <a:endParaRPr kumimoji="1" lang="en-US" altLang="ja-JP" dirty="0"/>
          </a:p>
          <a:p>
            <a:r>
              <a:rPr kumimoji="1" lang="ja-JP" altLang="en-US"/>
              <a:t>認証</a:t>
            </a:r>
            <a:r>
              <a:rPr lang="ja-JP" altLang="en-US"/>
              <a:t>コード、のアルゴリズム情報の交換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89966B-2D47-7848-9E3A-7F1E013ED4FD}"/>
              </a:ext>
            </a:extLst>
          </p:cNvPr>
          <p:cNvSpPr txBox="1"/>
          <p:nvPr/>
        </p:nvSpPr>
        <p:spPr>
          <a:xfrm>
            <a:off x="1037726" y="1525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認証要求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DB6E5E-C7D5-A240-8F5D-E074DFE89D01}"/>
              </a:ext>
            </a:extLst>
          </p:cNvPr>
          <p:cNvSpPr/>
          <p:nvPr/>
        </p:nvSpPr>
        <p:spPr>
          <a:xfrm>
            <a:off x="1896528" y="3623730"/>
            <a:ext cx="7890934" cy="795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Diffie-Hellman</a:t>
            </a:r>
            <a:r>
              <a:rPr lang="ja-JP" altLang="en-US" sz="3200">
                <a:solidFill>
                  <a:schemeClr val="tx1"/>
                </a:solidFill>
              </a:rPr>
              <a:t>鍵交換方式</a:t>
            </a:r>
            <a:r>
              <a:rPr lang="en-US" altLang="ja-JP" sz="3200" dirty="0">
                <a:solidFill>
                  <a:schemeClr val="tx1"/>
                </a:solidFill>
              </a:rPr>
              <a:t>(b)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8" name="フローチャート: 直接アクセス記憶 17">
            <a:extLst>
              <a:ext uri="{FF2B5EF4-FFF2-40B4-BE49-F238E27FC236}">
                <a16:creationId xmlns:a16="http://schemas.microsoft.com/office/drawing/2014/main" id="{A1FD7E46-54C6-6641-86F3-ED7F73B0D917}"/>
              </a:ext>
            </a:extLst>
          </p:cNvPr>
          <p:cNvSpPr/>
          <p:nvPr/>
        </p:nvSpPr>
        <p:spPr>
          <a:xfrm>
            <a:off x="1896529" y="4848194"/>
            <a:ext cx="7890934" cy="6858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</a:rPr>
              <a:t>暗号化通信路の確立</a:t>
            </a:r>
            <a:r>
              <a:rPr lang="en-US" altLang="ja-JP" sz="2800" dirty="0">
                <a:solidFill>
                  <a:schemeClr val="tx1"/>
                </a:solidFill>
              </a:rPr>
              <a:t>(c)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2" y="1788224"/>
            <a:ext cx="1113868" cy="15594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70" y="867297"/>
            <a:ext cx="1884042" cy="13397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524348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345015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94943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2" y="1703682"/>
            <a:ext cx="2804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①</a:t>
            </a:r>
            <a:r>
              <a:rPr kumimoji="1" lang="ja-JP" altLang="en-US" sz="1400"/>
              <a:t>コマンドプロンプト上で</a:t>
            </a:r>
            <a:endParaRPr kumimoji="1" lang="en-US" altLang="ja-JP" sz="1400" dirty="0"/>
          </a:p>
          <a:p>
            <a:r>
              <a:rPr lang="en-US" altLang="ja-JP" sz="1400" dirty="0"/>
              <a:t>$telnet 150.65.136.94</a:t>
            </a:r>
            <a:r>
              <a:rPr lang="ja-JP" altLang="en-US" sz="1400"/>
              <a:t>　と入力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/>
              <a:t>接続要求）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2" y="2744106"/>
            <a:ext cx="261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②</a:t>
            </a:r>
            <a:r>
              <a:rPr kumimoji="1" lang="en-US" altLang="ja-JP" sz="1200" dirty="0"/>
              <a:t>TCP</a:t>
            </a:r>
            <a:r>
              <a:rPr kumimoji="1" lang="ja-JP" altLang="en-US" sz="1200"/>
              <a:t>によるコネクション確立後</a:t>
            </a:r>
            <a:endParaRPr kumimoji="1" lang="en-US" altLang="ja-JP" sz="1200" dirty="0"/>
          </a:p>
          <a:p>
            <a:r>
              <a:rPr lang="en-US" altLang="ja-JP" sz="1200" dirty="0"/>
              <a:t>Telnet</a:t>
            </a:r>
            <a:r>
              <a:rPr lang="ja-JP" altLang="en-US" sz="1200"/>
              <a:t>サーバから応答画面表示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8" y="3472127"/>
            <a:ext cx="358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③コマンドプロンプト上でコマンド入力を行い</a:t>
            </a:r>
            <a:endParaRPr kumimoji="1" lang="en-US" altLang="ja-JP" sz="1200" dirty="0"/>
          </a:p>
          <a:p>
            <a:r>
              <a:rPr lang="ja-JP" altLang="en-US" sz="1200"/>
              <a:t>サーバに対して命令を行う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927075" y="3309354"/>
            <a:ext cx="294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24745" y="3501867"/>
            <a:ext cx="2603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サーバ</a:t>
            </a:r>
            <a:endParaRPr kumimoji="1" lang="en-US" altLang="ja-JP" sz="1400" dirty="0"/>
          </a:p>
          <a:p>
            <a:r>
              <a:rPr lang="en-US" altLang="ja-JP" sz="1400" dirty="0"/>
              <a:t>IP </a:t>
            </a:r>
            <a:r>
              <a:rPr lang="en-US" altLang="ja-JP" sz="1400" dirty="0" err="1"/>
              <a:t>addres</a:t>
            </a:r>
            <a:r>
              <a:rPr lang="en-US" altLang="ja-JP" sz="1400" dirty="0"/>
              <a:t> :</a:t>
            </a:r>
          </a:p>
          <a:p>
            <a:r>
              <a:rPr kumimoji="1" lang="en-US" altLang="ja-JP" sz="1400" dirty="0"/>
              <a:t>150.</a:t>
            </a:r>
            <a:r>
              <a:rPr lang="en-US" altLang="ja-JP" sz="1400" dirty="0"/>
              <a:t>65.136.94</a:t>
            </a:r>
            <a:endParaRPr kumimoji="1" lang="ja-JP" altLang="en-US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4952952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268581"/>
            <a:ext cx="322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④受信したコマンドに従い処理を行い、</a:t>
            </a:r>
            <a:endParaRPr kumimoji="1" lang="en-US" altLang="ja-JP" sz="1400" dirty="0"/>
          </a:p>
          <a:p>
            <a:r>
              <a:rPr lang="ja-JP" altLang="en-US" sz="1400"/>
              <a:t>結果をクライアントに対して送信する。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0747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DB746DB5-8F0D-1E4A-ABC9-929B2327E006}"/>
              </a:ext>
            </a:extLst>
          </p:cNvPr>
          <p:cNvSpPr/>
          <p:nvPr/>
        </p:nvSpPr>
        <p:spPr>
          <a:xfrm>
            <a:off x="1279906" y="401751"/>
            <a:ext cx="9938159" cy="4929238"/>
          </a:xfrm>
          <a:custGeom>
            <a:avLst/>
            <a:gdLst>
              <a:gd name="connsiteX0" fmla="*/ 0 w 9716486"/>
              <a:gd name="connsiteY0" fmla="*/ 2477674 h 4955348"/>
              <a:gd name="connsiteX1" fmla="*/ 4858243 w 9716486"/>
              <a:gd name="connsiteY1" fmla="*/ 0 h 4955348"/>
              <a:gd name="connsiteX2" fmla="*/ 9716486 w 9716486"/>
              <a:gd name="connsiteY2" fmla="*/ 2477674 h 4955348"/>
              <a:gd name="connsiteX3" fmla="*/ 4858243 w 9716486"/>
              <a:gd name="connsiteY3" fmla="*/ 4955348 h 4955348"/>
              <a:gd name="connsiteX4" fmla="*/ 0 w 9716486"/>
              <a:gd name="connsiteY4" fmla="*/ 2477674 h 4955348"/>
              <a:gd name="connsiteX0" fmla="*/ 0 w 10215249"/>
              <a:gd name="connsiteY0" fmla="*/ 2477677 h 4955354"/>
              <a:gd name="connsiteX1" fmla="*/ 4858243 w 10215249"/>
              <a:gd name="connsiteY1" fmla="*/ 3 h 4955354"/>
              <a:gd name="connsiteX2" fmla="*/ 10215249 w 10215249"/>
              <a:gd name="connsiteY2" fmla="*/ 2463822 h 4955354"/>
              <a:gd name="connsiteX3" fmla="*/ 4858243 w 10215249"/>
              <a:gd name="connsiteY3" fmla="*/ 4955351 h 4955354"/>
              <a:gd name="connsiteX4" fmla="*/ 0 w 10215249"/>
              <a:gd name="connsiteY4" fmla="*/ 2477677 h 4955354"/>
              <a:gd name="connsiteX0" fmla="*/ 48659 w 10263908"/>
              <a:gd name="connsiteY0" fmla="*/ 2477677 h 5287862"/>
              <a:gd name="connsiteX1" fmla="*/ 4906902 w 10263908"/>
              <a:gd name="connsiteY1" fmla="*/ 3 h 5287862"/>
              <a:gd name="connsiteX2" fmla="*/ 10263908 w 10263908"/>
              <a:gd name="connsiteY2" fmla="*/ 2463822 h 5287862"/>
              <a:gd name="connsiteX3" fmla="*/ 7982611 w 10263908"/>
              <a:gd name="connsiteY3" fmla="*/ 5287860 h 5287862"/>
              <a:gd name="connsiteX4" fmla="*/ 48659 w 10263908"/>
              <a:gd name="connsiteY4" fmla="*/ 2477677 h 5287862"/>
              <a:gd name="connsiteX0" fmla="*/ 1 w 10215250"/>
              <a:gd name="connsiteY0" fmla="*/ 2089753 h 4899938"/>
              <a:gd name="connsiteX1" fmla="*/ 7920099 w 10215250"/>
              <a:gd name="connsiteY1" fmla="*/ 6 h 4899938"/>
              <a:gd name="connsiteX2" fmla="*/ 10215250 w 10215250"/>
              <a:gd name="connsiteY2" fmla="*/ 2075898 h 4899938"/>
              <a:gd name="connsiteX3" fmla="*/ 7933953 w 10215250"/>
              <a:gd name="connsiteY3" fmla="*/ 4899936 h 4899938"/>
              <a:gd name="connsiteX4" fmla="*/ 1 w 10215250"/>
              <a:gd name="connsiteY4" fmla="*/ 2089753 h 4899938"/>
              <a:gd name="connsiteX0" fmla="*/ 1 w 9938159"/>
              <a:gd name="connsiteY0" fmla="*/ 1265491 h 4929238"/>
              <a:gd name="connsiteX1" fmla="*/ 7643008 w 9938159"/>
              <a:gd name="connsiteY1" fmla="*/ 20871 h 4929238"/>
              <a:gd name="connsiteX2" fmla="*/ 9938159 w 9938159"/>
              <a:gd name="connsiteY2" fmla="*/ 2096763 h 4929238"/>
              <a:gd name="connsiteX3" fmla="*/ 7656862 w 9938159"/>
              <a:gd name="connsiteY3" fmla="*/ 4920801 h 4929238"/>
              <a:gd name="connsiteX4" fmla="*/ 1 w 9938159"/>
              <a:gd name="connsiteY4" fmla="*/ 1265491 h 49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8159" h="4929238">
                <a:moveTo>
                  <a:pt x="1" y="1265491"/>
                </a:moveTo>
                <a:cubicBezTo>
                  <a:pt x="-2308" y="448836"/>
                  <a:pt x="5986648" y="-117674"/>
                  <a:pt x="7643008" y="20871"/>
                </a:cubicBezTo>
                <a:cubicBezTo>
                  <a:pt x="9299368" y="159416"/>
                  <a:pt x="9938159" y="728381"/>
                  <a:pt x="9938159" y="2096763"/>
                </a:cubicBezTo>
                <a:cubicBezTo>
                  <a:pt x="9938159" y="3465145"/>
                  <a:pt x="9313222" y="5059346"/>
                  <a:pt x="7656862" y="4920801"/>
                </a:cubicBezTo>
                <a:cubicBezTo>
                  <a:pt x="6000502" y="4782256"/>
                  <a:pt x="2310" y="2082146"/>
                  <a:pt x="1" y="126549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1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99EC6-0A9F-3D44-BD6B-4822E1B2A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60283"/>
            <a:ext cx="1003300" cy="9017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3983592" y="5256116"/>
            <a:ext cx="2598344" cy="91440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ysClr val="windowText" lastClr="000000"/>
                </a:solidFill>
              </a:rPr>
              <a:t>Name : pc15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PC7</a:t>
            </a:r>
            <a:endParaRPr kumimoji="1" lang="ja-JP" altLang="en-US" sz="1200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PC8</a:t>
            </a:r>
            <a:endParaRPr kumimoji="1" lang="ja-JP" altLang="en-US" sz="1400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L2switch</a:t>
            </a:r>
            <a:endParaRPr kumimoji="1" lang="ja-JP" altLang="en-US" b="1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Gateway</a:t>
            </a:r>
            <a:r>
              <a:rPr kumimoji="1" lang="en-US" altLang="ja-JP" sz="1200" dirty="0"/>
              <a:t>  </a:t>
            </a:r>
            <a:r>
              <a:rPr kumimoji="1" lang="en-US" altLang="ja-JP" sz="1200" b="1" dirty="0"/>
              <a:t>Server</a:t>
            </a:r>
            <a:endParaRPr kumimoji="1" lang="ja-JP" altLang="en-US" sz="1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D1C2C5-0A17-4442-871E-6DDDA1C293A5}"/>
              </a:ext>
            </a:extLst>
          </p:cNvPr>
          <p:cNvSpPr txBox="1"/>
          <p:nvPr/>
        </p:nvSpPr>
        <p:spPr>
          <a:xfrm>
            <a:off x="4085669" y="414369"/>
            <a:ext cx="659155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VPN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21E060-2AF0-1F41-9E05-587CAD8199D1}"/>
              </a:ext>
            </a:extLst>
          </p:cNvPr>
          <p:cNvSpPr txBox="1"/>
          <p:nvPr/>
        </p:nvSpPr>
        <p:spPr>
          <a:xfrm>
            <a:off x="667239" y="910792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$ </a:t>
            </a:r>
            <a:r>
              <a:rPr lang="en" altLang="ja-JP" b="1" dirty="0" err="1"/>
              <a:t>sshuttle</a:t>
            </a:r>
            <a:r>
              <a:rPr lang="en" altLang="ja-JP" b="1" dirty="0"/>
              <a:t> - r pc15@15.65.136.94  10.1.1.0/24"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19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47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290</Words>
  <Application>Microsoft Macintosh PowerPoint</Application>
  <PresentationFormat>ワイド画面</PresentationFormat>
  <Paragraphs>92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Hiragino Kaku Gothic Std W8</vt:lpstr>
      <vt:lpstr>Osaka Regular-Mono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106</cp:revision>
  <cp:lastPrinted>2020-08-13T07:45:58Z</cp:lastPrinted>
  <dcterms:created xsi:type="dcterms:W3CDTF">2020-08-03T09:52:56Z</dcterms:created>
  <dcterms:modified xsi:type="dcterms:W3CDTF">2020-08-13T08:31:24Z</dcterms:modified>
</cp:coreProperties>
</file>