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7" r:id="rId9"/>
    <p:sldId id="266" r:id="rId10"/>
    <p:sldId id="265" r:id="rId11"/>
    <p:sldId id="264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スタイル (中間)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中間スタイル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50"/>
    <p:restoredTop sz="96341"/>
  </p:normalViewPr>
  <p:slideViewPr>
    <p:cSldViewPr snapToGrid="0" snapToObjects="1">
      <p:cViewPr varScale="1">
        <p:scale>
          <a:sx n="129" d="100"/>
          <a:sy n="129" d="100"/>
        </p:scale>
        <p:origin x="3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195362-757B-5E49-BAFC-85E7BEF3D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6E7C8A6-CB00-5B47-89D6-5C7E99A9E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5B4089-C7CF-9A47-9F47-2D439C0A4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97F8-9430-BC49-8D3A-D071BC4586DD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935F34-7BC2-304B-9D5F-403D7D327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C93EAA-E750-374F-BBD3-92C71FC46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07CC-8000-0E4A-B4CF-79D367AEB3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4060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F3006A-8982-8F44-9CDA-F447E9CD6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DCA27C6-B43A-2F4D-909A-34132805D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D5CE37-2EA0-9F4E-8C5D-6902744AA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97F8-9430-BC49-8D3A-D071BC4586DD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4A12D9-2BFF-3448-8FB4-AAFF51820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E00C78-C8B6-5343-A789-66063913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07CC-8000-0E4A-B4CF-79D367AEB3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0843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1DB1C9D-F91C-584F-95B8-62AA9F41C8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BA10F88-8874-1147-BD58-F7D778CE1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B0B73C-7D0C-EB47-AC3A-A5F8AC6D3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97F8-9430-BC49-8D3A-D071BC4586DD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C7F118-9159-0A41-8C41-934738882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5531D5-FD8D-E542-A7D4-BAFECE551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07CC-8000-0E4A-B4CF-79D367AEB3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4286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D6FDC2-6991-C542-BFAA-3DB119A9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480FD6-0714-C242-BE03-9D93F789B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793967-5FF2-414B-B71F-879A58046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97F8-9430-BC49-8D3A-D071BC4586DD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F04CC2-2E3C-F94A-97A7-A4664F1C2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34750E-7B19-B844-8460-587EC7612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07CC-8000-0E4A-B4CF-79D367AEB3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797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CF8826-2437-9545-A94C-824FA9242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EBF694-1351-6F41-9AF3-5BDF1FF20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C31F4A-E7D7-2446-ACF3-16831D61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97F8-9430-BC49-8D3A-D071BC4586DD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182FF8-FEC6-0542-819F-C0BADDFDE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2D12D7-5218-3243-8DE1-3C294D6D7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07CC-8000-0E4A-B4CF-79D367AEB3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710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303C53-79A4-C347-9ECE-682417189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18E4CB-29E5-3B4E-90AA-7B7E4DB1A1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E358768-7070-DD4B-A06E-2CE45DA07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AEACE7-EC59-C145-ABB3-F3ACE0097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97F8-9430-BC49-8D3A-D071BC4586DD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6D0AA4-D1A2-314B-909A-561F75954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ED5F23-B6BE-8F40-B78C-8187955CF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07CC-8000-0E4A-B4CF-79D367AEB3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2866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DD8811-5510-7B40-B408-A29EC558E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D9C748-51B8-1048-B3FE-D81C2C339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0D585FA-9919-F74A-A243-E09DEB33A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96345BA-A655-B941-9A6C-8FE4F790E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26DBF1C-1DDE-F147-B1C6-34480D779C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BE3F4EE-1454-534E-9D1F-B12C4E4C6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97F8-9430-BC49-8D3A-D071BC4586DD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3A82EAD-1110-BD4B-BA68-B22700892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A838830-B810-7E4B-951A-25F12044F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07CC-8000-0E4A-B4CF-79D367AEB3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377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6F5CF2-128B-F446-A96F-CCBD0695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0F643AD-8E04-4B4F-A5EF-6917CE1F7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97F8-9430-BC49-8D3A-D071BC4586DD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39C70B9-51A6-5441-897B-49C579E8F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A1CFDA1-57E1-5C4B-BEA2-B3C78C92F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07CC-8000-0E4A-B4CF-79D367AEB3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957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0FCC478-A200-BA42-B9D7-68690BEFA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97F8-9430-BC49-8D3A-D071BC4586DD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A2C44CD-9346-E840-9857-DAD9316AF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72EB7E-8C3C-B449-B025-DA76E80D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07CC-8000-0E4A-B4CF-79D367AEB3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956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D0AED8-ED14-8649-9001-262C9FA76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5F70CF-9872-8946-8799-5A8ECE851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3123B3F-F79B-D945-9035-5F045E3E8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506384-8B35-DC49-96B8-DCD8FB689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97F8-9430-BC49-8D3A-D071BC4586DD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3355A50-28E0-8F4B-BD34-F52F1592F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585D3D-68F8-F542-8F93-D9197002E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07CC-8000-0E4A-B4CF-79D367AEB3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4335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968EEB-B5B0-6145-8913-A76307942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D8E730F-3C68-EF46-BBB6-8F934FBE20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BACC6E1-12C7-C447-B2D0-61A60AF4C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6DF1823-8A36-E945-8DFF-0135521C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97F8-9430-BC49-8D3A-D071BC4586DD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40252D6-C7F1-274C-88D5-1E6FAE238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18E353-0478-204A-9D30-CB4371C89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07CC-8000-0E4A-B4CF-79D367AEB3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333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5DAAC57-27B9-D243-9E91-A1848F1F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F4DA36D-A026-7247-A5C7-1AC8FABEE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3FEF79-BE29-8F4B-99C4-19F00EB2BC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497F8-9430-BC49-8D3A-D071BC4586DD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BCE6D5-54DF-ED4A-8E3F-F15CAFCD12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6C9AD0-9433-8F4A-94C1-B31B28501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607CC-8000-0E4A-B4CF-79D367AEB3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519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87F6874D-3727-7347-80EA-FEF0B9DC5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353544"/>
              </p:ext>
            </p:extLst>
          </p:nvPr>
        </p:nvGraphicFramePr>
        <p:xfrm>
          <a:off x="0" y="0"/>
          <a:ext cx="12191998" cy="6858000"/>
        </p:xfrm>
        <a:graphic>
          <a:graphicData uri="http://schemas.openxmlformats.org/drawingml/2006/table">
            <a:tbl>
              <a:tblPr/>
              <a:tblGrid>
                <a:gridCol w="1367902">
                  <a:extLst>
                    <a:ext uri="{9D8B030D-6E8A-4147-A177-3AD203B41FA5}">
                      <a16:colId xmlns:a16="http://schemas.microsoft.com/office/drawing/2014/main" val="869121236"/>
                    </a:ext>
                  </a:extLst>
                </a:gridCol>
                <a:gridCol w="1663663">
                  <a:extLst>
                    <a:ext uri="{9D8B030D-6E8A-4147-A177-3AD203B41FA5}">
                      <a16:colId xmlns:a16="http://schemas.microsoft.com/office/drawing/2014/main" val="1181199596"/>
                    </a:ext>
                  </a:extLst>
                </a:gridCol>
                <a:gridCol w="1840302">
                  <a:extLst>
                    <a:ext uri="{9D8B030D-6E8A-4147-A177-3AD203B41FA5}">
                      <a16:colId xmlns:a16="http://schemas.microsoft.com/office/drawing/2014/main" val="1916446423"/>
                    </a:ext>
                  </a:extLst>
                </a:gridCol>
                <a:gridCol w="1873165">
                  <a:extLst>
                    <a:ext uri="{9D8B030D-6E8A-4147-A177-3AD203B41FA5}">
                      <a16:colId xmlns:a16="http://schemas.microsoft.com/office/drawing/2014/main" val="3589644436"/>
                    </a:ext>
                  </a:extLst>
                </a:gridCol>
                <a:gridCol w="1675989">
                  <a:extLst>
                    <a:ext uri="{9D8B030D-6E8A-4147-A177-3AD203B41FA5}">
                      <a16:colId xmlns:a16="http://schemas.microsoft.com/office/drawing/2014/main" val="3694364212"/>
                    </a:ext>
                  </a:extLst>
                </a:gridCol>
                <a:gridCol w="1959429">
                  <a:extLst>
                    <a:ext uri="{9D8B030D-6E8A-4147-A177-3AD203B41FA5}">
                      <a16:colId xmlns:a16="http://schemas.microsoft.com/office/drawing/2014/main" val="3335787609"/>
                    </a:ext>
                  </a:extLst>
                </a:gridCol>
                <a:gridCol w="1811548">
                  <a:extLst>
                    <a:ext uri="{9D8B030D-6E8A-4147-A177-3AD203B41FA5}">
                      <a16:colId xmlns:a16="http://schemas.microsoft.com/office/drawing/2014/main" val="1875025151"/>
                    </a:ext>
                  </a:extLst>
                </a:gridCol>
              </a:tblGrid>
              <a:tr h="46770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パターン</a:t>
                      </a:r>
                      <a:r>
                        <a:rPr lang="en-US" altLang="ja-JP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パターン</a:t>
                      </a:r>
                      <a:r>
                        <a:rPr lang="en-US" altLang="ja-JP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パターン</a:t>
                      </a:r>
                      <a:r>
                        <a:rPr lang="en-US" altLang="ja-JP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パターン</a:t>
                      </a:r>
                      <a:r>
                        <a:rPr lang="en-US" altLang="ja-JP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パターン</a:t>
                      </a:r>
                      <a:r>
                        <a:rPr lang="en-US" altLang="ja-JP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5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パターン</a:t>
                      </a:r>
                      <a:r>
                        <a:rPr lang="en-US" altLang="ja-JP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6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764481"/>
                  </a:ext>
                </a:extLst>
              </a:tr>
              <a:tr h="70110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リモートデスクトップ方式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仮想デスク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トップ方式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クラウド型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アプリ方式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セキュアブラウザ方式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アプリケーションラッピング方式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会社</a:t>
                      </a:r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PC</a:t>
                      </a: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の持ち帰り方式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562742"/>
                  </a:ext>
                </a:extLst>
              </a:tr>
              <a:tr h="12692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概要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オフィスにある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端末を遠隔操作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テレワーク用の仮想端末を遠隔操作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クラウド上のアプリ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ケーションを社内外から利用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特別なブラウザを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用いて端末へのデータ保存を制限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テレワーク端末内へ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の保存を不可とする機能を提供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オフィスの端末を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持ち帰りテレワーク端末として利用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397347"/>
                  </a:ext>
                </a:extLst>
              </a:tr>
              <a:tr h="1188824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テレワーク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端末に電子データを保存するか？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保存しない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保存しない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どちらも可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保存しない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保存しない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保存する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362854"/>
                  </a:ext>
                </a:extLst>
              </a:tr>
              <a:tr h="115834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オフィスの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端末と同じ環境を利用するか？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同じ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テレワーク専用の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環境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クラウド型アプリ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に関しては同じ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ブラウザ経由で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利用するアプリに関しては同じ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テレワーク専用の環境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同じ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618494"/>
                  </a:ext>
                </a:extLst>
              </a:tr>
              <a:tr h="1112619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クラウドサービスを利用するか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しない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しない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する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する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する</a:t>
                      </a:r>
                      <a:r>
                        <a:rPr lang="en-US" altLang="ja-JP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/</a:t>
                      </a: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しない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どちらも可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する</a:t>
                      </a:r>
                      <a:r>
                        <a:rPr lang="en-US" altLang="ja-JP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/</a:t>
                      </a: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しない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どちらも可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462080"/>
                  </a:ext>
                </a:extLst>
              </a:tr>
              <a:tr h="96020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高速インター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ネット回線の必要性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必須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必須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望ましい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望ましい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望ましい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不要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344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9902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1491C5D8-06D3-F64B-A832-24C88B0DB1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251118"/>
              </p:ext>
            </p:extLst>
          </p:nvPr>
        </p:nvGraphicFramePr>
        <p:xfrm>
          <a:off x="0" y="0"/>
          <a:ext cx="12191997" cy="67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2851">
                  <a:extLst>
                    <a:ext uri="{9D8B030D-6E8A-4147-A177-3AD203B41FA5}">
                      <a16:colId xmlns:a16="http://schemas.microsoft.com/office/drawing/2014/main" val="3472614445"/>
                    </a:ext>
                  </a:extLst>
                </a:gridCol>
                <a:gridCol w="4065104">
                  <a:extLst>
                    <a:ext uri="{9D8B030D-6E8A-4147-A177-3AD203B41FA5}">
                      <a16:colId xmlns:a16="http://schemas.microsoft.com/office/drawing/2014/main" val="3320353041"/>
                    </a:ext>
                  </a:extLst>
                </a:gridCol>
                <a:gridCol w="3694042">
                  <a:extLst>
                    <a:ext uri="{9D8B030D-6E8A-4147-A177-3AD203B41FA5}">
                      <a16:colId xmlns:a16="http://schemas.microsoft.com/office/drawing/2014/main" val="2165481223"/>
                    </a:ext>
                  </a:extLst>
                </a:gridCol>
              </a:tblGrid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>
                          <a:solidFill>
                            <a:sysClr val="windowText" lastClr="000000"/>
                          </a:solidFill>
                        </a:rPr>
                        <a:t>求める機能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>
                          <a:solidFill>
                            <a:sysClr val="windowText" lastClr="000000"/>
                          </a:solidFill>
                        </a:rPr>
                        <a:t>実現する技術</a:t>
                      </a:r>
                      <a:endParaRPr kumimoji="1" lang="en-US" altLang="ja-JP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>
                          <a:solidFill>
                            <a:sysClr val="windowText" lastClr="000000"/>
                          </a:solidFill>
                        </a:rPr>
                        <a:t>ソフトウェア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45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ysClr val="windowText" lastClr="000000"/>
                          </a:solidFill>
                        </a:rPr>
                        <a:t>SSH</a:t>
                      </a:r>
                      <a:r>
                        <a:rPr kumimoji="1" lang="ja-JP" altLang="en-US" sz="2400" b="1">
                          <a:solidFill>
                            <a:sysClr val="windowText" lastClr="000000"/>
                          </a:solidFill>
                        </a:rPr>
                        <a:t>の段数の削減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dirty="0">
                          <a:solidFill>
                            <a:sysClr val="windowText" lastClr="000000"/>
                          </a:solidFill>
                        </a:rPr>
                        <a:t>VPN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ja-JP" altLang="en-US" sz="2000">
                          <a:solidFill>
                            <a:sysClr val="windowText" lastClr="000000"/>
                          </a:solidFill>
                        </a:rPr>
                        <a:t>トンネリング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dirty="0" err="1">
                          <a:solidFill>
                            <a:sysClr val="windowText" lastClr="000000"/>
                          </a:solidFill>
                        </a:rPr>
                        <a:t>sshuttle</a:t>
                      </a:r>
                      <a:endParaRPr kumimoji="1" lang="en-US" altLang="ja-JP" sz="20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dirty="0" err="1">
                          <a:solidFill>
                            <a:sysClr val="windowText" lastClr="000000"/>
                          </a:solidFill>
                        </a:rPr>
                        <a:t>SoftEtherVPN</a:t>
                      </a:r>
                      <a:endParaRPr kumimoji="1" lang="ja-JP" altLang="en-US" sz="20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249299"/>
                  </a:ext>
                </a:extLst>
              </a:tr>
              <a:tr h="23721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>
                          <a:solidFill>
                            <a:sysClr val="windowText" lastClr="000000"/>
                          </a:solidFill>
                        </a:rPr>
                        <a:t>トンネルの管理の容易化</a:t>
                      </a:r>
                      <a:endParaRPr kumimoji="1" lang="en-US" altLang="ja-JP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ja-JP" altLang="en-US" sz="2000">
                          <a:solidFill>
                            <a:sysClr val="windowText" lastClr="000000"/>
                          </a:solidFill>
                        </a:rPr>
                        <a:t>特になし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ja-JP" altLang="en-US" sz="2000">
                          <a:solidFill>
                            <a:sysClr val="windowText" lastClr="000000"/>
                          </a:solidFill>
                        </a:rPr>
                        <a:t>該当なし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925072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>
                          <a:solidFill>
                            <a:sysClr val="windowText" lastClr="000000"/>
                          </a:solidFill>
                        </a:rPr>
                        <a:t>ログイン時の入力作業の削減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ja-JP" altLang="en-US" sz="2000">
                          <a:solidFill>
                            <a:sysClr val="windowText" lastClr="000000"/>
                          </a:solidFill>
                        </a:rPr>
                        <a:t>シングルサインオン（</a:t>
                      </a:r>
                      <a:r>
                        <a:rPr kumimoji="1" lang="en-US" altLang="ja-JP" sz="2000" dirty="0">
                          <a:solidFill>
                            <a:sysClr val="windowText" lastClr="000000"/>
                          </a:solidFill>
                        </a:rPr>
                        <a:t>Kerberos</a:t>
                      </a:r>
                      <a:r>
                        <a:rPr kumimoji="1" lang="ja-JP" altLang="en-US" sz="2000">
                          <a:solidFill>
                            <a:sysClr val="windowText" lastClr="000000"/>
                          </a:solidFill>
                        </a:rPr>
                        <a:t>）</a:t>
                      </a:r>
                      <a:endParaRPr kumimoji="1" lang="en-US" altLang="ja-JP" sz="20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ja-JP" altLang="en-US" sz="2000">
                          <a:solidFill>
                            <a:sysClr val="windowText" lastClr="000000"/>
                          </a:solidFill>
                        </a:rPr>
                        <a:t>公開鍵、証明書認証</a:t>
                      </a:r>
                      <a:r>
                        <a:rPr kumimoji="1" lang="en-US" altLang="ja-JP" sz="2000" dirty="0">
                          <a:solidFill>
                            <a:sysClr val="windowText" lastClr="000000"/>
                          </a:solidFill>
                        </a:rPr>
                        <a:t> (SSH)</a:t>
                      </a:r>
                      <a:endParaRPr kumimoji="1" lang="ja-JP" altLang="en-US" sz="20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ja-JP" altLang="en-US" sz="2000">
                          <a:solidFill>
                            <a:sysClr val="windowText" lastClr="000000"/>
                          </a:solidFill>
                        </a:rPr>
                        <a:t>試用した全てのソフトウェア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1401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>
                          <a:solidFill>
                            <a:sysClr val="windowText" lastClr="000000"/>
                          </a:solidFill>
                        </a:rPr>
                        <a:t>ユーザ情報の一括管理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dirty="0">
                          <a:solidFill>
                            <a:sysClr val="windowText" lastClr="000000"/>
                          </a:solidFill>
                        </a:rPr>
                        <a:t>LDAP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dirty="0">
                          <a:solidFill>
                            <a:sysClr val="windowText" lastClr="000000"/>
                          </a:solidFill>
                        </a:rPr>
                        <a:t>Kerberos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dirty="0">
                          <a:solidFill>
                            <a:sysClr val="windowText" lastClr="000000"/>
                          </a:solidFill>
                        </a:rPr>
                        <a:t>RADIUS</a:t>
                      </a:r>
                      <a:endParaRPr kumimoji="1" lang="ja-JP" altLang="en-US" sz="20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dirty="0">
                          <a:solidFill>
                            <a:sysClr val="windowText" lastClr="000000"/>
                          </a:solidFill>
                        </a:rPr>
                        <a:t>Active Directory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dirty="0" err="1">
                          <a:solidFill>
                            <a:sysClr val="windowText" lastClr="000000"/>
                          </a:solidFill>
                        </a:rPr>
                        <a:t>sshportal</a:t>
                      </a:r>
                      <a:endParaRPr kumimoji="1" lang="en-US" altLang="ja-JP" sz="20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dirty="0">
                          <a:solidFill>
                            <a:sysClr val="windowText" lastClr="000000"/>
                          </a:solidFill>
                        </a:rPr>
                        <a:t>Teleport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dirty="0" err="1">
                          <a:solidFill>
                            <a:sysClr val="windowText" lastClr="000000"/>
                          </a:solidFill>
                        </a:rPr>
                        <a:t>SoftEtherVPN</a:t>
                      </a:r>
                      <a:endParaRPr kumimoji="1" lang="ja-JP" altLang="en-US" sz="20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650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>
                          <a:solidFill>
                            <a:sysClr val="windowText" lastClr="000000"/>
                          </a:solidFill>
                        </a:rPr>
                        <a:t>情報登録の自動化</a:t>
                      </a:r>
                      <a:endParaRPr kumimoji="1" lang="en-US" altLang="ja-JP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ja-JP" altLang="en-US" sz="2000">
                          <a:solidFill>
                            <a:sysClr val="windowText" lastClr="000000"/>
                          </a:solidFill>
                        </a:rPr>
                        <a:t>特になし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ja-JP" altLang="en-US" sz="2000">
                          <a:solidFill>
                            <a:sysClr val="windowText" lastClr="000000"/>
                          </a:solidFill>
                        </a:rPr>
                        <a:t>該当なし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05308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 err="1">
                          <a:solidFill>
                            <a:sysClr val="windowText" lastClr="000000"/>
                          </a:solidFill>
                        </a:rPr>
                        <a:t>WebUI</a:t>
                      </a:r>
                      <a:endParaRPr kumimoji="1" lang="en-US" altLang="ja-JP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ja-JP" altLang="en-US" sz="2000">
                          <a:solidFill>
                            <a:sysClr val="windowText" lastClr="000000"/>
                          </a:solidFill>
                        </a:rPr>
                        <a:t>特になし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dirty="0">
                          <a:solidFill>
                            <a:sysClr val="windowText" lastClr="000000"/>
                          </a:solidFill>
                        </a:rPr>
                        <a:t>Teleport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dirty="0" err="1">
                          <a:solidFill>
                            <a:sysClr val="windowText" lastClr="000000"/>
                          </a:solidFill>
                        </a:rPr>
                        <a:t>SoftEtherVPN</a:t>
                      </a:r>
                      <a:endParaRPr kumimoji="1" lang="ja-JP" altLang="en-US" sz="20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14958"/>
                  </a:ext>
                </a:extLst>
              </a:tr>
              <a:tr h="52187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>
                          <a:solidFill>
                            <a:sysClr val="windowText" lastClr="000000"/>
                          </a:solidFill>
                        </a:rPr>
                        <a:t>ログの取得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ja-JP" altLang="en-US" sz="2000">
                          <a:solidFill>
                            <a:sysClr val="windowText" lastClr="000000"/>
                          </a:solidFill>
                        </a:rPr>
                        <a:t>特になし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dirty="0" err="1">
                          <a:solidFill>
                            <a:sysClr val="windowText" lastClr="000000"/>
                          </a:solidFill>
                        </a:rPr>
                        <a:t>sshportal</a:t>
                      </a:r>
                      <a:endParaRPr kumimoji="1" lang="en-US" altLang="ja-JP" sz="20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dirty="0">
                          <a:solidFill>
                            <a:sysClr val="windowText" lastClr="000000"/>
                          </a:solidFill>
                        </a:rPr>
                        <a:t>Teleport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dirty="0" err="1">
                          <a:solidFill>
                            <a:sysClr val="windowText" lastClr="000000"/>
                          </a:solidFill>
                        </a:rPr>
                        <a:t>SoftEtherVPN</a:t>
                      </a:r>
                      <a:endParaRPr kumimoji="1" lang="ja-JP" altLang="en-US" sz="20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415094"/>
                  </a:ext>
                </a:extLst>
              </a:tr>
              <a:tr h="4269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ysClr val="windowText" lastClr="000000"/>
                          </a:solidFill>
                        </a:rPr>
                        <a:t>E2E</a:t>
                      </a:r>
                      <a:r>
                        <a:rPr kumimoji="1" lang="ja-JP" altLang="en-US" sz="2400" b="1">
                          <a:solidFill>
                            <a:sysClr val="windowText" lastClr="000000"/>
                          </a:solidFill>
                        </a:rPr>
                        <a:t>のみのログイン情報による利用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dirty="0">
                          <a:solidFill>
                            <a:sysClr val="windowText" lastClr="000000"/>
                          </a:solidFill>
                        </a:rPr>
                        <a:t>VPN</a:t>
                      </a:r>
                      <a:endParaRPr kumimoji="1" lang="ja-JP" altLang="en-US" sz="20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dirty="0" err="1">
                          <a:solidFill>
                            <a:sysClr val="windowText" lastClr="000000"/>
                          </a:solidFill>
                        </a:rPr>
                        <a:t>sshuttle</a:t>
                      </a:r>
                      <a:endParaRPr kumimoji="1" lang="en-US" altLang="ja-JP" sz="20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dirty="0" err="1">
                          <a:solidFill>
                            <a:sysClr val="windowText" lastClr="000000"/>
                          </a:solidFill>
                        </a:rPr>
                        <a:t>SoftEtherVPN</a:t>
                      </a:r>
                      <a:endParaRPr kumimoji="1" lang="en-US" altLang="ja-JP" sz="20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dirty="0">
                          <a:solidFill>
                            <a:sysClr val="windowText" lastClr="000000"/>
                          </a:solidFill>
                        </a:rPr>
                        <a:t>Teleport</a:t>
                      </a:r>
                      <a:endParaRPr kumimoji="1" lang="ja-JP" altLang="en-US" sz="20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189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1023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74FAAF81-9621-5D43-ADDA-0996D763AE8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9209" y="79304"/>
          <a:ext cx="11728173" cy="73978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68756">
                  <a:extLst>
                    <a:ext uri="{9D8B030D-6E8A-4147-A177-3AD203B41FA5}">
                      <a16:colId xmlns:a16="http://schemas.microsoft.com/office/drawing/2014/main" val="2636257918"/>
                    </a:ext>
                  </a:extLst>
                </a:gridCol>
                <a:gridCol w="8259417">
                  <a:extLst>
                    <a:ext uri="{9D8B030D-6E8A-4147-A177-3AD203B41FA5}">
                      <a16:colId xmlns:a16="http://schemas.microsoft.com/office/drawing/2014/main" val="3758699880"/>
                    </a:ext>
                  </a:extLst>
                </a:gridCol>
              </a:tblGrid>
              <a:tr h="537765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1" u="none" strike="noStrike" dirty="0">
                          <a:effectLst/>
                        </a:rPr>
                        <a:t>Server</a:t>
                      </a:r>
                      <a:r>
                        <a:rPr lang="ja-JP" altLang="en-US" sz="2400" b="1" u="none" strike="noStrike">
                          <a:effectLst/>
                        </a:rPr>
                        <a:t>のメーカー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Supermicro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70898"/>
                  </a:ext>
                </a:extLst>
              </a:tr>
              <a:tr h="752788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1" u="none" strike="noStrike" dirty="0">
                          <a:effectLst/>
                        </a:rPr>
                        <a:t>Server</a:t>
                      </a:r>
                      <a:r>
                        <a:rPr lang="ja-JP" altLang="en-US" sz="2400" b="1" u="none" strike="noStrike">
                          <a:effectLst/>
                        </a:rPr>
                        <a:t>のモデル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SYS-5018D-FN4T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433363"/>
                  </a:ext>
                </a:extLst>
              </a:tr>
              <a:tr h="547128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1" u="none" strike="noStrike" dirty="0">
                          <a:effectLst/>
                        </a:rPr>
                        <a:t>CPU</a:t>
                      </a:r>
                      <a:endParaRPr lang="en" sz="24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Intel(R) Xeon(R) CPU D-1541 @ 2.10GHz</a:t>
                      </a:r>
                    </a:p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コア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8</a:t>
                      </a:r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コ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スレッド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16</a:t>
                      </a:r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コ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物理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CPU 1</a:t>
                      </a:r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コ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944506"/>
                  </a:ext>
                </a:extLst>
              </a:tr>
              <a:tr h="71348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>
                          <a:effectLst/>
                        </a:rPr>
                        <a:t>マザーボード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>
                          <a:effectLst/>
                          <a:latin typeface="+mn-ea"/>
                          <a:ea typeface="+mn-ea"/>
                        </a:rPr>
                        <a:t>メーカー：</a:t>
                      </a:r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Supermicro</a:t>
                      </a:r>
                      <a:b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ja-JP" altLang="en-US" sz="2400" u="none" strike="noStrike">
                          <a:effectLst/>
                          <a:latin typeface="+mn-ea"/>
                          <a:ea typeface="+mn-ea"/>
                        </a:rPr>
                        <a:t>型番：</a:t>
                      </a:r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X10SDV-8C-TLN4F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411028"/>
                  </a:ext>
                </a:extLst>
              </a:tr>
              <a:tr h="46914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>
                          <a:effectLst/>
                        </a:rPr>
                        <a:t>メモリ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128GB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579759"/>
                  </a:ext>
                </a:extLst>
              </a:tr>
              <a:tr h="1594179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>
                          <a:effectLst/>
                        </a:rPr>
                        <a:t>ストレージ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>
                          <a:effectLst/>
                          <a:latin typeface="+mn-ea"/>
                          <a:ea typeface="+mn-ea"/>
                        </a:rPr>
                        <a:t>モデル：</a:t>
                      </a:r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ATA SAMSUNG MZ7LM240 (</a:t>
                      </a:r>
                      <a:r>
                        <a:rPr lang="en" sz="2400" u="none" strike="noStrike" dirty="0" err="1">
                          <a:effectLst/>
                          <a:latin typeface="+mn-ea"/>
                          <a:ea typeface="+mn-ea"/>
                        </a:rPr>
                        <a:t>scsi</a:t>
                      </a:r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b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ja-JP" altLang="en-US" sz="2400" u="none" strike="noStrike">
                          <a:effectLst/>
                          <a:latin typeface="+mn-ea"/>
                          <a:ea typeface="+mn-ea"/>
                        </a:rPr>
                        <a:t>ハードディスク </a:t>
                      </a:r>
                      <a:r>
                        <a:rPr lang="en-US" altLang="ja-JP" sz="24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dev/</a:t>
                      </a:r>
                      <a:r>
                        <a:rPr lang="en" sz="2400" u="none" strike="noStrike" dirty="0" err="1">
                          <a:effectLst/>
                          <a:latin typeface="+mn-ea"/>
                          <a:ea typeface="+mn-ea"/>
                        </a:rPr>
                        <a:t>sda</a:t>
                      </a:r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: 240GB</a:t>
                      </a:r>
                      <a:b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ja-JP" altLang="en-US" sz="2400" u="none" strike="noStrike">
                          <a:effectLst/>
                          <a:latin typeface="+mn-ea"/>
                          <a:ea typeface="+mn-ea"/>
                        </a:rPr>
                        <a:t>セクタサイズ </a:t>
                      </a:r>
                      <a:r>
                        <a:rPr lang="en-US" altLang="ja-JP" sz="24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ja-JP" altLang="en-US" sz="2400" u="none" strike="noStrike">
                          <a:effectLst/>
                          <a:latin typeface="+mn-ea"/>
                          <a:ea typeface="+mn-ea"/>
                        </a:rPr>
                        <a:t>論理</a:t>
                      </a:r>
                      <a:r>
                        <a:rPr lang="en-US" altLang="ja-JP" sz="24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ja-JP" altLang="en-US" sz="2400" u="none" strike="noStrike">
                          <a:effectLst/>
                          <a:latin typeface="+mn-ea"/>
                          <a:ea typeface="+mn-ea"/>
                        </a:rPr>
                        <a:t>物理</a:t>
                      </a:r>
                      <a:r>
                        <a:rPr lang="en-US" altLang="ja-JP" sz="2400" u="none" strike="noStrike" dirty="0">
                          <a:effectLst/>
                          <a:latin typeface="+mn-ea"/>
                          <a:ea typeface="+mn-ea"/>
                        </a:rPr>
                        <a:t>): 512</a:t>
                      </a:r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B/512B</a:t>
                      </a:r>
                    </a:p>
                    <a:p>
                      <a:pPr algn="ctr" fontAlgn="ctr"/>
                      <a:r>
                        <a:rPr lang="en-US" altLang="ja-JP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×2</a:t>
                      </a:r>
                      <a:endParaRPr lang="en" sz="2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924048"/>
                  </a:ext>
                </a:extLst>
              </a:tr>
              <a:tr h="135188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>
                          <a:effectLst/>
                        </a:rPr>
                        <a:t>ネットワーク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Dual LAN </a:t>
                      </a:r>
                      <a:b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ja-JP" altLang="en-US" sz="2400" u="none" strike="noStrike">
                          <a:effectLst/>
                          <a:latin typeface="+mn-ea"/>
                          <a:ea typeface="+mn-ea"/>
                        </a:rPr>
                        <a:t>メーカー：</a:t>
                      </a:r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Intel Corporation</a:t>
                      </a:r>
                      <a:b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ja-JP" altLang="en-US" sz="2400" u="none" strike="noStrike">
                          <a:effectLst/>
                          <a:latin typeface="+mn-ea"/>
                          <a:ea typeface="+mn-ea"/>
                        </a:rPr>
                        <a:t>型番：</a:t>
                      </a:r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X552/X557-AT</a:t>
                      </a:r>
                      <a:b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ja-JP" altLang="en-US" sz="2400" u="none" strike="noStrike">
                          <a:effectLst/>
                          <a:latin typeface="+mn-ea"/>
                          <a:ea typeface="+mn-ea"/>
                        </a:rPr>
                        <a:t>規格：</a:t>
                      </a:r>
                      <a:r>
                        <a:rPr lang="en-US" altLang="ja-JP" sz="2400" u="none" strike="noStrike" dirty="0"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GBASE-T</a:t>
                      </a:r>
                    </a:p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メーカー</a:t>
                      </a:r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Intel Corporation </a:t>
                      </a:r>
                    </a:p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型番：</a:t>
                      </a:r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I350 Gigabit Network Connection</a:t>
                      </a:r>
                    </a:p>
                    <a:p>
                      <a:pPr algn="ct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695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1271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4C59BE02-CCD9-5543-8A86-5922D0078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019396"/>
              </p:ext>
            </p:extLst>
          </p:nvPr>
        </p:nvGraphicFramePr>
        <p:xfrm>
          <a:off x="0" y="0"/>
          <a:ext cx="12191998" cy="6858001"/>
        </p:xfrm>
        <a:graphic>
          <a:graphicData uri="http://schemas.openxmlformats.org/drawingml/2006/table">
            <a:tbl>
              <a:tblPr/>
              <a:tblGrid>
                <a:gridCol w="3655308">
                  <a:extLst>
                    <a:ext uri="{9D8B030D-6E8A-4147-A177-3AD203B41FA5}">
                      <a16:colId xmlns:a16="http://schemas.microsoft.com/office/drawing/2014/main" val="3003885136"/>
                    </a:ext>
                  </a:extLst>
                </a:gridCol>
                <a:gridCol w="4665460">
                  <a:extLst>
                    <a:ext uri="{9D8B030D-6E8A-4147-A177-3AD203B41FA5}">
                      <a16:colId xmlns:a16="http://schemas.microsoft.com/office/drawing/2014/main" val="2776643123"/>
                    </a:ext>
                  </a:extLst>
                </a:gridCol>
                <a:gridCol w="3871230">
                  <a:extLst>
                    <a:ext uri="{9D8B030D-6E8A-4147-A177-3AD203B41FA5}">
                      <a16:colId xmlns:a16="http://schemas.microsoft.com/office/drawing/2014/main" val="1484286181"/>
                    </a:ext>
                  </a:extLst>
                </a:gridCol>
              </a:tblGrid>
              <a:tr h="63165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IPSec-VPN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SSL-VPN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782031"/>
                  </a:ext>
                </a:extLst>
              </a:tr>
              <a:tr h="143325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リモートアクセス端末への</a:t>
                      </a:r>
                      <a:b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専用ソフトインストール</a:t>
                      </a:r>
                      <a:r>
                        <a:rPr lang="en-US" altLang="ja-JP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/</a:t>
                      </a:r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環境設定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必要</a:t>
                      </a:r>
                      <a:b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環境設定も複雑</a:t>
                      </a:r>
                      <a:b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（専用ソフトは、</a:t>
                      </a:r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IPSec-VPN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装置と同一メーカ製品が原則）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不要</a:t>
                      </a:r>
                      <a:b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専用ソフトが必要な場合は自動インストール、自動環境設定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449082"/>
                  </a:ext>
                </a:extLst>
              </a:tr>
              <a:tr h="1116381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リモートアクセス端末機器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△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専用ソフトが対応している装置</a:t>
                      </a:r>
                      <a:b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（パソコンが中心）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○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パソコン、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携帯電話（</a:t>
                      </a:r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WEB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ブラウザ使用）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2271426"/>
                  </a:ext>
                </a:extLst>
              </a:tr>
              <a:tr h="90322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コンテンツやサーバーに対する</a:t>
                      </a:r>
                      <a:b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アクセス制御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△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難しい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○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容易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7830568"/>
                  </a:ext>
                </a:extLst>
              </a:tr>
              <a:tr h="595454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初期導入コスト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○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低い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△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高い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321577"/>
                  </a:ext>
                </a:extLst>
              </a:tr>
              <a:tr h="595454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運用管理コスト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△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高い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○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低い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515290"/>
                  </a:ext>
                </a:extLst>
              </a:tr>
              <a:tr h="889034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既存ネットワークへの適用性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△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NAT（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アドレス変換）、ファイアー</a:t>
                      </a:r>
                      <a:b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ウォール越えなどの考慮が必要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○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シームレスに導入可能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1677389"/>
                  </a:ext>
                </a:extLst>
              </a:tr>
              <a:tr h="693544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性能（処理速度・アクセス速度）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○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SSL-VPN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より高速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△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IPSec-VPN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より低速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9396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0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C4928173-71C7-5C44-A263-AFD44AB65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604228"/>
              </p:ext>
            </p:extLst>
          </p:nvPr>
        </p:nvGraphicFramePr>
        <p:xfrm>
          <a:off x="0" y="0"/>
          <a:ext cx="12192000" cy="6768548"/>
        </p:xfrm>
        <a:graphic>
          <a:graphicData uri="http://schemas.openxmlformats.org/drawingml/2006/table">
            <a:tbl>
              <a:tblPr/>
              <a:tblGrid>
                <a:gridCol w="1974539">
                  <a:extLst>
                    <a:ext uri="{9D8B030D-6E8A-4147-A177-3AD203B41FA5}">
                      <a16:colId xmlns:a16="http://schemas.microsoft.com/office/drawing/2014/main" val="2067368830"/>
                    </a:ext>
                  </a:extLst>
                </a:gridCol>
                <a:gridCol w="3301348">
                  <a:extLst>
                    <a:ext uri="{9D8B030D-6E8A-4147-A177-3AD203B41FA5}">
                      <a16:colId xmlns:a16="http://schemas.microsoft.com/office/drawing/2014/main" val="1221623990"/>
                    </a:ext>
                  </a:extLst>
                </a:gridCol>
                <a:gridCol w="3541635">
                  <a:extLst>
                    <a:ext uri="{9D8B030D-6E8A-4147-A177-3AD203B41FA5}">
                      <a16:colId xmlns:a16="http://schemas.microsoft.com/office/drawing/2014/main" val="2011437720"/>
                    </a:ext>
                  </a:extLst>
                </a:gridCol>
                <a:gridCol w="3374478">
                  <a:extLst>
                    <a:ext uri="{9D8B030D-6E8A-4147-A177-3AD203B41FA5}">
                      <a16:colId xmlns:a16="http://schemas.microsoft.com/office/drawing/2014/main" val="2453905515"/>
                    </a:ext>
                  </a:extLst>
                </a:gridCol>
              </a:tblGrid>
              <a:tr h="947896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1" i="0" u="none" strike="noStrike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1" i="0" u="none" strike="noStrike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リバースプロキシ方式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1" i="0" u="none" strike="noStrike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ポートフォワーディング方式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b="1" i="0" u="none" strike="noStrike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L2</a:t>
                      </a:r>
                      <a:r>
                        <a:rPr lang="ja-JP" altLang="en-US" sz="2000" b="1" i="0" u="none" strike="noStrike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フォワーディング方式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5844"/>
                  </a:ext>
                </a:extLst>
              </a:tr>
              <a:tr h="1543739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リモートアクセス端末側構成要素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WEB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ブラウザ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WEB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ブラウザ＋モジュール（</a:t>
                      </a:r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WEB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からダウンロード、自動インストール）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WEB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ブラウザ＋モジュール（</a:t>
                      </a:r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WEB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からダウンロード、自動インストール）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8604496"/>
                  </a:ext>
                </a:extLst>
              </a:tr>
              <a:tr h="106290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使用可能アプリケーション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△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WEB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アプリケーション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○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通信中ポート番号が変わるものは使用できない場合あり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◎</a:t>
                      </a:r>
                    </a:p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ほとんどのアプリケーションで使用可能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1809330"/>
                  </a:ext>
                </a:extLst>
              </a:tr>
              <a:tr h="106290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リモートアクセス端末機器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○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WEB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ブラウザが動く端末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△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モジュールの仕様によって制限</a:t>
                      </a:r>
                      <a:b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利用時に管理者権限が必要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△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モジュールの仕様によって制限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6595297"/>
                  </a:ext>
                </a:extLst>
              </a:tr>
              <a:tr h="2151109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用途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出張先の端末などから簡単に使いたい。</a:t>
                      </a:r>
                      <a:b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仕様アプリケーションは</a:t>
                      </a:r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WEB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メールや</a:t>
                      </a:r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WEB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型グループウェアなど</a:t>
                      </a:r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WEB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ページ中心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クライアント端末の</a:t>
                      </a:r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OS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が様々である。</a:t>
                      </a:r>
                      <a:b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ある程度の種類のアプリケーションを使いたい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アプリケーションを制限なく使いたい。</a:t>
                      </a:r>
                      <a:b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使用されるクライアント端末の種類は限られている。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5638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644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71C2DE9D-D7ED-4B4C-8B0C-A6D1FAF55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725317"/>
              </p:ext>
            </p:extLst>
          </p:nvPr>
        </p:nvGraphicFramePr>
        <p:xfrm>
          <a:off x="0" y="0"/>
          <a:ext cx="12192000" cy="68579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8760">
                  <a:extLst>
                    <a:ext uri="{9D8B030D-6E8A-4147-A177-3AD203B41FA5}">
                      <a16:colId xmlns:a16="http://schemas.microsoft.com/office/drawing/2014/main" val="329282240"/>
                    </a:ext>
                  </a:extLst>
                </a:gridCol>
                <a:gridCol w="3152631">
                  <a:extLst>
                    <a:ext uri="{9D8B030D-6E8A-4147-A177-3AD203B41FA5}">
                      <a16:colId xmlns:a16="http://schemas.microsoft.com/office/drawing/2014/main" val="2517006003"/>
                    </a:ext>
                  </a:extLst>
                </a:gridCol>
                <a:gridCol w="1089371">
                  <a:extLst>
                    <a:ext uri="{9D8B030D-6E8A-4147-A177-3AD203B41FA5}">
                      <a16:colId xmlns:a16="http://schemas.microsoft.com/office/drawing/2014/main" val="22439650"/>
                    </a:ext>
                  </a:extLst>
                </a:gridCol>
                <a:gridCol w="968428">
                  <a:extLst>
                    <a:ext uri="{9D8B030D-6E8A-4147-A177-3AD203B41FA5}">
                      <a16:colId xmlns:a16="http://schemas.microsoft.com/office/drawing/2014/main" val="4267114608"/>
                    </a:ext>
                  </a:extLst>
                </a:gridCol>
                <a:gridCol w="948040">
                  <a:extLst>
                    <a:ext uri="{9D8B030D-6E8A-4147-A177-3AD203B41FA5}">
                      <a16:colId xmlns:a16="http://schemas.microsoft.com/office/drawing/2014/main" val="2745333754"/>
                    </a:ext>
                  </a:extLst>
                </a:gridCol>
                <a:gridCol w="1325218">
                  <a:extLst>
                    <a:ext uri="{9D8B030D-6E8A-4147-A177-3AD203B41FA5}">
                      <a16:colId xmlns:a16="http://schemas.microsoft.com/office/drawing/2014/main" val="3867531369"/>
                    </a:ext>
                  </a:extLst>
                </a:gridCol>
                <a:gridCol w="1131532">
                  <a:extLst>
                    <a:ext uri="{9D8B030D-6E8A-4147-A177-3AD203B41FA5}">
                      <a16:colId xmlns:a16="http://schemas.microsoft.com/office/drawing/2014/main" val="3646735341"/>
                    </a:ext>
                  </a:extLst>
                </a:gridCol>
                <a:gridCol w="1998020">
                  <a:extLst>
                    <a:ext uri="{9D8B030D-6E8A-4147-A177-3AD203B41FA5}">
                      <a16:colId xmlns:a16="http://schemas.microsoft.com/office/drawing/2014/main" val="3100217526"/>
                    </a:ext>
                  </a:extLst>
                </a:gridCol>
              </a:tblGrid>
              <a:tr h="135802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名前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概要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u="none" strike="noStrike">
                          <a:effectLst/>
                        </a:rPr>
                        <a:t>ログ能力</a:t>
                      </a:r>
                      <a:endParaRPr lang="ja-JP" altLang="en-US" sz="18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鍵交換</a:t>
                      </a:r>
                      <a:endParaRPr lang="en" sz="18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1" u="none" strike="noStrike" dirty="0" err="1">
                          <a:effectLst/>
                        </a:rPr>
                        <a:t>webUI</a:t>
                      </a:r>
                      <a:endParaRPr lang="en" sz="18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u="none" strike="noStrike">
                          <a:effectLst/>
                        </a:rPr>
                        <a:t>適用先</a:t>
                      </a:r>
                      <a:endParaRPr lang="ja-JP" altLang="en-US" sz="18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u="none" strike="noStrike">
                          <a:effectLst/>
                        </a:rPr>
                        <a:t>適用難易度</a:t>
                      </a:r>
                      <a:endParaRPr lang="ja-JP" altLang="en-US" sz="18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793163"/>
                  </a:ext>
                </a:extLst>
              </a:tr>
              <a:tr h="1833325"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b="1" u="none" strike="noStrike" dirty="0" err="1">
                          <a:effectLst/>
                        </a:rPr>
                        <a:t>sshportal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動的にユーザとホストを</a:t>
                      </a:r>
                      <a:endParaRPr lang="en-US" altLang="ja-JP" sz="20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構成する</a:t>
                      </a:r>
                      <a:r>
                        <a:rPr lang="en" sz="2000" u="none" strike="noStrike" dirty="0">
                          <a:effectLst/>
                        </a:rPr>
                        <a:t>Bastion</a:t>
                      </a:r>
                    </a:p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サーバーツール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あり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 dirty="0">
                          <a:effectLst/>
                        </a:rPr>
                        <a:t>RSA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なし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 dirty="0">
                          <a:effectLst/>
                        </a:rPr>
                        <a:t>Gateway Server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少し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難しい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導入や使用法などがあまり詳細に記されていない。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647023"/>
                  </a:ext>
                </a:extLst>
              </a:tr>
              <a:tr h="1833325"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b="1" u="none" strike="noStrike" dirty="0" err="1">
                          <a:effectLst/>
                        </a:rPr>
                        <a:t>sshuttle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擬似的な簡易</a:t>
                      </a:r>
                      <a:r>
                        <a:rPr lang="en" sz="2000" u="none" strike="noStrike" dirty="0">
                          <a:effectLst/>
                        </a:rPr>
                        <a:t>VPN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あり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 dirty="0">
                          <a:effectLst/>
                        </a:rPr>
                        <a:t>※VPN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なし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クライアント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易しい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+mn-ea"/>
                        </a:rPr>
                        <a:t>専用のサイトが用意されている上に、導入手順が詳細に記されている。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+mn-ea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699583"/>
                  </a:ext>
                </a:extLst>
              </a:tr>
              <a:tr h="1833325"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b="1" u="none" strike="noStrike" dirty="0" err="1">
                          <a:effectLst/>
                        </a:rPr>
                        <a:t>sshpiper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プロキシーのような</a:t>
                      </a:r>
                      <a:endParaRPr lang="en-US" altLang="ja-JP" sz="20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ソフトウェア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あり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 dirty="0">
                          <a:effectLst/>
                        </a:rPr>
                        <a:t>RSA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あり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クライアント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すこし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難しい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+mn-ea"/>
                        </a:rPr>
                        <a:t>導入や使用法などがあまり詳細に記されていない。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+mn-ea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050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1796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061A0D96-8D85-3A43-AFE4-4BA56BC39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100557"/>
              </p:ext>
            </p:extLst>
          </p:nvPr>
        </p:nvGraphicFramePr>
        <p:xfrm>
          <a:off x="0" y="0"/>
          <a:ext cx="12192001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8640">
                  <a:extLst>
                    <a:ext uri="{9D8B030D-6E8A-4147-A177-3AD203B41FA5}">
                      <a16:colId xmlns:a16="http://schemas.microsoft.com/office/drawing/2014/main" val="1071551737"/>
                    </a:ext>
                  </a:extLst>
                </a:gridCol>
                <a:gridCol w="2517582">
                  <a:extLst>
                    <a:ext uri="{9D8B030D-6E8A-4147-A177-3AD203B41FA5}">
                      <a16:colId xmlns:a16="http://schemas.microsoft.com/office/drawing/2014/main" val="3964152360"/>
                    </a:ext>
                  </a:extLst>
                </a:gridCol>
                <a:gridCol w="1055761">
                  <a:extLst>
                    <a:ext uri="{9D8B030D-6E8A-4147-A177-3AD203B41FA5}">
                      <a16:colId xmlns:a16="http://schemas.microsoft.com/office/drawing/2014/main" val="375753627"/>
                    </a:ext>
                  </a:extLst>
                </a:gridCol>
                <a:gridCol w="1431367">
                  <a:extLst>
                    <a:ext uri="{9D8B030D-6E8A-4147-A177-3AD203B41FA5}">
                      <a16:colId xmlns:a16="http://schemas.microsoft.com/office/drawing/2014/main" val="1669783534"/>
                    </a:ext>
                  </a:extLst>
                </a:gridCol>
                <a:gridCol w="911765">
                  <a:extLst>
                    <a:ext uri="{9D8B030D-6E8A-4147-A177-3AD203B41FA5}">
                      <a16:colId xmlns:a16="http://schemas.microsoft.com/office/drawing/2014/main" val="757197614"/>
                    </a:ext>
                  </a:extLst>
                </a:gridCol>
                <a:gridCol w="1788708">
                  <a:extLst>
                    <a:ext uri="{9D8B030D-6E8A-4147-A177-3AD203B41FA5}">
                      <a16:colId xmlns:a16="http://schemas.microsoft.com/office/drawing/2014/main" val="4180918969"/>
                    </a:ext>
                  </a:extLst>
                </a:gridCol>
                <a:gridCol w="914915">
                  <a:extLst>
                    <a:ext uri="{9D8B030D-6E8A-4147-A177-3AD203B41FA5}">
                      <a16:colId xmlns:a16="http://schemas.microsoft.com/office/drawing/2014/main" val="4272599042"/>
                    </a:ext>
                  </a:extLst>
                </a:gridCol>
                <a:gridCol w="2323263">
                  <a:extLst>
                    <a:ext uri="{9D8B030D-6E8A-4147-A177-3AD203B41FA5}">
                      <a16:colId xmlns:a16="http://schemas.microsoft.com/office/drawing/2014/main" val="1192092085"/>
                    </a:ext>
                  </a:extLst>
                </a:gridCol>
              </a:tblGrid>
              <a:tr h="944661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名前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概要　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1" u="none" strike="noStrike">
                          <a:effectLst/>
                        </a:rPr>
                        <a:t>ログ能力</a:t>
                      </a:r>
                      <a:endParaRPr lang="ja-JP" altLang="en-US" sz="20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b="1" u="none" strike="noStrike" dirty="0">
                          <a:effectLst/>
                        </a:rPr>
                        <a:t>key exchange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b="1" u="none" strike="noStrike" dirty="0" err="1">
                          <a:effectLst/>
                        </a:rPr>
                        <a:t>webUI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1" u="none" strike="noStrike">
                          <a:effectLst/>
                        </a:rPr>
                        <a:t>適用先</a:t>
                      </a:r>
                      <a:endParaRPr lang="ja-JP" altLang="en-US" sz="20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1" u="none" strike="noStrike">
                          <a:effectLst/>
                        </a:rPr>
                        <a:t>適用難易度</a:t>
                      </a:r>
                      <a:endParaRPr lang="ja-JP" altLang="en-US" sz="20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/>
                </a:tc>
                <a:extLst>
                  <a:ext uri="{0D108BD9-81ED-4DB2-BD59-A6C34878D82A}">
                    <a16:rowId xmlns:a16="http://schemas.microsoft.com/office/drawing/2014/main" val="1397213480"/>
                  </a:ext>
                </a:extLst>
              </a:tr>
              <a:tr h="1976577"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b="1" u="none" strike="noStrike" dirty="0">
                          <a:effectLst/>
                        </a:rPr>
                        <a:t>Aker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 dirty="0">
                          <a:effectLst/>
                        </a:rPr>
                        <a:t>FreeIPA</a:t>
                      </a:r>
                      <a:r>
                        <a:rPr lang="ja-JP" altLang="en-US" sz="2000" u="none" strike="noStrike">
                          <a:effectLst/>
                        </a:rPr>
                        <a:t>を利用した</a:t>
                      </a:r>
                      <a:r>
                        <a:rPr lang="en" sz="2000" u="none" strike="noStrike" dirty="0">
                          <a:effectLst/>
                        </a:rPr>
                        <a:t>Bastion</a:t>
                      </a:r>
                      <a:r>
                        <a:rPr lang="ja-JP" altLang="en-US" sz="2000" u="none" strike="noStrike">
                          <a:effectLst/>
                        </a:rPr>
                        <a:t>サーバーツール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あり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 dirty="0">
                          <a:effectLst/>
                        </a:rPr>
                        <a:t>Kerberos</a:t>
                      </a:r>
                    </a:p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チケット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なし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 dirty="0">
                          <a:effectLst/>
                        </a:rPr>
                        <a:t>Gateway Server,</a:t>
                      </a:r>
                    </a:p>
                    <a:p>
                      <a:pPr algn="ctr" fontAlgn="ctr"/>
                      <a:r>
                        <a:rPr lang="en" sz="2000" u="none" strike="noStrike" dirty="0" err="1">
                          <a:effectLst/>
                        </a:rPr>
                        <a:t>HostServer</a:t>
                      </a:r>
                      <a:r>
                        <a:rPr lang="en" sz="2000" u="none" strike="noStrike" dirty="0">
                          <a:effectLst/>
                        </a:rPr>
                        <a:t>,</a:t>
                      </a:r>
                    </a:p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クライアント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難しい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" altLang="ja-JP" sz="2000" u="none" strike="noStrike" dirty="0">
                          <a:effectLst/>
                        </a:rPr>
                        <a:t>python2</a:t>
                      </a:r>
                      <a:r>
                        <a:rPr lang="ja-JP" altLang="en-US" sz="2000" u="none" strike="noStrike">
                          <a:effectLst/>
                        </a:rPr>
                        <a:t>と</a:t>
                      </a:r>
                      <a:r>
                        <a:rPr lang="en" altLang="ja-JP" sz="2000" u="none" strike="noStrike" dirty="0">
                          <a:effectLst/>
                        </a:rPr>
                        <a:t>python3</a:t>
                      </a:r>
                      <a:r>
                        <a:rPr lang="ja-JP" altLang="en-US" sz="2000" u="none" strike="noStrike">
                          <a:effectLst/>
                        </a:rPr>
                        <a:t>の依存関係の問題あり。</a:t>
                      </a:r>
                      <a:endParaRPr lang="en-US" altLang="ja-JP" sz="2000" u="none" strike="noStrike" dirty="0">
                        <a:effectLst/>
                      </a:endParaRPr>
                    </a:p>
                    <a:p>
                      <a:pPr marL="0" indent="0">
                        <a:buFontTx/>
                        <a:buNone/>
                      </a:pPr>
                      <a:endParaRPr lang="en-US" altLang="ja-JP" sz="2000" u="none" strike="noStrike" dirty="0">
                        <a:effectLst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ja-JP" altLang="en-US" sz="2000" u="none" strike="noStrike">
                          <a:effectLst/>
                        </a:rPr>
                        <a:t>インストールまでの説明が少ない。</a:t>
                      </a:r>
                      <a:endParaRPr kumimoji="1" lang="ja-JP" altLang="en-US" sz="2000"/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940608"/>
                  </a:ext>
                </a:extLst>
              </a:tr>
              <a:tr h="1726018"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b="1" u="none" strike="noStrike" dirty="0">
                          <a:effectLst/>
                        </a:rPr>
                        <a:t>teleport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リモートアクセスするためのセキュリティゲートウェイ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あり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 dirty="0">
                          <a:effectLst/>
                        </a:rPr>
                        <a:t>SSL</a:t>
                      </a:r>
                      <a:r>
                        <a:rPr lang="ja-JP" altLang="en-US" sz="2000" u="none" strike="noStrike">
                          <a:effectLst/>
                        </a:rPr>
                        <a:t>証明書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あり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ja-JP" sz="2000" u="none" strike="noStrike" dirty="0">
                          <a:effectLst/>
                        </a:rPr>
                        <a:t>Gateway Server, </a:t>
                      </a:r>
                      <a:r>
                        <a:rPr lang="en" altLang="ja-JP" sz="2000" u="none" strike="noStrike" dirty="0" err="1">
                          <a:effectLst/>
                        </a:rPr>
                        <a:t>HostServer</a:t>
                      </a:r>
                      <a:r>
                        <a:rPr lang="en" altLang="ja-JP" sz="2000" u="none" strike="noStrike" dirty="0">
                          <a:effectLst/>
                        </a:rPr>
                        <a:t>,</a:t>
                      </a:r>
                    </a:p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クライアント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+mn-ea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すこし</a:t>
                      </a:r>
                      <a:endParaRPr lang="en-US" altLang="ja-JP" sz="20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難しい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ja-JP" altLang="en-US" sz="2000" u="none" strike="noStrike">
                          <a:effectLst/>
                        </a:rPr>
                        <a:t>管理者専用のサイトが用意されており、導入まで丁寧に記載されている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985901"/>
                  </a:ext>
                </a:extLst>
              </a:tr>
              <a:tr h="2210744"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SoftEther</a:t>
                      </a:r>
                      <a:r>
                        <a:rPr lang="e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 VPN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レイヤ２でカプセル化やトンネリングを行う、</a:t>
                      </a:r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VPN</a:t>
                      </a:r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構築ソフトウェア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あり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認証</a:t>
                      </a:r>
                      <a:endParaRPr lang="en-US" altLang="ja-JP" sz="20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RSA</a:t>
                      </a:r>
                    </a:p>
                    <a:p>
                      <a:pPr algn="ctr" fontAlgn="ctr"/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暗号化</a:t>
                      </a:r>
                      <a:endParaRPr lang="en-US" altLang="ja-JP" sz="20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AES</a:t>
                      </a:r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、</a:t>
                      </a:r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DES</a:t>
                      </a:r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など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なし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ja-JP" sz="2000" u="none" strike="noStrike" dirty="0">
                          <a:effectLst/>
                        </a:rPr>
                        <a:t>Gateway Server, </a:t>
                      </a:r>
                      <a:r>
                        <a:rPr lang="en" altLang="ja-JP" sz="2000" u="none" strike="noStrike" dirty="0" err="1">
                          <a:effectLst/>
                        </a:rPr>
                        <a:t>HostServer</a:t>
                      </a:r>
                      <a:r>
                        <a:rPr lang="en" altLang="ja-JP" sz="2000" u="none" strike="noStrike" dirty="0">
                          <a:effectLst/>
                        </a:rPr>
                        <a:t>,</a:t>
                      </a:r>
                    </a:p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クライアント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+mn-ea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すこし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易しい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インストールまでのロードマップが用意されている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marL="0" indent="0" algn="l" fontAlgn="ctr">
                        <a:buFontTx/>
                        <a:buNone/>
                      </a:pP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marL="0" indent="0" algn="l" fontAlgn="ctr">
                        <a:buFontTx/>
                        <a:buNone/>
                      </a:pPr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コンピュータネットワークへの深い知識が必要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051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2691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74FAAF81-9621-5D43-ADDA-0996D763A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14976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5938">
                  <a:extLst>
                    <a:ext uri="{9D8B030D-6E8A-4147-A177-3AD203B41FA5}">
                      <a16:colId xmlns:a16="http://schemas.microsoft.com/office/drawing/2014/main" val="2636257918"/>
                    </a:ext>
                  </a:extLst>
                </a:gridCol>
                <a:gridCol w="8586061">
                  <a:extLst>
                    <a:ext uri="{9D8B030D-6E8A-4147-A177-3AD203B41FA5}">
                      <a16:colId xmlns:a16="http://schemas.microsoft.com/office/drawing/2014/main" val="3758699880"/>
                    </a:ext>
                  </a:extLst>
                </a:gridCol>
              </a:tblGrid>
              <a:tr h="585347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1" u="none" strike="noStrike" dirty="0">
                          <a:effectLst/>
                        </a:rPr>
                        <a:t>Server</a:t>
                      </a:r>
                      <a:r>
                        <a:rPr lang="ja-JP" altLang="en-US" sz="2400" b="1" u="none" strike="noStrike">
                          <a:effectLst/>
                        </a:rPr>
                        <a:t>のメーカー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Supermicro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70898"/>
                  </a:ext>
                </a:extLst>
              </a:tr>
              <a:tr h="819395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1" u="none" strike="noStrike" dirty="0">
                          <a:effectLst/>
                        </a:rPr>
                        <a:t>Server</a:t>
                      </a:r>
                      <a:r>
                        <a:rPr lang="ja-JP" altLang="en-US" sz="2400" b="1" u="none" strike="noStrike">
                          <a:effectLst/>
                        </a:rPr>
                        <a:t>のモデル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SYS-5018D-FN4T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433363"/>
                  </a:ext>
                </a:extLst>
              </a:tr>
              <a:tr h="803709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1" u="none" strike="noStrike" dirty="0">
                          <a:effectLst/>
                        </a:rPr>
                        <a:t>CPU</a:t>
                      </a:r>
                      <a:endParaRPr lang="en" sz="24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Intel(R) Xeon(R) CPU D-1541 @ 2.10GHz</a:t>
                      </a:r>
                    </a:p>
                    <a:p>
                      <a:pPr algn="l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コア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8</a:t>
                      </a:r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コ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スレッド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16</a:t>
                      </a:r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コ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物理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CPU 1</a:t>
                      </a:r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コ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944506"/>
                  </a:ext>
                </a:extLst>
              </a:tr>
              <a:tr h="803709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>
                          <a:effectLst/>
                        </a:rPr>
                        <a:t>マザーボード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  <a:latin typeface="+mn-ea"/>
                          <a:ea typeface="+mn-ea"/>
                        </a:rPr>
                        <a:t>メーカー：</a:t>
                      </a:r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Supermicro</a:t>
                      </a:r>
                      <a:b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ja-JP" altLang="en-US" sz="2400" u="none" strike="noStrike">
                          <a:effectLst/>
                          <a:latin typeface="+mn-ea"/>
                          <a:ea typeface="+mn-ea"/>
                        </a:rPr>
                        <a:t>型番：</a:t>
                      </a:r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X10SDV-8C-TLN4F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411028"/>
                  </a:ext>
                </a:extLst>
              </a:tr>
              <a:tr h="51065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>
                          <a:effectLst/>
                        </a:rPr>
                        <a:t>メモリ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128GB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579759"/>
                  </a:ext>
                </a:extLst>
              </a:tr>
              <a:tr h="1735234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>
                          <a:effectLst/>
                        </a:rPr>
                        <a:t>ストレージ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  <a:latin typeface="+mn-ea"/>
                          <a:ea typeface="+mn-ea"/>
                        </a:rPr>
                        <a:t>モデル：</a:t>
                      </a:r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ATA SAMSUNG MZ7LM240 (</a:t>
                      </a:r>
                      <a:r>
                        <a:rPr lang="en" sz="2400" u="none" strike="noStrike" dirty="0" err="1">
                          <a:effectLst/>
                          <a:latin typeface="+mn-ea"/>
                          <a:ea typeface="+mn-ea"/>
                        </a:rPr>
                        <a:t>scsi</a:t>
                      </a:r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b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ja-JP" altLang="en-US" sz="2400" u="none" strike="noStrike">
                          <a:effectLst/>
                          <a:latin typeface="+mn-ea"/>
                          <a:ea typeface="+mn-ea"/>
                        </a:rPr>
                        <a:t>ハードディスク </a:t>
                      </a:r>
                      <a:r>
                        <a:rPr lang="en-US" altLang="ja-JP" sz="24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dev/</a:t>
                      </a:r>
                      <a:r>
                        <a:rPr lang="en" sz="2400" u="none" strike="noStrike" dirty="0" err="1">
                          <a:effectLst/>
                          <a:latin typeface="+mn-ea"/>
                          <a:ea typeface="+mn-ea"/>
                        </a:rPr>
                        <a:t>sda</a:t>
                      </a:r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: 240GB</a:t>
                      </a:r>
                      <a:b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ja-JP" altLang="en-US" sz="2400" u="none" strike="noStrike">
                          <a:effectLst/>
                          <a:latin typeface="+mn-ea"/>
                          <a:ea typeface="+mn-ea"/>
                        </a:rPr>
                        <a:t>セクタサイズ </a:t>
                      </a:r>
                      <a:r>
                        <a:rPr lang="en-US" altLang="ja-JP" sz="24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ja-JP" altLang="en-US" sz="2400" u="none" strike="noStrike">
                          <a:effectLst/>
                          <a:latin typeface="+mn-ea"/>
                          <a:ea typeface="+mn-ea"/>
                        </a:rPr>
                        <a:t>論理</a:t>
                      </a:r>
                      <a:r>
                        <a:rPr lang="en-US" altLang="ja-JP" sz="24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ja-JP" altLang="en-US" sz="2400" u="none" strike="noStrike">
                          <a:effectLst/>
                          <a:latin typeface="+mn-ea"/>
                          <a:ea typeface="+mn-ea"/>
                        </a:rPr>
                        <a:t>物理</a:t>
                      </a:r>
                      <a:r>
                        <a:rPr lang="en-US" altLang="ja-JP" sz="2400" u="none" strike="noStrike" dirty="0">
                          <a:effectLst/>
                          <a:latin typeface="+mn-ea"/>
                          <a:ea typeface="+mn-ea"/>
                        </a:rPr>
                        <a:t>): 512</a:t>
                      </a:r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B/512B</a:t>
                      </a:r>
                    </a:p>
                    <a:p>
                      <a:pPr algn="l" fontAlgn="ctr"/>
                      <a:r>
                        <a:rPr lang="en-US" altLang="ja-JP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×2</a:t>
                      </a:r>
                      <a:endParaRPr lang="en" sz="2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924048"/>
                  </a:ext>
                </a:extLst>
              </a:tr>
              <a:tr h="1599954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>
                          <a:effectLst/>
                        </a:rPr>
                        <a:t>ネットワーク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4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メーカー：</a:t>
                      </a:r>
                      <a:r>
                        <a:rPr kumimoji="1" lang="en-US" altLang="ja-JP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</a:t>
                      </a:r>
                      <a:endParaRPr kumimoji="1" lang="en" altLang="ja-JP" sz="24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kumimoji="1" lang="en" altLang="ja-JP" sz="24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1" lang="en" altLang="ja-JP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Gigabit Ethernet LAN ports</a:t>
                      </a:r>
                    </a:p>
                    <a:p>
                      <a:pPr algn="l"/>
                      <a:r>
                        <a:rPr kumimoji="1" lang="en" altLang="ja-JP" sz="24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1" lang="en" altLang="ja-JP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10GBase-T ports</a:t>
                      </a:r>
                    </a:p>
                    <a:p>
                      <a:pPr algn="l"/>
                      <a:r>
                        <a:rPr kumimoji="1" lang="en" altLang="ja-JP" sz="24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1" lang="en" altLang="ja-JP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Dedicated IPMI LAN port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695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1645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1600DFFA-E5CB-6D46-972D-22383C2CF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093121"/>
              </p:ext>
            </p:extLst>
          </p:nvPr>
        </p:nvGraphicFramePr>
        <p:xfrm>
          <a:off x="129208" y="159025"/>
          <a:ext cx="12062791" cy="65995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07741">
                  <a:extLst>
                    <a:ext uri="{9D8B030D-6E8A-4147-A177-3AD203B41FA5}">
                      <a16:colId xmlns:a16="http://schemas.microsoft.com/office/drawing/2014/main" val="3846216585"/>
                    </a:ext>
                  </a:extLst>
                </a:gridCol>
                <a:gridCol w="5955050">
                  <a:extLst>
                    <a:ext uri="{9D8B030D-6E8A-4147-A177-3AD203B41FA5}">
                      <a16:colId xmlns:a16="http://schemas.microsoft.com/office/drawing/2014/main" val="3219667578"/>
                    </a:ext>
                  </a:extLst>
                </a:gridCol>
              </a:tblGrid>
              <a:tr h="1023249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メーカー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altLang="ja-JP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FXC</a:t>
                      </a:r>
                      <a:r>
                        <a:rPr lang="ja-JP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株式会社</a:t>
                      </a:r>
                      <a:endParaRPr lang="en" sz="2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275458"/>
                  </a:ext>
                </a:extLst>
              </a:tr>
              <a:tr h="126217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>
                          <a:effectLst/>
                          <a:latin typeface="+mn-ea"/>
                          <a:ea typeface="+mn-ea"/>
                        </a:rPr>
                        <a:t>製品型番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FXC5210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376571"/>
                  </a:ext>
                </a:extLst>
              </a:tr>
              <a:tr h="1181359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>
                          <a:effectLst/>
                          <a:latin typeface="+mn-ea"/>
                          <a:ea typeface="+mn-ea"/>
                        </a:rPr>
                        <a:t>データ転送速度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10/100/100Mbps(CSMA/CD)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835675"/>
                  </a:ext>
                </a:extLst>
              </a:tr>
              <a:tr h="1329701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>
                          <a:effectLst/>
                          <a:latin typeface="+mn-ea"/>
                          <a:ea typeface="+mn-ea"/>
                        </a:rPr>
                        <a:t>イーサネットポート</a:t>
                      </a:r>
                      <a:br>
                        <a:rPr lang="ja-JP" altLang="en-US" sz="2400" b="1" u="none" strike="noStrike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ja-JP" sz="2400" b="1" u="none" strike="noStrike" dirty="0"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en" sz="2400" b="1" u="none" strike="noStrike" dirty="0">
                          <a:effectLst/>
                          <a:latin typeface="+mn-ea"/>
                          <a:ea typeface="+mn-ea"/>
                        </a:rPr>
                        <a:t>BASE-T / 100BASE-TX /1000BASE-T</a:t>
                      </a:r>
                      <a:endParaRPr lang="en" sz="2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400" u="none" strike="noStrike" dirty="0"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ja-JP" altLang="en-US" sz="2400" u="none" strike="noStrike">
                          <a:effectLst/>
                          <a:latin typeface="+mn-ea"/>
                          <a:ea typeface="+mn-ea"/>
                        </a:rPr>
                        <a:t>ポート</a:t>
                      </a:r>
                      <a:endParaRPr lang="en-US" altLang="ja-JP" sz="2400" u="none" strike="noStrike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2SFP(</a:t>
                      </a:r>
                      <a:r>
                        <a:rPr kumimoji="1" lang="en" altLang="ja-JP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Small Form Factor Pluggable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766862"/>
                  </a:ext>
                </a:extLst>
              </a:tr>
              <a:tr h="601034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>
                          <a:effectLst/>
                          <a:latin typeface="+mn-ea"/>
                          <a:ea typeface="+mn-ea"/>
                        </a:rPr>
                        <a:t>総スループット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14.8Mpps(64byte)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082"/>
                  </a:ext>
                </a:extLst>
              </a:tr>
              <a:tr h="601034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>
                          <a:effectLst/>
                          <a:latin typeface="+mn-ea"/>
                          <a:ea typeface="+mn-ea"/>
                        </a:rPr>
                        <a:t>総帯域幅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20Gbps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802736"/>
                  </a:ext>
                </a:extLst>
              </a:tr>
              <a:tr h="601034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1" u="none" strike="noStrike" dirty="0">
                          <a:effectLst/>
                          <a:latin typeface="+mn-ea"/>
                          <a:ea typeface="+mn-ea"/>
                        </a:rPr>
                        <a:t>MAC</a:t>
                      </a:r>
                      <a:r>
                        <a:rPr lang="ja-JP" altLang="en-US" sz="2400" b="1" u="none" strike="noStrike">
                          <a:effectLst/>
                          <a:latin typeface="+mn-ea"/>
                          <a:ea typeface="+mn-ea"/>
                        </a:rPr>
                        <a:t>アドレス登録数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400" u="none" strike="noStrike" dirty="0">
                          <a:effectLst/>
                          <a:latin typeface="+mn-ea"/>
                          <a:ea typeface="+mn-ea"/>
                        </a:rPr>
                        <a:t>8,000</a:t>
                      </a:r>
                      <a:r>
                        <a:rPr lang="ja-JP" altLang="en-US" sz="2400" u="none" strike="noStrike">
                          <a:effectLst/>
                          <a:latin typeface="+mn-ea"/>
                          <a:ea typeface="+mn-ea"/>
                        </a:rPr>
                        <a:t>個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953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1840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1491C5D8-06D3-F64B-A832-24C88B0DB1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735812"/>
              </p:ext>
            </p:extLst>
          </p:nvPr>
        </p:nvGraphicFramePr>
        <p:xfrm>
          <a:off x="0" y="0"/>
          <a:ext cx="12191997" cy="67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2426">
                  <a:extLst>
                    <a:ext uri="{9D8B030D-6E8A-4147-A177-3AD203B41FA5}">
                      <a16:colId xmlns:a16="http://schemas.microsoft.com/office/drawing/2014/main" val="3472614445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320353041"/>
                    </a:ext>
                  </a:extLst>
                </a:gridCol>
                <a:gridCol w="3574771">
                  <a:extLst>
                    <a:ext uri="{9D8B030D-6E8A-4147-A177-3AD203B41FA5}">
                      <a16:colId xmlns:a16="http://schemas.microsoft.com/office/drawing/2014/main" val="2165481223"/>
                    </a:ext>
                  </a:extLst>
                </a:gridCol>
              </a:tblGrid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>
                          <a:solidFill>
                            <a:sysClr val="windowText" lastClr="000000"/>
                          </a:solidFill>
                        </a:rPr>
                        <a:t>求める機能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>
                          <a:solidFill>
                            <a:sysClr val="windowText" lastClr="000000"/>
                          </a:solidFill>
                        </a:rPr>
                        <a:t>実現する技術</a:t>
                      </a:r>
                      <a:endParaRPr kumimoji="1" lang="en-US" altLang="ja-JP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>
                          <a:solidFill>
                            <a:sysClr val="windowText" lastClr="000000"/>
                          </a:solidFill>
                        </a:rPr>
                        <a:t>ソフトウェア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45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ysClr val="windowText" lastClr="000000"/>
                          </a:solidFill>
                        </a:rPr>
                        <a:t>①</a:t>
                      </a:r>
                      <a:r>
                        <a:rPr kumimoji="1" lang="ja-JP" altLang="en-US" sz="2400" b="1">
                          <a:solidFill>
                            <a:sysClr val="windowText" lastClr="000000"/>
                          </a:solidFill>
                        </a:rPr>
                        <a:t>踏み台数</a:t>
                      </a:r>
                      <a:r>
                        <a:rPr kumimoji="1" lang="en-US" altLang="ja-JP" sz="2400" b="1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kumimoji="1" lang="ja-JP" altLang="en-US" sz="2400" b="1">
                          <a:solidFill>
                            <a:sysClr val="windowText" lastClr="000000"/>
                          </a:solidFill>
                        </a:rPr>
                        <a:t>段数</a:t>
                      </a:r>
                      <a:r>
                        <a:rPr kumimoji="1" lang="en-US" altLang="ja-JP" sz="2400" b="1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r>
                        <a:rPr kumimoji="1" lang="ja-JP" altLang="en-US" sz="2400" b="1">
                          <a:solidFill>
                            <a:sysClr val="windowText" lastClr="000000"/>
                          </a:solidFill>
                        </a:rPr>
                        <a:t>の削減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dirty="0">
                          <a:solidFill>
                            <a:sysClr val="windowText" lastClr="000000"/>
                          </a:solidFill>
                        </a:rPr>
                        <a:t>VPN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ja-JP" altLang="en-US" sz="2000">
                          <a:solidFill>
                            <a:sysClr val="windowText" lastClr="000000"/>
                          </a:solidFill>
                        </a:rPr>
                        <a:t>トンネリング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dirty="0" err="1">
                          <a:solidFill>
                            <a:sysClr val="windowText" lastClr="000000"/>
                          </a:solidFill>
                        </a:rPr>
                        <a:t>sshuttle</a:t>
                      </a:r>
                      <a:endParaRPr kumimoji="1" lang="en-US" altLang="ja-JP" sz="20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dirty="0" err="1">
                          <a:solidFill>
                            <a:sysClr val="windowText" lastClr="000000"/>
                          </a:solidFill>
                        </a:rPr>
                        <a:t>SoftEtherVPN</a:t>
                      </a:r>
                      <a:endParaRPr kumimoji="1" lang="ja-JP" altLang="en-US" sz="20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249299"/>
                  </a:ext>
                </a:extLst>
              </a:tr>
              <a:tr h="2372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ysClr val="windowText" lastClr="000000"/>
                          </a:solidFill>
                        </a:rPr>
                        <a:t>②</a:t>
                      </a:r>
                      <a:r>
                        <a:rPr kumimoji="1" lang="ja-JP" altLang="en-US" sz="2400" b="1">
                          <a:solidFill>
                            <a:sysClr val="windowText" lastClr="000000"/>
                          </a:solidFill>
                        </a:rPr>
                        <a:t>トンネルの管理の容易化</a:t>
                      </a:r>
                      <a:endParaRPr kumimoji="1" lang="en-US" altLang="ja-JP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ja-JP" altLang="en-US" sz="2000">
                          <a:solidFill>
                            <a:sysClr val="windowText" lastClr="000000"/>
                          </a:solidFill>
                        </a:rPr>
                        <a:t>特になし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ja-JP" altLang="en-US" sz="2000">
                          <a:solidFill>
                            <a:sysClr val="windowText" lastClr="000000"/>
                          </a:solidFill>
                        </a:rPr>
                        <a:t>該当なし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925072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ysClr val="windowText" lastClr="000000"/>
                          </a:solidFill>
                        </a:rPr>
                        <a:t>③</a:t>
                      </a:r>
                      <a:r>
                        <a:rPr kumimoji="1" lang="ja-JP" altLang="en-US" sz="2400" b="1">
                          <a:solidFill>
                            <a:sysClr val="windowText" lastClr="000000"/>
                          </a:solidFill>
                        </a:rPr>
                        <a:t>ログイン時の入力作業の削減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ja-JP" altLang="en-US" sz="2000">
                          <a:solidFill>
                            <a:sysClr val="windowText" lastClr="000000"/>
                          </a:solidFill>
                        </a:rPr>
                        <a:t>シングルサインオン（</a:t>
                      </a:r>
                      <a:r>
                        <a:rPr kumimoji="1" lang="en-US" altLang="ja-JP" sz="2000" dirty="0">
                          <a:solidFill>
                            <a:sysClr val="windowText" lastClr="000000"/>
                          </a:solidFill>
                        </a:rPr>
                        <a:t>Kerberos</a:t>
                      </a:r>
                      <a:r>
                        <a:rPr kumimoji="1" lang="ja-JP" altLang="en-US" sz="2000">
                          <a:solidFill>
                            <a:sysClr val="windowText" lastClr="000000"/>
                          </a:solidFill>
                        </a:rPr>
                        <a:t>）</a:t>
                      </a:r>
                      <a:endParaRPr kumimoji="1" lang="en-US" altLang="ja-JP" sz="20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ja-JP" altLang="en-US" sz="2000">
                          <a:solidFill>
                            <a:sysClr val="windowText" lastClr="000000"/>
                          </a:solidFill>
                        </a:rPr>
                        <a:t>公開鍵、証明書認証</a:t>
                      </a:r>
                      <a:r>
                        <a:rPr kumimoji="1" lang="en-US" altLang="ja-JP" sz="2000" dirty="0">
                          <a:solidFill>
                            <a:sysClr val="windowText" lastClr="000000"/>
                          </a:solidFill>
                        </a:rPr>
                        <a:t> (SSH)</a:t>
                      </a:r>
                      <a:endParaRPr kumimoji="1" lang="ja-JP" altLang="en-US" sz="20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ja-JP" altLang="en-US" sz="2000">
                          <a:solidFill>
                            <a:sysClr val="windowText" lastClr="000000"/>
                          </a:solidFill>
                        </a:rPr>
                        <a:t>試用した全てのソフトウェア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1401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ysClr val="windowText" lastClr="000000"/>
                          </a:solidFill>
                        </a:rPr>
                        <a:t>④</a:t>
                      </a:r>
                      <a:r>
                        <a:rPr kumimoji="1" lang="ja-JP" altLang="en-US" sz="2400" b="1">
                          <a:solidFill>
                            <a:sysClr val="windowText" lastClr="000000"/>
                          </a:solidFill>
                        </a:rPr>
                        <a:t>ユーザ情報の一括管理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dirty="0">
                          <a:solidFill>
                            <a:sysClr val="windowText" lastClr="000000"/>
                          </a:solidFill>
                        </a:rPr>
                        <a:t>LDAP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dirty="0">
                          <a:solidFill>
                            <a:sysClr val="windowText" lastClr="000000"/>
                          </a:solidFill>
                        </a:rPr>
                        <a:t>Kerberos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dirty="0">
                          <a:solidFill>
                            <a:sysClr val="windowText" lastClr="000000"/>
                          </a:solidFill>
                        </a:rPr>
                        <a:t>RADIUS</a:t>
                      </a:r>
                      <a:endParaRPr kumimoji="1" lang="ja-JP" altLang="en-US" sz="20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dirty="0">
                          <a:solidFill>
                            <a:sysClr val="windowText" lastClr="000000"/>
                          </a:solidFill>
                        </a:rPr>
                        <a:t>Active Directory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dirty="0" err="1">
                          <a:solidFill>
                            <a:sysClr val="windowText" lastClr="000000"/>
                          </a:solidFill>
                        </a:rPr>
                        <a:t>sshportal</a:t>
                      </a:r>
                      <a:endParaRPr kumimoji="1" lang="en-US" altLang="ja-JP" sz="20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dirty="0">
                          <a:solidFill>
                            <a:sysClr val="windowText" lastClr="000000"/>
                          </a:solidFill>
                        </a:rPr>
                        <a:t>Teleport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dirty="0" err="1">
                          <a:solidFill>
                            <a:sysClr val="windowText" lastClr="000000"/>
                          </a:solidFill>
                        </a:rPr>
                        <a:t>SoftEtherVPN</a:t>
                      </a:r>
                      <a:endParaRPr kumimoji="1" lang="ja-JP" altLang="en-US" sz="20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650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ysClr val="windowText" lastClr="000000"/>
                          </a:solidFill>
                        </a:rPr>
                        <a:t>⑤</a:t>
                      </a:r>
                      <a:r>
                        <a:rPr kumimoji="1" lang="ja-JP" altLang="en-US" sz="2400" b="1">
                          <a:solidFill>
                            <a:sysClr val="windowText" lastClr="000000"/>
                          </a:solidFill>
                        </a:rPr>
                        <a:t>情報登録の自動化</a:t>
                      </a:r>
                      <a:endParaRPr kumimoji="1" lang="en-US" altLang="ja-JP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ja-JP" altLang="en-US" sz="2000">
                          <a:solidFill>
                            <a:sysClr val="windowText" lastClr="000000"/>
                          </a:solidFill>
                        </a:rPr>
                        <a:t>特になし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ja-JP" altLang="en-US" sz="2000">
                          <a:solidFill>
                            <a:sysClr val="windowText" lastClr="000000"/>
                          </a:solidFill>
                        </a:rPr>
                        <a:t>該当なし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05308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ysClr val="windowText" lastClr="000000"/>
                          </a:solidFill>
                        </a:rPr>
                        <a:t>⑥GUI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ja-JP" altLang="en-US" sz="2000">
                          <a:solidFill>
                            <a:sysClr val="windowText" lastClr="000000"/>
                          </a:solidFill>
                        </a:rPr>
                        <a:t>特になし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dirty="0">
                          <a:solidFill>
                            <a:sysClr val="windowText" lastClr="000000"/>
                          </a:solidFill>
                        </a:rPr>
                        <a:t>Teleport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dirty="0" err="1">
                          <a:solidFill>
                            <a:sysClr val="windowText" lastClr="000000"/>
                          </a:solidFill>
                        </a:rPr>
                        <a:t>SoftEtherVPN</a:t>
                      </a:r>
                      <a:endParaRPr kumimoji="1" lang="ja-JP" altLang="en-US" sz="20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14958"/>
                  </a:ext>
                </a:extLst>
              </a:tr>
              <a:tr h="5218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ysClr val="windowText" lastClr="000000"/>
                          </a:solidFill>
                        </a:rPr>
                        <a:t>⑦</a:t>
                      </a:r>
                      <a:r>
                        <a:rPr kumimoji="1" lang="ja-JP" altLang="en-US" sz="2400" b="1">
                          <a:solidFill>
                            <a:sysClr val="windowText" lastClr="000000"/>
                          </a:solidFill>
                        </a:rPr>
                        <a:t>ログの取得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ja-JP" altLang="en-US" sz="2000">
                          <a:solidFill>
                            <a:sysClr val="windowText" lastClr="000000"/>
                          </a:solidFill>
                        </a:rPr>
                        <a:t>特になし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dirty="0" err="1">
                          <a:solidFill>
                            <a:sysClr val="windowText" lastClr="000000"/>
                          </a:solidFill>
                        </a:rPr>
                        <a:t>sshportal</a:t>
                      </a:r>
                      <a:endParaRPr kumimoji="1" lang="en-US" altLang="ja-JP" sz="20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dirty="0">
                          <a:solidFill>
                            <a:sysClr val="windowText" lastClr="000000"/>
                          </a:solidFill>
                        </a:rPr>
                        <a:t>Teleport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dirty="0" err="1">
                          <a:solidFill>
                            <a:sysClr val="windowText" lastClr="000000"/>
                          </a:solidFill>
                        </a:rPr>
                        <a:t>SoftEtherVPN</a:t>
                      </a:r>
                      <a:endParaRPr kumimoji="1" lang="ja-JP" altLang="en-US" sz="20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415094"/>
                  </a:ext>
                </a:extLst>
              </a:tr>
              <a:tr h="4269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ysClr val="windowText" lastClr="000000"/>
                          </a:solidFill>
                        </a:rPr>
                        <a:t>⑧E2E</a:t>
                      </a:r>
                      <a:r>
                        <a:rPr kumimoji="1" lang="ja-JP" altLang="en-US" sz="2400" b="1">
                          <a:solidFill>
                            <a:sysClr val="windowText" lastClr="000000"/>
                          </a:solidFill>
                        </a:rPr>
                        <a:t>のみのログイン情報による利用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dirty="0">
                          <a:solidFill>
                            <a:sysClr val="windowText" lastClr="000000"/>
                          </a:solidFill>
                        </a:rPr>
                        <a:t>VPN</a:t>
                      </a:r>
                      <a:endParaRPr kumimoji="1" lang="ja-JP" altLang="en-US" sz="20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dirty="0" err="1">
                          <a:solidFill>
                            <a:sysClr val="windowText" lastClr="000000"/>
                          </a:solidFill>
                        </a:rPr>
                        <a:t>sshuttle</a:t>
                      </a:r>
                      <a:endParaRPr kumimoji="1" lang="en-US" altLang="ja-JP" sz="20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dirty="0" err="1">
                          <a:solidFill>
                            <a:sysClr val="windowText" lastClr="000000"/>
                          </a:solidFill>
                        </a:rPr>
                        <a:t>SoftEtherVPN</a:t>
                      </a:r>
                      <a:endParaRPr kumimoji="1" lang="en-US" altLang="ja-JP" sz="20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dirty="0">
                          <a:solidFill>
                            <a:sysClr val="windowText" lastClr="000000"/>
                          </a:solidFill>
                        </a:rPr>
                        <a:t>Teleport</a:t>
                      </a:r>
                      <a:endParaRPr kumimoji="1" lang="ja-JP" altLang="en-US" sz="20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189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5745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63C1D9EE-5F83-B74E-9132-28B124623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286310"/>
              </p:ext>
            </p:extLst>
          </p:nvPr>
        </p:nvGraphicFramePr>
        <p:xfrm>
          <a:off x="0" y="0"/>
          <a:ext cx="12192000" cy="6551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4264070484"/>
                    </a:ext>
                  </a:extLst>
                </a:gridCol>
                <a:gridCol w="1431235">
                  <a:extLst>
                    <a:ext uri="{9D8B030D-6E8A-4147-A177-3AD203B41FA5}">
                      <a16:colId xmlns:a16="http://schemas.microsoft.com/office/drawing/2014/main" val="1769536174"/>
                    </a:ext>
                  </a:extLst>
                </a:gridCol>
                <a:gridCol w="1580322">
                  <a:extLst>
                    <a:ext uri="{9D8B030D-6E8A-4147-A177-3AD203B41FA5}">
                      <a16:colId xmlns:a16="http://schemas.microsoft.com/office/drawing/2014/main" val="4286669717"/>
                    </a:ext>
                  </a:extLst>
                </a:gridCol>
                <a:gridCol w="1461052">
                  <a:extLst>
                    <a:ext uri="{9D8B030D-6E8A-4147-A177-3AD203B41FA5}">
                      <a16:colId xmlns:a16="http://schemas.microsoft.com/office/drawing/2014/main" val="3819233902"/>
                    </a:ext>
                  </a:extLst>
                </a:gridCol>
                <a:gridCol w="2276061">
                  <a:extLst>
                    <a:ext uri="{9D8B030D-6E8A-4147-A177-3AD203B41FA5}">
                      <a16:colId xmlns:a16="http://schemas.microsoft.com/office/drawing/2014/main" val="3100925507"/>
                    </a:ext>
                  </a:extLst>
                </a:gridCol>
                <a:gridCol w="1557130">
                  <a:extLst>
                    <a:ext uri="{9D8B030D-6E8A-4147-A177-3AD203B41FA5}">
                      <a16:colId xmlns:a16="http://schemas.microsoft.com/office/drawing/2014/main" val="3347281455"/>
                    </a:ext>
                  </a:extLst>
                </a:gridCol>
              </a:tblGrid>
              <a:tr h="797530"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err="1">
                          <a:solidFill>
                            <a:schemeClr val="tx1"/>
                          </a:solidFill>
                        </a:rPr>
                        <a:t>sshuttle</a:t>
                      </a:r>
                      <a:endParaRPr kumimoji="1" lang="ja-JP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err="1">
                          <a:solidFill>
                            <a:schemeClr val="tx1"/>
                          </a:solidFill>
                        </a:rPr>
                        <a:t>sshportal</a:t>
                      </a:r>
                      <a:endParaRPr kumimoji="1" lang="ja-JP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Teleport</a:t>
                      </a:r>
                      <a:endParaRPr kumimoji="1" lang="ja-JP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err="1">
                          <a:solidFill>
                            <a:schemeClr val="tx1"/>
                          </a:solidFill>
                        </a:rPr>
                        <a:t>SoftEtherVPN</a:t>
                      </a:r>
                      <a:endParaRPr kumimoji="1" lang="ja-JP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Active Directory</a:t>
                      </a:r>
                      <a:endParaRPr kumimoji="1" lang="ja-JP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999213"/>
                  </a:ext>
                </a:extLst>
              </a:tr>
              <a:tr h="50068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chemeClr val="tx1"/>
                          </a:solidFill>
                        </a:rPr>
                        <a:t>①</a:t>
                      </a:r>
                      <a:r>
                        <a:rPr kumimoji="1" lang="ja-JP" altLang="en-US" sz="2400" b="1">
                          <a:solidFill>
                            <a:schemeClr val="tx1"/>
                          </a:solidFill>
                        </a:rPr>
                        <a:t>踏み台数</a:t>
                      </a:r>
                      <a:r>
                        <a:rPr kumimoji="1" lang="en-US" altLang="ja-JP" sz="24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sz="2400" b="1">
                          <a:solidFill>
                            <a:schemeClr val="tx1"/>
                          </a:solidFill>
                        </a:rPr>
                        <a:t>段数</a:t>
                      </a:r>
                      <a:r>
                        <a:rPr kumimoji="1" lang="en-US" altLang="ja-JP" sz="2400" b="1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kumimoji="1" lang="ja-JP" altLang="en-US" sz="2400" b="1">
                          <a:solidFill>
                            <a:schemeClr val="tx1"/>
                          </a:solidFill>
                        </a:rPr>
                        <a:t>の削減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solidFill>
                            <a:schemeClr val="tx1"/>
                          </a:solidFill>
                        </a:rPr>
                        <a:t>✔️</a:t>
                      </a: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</a:rPr>
                        <a:t>VPN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solidFill>
                            <a:schemeClr val="tx1"/>
                          </a:solidFill>
                        </a:rPr>
                        <a:t>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solidFill>
                            <a:schemeClr val="tx1"/>
                          </a:solidFill>
                        </a:rPr>
                        <a:t>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>
                          <a:solidFill>
                            <a:schemeClr val="tx1"/>
                          </a:solidFill>
                        </a:rPr>
                        <a:t>✔️</a:t>
                      </a: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</a:rPr>
                        <a:t>VPN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solidFill>
                            <a:schemeClr val="tx1"/>
                          </a:solidFill>
                        </a:rPr>
                        <a:t>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113399"/>
                  </a:ext>
                </a:extLst>
              </a:tr>
              <a:tr h="60455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chemeClr val="tx1"/>
                          </a:solidFill>
                        </a:rPr>
                        <a:t>②</a:t>
                      </a:r>
                      <a:r>
                        <a:rPr kumimoji="1" lang="ja-JP" altLang="en-US" sz="2400" b="1">
                          <a:solidFill>
                            <a:schemeClr val="tx1"/>
                          </a:solidFill>
                        </a:rPr>
                        <a:t>トンネルの管理の容易化</a:t>
                      </a:r>
                      <a:endParaRPr kumimoji="1" lang="en-US" altLang="ja-JP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solidFill>
                            <a:schemeClr val="tx1"/>
                          </a:solidFill>
                        </a:rPr>
                        <a:t>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solidFill>
                            <a:schemeClr val="tx1"/>
                          </a:solidFill>
                        </a:rPr>
                        <a:t>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solidFill>
                            <a:schemeClr val="tx1"/>
                          </a:solidFill>
                        </a:rPr>
                        <a:t>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solidFill>
                            <a:schemeClr val="tx1"/>
                          </a:solidFill>
                        </a:rPr>
                        <a:t>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solidFill>
                            <a:schemeClr val="tx1"/>
                          </a:solidFill>
                        </a:rPr>
                        <a:t>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185454"/>
                  </a:ext>
                </a:extLst>
              </a:tr>
              <a:tr h="8062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chemeClr val="tx1"/>
                          </a:solidFill>
                        </a:rPr>
                        <a:t>③</a:t>
                      </a:r>
                      <a:r>
                        <a:rPr kumimoji="1" lang="ja-JP" altLang="en-US" sz="2400" b="1">
                          <a:solidFill>
                            <a:schemeClr val="tx1"/>
                          </a:solidFill>
                        </a:rPr>
                        <a:t>ログイン時の入力作業の削減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solidFill>
                            <a:schemeClr val="tx1"/>
                          </a:solidFill>
                        </a:rPr>
                        <a:t>✔️</a:t>
                      </a: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1" lang="ja-JP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solidFill>
                            <a:schemeClr val="tx1"/>
                          </a:solidFill>
                        </a:rPr>
                        <a:t>✔️</a:t>
                      </a: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1" lang="ja-JP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solidFill>
                            <a:schemeClr val="tx1"/>
                          </a:solidFill>
                        </a:rPr>
                        <a:t>✔️</a:t>
                      </a: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1" lang="ja-JP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solidFill>
                            <a:schemeClr val="tx1"/>
                          </a:solidFill>
                        </a:rPr>
                        <a:t>✔️</a:t>
                      </a: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1" lang="ja-JP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solidFill>
                            <a:schemeClr val="tx1"/>
                          </a:solidFill>
                        </a:rPr>
                        <a:t>✔️</a:t>
                      </a: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1" lang="ja-JP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381677"/>
                  </a:ext>
                </a:extLst>
              </a:tr>
              <a:tr h="103383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chemeClr val="tx1"/>
                          </a:solidFill>
                        </a:rPr>
                        <a:t>④</a:t>
                      </a:r>
                      <a:r>
                        <a:rPr kumimoji="1" lang="ja-JP" altLang="en-US" sz="2400" b="1">
                          <a:solidFill>
                            <a:schemeClr val="tx1"/>
                          </a:solidFill>
                        </a:rPr>
                        <a:t>ユーザ情報の一括管理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solidFill>
                            <a:schemeClr val="tx1"/>
                          </a:solidFill>
                        </a:rPr>
                        <a:t>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solidFill>
                            <a:schemeClr val="tx1"/>
                          </a:solidFill>
                        </a:rPr>
                        <a:t>✔️</a:t>
                      </a: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</a:rPr>
                        <a:t>LDAP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solidFill>
                            <a:schemeClr val="tx1"/>
                          </a:solidFill>
                        </a:rPr>
                        <a:t>✔️</a:t>
                      </a: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</a:rPr>
                        <a:t>RADIUS</a:t>
                      </a:r>
                      <a:br>
                        <a:rPr kumimoji="1" lang="en-US" altLang="ja-JP" sz="2000" dirty="0">
                          <a:solidFill>
                            <a:schemeClr val="tx1"/>
                          </a:solidFill>
                        </a:rPr>
                      </a:b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</a:rPr>
                        <a:t>LDAP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solidFill>
                            <a:schemeClr val="tx1"/>
                          </a:solidFill>
                        </a:rPr>
                        <a:t>✔️</a:t>
                      </a: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</a:rPr>
                        <a:t>RADIUS</a:t>
                      </a:r>
                      <a:br>
                        <a:rPr kumimoji="1" lang="en-US" altLang="ja-JP" sz="2000" dirty="0">
                          <a:solidFill>
                            <a:schemeClr val="tx1"/>
                          </a:solidFill>
                        </a:rPr>
                      </a:b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</a:rPr>
                        <a:t>LDAP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solidFill>
                            <a:schemeClr val="tx1"/>
                          </a:solidFill>
                        </a:rPr>
                        <a:t>✔️</a:t>
                      </a:r>
                      <a:endParaRPr kumimoji="1" lang="en-US" altLang="ja-JP" sz="2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</a:rPr>
                        <a:t>LDAP </a:t>
                      </a:r>
                      <a:br>
                        <a:rPr kumimoji="1" lang="en-US" altLang="ja-JP" sz="2000" dirty="0">
                          <a:solidFill>
                            <a:schemeClr val="tx1"/>
                          </a:solidFill>
                        </a:rPr>
                      </a:b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</a:rPr>
                        <a:t>Kerberos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436715"/>
                  </a:ext>
                </a:extLst>
              </a:tr>
              <a:tr h="51668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chemeClr val="tx1"/>
                          </a:solidFill>
                        </a:rPr>
                        <a:t>⑤</a:t>
                      </a:r>
                      <a:r>
                        <a:rPr kumimoji="1" lang="ja-JP" altLang="en-US" sz="2400" b="1">
                          <a:solidFill>
                            <a:schemeClr val="tx1"/>
                          </a:solidFill>
                        </a:rPr>
                        <a:t>情報登録の自動化</a:t>
                      </a:r>
                      <a:endParaRPr kumimoji="1" lang="en-US" altLang="ja-JP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solidFill>
                            <a:schemeClr val="tx1"/>
                          </a:solidFill>
                        </a:rPr>
                        <a:t>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solidFill>
                            <a:schemeClr val="tx1"/>
                          </a:solidFill>
                        </a:rPr>
                        <a:t>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solidFill>
                            <a:schemeClr val="tx1"/>
                          </a:solidFill>
                        </a:rPr>
                        <a:t>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solidFill>
                            <a:schemeClr val="tx1"/>
                          </a:solidFill>
                        </a:rPr>
                        <a:t>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solidFill>
                            <a:schemeClr val="tx1"/>
                          </a:solidFill>
                        </a:rPr>
                        <a:t>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166357"/>
                  </a:ext>
                </a:extLst>
              </a:tr>
              <a:tr h="52994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chemeClr val="tx1"/>
                          </a:solidFill>
                        </a:rPr>
                        <a:t>⑥GUI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solidFill>
                            <a:schemeClr val="tx1"/>
                          </a:solidFill>
                        </a:rPr>
                        <a:t>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solidFill>
                            <a:schemeClr val="tx1"/>
                          </a:solidFill>
                        </a:rPr>
                        <a:t>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solidFill>
                            <a:schemeClr val="tx1"/>
                          </a:solidFill>
                        </a:rPr>
                        <a:t>✔️</a:t>
                      </a: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1" lang="ja-JP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solidFill>
                            <a:schemeClr val="tx1"/>
                          </a:solidFill>
                        </a:rPr>
                        <a:t>✔️</a:t>
                      </a: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1" lang="ja-JP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solidFill>
                            <a:schemeClr val="tx1"/>
                          </a:solidFill>
                        </a:rPr>
                        <a:t>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582651"/>
                  </a:ext>
                </a:extLst>
              </a:tr>
              <a:tr h="52994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chemeClr val="tx1"/>
                          </a:solidFill>
                        </a:rPr>
                        <a:t>⑦</a:t>
                      </a:r>
                      <a:r>
                        <a:rPr kumimoji="1" lang="ja-JP" altLang="en-US" sz="2400" b="1">
                          <a:solidFill>
                            <a:schemeClr val="tx1"/>
                          </a:solidFill>
                        </a:rPr>
                        <a:t>ログの取得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solidFill>
                            <a:schemeClr val="tx1"/>
                          </a:solidFill>
                        </a:rPr>
                        <a:t>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solidFill>
                            <a:schemeClr val="tx1"/>
                          </a:solidFill>
                        </a:rPr>
                        <a:t>✔️</a:t>
                      </a: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1" lang="ja-JP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solidFill>
                            <a:schemeClr val="tx1"/>
                          </a:solidFill>
                        </a:rPr>
                        <a:t>✔️</a:t>
                      </a: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1" lang="ja-JP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solidFill>
                            <a:schemeClr val="tx1"/>
                          </a:solidFill>
                        </a:rPr>
                        <a:t>✔️</a:t>
                      </a: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1" lang="ja-JP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solidFill>
                            <a:schemeClr val="tx1"/>
                          </a:solidFill>
                        </a:rPr>
                        <a:t>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155014"/>
                  </a:ext>
                </a:extLst>
              </a:tr>
              <a:tr h="115677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chemeClr val="tx1"/>
                          </a:solidFill>
                        </a:rPr>
                        <a:t>⑧E2E</a:t>
                      </a:r>
                      <a:r>
                        <a:rPr kumimoji="1" lang="ja-JP" altLang="en-US" sz="2400" b="1">
                          <a:solidFill>
                            <a:schemeClr val="tx1"/>
                          </a:solidFill>
                        </a:rPr>
                        <a:t>のみのログイン情報による利用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solidFill>
                            <a:schemeClr val="tx1"/>
                          </a:solidFill>
                        </a:rPr>
                        <a:t>✔️</a:t>
                      </a: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</a:rPr>
                        <a:t>VPN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solidFill>
                            <a:schemeClr val="tx1"/>
                          </a:solidFill>
                        </a:rPr>
                        <a:t>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solidFill>
                            <a:schemeClr val="tx1"/>
                          </a:solidFill>
                        </a:rPr>
                        <a:t>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solidFill>
                            <a:schemeClr val="tx1"/>
                          </a:solidFill>
                        </a:rPr>
                        <a:t>✔️</a:t>
                      </a: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</a:rPr>
                        <a:t>VPN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solidFill>
                            <a:schemeClr val="tx1"/>
                          </a:solidFill>
                        </a:rPr>
                        <a:t>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460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605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1762</TotalTime>
  <Words>1259</Words>
  <Application>Microsoft Macintosh PowerPoint</Application>
  <PresentationFormat>ワイド画面</PresentationFormat>
  <Paragraphs>383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上田 貴哉</dc:creator>
  <cp:lastModifiedBy>上田 貴哉</cp:lastModifiedBy>
  <cp:revision>123</cp:revision>
  <cp:lastPrinted>2020-10-15T06:16:12Z</cp:lastPrinted>
  <dcterms:created xsi:type="dcterms:W3CDTF">2020-08-27T11:10:27Z</dcterms:created>
  <dcterms:modified xsi:type="dcterms:W3CDTF">2020-10-15T06:56:11Z</dcterms:modified>
</cp:coreProperties>
</file>