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1"/>
    <p:restoredTop sz="96341"/>
  </p:normalViewPr>
  <p:slideViewPr>
    <p:cSldViewPr snapToGrid="0" snapToObjects="1">
      <p:cViewPr varScale="1">
        <p:scale>
          <a:sx n="112" d="100"/>
          <a:sy n="112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95362-757B-5E49-BAFC-85E7BEF3D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E7C8A6-CB00-5B47-89D6-5C7E99A9E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5B4089-C7CF-9A47-9F47-2D439C0A4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935F34-7BC2-304B-9D5F-403D7D327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C93EAA-E750-374F-BBD3-92C71FC4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06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F3006A-8982-8F44-9CDA-F447E9CD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CA27C6-B43A-2F4D-909A-34132805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D5CE37-2EA0-9F4E-8C5D-6902744A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4A12D9-2BFF-3448-8FB4-AAFF5182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00C78-C8B6-5343-A789-66063913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84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1DB1C9D-F91C-584F-95B8-62AA9F41C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A10F88-8874-1147-BD58-F7D778CE1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B0B73C-7D0C-EB47-AC3A-A5F8AC6D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7F118-9159-0A41-8C41-93473888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531D5-FD8D-E542-A7D4-BAFECE5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8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6FDC2-6991-C542-BFAA-3DB119A9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480FD6-0714-C242-BE03-9D93F789B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93967-5FF2-414B-B71F-879A580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F04CC2-2E3C-F94A-97A7-A4664F1C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34750E-7B19-B844-8460-587EC761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9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F8826-2437-9545-A94C-824FA924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EBF694-1351-6F41-9AF3-5BDF1FF2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1F4A-E7D7-2446-ACF3-16831D61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82FF8-FEC6-0542-819F-C0BADDF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2D12D7-5218-3243-8DE1-3C294D6D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10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03C53-79A4-C347-9ECE-68241718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18E4CB-29E5-3B4E-90AA-7B7E4DB1A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358768-7070-DD4B-A06E-2CE45DA0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AEACE7-EC59-C145-ABB3-F3ACE00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D0AA4-D1A2-314B-909A-561F7595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ED5F23-B6BE-8F40-B78C-8187955C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6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D8811-5510-7B40-B408-A29EC558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D9C748-51B8-1048-B3FE-D81C2C33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D585FA-9919-F74A-A243-E09DEB33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6345BA-A655-B941-9A6C-8FE4F790E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6DBF1C-1DDE-F147-B1C6-34480D77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3F4EE-1454-534E-9D1F-B12C4E4C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A82EAD-1110-BD4B-BA68-B2270089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838830-B810-7E4B-951A-25F12044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7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F5CF2-128B-F446-A96F-CCBD069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643AD-8E04-4B4F-A5EF-6917CE1F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9C70B9-51A6-5441-897B-49C579E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1CFDA1-57E1-5C4B-BEA2-B3C78C92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FCC478-A200-BA42-B9D7-68690BEF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2C44CD-9346-E840-9857-DAD9316A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72EB7E-8C3C-B449-B025-DA76E80D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56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0AED8-ED14-8649-9001-262C9FA7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F70CF-9872-8946-8799-5A8ECE85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123B3F-F79B-D945-9035-5F045E3E8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06384-8B35-DC49-96B8-DCD8FB68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355A50-28E0-8F4B-BD34-F52F1592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585D3D-68F8-F542-8F93-D9197002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3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68EEB-B5B0-6145-8913-A7630794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8E730F-3C68-EF46-BBB6-8F934FBE2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ACC6E1-12C7-C447-B2D0-61A60AF4C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DF1823-8A36-E945-8DFF-0135521C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0252D6-C7F1-274C-88D5-1E6FAE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18E353-0478-204A-9D30-CB4371C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33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DAAC57-27B9-D243-9E91-A1848F1F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4DA36D-A026-7247-A5C7-1AC8FAB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FEF79-BE29-8F4B-99C4-19F00EB2B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97F8-9430-BC49-8D3A-D071BC4586DD}" type="datetimeFigureOut">
              <a:rPr kumimoji="1" lang="ja-JP" altLang="en-US" smtClean="0"/>
              <a:t>2020/9/30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CE6D5-54DF-ED4A-8E3F-F15CAFCD1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C9AD0-9433-8F4A-94C1-B31B28501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07CC-8000-0E4A-B4CF-79D367AEB3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519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7F6874D-3727-7347-80EA-FEF0B9DC5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63870"/>
              </p:ext>
            </p:extLst>
          </p:nvPr>
        </p:nvGraphicFramePr>
        <p:xfrm>
          <a:off x="92467" y="113016"/>
          <a:ext cx="12010491" cy="6667929"/>
        </p:xfrm>
        <a:graphic>
          <a:graphicData uri="http://schemas.openxmlformats.org/drawingml/2006/table">
            <a:tbl>
              <a:tblPr/>
              <a:tblGrid>
                <a:gridCol w="1347538">
                  <a:extLst>
                    <a:ext uri="{9D8B030D-6E8A-4147-A177-3AD203B41FA5}">
                      <a16:colId xmlns:a16="http://schemas.microsoft.com/office/drawing/2014/main" val="869121236"/>
                    </a:ext>
                  </a:extLst>
                </a:gridCol>
                <a:gridCol w="1638895">
                  <a:extLst>
                    <a:ext uri="{9D8B030D-6E8A-4147-A177-3AD203B41FA5}">
                      <a16:colId xmlns:a16="http://schemas.microsoft.com/office/drawing/2014/main" val="1181199596"/>
                    </a:ext>
                  </a:extLst>
                </a:gridCol>
                <a:gridCol w="1812905">
                  <a:extLst>
                    <a:ext uri="{9D8B030D-6E8A-4147-A177-3AD203B41FA5}">
                      <a16:colId xmlns:a16="http://schemas.microsoft.com/office/drawing/2014/main" val="1916446423"/>
                    </a:ext>
                  </a:extLst>
                </a:gridCol>
                <a:gridCol w="1845278">
                  <a:extLst>
                    <a:ext uri="{9D8B030D-6E8A-4147-A177-3AD203B41FA5}">
                      <a16:colId xmlns:a16="http://schemas.microsoft.com/office/drawing/2014/main" val="3589644436"/>
                    </a:ext>
                  </a:extLst>
                </a:gridCol>
                <a:gridCol w="1651038">
                  <a:extLst>
                    <a:ext uri="{9D8B030D-6E8A-4147-A177-3AD203B41FA5}">
                      <a16:colId xmlns:a16="http://schemas.microsoft.com/office/drawing/2014/main" val="3694364212"/>
                    </a:ext>
                  </a:extLst>
                </a:gridCol>
                <a:gridCol w="1930258">
                  <a:extLst>
                    <a:ext uri="{9D8B030D-6E8A-4147-A177-3AD203B41FA5}">
                      <a16:colId xmlns:a16="http://schemas.microsoft.com/office/drawing/2014/main" val="3335787609"/>
                    </a:ext>
                  </a:extLst>
                </a:gridCol>
                <a:gridCol w="1784579">
                  <a:extLst>
                    <a:ext uri="{9D8B030D-6E8A-4147-A177-3AD203B41FA5}">
                      <a16:colId xmlns:a16="http://schemas.microsoft.com/office/drawing/2014/main" val="1875025151"/>
                    </a:ext>
                  </a:extLst>
                </a:gridCol>
              </a:tblGrid>
              <a:tr h="45474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パターン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4481"/>
                  </a:ext>
                </a:extLst>
              </a:tr>
              <a:tr h="6816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リモートデスクトップ方式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仮想デスク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トップ方式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セキュアブラウザ方式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アプリケーションラッピング方式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会社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PC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の持ち帰り方式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562742"/>
                  </a:ext>
                </a:extLst>
              </a:tr>
              <a:tr h="12340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オフィスにある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テレワーク用の仮想端末を遠隔操作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クラウド上のアプリ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ケーションを社内外から利用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特別なブラウザを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用いて端末へのデータ保存を制限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テレワーク端末内へ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の保存を不可とする機能を提供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オフィスの端末を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持ち帰りテレワーク端末として利用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97347"/>
                  </a:ext>
                </a:extLst>
              </a:tr>
              <a:tr h="11558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端末に電子データを保存するか？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保存する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362854"/>
                  </a:ext>
                </a:extLst>
              </a:tr>
              <a:tr h="112624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オフィスの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端末と同じ環境を利用するか？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クラウド型アプリ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ブラウザ経由で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利用するアプリに関しては同じ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テレワーク専用の環境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同じ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18494"/>
                  </a:ext>
                </a:extLst>
              </a:tr>
              <a:tr h="108178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クラウドサービスを利用するか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する</a:t>
                      </a:r>
                      <a:r>
                        <a:rPr lang="en-US" altLang="ja-JP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しない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どちらも可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462080"/>
                  </a:ext>
                </a:extLst>
              </a:tr>
              <a:tr h="9335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高速インター</a:t>
                      </a:r>
                      <a:b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ネット回線の必要性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必須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望ましい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4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90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C59BE02-CCD9-5543-8A86-5922D007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8958"/>
              </p:ext>
            </p:extLst>
          </p:nvPr>
        </p:nvGraphicFramePr>
        <p:xfrm>
          <a:off x="246581" y="205483"/>
          <a:ext cx="11702265" cy="6408110"/>
        </p:xfrm>
        <a:graphic>
          <a:graphicData uri="http://schemas.openxmlformats.org/drawingml/2006/table">
            <a:tbl>
              <a:tblPr/>
              <a:tblGrid>
                <a:gridCol w="3508480">
                  <a:extLst>
                    <a:ext uri="{9D8B030D-6E8A-4147-A177-3AD203B41FA5}">
                      <a16:colId xmlns:a16="http://schemas.microsoft.com/office/drawing/2014/main" val="3003885136"/>
                    </a:ext>
                  </a:extLst>
                </a:gridCol>
                <a:gridCol w="4478056">
                  <a:extLst>
                    <a:ext uri="{9D8B030D-6E8A-4147-A177-3AD203B41FA5}">
                      <a16:colId xmlns:a16="http://schemas.microsoft.com/office/drawing/2014/main" val="2776643123"/>
                    </a:ext>
                  </a:extLst>
                </a:gridCol>
                <a:gridCol w="3715729">
                  <a:extLst>
                    <a:ext uri="{9D8B030D-6E8A-4147-A177-3AD203B41FA5}">
                      <a16:colId xmlns:a16="http://schemas.microsoft.com/office/drawing/2014/main" val="1484286181"/>
                    </a:ext>
                  </a:extLst>
                </a:gridCol>
              </a:tblGrid>
              <a:tr h="59021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2031"/>
                  </a:ext>
                </a:extLst>
              </a:tr>
              <a:tr h="133923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リモートアクセス端末への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専用ソフトインストール</a:t>
                      </a:r>
                      <a:r>
                        <a:rPr lang="en-US" altLang="ja-JP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/</a:t>
                      </a: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必要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環境設定も複雑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（専用ソフトは、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装置と同一メーカ製品が原則）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不要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専用ソフトが必要な場合は自動インストール、自動環境設定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endParaRPr lang="ja-JP" altLang="en-US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9082"/>
                  </a:ext>
                </a:extLst>
              </a:tr>
              <a:tr h="10431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専用ソフトが対応している装置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（パソコンが中心）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パソコン、</a:t>
                      </a:r>
                      <a:endParaRPr lang="en-US" altLang="ja-JP" sz="1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携帯電話（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ブラウザ使用）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71426"/>
                  </a:ext>
                </a:extLst>
              </a:tr>
              <a:tr h="84397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コンテンツやサーバーに対する</a:t>
                      </a:r>
                      <a:b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アクセス制御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容易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30568"/>
                  </a:ext>
                </a:extLst>
              </a:tr>
              <a:tr h="54117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初期導入コスト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321577"/>
                  </a:ext>
                </a:extLst>
              </a:tr>
              <a:tr h="52568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運用管理コスト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高い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低い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515290"/>
                  </a:ext>
                </a:extLst>
              </a:tr>
              <a:tr h="73710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既存ネットワークへの適用性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NAT（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アドレス変換）、ファイアー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ウォール越えなどの考慮が必要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シームレスに導入可能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1677389"/>
                  </a:ext>
                </a:extLst>
              </a:tr>
              <a:tr h="64804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性能（処理速度・アクセス速度）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SSL-VPN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より高速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IPSec-VPN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より低速</a:t>
                      </a:r>
                    </a:p>
                  </a:txBody>
                  <a:tcPr marL="7752" marR="7752" marT="77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39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4928173-71C7-5C44-A263-AFD44AB6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10164"/>
              </p:ext>
            </p:extLst>
          </p:nvPr>
        </p:nvGraphicFramePr>
        <p:xfrm>
          <a:off x="102742" y="205483"/>
          <a:ext cx="11989940" cy="6462445"/>
        </p:xfrm>
        <a:graphic>
          <a:graphicData uri="http://schemas.openxmlformats.org/drawingml/2006/table">
            <a:tbl>
              <a:tblPr/>
              <a:tblGrid>
                <a:gridCol w="1941815">
                  <a:extLst>
                    <a:ext uri="{9D8B030D-6E8A-4147-A177-3AD203B41FA5}">
                      <a16:colId xmlns:a16="http://schemas.microsoft.com/office/drawing/2014/main" val="2067368830"/>
                    </a:ext>
                  </a:extLst>
                </a:gridCol>
                <a:gridCol w="3246634">
                  <a:extLst>
                    <a:ext uri="{9D8B030D-6E8A-4147-A177-3AD203B41FA5}">
                      <a16:colId xmlns:a16="http://schemas.microsoft.com/office/drawing/2014/main" val="1221623990"/>
                    </a:ext>
                  </a:extLst>
                </a:gridCol>
                <a:gridCol w="3482939">
                  <a:extLst>
                    <a:ext uri="{9D8B030D-6E8A-4147-A177-3AD203B41FA5}">
                      <a16:colId xmlns:a16="http://schemas.microsoft.com/office/drawing/2014/main" val="2011437720"/>
                    </a:ext>
                  </a:extLst>
                </a:gridCol>
                <a:gridCol w="3318552">
                  <a:extLst>
                    <a:ext uri="{9D8B030D-6E8A-4147-A177-3AD203B41FA5}">
                      <a16:colId xmlns:a16="http://schemas.microsoft.com/office/drawing/2014/main" val="2453905515"/>
                    </a:ext>
                  </a:extLst>
                </a:gridCol>
              </a:tblGrid>
              <a:tr h="905028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リバースプロキシ方式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ポートフォワーディング方式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L2</a:t>
                      </a:r>
                      <a:r>
                        <a:rPr lang="ja-JP" altLang="en-US" sz="2000" b="1" i="0" u="none" strike="noStrike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フォワーディング方式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4"/>
                  </a:ext>
                </a:extLst>
              </a:tr>
              <a:tr h="147392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リモートアクセス端末側構成要素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ブラウザ＋モジュール（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からダウンロード、自動インストール）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604496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使用可能アプリケーション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通信中ポート番号が変わるものは使用できない場合あり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◎</a:t>
                      </a: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ほとんどのアプリケーションで使用可能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809330"/>
                  </a:ext>
                </a:extLst>
              </a:tr>
              <a:tr h="101483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リモートアクセス端末機器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○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ブラウザが動く端末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利用時に管理者権限が必要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△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モジュールの仕様によって制限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595297"/>
                  </a:ext>
                </a:extLst>
              </a:tr>
              <a:tr h="20538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用途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出張先の端末などから簡単に使いたい。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仕様アプリケーションは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メールや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型グループウェアなど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WEB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ページ中心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クライアント端末の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OS</a:t>
                      </a: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が様々である。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ある程度の種類のアプリケーションを使いたい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アプリケーションを制限なく使いたい。</a:t>
                      </a:r>
                      <a:b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</a:br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使用されるクライアント端末の種類は限られている。</a:t>
                      </a:r>
                    </a:p>
                  </a:txBody>
                  <a:tcPr marL="8232" marR="8232" marT="82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638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6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1C2DE9D-D7ED-4B4C-8B0C-A6D1FAF5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6254"/>
              </p:ext>
            </p:extLst>
          </p:nvPr>
        </p:nvGraphicFramePr>
        <p:xfrm>
          <a:off x="159027" y="159027"/>
          <a:ext cx="11887200" cy="6549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9291">
                  <a:extLst>
                    <a:ext uri="{9D8B030D-6E8A-4147-A177-3AD203B41FA5}">
                      <a16:colId xmlns:a16="http://schemas.microsoft.com/office/drawing/2014/main" val="329282240"/>
                    </a:ext>
                  </a:extLst>
                </a:gridCol>
                <a:gridCol w="3073815">
                  <a:extLst>
                    <a:ext uri="{9D8B030D-6E8A-4147-A177-3AD203B41FA5}">
                      <a16:colId xmlns:a16="http://schemas.microsoft.com/office/drawing/2014/main" val="2517006003"/>
                    </a:ext>
                  </a:extLst>
                </a:gridCol>
                <a:gridCol w="1062137">
                  <a:extLst>
                    <a:ext uri="{9D8B030D-6E8A-4147-A177-3AD203B41FA5}">
                      <a16:colId xmlns:a16="http://schemas.microsoft.com/office/drawing/2014/main" val="22439650"/>
                    </a:ext>
                  </a:extLst>
                </a:gridCol>
                <a:gridCol w="944217">
                  <a:extLst>
                    <a:ext uri="{9D8B030D-6E8A-4147-A177-3AD203B41FA5}">
                      <a16:colId xmlns:a16="http://schemas.microsoft.com/office/drawing/2014/main" val="4267114608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2745333754"/>
                    </a:ext>
                  </a:extLst>
                </a:gridCol>
                <a:gridCol w="1292087">
                  <a:extLst>
                    <a:ext uri="{9D8B030D-6E8A-4147-A177-3AD203B41FA5}">
                      <a16:colId xmlns:a16="http://schemas.microsoft.com/office/drawing/2014/main" val="3867531369"/>
                    </a:ext>
                  </a:extLst>
                </a:gridCol>
                <a:gridCol w="1103244">
                  <a:extLst>
                    <a:ext uri="{9D8B030D-6E8A-4147-A177-3AD203B41FA5}">
                      <a16:colId xmlns:a16="http://schemas.microsoft.com/office/drawing/2014/main" val="3646735341"/>
                    </a:ext>
                  </a:extLst>
                </a:gridCol>
                <a:gridCol w="1948070">
                  <a:extLst>
                    <a:ext uri="{9D8B030D-6E8A-4147-A177-3AD203B41FA5}">
                      <a16:colId xmlns:a16="http://schemas.microsoft.com/office/drawing/2014/main" val="3100217526"/>
                    </a:ext>
                  </a:extLst>
                </a:gridCol>
              </a:tblGrid>
              <a:tr h="12970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ログ能力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鍵交換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800" b="1" u="none" strike="noStrike" dirty="0" err="1">
                          <a:effectLst/>
                        </a:rPr>
                        <a:t>webUI</a:t>
                      </a:r>
                      <a:endParaRPr lang="en" sz="18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適用先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800" b="1" u="none" strike="noStrike">
                          <a:effectLst/>
                        </a:rPr>
                        <a:t>適用難易度</a:t>
                      </a:r>
                      <a:endParaRPr lang="ja-JP" altLang="en-US" sz="18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9316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sshportal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動的にユーザとホストを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構成する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少し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64702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sshuttle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擬似的な簡易</a:t>
                      </a:r>
                      <a:r>
                        <a:rPr lang="en" sz="2000" u="none" strike="noStrike" dirty="0">
                          <a:effectLst/>
                        </a:rPr>
                        <a:t>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※VPN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易しい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専用のサイトが用意されている上に、導入手順が詳細に記されている。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699583"/>
                  </a:ext>
                </a:extLst>
              </a:tr>
              <a:tr h="1750959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sshpiper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プロキシーのような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ソフトウェア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RSA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+mn-ea"/>
                        </a:rPr>
                        <a:t>導入や使用法などがあまり詳細に記されていない。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50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7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61A0D96-8D85-3A43-AFE4-4BA56BC39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110118"/>
              </p:ext>
            </p:extLst>
          </p:nvPr>
        </p:nvGraphicFramePr>
        <p:xfrm>
          <a:off x="115294" y="97900"/>
          <a:ext cx="11936894" cy="6638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2513">
                  <a:extLst>
                    <a:ext uri="{9D8B030D-6E8A-4147-A177-3AD203B41FA5}">
                      <a16:colId xmlns:a16="http://schemas.microsoft.com/office/drawing/2014/main" val="1071551737"/>
                    </a:ext>
                  </a:extLst>
                </a:gridCol>
                <a:gridCol w="2464904">
                  <a:extLst>
                    <a:ext uri="{9D8B030D-6E8A-4147-A177-3AD203B41FA5}">
                      <a16:colId xmlns:a16="http://schemas.microsoft.com/office/drawing/2014/main" val="3964152360"/>
                    </a:ext>
                  </a:extLst>
                </a:gridCol>
                <a:gridCol w="1033670">
                  <a:extLst>
                    <a:ext uri="{9D8B030D-6E8A-4147-A177-3AD203B41FA5}">
                      <a16:colId xmlns:a16="http://schemas.microsoft.com/office/drawing/2014/main" val="375753627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1669783534"/>
                    </a:ext>
                  </a:extLst>
                </a:gridCol>
                <a:gridCol w="892687">
                  <a:extLst>
                    <a:ext uri="{9D8B030D-6E8A-4147-A177-3AD203B41FA5}">
                      <a16:colId xmlns:a16="http://schemas.microsoft.com/office/drawing/2014/main" val="757197614"/>
                    </a:ext>
                  </a:extLst>
                </a:gridCol>
                <a:gridCol w="1751281">
                  <a:extLst>
                    <a:ext uri="{9D8B030D-6E8A-4147-A177-3AD203B41FA5}">
                      <a16:colId xmlns:a16="http://schemas.microsoft.com/office/drawing/2014/main" val="4180918969"/>
                    </a:ext>
                  </a:extLst>
                </a:gridCol>
                <a:gridCol w="895771">
                  <a:extLst>
                    <a:ext uri="{9D8B030D-6E8A-4147-A177-3AD203B41FA5}">
                      <a16:colId xmlns:a16="http://schemas.microsoft.com/office/drawing/2014/main" val="4272599042"/>
                    </a:ext>
                  </a:extLst>
                </a:gridCol>
                <a:gridCol w="2274651">
                  <a:extLst>
                    <a:ext uri="{9D8B030D-6E8A-4147-A177-3AD203B41FA5}">
                      <a16:colId xmlns:a16="http://schemas.microsoft.com/office/drawing/2014/main" val="1192092085"/>
                    </a:ext>
                  </a:extLst>
                </a:gridCol>
              </a:tblGrid>
              <a:tr h="91440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名前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概要　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ログ能力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key exchange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 err="1">
                          <a:effectLst/>
                        </a:rPr>
                        <a:t>webUI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適用先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u="none" strike="noStrike">
                          <a:effectLst/>
                        </a:rPr>
                        <a:t>適用難易度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/>
                </a:tc>
                <a:extLst>
                  <a:ext uri="{0D108BD9-81ED-4DB2-BD59-A6C34878D82A}">
                    <a16:rowId xmlns:a16="http://schemas.microsoft.com/office/drawing/2014/main" val="1397213480"/>
                  </a:ext>
                </a:extLst>
              </a:tr>
              <a:tr h="191326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Aker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FreeIPA</a:t>
                      </a:r>
                      <a:r>
                        <a:rPr lang="ja-JP" altLang="en-US" sz="2000" u="none" strike="noStrike">
                          <a:effectLst/>
                        </a:rPr>
                        <a:t>を利用した</a:t>
                      </a:r>
                      <a:r>
                        <a:rPr lang="en" sz="20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2000" u="none" strike="noStrike">
                          <a:effectLst/>
                        </a:rPr>
                        <a:t>サーバーツール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Kerberos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チケット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なし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u="none" strike="noStrike" dirty="0">
                          <a:effectLst/>
                        </a:rPr>
                        <a:t>Gateway Server,</a:t>
                      </a:r>
                    </a:p>
                    <a:p>
                      <a:pPr algn="ctr" fontAlgn="ctr"/>
                      <a:r>
                        <a:rPr lang="en" sz="2000" u="none" strike="noStrike" dirty="0" err="1">
                          <a:effectLst/>
                        </a:rPr>
                        <a:t>HostServer</a:t>
                      </a:r>
                      <a:r>
                        <a:rPr lang="en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難しい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" altLang="ja-JP" sz="2000" u="none" strike="noStrike" dirty="0">
                          <a:effectLst/>
                        </a:rPr>
                        <a:t>python2</a:t>
                      </a:r>
                      <a:r>
                        <a:rPr lang="ja-JP" altLang="en-US" sz="2000" u="none" strike="noStrike">
                          <a:effectLst/>
                        </a:rPr>
                        <a:t>と</a:t>
                      </a:r>
                      <a:r>
                        <a:rPr lang="en" altLang="ja-JP" sz="2000" u="none" strike="noStrike" dirty="0">
                          <a:effectLst/>
                        </a:rPr>
                        <a:t>python3</a:t>
                      </a:r>
                      <a:r>
                        <a:rPr lang="ja-JP" altLang="en-US" sz="2000" u="none" strike="noStrike">
                          <a:effectLst/>
                        </a:rPr>
                        <a:t>の依存関係の問題あり。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altLang="ja-JP" sz="2000" u="none" strike="noStrike" dirty="0">
                        <a:effectLst/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インストールまでの説明が少ない。</a:t>
                      </a:r>
                      <a:endParaRPr kumimoji="1" lang="ja-JP" altLang="en-US" sz="2000"/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940608"/>
                  </a:ext>
                </a:extLst>
              </a:tr>
              <a:tr h="1670731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u="none" strike="noStrike" dirty="0">
                          <a:effectLst/>
                        </a:rPr>
                        <a:t>teleport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リモートアクセスするためのセキュリティゲートウェイ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</a:rPr>
                        <a:t>SSL</a:t>
                      </a:r>
                      <a:r>
                        <a:rPr lang="ja-JP" altLang="en-US" sz="2000" u="none" strike="noStrike">
                          <a:effectLst/>
                        </a:rPr>
                        <a:t>証明書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あり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すこし</a:t>
                      </a:r>
                      <a:endParaRPr lang="en-US" altLang="ja-JP" sz="2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難しい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u="none" strike="noStrike">
                          <a:effectLst/>
                        </a:rPr>
                        <a:t>管理者専用のサイトが用意されており、導入まで丁寧に記載されている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985901"/>
                  </a:ext>
                </a:extLst>
              </a:tr>
              <a:tr h="2095994">
                <a:tc>
                  <a:txBody>
                    <a:bodyPr/>
                    <a:lstStyle/>
                    <a:p>
                      <a:pPr algn="ctr" fontAlgn="ctr"/>
                      <a:r>
                        <a:rPr lang="en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SoftEther</a:t>
                      </a:r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VPN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レイヤ２でカプセル化やトンネリングを行う、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VPN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構築ソフトウェア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あり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認証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RSA</a:t>
                      </a:r>
                    </a:p>
                    <a:p>
                      <a:pPr algn="ctr" fontAlgn="ctr"/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暗号化</a:t>
                      </a:r>
                      <a:endParaRPr lang="en-US" altLang="ja-JP" sz="20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AES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、</a:t>
                      </a:r>
                      <a:r>
                        <a:rPr lang="en-US" altLang="ja-JP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DES</a:t>
                      </a: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など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なし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ja-JP" sz="2000" u="none" strike="noStrike" dirty="0">
                          <a:effectLst/>
                        </a:rPr>
                        <a:t>Gateway Server, </a:t>
                      </a:r>
                      <a:r>
                        <a:rPr lang="en" altLang="ja-JP" sz="2000" u="none" strike="noStrike" dirty="0" err="1">
                          <a:effectLst/>
                        </a:rPr>
                        <a:t>HostServer</a:t>
                      </a:r>
                      <a:r>
                        <a:rPr lang="en" altLang="ja-JP" sz="2000" u="none" strike="noStrike" dirty="0">
                          <a:effectLst/>
                        </a:rPr>
                        <a:t>,</a:t>
                      </a:r>
                    </a:p>
                    <a:p>
                      <a:pPr algn="ctr" fontAlgn="ctr"/>
                      <a:r>
                        <a:rPr lang="ja-JP" altLang="en-US" sz="2000" u="none" strike="noStrike">
                          <a:effectLst/>
                        </a:rPr>
                        <a:t>クライアント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+mn-ea"/>
                      </a:endParaRP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すこし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algn="ctr" fontAlgn="ctr"/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易しい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インストールまでのロードマップが用意されている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  <a:p>
                      <a:pPr marL="0" indent="0" algn="l" fontAlgn="ctr">
                        <a:buFontTx/>
                        <a:buNone/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コンピュータネットワークへの深い知識が必要</a:t>
                      </a:r>
                    </a:p>
                  </a:txBody>
                  <a:tcPr marL="6330" marR="6330" marT="63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05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9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71127"/>
              </p:ext>
            </p:extLst>
          </p:nvPr>
        </p:nvGraphicFramePr>
        <p:xfrm>
          <a:off x="129209" y="79304"/>
          <a:ext cx="11728173" cy="630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l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5941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l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メーカー：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kumimoji="1" lang="en" altLang="ja-JP" sz="24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Gigabit Ethernet LAN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10GBase-T ports</a:t>
                      </a:r>
                    </a:p>
                    <a:p>
                      <a:pPr algn="l"/>
                      <a:r>
                        <a:rPr kumimoji="1" lang="en" altLang="ja-JP" sz="24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en" altLang="ja-JP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Dedicated IPMI LAN port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6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600DFFA-E5CB-6D46-972D-22383C2CF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180384"/>
              </p:ext>
            </p:extLst>
          </p:nvPr>
        </p:nvGraphicFramePr>
        <p:xfrm>
          <a:off x="129209" y="159026"/>
          <a:ext cx="11797748" cy="6153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3542">
                  <a:extLst>
                    <a:ext uri="{9D8B030D-6E8A-4147-A177-3AD203B41FA5}">
                      <a16:colId xmlns:a16="http://schemas.microsoft.com/office/drawing/2014/main" val="3846216585"/>
                    </a:ext>
                  </a:extLst>
                </a:gridCol>
                <a:gridCol w="5824206">
                  <a:extLst>
                    <a:ext uri="{9D8B030D-6E8A-4147-A177-3AD203B41FA5}">
                      <a16:colId xmlns:a16="http://schemas.microsoft.com/office/drawing/2014/main" val="3219667578"/>
                    </a:ext>
                  </a:extLst>
                </a:gridCol>
              </a:tblGrid>
              <a:tr h="95415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FXC</a:t>
                      </a:r>
                      <a:r>
                        <a:rPr lang="ja-JP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株式会社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275458"/>
                  </a:ext>
                </a:extLst>
              </a:tr>
              <a:tr h="117694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製品型番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FXC5210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376571"/>
                  </a:ext>
                </a:extLst>
              </a:tr>
              <a:tr h="110159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データ転送速度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10/100/100Mbps(CSMA/CD)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35675"/>
                  </a:ext>
                </a:extLst>
              </a:tr>
              <a:tr h="1239916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イーサネットポート</a:t>
                      </a:r>
                      <a:b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sz="2400" b="1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BASE-T / 100BASE-TX /1000BASE-T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ポート</a:t>
                      </a:r>
                      <a:endParaRPr lang="en-US" altLang="ja-JP" sz="2400" u="none" strike="noStrike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2SFP(</a:t>
                      </a:r>
                      <a:r>
                        <a:rPr kumimoji="1" lang="en" altLang="ja-JP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Form Factor Pluggable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76686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総スループット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14.8Mpps(64byte)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082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総帯域幅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20Gbps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2736"/>
                  </a:ext>
                </a:extLst>
              </a:tr>
              <a:tr h="560451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  <a:latin typeface="+mn-ea"/>
                          <a:ea typeface="+mn-ea"/>
                        </a:rPr>
                        <a:t>MAC</a:t>
                      </a:r>
                      <a:r>
                        <a:rPr lang="ja-JP" altLang="en-US" sz="2400" b="1" u="none" strike="noStrike">
                          <a:effectLst/>
                          <a:latin typeface="+mn-ea"/>
                          <a:ea typeface="+mn-ea"/>
                        </a:rPr>
                        <a:t>アドレス登録数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8,000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個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95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4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4FAAF81-9621-5D43-ADDA-0996D763AE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209" y="79304"/>
          <a:ext cx="11728173" cy="7397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8756">
                  <a:extLst>
                    <a:ext uri="{9D8B030D-6E8A-4147-A177-3AD203B41FA5}">
                      <a16:colId xmlns:a16="http://schemas.microsoft.com/office/drawing/2014/main" val="2636257918"/>
                    </a:ext>
                  </a:extLst>
                </a:gridCol>
                <a:gridCol w="8259417">
                  <a:extLst>
                    <a:ext uri="{9D8B030D-6E8A-4147-A177-3AD203B41FA5}">
                      <a16:colId xmlns:a16="http://schemas.microsoft.com/office/drawing/2014/main" val="3758699880"/>
                    </a:ext>
                  </a:extLst>
                </a:gridCol>
              </a:tblGrid>
              <a:tr h="537765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のメーカー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70898"/>
                  </a:ext>
                </a:extLst>
              </a:tr>
              <a:tr h="75278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Server</a:t>
                      </a:r>
                      <a:r>
                        <a:rPr lang="ja-JP" altLang="en-US" sz="2400" b="1" u="none" strike="noStrike">
                          <a:effectLst/>
                        </a:rPr>
                        <a:t>のモデル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SYS-5018D-FN4T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433363"/>
                  </a:ext>
                </a:extLst>
              </a:tr>
              <a:tr h="547128"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b="1" u="none" strike="noStrike" dirty="0">
                          <a:effectLst/>
                        </a:rPr>
                        <a:t>CPU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Intel(R) Xeon(R) CPU D-1541 @ 2.10GHz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コア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8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スレッド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16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CPU 1</a:t>
                      </a:r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コ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44506"/>
                  </a:ext>
                </a:extLst>
              </a:tr>
              <a:tr h="7134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マザーボード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Supermicro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X10SDV-8C-TLN4F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11028"/>
                  </a:ext>
                </a:extLst>
              </a:tr>
              <a:tr h="4691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メモリ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128GB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579759"/>
                  </a:ext>
                </a:extLst>
              </a:tr>
              <a:tr h="1594179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ストレージ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モデル：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ATA SAMSUNG MZ7LM240 (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scsi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ハードディスク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dev/</a:t>
                      </a:r>
                      <a:r>
                        <a:rPr lang="en" sz="2400" u="none" strike="noStrike" dirty="0" err="1">
                          <a:effectLst/>
                          <a:latin typeface="+mn-ea"/>
                          <a:ea typeface="+mn-ea"/>
                        </a:rPr>
                        <a:t>sda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: 240GB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セクタサイズ 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論理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物理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): 512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B/512B</a:t>
                      </a:r>
                    </a:p>
                    <a:p>
                      <a:pPr algn="ctr" fontAlgn="ctr"/>
                      <a:r>
                        <a:rPr lang="en-US" altLang="ja-JP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×2</a:t>
                      </a:r>
                      <a:endParaRPr lang="en" sz="2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24048"/>
                  </a:ext>
                </a:extLst>
              </a:tr>
              <a:tr h="135188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1" u="none" strike="noStrike">
                          <a:effectLst/>
                        </a:rPr>
                        <a:t>ネットワーク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Dual LAN 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メーカー：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Intel Corporation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X552/X557-AT</a:t>
                      </a:r>
                      <a:b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ja-JP" altLang="en-US" sz="2400" u="none" strike="noStrike">
                          <a:effectLst/>
                          <a:latin typeface="+mn-ea"/>
                          <a:ea typeface="+mn-ea"/>
                        </a:rPr>
                        <a:t>規格：</a:t>
                      </a:r>
                      <a:r>
                        <a:rPr lang="en-US" altLang="ja-JP" sz="240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en" sz="2400" u="none" strike="noStrike" dirty="0">
                          <a:effectLst/>
                          <a:latin typeface="+mn-ea"/>
                          <a:ea typeface="+mn-ea"/>
                        </a:rPr>
                        <a:t>GBASE-T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メーカー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Intel Corporation </a:t>
                      </a:r>
                    </a:p>
                    <a:p>
                      <a:pPr algn="ctr" fontAlgn="ctr"/>
                      <a:r>
                        <a:rPr lang="ja-JP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型番：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I350 Gigabit Network Connection</a:t>
                      </a:r>
                    </a:p>
                    <a:p>
                      <a:pPr algn="ct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6" marR="6856" marT="685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95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27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947</Words>
  <Application>Microsoft Macintosh PowerPoint</Application>
  <PresentationFormat>ワイド画面</PresentationFormat>
  <Paragraphs>246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 貴哉</dc:creator>
  <cp:lastModifiedBy>上田 貴哉</cp:lastModifiedBy>
  <cp:revision>94</cp:revision>
  <cp:lastPrinted>2020-09-30T05:32:39Z</cp:lastPrinted>
  <dcterms:created xsi:type="dcterms:W3CDTF">2020-08-27T11:10:27Z</dcterms:created>
  <dcterms:modified xsi:type="dcterms:W3CDTF">2020-09-30T05:34:20Z</dcterms:modified>
</cp:coreProperties>
</file>