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3" r:id="rId4"/>
    <p:sldId id="264" r:id="rId5"/>
    <p:sldId id="265" r:id="rId6"/>
    <p:sldId id="260" r:id="rId7"/>
    <p:sldId id="267" r:id="rId8"/>
    <p:sldId id="268" r:id="rId9"/>
    <p:sldId id="270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9"/>
    <p:restoredTop sz="93631"/>
  </p:normalViewPr>
  <p:slideViewPr>
    <p:cSldViewPr snapToGrid="0" snapToObjects="1">
      <p:cViewPr varScale="1">
        <p:scale>
          <a:sx n="85" d="100"/>
          <a:sy n="85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E72C-1B90-914A-A417-2D7D12309D01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8E19-B81A-F542-8311-AF3BA7223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4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EE74A-3C56-454F-ACBB-5AFEC6B6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6BB0DF-E9E3-BC42-B775-4A365C8D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16E441-4FD7-6F4D-A254-07B6AA78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A1E8-844B-A64D-890B-364E225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C67CA-33FB-3748-AE2A-1160B27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61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A8E5-2578-BB42-8BD8-C3D65571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D2E680-2CCC-E043-88EF-ED7A7B4C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7410A-568E-4646-938B-D873BC8C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05063-5EE9-6147-98BD-602CC66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3FE56-E5F0-1A4E-92C3-97F3F8F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0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13EB33-2728-2246-8DD3-EBF41550A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058E63-2858-6F4D-B50E-06F96B47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E891B-FEBF-5E44-AC6E-A8726241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2A4B1-F2D3-E246-AEB0-1FDB2BFF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9CCDB-0AA3-4B44-9BD4-0022210E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6B35-09C4-9348-8D99-11AFEF9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2E12-5FF6-0B47-9513-8485A8B7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09838-471E-534F-A5CC-B73E374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032C7-6290-F24A-BCFF-D16CAE73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E1D28-31C9-E146-95E2-1275CB4A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BDBA1-E68F-6C4B-9C79-7B82932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6882EA-9CC6-044E-889B-D554B494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1D45D8-AE7B-2748-893C-6441ABDA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FBD19-FDDC-AD43-85BD-6ADCCC4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2EE6B-A3B0-CC40-9FEF-A3956BC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1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B5C2D-205A-AE43-97CB-705291B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7C8AB-332E-8F44-9273-DEED705B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E3B938-09F3-C840-A1CC-65EF96D3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5B3CF-DECC-3541-83FE-C754AC4F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B763A-94F6-0440-92BA-29593578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E5595-9622-C14E-B64B-0C0922DA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BDF1-57C0-0B43-B7ED-A5090C7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281F8-FE72-EB47-AA07-E7CFB80A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BACA1-B0F7-4246-9C5C-53449605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68F96-64FE-9A4E-8925-DCA151D4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8C966-6096-5244-8B59-0830FC12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9CB0C2-AFAD-7346-8BB5-BD605F57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AAE6D3-A6D4-D640-864D-3FB6EF7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8B2A0-0DCA-2241-8101-AD02464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4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074C-732C-5643-ACC6-3BBBB2B0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BAE549-FD66-8848-A6E5-76A6E1D8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DEA677-94E7-6346-8F58-3EEA6DAE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E68EB6-3BC1-2744-A883-923488A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91F615-5E0C-BE41-A16F-ABF3C9C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4BC2A-02AE-284B-AB19-2809A3FE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A8491-D5C5-E14D-ACC9-A06A1C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0EBAB-19A5-FA4E-946A-1066959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240D4-5602-D647-80AC-CFCBE64B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24138-64C0-BF43-B63F-BBF2619C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20ED9-05A8-6D46-B41A-B8F9F4DC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70993-CD6E-EF43-8F9E-17134AA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6306B-FC34-F841-A16C-7E51C4A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B4CAD-AB83-9A49-AA97-E9BF9ECB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FA3975-C65F-FA47-B4ED-C3833B32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B8BF62-2850-0F4C-A6B3-5829BD6B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A5B1A8-ECED-E64C-A971-9CE66909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DD73A-9EC2-3044-9D0A-A67B744A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9DB10-DAC3-5F42-B7CC-8A68D8D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3049D2-29EF-4444-90D0-9F35F8E3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C2233-92C8-614D-8E29-69241210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EF432-7952-3E4E-8D1B-94520A7C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5DEE-42C8-C840-B1B2-551C7203F112}" type="datetimeFigureOut">
              <a:rPr kumimoji="1" lang="ja-JP" altLang="en-US" smtClean="0"/>
              <a:t>2020/8/19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2FC6BF-C178-634F-B371-FDB878B9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0C1D7-C458-D34A-A4FB-FCC0D762E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A69B-FC5B-8F4F-B0EA-80792F6A0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0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1" y="2036747"/>
            <a:ext cx="1376847" cy="19275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82" y="2275368"/>
            <a:ext cx="2415886" cy="17179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077766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164254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84304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1" y="1257100"/>
            <a:ext cx="3129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kumimoji="1" lang="ja-JP" altLang="en-US" sz="1600"/>
              <a:t>コマンドプロンプト上で</a:t>
            </a:r>
            <a:endParaRPr kumimoji="1" lang="en-US" altLang="ja-JP" sz="1600" dirty="0"/>
          </a:p>
          <a:p>
            <a:r>
              <a:rPr lang="en-US" altLang="ja-JP" sz="1600" dirty="0"/>
              <a:t>$telnet 150.65.136.94</a:t>
            </a:r>
            <a:r>
              <a:rPr lang="ja-JP" altLang="en-US" sz="1600"/>
              <a:t>　と入力</a:t>
            </a: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/>
              <a:t>接続要求）</a:t>
            </a:r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1" y="2563345"/>
            <a:ext cx="3442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②</a:t>
            </a:r>
            <a:r>
              <a:rPr kumimoji="1" lang="en-US" altLang="ja-JP" sz="1600" dirty="0"/>
              <a:t>TCP</a:t>
            </a:r>
            <a:r>
              <a:rPr kumimoji="1" lang="ja-JP" altLang="en-US" sz="1600"/>
              <a:t>によるコネクション確立後</a:t>
            </a:r>
            <a:endParaRPr kumimoji="1" lang="en-US" altLang="ja-JP" sz="1600" dirty="0"/>
          </a:p>
          <a:p>
            <a:r>
              <a:rPr lang="en-US" altLang="ja-JP" sz="1600" dirty="0"/>
              <a:t>Telnet</a:t>
            </a:r>
            <a:r>
              <a:rPr lang="ja-JP" altLang="en-US" sz="1600"/>
              <a:t>サーバから応答画面表示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7" y="3429589"/>
            <a:ext cx="41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③コマンドプロンプト上でコマンド</a:t>
            </a:r>
            <a:endParaRPr kumimoji="1" lang="en-US" altLang="ja-JP" sz="1600" dirty="0"/>
          </a:p>
          <a:p>
            <a:r>
              <a:rPr kumimoji="1" lang="ja-JP" altLang="en-US" sz="1600"/>
              <a:t>入力を行い</a:t>
            </a:r>
            <a:r>
              <a:rPr lang="ja-JP" altLang="en-US" sz="1600"/>
              <a:t>サーバに対して命令を行う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1139640" y="4222414"/>
            <a:ext cx="294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ja-JP" altLang="en-US" sz="1600"/>
              <a:t>クライアント</a:t>
            </a:r>
            <a:endParaRPr kumimoji="1" lang="ja-JP" altLang="en-US" sz="1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99175" y="4026862"/>
            <a:ext cx="321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SSH</a:t>
            </a:r>
            <a:r>
              <a:rPr kumimoji="1" lang="ja-JP" altLang="en-US" sz="1600"/>
              <a:t>サーバ</a:t>
            </a:r>
            <a:endParaRPr kumimoji="1" lang="en-US" altLang="ja-JP" sz="1600" dirty="0"/>
          </a:p>
          <a:p>
            <a:r>
              <a:rPr lang="en-US" altLang="ja-JP" sz="1600" dirty="0"/>
              <a:t>IP </a:t>
            </a:r>
            <a:r>
              <a:rPr lang="en-US" altLang="ja-JP" sz="1600" dirty="0" err="1"/>
              <a:t>addres</a:t>
            </a:r>
            <a:r>
              <a:rPr lang="en-US" altLang="ja-JP" sz="1600" dirty="0"/>
              <a:t> :</a:t>
            </a:r>
          </a:p>
          <a:p>
            <a:r>
              <a:rPr kumimoji="1" lang="en-US" altLang="ja-JP" sz="1600" dirty="0"/>
              <a:t>150.</a:t>
            </a:r>
            <a:r>
              <a:rPr lang="en-US" altLang="ja-JP" sz="1600" dirty="0"/>
              <a:t>65.136.94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5112441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428070"/>
            <a:ext cx="3697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④受信したコマンドに従い処理を行い、</a:t>
            </a:r>
            <a:endParaRPr kumimoji="1" lang="en-US" altLang="ja-JP" sz="1600" dirty="0"/>
          </a:p>
          <a:p>
            <a:r>
              <a:rPr lang="ja-JP" altLang="en-US" sz="1600"/>
              <a:t>結果をクライアントに対して送信する。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68617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B1270F-9B4C-0F4B-92C8-5FBA9E7E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7" y="920263"/>
            <a:ext cx="811542" cy="1069760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06763CC7-FBDF-B341-8F4C-6EFEC8F8190C}"/>
              </a:ext>
            </a:extLst>
          </p:cNvPr>
          <p:cNvSpPr/>
          <p:nvPr/>
        </p:nvSpPr>
        <p:spPr>
          <a:xfrm>
            <a:off x="4095783" y="1984740"/>
            <a:ext cx="2488366" cy="254832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グループ情報</a:t>
            </a:r>
            <a:endParaRPr kumimoji="1" lang="en-US" altLang="ja-JP" dirty="0"/>
          </a:p>
          <a:p>
            <a:pPr algn="ctr"/>
            <a:r>
              <a:rPr lang="ja-JP" altLang="en-US"/>
              <a:t>ユーザ情報</a:t>
            </a:r>
            <a:endParaRPr lang="en-US" altLang="ja-JP" dirty="0"/>
          </a:p>
          <a:p>
            <a:pPr algn="ctr"/>
            <a:r>
              <a:rPr kumimoji="1" lang="ja-JP" altLang="en-US"/>
              <a:t>ホスト情報</a:t>
            </a:r>
            <a:endParaRPr kumimoji="1" lang="en-US" altLang="ja-JP" dirty="0"/>
          </a:p>
          <a:p>
            <a:pPr algn="ctr"/>
            <a:r>
              <a:rPr lang="ja-JP" altLang="en-US"/>
              <a:t>アドレス帳</a:t>
            </a:r>
            <a:endParaRPr lang="en-US" altLang="ja-JP" dirty="0"/>
          </a:p>
          <a:p>
            <a:pPr algn="ctr"/>
            <a:r>
              <a:rPr kumimoji="1" lang="ja-JP" altLang="en-US"/>
              <a:t>メールアドレス情報</a:t>
            </a:r>
            <a:endParaRPr kumimoji="1" lang="en-US" altLang="ja-JP" dirty="0"/>
          </a:p>
          <a:p>
            <a:pPr algn="ctr"/>
            <a:r>
              <a:rPr lang="en-US" altLang="ja-JP" dirty="0"/>
              <a:t>DNS</a:t>
            </a:r>
            <a:r>
              <a:rPr lang="ja-JP" altLang="en-US"/>
              <a:t>ゾーン情報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BC94EF-E4C8-CA41-B8EC-35FFF2C0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59" y="444764"/>
            <a:ext cx="1420845" cy="101037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DE22BD-AE12-7940-A72F-D0A127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52" y="2589561"/>
            <a:ext cx="1117081" cy="100395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25E516-3F3C-7043-93AB-6E406B64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9" y="4379812"/>
            <a:ext cx="1347107" cy="79179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CDF19D-5FF2-2146-ABFD-9AB5F051FB9F}"/>
              </a:ext>
            </a:extLst>
          </p:cNvPr>
          <p:cNvSpPr txBox="1"/>
          <p:nvPr/>
        </p:nvSpPr>
        <p:spPr>
          <a:xfrm>
            <a:off x="1499016" y="51716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DNS</a:t>
            </a:r>
            <a:r>
              <a:rPr kumimoji="1" lang="ja-JP" altLang="en-US"/>
              <a:t>サーバ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E08791-9276-A34D-8E46-E9473EA586C8}"/>
              </a:ext>
            </a:extLst>
          </p:cNvPr>
          <p:cNvSpPr txBox="1"/>
          <p:nvPr/>
        </p:nvSpPr>
        <p:spPr>
          <a:xfrm>
            <a:off x="8116841" y="612197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サーバ</a:t>
            </a:r>
            <a:endParaRPr kumimoji="1"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E76FDC5-F9AD-2340-AE1A-9ED5A00B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41" y="4820837"/>
            <a:ext cx="1262873" cy="130114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7DDA18-7197-0E43-8DEE-7B1455E7914C}"/>
              </a:ext>
            </a:extLst>
          </p:cNvPr>
          <p:cNvSpPr txBox="1"/>
          <p:nvPr/>
        </p:nvSpPr>
        <p:spPr>
          <a:xfrm>
            <a:off x="1721972" y="198474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UNIX</a:t>
            </a:r>
            <a:r>
              <a:rPr kumimoji="1" lang="ja-JP" altLang="en-US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1AAC7F-87EE-4D41-BC5F-BB00C556A634}"/>
              </a:ext>
            </a:extLst>
          </p:cNvPr>
          <p:cNvSpPr txBox="1"/>
          <p:nvPr/>
        </p:nvSpPr>
        <p:spPr>
          <a:xfrm>
            <a:off x="7202446" y="14551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メールクライアント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C47E44-C23F-1445-8216-9E55E048A45D}"/>
              </a:ext>
            </a:extLst>
          </p:cNvPr>
          <p:cNvSpPr txBox="1"/>
          <p:nvPr/>
        </p:nvSpPr>
        <p:spPr>
          <a:xfrm>
            <a:off x="10058400" y="38524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40714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1224823" y="4985421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05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05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56" y="4147221"/>
            <a:ext cx="520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Telnet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57093" y="3384339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T</a:t>
            </a:r>
            <a:r>
              <a:rPr kumimoji="1" lang="en-US" altLang="ja-JP" sz="2400" dirty="0"/>
              <a:t>elnet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4040683" y="4043414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522914" y="289564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</p:spTree>
    <p:extLst>
      <p:ext uri="{BB962C8B-B14F-4D97-AF65-F5344CB8AC3E}">
        <p14:creationId xmlns:p14="http://schemas.microsoft.com/office/powerpoint/2010/main" val="22732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B6E71C-EA0D-EF4A-80B1-824E9ED2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8" y="1562409"/>
            <a:ext cx="2285632" cy="162533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5274E48-EB17-6E4B-90E6-E990F5B9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55" y="1437077"/>
            <a:ext cx="1250478" cy="1750669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6F7B3CDD-B171-EF44-907B-7B1E7A6E526B}"/>
              </a:ext>
            </a:extLst>
          </p:cNvPr>
          <p:cNvSpPr/>
          <p:nvPr/>
        </p:nvSpPr>
        <p:spPr>
          <a:xfrm>
            <a:off x="3655371" y="1012908"/>
            <a:ext cx="5690264" cy="27243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278CFE-69CD-B748-8CF6-6D596B0D2797}"/>
              </a:ext>
            </a:extLst>
          </p:cNvPr>
          <p:cNvCxnSpPr>
            <a:cxnSpLocks/>
          </p:cNvCxnSpPr>
          <p:nvPr/>
        </p:nvCxnSpPr>
        <p:spPr>
          <a:xfrm>
            <a:off x="3048000" y="1809668"/>
            <a:ext cx="7162800" cy="0"/>
          </a:xfrm>
          <a:prstGeom prst="straightConnector1">
            <a:avLst/>
          </a:prstGeom>
          <a:ln w="1143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D5742F-FC45-804E-829E-587D68BA9702}"/>
              </a:ext>
            </a:extLst>
          </p:cNvPr>
          <p:cNvCxnSpPr>
            <a:cxnSpLocks/>
          </p:cNvCxnSpPr>
          <p:nvPr/>
        </p:nvCxnSpPr>
        <p:spPr>
          <a:xfrm>
            <a:off x="3048000" y="2828746"/>
            <a:ext cx="7162800" cy="0"/>
          </a:xfrm>
          <a:prstGeom prst="straightConnector1">
            <a:avLst/>
          </a:prstGeom>
          <a:ln w="1143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F4B463-5317-2B41-9CD3-D22D8AFE67A3}"/>
              </a:ext>
            </a:extLst>
          </p:cNvPr>
          <p:cNvSpPr txBox="1"/>
          <p:nvPr/>
        </p:nvSpPr>
        <p:spPr>
          <a:xfrm>
            <a:off x="397035" y="3384339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SSH</a:t>
            </a:r>
            <a:r>
              <a:rPr kumimoji="1" lang="ja-JP" altLang="en-US" sz="2400"/>
              <a:t>クライアント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4A47CCC-2551-A642-8963-F770AB4E24DB}"/>
              </a:ext>
            </a:extLst>
          </p:cNvPr>
          <p:cNvSpPr txBox="1"/>
          <p:nvPr/>
        </p:nvSpPr>
        <p:spPr>
          <a:xfrm>
            <a:off x="9923226" y="378649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サーバ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C1D0D-64E3-0347-A51A-B0ADB54A181A}"/>
              </a:ext>
            </a:extLst>
          </p:cNvPr>
          <p:cNvSpPr txBox="1"/>
          <p:nvPr/>
        </p:nvSpPr>
        <p:spPr>
          <a:xfrm>
            <a:off x="5340569" y="551243"/>
            <a:ext cx="231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ネットワーク</a:t>
            </a:r>
            <a:endParaRPr kumimoji="1" lang="ja-JP" altLang="en-US" sz="240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B87E7A7-CC98-3841-8058-A9486D85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4148898"/>
            <a:ext cx="1388533" cy="124792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656B20-0BEC-5B4D-BF87-A36EDD4554B1}"/>
              </a:ext>
            </a:extLst>
          </p:cNvPr>
          <p:cNvSpPr txBox="1"/>
          <p:nvPr/>
        </p:nvSpPr>
        <p:spPr>
          <a:xfrm>
            <a:off x="3477906" y="4336262"/>
            <a:ext cx="135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盗聴不可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A525D1CE-887A-F64A-B0CF-D3E7CA340BD2}"/>
              </a:ext>
            </a:extLst>
          </p:cNvPr>
          <p:cNvCxnSpPr>
            <a:cxnSpLocks/>
          </p:cNvCxnSpPr>
          <p:nvPr/>
        </p:nvCxnSpPr>
        <p:spPr>
          <a:xfrm rot="5400000">
            <a:off x="4480313" y="4042339"/>
            <a:ext cx="1087412" cy="575728"/>
          </a:xfrm>
          <a:prstGeom prst="bentConnector3">
            <a:avLst>
              <a:gd name="adj1" fmla="val 3284"/>
            </a:avLst>
          </a:prstGeom>
          <a:ln w="793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106340B-2EC3-3E4A-AF4F-E5B8150E86F6}"/>
              </a:ext>
            </a:extLst>
          </p:cNvPr>
          <p:cNvSpPr txBox="1"/>
          <p:nvPr/>
        </p:nvSpPr>
        <p:spPr>
          <a:xfrm>
            <a:off x="5616684" y="5485635"/>
            <a:ext cx="242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悪意のある第三者</a:t>
            </a:r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62F1CE68-D3CD-1F44-B838-B16E20785E89}"/>
              </a:ext>
            </a:extLst>
          </p:cNvPr>
          <p:cNvSpPr/>
          <p:nvPr/>
        </p:nvSpPr>
        <p:spPr>
          <a:xfrm>
            <a:off x="2190282" y="790591"/>
            <a:ext cx="1759337" cy="8942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ユーザ名</a:t>
            </a:r>
            <a:endParaRPr lang="en-US" altLang="ja-JP" sz="200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  <a:p>
            <a:r>
              <a:rPr lang="ja-JP" altLang="en-US" sz="200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パスワード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E83AE9F-DE9F-4945-B2A4-62B79D405DE9}"/>
              </a:ext>
            </a:extLst>
          </p:cNvPr>
          <p:cNvSpPr/>
          <p:nvPr/>
        </p:nvSpPr>
        <p:spPr>
          <a:xfrm>
            <a:off x="3612687" y="4888452"/>
            <a:ext cx="1759337" cy="894276"/>
          </a:xfrm>
          <a:prstGeom prst="roundRect">
            <a:avLst/>
          </a:prstGeom>
          <a:solidFill>
            <a:srgbClr val="C00000">
              <a:alpha val="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#$%#”w=</a:t>
            </a:r>
          </a:p>
          <a:p>
            <a:r>
              <a:rPr lang="en-US" altLang="ja-JP" sz="2000" dirty="0">
                <a:solidFill>
                  <a:schemeClr val="tx1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4”1&amp;#!?</a:t>
            </a:r>
            <a:endParaRPr lang="ja-JP" altLang="en-US" sz="200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D58C5C-916B-6A44-B5C5-14422AB5491F}"/>
              </a:ext>
            </a:extLst>
          </p:cNvPr>
          <p:cNvSpPr/>
          <p:nvPr/>
        </p:nvSpPr>
        <p:spPr>
          <a:xfrm>
            <a:off x="3681112" y="5919024"/>
            <a:ext cx="1622485" cy="584205"/>
          </a:xfrm>
          <a:prstGeom prst="roundRect">
            <a:avLst/>
          </a:prstGeom>
          <a:solidFill>
            <a:schemeClr val="bg2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“#$%&amp;&amp;#</a:t>
            </a:r>
            <a:endParaRPr lang="ja-JP" altLang="en-US" sz="2000">
              <a:solidFill>
                <a:schemeClr val="tx1"/>
              </a:solidFill>
              <a:latin typeface="Osaka Regular-Mono" panose="020B0600000000000000" pitchFamily="34" charset="-128"/>
              <a:ea typeface="Osaka Regular-Mono" panose="020B0600000000000000" pitchFamily="34" charset="-128"/>
            </a:endParaRPr>
          </a:p>
        </p:txBody>
      </p:sp>
      <p:sp>
        <p:nvSpPr>
          <p:cNvPr id="8" name="フローチャート: 直接アクセス記憶 7">
            <a:extLst>
              <a:ext uri="{FF2B5EF4-FFF2-40B4-BE49-F238E27FC236}">
                <a16:creationId xmlns:a16="http://schemas.microsoft.com/office/drawing/2014/main" id="{B0A013B1-CBFA-0E48-84A0-1586DA8573A0}"/>
              </a:ext>
            </a:extLst>
          </p:cNvPr>
          <p:cNvSpPr/>
          <p:nvPr/>
        </p:nvSpPr>
        <p:spPr>
          <a:xfrm>
            <a:off x="3737093" y="1562880"/>
            <a:ext cx="5608542" cy="493575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直接アクセス記憶 23">
            <a:extLst>
              <a:ext uri="{FF2B5EF4-FFF2-40B4-BE49-F238E27FC236}">
                <a16:creationId xmlns:a16="http://schemas.microsoft.com/office/drawing/2014/main" id="{C67AE818-F440-FF42-9D96-DC2F05478DF5}"/>
              </a:ext>
            </a:extLst>
          </p:cNvPr>
          <p:cNvSpPr/>
          <p:nvPr/>
        </p:nvSpPr>
        <p:spPr>
          <a:xfrm flipH="1">
            <a:off x="3681112" y="2579240"/>
            <a:ext cx="5690264" cy="554299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3176224-C3E5-1842-AE21-79FCD0F7CC5D}"/>
              </a:ext>
            </a:extLst>
          </p:cNvPr>
          <p:cNvSpPr/>
          <p:nvPr/>
        </p:nvSpPr>
        <p:spPr>
          <a:xfrm>
            <a:off x="5340569" y="1474573"/>
            <a:ext cx="552231" cy="3114360"/>
          </a:xfrm>
          <a:prstGeom prst="ellipse">
            <a:avLst/>
          </a:prstGeom>
          <a:solidFill>
            <a:schemeClr val="accent2"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87A29943-AC26-F749-A1CF-0684A5EDA7F7}"/>
              </a:ext>
            </a:extLst>
          </p:cNvPr>
          <p:cNvSpPr/>
          <p:nvPr/>
        </p:nvSpPr>
        <p:spPr>
          <a:xfrm>
            <a:off x="8971844" y="2990893"/>
            <a:ext cx="1430092" cy="584205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Osaka Regular-Mono" panose="020B0600000000000000" pitchFamily="34" charset="-128"/>
                <a:ea typeface="Osaka Regular-Mono" panose="020B0600000000000000" pitchFamily="34" charset="-128"/>
              </a:rPr>
              <a:t>運用情報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44F744-EBEA-454A-B016-7515BE90BF92}"/>
              </a:ext>
            </a:extLst>
          </p:cNvPr>
          <p:cNvSpPr txBox="1"/>
          <p:nvPr/>
        </p:nvSpPr>
        <p:spPr>
          <a:xfrm>
            <a:off x="1782282" y="5396820"/>
            <a:ext cx="16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情報</a:t>
            </a:r>
          </a:p>
        </p:txBody>
      </p:sp>
      <p:sp>
        <p:nvSpPr>
          <p:cNvPr id="25" name="フローチャート: 直接アクセス記憶 24">
            <a:extLst>
              <a:ext uri="{FF2B5EF4-FFF2-40B4-BE49-F238E27FC236}">
                <a16:creationId xmlns:a16="http://schemas.microsoft.com/office/drawing/2014/main" id="{FF61B2EC-139E-7241-B081-B2D0FA552B08}"/>
              </a:ext>
            </a:extLst>
          </p:cNvPr>
          <p:cNvSpPr/>
          <p:nvPr/>
        </p:nvSpPr>
        <p:spPr>
          <a:xfrm flipH="1">
            <a:off x="10038895" y="5331954"/>
            <a:ext cx="1540935" cy="307362"/>
          </a:xfrm>
          <a:prstGeom prst="flowChartMagneticDrum">
            <a:avLst/>
          </a:prstGeom>
          <a:solidFill>
            <a:schemeClr val="accent2">
              <a:lumMod val="20000"/>
              <a:lumOff val="8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911B4A-C88A-8C49-9A45-56B2D44F4894}"/>
              </a:ext>
            </a:extLst>
          </p:cNvPr>
          <p:cNvSpPr txBox="1"/>
          <p:nvPr/>
        </p:nvSpPr>
        <p:spPr>
          <a:xfrm>
            <a:off x="10024533" y="57573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暗号化通信路</a:t>
            </a:r>
          </a:p>
        </p:txBody>
      </p:sp>
      <p:sp>
        <p:nvSpPr>
          <p:cNvPr id="14" name="加算記号 13">
            <a:extLst>
              <a:ext uri="{FF2B5EF4-FFF2-40B4-BE49-F238E27FC236}">
                <a16:creationId xmlns:a16="http://schemas.microsoft.com/office/drawing/2014/main" id="{39DF68EA-85FD-5249-8DE9-5862C04FDA30}"/>
              </a:ext>
            </a:extLst>
          </p:cNvPr>
          <p:cNvSpPr/>
          <p:nvPr/>
        </p:nvSpPr>
        <p:spPr>
          <a:xfrm rot="2715066">
            <a:off x="4474720" y="3837326"/>
            <a:ext cx="572471" cy="556994"/>
          </a:xfrm>
          <a:prstGeom prst="mathPlus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5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46929-F2B0-5B4A-9593-E695226EE9D8}"/>
              </a:ext>
            </a:extLst>
          </p:cNvPr>
          <p:cNvSpPr/>
          <p:nvPr/>
        </p:nvSpPr>
        <p:spPr>
          <a:xfrm>
            <a:off x="999066" y="237067"/>
            <a:ext cx="27601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SSH</a:t>
            </a:r>
            <a:r>
              <a:rPr kumimoji="1" lang="ja-JP" altLang="en-US" sz="240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E7D0B7-2B66-D743-ABCF-B70B05CFB091}"/>
              </a:ext>
            </a:extLst>
          </p:cNvPr>
          <p:cNvSpPr/>
          <p:nvPr/>
        </p:nvSpPr>
        <p:spPr>
          <a:xfrm>
            <a:off x="7907866" y="237067"/>
            <a:ext cx="2760133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SSH</a:t>
            </a:r>
            <a:r>
              <a:rPr kumimoji="1" lang="ja-JP" altLang="en-US" sz="280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CB1AC4E-A240-EF46-8EEA-C0C30CB78C9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45693" y="1151467"/>
            <a:ext cx="33440" cy="477520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F7D997-473A-3A43-9B1F-79EDC0852E43}"/>
              </a:ext>
            </a:extLst>
          </p:cNvPr>
          <p:cNvCxnSpPr>
            <a:cxnSpLocks/>
          </p:cNvCxnSpPr>
          <p:nvPr/>
        </p:nvCxnSpPr>
        <p:spPr>
          <a:xfrm>
            <a:off x="9270992" y="1151470"/>
            <a:ext cx="16931" cy="4775197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C9344A4-C79C-604A-84F3-3EAFB27E1805}"/>
              </a:ext>
            </a:extLst>
          </p:cNvPr>
          <p:cNvCxnSpPr>
            <a:cxnSpLocks/>
          </p:cNvCxnSpPr>
          <p:nvPr/>
        </p:nvCxnSpPr>
        <p:spPr>
          <a:xfrm>
            <a:off x="2379132" y="1710267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1E78157-4B54-8344-AB3B-1B4232F51D24}"/>
              </a:ext>
            </a:extLst>
          </p:cNvPr>
          <p:cNvCxnSpPr>
            <a:cxnSpLocks/>
          </p:cNvCxnSpPr>
          <p:nvPr/>
        </p:nvCxnSpPr>
        <p:spPr>
          <a:xfrm>
            <a:off x="2396066" y="3064933"/>
            <a:ext cx="6891858" cy="0"/>
          </a:xfrm>
          <a:prstGeom prst="straightConnector1">
            <a:avLst/>
          </a:prstGeom>
          <a:ln w="666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F06BC-7ABF-5147-817F-2A2DA99FD1DD}"/>
              </a:ext>
            </a:extLst>
          </p:cNvPr>
          <p:cNvSpPr txBox="1"/>
          <p:nvPr/>
        </p:nvSpPr>
        <p:spPr>
          <a:xfrm>
            <a:off x="4216400" y="1270000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SSH</a:t>
            </a:r>
            <a:r>
              <a:rPr lang="ja-JP" altLang="en-US"/>
              <a:t>バージョン文字列の交換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74B972-8978-794C-BE56-3DD15C355094}"/>
              </a:ext>
            </a:extLst>
          </p:cNvPr>
          <p:cNvSpPr txBox="1"/>
          <p:nvPr/>
        </p:nvSpPr>
        <p:spPr>
          <a:xfrm>
            <a:off x="3742257" y="228840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公開鍵暗号方式、共通鍵暗号方式、メッセージ</a:t>
            </a:r>
            <a:endParaRPr kumimoji="1" lang="en-US" altLang="ja-JP" dirty="0"/>
          </a:p>
          <a:p>
            <a:r>
              <a:rPr kumimoji="1" lang="ja-JP" altLang="en-US"/>
              <a:t>認証</a:t>
            </a:r>
            <a:r>
              <a:rPr lang="ja-JP" altLang="en-US"/>
              <a:t>コード、のアルゴリズム情報の交換</a:t>
            </a:r>
            <a:r>
              <a:rPr lang="en-US" altLang="ja-JP" dirty="0"/>
              <a:t>(a)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966B-2D47-7848-9E3A-7F1E013ED4FD}"/>
              </a:ext>
            </a:extLst>
          </p:cNvPr>
          <p:cNvSpPr txBox="1"/>
          <p:nvPr/>
        </p:nvSpPr>
        <p:spPr>
          <a:xfrm>
            <a:off x="1037726" y="152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認証要求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DB6E5E-C7D5-A240-8F5D-E074DFE89D01}"/>
              </a:ext>
            </a:extLst>
          </p:cNvPr>
          <p:cNvSpPr/>
          <p:nvPr/>
        </p:nvSpPr>
        <p:spPr>
          <a:xfrm>
            <a:off x="1896528" y="3623730"/>
            <a:ext cx="7890934" cy="795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Diffie-Hellman</a:t>
            </a:r>
            <a:r>
              <a:rPr lang="ja-JP" altLang="en-US" sz="3200">
                <a:solidFill>
                  <a:schemeClr val="tx1"/>
                </a:solidFill>
              </a:rPr>
              <a:t>鍵交換方式</a:t>
            </a:r>
            <a:r>
              <a:rPr lang="en-US" altLang="ja-JP" sz="3200" dirty="0">
                <a:solidFill>
                  <a:schemeClr val="tx1"/>
                </a:solidFill>
              </a:rPr>
              <a:t>(b)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8" name="フローチャート: 直接アクセス記憶 17">
            <a:extLst>
              <a:ext uri="{FF2B5EF4-FFF2-40B4-BE49-F238E27FC236}">
                <a16:creationId xmlns:a16="http://schemas.microsoft.com/office/drawing/2014/main" id="{A1FD7E46-54C6-6641-86F3-ED7F73B0D917}"/>
              </a:ext>
            </a:extLst>
          </p:cNvPr>
          <p:cNvSpPr/>
          <p:nvPr/>
        </p:nvSpPr>
        <p:spPr>
          <a:xfrm>
            <a:off x="1896529" y="4848194"/>
            <a:ext cx="7890934" cy="685800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/>
                </a:solidFill>
              </a:rPr>
              <a:t>暗号化通信路の確立</a:t>
            </a:r>
            <a:r>
              <a:rPr lang="en-US" altLang="ja-JP" sz="2800" dirty="0">
                <a:solidFill>
                  <a:schemeClr val="tx1"/>
                </a:solidFill>
              </a:rPr>
              <a:t>(c)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2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8F67AE-681A-1049-A83A-62BFCDC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72" y="1788224"/>
            <a:ext cx="1113868" cy="15594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3F4E36-73CC-B946-98DD-1E5C9731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0" y="867297"/>
            <a:ext cx="1884042" cy="133976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9E2826E-5F4A-9645-83EE-4F1284EA79DD}"/>
              </a:ext>
            </a:extLst>
          </p:cNvPr>
          <p:cNvCxnSpPr>
            <a:cxnSpLocks/>
          </p:cNvCxnSpPr>
          <p:nvPr/>
        </p:nvCxnSpPr>
        <p:spPr>
          <a:xfrm>
            <a:off x="3908200" y="2524348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89116FF-579E-2346-84F7-076865FB3E71}"/>
              </a:ext>
            </a:extLst>
          </p:cNvPr>
          <p:cNvCxnSpPr>
            <a:cxnSpLocks/>
          </p:cNvCxnSpPr>
          <p:nvPr/>
        </p:nvCxnSpPr>
        <p:spPr>
          <a:xfrm>
            <a:off x="3908200" y="3345015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291B35-249D-8E4D-828E-5407781CAEE6}"/>
              </a:ext>
            </a:extLst>
          </p:cNvPr>
          <p:cNvCxnSpPr>
            <a:cxnSpLocks/>
          </p:cNvCxnSpPr>
          <p:nvPr/>
        </p:nvCxnSpPr>
        <p:spPr>
          <a:xfrm>
            <a:off x="3908200" y="4094943"/>
            <a:ext cx="381070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802FF-D86E-9143-988A-9EA80CF5D040}"/>
              </a:ext>
            </a:extLst>
          </p:cNvPr>
          <p:cNvSpPr txBox="1"/>
          <p:nvPr/>
        </p:nvSpPr>
        <p:spPr>
          <a:xfrm>
            <a:off x="4425562" y="1703682"/>
            <a:ext cx="2804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kumimoji="1" lang="ja-JP" altLang="en-US" sz="1400"/>
              <a:t>コマンドプロンプト上で</a:t>
            </a:r>
            <a:endParaRPr kumimoji="1" lang="en-US" altLang="ja-JP" sz="1400" dirty="0"/>
          </a:p>
          <a:p>
            <a:r>
              <a:rPr lang="en-US" altLang="ja-JP" sz="1400" dirty="0"/>
              <a:t>$telnet 150.65.136.94</a:t>
            </a:r>
            <a:r>
              <a:rPr lang="ja-JP" altLang="en-US" sz="1400"/>
              <a:t>　と入力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接続要求）</a:t>
            </a:r>
            <a:endParaRPr kumimoji="1" lang="ja-JP" altLang="en-US" sz="1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E94822-1317-1147-A964-DDADDA3A9F53}"/>
              </a:ext>
            </a:extLst>
          </p:cNvPr>
          <p:cNvSpPr txBox="1"/>
          <p:nvPr/>
        </p:nvSpPr>
        <p:spPr>
          <a:xfrm>
            <a:off x="4425562" y="2744106"/>
            <a:ext cx="261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②</a:t>
            </a:r>
            <a:r>
              <a:rPr kumimoji="1" lang="en-US" altLang="ja-JP" sz="1200" dirty="0"/>
              <a:t>TCP</a:t>
            </a:r>
            <a:r>
              <a:rPr kumimoji="1" lang="ja-JP" altLang="en-US" sz="1200"/>
              <a:t>によるコネクション確立後</a:t>
            </a:r>
            <a:endParaRPr kumimoji="1" lang="en-US" altLang="ja-JP" sz="1200" dirty="0"/>
          </a:p>
          <a:p>
            <a:r>
              <a:rPr lang="en-US" altLang="ja-JP" sz="1200" dirty="0"/>
              <a:t>Telnet</a:t>
            </a:r>
            <a:r>
              <a:rPr lang="ja-JP" altLang="en-US" sz="1200"/>
              <a:t>サーバから応答画面表示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0AD56B-DCE9-5447-9E0C-5A9BABCE37AD}"/>
              </a:ext>
            </a:extLst>
          </p:cNvPr>
          <p:cNvSpPr txBox="1"/>
          <p:nvPr/>
        </p:nvSpPr>
        <p:spPr>
          <a:xfrm>
            <a:off x="4418138" y="3472127"/>
            <a:ext cx="35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③コマンドプロンプト上でコマンド入力を行い</a:t>
            </a:r>
            <a:endParaRPr kumimoji="1" lang="en-US" altLang="ja-JP" sz="1200" dirty="0"/>
          </a:p>
          <a:p>
            <a:r>
              <a:rPr lang="ja-JP" altLang="en-US" sz="1200"/>
              <a:t>サーバに対して命令を行う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74CC65-CFED-E444-BCBF-0FAC13168E34}"/>
              </a:ext>
            </a:extLst>
          </p:cNvPr>
          <p:cNvSpPr txBox="1"/>
          <p:nvPr/>
        </p:nvSpPr>
        <p:spPr>
          <a:xfrm>
            <a:off x="927075" y="3309354"/>
            <a:ext cx="294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クライアント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E253A3-2E10-E241-AA5C-F1C81D4D16A3}"/>
              </a:ext>
            </a:extLst>
          </p:cNvPr>
          <p:cNvSpPr txBox="1"/>
          <p:nvPr/>
        </p:nvSpPr>
        <p:spPr>
          <a:xfrm>
            <a:off x="8724745" y="3501867"/>
            <a:ext cx="2603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Telnet</a:t>
            </a:r>
            <a:r>
              <a:rPr kumimoji="1" lang="ja-JP" altLang="en-US" sz="1400"/>
              <a:t>サーバ</a:t>
            </a:r>
            <a:endParaRPr kumimoji="1" lang="en-US" altLang="ja-JP" sz="1400" dirty="0"/>
          </a:p>
          <a:p>
            <a:r>
              <a:rPr lang="en-US" altLang="ja-JP" sz="1400" dirty="0"/>
              <a:t>IP </a:t>
            </a:r>
            <a:r>
              <a:rPr lang="en-US" altLang="ja-JP" sz="1400" dirty="0" err="1"/>
              <a:t>addres</a:t>
            </a:r>
            <a:r>
              <a:rPr lang="en-US" altLang="ja-JP" sz="1400" dirty="0"/>
              <a:t> :</a:t>
            </a:r>
          </a:p>
          <a:p>
            <a:r>
              <a:rPr kumimoji="1" lang="en-US" altLang="ja-JP" sz="1400" dirty="0"/>
              <a:t>150.</a:t>
            </a:r>
            <a:r>
              <a:rPr lang="en-US" altLang="ja-JP" sz="1400" dirty="0"/>
              <a:t>65.136.94</a:t>
            </a:r>
            <a:endParaRPr kumimoji="1" lang="ja-JP" altLang="en-US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8D976E-7D83-8041-B864-96245B9657A1}"/>
              </a:ext>
            </a:extLst>
          </p:cNvPr>
          <p:cNvCxnSpPr>
            <a:cxnSpLocks/>
          </p:cNvCxnSpPr>
          <p:nvPr/>
        </p:nvCxnSpPr>
        <p:spPr>
          <a:xfrm>
            <a:off x="3908200" y="4952952"/>
            <a:ext cx="3810708" cy="0"/>
          </a:xfrm>
          <a:prstGeom prst="straightConnector1">
            <a:avLst/>
          </a:prstGeom>
          <a:ln w="41275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5FEA1D-44B7-2B4F-82C6-49E82B030921}"/>
              </a:ext>
            </a:extLst>
          </p:cNvPr>
          <p:cNvSpPr txBox="1"/>
          <p:nvPr/>
        </p:nvSpPr>
        <p:spPr>
          <a:xfrm>
            <a:off x="4425562" y="4268581"/>
            <a:ext cx="322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④受信したコマンドに従い処理を行い、</a:t>
            </a:r>
            <a:endParaRPr kumimoji="1" lang="en-US" altLang="ja-JP" sz="1400" dirty="0"/>
          </a:p>
          <a:p>
            <a:r>
              <a:rPr lang="ja-JP" altLang="en-US" sz="1400"/>
              <a:t>結果をクライアントに対して送信する。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0747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>
            <a:extLst>
              <a:ext uri="{FF2B5EF4-FFF2-40B4-BE49-F238E27FC236}">
                <a16:creationId xmlns:a16="http://schemas.microsoft.com/office/drawing/2014/main" id="{DB746DB5-8F0D-1E4A-ABC9-929B2327E006}"/>
              </a:ext>
            </a:extLst>
          </p:cNvPr>
          <p:cNvSpPr/>
          <p:nvPr/>
        </p:nvSpPr>
        <p:spPr>
          <a:xfrm>
            <a:off x="1279906" y="401751"/>
            <a:ext cx="9938159" cy="4929238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99EC6-0A9F-3D44-BD6B-4822E1B2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0283"/>
            <a:ext cx="1003300" cy="9017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3983592" y="5256116"/>
            <a:ext cx="2598344" cy="91440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ysClr val="windowText" lastClr="000000"/>
                </a:solidFill>
              </a:rPr>
              <a:t>Name : pc15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05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PC7</a:t>
            </a:r>
            <a:endParaRPr kumimoji="1" lang="ja-JP" altLang="en-US" sz="1200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PC8</a:t>
            </a:r>
            <a:endParaRPr kumimoji="1" lang="ja-JP" altLang="en-US" sz="1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Gateway</a:t>
            </a:r>
            <a:r>
              <a:rPr kumimoji="1" lang="en-US" altLang="ja-JP" sz="1200" dirty="0"/>
              <a:t>  </a:t>
            </a:r>
            <a:r>
              <a:rPr kumimoji="1" lang="en-US" altLang="ja-JP" sz="1200" b="1" dirty="0"/>
              <a:t>Server</a:t>
            </a:r>
            <a:endParaRPr kumimoji="1" lang="ja-JP" altLang="en-US" sz="1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Client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D1C2C5-0A17-4442-871E-6DDDA1C293A5}"/>
              </a:ext>
            </a:extLst>
          </p:cNvPr>
          <p:cNvSpPr txBox="1"/>
          <p:nvPr/>
        </p:nvSpPr>
        <p:spPr>
          <a:xfrm>
            <a:off x="4085669" y="414369"/>
            <a:ext cx="659155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VPN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1E060-2AF0-1F41-9E05-587CAD8199D1}"/>
              </a:ext>
            </a:extLst>
          </p:cNvPr>
          <p:cNvSpPr txBox="1"/>
          <p:nvPr/>
        </p:nvSpPr>
        <p:spPr>
          <a:xfrm>
            <a:off x="667239" y="910792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1" dirty="0"/>
              <a:t>$ </a:t>
            </a:r>
            <a:r>
              <a:rPr lang="en" altLang="ja-JP" b="1" dirty="0" err="1"/>
              <a:t>sshuttle</a:t>
            </a:r>
            <a:r>
              <a:rPr lang="en" altLang="ja-JP" b="1" dirty="0"/>
              <a:t> - r pc15@15.65.136.94  10.1.1.0/24"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14308" y="2348434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2117313" y="2906261"/>
            <a:ext cx="104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>
            <a:off x="2117313" y="3564786"/>
            <a:ext cx="7221559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69" y="2284132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2884693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共通鍵</a:t>
            </a:r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277612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14578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444974" y="409097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共通鍵で暗号化したデータ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共通鍵で復号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38105" y="-1749578"/>
            <a:ext cx="1286885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484195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共通鍵は事前に共有されている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9925378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2516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37C6E3A-F4DE-F044-A538-F3A782EFD6D1}"/>
              </a:ext>
            </a:extLst>
          </p:cNvPr>
          <p:cNvSpPr/>
          <p:nvPr/>
        </p:nvSpPr>
        <p:spPr>
          <a:xfrm>
            <a:off x="8241652" y="2100263"/>
            <a:ext cx="3659648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1CE24B8-7D0A-5949-88E9-0041D660877E}"/>
              </a:ext>
            </a:extLst>
          </p:cNvPr>
          <p:cNvSpPr/>
          <p:nvPr/>
        </p:nvSpPr>
        <p:spPr>
          <a:xfrm>
            <a:off x="281606" y="2100263"/>
            <a:ext cx="3441126" cy="31113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1つの角を切り取り、1つの角を丸めた四角形 4">
            <a:extLst>
              <a:ext uri="{FF2B5EF4-FFF2-40B4-BE49-F238E27FC236}">
                <a16:creationId xmlns:a16="http://schemas.microsoft.com/office/drawing/2014/main" id="{74E044B8-CD64-7349-ACD1-FE43EAF18417}"/>
              </a:ext>
            </a:extLst>
          </p:cNvPr>
          <p:cNvSpPr/>
          <p:nvPr/>
        </p:nvSpPr>
        <p:spPr>
          <a:xfrm>
            <a:off x="583894" y="2853933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4DA8-F409-AE4A-B07F-89DBC0D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30738" y="2496793"/>
            <a:ext cx="1064336" cy="48959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823C84-C510-3545-A151-B825A35C4E5C}"/>
              </a:ext>
            </a:extLst>
          </p:cNvPr>
          <p:cNvSpPr txBox="1"/>
          <p:nvPr/>
        </p:nvSpPr>
        <p:spPr>
          <a:xfrm>
            <a:off x="1998121" y="2984795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4B66928-DEB7-ED4E-B277-9148F6B29807}"/>
              </a:ext>
            </a:extLst>
          </p:cNvPr>
          <p:cNvCxnSpPr>
            <a:cxnSpLocks/>
          </p:cNvCxnSpPr>
          <p:nvPr/>
        </p:nvCxnSpPr>
        <p:spPr>
          <a:xfrm flipV="1">
            <a:off x="2368446" y="3817942"/>
            <a:ext cx="7703030" cy="4118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A6880985-9185-4849-95E4-60C5C3A5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1" y="2493488"/>
            <a:ext cx="1026987" cy="47241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E98AF6-E987-CC44-9CA4-E43E6695ECD1}"/>
              </a:ext>
            </a:extLst>
          </p:cNvPr>
          <p:cNvSpPr txBox="1"/>
          <p:nvPr/>
        </p:nvSpPr>
        <p:spPr>
          <a:xfrm>
            <a:off x="8530738" y="3784099"/>
            <a:ext cx="1147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/>
          </a:p>
        </p:txBody>
      </p:sp>
      <p:sp>
        <p:nvSpPr>
          <p:cNvPr id="22" name="1つの角を切り取り、1つの角を丸めた四角形 21">
            <a:extLst>
              <a:ext uri="{FF2B5EF4-FFF2-40B4-BE49-F238E27FC236}">
                <a16:creationId xmlns:a16="http://schemas.microsoft.com/office/drawing/2014/main" id="{98F1C331-BBDA-794E-AB96-5E1D3DCC4FA1}"/>
              </a:ext>
            </a:extLst>
          </p:cNvPr>
          <p:cNvSpPr/>
          <p:nvPr/>
        </p:nvSpPr>
        <p:spPr>
          <a:xfrm rot="16200000">
            <a:off x="5322746" y="3060939"/>
            <a:ext cx="914400" cy="1514007"/>
          </a:xfrm>
          <a:prstGeom prst="snip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lvl="1"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3A25E8F-3704-1247-B354-D7EF7791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7" y="3430592"/>
            <a:ext cx="685800" cy="7747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18501E-F84B-D74A-BA5A-C41164A08866}"/>
              </a:ext>
            </a:extLst>
          </p:cNvPr>
          <p:cNvSpPr txBox="1"/>
          <p:nvPr/>
        </p:nvSpPr>
        <p:spPr>
          <a:xfrm>
            <a:off x="4175154" y="4375782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鍵で暗号化したデータ</a:t>
            </a:r>
            <a:endParaRPr kumimoji="1" lang="en-US" altLang="ja-JP" sz="2000" dirty="0"/>
          </a:p>
          <a:p>
            <a:pPr algn="ctr"/>
            <a:r>
              <a:rPr lang="ja-JP" altLang="en-US" sz="2000"/>
              <a:t>（</a:t>
            </a:r>
            <a:r>
              <a:rPr lang="en-US" altLang="ja-JP" sz="2000" dirty="0"/>
              <a:t>B</a:t>
            </a:r>
            <a:r>
              <a:rPr lang="ja-JP" altLang="en-US" sz="2000"/>
              <a:t>のみが復号できる）</a:t>
            </a:r>
            <a:endParaRPr kumimoji="1" lang="ja-JP" altLang="en-US" sz="2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84595E-0FF8-BF4F-AFBC-6D5525BBE70A}"/>
              </a:ext>
            </a:extLst>
          </p:cNvPr>
          <p:cNvSpPr txBox="1"/>
          <p:nvPr/>
        </p:nvSpPr>
        <p:spPr>
          <a:xfrm>
            <a:off x="1782526" y="481153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公開</a:t>
            </a:r>
            <a:r>
              <a:rPr kumimoji="1" lang="ja-JP" altLang="en-US" sz="2000"/>
              <a:t>鍵で暗号化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3ECA5-DE4B-1E43-986D-D15481DB8B5E}"/>
              </a:ext>
            </a:extLst>
          </p:cNvPr>
          <p:cNvSpPr txBox="1"/>
          <p:nvPr/>
        </p:nvSpPr>
        <p:spPr>
          <a:xfrm>
            <a:off x="8201829" y="48354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秘密</a:t>
            </a:r>
            <a:r>
              <a:rPr kumimoji="1" lang="ja-JP" altLang="en-US" sz="2000"/>
              <a:t>鍵で復号</a:t>
            </a: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E5A0571F-0B75-2C4D-83E2-6E23448F43F4}"/>
              </a:ext>
            </a:extLst>
          </p:cNvPr>
          <p:cNvSpPr/>
          <p:nvPr/>
        </p:nvSpPr>
        <p:spPr>
          <a:xfrm rot="5400000">
            <a:off x="5215238" y="-1514406"/>
            <a:ext cx="1287488" cy="6644825"/>
          </a:xfrm>
          <a:prstGeom prst="leftBracket">
            <a:avLst/>
          </a:prstGeom>
          <a:ln w="857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2659E7-97AA-5843-9812-993DD12E0B5F}"/>
              </a:ext>
            </a:extLst>
          </p:cNvPr>
          <p:cNvSpPr txBox="1"/>
          <p:nvPr/>
        </p:nvSpPr>
        <p:spPr>
          <a:xfrm>
            <a:off x="3941314" y="580170"/>
            <a:ext cx="3811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B</a:t>
            </a:r>
            <a:r>
              <a:rPr lang="ja-JP" altLang="en-US" sz="2000"/>
              <a:t>の公開</a:t>
            </a:r>
            <a:r>
              <a:rPr kumimoji="1" lang="ja-JP" altLang="en-US" sz="2000"/>
              <a:t>鍵は事前に</a:t>
            </a:r>
            <a:r>
              <a:rPr kumimoji="1" lang="en-US" altLang="ja-JP" sz="2000" dirty="0"/>
              <a:t>A</a:t>
            </a:r>
            <a:r>
              <a:rPr kumimoji="1" lang="ja-JP" altLang="en-US" sz="2000"/>
              <a:t>に公開</a:t>
            </a:r>
          </a:p>
        </p:txBody>
      </p:sp>
      <p:sp>
        <p:nvSpPr>
          <p:cNvPr id="44" name="1つの角を切り取り、1つの角を丸めた四角形 43">
            <a:extLst>
              <a:ext uri="{FF2B5EF4-FFF2-40B4-BE49-F238E27FC236}">
                <a16:creationId xmlns:a16="http://schemas.microsoft.com/office/drawing/2014/main" id="{CE1D338A-9D49-BC40-B449-5514DC27805B}"/>
              </a:ext>
            </a:extLst>
          </p:cNvPr>
          <p:cNvSpPr/>
          <p:nvPr/>
        </p:nvSpPr>
        <p:spPr>
          <a:xfrm>
            <a:off x="10489260" y="2945098"/>
            <a:ext cx="1133220" cy="142170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平文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4B7C75B-204A-8649-9464-86FF59A9FDD8}"/>
              </a:ext>
            </a:extLst>
          </p:cNvPr>
          <p:cNvSpPr txBox="1"/>
          <p:nvPr/>
        </p:nvSpPr>
        <p:spPr>
          <a:xfrm>
            <a:off x="645188" y="122581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</a:t>
            </a:r>
            <a:endParaRPr kumimoji="1" lang="ja-JP" altLang="en-US" sz="28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EA00CC7-3341-A743-A91D-1D3ADBA0066B}"/>
              </a:ext>
            </a:extLst>
          </p:cNvPr>
          <p:cNvSpPr txBox="1"/>
          <p:nvPr/>
        </p:nvSpPr>
        <p:spPr>
          <a:xfrm>
            <a:off x="10388184" y="1164261"/>
            <a:ext cx="1093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</a:t>
            </a:r>
            <a:endParaRPr kumimoji="1" lang="ja-JP" altLang="en-US" sz="3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0EC2B3-EC67-AF46-8641-52457F3A5DEE}"/>
              </a:ext>
            </a:extLst>
          </p:cNvPr>
          <p:cNvSpPr txBox="1"/>
          <p:nvPr/>
        </p:nvSpPr>
        <p:spPr>
          <a:xfrm>
            <a:off x="8351599" y="2987687"/>
            <a:ext cx="14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B</a:t>
            </a:r>
            <a:r>
              <a:rPr kumimoji="1" lang="ja-JP" altLang="en-US" sz="2000"/>
              <a:t>の公開鍵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01D913-AE94-0047-B5F7-62D4CAA5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38" y="4066310"/>
            <a:ext cx="794156" cy="7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390</Words>
  <Application>Microsoft Macintosh PowerPoint</Application>
  <PresentationFormat>ワイド画面</PresentationFormat>
  <Paragraphs>124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Hiragino Kaku Gothic Std W8</vt:lpstr>
      <vt:lpstr>Osaka Regular-Mono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125</cp:revision>
  <cp:lastPrinted>2020-08-19T12:43:02Z</cp:lastPrinted>
  <dcterms:created xsi:type="dcterms:W3CDTF">2020-08-03T09:52:56Z</dcterms:created>
  <dcterms:modified xsi:type="dcterms:W3CDTF">2020-08-19T13:33:34Z</dcterms:modified>
</cp:coreProperties>
</file>