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2" r:id="rId2"/>
    <p:sldId id="258" r:id="rId3"/>
    <p:sldId id="263" r:id="rId4"/>
    <p:sldId id="264" r:id="rId5"/>
    <p:sldId id="265" r:id="rId6"/>
    <p:sldId id="260" r:id="rId7"/>
    <p:sldId id="267" r:id="rId8"/>
    <p:sldId id="268" r:id="rId9"/>
    <p:sldId id="270" r:id="rId10"/>
    <p:sldId id="266" r:id="rId11"/>
    <p:sldId id="271" r:id="rId12"/>
    <p:sldId id="272" r:id="rId13"/>
    <p:sldId id="274" r:id="rId14"/>
    <p:sldId id="273" r:id="rId15"/>
    <p:sldId id="276" r:id="rId16"/>
    <p:sldId id="277" r:id="rId17"/>
    <p:sldId id="278" r:id="rId18"/>
    <p:sldId id="280" r:id="rId19"/>
    <p:sldId id="279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3"/>
    <p:restoredTop sz="93631"/>
  </p:normalViewPr>
  <p:slideViewPr>
    <p:cSldViewPr snapToGrid="0" snapToObjects="1">
      <p:cViewPr varScale="1">
        <p:scale>
          <a:sx n="103" d="100"/>
          <a:sy n="103" d="100"/>
        </p:scale>
        <p:origin x="184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E72C-1B90-914A-A417-2D7D12309D01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8E19-B81A-F542-8311-AF3BA722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4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82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11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74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18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62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EE74A-3C56-454F-ACBB-5AFEC6B6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BB0DF-E9E3-BC42-B775-4A365C8D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6E441-4FD7-6F4D-A254-07B6AA78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AA1E8-844B-A64D-890B-364E2250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C67CA-33FB-3748-AE2A-1160B27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1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6A8E5-2578-BB42-8BD8-C3D65571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D2E680-2CCC-E043-88EF-ED7A7B4C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7410A-568E-4646-938B-D873BC8C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05063-5EE9-6147-98BD-602CC66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3FE56-E5F0-1A4E-92C3-97F3F8F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13EB33-2728-2246-8DD3-EBF41550A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058E63-2858-6F4D-B50E-06F96B47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E891B-FEBF-5E44-AC6E-A8726241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2A4B1-F2D3-E246-AEB0-1FDB2BFF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9CCDB-0AA3-4B44-9BD4-0022210E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76B35-09C4-9348-8D99-11AFEF9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2E12-5FF6-0B47-9513-8485A8B7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09838-471E-534F-A5CC-B73E374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032C7-6290-F24A-BCFF-D16CAE73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E1D28-31C9-E146-95E2-1275CB4A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6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BDBA1-E68F-6C4B-9C79-7B82932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882EA-9CC6-044E-889B-D554B494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D45D8-AE7B-2748-893C-6441ABDA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FBD19-FDDC-AD43-85BD-6ADCCC4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2EE6B-A3B0-CC40-9FEF-A3956BC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B5C2D-205A-AE43-97CB-705291B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7C8AB-332E-8F44-9273-DEED705B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3B938-09F3-C840-A1CC-65EF96D3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5B3CF-DECC-3541-83FE-C754AC4F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AB763A-94F6-0440-92BA-29593578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E5595-9622-C14E-B64B-0C0922DA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BDF1-57C0-0B43-B7ED-A5090C7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281F8-FE72-EB47-AA07-E7CFB80A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4BACA1-B0F7-4246-9C5C-53449605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68F96-64FE-9A4E-8925-DCA151D4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78C966-6096-5244-8B59-0830FC12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9CB0C2-AFAD-7346-8BB5-BD605F57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AAE6D3-A6D4-D640-864D-3FB6EF7A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48B2A0-0DCA-2241-8101-AD02464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9074C-732C-5643-ACC6-3BBBB2B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AE549-FD66-8848-A6E5-76A6E1D8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DEA677-94E7-6346-8F58-3EEA6DA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E68EB6-3BC1-2744-A883-923488A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91F615-5E0C-BE41-A16F-ABF3C9C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4BC2A-02AE-284B-AB19-2809A3FE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A8491-D5C5-E14D-ACC9-A06A1C8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0EBAB-19A5-FA4E-946A-1066959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240D4-5602-D647-80AC-CFCBE64B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F24138-64C0-BF43-B63F-BBF2619C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20ED9-05A8-6D46-B41A-B8F9F4DC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70993-CD6E-EF43-8F9E-17134AA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16306B-FC34-F841-A16C-7E51C4A7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B4CAD-AB83-9A49-AA97-E9BF9ECB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FA3975-C65F-FA47-B4ED-C3833B32C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B8BF62-2850-0F4C-A6B3-5829BD6B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5B1A8-ECED-E64C-A971-9CE66909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DD73A-9EC2-3044-9D0A-A67B744A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9DB10-DAC3-5F42-B7CC-8A68D8D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3049D2-29EF-4444-90D0-9F35F8E3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C2233-92C8-614D-8E29-69241210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EF432-7952-3E4E-8D1B-94520A7C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5DEE-42C8-C840-B1B2-551C7203F11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FC6BF-C178-634F-B371-FDB878B9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0C1D7-C458-D34A-A4FB-FCC0D762E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0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1" y="2036747"/>
            <a:ext cx="1376847" cy="19275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82" y="2275368"/>
            <a:ext cx="2415886" cy="17179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077766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164254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84304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1" y="1257100"/>
            <a:ext cx="3129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①</a:t>
            </a:r>
            <a:r>
              <a:rPr kumimoji="1" lang="ja-JP" altLang="en-US" sz="1600"/>
              <a:t>コマンドプロンプト上で</a:t>
            </a:r>
            <a:endParaRPr kumimoji="1" lang="en-US" altLang="ja-JP" sz="1600" dirty="0"/>
          </a:p>
          <a:p>
            <a:r>
              <a:rPr lang="en-US" altLang="ja-JP" sz="1600" dirty="0"/>
              <a:t>$telnet 150.65.136.94</a:t>
            </a:r>
            <a:r>
              <a:rPr lang="ja-JP" altLang="en-US" sz="1600"/>
              <a:t>　と入力</a:t>
            </a: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/>
              <a:t>接続要求）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1" y="2563345"/>
            <a:ext cx="344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②</a:t>
            </a:r>
            <a:r>
              <a:rPr kumimoji="1" lang="en-US" altLang="ja-JP" sz="1600" dirty="0"/>
              <a:t>TCP</a:t>
            </a:r>
            <a:r>
              <a:rPr kumimoji="1" lang="ja-JP" altLang="en-US" sz="1600"/>
              <a:t>によるコネクション確立後</a:t>
            </a:r>
            <a:endParaRPr kumimoji="1" lang="en-US" altLang="ja-JP" sz="1600" dirty="0"/>
          </a:p>
          <a:p>
            <a:r>
              <a:rPr lang="en-US" altLang="ja-JP" sz="1600" dirty="0"/>
              <a:t>Telnet</a:t>
            </a:r>
            <a:r>
              <a:rPr lang="ja-JP" altLang="en-US" sz="1600"/>
              <a:t>サーバから応答画面表示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7" y="3429589"/>
            <a:ext cx="4125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③コマンドプロンプト上でコマンド</a:t>
            </a:r>
            <a:endParaRPr kumimoji="1" lang="en-US" altLang="ja-JP" sz="1600" dirty="0"/>
          </a:p>
          <a:p>
            <a:r>
              <a:rPr kumimoji="1" lang="ja-JP" altLang="en-US" sz="1600"/>
              <a:t>入力を行い</a:t>
            </a:r>
            <a:r>
              <a:rPr lang="ja-JP" altLang="en-US" sz="1600"/>
              <a:t>サーバに対して命令を行う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1139640" y="4222414"/>
            <a:ext cx="2949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ja-JP" altLang="en-US" sz="1600"/>
              <a:t>クライアント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99175" y="4026862"/>
            <a:ext cx="321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SSH</a:t>
            </a:r>
            <a:r>
              <a:rPr kumimoji="1" lang="ja-JP" altLang="en-US" sz="1600"/>
              <a:t>サーバ</a:t>
            </a:r>
            <a:endParaRPr kumimoji="1" lang="en-US" altLang="ja-JP" sz="1600" dirty="0"/>
          </a:p>
          <a:p>
            <a:r>
              <a:rPr lang="en-US" altLang="ja-JP" sz="1600" dirty="0"/>
              <a:t>IP </a:t>
            </a:r>
            <a:r>
              <a:rPr lang="en-US" altLang="ja-JP" sz="1600" dirty="0" err="1"/>
              <a:t>addres</a:t>
            </a:r>
            <a:r>
              <a:rPr lang="en-US" altLang="ja-JP" sz="1600" dirty="0"/>
              <a:t> :</a:t>
            </a:r>
          </a:p>
          <a:p>
            <a:r>
              <a:rPr kumimoji="1" lang="en-US" altLang="ja-JP" sz="1600" dirty="0"/>
              <a:t>150.</a:t>
            </a:r>
            <a:r>
              <a:rPr lang="en-US" altLang="ja-JP" sz="1600" dirty="0"/>
              <a:t>65.136.94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5112441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428070"/>
            <a:ext cx="369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④受信したコマンドに従い処理を行い、</a:t>
            </a:r>
            <a:endParaRPr kumimoji="1" lang="en-US" altLang="ja-JP" sz="1600" dirty="0"/>
          </a:p>
          <a:p>
            <a:r>
              <a:rPr lang="ja-JP" altLang="en-US" sz="1600"/>
              <a:t>結果をクライアントに対して送信する。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68617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8B1270F-9B4C-0F4B-92C8-5FBA9E7E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00" y="485022"/>
            <a:ext cx="811542" cy="1069760"/>
          </a:xfrm>
          <a:prstGeom prst="rect">
            <a:avLst/>
          </a:prstGeom>
        </p:spPr>
      </p:pic>
      <p:sp>
        <p:nvSpPr>
          <p:cNvPr id="6" name="円柱 5">
            <a:extLst>
              <a:ext uri="{FF2B5EF4-FFF2-40B4-BE49-F238E27FC236}">
                <a16:creationId xmlns:a16="http://schemas.microsoft.com/office/drawing/2014/main" id="{06763CC7-FBDF-B341-8F4C-6EFEC8F8190C}"/>
              </a:ext>
            </a:extLst>
          </p:cNvPr>
          <p:cNvSpPr/>
          <p:nvPr/>
        </p:nvSpPr>
        <p:spPr>
          <a:xfrm>
            <a:off x="4095783" y="1984740"/>
            <a:ext cx="2488366" cy="254832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グループ情報</a:t>
            </a:r>
            <a:endParaRPr kumimoji="1" lang="en-US" altLang="ja-JP" dirty="0"/>
          </a:p>
          <a:p>
            <a:pPr algn="ctr"/>
            <a:r>
              <a:rPr lang="ja-JP" altLang="en-US"/>
              <a:t>ユーザ情報</a:t>
            </a:r>
            <a:endParaRPr lang="en-US" altLang="ja-JP" dirty="0"/>
          </a:p>
          <a:p>
            <a:pPr algn="ctr"/>
            <a:r>
              <a:rPr kumimoji="1" lang="ja-JP" altLang="en-US"/>
              <a:t>ホスト情報</a:t>
            </a:r>
            <a:endParaRPr kumimoji="1" lang="en-US" altLang="ja-JP" dirty="0"/>
          </a:p>
          <a:p>
            <a:pPr algn="ctr"/>
            <a:r>
              <a:rPr lang="ja-JP" altLang="en-US"/>
              <a:t>アドレス帳</a:t>
            </a:r>
            <a:endParaRPr lang="en-US" altLang="ja-JP" dirty="0"/>
          </a:p>
          <a:p>
            <a:pPr algn="ctr"/>
            <a:r>
              <a:rPr kumimoji="1" lang="ja-JP" altLang="en-US"/>
              <a:t>メールアドレス情報</a:t>
            </a:r>
            <a:endParaRPr kumimoji="1" lang="en-US" altLang="ja-JP" dirty="0"/>
          </a:p>
          <a:p>
            <a:pPr algn="ctr"/>
            <a:r>
              <a:rPr lang="en-US" altLang="ja-JP" dirty="0"/>
              <a:t>DNS</a:t>
            </a:r>
            <a:r>
              <a:rPr lang="ja-JP" altLang="en-US"/>
              <a:t>ゾーン情報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FBC94EF-E4C8-CA41-B8EC-35FFF2C0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259" y="444764"/>
            <a:ext cx="1420845" cy="101037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DE22BD-AE12-7940-A72F-D0A1271DA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952" y="2446639"/>
            <a:ext cx="1276108" cy="114688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25E516-3F3C-7043-93AB-6E406B64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89" y="4379812"/>
            <a:ext cx="1347107" cy="79179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CDF19D-5FF2-2146-ABFD-9AB5F051FB9F}"/>
              </a:ext>
            </a:extLst>
          </p:cNvPr>
          <p:cNvSpPr txBox="1"/>
          <p:nvPr/>
        </p:nvSpPr>
        <p:spPr>
          <a:xfrm>
            <a:off x="1499016" y="517160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DNS</a:t>
            </a:r>
            <a:r>
              <a:rPr kumimoji="1" lang="ja-JP" altLang="en-US" b="1"/>
              <a:t>サーバ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E08791-9276-A34D-8E46-E9473EA586C8}"/>
              </a:ext>
            </a:extLst>
          </p:cNvPr>
          <p:cNvSpPr txBox="1"/>
          <p:nvPr/>
        </p:nvSpPr>
        <p:spPr>
          <a:xfrm>
            <a:off x="8116841" y="612197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Web</a:t>
            </a:r>
            <a:r>
              <a:rPr kumimoji="1" lang="ja-JP" altLang="en-US" b="1"/>
              <a:t>サーバ</a:t>
            </a:r>
            <a:endParaRPr kumimoji="1" lang="en-US" altLang="ja-JP" b="1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2E76FDC5-F9AD-2340-AE1A-9ED5A00B3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41" y="4820837"/>
            <a:ext cx="1262873" cy="130114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7DDA18-7197-0E43-8DEE-7B1455E7914C}"/>
              </a:ext>
            </a:extLst>
          </p:cNvPr>
          <p:cNvSpPr txBox="1"/>
          <p:nvPr/>
        </p:nvSpPr>
        <p:spPr>
          <a:xfrm>
            <a:off x="954290" y="159169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UNIX</a:t>
            </a:r>
            <a:r>
              <a:rPr kumimoji="1" lang="ja-JP" altLang="en-US" b="1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1AAC7F-87EE-4D41-BC5F-BB00C556A634}"/>
              </a:ext>
            </a:extLst>
          </p:cNvPr>
          <p:cNvSpPr txBox="1"/>
          <p:nvPr/>
        </p:nvSpPr>
        <p:spPr>
          <a:xfrm>
            <a:off x="7202446" y="14551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メールクライアント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C47E44-C23F-1445-8216-9E55E048A45D}"/>
              </a:ext>
            </a:extLst>
          </p:cNvPr>
          <p:cNvSpPr txBox="1"/>
          <p:nvPr/>
        </p:nvSpPr>
        <p:spPr>
          <a:xfrm>
            <a:off x="9413879" y="360389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SSH</a:t>
            </a:r>
            <a:r>
              <a:rPr kumimoji="1" lang="ja-JP" altLang="en-US" b="1"/>
              <a:t>サーバ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EBD1B2D-7635-7A4F-AA5F-FB8E6826DA38}"/>
              </a:ext>
            </a:extLst>
          </p:cNvPr>
          <p:cNvCxnSpPr>
            <a:cxnSpLocks/>
          </p:cNvCxnSpPr>
          <p:nvPr/>
        </p:nvCxnSpPr>
        <p:spPr>
          <a:xfrm>
            <a:off x="2478484" y="1086450"/>
            <a:ext cx="1500392" cy="10759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6CC23BC-83A3-DC40-95C1-2905A71C451E}"/>
              </a:ext>
            </a:extLst>
          </p:cNvPr>
          <p:cNvCxnSpPr>
            <a:cxnSpLocks/>
          </p:cNvCxnSpPr>
          <p:nvPr/>
        </p:nvCxnSpPr>
        <p:spPr>
          <a:xfrm flipH="1" flipV="1">
            <a:off x="2315037" y="1401823"/>
            <a:ext cx="1480035" cy="10448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E9748E3-6D43-5F4C-A790-504F09B94F9E}"/>
              </a:ext>
            </a:extLst>
          </p:cNvPr>
          <p:cNvCxnSpPr>
            <a:cxnSpLocks/>
          </p:cNvCxnSpPr>
          <p:nvPr/>
        </p:nvCxnSpPr>
        <p:spPr>
          <a:xfrm flipV="1">
            <a:off x="3051463" y="4065374"/>
            <a:ext cx="812876" cy="4676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C494419-2AF5-BF4C-A25B-2DB291C681FB}"/>
              </a:ext>
            </a:extLst>
          </p:cNvPr>
          <p:cNvCxnSpPr>
            <a:cxnSpLocks/>
          </p:cNvCxnSpPr>
          <p:nvPr/>
        </p:nvCxnSpPr>
        <p:spPr>
          <a:xfrm flipH="1">
            <a:off x="3134828" y="4379812"/>
            <a:ext cx="844048" cy="4410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98BA75F-B60F-2D46-9DE1-4A4274F4E4EE}"/>
              </a:ext>
            </a:extLst>
          </p:cNvPr>
          <p:cNvCxnSpPr>
            <a:cxnSpLocks/>
          </p:cNvCxnSpPr>
          <p:nvPr/>
        </p:nvCxnSpPr>
        <p:spPr>
          <a:xfrm>
            <a:off x="6729946" y="4234004"/>
            <a:ext cx="1478625" cy="10628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EEFC1C6-A77A-AC46-A81A-66C8E83A20FD}"/>
              </a:ext>
            </a:extLst>
          </p:cNvPr>
          <p:cNvCxnSpPr>
            <a:cxnSpLocks/>
          </p:cNvCxnSpPr>
          <p:nvPr/>
        </p:nvCxnSpPr>
        <p:spPr>
          <a:xfrm flipH="1" flipV="1">
            <a:off x="6584149" y="4533068"/>
            <a:ext cx="1410674" cy="10078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089CBA6-A4B0-1F4F-BE77-2792D69561DD}"/>
              </a:ext>
            </a:extLst>
          </p:cNvPr>
          <p:cNvCxnSpPr>
            <a:cxnSpLocks/>
          </p:cNvCxnSpPr>
          <p:nvPr/>
        </p:nvCxnSpPr>
        <p:spPr>
          <a:xfrm flipV="1">
            <a:off x="6927031" y="2961638"/>
            <a:ext cx="2254039" cy="163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73A201D-A060-FB4B-8CC2-2BAD6CE21AD5}"/>
              </a:ext>
            </a:extLst>
          </p:cNvPr>
          <p:cNvCxnSpPr>
            <a:cxnSpLocks/>
          </p:cNvCxnSpPr>
          <p:nvPr/>
        </p:nvCxnSpPr>
        <p:spPr>
          <a:xfrm flipH="1">
            <a:off x="6841791" y="3274208"/>
            <a:ext cx="2319443" cy="1786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CDA4A663-E16E-224B-A4EE-0501A352948F}"/>
              </a:ext>
            </a:extLst>
          </p:cNvPr>
          <p:cNvCxnSpPr>
            <a:cxnSpLocks/>
          </p:cNvCxnSpPr>
          <p:nvPr/>
        </p:nvCxnSpPr>
        <p:spPr>
          <a:xfrm flipV="1">
            <a:off x="6297333" y="1091897"/>
            <a:ext cx="817531" cy="7813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CC8EE9B-3319-2646-A276-5CF52ADDE9A0}"/>
              </a:ext>
            </a:extLst>
          </p:cNvPr>
          <p:cNvCxnSpPr>
            <a:cxnSpLocks/>
          </p:cNvCxnSpPr>
          <p:nvPr/>
        </p:nvCxnSpPr>
        <p:spPr>
          <a:xfrm flipH="1">
            <a:off x="6481137" y="1373712"/>
            <a:ext cx="721309" cy="7069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F146337-0ED5-6743-B3B8-F7652B62C6D9}"/>
              </a:ext>
            </a:extLst>
          </p:cNvPr>
          <p:cNvSpPr txBox="1"/>
          <p:nvPr/>
        </p:nvSpPr>
        <p:spPr>
          <a:xfrm>
            <a:off x="7209993" y="2423890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公開鍵情報の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8810E7D-C358-464C-923F-92AEEC8A3D7C}"/>
              </a:ext>
            </a:extLst>
          </p:cNvPr>
          <p:cNvSpPr txBox="1"/>
          <p:nvPr/>
        </p:nvSpPr>
        <p:spPr>
          <a:xfrm>
            <a:off x="5189248" y="105054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アドレス情報の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3276AB0-BC08-6F40-BD15-F06149FC4D3F}"/>
              </a:ext>
            </a:extLst>
          </p:cNvPr>
          <p:cNvSpPr txBox="1"/>
          <p:nvPr/>
        </p:nvSpPr>
        <p:spPr>
          <a:xfrm>
            <a:off x="3091097" y="4848441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DNS</a:t>
            </a:r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ゾーン情報の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16EDA84-E0FE-874A-B6C8-DFC82C1C7D18}"/>
              </a:ext>
            </a:extLst>
          </p:cNvPr>
          <p:cNvSpPr txBox="1"/>
          <p:nvPr/>
        </p:nvSpPr>
        <p:spPr>
          <a:xfrm>
            <a:off x="2018893" y="21993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ユーザ情報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の</a:t>
            </a:r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BD93B61-CE26-5E42-88ED-6290C2F8DBE4}"/>
              </a:ext>
            </a:extLst>
          </p:cNvPr>
          <p:cNvSpPr txBox="1"/>
          <p:nvPr/>
        </p:nvSpPr>
        <p:spPr>
          <a:xfrm>
            <a:off x="4486106" y="1857241"/>
            <a:ext cx="16193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LDAP</a:t>
            </a:r>
            <a:r>
              <a:rPr lang="en-US" altLang="ja-JP" b="1" dirty="0"/>
              <a:t> Server</a:t>
            </a:r>
            <a:endParaRPr kumimoji="1" lang="ja-JP" altLang="en-US" b="1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87339E6-A12B-FF4B-9615-2C33441C72C9}"/>
              </a:ext>
            </a:extLst>
          </p:cNvPr>
          <p:cNvSpPr txBox="1"/>
          <p:nvPr/>
        </p:nvSpPr>
        <p:spPr>
          <a:xfrm>
            <a:off x="6257617" y="514824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認証情報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の</a:t>
            </a:r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7147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C4F1ADD-B933-3C42-974A-28BF77F7A1E2}"/>
              </a:ext>
            </a:extLst>
          </p:cNvPr>
          <p:cNvSpPr/>
          <p:nvPr/>
        </p:nvSpPr>
        <p:spPr>
          <a:xfrm>
            <a:off x="8128000" y="1158297"/>
            <a:ext cx="3454400" cy="3882524"/>
          </a:xfrm>
          <a:prstGeom prst="rect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828C71F-1592-CD42-9DE1-346DD7D0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87" y="1919046"/>
            <a:ext cx="1142583" cy="150613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EE829BC-0BF5-6647-9DAA-7E476505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51" y="653108"/>
            <a:ext cx="1420845" cy="101037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99CC24E-862F-F44E-A392-AABA1DB1C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42" y="2558746"/>
            <a:ext cx="1394095" cy="12529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43043B-A08B-4C42-B54A-B92BEE1B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5" y="4404814"/>
            <a:ext cx="964976" cy="127201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E9EEF7C-4D57-AA45-8B1A-B50A79FA125E}"/>
              </a:ext>
            </a:extLst>
          </p:cNvPr>
          <p:cNvCxnSpPr>
            <a:cxnSpLocks/>
          </p:cNvCxnSpPr>
          <p:nvPr/>
        </p:nvCxnSpPr>
        <p:spPr>
          <a:xfrm flipH="1">
            <a:off x="6043100" y="2672112"/>
            <a:ext cx="315734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246F90F-B5AE-3F42-A222-5AB03EB60C73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681496" y="1158297"/>
            <a:ext cx="2311230" cy="1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4C18B41-7314-B847-B07B-61E33B80B911}"/>
              </a:ext>
            </a:extLst>
          </p:cNvPr>
          <p:cNvCxnSpPr>
            <a:cxnSpLocks/>
          </p:cNvCxnSpPr>
          <p:nvPr/>
        </p:nvCxnSpPr>
        <p:spPr>
          <a:xfrm flipV="1">
            <a:off x="6016756" y="462844"/>
            <a:ext cx="0" cy="5091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63298A8-66AC-CA48-9CE8-161658127CB8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744837" y="3185207"/>
            <a:ext cx="2271920" cy="10734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D763059-8F1B-8B4A-9E00-A268304C8E7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453561" y="5040821"/>
            <a:ext cx="253916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508375-30DA-E040-8E17-1DC79E89305F}"/>
              </a:ext>
            </a:extLst>
          </p:cNvPr>
          <p:cNvSpPr txBox="1"/>
          <p:nvPr/>
        </p:nvSpPr>
        <p:spPr>
          <a:xfrm>
            <a:off x="9461287" y="1549714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KDC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520327-DA55-A74E-B79B-F9BD44596FCD}"/>
              </a:ext>
            </a:extLst>
          </p:cNvPr>
          <p:cNvSpPr txBox="1"/>
          <p:nvPr/>
        </p:nvSpPr>
        <p:spPr>
          <a:xfrm>
            <a:off x="8720871" y="3627001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AS</a:t>
            </a:r>
            <a:r>
              <a:rPr kumimoji="1" lang="ja-JP" altLang="en-US" sz="2000"/>
              <a:t>（認証サーバ）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C86DE8A-F7BE-DB4A-B65F-DE4E11395CEE}"/>
              </a:ext>
            </a:extLst>
          </p:cNvPr>
          <p:cNvSpPr txBox="1"/>
          <p:nvPr/>
        </p:nvSpPr>
        <p:spPr>
          <a:xfrm>
            <a:off x="8176653" y="4079312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TGS</a:t>
            </a:r>
            <a:r>
              <a:rPr kumimoji="1" lang="ja-JP" altLang="en-US" sz="2000"/>
              <a:t>（チケット発行サーバ）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BDF9E1-72B2-C445-B3AB-16C60C2C9185}"/>
              </a:ext>
            </a:extLst>
          </p:cNvPr>
          <p:cNvSpPr txBox="1"/>
          <p:nvPr/>
        </p:nvSpPr>
        <p:spPr>
          <a:xfrm>
            <a:off x="239499" y="3007141"/>
            <a:ext cx="171025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/>
              <a:t>プリンシパル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D0CEF3B-9691-8743-A3F8-F9885FA476D7}"/>
              </a:ext>
            </a:extLst>
          </p:cNvPr>
          <p:cNvCxnSpPr>
            <a:cxnSpLocks/>
            <a:stCxn id="33" idx="2"/>
            <a:endCxn id="5" idx="1"/>
          </p:cNvCxnSpPr>
          <p:nvPr/>
        </p:nvCxnSpPr>
        <p:spPr>
          <a:xfrm>
            <a:off x="1094626" y="3407251"/>
            <a:ext cx="1393959" cy="163357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1FC6829-4C01-4545-877F-FBFB68819294}"/>
              </a:ext>
            </a:extLst>
          </p:cNvPr>
          <p:cNvCxnSpPr>
            <a:cxnSpLocks/>
            <a:stCxn id="33" idx="0"/>
            <a:endCxn id="3" idx="1"/>
          </p:cNvCxnSpPr>
          <p:nvPr/>
        </p:nvCxnSpPr>
        <p:spPr>
          <a:xfrm flipV="1">
            <a:off x="1094626" y="1158298"/>
            <a:ext cx="1166025" cy="1848843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8E49C17-E454-B347-9C35-4EA0EBE1D089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 flipV="1">
            <a:off x="1949753" y="3185207"/>
            <a:ext cx="400989" cy="21989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44F3E18-85E9-3641-93E2-7927F866FFF2}"/>
              </a:ext>
            </a:extLst>
          </p:cNvPr>
          <p:cNvSpPr txBox="1"/>
          <p:nvPr/>
        </p:nvSpPr>
        <p:spPr>
          <a:xfrm>
            <a:off x="5554143" y="55646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レルム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8C51FCB-1920-CE4A-8436-1717B73F0756}"/>
              </a:ext>
            </a:extLst>
          </p:cNvPr>
          <p:cNvSpPr txBox="1"/>
          <p:nvPr/>
        </p:nvSpPr>
        <p:spPr>
          <a:xfrm>
            <a:off x="2607733" y="3249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ユーザ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55A2BF-8DB6-3A4A-941F-2306175DFA84}"/>
              </a:ext>
            </a:extLst>
          </p:cNvPr>
          <p:cNvSpPr txBox="1"/>
          <p:nvPr/>
        </p:nvSpPr>
        <p:spPr>
          <a:xfrm>
            <a:off x="2488585" y="56339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279178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9180E0A-4E15-834A-852B-79830C37EC2F}"/>
              </a:ext>
            </a:extLst>
          </p:cNvPr>
          <p:cNvSpPr/>
          <p:nvPr/>
        </p:nvSpPr>
        <p:spPr>
          <a:xfrm>
            <a:off x="2505293" y="5654223"/>
            <a:ext cx="8271108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1EDEB50-0F95-9348-8776-04F07246E2B6}"/>
              </a:ext>
            </a:extLst>
          </p:cNvPr>
          <p:cNvSpPr/>
          <p:nvPr/>
        </p:nvSpPr>
        <p:spPr>
          <a:xfrm>
            <a:off x="2505293" y="4589513"/>
            <a:ext cx="5705797" cy="1086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BF04973-CCD4-794E-B8CA-8FA4E722B1FC}"/>
              </a:ext>
            </a:extLst>
          </p:cNvPr>
          <p:cNvSpPr/>
          <p:nvPr/>
        </p:nvSpPr>
        <p:spPr>
          <a:xfrm>
            <a:off x="2503205" y="3485137"/>
            <a:ext cx="6984979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6BDCAE2-C043-F644-A016-2BB90FD495B1}"/>
              </a:ext>
            </a:extLst>
          </p:cNvPr>
          <p:cNvSpPr/>
          <p:nvPr/>
        </p:nvSpPr>
        <p:spPr>
          <a:xfrm>
            <a:off x="2503205" y="1276903"/>
            <a:ext cx="5699347" cy="2213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D11D893-5634-7940-88DD-DBA40041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18" y="250528"/>
            <a:ext cx="661855" cy="8724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EB766C0-5A33-4B47-BCAD-9CC55596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78" y="250528"/>
            <a:ext cx="1301256" cy="9253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E0E3928-A0EB-0345-8F78-4ED0AA2E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959" y="225476"/>
            <a:ext cx="661855" cy="8724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CB3314D-44F0-6641-84C4-4E9E9505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273" y="250528"/>
            <a:ext cx="661855" cy="872445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9D7BAD9-BEA4-9F46-A3DA-D03B7FD71FA7}"/>
              </a:ext>
            </a:extLst>
          </p:cNvPr>
          <p:cNvCxnSpPr>
            <a:cxnSpLocks/>
          </p:cNvCxnSpPr>
          <p:nvPr/>
        </p:nvCxnSpPr>
        <p:spPr>
          <a:xfrm>
            <a:off x="8890043" y="1156327"/>
            <a:ext cx="13414" cy="5580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7649A4D-E332-5840-AEE7-68C90762967D}"/>
              </a:ext>
            </a:extLst>
          </p:cNvPr>
          <p:cNvCxnSpPr>
            <a:cxnSpLocks/>
          </p:cNvCxnSpPr>
          <p:nvPr/>
        </p:nvCxnSpPr>
        <p:spPr>
          <a:xfrm>
            <a:off x="10370404" y="1098391"/>
            <a:ext cx="0" cy="5616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7D90AD3-47FC-A241-BC11-D66EF6D134CB}"/>
              </a:ext>
            </a:extLst>
          </p:cNvPr>
          <p:cNvCxnSpPr>
            <a:cxnSpLocks/>
          </p:cNvCxnSpPr>
          <p:nvPr/>
        </p:nvCxnSpPr>
        <p:spPr>
          <a:xfrm>
            <a:off x="2897444" y="1218957"/>
            <a:ext cx="29658" cy="5508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1537AB4-5164-0D42-B814-2C10EF9A566B}"/>
              </a:ext>
            </a:extLst>
          </p:cNvPr>
          <p:cNvSpPr/>
          <p:nvPr/>
        </p:nvSpPr>
        <p:spPr>
          <a:xfrm>
            <a:off x="6538585" y="770172"/>
            <a:ext cx="1327759" cy="64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CB4B68E-6E2C-A74B-94A6-15477628E117}"/>
              </a:ext>
            </a:extLst>
          </p:cNvPr>
          <p:cNvCxnSpPr>
            <a:cxnSpLocks/>
          </p:cNvCxnSpPr>
          <p:nvPr/>
        </p:nvCxnSpPr>
        <p:spPr>
          <a:xfrm>
            <a:off x="2897444" y="1598379"/>
            <a:ext cx="403434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19228FB-C71A-4D42-BADA-10714F010634}"/>
              </a:ext>
            </a:extLst>
          </p:cNvPr>
          <p:cNvCxnSpPr>
            <a:cxnSpLocks/>
          </p:cNvCxnSpPr>
          <p:nvPr/>
        </p:nvCxnSpPr>
        <p:spPr>
          <a:xfrm>
            <a:off x="6931787" y="1400355"/>
            <a:ext cx="0" cy="86400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0122DC-BD02-2F40-A6EA-92A53C858F73}"/>
              </a:ext>
            </a:extLst>
          </p:cNvPr>
          <p:cNvCxnSpPr>
            <a:cxnSpLocks/>
          </p:cNvCxnSpPr>
          <p:nvPr/>
        </p:nvCxnSpPr>
        <p:spPr>
          <a:xfrm>
            <a:off x="7461881" y="1400355"/>
            <a:ext cx="1391" cy="53280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1A2E78-585C-CE47-A594-FAA03A4C6640}"/>
              </a:ext>
            </a:extLst>
          </p:cNvPr>
          <p:cNvSpPr txBox="1"/>
          <p:nvPr/>
        </p:nvSpPr>
        <p:spPr>
          <a:xfrm>
            <a:off x="6821558" y="74582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KDC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761B-8A50-1241-886D-254D6764E29F}"/>
              </a:ext>
            </a:extLst>
          </p:cNvPr>
          <p:cNvSpPr txBox="1"/>
          <p:nvPr/>
        </p:nvSpPr>
        <p:spPr>
          <a:xfrm>
            <a:off x="6692779" y="1031024"/>
            <a:ext cx="4780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764D59-FB69-824A-8397-494953BB2CD6}"/>
              </a:ext>
            </a:extLst>
          </p:cNvPr>
          <p:cNvSpPr txBox="1"/>
          <p:nvPr/>
        </p:nvSpPr>
        <p:spPr>
          <a:xfrm>
            <a:off x="7184209" y="1031375"/>
            <a:ext cx="64312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TGS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2CE9390-1080-9D4A-AC61-8B6235A76A2D}"/>
              </a:ext>
            </a:extLst>
          </p:cNvPr>
          <p:cNvCxnSpPr>
            <a:cxnSpLocks/>
          </p:cNvCxnSpPr>
          <p:nvPr/>
        </p:nvCxnSpPr>
        <p:spPr>
          <a:xfrm flipH="1">
            <a:off x="2908075" y="2020892"/>
            <a:ext cx="4023713" cy="0"/>
          </a:xfrm>
          <a:prstGeom prst="straightConnector1">
            <a:avLst/>
          </a:prstGeom>
          <a:ln w="38100" cap="sq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1 つの角を切り取った四角形 33">
            <a:extLst>
              <a:ext uri="{FF2B5EF4-FFF2-40B4-BE49-F238E27FC236}">
                <a16:creationId xmlns:a16="http://schemas.microsoft.com/office/drawing/2014/main" id="{1DF906CC-BD38-7948-98F9-8AEF5B2217B5}"/>
              </a:ext>
            </a:extLst>
          </p:cNvPr>
          <p:cNvSpPr/>
          <p:nvPr/>
        </p:nvSpPr>
        <p:spPr>
          <a:xfrm rot="16200000">
            <a:off x="5831415" y="1598548"/>
            <a:ext cx="363843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D9AA32A-8827-4540-88B9-4CD6CAED0826}"/>
              </a:ext>
            </a:extLst>
          </p:cNvPr>
          <p:cNvCxnSpPr>
            <a:cxnSpLocks/>
          </p:cNvCxnSpPr>
          <p:nvPr/>
        </p:nvCxnSpPr>
        <p:spPr>
          <a:xfrm>
            <a:off x="2908075" y="2603950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7130133-41A3-CF43-A3AD-A208D262741D}"/>
              </a:ext>
            </a:extLst>
          </p:cNvPr>
          <p:cNvCxnSpPr>
            <a:cxnSpLocks/>
          </p:cNvCxnSpPr>
          <p:nvPr/>
        </p:nvCxnSpPr>
        <p:spPr>
          <a:xfrm flipH="1">
            <a:off x="2927103" y="3225479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 つの角を切り取った四角形 39">
            <a:extLst>
              <a:ext uri="{FF2B5EF4-FFF2-40B4-BE49-F238E27FC236}">
                <a16:creationId xmlns:a16="http://schemas.microsoft.com/office/drawing/2014/main" id="{1C050B37-7C03-7643-9441-C30125B565A0}"/>
              </a:ext>
            </a:extLst>
          </p:cNvPr>
          <p:cNvSpPr/>
          <p:nvPr/>
        </p:nvSpPr>
        <p:spPr>
          <a:xfrm rot="16200000">
            <a:off x="5839719" y="2179048"/>
            <a:ext cx="347235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45" name="1 つの角を切り取った四角形 44">
            <a:extLst>
              <a:ext uri="{FF2B5EF4-FFF2-40B4-BE49-F238E27FC236}">
                <a16:creationId xmlns:a16="http://schemas.microsoft.com/office/drawing/2014/main" id="{578D5406-B61D-8A4C-B8F2-9FB1B65F7EF9}"/>
              </a:ext>
            </a:extLst>
          </p:cNvPr>
          <p:cNvSpPr/>
          <p:nvPr/>
        </p:nvSpPr>
        <p:spPr>
          <a:xfrm rot="16200000">
            <a:off x="4843999" y="2755055"/>
            <a:ext cx="450355" cy="909600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B683186-87CF-7A45-A4F1-8037BCF86F72}"/>
              </a:ext>
            </a:extLst>
          </p:cNvPr>
          <p:cNvCxnSpPr>
            <a:cxnSpLocks/>
          </p:cNvCxnSpPr>
          <p:nvPr/>
        </p:nvCxnSpPr>
        <p:spPr>
          <a:xfrm>
            <a:off x="2951967" y="3896218"/>
            <a:ext cx="593807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1 つの角を切り取った四角形 48">
            <a:extLst>
              <a:ext uri="{FF2B5EF4-FFF2-40B4-BE49-F238E27FC236}">
                <a16:creationId xmlns:a16="http://schemas.microsoft.com/office/drawing/2014/main" id="{9B860A93-1A84-944E-A3B9-4BBEFE0467C4}"/>
              </a:ext>
            </a:extLst>
          </p:cNvPr>
          <p:cNvSpPr/>
          <p:nvPr/>
        </p:nvSpPr>
        <p:spPr>
          <a:xfrm rot="16200000">
            <a:off x="6174484" y="3425175"/>
            <a:ext cx="434514" cy="859638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5567FC1-115D-7241-B88F-7D29570227AD}"/>
              </a:ext>
            </a:extLst>
          </p:cNvPr>
          <p:cNvCxnSpPr>
            <a:cxnSpLocks/>
          </p:cNvCxnSpPr>
          <p:nvPr/>
        </p:nvCxnSpPr>
        <p:spPr>
          <a:xfrm flipH="1">
            <a:off x="2908075" y="4354910"/>
            <a:ext cx="5972454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8B4DEA9-AD1C-E34C-8B78-24A954D70D8F}"/>
              </a:ext>
            </a:extLst>
          </p:cNvPr>
          <p:cNvCxnSpPr>
            <a:cxnSpLocks/>
          </p:cNvCxnSpPr>
          <p:nvPr/>
        </p:nvCxnSpPr>
        <p:spPr>
          <a:xfrm>
            <a:off x="2910163" y="4910822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68B9DD0-49F1-3F4B-9CC8-A9EC0FAB6F38}"/>
              </a:ext>
            </a:extLst>
          </p:cNvPr>
          <p:cNvCxnSpPr>
            <a:cxnSpLocks/>
          </p:cNvCxnSpPr>
          <p:nvPr/>
        </p:nvCxnSpPr>
        <p:spPr>
          <a:xfrm flipH="1">
            <a:off x="2917589" y="5457195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1BBA6FE8-8031-5040-BA57-803C318DD610}"/>
              </a:ext>
            </a:extLst>
          </p:cNvPr>
          <p:cNvSpPr/>
          <p:nvPr/>
        </p:nvSpPr>
        <p:spPr>
          <a:xfrm rot="16200000">
            <a:off x="6091079" y="4551838"/>
            <a:ext cx="345233" cy="697169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55" name="1 つの角を切り取った四角形 54">
            <a:extLst>
              <a:ext uri="{FF2B5EF4-FFF2-40B4-BE49-F238E27FC236}">
                <a16:creationId xmlns:a16="http://schemas.microsoft.com/office/drawing/2014/main" id="{BE20E62A-EBC4-A54D-8BCD-D02587DA603F}"/>
              </a:ext>
            </a:extLst>
          </p:cNvPr>
          <p:cNvSpPr/>
          <p:nvPr/>
        </p:nvSpPr>
        <p:spPr>
          <a:xfrm rot="16200000">
            <a:off x="4562457" y="4980310"/>
            <a:ext cx="454710" cy="917186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C837876-460E-534D-B397-6648C68477D2}"/>
              </a:ext>
            </a:extLst>
          </p:cNvPr>
          <p:cNvCxnSpPr>
            <a:cxnSpLocks/>
          </p:cNvCxnSpPr>
          <p:nvPr/>
        </p:nvCxnSpPr>
        <p:spPr>
          <a:xfrm flipV="1">
            <a:off x="2927102" y="6048829"/>
            <a:ext cx="744330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 つの角を切り取った四角形 62">
            <a:extLst>
              <a:ext uri="{FF2B5EF4-FFF2-40B4-BE49-F238E27FC236}">
                <a16:creationId xmlns:a16="http://schemas.microsoft.com/office/drawing/2014/main" id="{4D70C41B-9960-EC48-AE91-23FC3E3898A2}"/>
              </a:ext>
            </a:extLst>
          </p:cNvPr>
          <p:cNvSpPr/>
          <p:nvPr/>
        </p:nvSpPr>
        <p:spPr>
          <a:xfrm rot="16200000">
            <a:off x="7526561" y="5587023"/>
            <a:ext cx="463772" cy="888209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3583552-FE14-CC4A-A3C8-7568D74BFE0F}"/>
              </a:ext>
            </a:extLst>
          </p:cNvPr>
          <p:cNvCxnSpPr>
            <a:cxnSpLocks/>
          </p:cNvCxnSpPr>
          <p:nvPr/>
        </p:nvCxnSpPr>
        <p:spPr>
          <a:xfrm flipH="1">
            <a:off x="2927104" y="6479660"/>
            <a:ext cx="74433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E5E619F-B9F6-EA4E-84D9-B8ABE9B9537F}"/>
              </a:ext>
            </a:extLst>
          </p:cNvPr>
          <p:cNvSpPr txBox="1"/>
          <p:nvPr/>
        </p:nvSpPr>
        <p:spPr>
          <a:xfrm>
            <a:off x="3431442" y="1262182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ID/</a:t>
            </a:r>
            <a:r>
              <a:rPr kumimoji="1" lang="ja-JP" altLang="en-US" sz="1600"/>
              <a:t>パス</a:t>
            </a:r>
            <a:r>
              <a:rPr lang="ja-JP" altLang="en-US" sz="1600"/>
              <a:t>ワード資格情報</a:t>
            </a:r>
            <a:endParaRPr kumimoji="1" lang="ja-JP" altLang="en-US" sz="16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6AD4C0E-2E88-2C4A-A2EB-5E8BA4707FCC}"/>
              </a:ext>
            </a:extLst>
          </p:cNvPr>
          <p:cNvSpPr txBox="1"/>
          <p:nvPr/>
        </p:nvSpPr>
        <p:spPr>
          <a:xfrm>
            <a:off x="4163055" y="17036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認証成功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D970BE-45E2-3C47-97AE-152F14169D29}"/>
              </a:ext>
            </a:extLst>
          </p:cNvPr>
          <p:cNvSpPr txBox="1"/>
          <p:nvPr/>
        </p:nvSpPr>
        <p:spPr>
          <a:xfrm>
            <a:off x="3035895" y="226792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サービスチケット要求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A5C4273-4CE5-974B-B323-89FB86FDF02D}"/>
              </a:ext>
            </a:extLst>
          </p:cNvPr>
          <p:cNvSpPr txBox="1"/>
          <p:nvPr/>
        </p:nvSpPr>
        <p:spPr>
          <a:xfrm>
            <a:off x="2969538" y="26288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lang="ja-JP" altLang="en-US" sz="1600"/>
              <a:t>払い出し</a:t>
            </a:r>
            <a:endParaRPr kumimoji="1" lang="ja-JP" altLang="en-US" sz="160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CDD5911-B5F4-804D-A312-F41D20AAA57C}"/>
              </a:ext>
            </a:extLst>
          </p:cNvPr>
          <p:cNvSpPr txBox="1"/>
          <p:nvPr/>
        </p:nvSpPr>
        <p:spPr>
          <a:xfrm>
            <a:off x="8380188" y="774755"/>
            <a:ext cx="11164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/>
              <a:t>ファイル</a:t>
            </a:r>
            <a:endParaRPr lang="en-US" altLang="ja-JP" dirty="0"/>
          </a:p>
          <a:p>
            <a:pPr algn="ctr"/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BB8D7A2-F4E8-1443-9598-737A0C09361D}"/>
              </a:ext>
            </a:extLst>
          </p:cNvPr>
          <p:cNvSpPr txBox="1"/>
          <p:nvPr/>
        </p:nvSpPr>
        <p:spPr>
          <a:xfrm>
            <a:off x="9924290" y="754410"/>
            <a:ext cx="8771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LDAP</a:t>
            </a:r>
          </a:p>
          <a:p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6C22A5E-80FC-1748-9E3A-B8AC3B1ED95F}"/>
              </a:ext>
            </a:extLst>
          </p:cNvPr>
          <p:cNvSpPr txBox="1"/>
          <p:nvPr/>
        </p:nvSpPr>
        <p:spPr>
          <a:xfrm>
            <a:off x="3400192" y="353210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1773802-BD7A-654A-A857-8C868AF31ED0}"/>
              </a:ext>
            </a:extLst>
          </p:cNvPr>
          <p:cNvSpPr txBox="1"/>
          <p:nvPr/>
        </p:nvSpPr>
        <p:spPr>
          <a:xfrm>
            <a:off x="3271111" y="403326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ファイルサーバ認証成功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81ECD74-D2F0-014E-9049-F3F439A3781B}"/>
              </a:ext>
            </a:extLst>
          </p:cNvPr>
          <p:cNvSpPr txBox="1"/>
          <p:nvPr/>
        </p:nvSpPr>
        <p:spPr>
          <a:xfrm>
            <a:off x="2858187" y="4571557"/>
            <a:ext cx="27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LDAP</a:t>
            </a:r>
            <a:r>
              <a:rPr kumimoji="1" lang="ja-JP" altLang="en-US" sz="1600"/>
              <a:t>サーバ用チケット要求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D19BFE9-A7D5-344F-804B-9F2930E1CB9B}"/>
              </a:ext>
            </a:extLst>
          </p:cNvPr>
          <p:cNvSpPr txBox="1"/>
          <p:nvPr/>
        </p:nvSpPr>
        <p:spPr>
          <a:xfrm>
            <a:off x="3037063" y="49277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kumimoji="1" lang="ja-JP" altLang="en-US" sz="1600"/>
              <a:t>払い戻し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A83CA59-3818-844F-93FD-2D477649EAA7}"/>
              </a:ext>
            </a:extLst>
          </p:cNvPr>
          <p:cNvSpPr txBox="1"/>
          <p:nvPr/>
        </p:nvSpPr>
        <p:spPr>
          <a:xfrm>
            <a:off x="3055604" y="571024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3C63894-9DEE-9548-AC9A-164BB4520DEB}"/>
              </a:ext>
            </a:extLst>
          </p:cNvPr>
          <p:cNvSpPr txBox="1"/>
          <p:nvPr/>
        </p:nvSpPr>
        <p:spPr>
          <a:xfrm>
            <a:off x="3110857" y="613761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認証成功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7F50314-CBAA-474A-8D73-F2AD3F81DF8D}"/>
              </a:ext>
            </a:extLst>
          </p:cNvPr>
          <p:cNvSpPr txBox="1"/>
          <p:nvPr/>
        </p:nvSpPr>
        <p:spPr>
          <a:xfrm>
            <a:off x="1275705" y="1332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ログイン</a:t>
            </a:r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F93976E-F1AF-DC4B-9DF7-63F30A3BB35F}"/>
              </a:ext>
            </a:extLst>
          </p:cNvPr>
          <p:cNvSpPr txBox="1"/>
          <p:nvPr/>
        </p:nvSpPr>
        <p:spPr>
          <a:xfrm>
            <a:off x="435640" y="23921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ファイルサーバに</a:t>
            </a:r>
            <a:endParaRPr lang="en-US" altLang="ja-JP" dirty="0"/>
          </a:p>
          <a:p>
            <a:r>
              <a:rPr kumimoji="1" lang="ja-JP" altLang="en-US"/>
              <a:t>アクセスしたい。</a:t>
            </a:r>
            <a:endParaRPr kumimoji="1" lang="en-US" altLang="ja-JP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E2EBD11-CCA5-9B47-BECF-9F9D3222EA77}"/>
              </a:ext>
            </a:extLst>
          </p:cNvPr>
          <p:cNvSpPr txBox="1"/>
          <p:nvPr/>
        </p:nvSpPr>
        <p:spPr>
          <a:xfrm>
            <a:off x="203296" y="4727805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次は</a:t>
            </a:r>
            <a:r>
              <a:rPr kumimoji="1" lang="en-US" altLang="ja-JP" dirty="0"/>
              <a:t>LDAP</a:t>
            </a:r>
            <a:r>
              <a:rPr kumimoji="1" lang="ja-JP" altLang="en-US"/>
              <a:t>サーバに</a:t>
            </a:r>
            <a:endParaRPr kumimoji="1" lang="en-US" altLang="ja-JP" dirty="0"/>
          </a:p>
          <a:p>
            <a:r>
              <a:rPr kumimoji="1" lang="ja-JP" altLang="en-US"/>
              <a:t>アクセス</a:t>
            </a:r>
            <a:r>
              <a:rPr lang="ja-JP" altLang="en-US"/>
              <a:t>したい。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59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06" y="587605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384966" y="2493783"/>
            <a:ext cx="2119896" cy="1105922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095" y="3046744"/>
            <a:ext cx="1043197" cy="60272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181474" y="1488273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B29CE177-D1DE-F242-B0BB-73B3EB13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06" y="740005"/>
            <a:ext cx="1143000" cy="8128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CC38C86-E991-944B-A449-152598E1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02" y="2837313"/>
            <a:ext cx="1143000" cy="8128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7930D9A-8394-E24C-AC83-D25D215B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57" y="1897513"/>
            <a:ext cx="1143000" cy="8128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42" y="3883258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3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4479533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534435" y="3461531"/>
            <a:ext cx="2820330" cy="127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271205" y="3588160"/>
            <a:ext cx="2441352" cy="200961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8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flipV="1">
            <a:off x="6710523" y="4097793"/>
            <a:ext cx="1823912" cy="495176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 flipV="1">
            <a:off x="2039150" y="4592969"/>
            <a:ext cx="2239628" cy="384663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BF4107E-67C0-D840-A71C-3ABB9E94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039" y="1208305"/>
            <a:ext cx="769289" cy="107700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D77EEEB-19CC-044F-BCA5-087160BA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37" y="1208305"/>
            <a:ext cx="769289" cy="107700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DF89651-EA11-5645-90E1-DCBAFC4DA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34" y="1208305"/>
            <a:ext cx="769289" cy="1077004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439F944-ED28-984D-9B04-5EACC7BEAF70}"/>
              </a:ext>
            </a:extLst>
          </p:cNvPr>
          <p:cNvCxnSpPr>
            <a:cxnSpLocks/>
            <a:stCxn id="12" idx="2"/>
            <a:endCxn id="4" idx="3"/>
          </p:cNvCxnSpPr>
          <p:nvPr/>
        </p:nvCxnSpPr>
        <p:spPr>
          <a:xfrm flipH="1">
            <a:off x="5491881" y="2285309"/>
            <a:ext cx="1" cy="14177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56490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5472772"/>
            <a:ext cx="648453" cy="907834"/>
          </a:xfrm>
          <a:prstGeom prst="rect">
            <a:avLst/>
          </a:prstGeom>
        </p:spPr>
      </p:pic>
      <p:sp>
        <p:nvSpPr>
          <p:cNvPr id="46" name="雲形吹き出し 45">
            <a:extLst>
              <a:ext uri="{FF2B5EF4-FFF2-40B4-BE49-F238E27FC236}">
                <a16:creationId xmlns:a16="http://schemas.microsoft.com/office/drawing/2014/main" id="{A8C9F942-B141-044F-848A-308CEC6E80BB}"/>
              </a:ext>
            </a:extLst>
          </p:cNvPr>
          <p:cNvSpPr/>
          <p:nvPr/>
        </p:nvSpPr>
        <p:spPr>
          <a:xfrm>
            <a:off x="3819646" y="927072"/>
            <a:ext cx="3171463" cy="1639468"/>
          </a:xfrm>
          <a:prstGeom prst="cloudCallou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5472772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CF1AB36-BB25-C64F-95E4-B15C0193D926}"/>
              </a:ext>
            </a:extLst>
          </p:cNvPr>
          <p:cNvSpPr txBox="1"/>
          <p:nvPr/>
        </p:nvSpPr>
        <p:spPr>
          <a:xfrm>
            <a:off x="4591634" y="5909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クラウドサーバ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951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0593237C-B4E6-A645-BE2B-70F6F118100D}"/>
              </a:ext>
            </a:extLst>
          </p:cNvPr>
          <p:cNvCxnSpPr>
            <a:cxnSpLocks/>
            <a:stCxn id="3" idx="0"/>
            <a:endCxn id="13" idx="3"/>
          </p:cNvCxnSpPr>
          <p:nvPr/>
        </p:nvCxnSpPr>
        <p:spPr>
          <a:xfrm rot="16200000" flipV="1">
            <a:off x="7434800" y="951730"/>
            <a:ext cx="1714724" cy="3304877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>
            <a:extLst>
              <a:ext uri="{FF2B5EF4-FFF2-40B4-BE49-F238E27FC236}">
                <a16:creationId xmlns:a16="http://schemas.microsoft.com/office/drawing/2014/main" id="{EF0AA849-7164-6F48-946B-49340EA6F718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1475006" y="1610500"/>
            <a:ext cx="2732726" cy="3005340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3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3738754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449519" y="2199190"/>
            <a:ext cx="2905246" cy="179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039438" y="2696901"/>
            <a:ext cx="2724949" cy="221137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8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727568" y="3096233"/>
            <a:ext cx="1721951" cy="148262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7" idx="1"/>
          </p:cNvCxnSpPr>
          <p:nvPr/>
        </p:nvCxnSpPr>
        <p:spPr>
          <a:xfrm>
            <a:off x="2039150" y="4236853"/>
            <a:ext cx="6595787" cy="949057"/>
          </a:xfrm>
          <a:prstGeom prst="straightConnector1">
            <a:avLst/>
          </a:prstGeom>
          <a:ln w="53975"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49082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4731993"/>
            <a:ext cx="648453" cy="90783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4731993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08566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910378A-FB19-AC4F-B518-2B26FF14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1" y="962759"/>
            <a:ext cx="1400902" cy="99619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017F73-3C91-814B-9B57-9814A0A4FB5B}"/>
              </a:ext>
            </a:extLst>
          </p:cNvPr>
          <p:cNvSpPr txBox="1"/>
          <p:nvPr/>
        </p:nvSpPr>
        <p:spPr>
          <a:xfrm>
            <a:off x="883992" y="1958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884A926-E78E-B749-9BAA-9F0163E8D82C}"/>
              </a:ext>
            </a:extLst>
          </p:cNvPr>
          <p:cNvCxnSpPr>
            <a:cxnSpLocks/>
          </p:cNvCxnSpPr>
          <p:nvPr/>
        </p:nvCxnSpPr>
        <p:spPr>
          <a:xfrm flipV="1">
            <a:off x="2108245" y="3751536"/>
            <a:ext cx="1862098" cy="241739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F21013D-5C12-8545-98C8-38BC46F6ABAC}"/>
              </a:ext>
            </a:extLst>
          </p:cNvPr>
          <p:cNvCxnSpPr>
            <a:cxnSpLocks/>
          </p:cNvCxnSpPr>
          <p:nvPr/>
        </p:nvCxnSpPr>
        <p:spPr>
          <a:xfrm>
            <a:off x="2480564" y="1785346"/>
            <a:ext cx="1883092" cy="1127305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37360B-0189-1042-9CA4-713775AC69B7}"/>
              </a:ext>
            </a:extLst>
          </p:cNvPr>
          <p:cNvSpPr txBox="1"/>
          <p:nvPr/>
        </p:nvSpPr>
        <p:spPr>
          <a:xfrm>
            <a:off x="4003745" y="1564968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インターネット経由で</a:t>
            </a:r>
            <a:endParaRPr kumimoji="1" lang="en-US" altLang="ja-JP" sz="2000" dirty="0"/>
          </a:p>
          <a:p>
            <a:r>
              <a:rPr lang="ja-JP" altLang="en-US" sz="2000"/>
              <a:t>社内システムにアクセス</a:t>
            </a:r>
            <a:endParaRPr kumimoji="1" lang="ja-JP" altLang="en-US" sz="2000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C833ADFD-CDF8-D444-9F7B-29B7A0AF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307" y="740656"/>
            <a:ext cx="648453" cy="907834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691D00-7BAA-7C45-B000-92FB447D2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337" y="740656"/>
            <a:ext cx="1010126" cy="907834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93D2B1A-12FE-744C-891C-24BB7EC64B47}"/>
              </a:ext>
            </a:extLst>
          </p:cNvPr>
          <p:cNvCxnSpPr>
            <a:cxnSpLocks/>
          </p:cNvCxnSpPr>
          <p:nvPr/>
        </p:nvCxnSpPr>
        <p:spPr>
          <a:xfrm>
            <a:off x="9280825" y="1648490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8A29463-BBD3-F64A-9B86-377DE052AD5A}"/>
              </a:ext>
            </a:extLst>
          </p:cNvPr>
          <p:cNvCxnSpPr>
            <a:cxnSpLocks/>
          </p:cNvCxnSpPr>
          <p:nvPr/>
        </p:nvCxnSpPr>
        <p:spPr>
          <a:xfrm>
            <a:off x="10977533" y="1671527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74CD97CC-E36E-7549-95AB-5BF6A986F48F}"/>
              </a:ext>
            </a:extLst>
          </p:cNvPr>
          <p:cNvSpPr/>
          <p:nvPr/>
        </p:nvSpPr>
        <p:spPr>
          <a:xfrm>
            <a:off x="2480564" y="1460472"/>
            <a:ext cx="6165725" cy="185026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1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690633" y="893135"/>
            <a:ext cx="4994547" cy="4562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" y="548147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756" y="2374300"/>
            <a:ext cx="831754" cy="1338921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2607276" y="2211345"/>
            <a:ext cx="2719635" cy="1395214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324645" y="2908952"/>
            <a:ext cx="950111" cy="134809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466579" y="3759753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</a:t>
            </a:r>
            <a:r>
              <a:rPr lang="en-US" altLang="ja-JP" b="1" dirty="0"/>
              <a:t> </a:t>
            </a:r>
            <a:r>
              <a:rPr kumimoji="1" lang="en-US" altLang="ja-JP" b="1" dirty="0"/>
              <a:t>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926489" y="1415654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700" y="1347744"/>
            <a:ext cx="838200" cy="863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7B6052-9457-5043-933D-DD48F68F4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477" y="3043761"/>
            <a:ext cx="838200" cy="863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C056E52-1238-5B41-ADB1-87FE648A4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806" y="4197643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7578852">
            <a:off x="3916468" y="-91574"/>
            <a:ext cx="495084" cy="4612570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HTTPS</a:t>
            </a:r>
            <a:r>
              <a:rPr kumimoji="1" lang="ja-JP" altLang="en-US"/>
              <a:t> </a:t>
            </a:r>
            <a:r>
              <a:rPr kumimoji="1" lang="en-US" altLang="ja-JP" dirty="0"/>
              <a:t>(</a:t>
            </a:r>
            <a:r>
              <a:rPr kumimoji="1" lang="ja-JP" altLang="en-US"/>
              <a:t>暗号化されている</a:t>
            </a:r>
            <a:r>
              <a:rPr lang="ja-JP" altLang="en-US"/>
              <a:t>）</a:t>
            </a:r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/>
          <p:nvPr/>
        </p:nvCxnSpPr>
        <p:spPr>
          <a:xfrm flipV="1">
            <a:off x="7175951" y="1860698"/>
            <a:ext cx="1984084" cy="9888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C61BFE-2B6F-3D45-8C67-DC5A446D3D8E}"/>
              </a:ext>
            </a:extLst>
          </p:cNvPr>
          <p:cNvCxnSpPr>
            <a:cxnSpLocks/>
          </p:cNvCxnSpPr>
          <p:nvPr/>
        </p:nvCxnSpPr>
        <p:spPr>
          <a:xfrm>
            <a:off x="7241783" y="3071963"/>
            <a:ext cx="2786756" cy="3010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A16F8-53F6-464C-A6C4-C9F404C3BA6D}"/>
              </a:ext>
            </a:extLst>
          </p:cNvPr>
          <p:cNvCxnSpPr>
            <a:cxnSpLocks/>
          </p:cNvCxnSpPr>
          <p:nvPr/>
        </p:nvCxnSpPr>
        <p:spPr>
          <a:xfrm>
            <a:off x="7274550" y="3290510"/>
            <a:ext cx="1360611" cy="11511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C4416FD-4624-7542-9B63-E3776D1EA9AB}"/>
              </a:ext>
            </a:extLst>
          </p:cNvPr>
          <p:cNvSpPr txBox="1"/>
          <p:nvPr/>
        </p:nvSpPr>
        <p:spPr>
          <a:xfrm>
            <a:off x="7413239" y="2731363"/>
            <a:ext cx="3057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</a:t>
            </a:r>
            <a:r>
              <a:rPr lang="en-US" altLang="ja-JP" dirty="0"/>
              <a:t>(</a:t>
            </a:r>
            <a:r>
              <a:rPr kumimoji="1" lang="ja-JP" altLang="en-US"/>
              <a:t>暗号化されていない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18273C-C3BD-AD4F-820B-6161FDB03706}"/>
              </a:ext>
            </a:extLst>
          </p:cNvPr>
          <p:cNvSpPr txBox="1"/>
          <p:nvPr/>
        </p:nvSpPr>
        <p:spPr>
          <a:xfrm>
            <a:off x="8635161" y="508161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B91079-A2BB-8A44-9A31-094DE70CBF40}"/>
              </a:ext>
            </a:extLst>
          </p:cNvPr>
          <p:cNvSpPr txBox="1"/>
          <p:nvPr/>
        </p:nvSpPr>
        <p:spPr>
          <a:xfrm>
            <a:off x="9913735" y="387862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9067749" y="221709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154030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690633" y="893135"/>
            <a:ext cx="4994547" cy="4562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" y="548147"/>
            <a:ext cx="1143000" cy="812800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2607276" y="2211345"/>
            <a:ext cx="2719635" cy="1395214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324645" y="2908952"/>
            <a:ext cx="950111" cy="134809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926489" y="1415654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335" y="1347744"/>
            <a:ext cx="838200" cy="863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7B6052-9457-5043-933D-DD48F68F4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112" y="3043761"/>
            <a:ext cx="838200" cy="863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C056E52-1238-5B41-ADB1-87FE648A4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259" y="3830948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7578852">
            <a:off x="3718266" y="268813"/>
            <a:ext cx="931908" cy="4383418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HTTPS</a:t>
            </a:r>
            <a:r>
              <a:rPr kumimoji="1" lang="ja-JP" altLang="en-US"/>
              <a:t> </a:t>
            </a:r>
            <a:r>
              <a:rPr kumimoji="1" lang="en-US" altLang="ja-JP" dirty="0"/>
              <a:t>(</a:t>
            </a:r>
            <a:r>
              <a:rPr kumimoji="1" lang="ja-JP" altLang="en-US"/>
              <a:t>暗号化されている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18273C-C3BD-AD4F-820B-6161FDB03706}"/>
              </a:ext>
            </a:extLst>
          </p:cNvPr>
          <p:cNvSpPr txBox="1"/>
          <p:nvPr/>
        </p:nvSpPr>
        <p:spPr>
          <a:xfrm>
            <a:off x="8968796" y="469454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サーバ３</a:t>
            </a:r>
            <a:r>
              <a:rPr kumimoji="1" lang="en-US" altLang="ja-JP" dirty="0"/>
              <a:t> </a:t>
            </a:r>
            <a:endParaRPr kumimoji="1" lang="ja-JP" altLang="en-US" sz="16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B91079-A2BB-8A44-9A31-094DE70CBF40}"/>
              </a:ext>
            </a:extLst>
          </p:cNvPr>
          <p:cNvSpPr txBox="1"/>
          <p:nvPr/>
        </p:nvSpPr>
        <p:spPr>
          <a:xfrm>
            <a:off x="10247370" y="3878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サーバ２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9401384" y="22170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サーバ１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D2717A-A89D-4C41-BF28-E403EAC13FD1}"/>
              </a:ext>
            </a:extLst>
          </p:cNvPr>
          <p:cNvSpPr/>
          <p:nvPr/>
        </p:nvSpPr>
        <p:spPr>
          <a:xfrm>
            <a:off x="5338633" y="1451481"/>
            <a:ext cx="2770197" cy="4048330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475093" y="3746624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 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>
            <a:cxnSpLocks/>
          </p:cNvCxnSpPr>
          <p:nvPr/>
        </p:nvCxnSpPr>
        <p:spPr>
          <a:xfrm flipV="1">
            <a:off x="7175951" y="1784986"/>
            <a:ext cx="2359478" cy="10645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C61BFE-2B6F-3D45-8C67-DC5A446D3D8E}"/>
              </a:ext>
            </a:extLst>
          </p:cNvPr>
          <p:cNvCxnSpPr>
            <a:cxnSpLocks/>
          </p:cNvCxnSpPr>
          <p:nvPr/>
        </p:nvCxnSpPr>
        <p:spPr>
          <a:xfrm>
            <a:off x="7230985" y="3100695"/>
            <a:ext cx="3131189" cy="27234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A16F8-53F6-464C-A6C4-C9F404C3BA6D}"/>
              </a:ext>
            </a:extLst>
          </p:cNvPr>
          <p:cNvCxnSpPr>
            <a:cxnSpLocks/>
          </p:cNvCxnSpPr>
          <p:nvPr/>
        </p:nvCxnSpPr>
        <p:spPr>
          <a:xfrm>
            <a:off x="7314448" y="3373044"/>
            <a:ext cx="1654348" cy="106863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756" y="2374300"/>
            <a:ext cx="831754" cy="133892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64E3B1-64A0-A540-9062-C3E92092FDA3}"/>
              </a:ext>
            </a:extLst>
          </p:cNvPr>
          <p:cNvSpPr/>
          <p:nvPr/>
        </p:nvSpPr>
        <p:spPr>
          <a:xfrm rot="1448260">
            <a:off x="1851610" y="1181382"/>
            <a:ext cx="914400" cy="9131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アプレット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113468-15CE-0F47-A18D-5EC44C0CF85C}"/>
              </a:ext>
            </a:extLst>
          </p:cNvPr>
          <p:cNvSpPr txBox="1"/>
          <p:nvPr/>
        </p:nvSpPr>
        <p:spPr>
          <a:xfrm>
            <a:off x="4553205" y="4492418"/>
            <a:ext cx="355898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ポート番号　</a:t>
            </a:r>
            <a:r>
              <a:rPr lang="en-US" altLang="ja-JP" dirty="0"/>
              <a:t>3333 </a:t>
            </a:r>
            <a:r>
              <a:rPr lang="ja-JP" altLang="en-US" sz="2000"/>
              <a:t>→</a:t>
            </a:r>
            <a:r>
              <a:rPr lang="ja-JP" altLang="en-US"/>
              <a:t>　サーバ１</a:t>
            </a:r>
            <a:endParaRPr lang="en-US" altLang="ja-JP" dirty="0"/>
          </a:p>
          <a:p>
            <a:r>
              <a:rPr kumimoji="1" lang="ja-JP" altLang="en-US"/>
              <a:t>ポート番号</a:t>
            </a:r>
            <a:r>
              <a:rPr lang="ja-JP" altLang="en-US"/>
              <a:t>　</a:t>
            </a:r>
            <a:r>
              <a:rPr kumimoji="1" lang="en-US" altLang="ja-JP" dirty="0"/>
              <a:t>4444 </a:t>
            </a:r>
            <a:r>
              <a:rPr kumimoji="1" lang="ja-JP" altLang="en-US" sz="2000"/>
              <a:t>→</a:t>
            </a:r>
            <a:r>
              <a:rPr kumimoji="1" lang="ja-JP" altLang="en-US"/>
              <a:t>　サーバ</a:t>
            </a:r>
            <a:r>
              <a:rPr lang="ja-JP" altLang="en-US"/>
              <a:t>２</a:t>
            </a:r>
            <a:endParaRPr kumimoji="1" lang="en-US" altLang="ja-JP" dirty="0"/>
          </a:p>
          <a:p>
            <a:r>
              <a:rPr lang="ja-JP" altLang="en-US"/>
              <a:t>ポート番号　</a:t>
            </a:r>
            <a:r>
              <a:rPr lang="en-US" altLang="ja-JP" dirty="0"/>
              <a:t>5555 </a:t>
            </a:r>
            <a:r>
              <a:rPr lang="ja-JP" altLang="en-US" sz="2000"/>
              <a:t>→</a:t>
            </a:r>
            <a:r>
              <a:rPr lang="ja-JP" altLang="en-US"/>
              <a:t>　サーバ３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A51E81-D9EB-E147-BE40-682E17A2C1F9}"/>
              </a:ext>
            </a:extLst>
          </p:cNvPr>
          <p:cNvSpPr txBox="1"/>
          <p:nvPr/>
        </p:nvSpPr>
        <p:spPr>
          <a:xfrm>
            <a:off x="3306710" y="559060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事前に対応付けておく</a:t>
            </a:r>
          </a:p>
        </p:txBody>
      </p:sp>
    </p:spTree>
    <p:extLst>
      <p:ext uri="{BB962C8B-B14F-4D97-AF65-F5344CB8AC3E}">
        <p14:creationId xmlns:p14="http://schemas.microsoft.com/office/powerpoint/2010/main" val="163394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426410" y="951470"/>
            <a:ext cx="4324865" cy="494729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" y="2724852"/>
            <a:ext cx="1553530" cy="12668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95" y="2606531"/>
            <a:ext cx="845177" cy="1360529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8408659" y="55349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686009" y="1692877"/>
            <a:ext cx="3017883" cy="170944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6701377" y="2547601"/>
            <a:ext cx="321018" cy="739195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380343" y="4012989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325" y="1583949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6200000">
            <a:off x="4789578" y="1189029"/>
            <a:ext cx="704148" cy="3775793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HTTPS</a:t>
            </a:r>
            <a:r>
              <a:rPr kumimoji="1" lang="ja-JP" altLang="en-US">
                <a:solidFill>
                  <a:schemeClr val="bg1"/>
                </a:solidFill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>
                <a:solidFill>
                  <a:schemeClr val="bg1"/>
                </a:solidFill>
              </a:rPr>
              <a:t>暗号化されている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>
            <a:cxnSpLocks/>
          </p:cNvCxnSpPr>
          <p:nvPr/>
        </p:nvCxnSpPr>
        <p:spPr>
          <a:xfrm flipV="1">
            <a:off x="7857479" y="2103728"/>
            <a:ext cx="2177311" cy="5380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10034790" y="24697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サーバ１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4CFE553D-4AB4-414C-9A01-7BD7BBCF1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0541" y="2967889"/>
            <a:ext cx="776494" cy="1023560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92C6CE3-98F0-F047-8F58-D4F57C1C2FAD}"/>
              </a:ext>
            </a:extLst>
          </p:cNvPr>
          <p:cNvCxnSpPr>
            <a:cxnSpLocks/>
          </p:cNvCxnSpPr>
          <p:nvPr/>
        </p:nvCxnSpPr>
        <p:spPr>
          <a:xfrm>
            <a:off x="7862064" y="3065760"/>
            <a:ext cx="2172726" cy="4611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図 41">
            <a:extLst>
              <a:ext uri="{FF2B5EF4-FFF2-40B4-BE49-F238E27FC236}">
                <a16:creationId xmlns:a16="http://schemas.microsoft.com/office/drawing/2014/main" id="{4BA9ABFC-FDFE-D940-8941-D5C65E213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2456" y="4505869"/>
            <a:ext cx="776494" cy="1023560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509D79D-4D5D-A543-BDE3-F96377749705}"/>
              </a:ext>
            </a:extLst>
          </p:cNvPr>
          <p:cNvCxnSpPr>
            <a:cxnSpLocks/>
          </p:cNvCxnSpPr>
          <p:nvPr/>
        </p:nvCxnSpPr>
        <p:spPr>
          <a:xfrm>
            <a:off x="7862064" y="3429000"/>
            <a:ext cx="2172726" cy="134070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12A5203-1B4E-7B46-B865-7BE3FC4A22DB}"/>
              </a:ext>
            </a:extLst>
          </p:cNvPr>
          <p:cNvSpPr txBox="1"/>
          <p:nvPr/>
        </p:nvSpPr>
        <p:spPr>
          <a:xfrm>
            <a:off x="10041816" y="4012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サーバ２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8CAFCFB-F3FD-5E40-8F76-CD58ABD1A236}"/>
              </a:ext>
            </a:extLst>
          </p:cNvPr>
          <p:cNvSpPr txBox="1"/>
          <p:nvPr/>
        </p:nvSpPr>
        <p:spPr>
          <a:xfrm>
            <a:off x="10034790" y="5529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サーバ３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ACAB7DD-894D-C048-8F44-BC2CBC7A7AB7}"/>
              </a:ext>
            </a:extLst>
          </p:cNvPr>
          <p:cNvSpPr/>
          <p:nvPr/>
        </p:nvSpPr>
        <p:spPr>
          <a:xfrm>
            <a:off x="2254356" y="2606531"/>
            <a:ext cx="1246806" cy="844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SSL-VPN</a:t>
            </a:r>
            <a:r>
              <a:rPr kumimoji="1" lang="ja-JP" altLang="en-US">
                <a:solidFill>
                  <a:sysClr val="windowText" lastClr="000000"/>
                </a:solidFill>
              </a:rPr>
              <a:t>ソフト</a:t>
            </a:r>
          </a:p>
        </p:txBody>
      </p:sp>
      <p:sp>
        <p:nvSpPr>
          <p:cNvPr id="56" name="角丸四角形 55">
            <a:extLst>
              <a:ext uri="{FF2B5EF4-FFF2-40B4-BE49-F238E27FC236}">
                <a16:creationId xmlns:a16="http://schemas.microsoft.com/office/drawing/2014/main" id="{136A2922-7CB7-E54D-A5E9-21F40FF40B21}"/>
              </a:ext>
            </a:extLst>
          </p:cNvPr>
          <p:cNvSpPr/>
          <p:nvPr/>
        </p:nvSpPr>
        <p:spPr>
          <a:xfrm>
            <a:off x="1579183" y="2654436"/>
            <a:ext cx="725177" cy="66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  <a:endParaRPr kumimoji="1" lang="ja-JP" altLang="en-US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1515B03-BCC4-3B49-9206-EA2929496378}"/>
              </a:ext>
            </a:extLst>
          </p:cNvPr>
          <p:cNvCxnSpPr>
            <a:cxnSpLocks/>
          </p:cNvCxnSpPr>
          <p:nvPr/>
        </p:nvCxnSpPr>
        <p:spPr>
          <a:xfrm>
            <a:off x="1449513" y="3771080"/>
            <a:ext cx="5580035" cy="44081"/>
          </a:xfrm>
          <a:prstGeom prst="straightConnector1">
            <a:avLst/>
          </a:prstGeom>
          <a:ln w="79375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6828275-5238-1044-ACC8-C82E1B392D45}"/>
              </a:ext>
            </a:extLst>
          </p:cNvPr>
          <p:cNvSpPr txBox="1"/>
          <p:nvPr/>
        </p:nvSpPr>
        <p:spPr>
          <a:xfrm>
            <a:off x="6303486" y="3971421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</a:t>
            </a:r>
            <a:r>
              <a:rPr lang="en-US" altLang="ja-JP" b="1" dirty="0"/>
              <a:t> </a:t>
            </a:r>
            <a:r>
              <a:rPr kumimoji="1" lang="en-US" altLang="ja-JP" b="1" dirty="0"/>
              <a:t>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85D6090-53E0-0849-842C-1FA026823A9F}"/>
              </a:ext>
            </a:extLst>
          </p:cNvPr>
          <p:cNvSpPr/>
          <p:nvPr/>
        </p:nvSpPr>
        <p:spPr>
          <a:xfrm>
            <a:off x="2208857" y="3647334"/>
            <a:ext cx="1246806" cy="5960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データ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0CC3D7E-FF6F-E04F-9547-BCB1F8B2EB00}"/>
              </a:ext>
            </a:extLst>
          </p:cNvPr>
          <p:cNvSpPr/>
          <p:nvPr/>
        </p:nvSpPr>
        <p:spPr>
          <a:xfrm>
            <a:off x="992313" y="4985041"/>
            <a:ext cx="922984" cy="64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IP</a:t>
            </a:r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1CF158-AF4F-B140-912A-FEECA8FD85D7}"/>
              </a:ext>
            </a:extLst>
          </p:cNvPr>
          <p:cNvSpPr/>
          <p:nvPr/>
        </p:nvSpPr>
        <p:spPr>
          <a:xfrm>
            <a:off x="1941771" y="4985041"/>
            <a:ext cx="922984" cy="64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TCP</a:t>
            </a:r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F33F71D-C742-8D40-9940-2E446E43F254}"/>
              </a:ext>
            </a:extLst>
          </p:cNvPr>
          <p:cNvSpPr/>
          <p:nvPr/>
        </p:nvSpPr>
        <p:spPr>
          <a:xfrm>
            <a:off x="2917531" y="4977958"/>
            <a:ext cx="2099312" cy="641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アプリケーションデータ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08FAEC0-1226-D44F-B773-83C219DC96FF}"/>
              </a:ext>
            </a:extLst>
          </p:cNvPr>
          <p:cNvSpPr txBox="1"/>
          <p:nvPr/>
        </p:nvSpPr>
        <p:spPr>
          <a:xfrm>
            <a:off x="3527038" y="6148707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SSL</a:t>
            </a:r>
            <a:r>
              <a:rPr kumimoji="1" lang="ja-JP" altLang="en-US" sz="2000"/>
              <a:t>で暗号化</a:t>
            </a:r>
          </a:p>
        </p:txBody>
      </p:sp>
      <p:sp>
        <p:nvSpPr>
          <p:cNvPr id="72" name="左中かっこ 71">
            <a:extLst>
              <a:ext uri="{FF2B5EF4-FFF2-40B4-BE49-F238E27FC236}">
                <a16:creationId xmlns:a16="http://schemas.microsoft.com/office/drawing/2014/main" id="{83A34AFA-1274-A64D-9303-2681E67DDE3C}"/>
              </a:ext>
            </a:extLst>
          </p:cNvPr>
          <p:cNvSpPr/>
          <p:nvPr/>
        </p:nvSpPr>
        <p:spPr>
          <a:xfrm rot="16200000">
            <a:off x="3791122" y="4815492"/>
            <a:ext cx="352131" cy="2099310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936A284-5EEC-FC42-BA37-5B99ED767CAD}"/>
              </a:ext>
            </a:extLst>
          </p:cNvPr>
          <p:cNvCxnSpPr>
            <a:cxnSpLocks/>
          </p:cNvCxnSpPr>
          <p:nvPr/>
        </p:nvCxnSpPr>
        <p:spPr>
          <a:xfrm flipH="1">
            <a:off x="992313" y="4234015"/>
            <a:ext cx="1179718" cy="743943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34406D5-186E-7B4D-91DE-7F5D956A1D48}"/>
              </a:ext>
            </a:extLst>
          </p:cNvPr>
          <p:cNvCxnSpPr>
            <a:cxnSpLocks/>
          </p:cNvCxnSpPr>
          <p:nvPr/>
        </p:nvCxnSpPr>
        <p:spPr>
          <a:xfrm>
            <a:off x="3418837" y="4249020"/>
            <a:ext cx="1605032" cy="728938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円/楕円 17">
            <a:extLst>
              <a:ext uri="{FF2B5EF4-FFF2-40B4-BE49-F238E27FC236}">
                <a16:creationId xmlns:a16="http://schemas.microsoft.com/office/drawing/2014/main" id="{BA7909D5-04A7-844F-BD95-3FF748DAC737}"/>
              </a:ext>
            </a:extLst>
          </p:cNvPr>
          <p:cNvSpPr/>
          <p:nvPr/>
        </p:nvSpPr>
        <p:spPr>
          <a:xfrm>
            <a:off x="5484907" y="1880942"/>
            <a:ext cx="1812646" cy="34751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7650987-A971-5446-B9A4-393C8944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5" y="2338331"/>
            <a:ext cx="2086931" cy="170182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A03ED86-3E39-C24C-B1C6-6B1DBB4F9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59" y="2546356"/>
            <a:ext cx="1363927" cy="219559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0364242-9C11-9640-B8FD-8B0C82C1B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074" y="1991780"/>
            <a:ext cx="1448810" cy="202833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96AD5F0-92F2-3549-8699-B9D9F37CB934}"/>
              </a:ext>
            </a:extLst>
          </p:cNvPr>
          <p:cNvCxnSpPr>
            <a:cxnSpLocks/>
          </p:cNvCxnSpPr>
          <p:nvPr/>
        </p:nvCxnSpPr>
        <p:spPr>
          <a:xfrm>
            <a:off x="2335427" y="1991780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C9E619A-E83C-1B46-B619-D1D4A27BD70A}"/>
              </a:ext>
            </a:extLst>
          </p:cNvPr>
          <p:cNvCxnSpPr>
            <a:cxnSpLocks/>
          </p:cNvCxnSpPr>
          <p:nvPr/>
        </p:nvCxnSpPr>
        <p:spPr>
          <a:xfrm>
            <a:off x="2357062" y="4189300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69881DA-E59C-FC45-AC92-AAFD37682292}"/>
              </a:ext>
            </a:extLst>
          </p:cNvPr>
          <p:cNvCxnSpPr>
            <a:cxnSpLocks/>
          </p:cNvCxnSpPr>
          <p:nvPr/>
        </p:nvCxnSpPr>
        <p:spPr>
          <a:xfrm>
            <a:off x="2335427" y="4603178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BA48506-2864-CE44-AB98-22D3279AEA9B}"/>
              </a:ext>
            </a:extLst>
          </p:cNvPr>
          <p:cNvCxnSpPr>
            <a:cxnSpLocks/>
          </p:cNvCxnSpPr>
          <p:nvPr/>
        </p:nvCxnSpPr>
        <p:spPr>
          <a:xfrm>
            <a:off x="2335427" y="2483968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E2C6B54-471C-7949-BE91-DE4DA0654F18}"/>
              </a:ext>
            </a:extLst>
          </p:cNvPr>
          <p:cNvCxnSpPr>
            <a:cxnSpLocks/>
          </p:cNvCxnSpPr>
          <p:nvPr/>
        </p:nvCxnSpPr>
        <p:spPr>
          <a:xfrm>
            <a:off x="7442896" y="3859783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0EC3E2E-6AF1-4E4B-BCF4-327452147FDD}"/>
              </a:ext>
            </a:extLst>
          </p:cNvPr>
          <p:cNvCxnSpPr>
            <a:cxnSpLocks/>
          </p:cNvCxnSpPr>
          <p:nvPr/>
        </p:nvCxnSpPr>
        <p:spPr>
          <a:xfrm>
            <a:off x="7442896" y="4478232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71E5E7-1C62-6146-BF4B-B412E76012C5}"/>
              </a:ext>
            </a:extLst>
          </p:cNvPr>
          <p:cNvSpPr txBox="1"/>
          <p:nvPr/>
        </p:nvSpPr>
        <p:spPr>
          <a:xfrm>
            <a:off x="5331019" y="1151820"/>
            <a:ext cx="2031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Radius</a:t>
            </a:r>
          </a:p>
          <a:p>
            <a:pPr algn="ctr"/>
            <a:r>
              <a:rPr lang="ja-JP" altLang="en-US" sz="2400"/>
              <a:t>クライアント</a:t>
            </a:r>
            <a:endParaRPr kumimoji="1" lang="en-US" altLang="ja-JP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AC3445-6F1C-444F-8A14-CE531CAE19E9}"/>
              </a:ext>
            </a:extLst>
          </p:cNvPr>
          <p:cNvSpPr txBox="1"/>
          <p:nvPr/>
        </p:nvSpPr>
        <p:spPr>
          <a:xfrm>
            <a:off x="10592376" y="4017746"/>
            <a:ext cx="1201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Radius</a:t>
            </a:r>
          </a:p>
          <a:p>
            <a:pPr algn="ctr"/>
            <a:r>
              <a:rPr kumimoji="1" lang="ja-JP" altLang="en-US" sz="2400"/>
              <a:t>サーバ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44A8A82-3A2C-A940-A7DA-E01A234141CF}"/>
              </a:ext>
            </a:extLst>
          </p:cNvPr>
          <p:cNvSpPr txBox="1"/>
          <p:nvPr/>
        </p:nvSpPr>
        <p:spPr>
          <a:xfrm>
            <a:off x="728866" y="41402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ユーザ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0322A8D-8E2D-194F-B11D-A93F49D04F5A}"/>
              </a:ext>
            </a:extLst>
          </p:cNvPr>
          <p:cNvSpPr txBox="1"/>
          <p:nvPr/>
        </p:nvSpPr>
        <p:spPr>
          <a:xfrm>
            <a:off x="3185442" y="15530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①</a:t>
            </a:r>
            <a:r>
              <a:rPr lang="ja-JP" altLang="en-US" sz="2400"/>
              <a:t>接続</a:t>
            </a:r>
            <a:endParaRPr kumimoji="1" lang="ja-JP" altLang="en-US" sz="2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0C7D49B-B479-E844-84C9-3DC4DF077A4C}"/>
              </a:ext>
            </a:extLst>
          </p:cNvPr>
          <p:cNvSpPr txBox="1"/>
          <p:nvPr/>
        </p:nvSpPr>
        <p:spPr>
          <a:xfrm>
            <a:off x="2982914" y="25096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②認証要求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4B8AE6-D4EA-3743-BB9A-EE28ACFF3749}"/>
              </a:ext>
            </a:extLst>
          </p:cNvPr>
          <p:cNvSpPr txBox="1"/>
          <p:nvPr/>
        </p:nvSpPr>
        <p:spPr>
          <a:xfrm>
            <a:off x="2955198" y="339532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③ユーザ名、</a:t>
            </a:r>
            <a:endParaRPr kumimoji="1" lang="en-US" altLang="ja-JP" sz="2400" dirty="0"/>
          </a:p>
          <a:p>
            <a:r>
              <a:rPr kumimoji="1" lang="ja-JP" altLang="en-US" sz="2400"/>
              <a:t>パスワード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D239C93-928E-204F-82A3-C393664B0B9E}"/>
              </a:ext>
            </a:extLst>
          </p:cNvPr>
          <p:cNvSpPr txBox="1"/>
          <p:nvPr/>
        </p:nvSpPr>
        <p:spPr>
          <a:xfrm>
            <a:off x="3004385" y="468046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⑥認証結果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ECFAF2B-3600-3A42-BD6E-51DE09214274}"/>
              </a:ext>
            </a:extLst>
          </p:cNvPr>
          <p:cNvSpPr txBox="1"/>
          <p:nvPr/>
        </p:nvSpPr>
        <p:spPr>
          <a:xfrm>
            <a:off x="7642049" y="2922513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④アクセス認証</a:t>
            </a:r>
            <a:endParaRPr lang="en-US" altLang="ja-JP" sz="2400" dirty="0"/>
          </a:p>
          <a:p>
            <a:pPr algn="ctr"/>
            <a:r>
              <a:rPr kumimoji="1" lang="ja-JP" altLang="en-US" sz="2400"/>
              <a:t>リクエスト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4755073-876A-664F-A4BC-71105DD65B87}"/>
              </a:ext>
            </a:extLst>
          </p:cNvPr>
          <p:cNvSpPr txBox="1"/>
          <p:nvPr/>
        </p:nvSpPr>
        <p:spPr>
          <a:xfrm>
            <a:off x="7642049" y="469422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⑤認証可否の情報</a:t>
            </a:r>
          </a:p>
        </p:txBody>
      </p:sp>
    </p:spTree>
    <p:extLst>
      <p:ext uri="{BB962C8B-B14F-4D97-AF65-F5344CB8AC3E}">
        <p14:creationId xmlns:p14="http://schemas.microsoft.com/office/powerpoint/2010/main" val="133529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404037" y="5031491"/>
            <a:ext cx="3040912" cy="1124759"/>
          </a:xfrm>
          <a:prstGeom prst="round2DiagRect">
            <a:avLst>
              <a:gd name="adj1" fmla="val 16667"/>
              <a:gd name="adj2" fmla="val 934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Gateway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pc15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1D06F41-C62F-394F-A14C-825A14ED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78" y="4018787"/>
            <a:ext cx="604342" cy="9728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7C9BC-4537-E44A-B605-4A592FDD5004}"/>
              </a:ext>
            </a:extLst>
          </p:cNvPr>
          <p:cNvSpPr txBox="1"/>
          <p:nvPr/>
        </p:nvSpPr>
        <p:spPr>
          <a:xfrm>
            <a:off x="6986641" y="1228140"/>
            <a:ext cx="1372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10.1.1.0/24</a:t>
            </a:r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9AFE955-415E-534C-9E48-2D6C80EBA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482" y="4044476"/>
            <a:ext cx="658191" cy="921467"/>
          </a:xfrm>
          <a:prstGeom prst="rect">
            <a:avLst/>
          </a:prstGeom>
        </p:spPr>
      </p:pic>
      <p:sp>
        <p:nvSpPr>
          <p:cNvPr id="30" name="対角する 2 つの角を丸めた四角形 29">
            <a:extLst>
              <a:ext uri="{FF2B5EF4-FFF2-40B4-BE49-F238E27FC236}">
                <a16:creationId xmlns:a16="http://schemas.microsoft.com/office/drawing/2014/main" id="{4831302B-FBBF-9A41-8F05-1F946EEB58DA}"/>
              </a:ext>
            </a:extLst>
          </p:cNvPr>
          <p:cNvSpPr/>
          <p:nvPr/>
        </p:nvSpPr>
        <p:spPr>
          <a:xfrm>
            <a:off x="3578167" y="5031491"/>
            <a:ext cx="2744463" cy="112476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Host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pc7 ,  pc8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PC7  IP address :  10.1.1.7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PC8  IP address :  10.1.1.8</a:t>
            </a:r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53A0BE1E-CD23-A444-ADAE-0DC23AA213A2}"/>
              </a:ext>
            </a:extLst>
          </p:cNvPr>
          <p:cNvSpPr/>
          <p:nvPr/>
        </p:nvSpPr>
        <p:spPr>
          <a:xfrm>
            <a:off x="2987749" y="1977656"/>
            <a:ext cx="6709144" cy="1050314"/>
          </a:xfrm>
          <a:custGeom>
            <a:avLst/>
            <a:gdLst>
              <a:gd name="connsiteX0" fmla="*/ 0 w 6709144"/>
              <a:gd name="connsiteY0" fmla="*/ 318977 h 1050314"/>
              <a:gd name="connsiteX1" fmla="*/ 1669311 w 6709144"/>
              <a:gd name="connsiteY1" fmla="*/ 903767 h 1050314"/>
              <a:gd name="connsiteX2" fmla="*/ 3774558 w 6709144"/>
              <a:gd name="connsiteY2" fmla="*/ 978195 h 1050314"/>
              <a:gd name="connsiteX3" fmla="*/ 6709144 w 6709144"/>
              <a:gd name="connsiteY3" fmla="*/ 0 h 105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144" h="1050314">
                <a:moveTo>
                  <a:pt x="0" y="318977"/>
                </a:moveTo>
                <a:cubicBezTo>
                  <a:pt x="520109" y="556437"/>
                  <a:pt x="1040218" y="793897"/>
                  <a:pt x="1669311" y="903767"/>
                </a:cubicBezTo>
                <a:cubicBezTo>
                  <a:pt x="2298404" y="1013637"/>
                  <a:pt x="2934586" y="1128823"/>
                  <a:pt x="3774558" y="978195"/>
                </a:cubicBezTo>
                <a:cubicBezTo>
                  <a:pt x="4614530" y="827567"/>
                  <a:pt x="6166884" y="241005"/>
                  <a:pt x="6709144" y="0"/>
                </a:cubicBezTo>
              </a:path>
            </a:pathLst>
          </a:custGeom>
          <a:ln w="44450">
            <a:prstDash val="sysDot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69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254750" y="1972354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130" y="3671765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429" y="2490665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313" y="4890965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139" y="3746122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9306339" y="2890715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9306339" y="4101722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06830" y="4090865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990424" y="1460267"/>
            <a:ext cx="2333789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359447" y="3407863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43061" y="4090865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6155337" y="4504310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470133" y="4238167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738664" y="2613608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719888" y="5411671"/>
            <a:ext cx="729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503666" y="2245755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506092" y="4612082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524810" y="3477631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518361" y="3431539"/>
            <a:ext cx="13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20" y="3599704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Telnet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57093" y="338433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r>
              <a:rPr kumimoji="1" lang="en-US" altLang="ja-JP" sz="2400" dirty="0"/>
              <a:t>elnet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4040683" y="4043414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522914" y="289564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</p:spTree>
    <p:extLst>
      <p:ext uri="{BB962C8B-B14F-4D97-AF65-F5344CB8AC3E}">
        <p14:creationId xmlns:p14="http://schemas.microsoft.com/office/powerpoint/2010/main" val="22732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SSH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23226" y="378649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SSH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3477906" y="4336262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盗聴不可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rgbClr val="C00000">
              <a:alpha val="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#$%#”w=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4”1&amp;#!?</a:t>
            </a:r>
            <a:endParaRPr lang="ja-JP" altLang="en-US" sz="200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“#$%&amp;&amp;#</a:t>
            </a:r>
            <a:endParaRPr lang="ja-JP" altLang="en-US" sz="2000">
              <a:solidFill>
                <a:schemeClr val="tx1"/>
              </a:solidFill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971844" y="299089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44F744-EBEA-454A-B016-7515BE90BF92}"/>
              </a:ext>
            </a:extLst>
          </p:cNvPr>
          <p:cNvSpPr txBox="1"/>
          <p:nvPr/>
        </p:nvSpPr>
        <p:spPr>
          <a:xfrm>
            <a:off x="1782282" y="5396820"/>
            <a:ext cx="16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暗号化された</a:t>
            </a:r>
            <a:endParaRPr kumimoji="1" lang="en-US" altLang="ja-JP" dirty="0"/>
          </a:p>
          <a:p>
            <a:r>
              <a:rPr kumimoji="1" lang="ja-JP" altLang="en-US"/>
              <a:t>情報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911B4A-C88A-8C49-9A45-56B2D44F4894}"/>
              </a:ext>
            </a:extLst>
          </p:cNvPr>
          <p:cNvSpPr txBox="1"/>
          <p:nvPr/>
        </p:nvSpPr>
        <p:spPr>
          <a:xfrm>
            <a:off x="10024533" y="57573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暗号化通信路</a:t>
            </a:r>
          </a:p>
        </p:txBody>
      </p:sp>
      <p:sp>
        <p:nvSpPr>
          <p:cNvPr id="14" name="加算記号 13">
            <a:extLst>
              <a:ext uri="{FF2B5EF4-FFF2-40B4-BE49-F238E27FC236}">
                <a16:creationId xmlns:a16="http://schemas.microsoft.com/office/drawing/2014/main" id="{39DF68EA-85FD-5249-8DE9-5862C04FDA30}"/>
              </a:ext>
            </a:extLst>
          </p:cNvPr>
          <p:cNvSpPr/>
          <p:nvPr/>
        </p:nvSpPr>
        <p:spPr>
          <a:xfrm rot="2715066">
            <a:off x="4474720" y="3837326"/>
            <a:ext cx="572471" cy="556994"/>
          </a:xfrm>
          <a:prstGeom prst="mathPlus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1C2AE521-913B-984F-B1A1-4485729894A2}"/>
              </a:ext>
            </a:extLst>
          </p:cNvPr>
          <p:cNvSpPr/>
          <p:nvPr/>
        </p:nvSpPr>
        <p:spPr>
          <a:xfrm rot="16200000">
            <a:off x="6168677" y="-1010508"/>
            <a:ext cx="619824" cy="5594955"/>
          </a:xfrm>
          <a:prstGeom prst="can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柱 26">
            <a:extLst>
              <a:ext uri="{FF2B5EF4-FFF2-40B4-BE49-F238E27FC236}">
                <a16:creationId xmlns:a16="http://schemas.microsoft.com/office/drawing/2014/main" id="{1A41FCD1-B685-384F-8E45-901E4DFCFB3C}"/>
              </a:ext>
            </a:extLst>
          </p:cNvPr>
          <p:cNvSpPr/>
          <p:nvPr/>
        </p:nvSpPr>
        <p:spPr>
          <a:xfrm rot="16200000">
            <a:off x="6200181" y="-12411"/>
            <a:ext cx="619824" cy="5594955"/>
          </a:xfrm>
          <a:prstGeom prst="can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柱 27">
            <a:extLst>
              <a:ext uri="{FF2B5EF4-FFF2-40B4-BE49-F238E27FC236}">
                <a16:creationId xmlns:a16="http://schemas.microsoft.com/office/drawing/2014/main" id="{C7A8883C-3C57-C249-9C90-BCE7FFC0FE27}"/>
              </a:ext>
            </a:extLst>
          </p:cNvPr>
          <p:cNvSpPr/>
          <p:nvPr/>
        </p:nvSpPr>
        <p:spPr>
          <a:xfrm rot="16200000">
            <a:off x="10554624" y="4690495"/>
            <a:ext cx="424917" cy="1485097"/>
          </a:xfrm>
          <a:prstGeom prst="can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chemeClr val="accent2">
              <a:alpha val="4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D46929-F2B0-5B4A-9593-E695226EE9D8}"/>
              </a:ext>
            </a:extLst>
          </p:cNvPr>
          <p:cNvSpPr/>
          <p:nvPr/>
        </p:nvSpPr>
        <p:spPr>
          <a:xfrm>
            <a:off x="999066" y="237067"/>
            <a:ext cx="27601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SSH</a:t>
            </a:r>
            <a:r>
              <a:rPr kumimoji="1" lang="ja-JP" altLang="en-US" sz="240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E7D0B7-2B66-D743-ABCF-B70B05CFB091}"/>
              </a:ext>
            </a:extLst>
          </p:cNvPr>
          <p:cNvSpPr/>
          <p:nvPr/>
        </p:nvSpPr>
        <p:spPr>
          <a:xfrm>
            <a:off x="7907866" y="237067"/>
            <a:ext cx="2760133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SSH</a:t>
            </a:r>
            <a:r>
              <a:rPr kumimoji="1" lang="ja-JP" altLang="en-US" sz="280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CB1AC4E-A240-EF46-8EEA-C0C30CB78C9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345693" y="1151467"/>
            <a:ext cx="33440" cy="477520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F7D997-473A-3A43-9B1F-79EDC0852E43}"/>
              </a:ext>
            </a:extLst>
          </p:cNvPr>
          <p:cNvCxnSpPr>
            <a:cxnSpLocks/>
          </p:cNvCxnSpPr>
          <p:nvPr/>
        </p:nvCxnSpPr>
        <p:spPr>
          <a:xfrm>
            <a:off x="9270992" y="1151470"/>
            <a:ext cx="16931" cy="4775197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C9344A4-C79C-604A-84F3-3EAFB27E1805}"/>
              </a:ext>
            </a:extLst>
          </p:cNvPr>
          <p:cNvCxnSpPr>
            <a:cxnSpLocks/>
          </p:cNvCxnSpPr>
          <p:nvPr/>
        </p:nvCxnSpPr>
        <p:spPr>
          <a:xfrm>
            <a:off x="2379132" y="1710267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E78157-4B54-8344-AB3B-1B4232F51D24}"/>
              </a:ext>
            </a:extLst>
          </p:cNvPr>
          <p:cNvCxnSpPr>
            <a:cxnSpLocks/>
          </p:cNvCxnSpPr>
          <p:nvPr/>
        </p:nvCxnSpPr>
        <p:spPr>
          <a:xfrm>
            <a:off x="2396066" y="3064933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BF06BC-7ABF-5147-817F-2A2DA99FD1DD}"/>
              </a:ext>
            </a:extLst>
          </p:cNvPr>
          <p:cNvSpPr txBox="1"/>
          <p:nvPr/>
        </p:nvSpPr>
        <p:spPr>
          <a:xfrm>
            <a:off x="4216400" y="127000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SSH</a:t>
            </a:r>
            <a:r>
              <a:rPr lang="ja-JP" altLang="en-US"/>
              <a:t>バージョン文字列の交換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74B972-8978-794C-BE56-3DD15C355094}"/>
              </a:ext>
            </a:extLst>
          </p:cNvPr>
          <p:cNvSpPr txBox="1"/>
          <p:nvPr/>
        </p:nvSpPr>
        <p:spPr>
          <a:xfrm>
            <a:off x="3742257" y="228840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公開鍵暗号方式、共通鍵暗号方式、メッセージ</a:t>
            </a:r>
            <a:endParaRPr kumimoji="1" lang="en-US" altLang="ja-JP" dirty="0"/>
          </a:p>
          <a:p>
            <a:r>
              <a:rPr kumimoji="1" lang="ja-JP" altLang="en-US"/>
              <a:t>認証</a:t>
            </a:r>
            <a:r>
              <a:rPr lang="ja-JP" altLang="en-US"/>
              <a:t>コード、のアルゴリズム情報の交換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89966B-2D47-7848-9E3A-7F1E013ED4FD}"/>
              </a:ext>
            </a:extLst>
          </p:cNvPr>
          <p:cNvSpPr txBox="1"/>
          <p:nvPr/>
        </p:nvSpPr>
        <p:spPr>
          <a:xfrm>
            <a:off x="1037726" y="1525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認証要求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DB6E5E-C7D5-A240-8F5D-E074DFE89D01}"/>
              </a:ext>
            </a:extLst>
          </p:cNvPr>
          <p:cNvSpPr/>
          <p:nvPr/>
        </p:nvSpPr>
        <p:spPr>
          <a:xfrm>
            <a:off x="1896528" y="3623730"/>
            <a:ext cx="7890934" cy="795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Diffie-Hellman</a:t>
            </a:r>
            <a:r>
              <a:rPr lang="ja-JP" altLang="en-US" sz="3200">
                <a:solidFill>
                  <a:schemeClr val="tx1"/>
                </a:solidFill>
              </a:rPr>
              <a:t>鍵交換方式</a:t>
            </a:r>
            <a:r>
              <a:rPr lang="en-US" altLang="ja-JP" sz="3200" dirty="0">
                <a:solidFill>
                  <a:schemeClr val="tx1"/>
                </a:solidFill>
              </a:rPr>
              <a:t>(b)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8" name="フローチャート: 直接アクセス記憶 17">
            <a:extLst>
              <a:ext uri="{FF2B5EF4-FFF2-40B4-BE49-F238E27FC236}">
                <a16:creationId xmlns:a16="http://schemas.microsoft.com/office/drawing/2014/main" id="{A1FD7E46-54C6-6641-86F3-ED7F73B0D917}"/>
              </a:ext>
            </a:extLst>
          </p:cNvPr>
          <p:cNvSpPr/>
          <p:nvPr/>
        </p:nvSpPr>
        <p:spPr>
          <a:xfrm>
            <a:off x="1896529" y="4848194"/>
            <a:ext cx="7890934" cy="6858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</a:rPr>
              <a:t>暗号化通信路の確立</a:t>
            </a:r>
            <a:r>
              <a:rPr lang="en-US" altLang="ja-JP" sz="2800" dirty="0">
                <a:solidFill>
                  <a:schemeClr val="tx1"/>
                </a:solidFill>
              </a:rPr>
              <a:t>(c)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2" y="1788224"/>
            <a:ext cx="1113868" cy="15594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70" y="867297"/>
            <a:ext cx="1884042" cy="13397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524348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345015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94943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2" y="1703682"/>
            <a:ext cx="2804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kumimoji="1" lang="ja-JP" altLang="en-US" sz="1400"/>
              <a:t>コマンドプロンプト上で</a:t>
            </a:r>
            <a:endParaRPr kumimoji="1" lang="en-US" altLang="ja-JP" sz="1400" dirty="0"/>
          </a:p>
          <a:p>
            <a:r>
              <a:rPr lang="en-US" altLang="ja-JP" sz="1400" dirty="0"/>
              <a:t>$telnet 150.65.136.94</a:t>
            </a:r>
            <a:r>
              <a:rPr lang="ja-JP" altLang="en-US" sz="1400"/>
              <a:t>　と入力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/>
              <a:t>接続要求）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2" y="2744106"/>
            <a:ext cx="261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②</a:t>
            </a:r>
            <a:r>
              <a:rPr kumimoji="1" lang="en-US" altLang="ja-JP" sz="1200" dirty="0"/>
              <a:t>TCP</a:t>
            </a:r>
            <a:r>
              <a:rPr kumimoji="1" lang="ja-JP" altLang="en-US" sz="1200"/>
              <a:t>によるコネクション確立後</a:t>
            </a:r>
            <a:endParaRPr kumimoji="1" lang="en-US" altLang="ja-JP" sz="1200" dirty="0"/>
          </a:p>
          <a:p>
            <a:r>
              <a:rPr lang="en-US" altLang="ja-JP" sz="1200" dirty="0"/>
              <a:t>Telnet</a:t>
            </a:r>
            <a:r>
              <a:rPr lang="ja-JP" altLang="en-US" sz="1200"/>
              <a:t>サーバから応答画面表示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8" y="3472127"/>
            <a:ext cx="358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③コマンドプロンプト上でコマンド入力を行い</a:t>
            </a:r>
            <a:endParaRPr kumimoji="1" lang="en-US" altLang="ja-JP" sz="1200" dirty="0"/>
          </a:p>
          <a:p>
            <a:r>
              <a:rPr lang="ja-JP" altLang="en-US" sz="1200"/>
              <a:t>サーバに対して命令を行う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927075" y="3309354"/>
            <a:ext cx="29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24745" y="3501867"/>
            <a:ext cx="2603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サーバ</a:t>
            </a:r>
            <a:endParaRPr kumimoji="1" lang="en-US" altLang="ja-JP" sz="1400" dirty="0"/>
          </a:p>
          <a:p>
            <a:r>
              <a:rPr lang="en-US" altLang="ja-JP" sz="1400" dirty="0"/>
              <a:t>IP </a:t>
            </a:r>
            <a:r>
              <a:rPr lang="en-US" altLang="ja-JP" sz="1400" dirty="0" err="1"/>
              <a:t>addres</a:t>
            </a:r>
            <a:r>
              <a:rPr lang="en-US" altLang="ja-JP" sz="1400" dirty="0"/>
              <a:t> :</a:t>
            </a:r>
          </a:p>
          <a:p>
            <a:r>
              <a:rPr kumimoji="1" lang="en-US" altLang="ja-JP" sz="1400" dirty="0"/>
              <a:t>150.</a:t>
            </a:r>
            <a:r>
              <a:rPr lang="en-US" altLang="ja-JP" sz="1400" dirty="0"/>
              <a:t>65.136.94</a:t>
            </a:r>
            <a:endParaRPr kumimoji="1" lang="ja-JP" altLang="en-US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4952952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268581"/>
            <a:ext cx="322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④受信したコマンドに従い処理を行い、</a:t>
            </a:r>
            <a:endParaRPr kumimoji="1" lang="en-US" altLang="ja-JP" sz="1400" dirty="0"/>
          </a:p>
          <a:p>
            <a:r>
              <a:rPr lang="ja-JP" altLang="en-US" sz="1400"/>
              <a:t>結果をクライアントに対して送信する。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747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DB746DB5-8F0D-1E4A-ABC9-929B2327E006}"/>
              </a:ext>
            </a:extLst>
          </p:cNvPr>
          <p:cNvSpPr/>
          <p:nvPr/>
        </p:nvSpPr>
        <p:spPr>
          <a:xfrm>
            <a:off x="869795" y="401750"/>
            <a:ext cx="10682867" cy="5597606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250128" y="2284903"/>
            <a:ext cx="2179074" cy="1188570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427386" y="2879188"/>
            <a:ext cx="1118906" cy="227828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167738" y="3491642"/>
            <a:ext cx="17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150.65.136.94</a:t>
            </a:r>
            <a:endParaRPr kumimoji="1" lang="ja-JP" altLang="en-US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6850418" y="3491642"/>
            <a:ext cx="10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10.1.1.1</a:t>
            </a:r>
            <a:endParaRPr kumimoji="1" lang="ja-JP" altLang="en-US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8986149" y="1564043"/>
            <a:ext cx="13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10.1.1.7</a:t>
            </a:r>
            <a:endParaRPr kumimoji="1" lang="ja-JP" altLang="en-US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658337" y="466275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10.1.1.8</a:t>
            </a:r>
            <a:endParaRPr kumimoji="1" lang="ja-JP" altLang="en-US" b="1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9976942" y="124167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PC7</a:t>
            </a:r>
            <a:endParaRPr kumimoji="1" lang="ja-JP" altLang="en-US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9973894" y="35446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PC8</a:t>
            </a:r>
            <a:endParaRPr kumimoji="1" lang="ja-JP" altLang="en-US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7953854" y="2437750"/>
            <a:ext cx="12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699649" y="234032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Gateway</a:t>
            </a:r>
            <a:r>
              <a:rPr kumimoji="1" lang="en-US" altLang="ja-JP" dirty="0"/>
              <a:t>  </a:t>
            </a:r>
            <a:r>
              <a:rPr kumimoji="1" lang="en-US" altLang="ja-JP" b="1" dirty="0"/>
              <a:t>Server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Client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D1C2C5-0A17-4442-871E-6DDDA1C293A5}"/>
              </a:ext>
            </a:extLst>
          </p:cNvPr>
          <p:cNvSpPr txBox="1"/>
          <p:nvPr/>
        </p:nvSpPr>
        <p:spPr>
          <a:xfrm>
            <a:off x="5675981" y="225861"/>
            <a:ext cx="739305" cy="4001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</a:t>
            </a:r>
            <a:endParaRPr kumimoji="1" lang="ja-JP" altLang="en-US" sz="2000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21E060-2AF0-1F41-9E05-587CAD8199D1}"/>
              </a:ext>
            </a:extLst>
          </p:cNvPr>
          <p:cNvSpPr txBox="1"/>
          <p:nvPr/>
        </p:nvSpPr>
        <p:spPr>
          <a:xfrm>
            <a:off x="667239" y="910792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$ </a:t>
            </a:r>
            <a:r>
              <a:rPr lang="en" altLang="ja-JP" b="1" dirty="0" err="1"/>
              <a:t>sshuttle</a:t>
            </a:r>
            <a:r>
              <a:rPr lang="en" altLang="ja-JP" b="1" dirty="0"/>
              <a:t> - r pc15@15.65.136.94  10.1.1.0/24"</a:t>
            </a:r>
          </a:p>
          <a:p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71ABA5-3119-DD49-9526-87DB0DB87C8B}"/>
              </a:ext>
            </a:extLst>
          </p:cNvPr>
          <p:cNvSpPr txBox="1"/>
          <p:nvPr/>
        </p:nvSpPr>
        <p:spPr>
          <a:xfrm>
            <a:off x="6809885" y="1230507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9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14308" y="2348434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2117313" y="2906261"/>
            <a:ext cx="104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>
            <a:off x="2117313" y="3564786"/>
            <a:ext cx="7221559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69" y="2284132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2884693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277612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14578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444974" y="409097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共通鍵で暗号化したデータ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38105" y="-1749578"/>
            <a:ext cx="1286885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484195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共通鍵は事前に共有されている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9925378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2516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30738" y="2496793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1998121" y="2984795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 flipV="1">
            <a:off x="2368446" y="3817942"/>
            <a:ext cx="7703030" cy="4118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71" y="2493488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3784099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306093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43059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175154" y="4375782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鍵で暗号化したデータ</a:t>
            </a:r>
            <a:endParaRPr kumimoji="1" lang="en-US" altLang="ja-JP" sz="2000" dirty="0"/>
          </a:p>
          <a:p>
            <a:pPr algn="ctr"/>
            <a:r>
              <a:rPr lang="ja-JP" altLang="en-US" sz="2000"/>
              <a:t>（</a:t>
            </a:r>
            <a:r>
              <a:rPr lang="en-US" altLang="ja-JP" sz="2000" dirty="0"/>
              <a:t>B</a:t>
            </a:r>
            <a:r>
              <a:rPr lang="ja-JP" altLang="en-US" sz="2000"/>
              <a:t>のみが復号できる）</a:t>
            </a:r>
            <a:endParaRPr kumimoji="1" lang="ja-JP" altLang="en-US" sz="2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公開</a:t>
            </a:r>
            <a:r>
              <a:rPr kumimoji="1" lang="ja-JP" altLang="en-US" sz="2000"/>
              <a:t>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秘密</a:t>
            </a:r>
            <a:r>
              <a:rPr kumimoji="1" lang="ja-JP" altLang="en-US" sz="2000"/>
              <a:t>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15238" y="-1514406"/>
            <a:ext cx="1287488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580170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鍵は事前に</a:t>
            </a:r>
            <a:r>
              <a:rPr kumimoji="1" lang="en-US" altLang="ja-JP" sz="2000" dirty="0"/>
              <a:t>A</a:t>
            </a:r>
            <a:r>
              <a:rPr kumimoji="1" lang="ja-JP" altLang="en-US" sz="2000"/>
              <a:t>に公開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10489260" y="2945098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0EC2B3-EC67-AF46-8641-52457F3A5DEE}"/>
              </a:ext>
            </a:extLst>
          </p:cNvPr>
          <p:cNvSpPr txBox="1"/>
          <p:nvPr/>
        </p:nvSpPr>
        <p:spPr>
          <a:xfrm>
            <a:off x="8351599" y="2987687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701D913-AE94-0047-B5F7-62D4CAA5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738" y="4066310"/>
            <a:ext cx="794156" cy="7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9759</TotalTime>
  <Words>689</Words>
  <Application>Microsoft Macintosh PowerPoint</Application>
  <PresentationFormat>ワイド画面</PresentationFormat>
  <Paragraphs>269</Paragraphs>
  <Slides>20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Hiragino Kaku Gothic Std W8</vt:lpstr>
      <vt:lpstr>Osaka Regular-Mono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260</cp:revision>
  <cp:lastPrinted>2020-09-18T08:01:47Z</cp:lastPrinted>
  <dcterms:created xsi:type="dcterms:W3CDTF">2020-08-03T09:52:56Z</dcterms:created>
  <dcterms:modified xsi:type="dcterms:W3CDTF">2020-09-18T08:02:35Z</dcterms:modified>
</cp:coreProperties>
</file>