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63870"/>
              </p:ext>
            </p:extLst>
          </p:nvPr>
        </p:nvGraphicFramePr>
        <p:xfrm>
          <a:off x="92467" y="113016"/>
          <a:ext cx="12010491" cy="6667929"/>
        </p:xfrm>
        <a:graphic>
          <a:graphicData uri="http://schemas.openxmlformats.org/drawingml/2006/table">
            <a:tbl>
              <a:tblPr/>
              <a:tblGrid>
                <a:gridCol w="1347538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638895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812905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845278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651038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930258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784579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4547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6816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2340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1558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12624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10817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9335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8958"/>
              </p:ext>
            </p:extLst>
          </p:nvPr>
        </p:nvGraphicFramePr>
        <p:xfrm>
          <a:off x="246581" y="205483"/>
          <a:ext cx="11702265" cy="6408110"/>
        </p:xfrm>
        <a:graphic>
          <a:graphicData uri="http://schemas.openxmlformats.org/drawingml/2006/table">
            <a:tbl>
              <a:tblPr/>
              <a:tblGrid>
                <a:gridCol w="3508480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478056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715729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59021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3392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0431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8439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411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2568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7371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480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10164"/>
              </p:ext>
            </p:extLst>
          </p:nvPr>
        </p:nvGraphicFramePr>
        <p:xfrm>
          <a:off x="102742" y="205483"/>
          <a:ext cx="11989940" cy="6462445"/>
        </p:xfrm>
        <a:graphic>
          <a:graphicData uri="http://schemas.openxmlformats.org/drawingml/2006/table">
            <a:tbl>
              <a:tblPr/>
              <a:tblGrid>
                <a:gridCol w="1941815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246634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3482939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318552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90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4739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20538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C2DE9D-D7ED-4B4C-8B0C-A6D1FAF5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254"/>
              </p:ext>
            </p:extLst>
          </p:nvPr>
        </p:nvGraphicFramePr>
        <p:xfrm>
          <a:off x="159027" y="159027"/>
          <a:ext cx="11887200" cy="6549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291">
                  <a:extLst>
                    <a:ext uri="{9D8B030D-6E8A-4147-A177-3AD203B41FA5}">
                      <a16:colId xmlns:a16="http://schemas.microsoft.com/office/drawing/2014/main" val="329282240"/>
                    </a:ext>
                  </a:extLst>
                </a:gridCol>
                <a:gridCol w="3073815">
                  <a:extLst>
                    <a:ext uri="{9D8B030D-6E8A-4147-A177-3AD203B41FA5}">
                      <a16:colId xmlns:a16="http://schemas.microsoft.com/office/drawing/2014/main" val="2517006003"/>
                    </a:ext>
                  </a:extLst>
                </a:gridCol>
                <a:gridCol w="1062137">
                  <a:extLst>
                    <a:ext uri="{9D8B030D-6E8A-4147-A177-3AD203B41FA5}">
                      <a16:colId xmlns:a16="http://schemas.microsoft.com/office/drawing/2014/main" val="22439650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4267114608"/>
                    </a:ext>
                  </a:extLst>
                </a:gridCol>
                <a:gridCol w="924339">
                  <a:extLst>
                    <a:ext uri="{9D8B030D-6E8A-4147-A177-3AD203B41FA5}">
                      <a16:colId xmlns:a16="http://schemas.microsoft.com/office/drawing/2014/main" val="2745333754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3867531369"/>
                    </a:ext>
                  </a:extLst>
                </a:gridCol>
                <a:gridCol w="1103244">
                  <a:extLst>
                    <a:ext uri="{9D8B030D-6E8A-4147-A177-3AD203B41FA5}">
                      <a16:colId xmlns:a16="http://schemas.microsoft.com/office/drawing/2014/main" val="3646735341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3100217526"/>
                    </a:ext>
                  </a:extLst>
                </a:gridCol>
              </a:tblGrid>
              <a:tr h="12970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ログ能力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鍵交換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err="1">
                          <a:effectLst/>
                        </a:rPr>
                        <a:t>webUI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適用先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適用難易度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9316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sshportal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動的にユーザとホストを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構成する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少し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4702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sshuttle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擬似的な簡易</a:t>
                      </a:r>
                      <a:r>
                        <a:rPr lang="en" sz="2000" u="none" strike="noStrike" dirty="0">
                          <a:effectLst/>
                        </a:rPr>
                        <a:t>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※VPN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易しい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専用のサイトが用意されている上に、導入手順が詳細に記されている。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9958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sshpiper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プロキシーのような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ソフトウェア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61A0D96-8D85-3A43-AFE4-4BA56BC3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90159"/>
              </p:ext>
            </p:extLst>
          </p:nvPr>
        </p:nvGraphicFramePr>
        <p:xfrm>
          <a:off x="69574" y="109330"/>
          <a:ext cx="11936894" cy="6594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513">
                  <a:extLst>
                    <a:ext uri="{9D8B030D-6E8A-4147-A177-3AD203B41FA5}">
                      <a16:colId xmlns:a16="http://schemas.microsoft.com/office/drawing/2014/main" val="1071551737"/>
                    </a:ext>
                  </a:extLst>
                </a:gridCol>
                <a:gridCol w="2464904">
                  <a:extLst>
                    <a:ext uri="{9D8B030D-6E8A-4147-A177-3AD203B41FA5}">
                      <a16:colId xmlns:a16="http://schemas.microsoft.com/office/drawing/2014/main" val="3964152360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375753627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66978353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757197614"/>
                    </a:ext>
                  </a:extLst>
                </a:gridCol>
                <a:gridCol w="1751281">
                  <a:extLst>
                    <a:ext uri="{9D8B030D-6E8A-4147-A177-3AD203B41FA5}">
                      <a16:colId xmlns:a16="http://schemas.microsoft.com/office/drawing/2014/main" val="4180918969"/>
                    </a:ext>
                  </a:extLst>
                </a:gridCol>
                <a:gridCol w="895771">
                  <a:extLst>
                    <a:ext uri="{9D8B030D-6E8A-4147-A177-3AD203B41FA5}">
                      <a16:colId xmlns:a16="http://schemas.microsoft.com/office/drawing/2014/main" val="4272599042"/>
                    </a:ext>
                  </a:extLst>
                </a:gridCol>
                <a:gridCol w="2274651">
                  <a:extLst>
                    <a:ext uri="{9D8B030D-6E8A-4147-A177-3AD203B41FA5}">
                      <a16:colId xmlns:a16="http://schemas.microsoft.com/office/drawing/2014/main" val="1192092085"/>
                    </a:ext>
                  </a:extLst>
                </a:gridCol>
              </a:tblGrid>
              <a:tr h="9144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　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ログ能力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key exchange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webUI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適用難易度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/>
                </a:tc>
                <a:extLst>
                  <a:ext uri="{0D108BD9-81ED-4DB2-BD59-A6C34878D82A}">
                    <a16:rowId xmlns:a16="http://schemas.microsoft.com/office/drawing/2014/main" val="1397213480"/>
                  </a:ext>
                </a:extLst>
              </a:tr>
              <a:tr h="191326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Aker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 dirty="0">
                          <a:effectLst/>
                        </a:rPr>
                        <a:t>FreeIPA</a:t>
                      </a:r>
                      <a:r>
                        <a:rPr lang="ja-JP" altLang="en-US" sz="1800" u="none" strike="noStrike">
                          <a:effectLst/>
                        </a:rPr>
                        <a:t>を利用した</a:t>
                      </a:r>
                      <a:r>
                        <a:rPr lang="en" sz="18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800" u="none" strike="noStrike">
                          <a:effectLst/>
                        </a:rPr>
                        <a:t>サーバーツール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あり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 dirty="0">
                          <a:effectLst/>
                        </a:rPr>
                        <a:t>Kerberos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チケット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なし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 dirty="0">
                          <a:effectLst/>
                        </a:rPr>
                        <a:t>Gateway Server,</a:t>
                      </a:r>
                    </a:p>
                    <a:p>
                      <a:pPr algn="ctr" fontAlgn="ctr"/>
                      <a:r>
                        <a:rPr lang="en" sz="1800" u="none" strike="noStrike" dirty="0" err="1">
                          <a:effectLst/>
                        </a:rPr>
                        <a:t>HostServer</a:t>
                      </a:r>
                      <a:r>
                        <a:rPr lang="en" sz="18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クライアント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難しい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" altLang="ja-JP" sz="1800" u="none" strike="noStrike" dirty="0">
                          <a:effectLst/>
                        </a:rPr>
                        <a:t>python2</a:t>
                      </a:r>
                      <a:r>
                        <a:rPr lang="ja-JP" altLang="en-US" sz="1800" u="none" strike="noStrike">
                          <a:effectLst/>
                        </a:rPr>
                        <a:t>と</a:t>
                      </a:r>
                      <a:r>
                        <a:rPr lang="en" altLang="ja-JP" sz="1800" u="none" strike="noStrike" dirty="0">
                          <a:effectLst/>
                        </a:rPr>
                        <a:t>python3</a:t>
                      </a:r>
                      <a:r>
                        <a:rPr lang="ja-JP" altLang="en-US" sz="1800" u="none" strike="noStrike">
                          <a:effectLst/>
                        </a:rPr>
                        <a:t>の依存関係の問題あり。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ja-JP" sz="18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u="none" strike="noStrike">
                          <a:effectLst/>
                        </a:rPr>
                        <a:t>インストールまでの説明が少ない。</a:t>
                      </a:r>
                      <a:endParaRPr kumimoji="1" lang="ja-JP" altLang="en-US" sz="1800"/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0608"/>
                  </a:ext>
                </a:extLst>
              </a:tr>
              <a:tr h="1670731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teleport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リモートアクセスする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ためのセキュリティ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ゲートウェイ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あり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SSL</a:t>
                      </a:r>
                      <a:r>
                        <a:rPr lang="ja-JP" altLang="en-US" sz="1800" u="none" strike="noStrike">
                          <a:effectLst/>
                        </a:rPr>
                        <a:t>証明書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あり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8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18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18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クライアント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すこし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1800" u="none" strike="noStrike">
                          <a:effectLst/>
                        </a:rPr>
                        <a:t>管理者専用のサイトが用意されており、導入まで丁寧に記載されている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5901"/>
                  </a:ext>
                </a:extLst>
              </a:tr>
              <a:tr h="209599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SoftEther</a:t>
                      </a:r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VPN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レイヤ２でカプセル化やトンネリングを行う、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構築ソフトウェア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認証</a:t>
                      </a:r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RSA</a:t>
                      </a:r>
                    </a:p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暗号化</a:t>
                      </a:r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AES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など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8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18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18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クライアント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インストールまでのロードマップが用意されている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コンピュータネットワークへの深い知識が必要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5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12163"/>
              </p:ext>
            </p:extLst>
          </p:nvPr>
        </p:nvGraphicFramePr>
        <p:xfrm>
          <a:off x="129209" y="79304"/>
          <a:ext cx="11728173" cy="6649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756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259417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000" b="1" u="none" strike="noStrike">
                          <a:effectLst/>
                        </a:rPr>
                        <a:t>のメーカー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752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000" b="1" u="none" strike="noStrike">
                          <a:effectLst/>
                        </a:rPr>
                        <a:t>のモデル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CPU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7134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マザーボード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469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メモリ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22772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ストレージ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0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0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ctr" fontAlgn="ctr"/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モデル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0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ディスク 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000" u="none" strike="noStrike" dirty="0" err="1">
                          <a:effectLst/>
                          <a:latin typeface="+mn-ea"/>
                          <a:ea typeface="+mn-ea"/>
                        </a:rPr>
                        <a:t>sdb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35188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ネットワーク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Dual LAN 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Intel Corporation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X552/X557-AT</a:t>
                      </a:r>
                      <a:b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規格：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GBASE-T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600DFFA-E5CB-6D46-972D-22383C2C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55626"/>
              </p:ext>
            </p:extLst>
          </p:nvPr>
        </p:nvGraphicFramePr>
        <p:xfrm>
          <a:off x="129209" y="159026"/>
          <a:ext cx="11797748" cy="6153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3542">
                  <a:extLst>
                    <a:ext uri="{9D8B030D-6E8A-4147-A177-3AD203B41FA5}">
                      <a16:colId xmlns:a16="http://schemas.microsoft.com/office/drawing/2014/main" val="3846216585"/>
                    </a:ext>
                  </a:extLst>
                </a:gridCol>
                <a:gridCol w="5824206">
                  <a:extLst>
                    <a:ext uri="{9D8B030D-6E8A-4147-A177-3AD203B41FA5}">
                      <a16:colId xmlns:a16="http://schemas.microsoft.com/office/drawing/2014/main" val="3219667578"/>
                    </a:ext>
                  </a:extLst>
                </a:gridCol>
              </a:tblGrid>
              <a:tr h="9541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FX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株式会社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75458"/>
                  </a:ext>
                </a:extLst>
              </a:tr>
              <a:tr h="11769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  <a:t>製品型番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FXC5210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6571"/>
                  </a:ext>
                </a:extLst>
              </a:tr>
              <a:tr h="110159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  <a:t>データ転送速度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10/100/100Mbps(CSMA/CD)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35675"/>
                  </a:ext>
                </a:extLst>
              </a:tr>
              <a:tr h="123991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  <a:t>イーサネットポート</a:t>
                      </a:r>
                      <a:b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sz="20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000" b="1" u="none" strike="noStrike" dirty="0">
                          <a:effectLst/>
                          <a:latin typeface="+mn-ea"/>
                          <a:ea typeface="+mn-ea"/>
                        </a:rPr>
                        <a:t>BASE-T / 100BASE-TX /1000BASE-T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ポート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66862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  <a:t>総スループット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14.8Mpps(64byte)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082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  <a:t>総帯域幅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  <a:latin typeface="+mn-ea"/>
                          <a:ea typeface="+mn-ea"/>
                        </a:rPr>
                        <a:t>20Gbps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2736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  <a:latin typeface="+mn-ea"/>
                          <a:ea typeface="+mn-ea"/>
                        </a:rPr>
                        <a:t>MAC</a:t>
                      </a:r>
                      <a: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  <a:t>アドレス登録数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8,000</a:t>
                      </a:r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4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857</Words>
  <Application>Microsoft Macintosh PowerPoint</Application>
  <PresentationFormat>ワイド画面</PresentationFormat>
  <Paragraphs>225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79</cp:revision>
  <cp:lastPrinted>2020-09-17T09:28:42Z</cp:lastPrinted>
  <dcterms:created xsi:type="dcterms:W3CDTF">2020-08-27T11:10:27Z</dcterms:created>
  <dcterms:modified xsi:type="dcterms:W3CDTF">2020-09-17T09:31:38Z</dcterms:modified>
</cp:coreProperties>
</file>