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5799"/>
  </p:normalViewPr>
  <p:slideViewPr>
    <p:cSldViewPr snapToGrid="0" snapToObjects="1">
      <p:cViewPr varScale="1">
        <p:scale>
          <a:sx n="123" d="100"/>
          <a:sy n="123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18747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/>
              <a:tblGrid>
                <a:gridCol w="1367902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663663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840302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873165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675989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811548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46770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701101"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2692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1888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1583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111261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96020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91C5D8-06D3-F64B-A832-24C88B0D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04269"/>
              </p:ext>
            </p:extLst>
          </p:nvPr>
        </p:nvGraphicFramePr>
        <p:xfrm>
          <a:off x="0" y="0"/>
          <a:ext cx="12191997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851">
                  <a:extLst>
                    <a:ext uri="{9D8B030D-6E8A-4147-A177-3AD203B41FA5}">
                      <a16:colId xmlns:a16="http://schemas.microsoft.com/office/drawing/2014/main" val="3472614445"/>
                    </a:ext>
                  </a:extLst>
                </a:gridCol>
                <a:gridCol w="4065104">
                  <a:extLst>
                    <a:ext uri="{9D8B030D-6E8A-4147-A177-3AD203B41FA5}">
                      <a16:colId xmlns:a16="http://schemas.microsoft.com/office/drawing/2014/main" val="3320353041"/>
                    </a:ext>
                  </a:extLst>
                </a:gridCol>
                <a:gridCol w="3694042">
                  <a:extLst>
                    <a:ext uri="{9D8B030D-6E8A-4147-A177-3AD203B41FA5}">
                      <a16:colId xmlns:a16="http://schemas.microsoft.com/office/drawing/2014/main" val="2165481223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求める機能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実現する技術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4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SSH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の段数の削減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トンネリング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49299"/>
                  </a:ext>
                </a:extLst>
              </a:tr>
              <a:tr h="2372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トンネルの管理の容易化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25072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ログイン時の入力作業の削減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シングルサインオン（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）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公開鍵、証明書認証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 (SSH)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試用した全てのソフトウェア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4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ユーザ情報の一括管理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LDAP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RADIUS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Active Directory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5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情報登録の自動化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05308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err="1">
                          <a:solidFill>
                            <a:sysClr val="windowText" lastClr="000000"/>
                          </a:solidFill>
                        </a:rPr>
                        <a:t>WebUI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958"/>
                  </a:ext>
                </a:extLst>
              </a:tr>
              <a:tr h="5218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ログの取得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1509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E2E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のみのログイン情報による利用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8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2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209" y="79304"/>
          <a:ext cx="11728173" cy="7397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756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259417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752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7134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469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5941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ct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35188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Dual LAN 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 Corporation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X552/X557-AT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規格：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GBASE-T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Intel Corporation 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I350 Gigabit Network Connection</a:t>
                      </a:r>
                    </a:p>
                    <a:p>
                      <a:pPr algn="ct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51138"/>
              </p:ext>
            </p:extLst>
          </p:nvPr>
        </p:nvGraphicFramePr>
        <p:xfrm>
          <a:off x="0" y="0"/>
          <a:ext cx="12191998" cy="6858001"/>
        </p:xfrm>
        <a:graphic>
          <a:graphicData uri="http://schemas.openxmlformats.org/drawingml/2006/table">
            <a:tbl>
              <a:tblPr/>
              <a:tblGrid>
                <a:gridCol w="3655308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665460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871230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6316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4332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1163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90322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954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954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889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935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79723"/>
              </p:ext>
            </p:extLst>
          </p:nvPr>
        </p:nvGraphicFramePr>
        <p:xfrm>
          <a:off x="0" y="0"/>
          <a:ext cx="12192000" cy="6768548"/>
        </p:xfrm>
        <a:graphic>
          <a:graphicData uri="http://schemas.openxmlformats.org/drawingml/2006/table">
            <a:tbl>
              <a:tblPr/>
              <a:tblGrid>
                <a:gridCol w="1974539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301348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3541635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374478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94789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54373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10629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10629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21511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C2DE9D-D7ED-4B4C-8B0C-A6D1FAF5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37518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760">
                  <a:extLst>
                    <a:ext uri="{9D8B030D-6E8A-4147-A177-3AD203B41FA5}">
                      <a16:colId xmlns:a16="http://schemas.microsoft.com/office/drawing/2014/main" val="329282240"/>
                    </a:ext>
                  </a:extLst>
                </a:gridCol>
                <a:gridCol w="3152631">
                  <a:extLst>
                    <a:ext uri="{9D8B030D-6E8A-4147-A177-3AD203B41FA5}">
                      <a16:colId xmlns:a16="http://schemas.microsoft.com/office/drawing/2014/main" val="2517006003"/>
                    </a:ext>
                  </a:extLst>
                </a:gridCol>
                <a:gridCol w="1089371">
                  <a:extLst>
                    <a:ext uri="{9D8B030D-6E8A-4147-A177-3AD203B41FA5}">
                      <a16:colId xmlns:a16="http://schemas.microsoft.com/office/drawing/2014/main" val="22439650"/>
                    </a:ext>
                  </a:extLst>
                </a:gridCol>
                <a:gridCol w="968428">
                  <a:extLst>
                    <a:ext uri="{9D8B030D-6E8A-4147-A177-3AD203B41FA5}">
                      <a16:colId xmlns:a16="http://schemas.microsoft.com/office/drawing/2014/main" val="4267114608"/>
                    </a:ext>
                  </a:extLst>
                </a:gridCol>
                <a:gridCol w="948040">
                  <a:extLst>
                    <a:ext uri="{9D8B030D-6E8A-4147-A177-3AD203B41FA5}">
                      <a16:colId xmlns:a16="http://schemas.microsoft.com/office/drawing/2014/main" val="2745333754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867531369"/>
                    </a:ext>
                  </a:extLst>
                </a:gridCol>
                <a:gridCol w="1131532">
                  <a:extLst>
                    <a:ext uri="{9D8B030D-6E8A-4147-A177-3AD203B41FA5}">
                      <a16:colId xmlns:a16="http://schemas.microsoft.com/office/drawing/2014/main" val="3646735341"/>
                    </a:ext>
                  </a:extLst>
                </a:gridCol>
                <a:gridCol w="1998020">
                  <a:extLst>
                    <a:ext uri="{9D8B030D-6E8A-4147-A177-3AD203B41FA5}">
                      <a16:colId xmlns:a16="http://schemas.microsoft.com/office/drawing/2014/main" val="3100217526"/>
                    </a:ext>
                  </a:extLst>
                </a:gridCol>
              </a:tblGrid>
              <a:tr h="135802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ログ能力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鍵交換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GUI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適用先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適用難易度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9316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sshportal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動的にユーザとホストを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構成する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4702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sshuttle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擬似的な簡易</a:t>
                      </a:r>
                      <a:r>
                        <a:rPr lang="en" sz="2000" u="none" strike="noStrike" dirty="0">
                          <a:effectLst/>
                        </a:rPr>
                        <a:t>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※VPN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易しい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専用のサイトが用意されている上に、導入手順が詳細に記されている。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99583"/>
                  </a:ext>
                </a:extLst>
              </a:tr>
              <a:tr h="1833325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sshpiper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プロキシーのような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ソフトウェア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61A0D96-8D85-3A43-AFE4-4BA56BC3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34647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640">
                  <a:extLst>
                    <a:ext uri="{9D8B030D-6E8A-4147-A177-3AD203B41FA5}">
                      <a16:colId xmlns:a16="http://schemas.microsoft.com/office/drawing/2014/main" val="1071551737"/>
                    </a:ext>
                  </a:extLst>
                </a:gridCol>
                <a:gridCol w="2517582">
                  <a:extLst>
                    <a:ext uri="{9D8B030D-6E8A-4147-A177-3AD203B41FA5}">
                      <a16:colId xmlns:a16="http://schemas.microsoft.com/office/drawing/2014/main" val="3964152360"/>
                    </a:ext>
                  </a:extLst>
                </a:gridCol>
                <a:gridCol w="1055761">
                  <a:extLst>
                    <a:ext uri="{9D8B030D-6E8A-4147-A177-3AD203B41FA5}">
                      <a16:colId xmlns:a16="http://schemas.microsoft.com/office/drawing/2014/main" val="375753627"/>
                    </a:ext>
                  </a:extLst>
                </a:gridCol>
                <a:gridCol w="1431367">
                  <a:extLst>
                    <a:ext uri="{9D8B030D-6E8A-4147-A177-3AD203B41FA5}">
                      <a16:colId xmlns:a16="http://schemas.microsoft.com/office/drawing/2014/main" val="1669783534"/>
                    </a:ext>
                  </a:extLst>
                </a:gridCol>
                <a:gridCol w="911765">
                  <a:extLst>
                    <a:ext uri="{9D8B030D-6E8A-4147-A177-3AD203B41FA5}">
                      <a16:colId xmlns:a16="http://schemas.microsoft.com/office/drawing/2014/main" val="757197614"/>
                    </a:ext>
                  </a:extLst>
                </a:gridCol>
                <a:gridCol w="1788708">
                  <a:extLst>
                    <a:ext uri="{9D8B030D-6E8A-4147-A177-3AD203B41FA5}">
                      <a16:colId xmlns:a16="http://schemas.microsoft.com/office/drawing/2014/main" val="4180918969"/>
                    </a:ext>
                  </a:extLst>
                </a:gridCol>
                <a:gridCol w="914915">
                  <a:extLst>
                    <a:ext uri="{9D8B030D-6E8A-4147-A177-3AD203B41FA5}">
                      <a16:colId xmlns:a16="http://schemas.microsoft.com/office/drawing/2014/main" val="4272599042"/>
                    </a:ext>
                  </a:extLst>
                </a:gridCol>
                <a:gridCol w="2323263">
                  <a:extLst>
                    <a:ext uri="{9D8B030D-6E8A-4147-A177-3AD203B41FA5}">
                      <a16:colId xmlns:a16="http://schemas.microsoft.com/office/drawing/2014/main" val="1192092085"/>
                    </a:ext>
                  </a:extLst>
                </a:gridCol>
              </a:tblGrid>
              <a:tr h="94466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　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ログ能力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key exchange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GUI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適用難易度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/>
                </a:tc>
                <a:extLst>
                  <a:ext uri="{0D108BD9-81ED-4DB2-BD59-A6C34878D82A}">
                    <a16:rowId xmlns:a16="http://schemas.microsoft.com/office/drawing/2014/main" val="1397213480"/>
                  </a:ext>
                </a:extLst>
              </a:tr>
              <a:tr h="1976577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Aker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FreeIPA</a:t>
                      </a:r>
                      <a:r>
                        <a:rPr lang="ja-JP" altLang="en-US" sz="2000" u="none" strike="noStrike">
                          <a:effectLst/>
                        </a:rPr>
                        <a:t>を利用した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Kerberos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チケット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Server,</a:t>
                      </a:r>
                    </a:p>
                    <a:p>
                      <a:pPr algn="ctr" fontAlgn="ctr"/>
                      <a:r>
                        <a:rPr lang="en" sz="2000" u="none" strike="noStrike" dirty="0" err="1">
                          <a:effectLst/>
                        </a:rPr>
                        <a:t>HostServer</a:t>
                      </a:r>
                      <a:r>
                        <a:rPr lang="en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難しい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" altLang="ja-JP" sz="2000" u="none" strike="noStrike" dirty="0">
                          <a:effectLst/>
                        </a:rPr>
                        <a:t>python2</a:t>
                      </a:r>
                      <a:r>
                        <a:rPr lang="ja-JP" altLang="en-US" sz="2000" u="none" strike="noStrike">
                          <a:effectLst/>
                        </a:rPr>
                        <a:t>と</a:t>
                      </a:r>
                      <a:r>
                        <a:rPr lang="en" altLang="ja-JP" sz="2000" u="none" strike="noStrike" dirty="0">
                          <a:effectLst/>
                        </a:rPr>
                        <a:t>python3</a:t>
                      </a:r>
                      <a:r>
                        <a:rPr lang="ja-JP" altLang="en-US" sz="2000" u="none" strike="noStrike">
                          <a:effectLst/>
                        </a:rPr>
                        <a:t>の依存関係の問題あり。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インストールまでの説明が少ない。</a:t>
                      </a:r>
                      <a:endParaRPr kumimoji="1" lang="ja-JP" altLang="en-US" sz="2000"/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0608"/>
                  </a:ext>
                </a:extLst>
              </a:tr>
              <a:tr h="1726018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teleport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リモートアクセスするためのセキュリティゲートウェイ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SSL</a:t>
                      </a:r>
                      <a:r>
                        <a:rPr lang="ja-JP" altLang="en-US" sz="2000" u="none" strike="noStrike">
                          <a:effectLst/>
                        </a:rPr>
                        <a:t>証明書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すこし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管理者専用のサイトが用意されており、導入まで丁寧に記載されている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5901"/>
                  </a:ext>
                </a:extLst>
              </a:tr>
              <a:tr h="22107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SoftEther</a:t>
                      </a:r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VPN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レイヤ２でカプセル化やトンネリングを行う、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VPN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構築ソフトウェア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認証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RSA</a:t>
                      </a:r>
                    </a:p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暗号化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など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易しい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インストールまでのロードマップが用意されている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コンピュータネットワークへの深い知識が必要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5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58604"/>
              </p:ext>
            </p:extLst>
          </p:nvPr>
        </p:nvGraphicFramePr>
        <p:xfrm>
          <a:off x="0" y="0"/>
          <a:ext cx="12191999" cy="6720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5938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586061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85347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u="none" strike="noStrike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68234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8037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51065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7352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l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5999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メーカー：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Intel </a:t>
                      </a:r>
                      <a:endParaRPr kumimoji="1" lang="en" altLang="ja-JP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 Gigabit Ethernet LAN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 10GBase-T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 Dedicated IPMI LAN port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600DFFA-E5CB-6D46-972D-22383C2C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76951"/>
              </p:ext>
            </p:extLst>
          </p:nvPr>
        </p:nvGraphicFramePr>
        <p:xfrm>
          <a:off x="129208" y="159025"/>
          <a:ext cx="12062791" cy="659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741">
                  <a:extLst>
                    <a:ext uri="{9D8B030D-6E8A-4147-A177-3AD203B41FA5}">
                      <a16:colId xmlns:a16="http://schemas.microsoft.com/office/drawing/2014/main" val="3846216585"/>
                    </a:ext>
                  </a:extLst>
                </a:gridCol>
                <a:gridCol w="5955050">
                  <a:extLst>
                    <a:ext uri="{9D8B030D-6E8A-4147-A177-3AD203B41FA5}">
                      <a16:colId xmlns:a16="http://schemas.microsoft.com/office/drawing/2014/main" val="3219667578"/>
                    </a:ext>
                  </a:extLst>
                </a:gridCol>
              </a:tblGrid>
              <a:tr h="10232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FXC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株式会社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75458"/>
                  </a:ext>
                </a:extLst>
              </a:tr>
              <a:tr h="12621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製品型番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FXC5210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6571"/>
                  </a:ext>
                </a:extLst>
              </a:tr>
              <a:tr h="11813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データ転送速度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10/100/100Mbps(CSMA/CD)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35675"/>
                  </a:ext>
                </a:extLst>
              </a:tr>
              <a:tr h="132970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イーサネットポート</a:t>
                      </a:r>
                      <a:b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sz="24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BASE-T / 100BASE-TX /1000BASE-T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ポート</a:t>
                      </a:r>
                      <a:endParaRPr lang="en-US" altLang="ja-JP" sz="24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2SFP(</a:t>
                      </a:r>
                      <a:r>
                        <a:rPr kumimoji="1" lang="en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Form Factor Pluggable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66862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総スループット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14.8Mpps(64byte)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082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総帯域幅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20Gbps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2736"/>
                  </a:ext>
                </a:extLst>
              </a:tr>
              <a:tr h="60103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MAC</a:t>
                      </a:r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アドレス登録数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8,000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個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91C5D8-06D3-F64B-A832-24C88B0D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83058"/>
              </p:ext>
            </p:extLst>
          </p:nvPr>
        </p:nvGraphicFramePr>
        <p:xfrm>
          <a:off x="0" y="0"/>
          <a:ext cx="12191997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426">
                  <a:extLst>
                    <a:ext uri="{9D8B030D-6E8A-4147-A177-3AD203B41FA5}">
                      <a16:colId xmlns:a16="http://schemas.microsoft.com/office/drawing/2014/main" val="347261444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20353041"/>
                    </a:ext>
                  </a:extLst>
                </a:gridCol>
                <a:gridCol w="3574771">
                  <a:extLst>
                    <a:ext uri="{9D8B030D-6E8A-4147-A177-3AD203B41FA5}">
                      <a16:colId xmlns:a16="http://schemas.microsoft.com/office/drawing/2014/main" val="2165481223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求める機能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実現する技術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4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接続段数の削減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トンネリング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49299"/>
                  </a:ext>
                </a:extLst>
              </a:tr>
              <a:tr h="2372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トンネルの管理の容易化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25072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③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ログイン時の入力作業の削減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シングルサインオン（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）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公開鍵、証明書認証</a:t>
                      </a: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 (SSH)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試用した全てのソフトウェア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4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④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ユーザ情報の一括管理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LDAP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Kerberos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RADIUS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Active Directory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5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⑤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情報登録の自動化</a:t>
                      </a:r>
                      <a:endParaRPr kumimoji="1" lang="en-US" altLang="ja-JP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該当なし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05308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⑥GUI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958"/>
                  </a:ext>
                </a:extLst>
              </a:tr>
              <a:tr h="5218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⑦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ログの取得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2000">
                          <a:solidFill>
                            <a:sysClr val="windowText" lastClr="000000"/>
                          </a:solidFill>
                        </a:rPr>
                        <a:t>特になし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sshportal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1509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ysClr val="windowText" lastClr="000000"/>
                          </a:solidFill>
                        </a:rPr>
                        <a:t>⑧E2E</a:t>
                      </a:r>
                      <a:r>
                        <a:rPr kumimoji="1" lang="ja-JP" altLang="en-US" sz="2400" b="1">
                          <a:solidFill>
                            <a:sysClr val="windowText" lastClr="000000"/>
                          </a:solidFill>
                        </a:rPr>
                        <a:t>のみのログイン情報による利用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sshuttle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 err="1">
                          <a:solidFill>
                            <a:sysClr val="windowText" lastClr="000000"/>
                          </a:solidFill>
                        </a:rPr>
                        <a:t>SoftEtherVPN</a:t>
                      </a:r>
                      <a:endParaRPr kumimoji="1" lang="en-US" altLang="ja-JP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2000" dirty="0">
                          <a:solidFill>
                            <a:sysClr val="windowText" lastClr="000000"/>
                          </a:solidFill>
                        </a:rPr>
                        <a:t>Teleport</a:t>
                      </a:r>
                      <a:endParaRPr kumimoji="1" lang="ja-JP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8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74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3C1D9EE-5F83-B74E-9132-28B12462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60880"/>
              </p:ext>
            </p:extLst>
          </p:nvPr>
        </p:nvGraphicFramePr>
        <p:xfrm>
          <a:off x="0" y="0"/>
          <a:ext cx="12192000" cy="655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264070484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769536174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4286669717"/>
                    </a:ext>
                  </a:extLst>
                </a:gridCol>
                <a:gridCol w="1461052">
                  <a:extLst>
                    <a:ext uri="{9D8B030D-6E8A-4147-A177-3AD203B41FA5}">
                      <a16:colId xmlns:a16="http://schemas.microsoft.com/office/drawing/2014/main" val="3819233902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3100925507"/>
                    </a:ext>
                  </a:extLst>
                </a:gridCol>
                <a:gridCol w="1557130">
                  <a:extLst>
                    <a:ext uri="{9D8B030D-6E8A-4147-A177-3AD203B41FA5}">
                      <a16:colId xmlns:a16="http://schemas.microsoft.com/office/drawing/2014/main" val="3347281455"/>
                    </a:ext>
                  </a:extLst>
                </a:gridCol>
              </a:tblGrid>
              <a:tr h="79753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sshuttle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sshportal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Teleport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SoftEtherVPN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Active Directory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99213"/>
                  </a:ext>
                </a:extLst>
              </a:tr>
              <a:tr h="5006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接続段数の削減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13399"/>
                  </a:ext>
                </a:extLst>
              </a:tr>
              <a:tr h="604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トンネルの管理の容易化</a:t>
                      </a:r>
                      <a:endParaRPr kumimoji="1" lang="en-US" altLang="ja-JP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85454"/>
                  </a:ext>
                </a:extLst>
              </a:tr>
              <a:tr h="806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ログイン時の入力作業の削減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81677"/>
                  </a:ext>
                </a:extLst>
              </a:tr>
              <a:tr h="10338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ユーザ情報の一括管理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RADIUS</a:t>
                      </a:r>
                      <a:b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RADIUS</a:t>
                      </a:r>
                      <a:b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LDAP </a:t>
                      </a:r>
                      <a:b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Kerberos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36715"/>
                  </a:ext>
                </a:extLst>
              </a:tr>
              <a:tr h="51668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⑤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情報登録の自動化</a:t>
                      </a:r>
                      <a:endParaRPr kumimoji="1" lang="en-US" altLang="ja-JP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66357"/>
                  </a:ext>
                </a:extLst>
              </a:tr>
              <a:tr h="529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⑥GUI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82651"/>
                  </a:ext>
                </a:extLst>
              </a:tr>
              <a:tr h="529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⑦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ログの取得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55014"/>
                  </a:ext>
                </a:extLst>
              </a:tr>
              <a:tr h="11567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⑧E2E</a:t>
                      </a:r>
                      <a:r>
                        <a:rPr kumimoji="1" lang="ja-JP" altLang="en-US" sz="2400" b="1">
                          <a:solidFill>
                            <a:schemeClr val="tx1"/>
                          </a:solidFill>
                        </a:rPr>
                        <a:t>のみのログイン情報による利用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✔️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VPN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46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0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1251</Words>
  <Application>Microsoft Macintosh PowerPoint</Application>
  <PresentationFormat>ワイド画面</PresentationFormat>
  <Paragraphs>382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131</cp:revision>
  <cp:lastPrinted>2020-10-21T05:20:45Z</cp:lastPrinted>
  <dcterms:created xsi:type="dcterms:W3CDTF">2020-08-27T11:10:27Z</dcterms:created>
  <dcterms:modified xsi:type="dcterms:W3CDTF">2020-10-21T05:22:20Z</dcterms:modified>
</cp:coreProperties>
</file>