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x="18288000" cy="10287000"/>
  <p:notesSz cx="6858000" cy="9144000"/>
  <p:embeddedFontLst>
    <p:embeddedFont>
      <p:font typeface="Hind Siliguri" charset="1" panose="02000000000000000000"/>
      <p:regular r:id="rId64"/>
    </p:embeddedFont>
    <p:embeddedFont>
      <p:font typeface="TT Chocolates Bold" charset="1" panose="02000803020000020003"/>
      <p:regular r:id="rId65"/>
    </p:embeddedFont>
    <p:embeddedFont>
      <p:font typeface="Be Vietnam Ultra-Bold" charset="1" panose="00000900000000000000"/>
      <p:regular r:id="rId66"/>
    </p:embeddedFont>
    <p:embeddedFont>
      <p:font typeface="Be Vietnam" charset="1" panose="00000500000000000000"/>
      <p:regular r:id="rId67"/>
    </p:embeddedFont>
    <p:embeddedFont>
      <p:font typeface="Be Vietnam Medium" charset="1" panose="00000600000000000000"/>
      <p:regular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fonts/font64.fntdata" Type="http://schemas.openxmlformats.org/officeDocument/2006/relationships/font"/><Relationship Id="rId65" Target="fonts/font65.fntdata" Type="http://schemas.openxmlformats.org/officeDocument/2006/relationships/font"/><Relationship Id="rId66" Target="fonts/font66.fntdata" Type="http://schemas.openxmlformats.org/officeDocument/2006/relationships/font"/><Relationship Id="rId67" Target="fonts/font67.fntdata" Type="http://schemas.openxmlformats.org/officeDocument/2006/relationships/font"/><Relationship Id="rId68" Target="fonts/font68.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2.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7.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0.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1.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2.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4.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5.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6.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https://drive.google.com/drive/folders/1vl1mfn-VlkrNTsA-477bpC7gwAe22zQw?usp=sharing"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689571">
            <a:off x="12939732" y="-1577438"/>
            <a:ext cx="3086100" cy="7144088"/>
            <a:chOff x="0" y="0"/>
            <a:chExt cx="812800" cy="1881571"/>
          </a:xfrm>
        </p:grpSpPr>
        <p:sp>
          <p:nvSpPr>
            <p:cNvPr name="Freeform 4" id="4"/>
            <p:cNvSpPr/>
            <p:nvPr/>
          </p:nvSpPr>
          <p:spPr>
            <a:xfrm flipH="false" flipV="false" rot="0">
              <a:off x="0" y="0"/>
              <a:ext cx="812800" cy="1881571"/>
            </a:xfrm>
            <a:custGeom>
              <a:avLst/>
              <a:gdLst/>
              <a:ahLst/>
              <a:cxnLst/>
              <a:rect r="r" b="b" t="t" l="l"/>
              <a:pathLst>
                <a:path h="1881571" w="812800">
                  <a:moveTo>
                    <a:pt x="0" y="0"/>
                  </a:moveTo>
                  <a:lnTo>
                    <a:pt x="812800" y="0"/>
                  </a:lnTo>
                  <a:lnTo>
                    <a:pt x="812800" y="1881571"/>
                  </a:lnTo>
                  <a:lnTo>
                    <a:pt x="0" y="1881571"/>
                  </a:lnTo>
                  <a:close/>
                </a:path>
              </a:pathLst>
            </a:custGeom>
            <a:solidFill>
              <a:srgbClr val="262262"/>
            </a:solidFill>
          </p:spPr>
        </p:sp>
        <p:sp>
          <p:nvSpPr>
            <p:cNvPr name="TextBox 5" id="5"/>
            <p:cNvSpPr txBox="true"/>
            <p:nvPr/>
          </p:nvSpPr>
          <p:spPr>
            <a:xfrm>
              <a:off x="0" y="-47625"/>
              <a:ext cx="812800" cy="1929196"/>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true" rot="0">
            <a:off x="11582150" y="-457538"/>
            <a:ext cx="7026757" cy="11202077"/>
          </a:xfrm>
          <a:custGeom>
            <a:avLst/>
            <a:gdLst/>
            <a:ahLst/>
            <a:cxnLst/>
            <a:rect r="r" b="b" t="t" l="l"/>
            <a:pathLst>
              <a:path h="11202077" w="7026757">
                <a:moveTo>
                  <a:pt x="0" y="11202076"/>
                </a:moveTo>
                <a:lnTo>
                  <a:pt x="7026757" y="11202076"/>
                </a:lnTo>
                <a:lnTo>
                  <a:pt x="7026757" y="0"/>
                </a:lnTo>
                <a:lnTo>
                  <a:pt x="0" y="0"/>
                </a:lnTo>
                <a:lnTo>
                  <a:pt x="0" y="1120207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255401" y="3142464"/>
            <a:ext cx="11132996" cy="4352505"/>
            <a:chOff x="0" y="0"/>
            <a:chExt cx="3498255" cy="1367662"/>
          </a:xfrm>
        </p:grpSpPr>
        <p:sp>
          <p:nvSpPr>
            <p:cNvPr name="Freeform 8" id="8"/>
            <p:cNvSpPr/>
            <p:nvPr/>
          </p:nvSpPr>
          <p:spPr>
            <a:xfrm flipH="false" flipV="false" rot="0">
              <a:off x="0" y="0"/>
              <a:ext cx="3498255" cy="1367661"/>
            </a:xfrm>
            <a:custGeom>
              <a:avLst/>
              <a:gdLst/>
              <a:ahLst/>
              <a:cxnLst/>
              <a:rect r="r" b="b" t="t" l="l"/>
              <a:pathLst>
                <a:path h="1367661" w="3498255">
                  <a:moveTo>
                    <a:pt x="9736" y="0"/>
                  </a:moveTo>
                  <a:lnTo>
                    <a:pt x="3488519" y="0"/>
                  </a:lnTo>
                  <a:cubicBezTo>
                    <a:pt x="3493896" y="0"/>
                    <a:pt x="3498255" y="4359"/>
                    <a:pt x="3498255" y="9736"/>
                  </a:cubicBezTo>
                  <a:lnTo>
                    <a:pt x="3498255" y="1357926"/>
                  </a:lnTo>
                  <a:cubicBezTo>
                    <a:pt x="3498255" y="1363303"/>
                    <a:pt x="3493896" y="1367661"/>
                    <a:pt x="3488519" y="1367661"/>
                  </a:cubicBezTo>
                  <a:lnTo>
                    <a:pt x="9736" y="1367661"/>
                  </a:lnTo>
                  <a:cubicBezTo>
                    <a:pt x="4359" y="1367661"/>
                    <a:pt x="0" y="1363303"/>
                    <a:pt x="0" y="135792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name="TextBox 9" id="9"/>
            <p:cNvSpPr txBox="true"/>
            <p:nvPr/>
          </p:nvSpPr>
          <p:spPr>
            <a:xfrm>
              <a:off x="0" y="-47625"/>
              <a:ext cx="3498255" cy="1415287"/>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2195502" y="3672267"/>
            <a:ext cx="8869647" cy="1541675"/>
          </a:xfrm>
          <a:prstGeom prst="rect">
            <a:avLst/>
          </a:prstGeom>
        </p:spPr>
        <p:txBody>
          <a:bodyPr anchor="t" rtlCol="false" tIns="0" lIns="0" bIns="0" rIns="0">
            <a:spAutoFit/>
          </a:bodyPr>
          <a:lstStyle/>
          <a:p>
            <a:pPr algn="l">
              <a:lnSpc>
                <a:spcPts val="12675"/>
              </a:lnSpc>
              <a:spcBef>
                <a:spcPct val="0"/>
              </a:spcBef>
            </a:pPr>
            <a:r>
              <a:rPr lang="en-US" sz="9054">
                <a:solidFill>
                  <a:srgbClr val="33326B"/>
                </a:solidFill>
                <a:latin typeface="Hind Siliguri"/>
                <a:ea typeface="Hind Siliguri"/>
                <a:cs typeface="Hind Siliguri"/>
                <a:sym typeface="Hind Siliguri"/>
              </a:rPr>
              <a:t>BANK LOAN</a:t>
            </a:r>
          </a:p>
        </p:txBody>
      </p:sp>
      <p:sp>
        <p:nvSpPr>
          <p:cNvPr name="TextBox 11" id="11"/>
          <p:cNvSpPr txBox="true"/>
          <p:nvPr/>
        </p:nvSpPr>
        <p:spPr>
          <a:xfrm rot="0">
            <a:off x="1255401" y="4886325"/>
            <a:ext cx="11132996" cy="2232750"/>
          </a:xfrm>
          <a:prstGeom prst="rect">
            <a:avLst/>
          </a:prstGeom>
        </p:spPr>
        <p:txBody>
          <a:bodyPr anchor="t" rtlCol="false" tIns="0" lIns="0" bIns="0" rIns="0">
            <a:spAutoFit/>
          </a:bodyPr>
          <a:lstStyle/>
          <a:p>
            <a:pPr algn="ctr">
              <a:lnSpc>
                <a:spcPts val="18160"/>
              </a:lnSpc>
              <a:spcBef>
                <a:spcPct val="0"/>
              </a:spcBef>
            </a:pPr>
            <a:r>
              <a:rPr lang="en-US" sz="12971">
                <a:solidFill>
                  <a:srgbClr val="33326B"/>
                </a:solidFill>
                <a:latin typeface="TT Chocolates Bold"/>
                <a:ea typeface="TT Chocolates Bold"/>
                <a:cs typeface="TT Chocolates Bold"/>
                <a:sym typeface="TT Chocolates Bold"/>
              </a:rPr>
              <a:t>CASE STUDY</a:t>
            </a:r>
          </a:p>
        </p:txBody>
      </p:sp>
      <p:sp>
        <p:nvSpPr>
          <p:cNvPr name="TextBox 12" id="12"/>
          <p:cNvSpPr txBox="true"/>
          <p:nvPr/>
        </p:nvSpPr>
        <p:spPr>
          <a:xfrm rot="0">
            <a:off x="1288434" y="8737293"/>
            <a:ext cx="4455999" cy="262255"/>
          </a:xfrm>
          <a:prstGeom prst="rect">
            <a:avLst/>
          </a:prstGeom>
        </p:spPr>
        <p:txBody>
          <a:bodyPr anchor="t" rtlCol="false" tIns="0" lIns="0" bIns="0" rIns="0">
            <a:spAutoFit/>
          </a:bodyPr>
          <a:lstStyle/>
          <a:p>
            <a:pPr algn="l">
              <a:lnSpc>
                <a:spcPts val="2089"/>
              </a:lnSpc>
            </a:pPr>
            <a:r>
              <a:rPr lang="en-US" sz="1899">
                <a:solidFill>
                  <a:srgbClr val="33326B"/>
                </a:solidFill>
                <a:latin typeface="TT Chocolates Bold"/>
                <a:ea typeface="TT Chocolates Bold"/>
                <a:cs typeface="TT Chocolates Bold"/>
                <a:sym typeface="TT Chocolates Bold"/>
              </a:rPr>
              <a:t>Final Project - 2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3620536"/>
            <a:ext cx="9379643" cy="5637764"/>
          </a:xfrm>
          <a:custGeom>
            <a:avLst/>
            <a:gdLst/>
            <a:ahLst/>
            <a:cxnLst/>
            <a:rect r="r" b="b" t="t" l="l"/>
            <a:pathLst>
              <a:path h="5637764" w="9379643">
                <a:moveTo>
                  <a:pt x="0" y="0"/>
                </a:moveTo>
                <a:lnTo>
                  <a:pt x="9379643" y="0"/>
                </a:lnTo>
                <a:lnTo>
                  <a:pt x="9379643" y="5637764"/>
                </a:lnTo>
                <a:lnTo>
                  <a:pt x="0" y="5637764"/>
                </a:lnTo>
                <a:lnTo>
                  <a:pt x="0" y="0"/>
                </a:lnTo>
                <a:close/>
              </a:path>
            </a:pathLst>
          </a:custGeom>
          <a:blipFill>
            <a:blip r:embed="rId5"/>
            <a:stretch>
              <a:fillRect l="0" t="0" r="0" b="0"/>
            </a:stretch>
          </a:blipFill>
        </p:spPr>
      </p:sp>
      <p:sp>
        <p:nvSpPr>
          <p:cNvPr name="TextBox 8" id="8"/>
          <p:cNvSpPr txBox="true"/>
          <p:nvPr/>
        </p:nvSpPr>
        <p:spPr>
          <a:xfrm rot="0">
            <a:off x="2213936" y="1451476"/>
            <a:ext cx="10791960" cy="1473053"/>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Replacing Blanks in AMT_ANNUTIY column of the Application Dataset with the median of the AMT_ANNUITY as there exists outliers in the AMT_ANNUITY column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3207878"/>
            <a:ext cx="7338633" cy="4950468"/>
          </a:xfrm>
          <a:custGeom>
            <a:avLst/>
            <a:gdLst/>
            <a:ahLst/>
            <a:cxnLst/>
            <a:rect r="r" b="b" t="t" l="l"/>
            <a:pathLst>
              <a:path h="4950468" w="7338633">
                <a:moveTo>
                  <a:pt x="0" y="0"/>
                </a:moveTo>
                <a:lnTo>
                  <a:pt x="7338633" y="0"/>
                </a:lnTo>
                <a:lnTo>
                  <a:pt x="7338633" y="4950467"/>
                </a:lnTo>
                <a:lnTo>
                  <a:pt x="0" y="4950467"/>
                </a:lnTo>
                <a:lnTo>
                  <a:pt x="0" y="0"/>
                </a:lnTo>
                <a:close/>
              </a:path>
            </a:pathLst>
          </a:custGeom>
          <a:blipFill>
            <a:blip r:embed="rId5"/>
            <a:stretch>
              <a:fillRect l="0" t="0" r="0" b="0"/>
            </a:stretch>
          </a:blipFill>
        </p:spPr>
      </p:sp>
      <p:sp>
        <p:nvSpPr>
          <p:cNvPr name="TextBox 8" id="8"/>
          <p:cNvSpPr txBox="true"/>
          <p:nvPr/>
        </p:nvSpPr>
        <p:spPr>
          <a:xfrm rot="0">
            <a:off x="2213936" y="1451476"/>
            <a:ext cx="10791960"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Replacing Blanks in Name_Type_Suite column of the Application Dataset with the highest occurring categorical variable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3075771"/>
            <a:ext cx="8661063" cy="5214681"/>
          </a:xfrm>
          <a:custGeom>
            <a:avLst/>
            <a:gdLst/>
            <a:ahLst/>
            <a:cxnLst/>
            <a:rect r="r" b="b" t="t" l="l"/>
            <a:pathLst>
              <a:path h="5214681" w="8661063">
                <a:moveTo>
                  <a:pt x="0" y="0"/>
                </a:moveTo>
                <a:lnTo>
                  <a:pt x="8661063" y="0"/>
                </a:lnTo>
                <a:lnTo>
                  <a:pt x="8661063" y="5214681"/>
                </a:lnTo>
                <a:lnTo>
                  <a:pt x="0" y="5214681"/>
                </a:lnTo>
                <a:lnTo>
                  <a:pt x="0" y="0"/>
                </a:lnTo>
                <a:close/>
              </a:path>
            </a:pathLst>
          </a:custGeom>
          <a:blipFill>
            <a:blip r:embed="rId5"/>
            <a:stretch>
              <a:fillRect l="0" t="0" r="0" b="0"/>
            </a:stretch>
          </a:blipFill>
        </p:spPr>
      </p:sp>
      <p:sp>
        <p:nvSpPr>
          <p:cNvPr name="TextBox 8" id="8"/>
          <p:cNvSpPr txBox="true"/>
          <p:nvPr/>
        </p:nvSpPr>
        <p:spPr>
          <a:xfrm rot="0">
            <a:off x="2213936" y="1451476"/>
            <a:ext cx="10791960"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Replacing Blanks in Name_Type_Suite column of the Application Dataset with the highest occurring categorical variable</a:t>
            </a:r>
          </a:p>
        </p:txBody>
      </p:sp>
      <p:sp>
        <p:nvSpPr>
          <p:cNvPr name="TextBox 9" id="9"/>
          <p:cNvSpPr txBox="true"/>
          <p:nvPr/>
        </p:nvSpPr>
        <p:spPr>
          <a:xfrm rot="0">
            <a:off x="2213936" y="8697913"/>
            <a:ext cx="9096168" cy="431799"/>
          </a:xfrm>
          <a:prstGeom prst="rect">
            <a:avLst/>
          </a:prstGeom>
        </p:spPr>
        <p:txBody>
          <a:bodyPr anchor="t" rtlCol="false" tIns="0" lIns="0" bIns="0" rIns="0">
            <a:spAutoFit/>
          </a:bodyPr>
          <a:lstStyle/>
          <a:p>
            <a:pPr algn="l">
              <a:lnSpc>
                <a:spcPts val="3500"/>
              </a:lnSpc>
              <a:spcBef>
                <a:spcPct val="0"/>
              </a:spcBef>
            </a:pPr>
            <a:r>
              <a:rPr lang="en-US" sz="2500">
                <a:solidFill>
                  <a:srgbClr val="01003B"/>
                </a:solidFill>
                <a:latin typeface="Be Vietnam Medium"/>
                <a:ea typeface="Be Vietnam Medium"/>
                <a:cs typeface="Be Vietnam Medium"/>
                <a:sym typeface="Be Vietnam Medium"/>
              </a:rPr>
              <a:t>Highest occurring categorical variable is ‘Unaccompanied’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2864229"/>
            <a:ext cx="9379643" cy="5637764"/>
          </a:xfrm>
          <a:custGeom>
            <a:avLst/>
            <a:gdLst/>
            <a:ahLst/>
            <a:cxnLst/>
            <a:rect r="r" b="b" t="t" l="l"/>
            <a:pathLst>
              <a:path h="5637764" w="9379643">
                <a:moveTo>
                  <a:pt x="0" y="0"/>
                </a:moveTo>
                <a:lnTo>
                  <a:pt x="9379643" y="0"/>
                </a:lnTo>
                <a:lnTo>
                  <a:pt x="9379643" y="5637765"/>
                </a:lnTo>
                <a:lnTo>
                  <a:pt x="0" y="5637765"/>
                </a:lnTo>
                <a:lnTo>
                  <a:pt x="0" y="0"/>
                </a:lnTo>
                <a:close/>
              </a:path>
            </a:pathLst>
          </a:custGeom>
          <a:blipFill>
            <a:blip r:embed="rId5"/>
            <a:stretch>
              <a:fillRect l="0" t="0" r="0" b="0"/>
            </a:stretch>
          </a:blipFill>
        </p:spPr>
      </p:sp>
      <p:sp>
        <p:nvSpPr>
          <p:cNvPr name="TextBox 8" id="8"/>
          <p:cNvSpPr txBox="true"/>
          <p:nvPr/>
        </p:nvSpPr>
        <p:spPr>
          <a:xfrm rot="0">
            <a:off x="2213936" y="1451476"/>
            <a:ext cx="10791960"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Replacing Blanks in Organization_type column of the Application Dataset with the highest occurring categorical variable</a:t>
            </a:r>
          </a:p>
        </p:txBody>
      </p:sp>
      <p:sp>
        <p:nvSpPr>
          <p:cNvPr name="TextBox 9" id="9"/>
          <p:cNvSpPr txBox="true"/>
          <p:nvPr/>
        </p:nvSpPr>
        <p:spPr>
          <a:xfrm rot="0">
            <a:off x="2213936" y="8621436"/>
            <a:ext cx="10136304" cy="431799"/>
          </a:xfrm>
          <a:prstGeom prst="rect">
            <a:avLst/>
          </a:prstGeom>
        </p:spPr>
        <p:txBody>
          <a:bodyPr anchor="t" rtlCol="false" tIns="0" lIns="0" bIns="0" rIns="0">
            <a:spAutoFit/>
          </a:bodyPr>
          <a:lstStyle/>
          <a:p>
            <a:pPr algn="ctr">
              <a:lnSpc>
                <a:spcPts val="3500"/>
              </a:lnSpc>
              <a:spcBef>
                <a:spcPct val="0"/>
              </a:spcBef>
            </a:pPr>
            <a:r>
              <a:rPr lang="en-US" sz="2500">
                <a:solidFill>
                  <a:srgbClr val="01003B"/>
                </a:solidFill>
                <a:latin typeface="Be Vietnam Medium"/>
                <a:ea typeface="Be Vietnam Medium"/>
                <a:cs typeface="Be Vietnam Medium"/>
                <a:sym typeface="Be Vietnam Medium"/>
              </a:rPr>
              <a:t>Highest occurring categorical variable is ‘Business Entity Type 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79973" y="2475149"/>
            <a:ext cx="10702279" cy="4296348"/>
          </a:xfrm>
          <a:prstGeom prst="rect">
            <a:avLst/>
          </a:prstGeom>
        </p:spPr>
        <p:txBody>
          <a:bodyPr anchor="t" rtlCol="false" tIns="0" lIns="0" bIns="0" rIns="0">
            <a:spAutoFit/>
          </a:bodyPr>
          <a:lstStyle/>
          <a:p>
            <a:pPr algn="l">
              <a:lnSpc>
                <a:spcPts val="11466"/>
              </a:lnSpc>
            </a:pPr>
            <a:r>
              <a:rPr lang="en-US" sz="8309">
                <a:solidFill>
                  <a:srgbClr val="01003B"/>
                </a:solidFill>
                <a:latin typeface="Be Vietnam Ultra-Bold"/>
                <a:ea typeface="Be Vietnam Ultra-Bold"/>
                <a:cs typeface="Be Vietnam Ultra-Bold"/>
                <a:sym typeface="Be Vietnam Ultra-Bold"/>
              </a:rPr>
              <a:t>B. IDENTIFY OUTLIERS IN THE DATASET</a:t>
            </a:r>
          </a:p>
        </p:txBody>
      </p:sp>
      <p:grpSp>
        <p:nvGrpSpPr>
          <p:cNvPr name="Group 5" id="5"/>
          <p:cNvGrpSpPr/>
          <p:nvPr/>
        </p:nvGrpSpPr>
        <p:grpSpPr>
          <a:xfrm rot="5400000">
            <a:off x="-7193679" y="3239326"/>
            <a:ext cx="12549356" cy="3895402"/>
            <a:chOff x="0" y="0"/>
            <a:chExt cx="3305180" cy="1025950"/>
          </a:xfrm>
        </p:grpSpPr>
        <p:sp>
          <p:nvSpPr>
            <p:cNvPr name="Freeform 6" id="6"/>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7" id="7"/>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2865431"/>
            <a:ext cx="9383937" cy="5635360"/>
          </a:xfrm>
          <a:custGeom>
            <a:avLst/>
            <a:gdLst/>
            <a:ahLst/>
            <a:cxnLst/>
            <a:rect r="r" b="b" t="t" l="l"/>
            <a:pathLst>
              <a:path h="5635360" w="9383937">
                <a:moveTo>
                  <a:pt x="0" y="0"/>
                </a:moveTo>
                <a:lnTo>
                  <a:pt x="9383937" y="0"/>
                </a:lnTo>
                <a:lnTo>
                  <a:pt x="9383937" y="5635361"/>
                </a:lnTo>
                <a:lnTo>
                  <a:pt x="0" y="5635361"/>
                </a:lnTo>
                <a:lnTo>
                  <a:pt x="0" y="0"/>
                </a:lnTo>
                <a:close/>
              </a:path>
            </a:pathLst>
          </a:custGeom>
          <a:blipFill>
            <a:blip r:embed="rId5"/>
            <a:stretch>
              <a:fillRect l="0" t="0" r="0" b="0"/>
            </a:stretch>
          </a:blipFill>
        </p:spPr>
      </p:sp>
      <p:sp>
        <p:nvSpPr>
          <p:cNvPr name="TextBox 8" id="8"/>
          <p:cNvSpPr txBox="true"/>
          <p:nvPr/>
        </p:nvSpPr>
        <p:spPr>
          <a:xfrm rot="0">
            <a:off x="2213936" y="1451476"/>
            <a:ext cx="10791960"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First outlier is in AMT_ANNUITY which is greater than 250000 this outlier is replaced with 24903 median of AMT_ANNUITY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4730860"/>
            <a:ext cx="6415357" cy="3806241"/>
          </a:xfrm>
          <a:custGeom>
            <a:avLst/>
            <a:gdLst/>
            <a:ahLst/>
            <a:cxnLst/>
            <a:rect r="r" b="b" t="t" l="l"/>
            <a:pathLst>
              <a:path h="3806241" w="6415357">
                <a:moveTo>
                  <a:pt x="0" y="0"/>
                </a:moveTo>
                <a:lnTo>
                  <a:pt x="6415357" y="0"/>
                </a:lnTo>
                <a:lnTo>
                  <a:pt x="6415357" y="3806240"/>
                </a:lnTo>
                <a:lnTo>
                  <a:pt x="0" y="3806240"/>
                </a:lnTo>
                <a:lnTo>
                  <a:pt x="0" y="0"/>
                </a:lnTo>
                <a:close/>
              </a:path>
            </a:pathLst>
          </a:custGeom>
          <a:blipFill>
            <a:blip r:embed="rId5"/>
            <a:stretch>
              <a:fillRect l="0" t="0" r="0" b="0"/>
            </a:stretch>
          </a:blipFill>
        </p:spPr>
      </p:sp>
      <p:sp>
        <p:nvSpPr>
          <p:cNvPr name="TextBox 8" id="8"/>
          <p:cNvSpPr txBox="true"/>
          <p:nvPr/>
        </p:nvSpPr>
        <p:spPr>
          <a:xfrm rot="0">
            <a:off x="2213936" y="1451476"/>
            <a:ext cx="10791960" cy="2968478"/>
          </a:xfrm>
          <a:prstGeom prst="rect">
            <a:avLst/>
          </a:prstGeom>
        </p:spPr>
        <p:txBody>
          <a:bodyPr anchor="t" rtlCol="false" tIns="0" lIns="0" bIns="0" rIns="0">
            <a:spAutoFit/>
          </a:bodyPr>
          <a:lstStyle/>
          <a:p>
            <a:pPr algn="l" marL="0" indent="0" lvl="0">
              <a:lnSpc>
                <a:spcPts val="4004"/>
              </a:lnSpc>
            </a:pPr>
            <a:r>
              <a:rPr lang="en-US" sz="2502">
                <a:solidFill>
                  <a:srgbClr val="01003B"/>
                </a:solidFill>
                <a:latin typeface="Be Vietnam"/>
                <a:ea typeface="Be Vietnam"/>
                <a:cs typeface="Be Vietnam"/>
                <a:sym typeface="Be Vietnam"/>
              </a:rPr>
              <a:t>Here, a significant gap is noticeable between the 25%, 50%, and 75% quartiles, primarily because of outliers. However, given the varying total income amounts among individuals, we opt not to eliminate the outliers.</a:t>
            </a:r>
          </a:p>
          <a:p>
            <a:pPr algn="l" marL="0" indent="0" lvl="0">
              <a:lnSpc>
                <a:spcPts val="4004"/>
              </a:lnSpc>
            </a:pPr>
          </a:p>
          <a:p>
            <a:pPr algn="l">
              <a:lnSpc>
                <a:spcPts val="4004"/>
              </a:lnSpc>
            </a:pPr>
            <a:r>
              <a:rPr lang="en-US" sz="2502">
                <a:solidFill>
                  <a:srgbClr val="01003B"/>
                </a:solidFill>
                <a:latin typeface="Be Vietnam"/>
                <a:ea typeface="Be Vietnam"/>
                <a:cs typeface="Be Vietnam"/>
                <a:sym typeface="Be Vietnam"/>
              </a:rPr>
              <a:t>Formula used:=QUARTILE(A4:A800, 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2369347"/>
            <a:ext cx="9383937" cy="5635360"/>
          </a:xfrm>
          <a:custGeom>
            <a:avLst/>
            <a:gdLst/>
            <a:ahLst/>
            <a:cxnLst/>
            <a:rect r="r" b="b" t="t" l="l"/>
            <a:pathLst>
              <a:path h="5635360" w="9383937">
                <a:moveTo>
                  <a:pt x="0" y="0"/>
                </a:moveTo>
                <a:lnTo>
                  <a:pt x="9383937" y="0"/>
                </a:lnTo>
                <a:lnTo>
                  <a:pt x="9383937" y="5635360"/>
                </a:lnTo>
                <a:lnTo>
                  <a:pt x="0" y="5635360"/>
                </a:lnTo>
                <a:lnTo>
                  <a:pt x="0" y="0"/>
                </a:lnTo>
                <a:close/>
              </a:path>
            </a:pathLst>
          </a:custGeom>
          <a:blipFill>
            <a:blip r:embed="rId5"/>
            <a:stretch>
              <a:fillRect l="0" t="0" r="0" b="0"/>
            </a:stretch>
          </a:blipFill>
        </p:spPr>
      </p:sp>
      <p:sp>
        <p:nvSpPr>
          <p:cNvPr name="TextBox 8" id="8"/>
          <p:cNvSpPr txBox="true"/>
          <p:nvPr/>
        </p:nvSpPr>
        <p:spPr>
          <a:xfrm rot="0">
            <a:off x="2213936" y="1451476"/>
            <a:ext cx="10791960" cy="476103"/>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Graph:</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3952146"/>
            <a:ext cx="5860276" cy="4703643"/>
          </a:xfrm>
          <a:custGeom>
            <a:avLst/>
            <a:gdLst/>
            <a:ahLst/>
            <a:cxnLst/>
            <a:rect r="r" b="b" t="t" l="l"/>
            <a:pathLst>
              <a:path h="4703643" w="5860276">
                <a:moveTo>
                  <a:pt x="0" y="0"/>
                </a:moveTo>
                <a:lnTo>
                  <a:pt x="5860276" y="0"/>
                </a:lnTo>
                <a:lnTo>
                  <a:pt x="5860276" y="4703643"/>
                </a:lnTo>
                <a:lnTo>
                  <a:pt x="0" y="4703643"/>
                </a:lnTo>
                <a:lnTo>
                  <a:pt x="0" y="0"/>
                </a:lnTo>
                <a:close/>
              </a:path>
            </a:pathLst>
          </a:custGeom>
          <a:blipFill>
            <a:blip r:embed="rId5"/>
            <a:stretch>
              <a:fillRect l="0" t="0" r="0" b="0"/>
            </a:stretch>
          </a:blipFill>
        </p:spPr>
      </p:sp>
      <p:sp>
        <p:nvSpPr>
          <p:cNvPr name="TextBox 8" id="8"/>
          <p:cNvSpPr txBox="true"/>
          <p:nvPr/>
        </p:nvSpPr>
        <p:spPr>
          <a:xfrm rot="0">
            <a:off x="2213936" y="1451476"/>
            <a:ext cx="10791960" cy="197152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The chart shows outliers near the 98th percentile and close to the maximum in the box plot, causing a gap between the 75th percentile and the maximum due to the outliers. The outliers persist despite varying credit amounts.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866047" y="1849516"/>
            <a:ext cx="11115168" cy="6675021"/>
          </a:xfrm>
          <a:custGeom>
            <a:avLst/>
            <a:gdLst/>
            <a:ahLst/>
            <a:cxnLst/>
            <a:rect r="r" b="b" t="t" l="l"/>
            <a:pathLst>
              <a:path h="6675021" w="11115168">
                <a:moveTo>
                  <a:pt x="0" y="0"/>
                </a:moveTo>
                <a:lnTo>
                  <a:pt x="11115168" y="0"/>
                </a:lnTo>
                <a:lnTo>
                  <a:pt x="11115168" y="6675022"/>
                </a:lnTo>
                <a:lnTo>
                  <a:pt x="0" y="6675022"/>
                </a:lnTo>
                <a:lnTo>
                  <a:pt x="0" y="0"/>
                </a:lnTo>
                <a:close/>
              </a:path>
            </a:pathLst>
          </a:custGeom>
          <a:blipFill>
            <a:blip r:embed="rId5"/>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0811791" y="1636690"/>
            <a:ext cx="5952836" cy="7013620"/>
          </a:xfrm>
          <a:custGeom>
            <a:avLst/>
            <a:gdLst/>
            <a:ahLst/>
            <a:cxnLst/>
            <a:rect r="r" b="b" t="t" l="l"/>
            <a:pathLst>
              <a:path h="7013620" w="5952836">
                <a:moveTo>
                  <a:pt x="0" y="0"/>
                </a:moveTo>
                <a:lnTo>
                  <a:pt x="5952836" y="0"/>
                </a:lnTo>
                <a:lnTo>
                  <a:pt x="5952836" y="7013620"/>
                </a:lnTo>
                <a:lnTo>
                  <a:pt x="0" y="7013620"/>
                </a:lnTo>
                <a:lnTo>
                  <a:pt x="0" y="0"/>
                </a:lnTo>
                <a:close/>
              </a:path>
            </a:pathLst>
          </a:custGeom>
          <a:blipFill>
            <a:blip r:embed="rId5"/>
            <a:stretch>
              <a:fillRect l="-54125" t="0" r="-34386" b="0"/>
            </a:stretch>
          </a:blipFill>
        </p:spPr>
      </p:sp>
      <p:sp>
        <p:nvSpPr>
          <p:cNvPr name="TextBox 8" id="8"/>
          <p:cNvSpPr txBox="true"/>
          <p:nvPr/>
        </p:nvSpPr>
        <p:spPr>
          <a:xfrm rot="0">
            <a:off x="2079973" y="1503340"/>
            <a:ext cx="10702279" cy="2845367"/>
          </a:xfrm>
          <a:prstGeom prst="rect">
            <a:avLst/>
          </a:prstGeom>
        </p:spPr>
        <p:txBody>
          <a:bodyPr anchor="t" rtlCol="false" tIns="0" lIns="0" bIns="0" rIns="0">
            <a:spAutoFit/>
          </a:bodyPr>
          <a:lstStyle/>
          <a:p>
            <a:pPr algn="l">
              <a:lnSpc>
                <a:spcPts val="11466"/>
              </a:lnSpc>
            </a:pPr>
            <a:r>
              <a:rPr lang="en-US" sz="8309">
                <a:solidFill>
                  <a:srgbClr val="01003B"/>
                </a:solidFill>
                <a:latin typeface="Be Vietnam Ultra-Bold"/>
                <a:ea typeface="Be Vietnam Ultra-Bold"/>
                <a:cs typeface="Be Vietnam Ultra-Bold"/>
                <a:sym typeface="Be Vietnam Ultra-Bold"/>
              </a:rPr>
              <a:t>PROJECT DESCRIPTION</a:t>
            </a:r>
          </a:p>
        </p:txBody>
      </p:sp>
      <p:sp>
        <p:nvSpPr>
          <p:cNvPr name="TextBox 9" id="9"/>
          <p:cNvSpPr txBox="true"/>
          <p:nvPr/>
        </p:nvSpPr>
        <p:spPr>
          <a:xfrm rot="0">
            <a:off x="2079973" y="4713764"/>
            <a:ext cx="7684068" cy="3466953"/>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This project focuses on conducting Exploratory Data Analysis (EDA) on a dataset of loan applications to identify patterns that predict loan default. The objective is to help a finance company optimize its loan approval process by understanding the key factors influencing loan repayment ability.</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000887" y="2021366"/>
            <a:ext cx="11424395" cy="6860722"/>
          </a:xfrm>
          <a:custGeom>
            <a:avLst/>
            <a:gdLst/>
            <a:ahLst/>
            <a:cxnLst/>
            <a:rect r="r" b="b" t="t" l="l"/>
            <a:pathLst>
              <a:path h="6860722" w="11424395">
                <a:moveTo>
                  <a:pt x="0" y="0"/>
                </a:moveTo>
                <a:lnTo>
                  <a:pt x="11424395" y="0"/>
                </a:lnTo>
                <a:lnTo>
                  <a:pt x="11424395" y="6860722"/>
                </a:lnTo>
                <a:lnTo>
                  <a:pt x="0" y="6860722"/>
                </a:lnTo>
                <a:lnTo>
                  <a:pt x="0" y="0"/>
                </a:lnTo>
                <a:close/>
              </a:path>
            </a:pathLst>
          </a:custGeom>
          <a:blipFill>
            <a:blip r:embed="rId5"/>
            <a:stretch>
              <a:fillRect l="0" t="0" r="0" b="0"/>
            </a:stretch>
          </a:blipFill>
        </p:spPr>
      </p:sp>
      <p:sp>
        <p:nvSpPr>
          <p:cNvPr name="TextBox 8" id="8"/>
          <p:cNvSpPr txBox="true"/>
          <p:nvPr/>
        </p:nvSpPr>
        <p:spPr>
          <a:xfrm rot="0">
            <a:off x="2000887" y="904875"/>
            <a:ext cx="10791960" cy="580878"/>
          </a:xfrm>
          <a:prstGeom prst="rect">
            <a:avLst/>
          </a:prstGeom>
        </p:spPr>
        <p:txBody>
          <a:bodyPr anchor="t" rtlCol="false" tIns="0" lIns="0" bIns="0" rIns="0">
            <a:spAutoFit/>
          </a:bodyPr>
          <a:lstStyle/>
          <a:p>
            <a:pPr algn="l">
              <a:lnSpc>
                <a:spcPts val="4804"/>
              </a:lnSpc>
            </a:pPr>
            <a:r>
              <a:rPr lang="en-US" sz="3002">
                <a:solidFill>
                  <a:srgbClr val="195759"/>
                </a:solidFill>
                <a:latin typeface="Be Vietnam Ultra-Bold"/>
                <a:ea typeface="Be Vietnam Ultra-Bold"/>
                <a:cs typeface="Be Vietnam Ultra-Bold"/>
                <a:sym typeface="Be Vietnam Ultra-Bold"/>
              </a:rPr>
              <a:t>DAYS_EMPLOYED Outliers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79973" y="2475149"/>
            <a:ext cx="10702279" cy="2845367"/>
          </a:xfrm>
          <a:prstGeom prst="rect">
            <a:avLst/>
          </a:prstGeom>
        </p:spPr>
        <p:txBody>
          <a:bodyPr anchor="t" rtlCol="false" tIns="0" lIns="0" bIns="0" rIns="0">
            <a:spAutoFit/>
          </a:bodyPr>
          <a:lstStyle/>
          <a:p>
            <a:pPr algn="l">
              <a:lnSpc>
                <a:spcPts val="11466"/>
              </a:lnSpc>
            </a:pPr>
            <a:r>
              <a:rPr lang="en-US" sz="8309">
                <a:solidFill>
                  <a:srgbClr val="01003B"/>
                </a:solidFill>
                <a:latin typeface="Be Vietnam Ultra-Bold"/>
                <a:ea typeface="Be Vietnam Ultra-Bold"/>
                <a:cs typeface="Be Vietnam Ultra-Bold"/>
                <a:sym typeface="Be Vietnam Ultra-Bold"/>
              </a:rPr>
              <a:t>C. ANALYZE DATA IMBALANCE</a:t>
            </a:r>
          </a:p>
        </p:txBody>
      </p:sp>
      <p:grpSp>
        <p:nvGrpSpPr>
          <p:cNvPr name="Group 5" id="5"/>
          <p:cNvGrpSpPr/>
          <p:nvPr/>
        </p:nvGrpSpPr>
        <p:grpSpPr>
          <a:xfrm rot="5400000">
            <a:off x="-7193679" y="3239326"/>
            <a:ext cx="12549356" cy="3895402"/>
            <a:chOff x="0" y="0"/>
            <a:chExt cx="3305180" cy="1025950"/>
          </a:xfrm>
        </p:grpSpPr>
        <p:sp>
          <p:nvSpPr>
            <p:cNvPr name="Freeform 6" id="6"/>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7" id="7"/>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4217800"/>
          <a:ext cx="7315200" cy="4286250"/>
        </p:xfrm>
        <a:graphic>
          <a:graphicData uri="http://schemas.openxmlformats.org/drawingml/2006/table">
            <a:tbl>
              <a:tblPr/>
              <a:tblGrid>
                <a:gridCol w="3657600"/>
                <a:gridCol w="3657600"/>
              </a:tblGrid>
              <a:tr h="1201303">
                <a:tc>
                  <a:txBody>
                    <a:bodyPr anchor="t" rtlCol="false"/>
                    <a:lstStyle/>
                    <a:p>
                      <a:pPr algn="l">
                        <a:lnSpc>
                          <a:spcPts val="2800"/>
                        </a:lnSpc>
                        <a:defRPr/>
                      </a:pPr>
                      <a:r>
                        <a:rPr lang="en-US" sz="2000">
                          <a:solidFill>
                            <a:srgbClr val="000000"/>
                          </a:solidFill>
                          <a:latin typeface="Be Vietnam"/>
                          <a:ea typeface="Be Vietnam"/>
                          <a:cs typeface="Be Vietnam"/>
                          <a:sym typeface="Be Vietnam"/>
                        </a:rPr>
                        <a:t>Row Labels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Be Vietnam"/>
                          <a:ea typeface="Be Vietnam"/>
                          <a:cs typeface="Be Vietnam"/>
                          <a:sym typeface="Be Vietnam"/>
                        </a:rPr>
                        <a:t>Count</a:t>
                      </a:r>
                      <a:endParaRPr lang="en-US" sz="1100"/>
                    </a:p>
                    <a:p>
                      <a:pPr algn="l">
                        <a:lnSpc>
                          <a:spcPts val="2800"/>
                        </a:lnSpc>
                      </a:pPr>
                      <a:r>
                        <a:rPr lang="en-US" sz="2000">
                          <a:solidFill>
                            <a:srgbClr val="000000"/>
                          </a:solidFill>
                          <a:latin typeface="Be Vietnam"/>
                          <a:ea typeface="Be Vietnam"/>
                          <a:cs typeface="Be Vietnam"/>
                          <a:sym typeface="Be Vietnam"/>
                        </a:rPr>
                        <a:t>  of TARGET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316">
                <a:tc>
                  <a:txBody>
                    <a:bodyPr anchor="t" rtlCol="false"/>
                    <a:lstStyle/>
                    <a:p>
                      <a:pPr algn="l">
                        <a:lnSpc>
                          <a:spcPts val="2800"/>
                        </a:lnSpc>
                        <a:defRPr/>
                      </a:pPr>
                      <a:r>
                        <a:rPr lang="en-US" sz="2000">
                          <a:solidFill>
                            <a:srgbClr val="000000"/>
                          </a:solidFill>
                          <a:latin typeface="Be Vietnam"/>
                          <a:ea typeface="Be Vietnam"/>
                          <a:cs typeface="Be Vietnam"/>
                          <a:sym typeface="Be Vietnam"/>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Be Vietnam"/>
                          <a:ea typeface="Be Vietnam"/>
                          <a:cs typeface="Be Vietnam"/>
                          <a:sym typeface="Be Vietnam"/>
                        </a:rPr>
                        <a:t>45973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316">
                <a:tc>
                  <a:txBody>
                    <a:bodyPr anchor="t" rtlCol="false"/>
                    <a:lstStyle/>
                    <a:p>
                      <a:pPr algn="l">
                        <a:lnSpc>
                          <a:spcPts val="2800"/>
                        </a:lnSpc>
                        <a:defRPr/>
                      </a:pPr>
                      <a:r>
                        <a:rPr lang="en-US" sz="2000">
                          <a:solidFill>
                            <a:srgbClr val="000000"/>
                          </a:solidFill>
                          <a:latin typeface="Be Vietnam"/>
                          <a:ea typeface="Be Vietnam"/>
                          <a:cs typeface="Be Vietnam"/>
                          <a:sym typeface="Be Vietnam"/>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Be Vietnam"/>
                          <a:ea typeface="Be Vietnam"/>
                          <a:cs typeface="Be Vietnam"/>
                          <a:sym typeface="Be Vietnam"/>
                        </a:rPr>
                        <a:t>4026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316">
                <a:tc>
                  <a:txBody>
                    <a:bodyPr anchor="t" rtlCol="false"/>
                    <a:lstStyle/>
                    <a:p>
                      <a:pPr algn="l">
                        <a:lnSpc>
                          <a:spcPts val="2800"/>
                        </a:lnSpc>
                        <a:defRPr/>
                      </a:pPr>
                      <a:r>
                        <a:rPr lang="en-US" sz="2000">
                          <a:solidFill>
                            <a:srgbClr val="000000"/>
                          </a:solidFill>
                          <a:latin typeface="Be Vietnam"/>
                          <a:ea typeface="Be Vietnam"/>
                          <a:cs typeface="Be Vietnam"/>
                          <a:sym typeface="Be Vietnam"/>
                        </a:rPr>
                        <a:t>Grand Total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Be Vietnam"/>
                          <a:ea typeface="Be Vietnam"/>
                          <a:cs typeface="Be Vietnam"/>
                          <a:sym typeface="Be Vietnam"/>
                        </a:rPr>
                        <a:t>49999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1968882"/>
            <a:ext cx="10791960" cy="1473053"/>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The Target Variable Pie chart </a:t>
            </a:r>
            <a:r>
              <a:rPr lang="en-US" sz="2502">
                <a:solidFill>
                  <a:srgbClr val="01003B"/>
                </a:solidFill>
                <a:latin typeface="Be Vietnam"/>
                <a:ea typeface="Be Vietnam"/>
                <a:cs typeface="Be Vietnam"/>
                <a:sym typeface="Be Vietnam"/>
              </a:rPr>
              <a:t>shows that almost 92% of the total clients had no problem during payment while 8% of the clients had some or the other problem.</a:t>
            </a:r>
          </a:p>
        </p:txBody>
      </p:sp>
      <p:sp>
        <p:nvSpPr>
          <p:cNvPr name="TextBox 9" id="9"/>
          <p:cNvSpPr txBox="true"/>
          <p:nvPr/>
        </p:nvSpPr>
        <p:spPr>
          <a:xfrm rot="0">
            <a:off x="2109497" y="962025"/>
            <a:ext cx="3277046"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TARGET VARIABLE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050697"/>
            <a:ext cx="10700272" cy="6440110"/>
          </a:xfrm>
          <a:custGeom>
            <a:avLst/>
            <a:gdLst/>
            <a:ahLst/>
            <a:cxnLst/>
            <a:rect r="r" b="b" t="t" l="l"/>
            <a:pathLst>
              <a:path h="6440110" w="10700272">
                <a:moveTo>
                  <a:pt x="0" y="0"/>
                </a:moveTo>
                <a:lnTo>
                  <a:pt x="10700272" y="0"/>
                </a:lnTo>
                <a:lnTo>
                  <a:pt x="10700272" y="6440111"/>
                </a:lnTo>
                <a:lnTo>
                  <a:pt x="0" y="6440111"/>
                </a:lnTo>
                <a:lnTo>
                  <a:pt x="0" y="0"/>
                </a:lnTo>
                <a:close/>
              </a:path>
            </a:pathLst>
          </a:custGeom>
          <a:blipFill>
            <a:blip r:embed="rId5"/>
            <a:stretch>
              <a:fillRect l="0" t="0" r="0" b="0"/>
            </a:stretch>
          </a:blipFill>
        </p:spPr>
      </p:sp>
      <p:sp>
        <p:nvSpPr>
          <p:cNvPr name="TextBox 8" id="8"/>
          <p:cNvSpPr txBox="true"/>
          <p:nvPr/>
        </p:nvSpPr>
        <p:spPr>
          <a:xfrm rot="0">
            <a:off x="2109497" y="962025"/>
            <a:ext cx="3277046"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TARGET VARIABLE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4032485"/>
          <a:ext cx="7315200" cy="4242435"/>
        </p:xfrm>
        <a:graphic>
          <a:graphicData uri="http://schemas.openxmlformats.org/drawingml/2006/table">
            <a:tbl>
              <a:tblPr/>
              <a:tblGrid>
                <a:gridCol w="3657600"/>
                <a:gridCol w="3657600"/>
              </a:tblGrid>
              <a:tr h="951520">
                <a:tc>
                  <a:txBody>
                    <a:bodyPr anchor="t" rtlCol="false"/>
                    <a:lstStyle/>
                    <a:p>
                      <a:pPr algn="l">
                        <a:lnSpc>
                          <a:spcPts val="1875"/>
                        </a:lnSpc>
                        <a:defRPr/>
                      </a:pPr>
                      <a:r>
                        <a:rPr lang="en-US" sz="1339">
                          <a:solidFill>
                            <a:srgbClr val="000000"/>
                          </a:solidFill>
                          <a:latin typeface="Be Vietnam"/>
                          <a:ea typeface="Be Vietnam"/>
                          <a:cs typeface="Be Vietnam"/>
                          <a:sym typeface="Be Vietnam"/>
                        </a:rPr>
                        <a:t>Row Labels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Count</a:t>
                      </a:r>
                      <a:endParaRPr lang="en-US" sz="1100"/>
                    </a:p>
                    <a:p>
                      <a:pPr algn="l">
                        <a:lnSpc>
                          <a:spcPts val="1875"/>
                        </a:lnSpc>
                      </a:pPr>
                      <a:r>
                        <a:rPr lang="en-US" sz="1339">
                          <a:solidFill>
                            <a:srgbClr val="000000"/>
                          </a:solidFill>
                          <a:latin typeface="Be Vietnam"/>
                          <a:ea typeface="Be Vietnam"/>
                          <a:cs typeface="Be Vietnam"/>
                          <a:sym typeface="Be Vietnam"/>
                        </a:rPr>
                        <a:t>  of CODE_GENDER</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729">
                <a:tc>
                  <a:txBody>
                    <a:bodyPr anchor="t" rtlCol="false"/>
                    <a:lstStyle/>
                    <a:p>
                      <a:pPr algn="l">
                        <a:lnSpc>
                          <a:spcPts val="1875"/>
                        </a:lnSpc>
                        <a:defRPr/>
                      </a:pPr>
                      <a:r>
                        <a:rPr lang="en-US" sz="1339">
                          <a:solidFill>
                            <a:srgbClr val="000000"/>
                          </a:solidFill>
                          <a:latin typeface="Be Vietnam"/>
                          <a:ea typeface="Be Vietnam"/>
                          <a:cs typeface="Be Vietnam"/>
                          <a:sym typeface="Be Vietnam"/>
                        </a:rPr>
                        <a:t>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32823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729">
                <a:tc>
                  <a:txBody>
                    <a:bodyPr anchor="t" rtlCol="false"/>
                    <a:lstStyle/>
                    <a:p>
                      <a:pPr algn="l">
                        <a:lnSpc>
                          <a:spcPts val="1875"/>
                        </a:lnSpc>
                        <a:defRPr/>
                      </a:pPr>
                      <a:r>
                        <a:rPr lang="en-US" sz="1339">
                          <a:solidFill>
                            <a:srgbClr val="000000"/>
                          </a:solidFill>
                          <a:latin typeface="Be Vietnam"/>
                          <a:ea typeface="Be Vietnam"/>
                          <a:cs typeface="Be Vietnam"/>
                          <a:sym typeface="Be Vietnam"/>
                        </a:rPr>
                        <a:t>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17174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729">
                <a:tc>
                  <a:txBody>
                    <a:bodyPr anchor="t" rtlCol="false"/>
                    <a:lstStyle/>
                    <a:p>
                      <a:pPr algn="l">
                        <a:lnSpc>
                          <a:spcPts val="1875"/>
                        </a:lnSpc>
                        <a:defRPr/>
                      </a:pPr>
                      <a:r>
                        <a:rPr lang="en-US" sz="1339">
                          <a:solidFill>
                            <a:srgbClr val="000000"/>
                          </a:solidFill>
                          <a:latin typeface="Be Vietnam"/>
                          <a:ea typeface="Be Vietnam"/>
                          <a:cs typeface="Be Vietnam"/>
                          <a:sym typeface="Be Vietnam"/>
                        </a:rPr>
                        <a:t>XNA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729">
                <a:tc>
                  <a:txBody>
                    <a:bodyPr anchor="t" rtlCol="false"/>
                    <a:lstStyle/>
                    <a:p>
                      <a:pPr algn="l">
                        <a:lnSpc>
                          <a:spcPts val="1875"/>
                        </a:lnSpc>
                        <a:defRPr/>
                      </a:pPr>
                      <a:r>
                        <a:rPr lang="en-US" sz="1339">
                          <a:solidFill>
                            <a:srgbClr val="000000"/>
                          </a:solidFill>
                          <a:latin typeface="Be Vietnam"/>
                          <a:ea typeface="Be Vietnam"/>
                          <a:cs typeface="Be Vietnam"/>
                          <a:sym typeface="Be Vietnam"/>
                        </a:rPr>
                        <a:t>Grand Total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49999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1968882"/>
            <a:ext cx="10791960" cy="1473053"/>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From the GENDER_VARIABLE pie chart </a:t>
            </a:r>
            <a:r>
              <a:rPr lang="en-US" sz="2502">
                <a:solidFill>
                  <a:srgbClr val="01003B"/>
                </a:solidFill>
                <a:latin typeface="Be Vietnam"/>
                <a:ea typeface="Be Vietnam"/>
                <a:cs typeface="Be Vietnam"/>
                <a:sym typeface="Be Vietnam"/>
              </a:rPr>
              <a:t>we can infer that almost 66% of</a:t>
            </a:r>
          </a:p>
          <a:p>
            <a:pPr algn="l">
              <a:lnSpc>
                <a:spcPts val="4004"/>
              </a:lnSpc>
            </a:pPr>
            <a:r>
              <a:rPr lang="en-US" sz="2502">
                <a:solidFill>
                  <a:srgbClr val="01003B"/>
                </a:solidFill>
                <a:latin typeface="Be Vietnam"/>
                <a:ea typeface="Be Vietnam"/>
                <a:cs typeface="Be Vietnam"/>
                <a:sym typeface="Be Vietnam"/>
              </a:rPr>
              <a:t>the clients are female and 34% of the clients are Male. The 4 of the applicants have gender as XNA which can be ignored.</a:t>
            </a:r>
          </a:p>
        </p:txBody>
      </p:sp>
      <p:sp>
        <p:nvSpPr>
          <p:cNvPr name="TextBox 9" id="9"/>
          <p:cNvSpPr txBox="true"/>
          <p:nvPr/>
        </p:nvSpPr>
        <p:spPr>
          <a:xfrm rot="0">
            <a:off x="2094242" y="962025"/>
            <a:ext cx="3307556"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GENDER VARIABLE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094242" y="2324618"/>
            <a:ext cx="11535683" cy="6933682"/>
          </a:xfrm>
          <a:custGeom>
            <a:avLst/>
            <a:gdLst/>
            <a:ahLst/>
            <a:cxnLst/>
            <a:rect r="r" b="b" t="t" l="l"/>
            <a:pathLst>
              <a:path h="6933682" w="11535683">
                <a:moveTo>
                  <a:pt x="0" y="0"/>
                </a:moveTo>
                <a:lnTo>
                  <a:pt x="11535683" y="0"/>
                </a:lnTo>
                <a:lnTo>
                  <a:pt x="11535683" y="6933682"/>
                </a:lnTo>
                <a:lnTo>
                  <a:pt x="0" y="6933682"/>
                </a:lnTo>
                <a:lnTo>
                  <a:pt x="0" y="0"/>
                </a:lnTo>
                <a:close/>
              </a:path>
            </a:pathLst>
          </a:custGeom>
          <a:blipFill>
            <a:blip r:embed="rId5"/>
            <a:stretch>
              <a:fillRect l="0" t="0" r="0" b="0"/>
            </a:stretch>
          </a:blipFill>
        </p:spPr>
      </p:sp>
      <p:sp>
        <p:nvSpPr>
          <p:cNvPr name="TextBox 8" id="8"/>
          <p:cNvSpPr txBox="true"/>
          <p:nvPr/>
        </p:nvSpPr>
        <p:spPr>
          <a:xfrm rot="0">
            <a:off x="2094242" y="962025"/>
            <a:ext cx="3307556"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GENDER VARIABLE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2096110"/>
          <a:ext cx="4876800" cy="4556933"/>
        </p:xfrm>
        <a:graphic>
          <a:graphicData uri="http://schemas.openxmlformats.org/drawingml/2006/table">
            <a:tbl>
              <a:tblPr/>
              <a:tblGrid>
                <a:gridCol w="2438400"/>
                <a:gridCol w="2438400"/>
              </a:tblGrid>
              <a:tr h="665173">
                <a:tc>
                  <a:txBody>
                    <a:bodyPr anchor="t" rtlCol="false"/>
                    <a:lstStyle/>
                    <a:p>
                      <a:pPr algn="l">
                        <a:lnSpc>
                          <a:spcPts val="839"/>
                        </a:lnSpc>
                        <a:defRPr/>
                      </a:pPr>
                      <a:r>
                        <a:rPr lang="en-US" sz="600">
                          <a:solidFill>
                            <a:srgbClr val="000000"/>
                          </a:solidFill>
                          <a:latin typeface="Be Vietnam"/>
                          <a:ea typeface="Be Vietnam"/>
                          <a:cs typeface="Be Vietnam"/>
                          <a:sym typeface="Be Vietnam"/>
                        </a:rPr>
                        <a:t>Row Labels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Count</a:t>
                      </a:r>
                      <a:endParaRPr lang="en-US" sz="1100"/>
                    </a:p>
                    <a:p>
                      <a:pPr algn="l">
                        <a:lnSpc>
                          <a:spcPts val="839"/>
                        </a:lnSpc>
                      </a:pPr>
                      <a:r>
                        <a:rPr lang="en-US" sz="600">
                          <a:solidFill>
                            <a:srgbClr val="000000"/>
                          </a:solidFill>
                          <a:latin typeface="Be Vietnam"/>
                          <a:ea typeface="Be Vietnam"/>
                          <a:cs typeface="Be Vietnam"/>
                          <a:sym typeface="Be Vietnam"/>
                        </a:rPr>
                        <a:t>  of NAME_HOUSING_TYPE</a:t>
                      </a: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5966">
                <a:tc>
                  <a:txBody>
                    <a:bodyPr anchor="t" rtlCol="false"/>
                    <a:lstStyle/>
                    <a:p>
                      <a:pPr algn="l">
                        <a:lnSpc>
                          <a:spcPts val="839"/>
                        </a:lnSpc>
                        <a:defRPr/>
                      </a:pPr>
                      <a:r>
                        <a:rPr lang="en-US" sz="600">
                          <a:solidFill>
                            <a:srgbClr val="000000"/>
                          </a:solidFill>
                          <a:latin typeface="Be Vietnam"/>
                          <a:ea typeface="Be Vietnam"/>
                          <a:cs typeface="Be Vietnam"/>
                          <a:sym typeface="Be Vietnam"/>
                        </a:rPr>
                        <a:t>Co-op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191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5966">
                <a:tc>
                  <a:txBody>
                    <a:bodyPr anchor="t" rtlCol="false"/>
                    <a:lstStyle/>
                    <a:p>
                      <a:pPr algn="l">
                        <a:lnSpc>
                          <a:spcPts val="839"/>
                        </a:lnSpc>
                        <a:defRPr/>
                      </a:pPr>
                      <a:r>
                        <a:rPr lang="en-US" sz="600">
                          <a:solidFill>
                            <a:srgbClr val="000000"/>
                          </a:solidFill>
                          <a:latin typeface="Be Vietnam"/>
                          <a:ea typeface="Be Vietnam"/>
                          <a:cs typeface="Be Vietnam"/>
                          <a:sym typeface="Be Vietnam"/>
                        </a:rPr>
                        <a:t>House /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44368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5966">
                <a:tc>
                  <a:txBody>
                    <a:bodyPr anchor="t" rtlCol="false"/>
                    <a:lstStyle/>
                    <a:p>
                      <a:pPr algn="l">
                        <a:lnSpc>
                          <a:spcPts val="839"/>
                        </a:lnSpc>
                        <a:defRPr/>
                      </a:pPr>
                      <a:r>
                        <a:rPr lang="en-US" sz="600">
                          <a:solidFill>
                            <a:srgbClr val="000000"/>
                          </a:solidFill>
                          <a:latin typeface="Be Vietnam"/>
                          <a:ea typeface="Be Vietnam"/>
                          <a:cs typeface="Be Vietnam"/>
                          <a:sym typeface="Be Vietnam"/>
                        </a:rPr>
                        <a:t>Municipal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1845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5966">
                <a:tc>
                  <a:txBody>
                    <a:bodyPr anchor="t" rtlCol="false"/>
                    <a:lstStyle/>
                    <a:p>
                      <a:pPr algn="l">
                        <a:lnSpc>
                          <a:spcPts val="839"/>
                        </a:lnSpc>
                        <a:defRPr/>
                      </a:pPr>
                      <a:r>
                        <a:rPr lang="en-US" sz="600">
                          <a:solidFill>
                            <a:srgbClr val="000000"/>
                          </a:solidFill>
                          <a:latin typeface="Be Vietnam"/>
                          <a:ea typeface="Be Vietnam"/>
                          <a:cs typeface="Be Vietnam"/>
                          <a:sym typeface="Be Vietnam"/>
                        </a:rPr>
                        <a:t>Office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427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5966">
                <a:tc>
                  <a:txBody>
                    <a:bodyPr anchor="t" rtlCol="false"/>
                    <a:lstStyle/>
                    <a:p>
                      <a:pPr algn="l">
                        <a:lnSpc>
                          <a:spcPts val="839"/>
                        </a:lnSpc>
                        <a:defRPr/>
                      </a:pPr>
                      <a:r>
                        <a:rPr lang="en-US" sz="600">
                          <a:solidFill>
                            <a:srgbClr val="000000"/>
                          </a:solidFill>
                          <a:latin typeface="Be Vietnam"/>
                          <a:ea typeface="Be Vietnam"/>
                          <a:cs typeface="Be Vietnam"/>
                          <a:sym typeface="Be Vietnam"/>
                        </a:rPr>
                        <a:t>Rented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769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5966">
                <a:tc>
                  <a:txBody>
                    <a:bodyPr anchor="t" rtlCol="false"/>
                    <a:lstStyle/>
                    <a:p>
                      <a:pPr algn="l">
                        <a:lnSpc>
                          <a:spcPts val="839"/>
                        </a:lnSpc>
                        <a:defRPr/>
                      </a:pPr>
                      <a:r>
                        <a:rPr lang="en-US" sz="600">
                          <a:solidFill>
                            <a:srgbClr val="000000"/>
                          </a:solidFill>
                          <a:latin typeface="Be Vietnam"/>
                          <a:ea typeface="Be Vietnam"/>
                          <a:cs typeface="Be Vietnam"/>
                          <a:sym typeface="Be Vietnam"/>
                        </a:rPr>
                        <a:t>With parents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2399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5966">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49999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962025"/>
            <a:ext cx="4178945"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NAME_HOUSING_TYPE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1989826"/>
            <a:ext cx="11692638" cy="7028022"/>
          </a:xfrm>
          <a:custGeom>
            <a:avLst/>
            <a:gdLst/>
            <a:ahLst/>
            <a:cxnLst/>
            <a:rect r="r" b="b" t="t" l="l"/>
            <a:pathLst>
              <a:path h="7028022" w="11692638">
                <a:moveTo>
                  <a:pt x="0" y="0"/>
                </a:moveTo>
                <a:lnTo>
                  <a:pt x="11692638" y="0"/>
                </a:lnTo>
                <a:lnTo>
                  <a:pt x="11692638" y="7028022"/>
                </a:lnTo>
                <a:lnTo>
                  <a:pt x="0" y="7028022"/>
                </a:lnTo>
                <a:lnTo>
                  <a:pt x="0" y="0"/>
                </a:lnTo>
                <a:close/>
              </a:path>
            </a:pathLst>
          </a:custGeom>
          <a:blipFill>
            <a:blip r:embed="rId5"/>
            <a:stretch>
              <a:fillRect l="0" t="0" r="0" b="0"/>
            </a:stretch>
          </a:blipFill>
        </p:spPr>
      </p:sp>
      <p:sp>
        <p:nvSpPr>
          <p:cNvPr name="TextBox 8" id="8"/>
          <p:cNvSpPr txBox="true"/>
          <p:nvPr/>
        </p:nvSpPr>
        <p:spPr>
          <a:xfrm rot="0">
            <a:off x="2109497" y="962025"/>
            <a:ext cx="4178945"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NAME_HOUSING_TYPE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4530960"/>
          <a:ext cx="5982495" cy="2863850"/>
        </p:xfrm>
        <a:graphic>
          <a:graphicData uri="http://schemas.openxmlformats.org/drawingml/2006/table">
            <a:tbl>
              <a:tblPr/>
              <a:tblGrid>
                <a:gridCol w="2864094"/>
                <a:gridCol w="3118402"/>
              </a:tblGrid>
              <a:tr h="357981">
                <a:tc>
                  <a:txBody>
                    <a:bodyPr anchor="t" rtlCol="false"/>
                    <a:lstStyle/>
                    <a:p>
                      <a:pPr algn="l">
                        <a:lnSpc>
                          <a:spcPts val="839"/>
                        </a:lnSpc>
                        <a:defRPr/>
                      </a:pPr>
                      <a:r>
                        <a:rPr lang="en-US" sz="600">
                          <a:solidFill>
                            <a:srgbClr val="000000"/>
                          </a:solidFill>
                          <a:latin typeface="Be Vietnam"/>
                          <a:ea typeface="Be Vietnam"/>
                          <a:cs typeface="Be Vietnam"/>
                          <a:sym typeface="Be Vietnam"/>
                        </a:rPr>
                        <a:t>Row Labels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 NAME_HOUSING_TYPE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57981">
                <a:tc>
                  <a:txBody>
                    <a:bodyPr anchor="t" rtlCol="false"/>
                    <a:lstStyle/>
                    <a:p>
                      <a:pPr algn="l">
                        <a:lnSpc>
                          <a:spcPts val="839"/>
                        </a:lnSpc>
                        <a:defRPr/>
                      </a:pPr>
                      <a:r>
                        <a:rPr lang="en-US" sz="600">
                          <a:solidFill>
                            <a:srgbClr val="000000"/>
                          </a:solidFill>
                          <a:latin typeface="Be Vietnam"/>
                          <a:ea typeface="Be Vietnam"/>
                          <a:cs typeface="Be Vietnam"/>
                          <a:sym typeface="Be Vietnam"/>
                        </a:rPr>
                        <a:t>Co-op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0.38%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57981">
                <a:tc>
                  <a:txBody>
                    <a:bodyPr anchor="t" rtlCol="false"/>
                    <a:lstStyle/>
                    <a:p>
                      <a:pPr algn="l">
                        <a:lnSpc>
                          <a:spcPts val="839"/>
                        </a:lnSpc>
                        <a:defRPr/>
                      </a:pPr>
                      <a:r>
                        <a:rPr lang="en-US" sz="600">
                          <a:solidFill>
                            <a:srgbClr val="000000"/>
                          </a:solidFill>
                          <a:latin typeface="Be Vietnam"/>
                          <a:ea typeface="Be Vietnam"/>
                          <a:cs typeface="Be Vietnam"/>
                          <a:sym typeface="Be Vietnam"/>
                        </a:rPr>
                        <a:t>House /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88.74%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57981">
                <a:tc>
                  <a:txBody>
                    <a:bodyPr anchor="t" rtlCol="false"/>
                    <a:lstStyle/>
                    <a:p>
                      <a:pPr algn="l">
                        <a:lnSpc>
                          <a:spcPts val="839"/>
                        </a:lnSpc>
                        <a:defRPr/>
                      </a:pPr>
                      <a:r>
                        <a:rPr lang="en-US" sz="600">
                          <a:solidFill>
                            <a:srgbClr val="000000"/>
                          </a:solidFill>
                          <a:latin typeface="Be Vietnam"/>
                          <a:ea typeface="Be Vietnam"/>
                          <a:cs typeface="Be Vietnam"/>
                          <a:sym typeface="Be Vietnam"/>
                        </a:rPr>
                        <a:t>Municipal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3.69%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57981">
                <a:tc>
                  <a:txBody>
                    <a:bodyPr anchor="t" rtlCol="false"/>
                    <a:lstStyle/>
                    <a:p>
                      <a:pPr algn="l">
                        <a:lnSpc>
                          <a:spcPts val="839"/>
                        </a:lnSpc>
                        <a:defRPr/>
                      </a:pPr>
                      <a:r>
                        <a:rPr lang="en-US" sz="600">
                          <a:solidFill>
                            <a:srgbClr val="000000"/>
                          </a:solidFill>
                          <a:latin typeface="Be Vietnam"/>
                          <a:ea typeface="Be Vietnam"/>
                          <a:cs typeface="Be Vietnam"/>
                          <a:sym typeface="Be Vietnam"/>
                        </a:rPr>
                        <a:t>Office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0.85%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57981">
                <a:tc>
                  <a:txBody>
                    <a:bodyPr anchor="t" rtlCol="false"/>
                    <a:lstStyle/>
                    <a:p>
                      <a:pPr algn="l">
                        <a:lnSpc>
                          <a:spcPts val="839"/>
                        </a:lnSpc>
                        <a:defRPr/>
                      </a:pPr>
                      <a:r>
                        <a:rPr lang="en-US" sz="600">
                          <a:solidFill>
                            <a:srgbClr val="000000"/>
                          </a:solidFill>
                          <a:latin typeface="Be Vietnam"/>
                          <a:ea typeface="Be Vietnam"/>
                          <a:cs typeface="Be Vietnam"/>
                          <a:sym typeface="Be Vietnam"/>
                        </a:rPr>
                        <a:t>Rented apartment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1.54%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57981">
                <a:tc>
                  <a:txBody>
                    <a:bodyPr anchor="t" rtlCol="false"/>
                    <a:lstStyle/>
                    <a:p>
                      <a:pPr algn="l">
                        <a:lnSpc>
                          <a:spcPts val="839"/>
                        </a:lnSpc>
                        <a:defRPr/>
                      </a:pPr>
                      <a:r>
                        <a:rPr lang="en-US" sz="600">
                          <a:solidFill>
                            <a:srgbClr val="000000"/>
                          </a:solidFill>
                          <a:latin typeface="Be Vietnam"/>
                          <a:ea typeface="Be Vietnam"/>
                          <a:cs typeface="Be Vietnam"/>
                          <a:sym typeface="Be Vietnam"/>
                        </a:rPr>
                        <a:t>With parents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4.80%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57981">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100.00%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1968882"/>
            <a:ext cx="10791960" cy="197152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From the bar graphs of count and percentage: </a:t>
            </a:r>
            <a:r>
              <a:rPr lang="en-US" sz="2502">
                <a:solidFill>
                  <a:srgbClr val="01003B"/>
                </a:solidFill>
                <a:latin typeface="Be Vietnam"/>
                <a:ea typeface="Be Vietnam"/>
                <a:cs typeface="Be Vietnam"/>
                <a:sym typeface="Be Vietnam"/>
              </a:rPr>
              <a:t>The bank can target those groups who do not have their own apartment i.e. the bank may consider the people living in Co op apartment, Municipal Apartment,</a:t>
            </a:r>
          </a:p>
          <a:p>
            <a:pPr algn="l">
              <a:lnSpc>
                <a:spcPts val="4004"/>
              </a:lnSpc>
            </a:pPr>
            <a:r>
              <a:rPr lang="en-US" sz="2502">
                <a:solidFill>
                  <a:srgbClr val="01003B"/>
                </a:solidFill>
                <a:latin typeface="Be Vietnam"/>
                <a:ea typeface="Be Vietnam"/>
                <a:cs typeface="Be Vietnam"/>
                <a:sym typeface="Be Vietnam"/>
              </a:rPr>
              <a:t>Rented Apartment and people living with their parents.</a:t>
            </a:r>
          </a:p>
        </p:txBody>
      </p:sp>
      <p:sp>
        <p:nvSpPr>
          <p:cNvPr name="TextBox 9" id="9"/>
          <p:cNvSpPr txBox="true"/>
          <p:nvPr/>
        </p:nvSpPr>
        <p:spPr>
          <a:xfrm rot="0">
            <a:off x="2109497" y="962025"/>
            <a:ext cx="7229475"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NAME_HOUSING_TYPE AS PERCENTAGE</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1898519"/>
            <a:ext cx="11760307" cy="7068695"/>
          </a:xfrm>
          <a:custGeom>
            <a:avLst/>
            <a:gdLst/>
            <a:ahLst/>
            <a:cxnLst/>
            <a:rect r="r" b="b" t="t" l="l"/>
            <a:pathLst>
              <a:path h="7068695" w="11760307">
                <a:moveTo>
                  <a:pt x="0" y="0"/>
                </a:moveTo>
                <a:lnTo>
                  <a:pt x="11760307" y="0"/>
                </a:lnTo>
                <a:lnTo>
                  <a:pt x="11760307" y="7068696"/>
                </a:lnTo>
                <a:lnTo>
                  <a:pt x="0" y="7068696"/>
                </a:lnTo>
                <a:lnTo>
                  <a:pt x="0" y="0"/>
                </a:lnTo>
                <a:close/>
              </a:path>
            </a:pathLst>
          </a:custGeom>
          <a:blipFill>
            <a:blip r:embed="rId5"/>
            <a:stretch>
              <a:fillRect l="0" t="0" r="0" b="0"/>
            </a:stretch>
          </a:blipFill>
        </p:spPr>
      </p:sp>
      <p:sp>
        <p:nvSpPr>
          <p:cNvPr name="TextBox 8" id="8"/>
          <p:cNvSpPr txBox="true"/>
          <p:nvPr/>
        </p:nvSpPr>
        <p:spPr>
          <a:xfrm rot="0">
            <a:off x="2109497" y="962025"/>
            <a:ext cx="7229475"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NAME_HOUSING_TYPE AS PERCENTAGE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2135193" y="1386610"/>
            <a:ext cx="14661197" cy="1500506"/>
          </a:xfrm>
          <a:prstGeom prst="rect">
            <a:avLst/>
          </a:prstGeom>
        </p:spPr>
        <p:txBody>
          <a:bodyPr anchor="t" rtlCol="false" tIns="0" lIns="0" bIns="0" rIns="0">
            <a:spAutoFit/>
          </a:bodyPr>
          <a:lstStyle/>
          <a:p>
            <a:pPr algn="ctr">
              <a:lnSpc>
                <a:spcPts val="12319"/>
              </a:lnSpc>
              <a:spcBef>
                <a:spcPct val="0"/>
              </a:spcBef>
            </a:pPr>
            <a:r>
              <a:rPr lang="en-US" sz="8799">
                <a:solidFill>
                  <a:srgbClr val="195759"/>
                </a:solidFill>
                <a:latin typeface="Be Vietnam Ultra-Bold"/>
                <a:ea typeface="Be Vietnam Ultra-Bold"/>
                <a:cs typeface="Be Vietnam Ultra-Bold"/>
                <a:sym typeface="Be Vietnam Ultra-Bold"/>
              </a:rPr>
              <a:t>APPROACH</a:t>
            </a:r>
          </a:p>
        </p:txBody>
      </p:sp>
      <p:sp>
        <p:nvSpPr>
          <p:cNvPr name="TextBox 4" id="4"/>
          <p:cNvSpPr txBox="true"/>
          <p:nvPr/>
        </p:nvSpPr>
        <p:spPr>
          <a:xfrm rot="0">
            <a:off x="1028700" y="3348143"/>
            <a:ext cx="16230600" cy="6270626"/>
          </a:xfrm>
          <a:prstGeom prst="rect">
            <a:avLst/>
          </a:prstGeom>
        </p:spPr>
        <p:txBody>
          <a:bodyPr anchor="t" rtlCol="false" tIns="0" lIns="0" bIns="0" rIns="0">
            <a:spAutoFit/>
          </a:bodyPr>
          <a:lstStyle/>
          <a:p>
            <a:pPr algn="l">
              <a:lnSpc>
                <a:spcPts val="6399"/>
              </a:lnSpc>
            </a:pPr>
            <a:r>
              <a:rPr lang="en-US" sz="3999">
                <a:solidFill>
                  <a:srgbClr val="262262"/>
                </a:solidFill>
                <a:latin typeface="Be Vietnam Ultra-Bold"/>
                <a:ea typeface="Be Vietnam Ultra-Bold"/>
                <a:cs typeface="Be Vietnam Ultra-Bold"/>
                <a:sym typeface="Be Vietnam Ultra-Bold"/>
              </a:rPr>
              <a:t>Data Handling</a:t>
            </a:r>
          </a:p>
          <a:p>
            <a:pPr algn="l">
              <a:lnSpc>
                <a:spcPts val="4800"/>
              </a:lnSpc>
            </a:pPr>
          </a:p>
          <a:p>
            <a:pPr algn="l" marL="647700" indent="-323850" lvl="1">
              <a:lnSpc>
                <a:spcPts val="4800"/>
              </a:lnSpc>
              <a:buAutoNum type="arabicPeriod" startAt="1"/>
            </a:pPr>
            <a:r>
              <a:rPr lang="en-US" sz="3000">
                <a:solidFill>
                  <a:srgbClr val="01003B"/>
                </a:solidFill>
                <a:latin typeface="Be Vietnam Ultra-Bold"/>
                <a:ea typeface="Be Vietnam Ultra-Bold"/>
                <a:cs typeface="Be Vietnam Ultra-Bold"/>
                <a:sym typeface="Be Vietnam Ultra-Bold"/>
              </a:rPr>
              <a:t>Id</a:t>
            </a:r>
            <a:r>
              <a:rPr lang="en-US" sz="3000">
                <a:solidFill>
                  <a:srgbClr val="01003B"/>
                </a:solidFill>
                <a:latin typeface="Be Vietnam Ultra-Bold"/>
                <a:ea typeface="Be Vietnam Ultra-Bold"/>
                <a:cs typeface="Be Vietnam Ultra-Bold"/>
                <a:sym typeface="Be Vietnam Ultra-Bold"/>
              </a:rPr>
              <a:t>entify Missing Data:</a:t>
            </a:r>
            <a:r>
              <a:rPr lang="en-US" sz="3000">
                <a:solidFill>
                  <a:srgbClr val="01003B"/>
                </a:solidFill>
                <a:latin typeface="Be Vietnam"/>
                <a:ea typeface="Be Vietnam"/>
                <a:cs typeface="Be Vietnam"/>
                <a:sym typeface="Be Vietnam"/>
              </a:rPr>
              <a:t> Use Excel functions (COUNT, ISBLANK, IF) to identify missing values in the dataset. Decide on imputation methods such as using AVERAGE or MEDIAN for numerical data or mode for categorical data.</a:t>
            </a:r>
          </a:p>
          <a:p>
            <a:pPr algn="l" marL="647700" indent="-323850" lvl="1">
              <a:lnSpc>
                <a:spcPts val="4800"/>
              </a:lnSpc>
              <a:buAutoNum type="arabicPeriod" startAt="1"/>
            </a:pPr>
            <a:r>
              <a:rPr lang="en-US" sz="3000">
                <a:solidFill>
                  <a:srgbClr val="01003B"/>
                </a:solidFill>
                <a:latin typeface="Be Vietnam Ultra-Bold"/>
                <a:ea typeface="Be Vietnam Ultra-Bold"/>
                <a:cs typeface="Be Vietnam Ultra-Bold"/>
                <a:sym typeface="Be Vietnam Ultra-Bold"/>
              </a:rPr>
              <a:t>Identify Outliers:</a:t>
            </a:r>
            <a:r>
              <a:rPr lang="en-US" sz="3000">
                <a:solidFill>
                  <a:srgbClr val="01003B"/>
                </a:solidFill>
                <a:latin typeface="Be Vietnam"/>
                <a:ea typeface="Be Vietnam"/>
                <a:cs typeface="Be Vietnam"/>
                <a:sym typeface="Be Vietnam"/>
              </a:rPr>
              <a:t> Utilize Excel functions (QUARTILE, IQR) and conditional formatting to detect outliers in numerical variables. Apply business rules or thresholds to determine the validity of outliers.</a:t>
            </a:r>
          </a:p>
          <a:p>
            <a:pPr algn="l" marL="647700" indent="-323850" lvl="1">
              <a:lnSpc>
                <a:spcPts val="4800"/>
              </a:lnSpc>
              <a:buAutoNum type="arabicPeriod" startAt="1"/>
            </a:pPr>
            <a:r>
              <a:rPr lang="en-US" sz="3000">
                <a:solidFill>
                  <a:srgbClr val="01003B"/>
                </a:solidFill>
                <a:latin typeface="Be Vietnam Ultra-Bold"/>
                <a:ea typeface="Be Vietnam Ultra-Bold"/>
                <a:cs typeface="Be Vietnam Ultra-Bold"/>
                <a:sym typeface="Be Vietnam Ultra-Bold"/>
              </a:rPr>
              <a:t>Analyze Data Imbalance:</a:t>
            </a:r>
            <a:r>
              <a:rPr lang="en-US" sz="3000">
                <a:solidFill>
                  <a:srgbClr val="01003B"/>
                </a:solidFill>
                <a:latin typeface="Be Vietnam"/>
                <a:ea typeface="Be Vietnam"/>
                <a:cs typeface="Be Vietnam"/>
                <a:sym typeface="Be Vietnam"/>
              </a:rPr>
              <a:t> Calculate class frequencies using COUNTIF and SUM to assess data imbalance between loan defaulters and non-defaulters.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79973" y="2475149"/>
            <a:ext cx="12376238" cy="4041267"/>
          </a:xfrm>
          <a:prstGeom prst="rect">
            <a:avLst/>
          </a:prstGeom>
        </p:spPr>
        <p:txBody>
          <a:bodyPr anchor="t" rtlCol="false" tIns="0" lIns="0" bIns="0" rIns="0">
            <a:spAutoFit/>
          </a:bodyPr>
          <a:lstStyle/>
          <a:p>
            <a:pPr algn="l">
              <a:lnSpc>
                <a:spcPts val="10763"/>
              </a:lnSpc>
            </a:pPr>
            <a:r>
              <a:rPr lang="en-US" sz="7800">
                <a:solidFill>
                  <a:srgbClr val="01003B"/>
                </a:solidFill>
                <a:latin typeface="Be Vietnam Ultra-Bold"/>
                <a:ea typeface="Be Vietnam Ultra-Bold"/>
                <a:cs typeface="Be Vietnam Ultra-Bold"/>
                <a:sym typeface="Be Vietnam Ultra-Bold"/>
              </a:rPr>
              <a:t>D. PERFORM UNIVARIATE, SEGMENTED UNIVARIATE, AND BIVARIATE ANALYSIS</a:t>
            </a:r>
          </a:p>
        </p:txBody>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4260867"/>
          <a:ext cx="4876800" cy="2743200"/>
        </p:xfrm>
        <a:graphic>
          <a:graphicData uri="http://schemas.openxmlformats.org/drawingml/2006/table">
            <a:tbl>
              <a:tblPr/>
              <a:tblGrid>
                <a:gridCol w="2438400"/>
                <a:gridCol w="2438400"/>
              </a:tblGrid>
              <a:tr h="391886">
                <a:tc>
                  <a:txBody>
                    <a:bodyPr anchor="t" rtlCol="false"/>
                    <a:lstStyle/>
                    <a:p>
                      <a:pPr algn="l">
                        <a:lnSpc>
                          <a:spcPts val="839"/>
                        </a:lnSpc>
                        <a:defRPr/>
                      </a:pPr>
                      <a:r>
                        <a:rPr lang="en-US" sz="600">
                          <a:solidFill>
                            <a:srgbClr val="000000"/>
                          </a:solidFill>
                          <a:latin typeface="Be Vietnam"/>
                          <a:ea typeface="Be Vietnam"/>
                          <a:cs typeface="Be Vietnam"/>
                          <a:sym typeface="Be Vietnam"/>
                        </a:rPr>
                        <a:t>Row Labels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Count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91886">
                <a:tc>
                  <a:txBody>
                    <a:bodyPr anchor="t" rtlCol="false"/>
                    <a:lstStyle/>
                    <a:p>
                      <a:pPr algn="l">
                        <a:lnSpc>
                          <a:spcPts val="839"/>
                        </a:lnSpc>
                        <a:defRPr/>
                      </a:pPr>
                      <a:r>
                        <a:rPr lang="en-US" sz="600">
                          <a:solidFill>
                            <a:srgbClr val="000000"/>
                          </a:solidFill>
                          <a:latin typeface="Be Vietnam"/>
                          <a:ea typeface="Be Vietnam"/>
                          <a:cs typeface="Be Vietnam"/>
                          <a:sym typeface="Be Vietnam"/>
                        </a:rPr>
                        <a:t>20-30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1551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91886">
                <a:tc>
                  <a:txBody>
                    <a:bodyPr anchor="t" rtlCol="false"/>
                    <a:lstStyle/>
                    <a:p>
                      <a:pPr algn="l">
                        <a:lnSpc>
                          <a:spcPts val="839"/>
                        </a:lnSpc>
                        <a:defRPr/>
                      </a:pPr>
                      <a:r>
                        <a:rPr lang="en-US" sz="600">
                          <a:solidFill>
                            <a:srgbClr val="000000"/>
                          </a:solidFill>
                          <a:latin typeface="Be Vietnam"/>
                          <a:ea typeface="Be Vietnam"/>
                          <a:cs typeface="Be Vietnam"/>
                          <a:sym typeface="Be Vietnam"/>
                        </a:rPr>
                        <a:t>31-40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2671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91886">
                <a:tc>
                  <a:txBody>
                    <a:bodyPr anchor="t" rtlCol="false"/>
                    <a:lstStyle/>
                    <a:p>
                      <a:pPr algn="l">
                        <a:lnSpc>
                          <a:spcPts val="839"/>
                        </a:lnSpc>
                        <a:defRPr/>
                      </a:pPr>
                      <a:r>
                        <a:rPr lang="en-US" sz="600">
                          <a:solidFill>
                            <a:srgbClr val="000000"/>
                          </a:solidFill>
                          <a:latin typeface="Be Vietnam"/>
                          <a:ea typeface="Be Vietnam"/>
                          <a:cs typeface="Be Vietnam"/>
                          <a:sym typeface="Be Vietnam"/>
                        </a:rPr>
                        <a:t>41-50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2543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91886">
                <a:tc>
                  <a:txBody>
                    <a:bodyPr anchor="t" rtlCol="false"/>
                    <a:lstStyle/>
                    <a:p>
                      <a:pPr algn="l">
                        <a:lnSpc>
                          <a:spcPts val="839"/>
                        </a:lnSpc>
                        <a:defRPr/>
                      </a:pPr>
                      <a:r>
                        <a:rPr lang="en-US" sz="600">
                          <a:solidFill>
                            <a:srgbClr val="000000"/>
                          </a:solidFill>
                          <a:latin typeface="Be Vietnam"/>
                          <a:ea typeface="Be Vietnam"/>
                          <a:cs typeface="Be Vietnam"/>
                          <a:sym typeface="Be Vietnam"/>
                        </a:rPr>
                        <a:t>51-60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2193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91886">
                <a:tc>
                  <a:txBody>
                    <a:bodyPr anchor="t" rtlCol="false"/>
                    <a:lstStyle/>
                    <a:p>
                      <a:pPr algn="l">
                        <a:lnSpc>
                          <a:spcPts val="839"/>
                        </a:lnSpc>
                        <a:defRPr/>
                      </a:pPr>
                      <a:r>
                        <a:rPr lang="en-US" sz="600">
                          <a:solidFill>
                            <a:srgbClr val="000000"/>
                          </a:solidFill>
                          <a:latin typeface="Be Vietnam"/>
                          <a:ea typeface="Be Vietnam"/>
                          <a:cs typeface="Be Vietnam"/>
                          <a:sym typeface="Be Vietnam"/>
                        </a:rPr>
                        <a:t>61-70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1040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391886">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9998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2670504"/>
            <a:ext cx="10791960"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From the bar plot on next page, we can </a:t>
            </a:r>
            <a:r>
              <a:rPr lang="en-US" sz="2502">
                <a:solidFill>
                  <a:srgbClr val="01003B"/>
                </a:solidFill>
                <a:latin typeface="Be Vietnam"/>
                <a:ea typeface="Be Vietnam"/>
                <a:cs typeface="Be Vietnam"/>
                <a:sym typeface="Be Vietnam"/>
              </a:rPr>
              <a:t>infer that most of the applicants belong to the Age Group ’31 40’.</a:t>
            </a:r>
          </a:p>
        </p:txBody>
      </p:sp>
      <p:sp>
        <p:nvSpPr>
          <p:cNvPr name="TextBox 9" id="9"/>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10" id="10"/>
          <p:cNvSpPr txBox="true"/>
          <p:nvPr/>
        </p:nvSpPr>
        <p:spPr>
          <a:xfrm rot="0">
            <a:off x="2109497" y="1870404"/>
            <a:ext cx="2097137"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AGE GROUP</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775279"/>
            <a:ext cx="11392469" cy="6847601"/>
          </a:xfrm>
          <a:custGeom>
            <a:avLst/>
            <a:gdLst/>
            <a:ahLst/>
            <a:cxnLst/>
            <a:rect r="r" b="b" t="t" l="l"/>
            <a:pathLst>
              <a:path h="6847601" w="11392469">
                <a:moveTo>
                  <a:pt x="0" y="0"/>
                </a:moveTo>
                <a:lnTo>
                  <a:pt x="11392468" y="0"/>
                </a:lnTo>
                <a:lnTo>
                  <a:pt x="11392468" y="6847601"/>
                </a:lnTo>
                <a:lnTo>
                  <a:pt x="0" y="6847601"/>
                </a:lnTo>
                <a:lnTo>
                  <a:pt x="0" y="0"/>
                </a:lnTo>
                <a:close/>
              </a:path>
            </a:pathLst>
          </a:custGeom>
          <a:blipFill>
            <a:blip r:embed="rId5"/>
            <a:stretch>
              <a:fillRect l="0" t="0" r="0" b="0"/>
            </a:stretch>
          </a:blipFill>
        </p:spPr>
      </p:sp>
      <p:sp>
        <p:nvSpPr>
          <p:cNvPr name="TextBox 8" id="8"/>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9" id="9"/>
          <p:cNvSpPr txBox="true"/>
          <p:nvPr/>
        </p:nvSpPr>
        <p:spPr>
          <a:xfrm rot="0">
            <a:off x="2109497" y="1870404"/>
            <a:ext cx="2097137" cy="523875"/>
          </a:xfrm>
          <a:prstGeom prst="rect">
            <a:avLst/>
          </a:prstGeom>
        </p:spPr>
        <p:txBody>
          <a:bodyPr anchor="t" rtlCol="false" tIns="0" lIns="0" bIns="0" rIns="0">
            <a:spAutoFit/>
          </a:bodyPr>
          <a:lstStyle/>
          <a:p>
            <a:pPr algn="ctr">
              <a:lnSpc>
                <a:spcPts val="4200"/>
              </a:lnSpc>
              <a:spcBef>
                <a:spcPct val="0"/>
              </a:spcBef>
            </a:pPr>
            <a:r>
              <a:rPr lang="en-US" sz="3000">
                <a:solidFill>
                  <a:srgbClr val="195759"/>
                </a:solidFill>
                <a:latin typeface="Be Vietnam Ultra-Bold"/>
                <a:ea typeface="Be Vietnam Ultra-Bold"/>
                <a:cs typeface="Be Vietnam Ultra-Bold"/>
                <a:sym typeface="Be Vietnam Ultra-Bold"/>
              </a:rPr>
              <a:t>AGE GROUP</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2775279"/>
          <a:ext cx="4876800" cy="4749800"/>
        </p:xfrm>
        <a:graphic>
          <a:graphicData uri="http://schemas.openxmlformats.org/drawingml/2006/table">
            <a:tbl>
              <a:tblPr/>
              <a:tblGrid>
                <a:gridCol w="2438400"/>
                <a:gridCol w="2438400"/>
              </a:tblGrid>
              <a:tr h="292883">
                <a:tc>
                  <a:txBody>
                    <a:bodyPr anchor="t" rtlCol="false"/>
                    <a:lstStyle/>
                    <a:p>
                      <a:pPr algn="l">
                        <a:lnSpc>
                          <a:spcPts val="839"/>
                        </a:lnSpc>
                        <a:defRPr/>
                      </a:pPr>
                      <a:r>
                        <a:rPr lang="en-US" sz="600">
                          <a:solidFill>
                            <a:srgbClr val="000000"/>
                          </a:solidFill>
                          <a:latin typeface="Be Vietnam"/>
                          <a:ea typeface="Be Vietnam"/>
                          <a:cs typeface="Be Vietnam"/>
                          <a:sym typeface="Be Vietnam"/>
                        </a:rPr>
                        <a:t>Row Labels</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Count</a:t>
                      </a:r>
                      <a:endParaRPr lang="en-US" sz="1100"/>
                    </a:p>
                    <a:p>
                      <a:pPr algn="l">
                        <a:lnSpc>
                          <a:spcPts val="839"/>
                        </a:lnSpc>
                      </a:pPr>
                      <a:r>
                        <a:rPr lang="en-US" sz="600">
                          <a:solidFill>
                            <a:srgbClr val="000000"/>
                          </a:solidFill>
                          <a:latin typeface="Be Vietnam"/>
                          <a:ea typeface="Be Vietnam"/>
                          <a:cs typeface="Be Vietnam"/>
                          <a:sym typeface="Be Vietnam"/>
                        </a:rPr>
                        <a:t>  of OCCUPATION_TYPE</a:t>
                      </a:r>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Accountants</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1621</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Cleaning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739</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Cooking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963</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Core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4434</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Drivers</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3044</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High skill tech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1852</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HR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101</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IT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80</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Laborers</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8952</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Low-skill Laborers</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357</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Managers</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3489</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Medicine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1403</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Private service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447</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Realty agents</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123</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Sales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5160</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Secretaries</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212</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Security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1140</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Waiters/barmen staff</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228</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(blank)</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22846">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34345</a:t>
                      </a:r>
                      <a:endParaRPr lang="en-US" sz="1100"/>
                    </a:p>
                  </a:txBody>
                  <a:tcPr marL="95250" marR="95250" marT="95250" marB="9525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9" id="9"/>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OCCUPATION_TYPE</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4333369"/>
            <a:ext cx="9379643" cy="5637764"/>
          </a:xfrm>
          <a:custGeom>
            <a:avLst/>
            <a:gdLst/>
            <a:ahLst/>
            <a:cxnLst/>
            <a:rect r="r" b="b" t="t" l="l"/>
            <a:pathLst>
              <a:path h="5637764" w="9379643">
                <a:moveTo>
                  <a:pt x="0" y="0"/>
                </a:moveTo>
                <a:lnTo>
                  <a:pt x="9379643" y="0"/>
                </a:lnTo>
                <a:lnTo>
                  <a:pt x="9379643" y="5637764"/>
                </a:lnTo>
                <a:lnTo>
                  <a:pt x="0" y="5637764"/>
                </a:lnTo>
                <a:lnTo>
                  <a:pt x="0" y="0"/>
                </a:lnTo>
                <a:close/>
              </a:path>
            </a:pathLst>
          </a:custGeom>
          <a:blipFill>
            <a:blip r:embed="rId5"/>
            <a:stretch>
              <a:fillRect l="0" t="0" r="0" b="0"/>
            </a:stretch>
          </a:blipFill>
        </p:spPr>
      </p:sp>
      <p:sp>
        <p:nvSpPr>
          <p:cNvPr name="TextBox 8" id="8"/>
          <p:cNvSpPr txBox="true"/>
          <p:nvPr/>
        </p:nvSpPr>
        <p:spPr>
          <a:xfrm rot="0">
            <a:off x="2109497" y="2670504"/>
            <a:ext cx="10791960" cy="1473053"/>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From the bar plot we can infer that clients with </a:t>
            </a:r>
            <a:r>
              <a:rPr lang="en-US" sz="2502">
                <a:solidFill>
                  <a:srgbClr val="01003B"/>
                </a:solidFill>
                <a:latin typeface="Be Vietnam"/>
                <a:ea typeface="Be Vietnam"/>
                <a:cs typeface="Be Vietnam"/>
                <a:sym typeface="Be Vietnam"/>
              </a:rPr>
              <a:t>occupation_type ‘Laborers’ have the highest number of count when it comes to clients with no payment issues.</a:t>
            </a:r>
          </a:p>
        </p:txBody>
      </p:sp>
      <p:sp>
        <p:nvSpPr>
          <p:cNvPr name="TextBox 9" id="9"/>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10" id="10"/>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OCCUPATION_TYPE</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775279"/>
            <a:ext cx="12320847" cy="7204428"/>
          </a:xfrm>
          <a:custGeom>
            <a:avLst/>
            <a:gdLst/>
            <a:ahLst/>
            <a:cxnLst/>
            <a:rect r="r" b="b" t="t" l="l"/>
            <a:pathLst>
              <a:path h="7204428" w="12320847">
                <a:moveTo>
                  <a:pt x="0" y="0"/>
                </a:moveTo>
                <a:lnTo>
                  <a:pt x="12320847" y="0"/>
                </a:lnTo>
                <a:lnTo>
                  <a:pt x="12320847" y="7204428"/>
                </a:lnTo>
                <a:lnTo>
                  <a:pt x="0" y="7204428"/>
                </a:lnTo>
                <a:lnTo>
                  <a:pt x="0" y="0"/>
                </a:lnTo>
                <a:close/>
              </a:path>
            </a:pathLst>
          </a:custGeom>
          <a:blipFill>
            <a:blip r:embed="rId5"/>
            <a:stretch>
              <a:fillRect l="0" t="0" r="0" b="0"/>
            </a:stretch>
          </a:blipFill>
        </p:spPr>
      </p:sp>
      <p:sp>
        <p:nvSpPr>
          <p:cNvPr name="TextBox 8" id="8"/>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9" id="9"/>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OCCUPATION_TYPE</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4026082"/>
          <a:ext cx="7656586" cy="2805545"/>
        </p:xfrm>
        <a:graphic>
          <a:graphicData uri="http://schemas.openxmlformats.org/drawingml/2006/table">
            <a:tbl>
              <a:tblPr/>
              <a:tblGrid>
                <a:gridCol w="1914147"/>
                <a:gridCol w="1914147"/>
                <a:gridCol w="1914147"/>
                <a:gridCol w="1914147"/>
              </a:tblGrid>
              <a:tr h="280671">
                <a:tc>
                  <a:txBody>
                    <a:bodyPr anchor="t" rtlCol="false"/>
                    <a:lstStyle/>
                    <a:p>
                      <a:pPr algn="l">
                        <a:lnSpc>
                          <a:spcPts val="839"/>
                        </a:lnSpc>
                        <a:defRPr/>
                      </a:pPr>
                      <a:r>
                        <a:rPr lang="en-US" sz="600">
                          <a:solidFill>
                            <a:srgbClr val="000000"/>
                          </a:solidFill>
                          <a:latin typeface="Be Vietnam"/>
                          <a:ea typeface="Be Vietnam"/>
                          <a:cs typeface="Be Vietnam"/>
                          <a:sym typeface="Be Vietnam"/>
                        </a:rPr>
                        <a:t>Count of NAME_INCOME_TYPE</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Column</a:t>
                      </a:r>
                      <a:endParaRPr lang="en-US" sz="1100"/>
                    </a:p>
                    <a:p>
                      <a:pPr algn="l">
                        <a:lnSpc>
                          <a:spcPts val="839"/>
                        </a:lnSpc>
                      </a:pPr>
                      <a:r>
                        <a:rPr lang="en-US" sz="600">
                          <a:solidFill>
                            <a:srgbClr val="000000"/>
                          </a:solidFill>
                          <a:latin typeface="Be Vietnam"/>
                          <a:ea typeface="Be Vietnam"/>
                          <a:cs typeface="Be Vietnam"/>
                          <a:sym typeface="Be Vietnam"/>
                        </a:rPr>
                        <a:t>  Labels</a:t>
                      </a:r>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80671">
                <a:tc>
                  <a:txBody>
                    <a:bodyPr anchor="t" rtlCol="false"/>
                    <a:lstStyle/>
                    <a:p>
                      <a:pPr algn="l">
                        <a:lnSpc>
                          <a:spcPts val="839"/>
                        </a:lnSpc>
                        <a:defRPr/>
                      </a:pPr>
                      <a:r>
                        <a:rPr lang="en-US" sz="600">
                          <a:solidFill>
                            <a:srgbClr val="000000"/>
                          </a:solidFill>
                          <a:latin typeface="Be Vietnam"/>
                          <a:ea typeface="Be Vietnam"/>
                          <a:cs typeface="Be Vietnam"/>
                          <a:sym typeface="Be Vietnam"/>
                        </a:rPr>
                        <a:t>Row</a:t>
                      </a:r>
                      <a:endParaRPr lang="en-US" sz="1100"/>
                    </a:p>
                    <a:p>
                      <a:pPr algn="l">
                        <a:lnSpc>
                          <a:spcPts val="839"/>
                        </a:lnSpc>
                      </a:pPr>
                      <a:r>
                        <a:rPr lang="en-US" sz="600">
                          <a:solidFill>
                            <a:srgbClr val="000000"/>
                          </a:solidFill>
                          <a:latin typeface="Be Vietnam"/>
                          <a:ea typeface="Be Vietnam"/>
                          <a:cs typeface="Be Vietnam"/>
                          <a:sym typeface="Be Vietnam"/>
                        </a:rPr>
                        <a:t>  Labels</a:t>
                      </a:r>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0</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Businessman</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Commercial associate</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10679</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864</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11543</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Maternity leave</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Pensioner</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8419</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501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8920</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State servant</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3314</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198</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3512</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Student</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Unemployed</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6</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Working</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23549</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2461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26010</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45973</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4026</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49999</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2670504"/>
            <a:ext cx="11309365"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From the bar plot we see that clients having </a:t>
            </a:r>
            <a:r>
              <a:rPr lang="en-US" sz="2502">
                <a:solidFill>
                  <a:srgbClr val="01003B"/>
                </a:solidFill>
                <a:latin typeface="Be Vietnam"/>
                <a:ea typeface="Be Vietnam"/>
                <a:cs typeface="Be Vietnam"/>
                <a:sym typeface="Be Vietnam"/>
              </a:rPr>
              <a:t>income_type as ‘WORKING’ have the highest count when it comes to clients with payment issues.</a:t>
            </a:r>
          </a:p>
        </p:txBody>
      </p:sp>
      <p:sp>
        <p:nvSpPr>
          <p:cNvPr name="TextBox 9" id="9"/>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10" id="10"/>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NAME_INCOME_TYPE</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775279"/>
            <a:ext cx="11418989" cy="6863541"/>
          </a:xfrm>
          <a:custGeom>
            <a:avLst/>
            <a:gdLst/>
            <a:ahLst/>
            <a:cxnLst/>
            <a:rect r="r" b="b" t="t" l="l"/>
            <a:pathLst>
              <a:path h="6863541" w="11418989">
                <a:moveTo>
                  <a:pt x="0" y="0"/>
                </a:moveTo>
                <a:lnTo>
                  <a:pt x="11418989" y="0"/>
                </a:lnTo>
                <a:lnTo>
                  <a:pt x="11418989" y="6863541"/>
                </a:lnTo>
                <a:lnTo>
                  <a:pt x="0" y="6863541"/>
                </a:lnTo>
                <a:lnTo>
                  <a:pt x="0" y="0"/>
                </a:lnTo>
                <a:close/>
              </a:path>
            </a:pathLst>
          </a:custGeom>
          <a:blipFill>
            <a:blip r:embed="rId5"/>
            <a:stretch>
              <a:fillRect l="0" t="0" r="0" b="0"/>
            </a:stretch>
          </a:blipFill>
        </p:spPr>
      </p:sp>
      <p:sp>
        <p:nvSpPr>
          <p:cNvPr name="TextBox 8" id="8"/>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9" id="9"/>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NAME_INCOME_TYPE</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4026082"/>
          <a:ext cx="6987003" cy="2914650"/>
        </p:xfrm>
        <a:graphic>
          <a:graphicData uri="http://schemas.openxmlformats.org/drawingml/2006/table">
            <a:tbl>
              <a:tblPr/>
              <a:tblGrid>
                <a:gridCol w="1746751"/>
                <a:gridCol w="1746751"/>
                <a:gridCol w="1746751"/>
                <a:gridCol w="1746751"/>
              </a:tblGrid>
              <a:tr h="255112">
                <a:tc>
                  <a:txBody>
                    <a:bodyPr anchor="t" rtlCol="false"/>
                    <a:lstStyle/>
                    <a:p>
                      <a:pPr algn="l">
                        <a:lnSpc>
                          <a:spcPts val="839"/>
                        </a:lnSpc>
                        <a:defRPr/>
                      </a:pPr>
                      <a:r>
                        <a:rPr lang="en-US" sz="600">
                          <a:solidFill>
                            <a:srgbClr val="000000"/>
                          </a:solidFill>
                          <a:latin typeface="Be Vietnam"/>
                          <a:ea typeface="Be Vietnam"/>
                          <a:cs typeface="Be Vietnam"/>
                          <a:sym typeface="Be Vietnam"/>
                        </a:rPr>
                        <a:t>Count of CNT_FAM_MEMBERS</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Column</a:t>
                      </a:r>
                      <a:endParaRPr lang="en-US" sz="1100"/>
                    </a:p>
                    <a:p>
                      <a:pPr algn="l">
                        <a:lnSpc>
                          <a:spcPts val="839"/>
                        </a:lnSpc>
                      </a:pPr>
                      <a:r>
                        <a:rPr lang="en-US" sz="600">
                          <a:solidFill>
                            <a:srgbClr val="000000"/>
                          </a:solidFill>
                          <a:latin typeface="Be Vietnam"/>
                          <a:ea typeface="Be Vietnam"/>
                          <a:cs typeface="Be Vietnam"/>
                          <a:sym typeface="Be Vietnam"/>
                        </a:rPr>
                        <a:t>  Labels</a:t>
                      </a:r>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55112">
                <a:tc>
                  <a:txBody>
                    <a:bodyPr anchor="t" rtlCol="false"/>
                    <a:lstStyle/>
                    <a:p>
                      <a:pPr algn="l">
                        <a:lnSpc>
                          <a:spcPts val="839"/>
                        </a:lnSpc>
                        <a:defRPr/>
                      </a:pPr>
                      <a:r>
                        <a:rPr lang="en-US" sz="600">
                          <a:solidFill>
                            <a:srgbClr val="000000"/>
                          </a:solidFill>
                          <a:latin typeface="Be Vietnam"/>
                          <a:ea typeface="Be Vietnam"/>
                          <a:cs typeface="Be Vietnam"/>
                          <a:sym typeface="Be Vietnam"/>
                        </a:rPr>
                        <a:t>Row</a:t>
                      </a:r>
                      <a:endParaRPr lang="en-US" sz="1100"/>
                    </a:p>
                    <a:p>
                      <a:pPr algn="l">
                        <a:lnSpc>
                          <a:spcPts val="839"/>
                        </a:lnSpc>
                      </a:pPr>
                      <a:r>
                        <a:rPr lang="en-US" sz="600">
                          <a:solidFill>
                            <a:srgbClr val="000000"/>
                          </a:solidFill>
                          <a:latin typeface="Be Vietnam"/>
                          <a:ea typeface="Be Vietnam"/>
                          <a:cs typeface="Be Vietnam"/>
                          <a:sym typeface="Be Vietnam"/>
                        </a:rPr>
                        <a:t>  Labels</a:t>
                      </a:r>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0</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9951</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922</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10873</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23901</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1906</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25807</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3</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7858</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777</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8635</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4</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3651</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349</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4000</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5</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538</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54</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592</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6</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55</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13</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68</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7</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12</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8</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6</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6</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9</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10</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13</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(blank)</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184956">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45972</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4026</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49998</a:t>
                      </a:r>
                      <a:endParaRPr lang="en-US" sz="1100"/>
                    </a:p>
                  </a:txBody>
                  <a:tcPr marL="66675" marR="66675" marT="66675" marB="6667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2670504"/>
            <a:ext cx="10791960"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In the bar plot, clients with 2 family members have the highest count of payment issues.</a:t>
            </a:r>
          </a:p>
        </p:txBody>
      </p:sp>
      <p:sp>
        <p:nvSpPr>
          <p:cNvPr name="TextBox 9" id="9"/>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10" id="10"/>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CNT_FAMILY_MEMBERS</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864229"/>
            <a:ext cx="10637923" cy="6394071"/>
          </a:xfrm>
          <a:custGeom>
            <a:avLst/>
            <a:gdLst/>
            <a:ahLst/>
            <a:cxnLst/>
            <a:rect r="r" b="b" t="t" l="l"/>
            <a:pathLst>
              <a:path h="6394071" w="10637923">
                <a:moveTo>
                  <a:pt x="0" y="0"/>
                </a:moveTo>
                <a:lnTo>
                  <a:pt x="10637923" y="0"/>
                </a:lnTo>
                <a:lnTo>
                  <a:pt x="10637923" y="6394071"/>
                </a:lnTo>
                <a:lnTo>
                  <a:pt x="0" y="6394071"/>
                </a:lnTo>
                <a:lnTo>
                  <a:pt x="0" y="0"/>
                </a:lnTo>
                <a:close/>
              </a:path>
            </a:pathLst>
          </a:custGeom>
          <a:blipFill>
            <a:blip r:embed="rId5"/>
            <a:stretch>
              <a:fillRect l="0" t="0" r="0" b="0"/>
            </a:stretch>
          </a:blipFill>
        </p:spPr>
      </p:sp>
      <p:sp>
        <p:nvSpPr>
          <p:cNvPr name="TextBox 8" id="8"/>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9" id="9"/>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CNT_FAMILY_MEMBERS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2135193" y="1386610"/>
            <a:ext cx="14661197" cy="1500506"/>
          </a:xfrm>
          <a:prstGeom prst="rect">
            <a:avLst/>
          </a:prstGeom>
        </p:spPr>
        <p:txBody>
          <a:bodyPr anchor="t" rtlCol="false" tIns="0" lIns="0" bIns="0" rIns="0">
            <a:spAutoFit/>
          </a:bodyPr>
          <a:lstStyle/>
          <a:p>
            <a:pPr algn="ctr">
              <a:lnSpc>
                <a:spcPts val="12319"/>
              </a:lnSpc>
              <a:spcBef>
                <a:spcPct val="0"/>
              </a:spcBef>
            </a:pPr>
            <a:r>
              <a:rPr lang="en-US" sz="8799">
                <a:solidFill>
                  <a:srgbClr val="195759"/>
                </a:solidFill>
                <a:latin typeface="Be Vietnam Ultra-Bold"/>
                <a:ea typeface="Be Vietnam Ultra-Bold"/>
                <a:cs typeface="Be Vietnam Ultra-Bold"/>
                <a:sym typeface="Be Vietnam Ultra-Bold"/>
              </a:rPr>
              <a:t>APPROACH</a:t>
            </a:r>
          </a:p>
        </p:txBody>
      </p:sp>
      <p:sp>
        <p:nvSpPr>
          <p:cNvPr name="TextBox 4" id="4"/>
          <p:cNvSpPr txBox="true"/>
          <p:nvPr/>
        </p:nvSpPr>
        <p:spPr>
          <a:xfrm rot="0">
            <a:off x="1028700" y="3148247"/>
            <a:ext cx="16230600" cy="6695440"/>
          </a:xfrm>
          <a:prstGeom prst="rect">
            <a:avLst/>
          </a:prstGeom>
        </p:spPr>
        <p:txBody>
          <a:bodyPr anchor="t" rtlCol="false" tIns="0" lIns="0" bIns="0" rIns="0">
            <a:spAutoFit/>
          </a:bodyPr>
          <a:lstStyle/>
          <a:p>
            <a:pPr algn="l">
              <a:lnSpc>
                <a:spcPts val="5919"/>
              </a:lnSpc>
            </a:pPr>
            <a:r>
              <a:rPr lang="en-US" sz="3699">
                <a:solidFill>
                  <a:srgbClr val="262262"/>
                </a:solidFill>
                <a:latin typeface="Be Vietnam Ultra-Bold"/>
                <a:ea typeface="Be Vietnam Ultra-Bold"/>
                <a:cs typeface="Be Vietnam Ultra-Bold"/>
                <a:sym typeface="Be Vietnam Ultra-Bold"/>
              </a:rPr>
              <a:t>Exploratory Data Analysis</a:t>
            </a:r>
          </a:p>
          <a:p>
            <a:pPr algn="l">
              <a:lnSpc>
                <a:spcPts val="4320"/>
              </a:lnSpc>
            </a:pPr>
          </a:p>
          <a:p>
            <a:pPr algn="l" marL="582932" indent="-291466" lvl="1">
              <a:lnSpc>
                <a:spcPts val="4320"/>
              </a:lnSpc>
              <a:buAutoNum type="arabicPeriod" startAt="1"/>
            </a:pPr>
            <a:r>
              <a:rPr lang="en-US" sz="2700">
                <a:solidFill>
                  <a:srgbClr val="01003B"/>
                </a:solidFill>
                <a:latin typeface="Be Vietnam Ultra-Bold"/>
                <a:ea typeface="Be Vietnam Ultra-Bold"/>
                <a:cs typeface="Be Vietnam Ultra-Bold"/>
                <a:sym typeface="Be Vietnam Ultra-Bold"/>
              </a:rPr>
              <a:t>Univariate Analysis:</a:t>
            </a:r>
            <a:r>
              <a:rPr lang="en-US" sz="2700">
                <a:solidFill>
                  <a:srgbClr val="01003B"/>
                </a:solidFill>
                <a:latin typeface="Be Vietnam"/>
                <a:ea typeface="Be Vietnam"/>
                <a:cs typeface="Be Vietnam"/>
                <a:sym typeface="Be Vietnam"/>
              </a:rPr>
              <a:t> Using histograms, bar charts, and descriptive statistics (e.g., COUNT, AVERAGE, STDEV) to understand the distribution of individual variables such as loan amount, income, etc.</a:t>
            </a:r>
          </a:p>
          <a:p>
            <a:pPr algn="l" marL="582932" indent="-291466" lvl="1">
              <a:lnSpc>
                <a:spcPts val="4320"/>
              </a:lnSpc>
              <a:buAutoNum type="arabicPeriod" startAt="1"/>
            </a:pPr>
            <a:r>
              <a:rPr lang="en-US" sz="2700">
                <a:solidFill>
                  <a:srgbClr val="01003B"/>
                </a:solidFill>
                <a:latin typeface="Be Vietnam Ultra-Bold"/>
                <a:ea typeface="Be Vietnam Ultra-Bold"/>
                <a:cs typeface="Be Vietnam Ultra-Bold"/>
                <a:sym typeface="Be Vietnam Ultra-Bold"/>
              </a:rPr>
              <a:t>Segmented Univariate Analysis:</a:t>
            </a:r>
            <a:r>
              <a:rPr lang="en-US" sz="2700">
                <a:solidFill>
                  <a:srgbClr val="01003B"/>
                </a:solidFill>
                <a:latin typeface="Be Vietnam"/>
                <a:ea typeface="Be Vietnam"/>
                <a:cs typeface="Be Vietnam"/>
                <a:sym typeface="Be Vietnam"/>
              </a:rPr>
              <a:t> Comparing variable distributions across different scenarios (e.g., defaulters vs. non-defaulters) using filters and pivot tables in Excel.</a:t>
            </a:r>
          </a:p>
          <a:p>
            <a:pPr algn="l" marL="582932" indent="-291466" lvl="1">
              <a:lnSpc>
                <a:spcPts val="4320"/>
              </a:lnSpc>
              <a:buAutoNum type="arabicPeriod" startAt="1"/>
            </a:pPr>
            <a:r>
              <a:rPr lang="en-US" sz="2700">
                <a:solidFill>
                  <a:srgbClr val="01003B"/>
                </a:solidFill>
                <a:latin typeface="Be Vietnam Ultra-Bold"/>
                <a:ea typeface="Be Vietnam Ultra-Bold"/>
                <a:cs typeface="Be Vietnam Ultra-Bold"/>
                <a:sym typeface="Be Vietnam Ultra-Bold"/>
              </a:rPr>
              <a:t>Bivariate Analysis:</a:t>
            </a:r>
            <a:r>
              <a:rPr lang="en-US" sz="2700">
                <a:solidFill>
                  <a:srgbClr val="01003B"/>
                </a:solidFill>
                <a:latin typeface="Be Vietnam"/>
                <a:ea typeface="Be Vietnam"/>
                <a:cs typeface="Be Vietnam"/>
                <a:sym typeface="Be Vietnam"/>
              </a:rPr>
              <a:t> Exploring relationships between variables and the target variable (loan default) using scatter plots, correlation coefficients (CORREL), and pivot tables to understand which factors are correlated with loan default.</a:t>
            </a:r>
          </a:p>
          <a:p>
            <a:pPr algn="l" marL="582932" indent="-291466" lvl="1">
              <a:lnSpc>
                <a:spcPts val="4320"/>
              </a:lnSpc>
              <a:buAutoNum type="arabicPeriod" startAt="1"/>
            </a:pPr>
            <a:r>
              <a:rPr lang="en-US" sz="2700">
                <a:solidFill>
                  <a:srgbClr val="01003B"/>
                </a:solidFill>
                <a:latin typeface="Be Vietnam Ultra-Bold"/>
                <a:ea typeface="Be Vietnam Ultra-Bold"/>
                <a:cs typeface="Be Vietnam Ultra-Bold"/>
                <a:sym typeface="Be Vietnam Ultra-Bold"/>
              </a:rPr>
              <a:t>Identify Top Correlations:</a:t>
            </a:r>
            <a:r>
              <a:rPr lang="en-US" sz="2700">
                <a:solidFill>
                  <a:srgbClr val="01003B"/>
                </a:solidFill>
                <a:latin typeface="Be Vietnam"/>
                <a:ea typeface="Be Vietnam"/>
                <a:cs typeface="Be Vietnam"/>
                <a:sym typeface="Be Vietnam"/>
              </a:rPr>
              <a:t> Segmenting the dataset by scenarios (e.g., payment difficulties vs. others) and calculate correlations to identify significant indicators of loan default.</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4026082"/>
          <a:ext cx="10791960" cy="4197350"/>
        </p:xfrm>
        <a:graphic>
          <a:graphicData uri="http://schemas.openxmlformats.org/drawingml/2006/table">
            <a:tbl>
              <a:tblPr/>
              <a:tblGrid>
                <a:gridCol w="2697990"/>
                <a:gridCol w="2697990"/>
                <a:gridCol w="2697990"/>
                <a:gridCol w="2697990"/>
              </a:tblGrid>
              <a:tr h="727200">
                <a:tc>
                  <a:txBody>
                    <a:bodyPr anchor="t" rtlCol="false"/>
                    <a:lstStyle/>
                    <a:p>
                      <a:pPr algn="l">
                        <a:lnSpc>
                          <a:spcPts val="1399"/>
                        </a:lnSpc>
                        <a:defRPr/>
                      </a:pPr>
                      <a:r>
                        <a:rPr lang="en-US" sz="999">
                          <a:solidFill>
                            <a:srgbClr val="000000"/>
                          </a:solidFill>
                          <a:latin typeface="Be Vietnam"/>
                          <a:ea typeface="Be Vietnam"/>
                          <a:cs typeface="Be Vietnam"/>
                          <a:sym typeface="Be Vietnam"/>
                        </a:rPr>
                        <a:t>Count of CODE_GENDER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Column</a:t>
                      </a:r>
                      <a:endParaRPr lang="en-US" sz="1100"/>
                    </a:p>
                    <a:p>
                      <a:pPr algn="l">
                        <a:lnSpc>
                          <a:spcPts val="1399"/>
                        </a:lnSpc>
                      </a:pPr>
                      <a:r>
                        <a:rPr lang="en-US" sz="999">
                          <a:solidFill>
                            <a:srgbClr val="000000"/>
                          </a:solidFill>
                          <a:latin typeface="Be Vietnam"/>
                          <a:ea typeface="Be Vietnam"/>
                          <a:cs typeface="Be Vietnam"/>
                          <a:sym typeface="Be Vietnam"/>
                        </a:rPr>
                        <a:t>  Labels</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200">
                <a:tc>
                  <a:txBody>
                    <a:bodyPr anchor="t" rtlCol="false"/>
                    <a:lstStyle/>
                    <a:p>
                      <a:pPr algn="l">
                        <a:lnSpc>
                          <a:spcPts val="1399"/>
                        </a:lnSpc>
                        <a:defRPr/>
                      </a:pPr>
                      <a:r>
                        <a:rPr lang="en-US" sz="999">
                          <a:solidFill>
                            <a:srgbClr val="000000"/>
                          </a:solidFill>
                          <a:latin typeface="Be Vietnam"/>
                          <a:ea typeface="Be Vietnam"/>
                          <a:cs typeface="Be Vietnam"/>
                          <a:sym typeface="Be Vietnam"/>
                        </a:rPr>
                        <a:t>Row</a:t>
                      </a:r>
                      <a:endParaRPr lang="en-US" sz="1100"/>
                    </a:p>
                    <a:p>
                      <a:pPr algn="l">
                        <a:lnSpc>
                          <a:spcPts val="1399"/>
                        </a:lnSpc>
                      </a:pPr>
                      <a:r>
                        <a:rPr lang="en-US" sz="999">
                          <a:solidFill>
                            <a:srgbClr val="000000"/>
                          </a:solidFill>
                          <a:latin typeface="Be Vietnam"/>
                          <a:ea typeface="Be Vietnam"/>
                          <a:cs typeface="Be Vietnam"/>
                          <a:sym typeface="Be Vietnam"/>
                        </a:rPr>
                        <a:t>  Labels</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0</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Grand Total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5737">
                <a:tc>
                  <a:txBody>
                    <a:bodyPr anchor="t" rtlCol="false"/>
                    <a:lstStyle/>
                    <a:p>
                      <a:pPr algn="l">
                        <a:lnSpc>
                          <a:spcPts val="1399"/>
                        </a:lnSpc>
                        <a:defRPr/>
                      </a:pPr>
                      <a:r>
                        <a:rPr lang="en-US" sz="999">
                          <a:solidFill>
                            <a:srgbClr val="000000"/>
                          </a:solidFill>
                          <a:latin typeface="Be Vietnam"/>
                          <a:ea typeface="Be Vietnam"/>
                          <a:cs typeface="Be Vietnam"/>
                          <a:sym typeface="Be Vietnam"/>
                        </a:rPr>
                        <a:t>F</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30559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2264</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32823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5737">
                <a:tc>
                  <a:txBody>
                    <a:bodyPr anchor="t" rtlCol="false"/>
                    <a:lstStyle/>
                    <a:p>
                      <a:pPr algn="l">
                        <a:lnSpc>
                          <a:spcPts val="1399"/>
                        </a:lnSpc>
                        <a:defRPr/>
                      </a:pPr>
                      <a:r>
                        <a:rPr lang="en-US" sz="999">
                          <a:solidFill>
                            <a:srgbClr val="000000"/>
                          </a:solidFill>
                          <a:latin typeface="Be Vietnam"/>
                          <a:ea typeface="Be Vietnam"/>
                          <a:cs typeface="Be Vietnam"/>
                          <a:sym typeface="Be Vietnam"/>
                        </a:rPr>
                        <a:t>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15412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1762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17174</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5737">
                <a:tc>
                  <a:txBody>
                    <a:bodyPr anchor="t" rtlCol="false"/>
                    <a:lstStyle/>
                    <a:p>
                      <a:pPr algn="l">
                        <a:lnSpc>
                          <a:spcPts val="1399"/>
                        </a:lnSpc>
                        <a:defRPr/>
                      </a:pPr>
                      <a:r>
                        <a:rPr lang="en-US" sz="999">
                          <a:solidFill>
                            <a:srgbClr val="000000"/>
                          </a:solidFill>
                          <a:latin typeface="Be Vietnam"/>
                          <a:ea typeface="Be Vietnam"/>
                          <a:cs typeface="Be Vietnam"/>
                          <a:sym typeface="Be Vietnam"/>
                        </a:rPr>
                        <a:t>XNA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5737">
                <a:tc>
                  <a:txBody>
                    <a:bodyPr anchor="t" rtlCol="false"/>
                    <a:lstStyle/>
                    <a:p>
                      <a:pPr algn="l">
                        <a:lnSpc>
                          <a:spcPts val="1399"/>
                        </a:lnSpc>
                        <a:defRPr/>
                      </a:pPr>
                      <a:r>
                        <a:rPr lang="en-US" sz="999">
                          <a:solidFill>
                            <a:srgbClr val="000000"/>
                          </a:solidFill>
                          <a:latin typeface="Be Vietnam"/>
                          <a:ea typeface="Be Vietnam"/>
                          <a:cs typeface="Be Vietnam"/>
                          <a:sym typeface="Be Vietnam"/>
                        </a:rPr>
                        <a:t>Grand Total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45973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4026</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Be Vietnam"/>
                          <a:ea typeface="Be Vietnam"/>
                          <a:cs typeface="Be Vietnam"/>
                          <a:sym typeface="Be Vietnam"/>
                        </a:rPr>
                        <a:t>49999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2670504"/>
            <a:ext cx="10791960"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From the bar plot we can infer that Clients with CODE_GENDER = ‘F’ have the highest </a:t>
            </a:r>
            <a:r>
              <a:rPr lang="en-US" sz="2502">
                <a:solidFill>
                  <a:srgbClr val="01003B"/>
                </a:solidFill>
                <a:latin typeface="Be Vietnam"/>
                <a:ea typeface="Be Vietnam"/>
                <a:cs typeface="Be Vietnam"/>
                <a:sym typeface="Be Vietnam"/>
              </a:rPr>
              <a:t>number of non defaulters.</a:t>
            </a:r>
          </a:p>
        </p:txBody>
      </p:sp>
      <p:sp>
        <p:nvSpPr>
          <p:cNvPr name="TextBox 9" id="9"/>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10" id="10"/>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CODE_GENDER</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775279"/>
            <a:ext cx="11163892" cy="6710212"/>
          </a:xfrm>
          <a:custGeom>
            <a:avLst/>
            <a:gdLst/>
            <a:ahLst/>
            <a:cxnLst/>
            <a:rect r="r" b="b" t="t" l="l"/>
            <a:pathLst>
              <a:path h="6710212" w="11163892">
                <a:moveTo>
                  <a:pt x="0" y="0"/>
                </a:moveTo>
                <a:lnTo>
                  <a:pt x="11163892" y="0"/>
                </a:lnTo>
                <a:lnTo>
                  <a:pt x="11163892" y="6710212"/>
                </a:lnTo>
                <a:lnTo>
                  <a:pt x="0" y="6710212"/>
                </a:lnTo>
                <a:lnTo>
                  <a:pt x="0" y="0"/>
                </a:lnTo>
                <a:close/>
              </a:path>
            </a:pathLst>
          </a:custGeom>
          <a:blipFill>
            <a:blip r:embed="rId5"/>
            <a:stretch>
              <a:fillRect l="0" t="0" r="0" b="0"/>
            </a:stretch>
          </a:blipFill>
        </p:spPr>
      </p:sp>
      <p:sp>
        <p:nvSpPr>
          <p:cNvPr name="TextBox 8" id="8"/>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9" id="9"/>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CODE_GENDER</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4026082"/>
          <a:ext cx="7194640" cy="2805545"/>
        </p:xfrm>
        <a:graphic>
          <a:graphicData uri="http://schemas.openxmlformats.org/drawingml/2006/table">
            <a:tbl>
              <a:tblPr/>
              <a:tblGrid>
                <a:gridCol w="1798660"/>
                <a:gridCol w="1798660"/>
                <a:gridCol w="1798660"/>
                <a:gridCol w="1798660"/>
              </a:tblGrid>
              <a:tr h="280671">
                <a:tc>
                  <a:txBody>
                    <a:bodyPr anchor="t" rtlCol="false"/>
                    <a:lstStyle/>
                    <a:p>
                      <a:pPr algn="l">
                        <a:lnSpc>
                          <a:spcPts val="839"/>
                        </a:lnSpc>
                        <a:defRPr/>
                      </a:pPr>
                      <a:r>
                        <a:rPr lang="en-US" sz="600">
                          <a:solidFill>
                            <a:srgbClr val="000000"/>
                          </a:solidFill>
                          <a:latin typeface="Be Vietnam"/>
                          <a:ea typeface="Be Vietnam"/>
                          <a:cs typeface="Be Vietnam"/>
                          <a:sym typeface="Be Vietnam"/>
                        </a:rPr>
                        <a:t>Count of NAME_INCOME_TYPE</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Column</a:t>
                      </a:r>
                      <a:endParaRPr lang="en-US" sz="1100"/>
                    </a:p>
                    <a:p>
                      <a:pPr algn="l">
                        <a:lnSpc>
                          <a:spcPts val="839"/>
                        </a:lnSpc>
                      </a:pPr>
                      <a:r>
                        <a:rPr lang="en-US" sz="600">
                          <a:solidFill>
                            <a:srgbClr val="000000"/>
                          </a:solidFill>
                          <a:latin typeface="Be Vietnam"/>
                          <a:ea typeface="Be Vietnam"/>
                          <a:cs typeface="Be Vietnam"/>
                          <a:sym typeface="Be Vietnam"/>
                        </a:rPr>
                        <a:t>  Labels</a:t>
                      </a:r>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80671">
                <a:tc>
                  <a:txBody>
                    <a:bodyPr anchor="t" rtlCol="false"/>
                    <a:lstStyle/>
                    <a:p>
                      <a:pPr algn="l">
                        <a:lnSpc>
                          <a:spcPts val="839"/>
                        </a:lnSpc>
                        <a:defRPr/>
                      </a:pPr>
                      <a:r>
                        <a:rPr lang="en-US" sz="600">
                          <a:solidFill>
                            <a:srgbClr val="000000"/>
                          </a:solidFill>
                          <a:latin typeface="Be Vietnam"/>
                          <a:ea typeface="Be Vietnam"/>
                          <a:cs typeface="Be Vietnam"/>
                          <a:sym typeface="Be Vietnam"/>
                        </a:rPr>
                        <a:t>Row</a:t>
                      </a:r>
                      <a:endParaRPr lang="en-US" sz="1100"/>
                    </a:p>
                    <a:p>
                      <a:pPr algn="l">
                        <a:lnSpc>
                          <a:spcPts val="839"/>
                        </a:lnSpc>
                      </a:pPr>
                      <a:r>
                        <a:rPr lang="en-US" sz="600">
                          <a:solidFill>
                            <a:srgbClr val="000000"/>
                          </a:solidFill>
                          <a:latin typeface="Be Vietnam"/>
                          <a:ea typeface="Be Vietnam"/>
                          <a:cs typeface="Be Vietnam"/>
                          <a:sym typeface="Be Vietnam"/>
                        </a:rPr>
                        <a:t>  Labels</a:t>
                      </a:r>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0</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Businessman</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Commercial associate</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10679</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864</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11543</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Maternity leave</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Pensioner</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8419</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501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8920</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State servant</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3314</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198</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3512</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Student</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Unemployed</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6</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Working</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23549</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2461</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26010</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r h="249356">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45973</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4026</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49999</a:t>
                      </a:r>
                      <a:endParaRPr lang="en-US" sz="1100"/>
                    </a:p>
                  </a:txBody>
                  <a:tcPr marL="85725" marR="85725" marT="85725" marB="85725"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2670504"/>
            <a:ext cx="10791960"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The bar plot indicates that clients with the 'WORKING' income type have the highest count of non-defaulters.</a:t>
            </a:r>
          </a:p>
        </p:txBody>
      </p:sp>
      <p:sp>
        <p:nvSpPr>
          <p:cNvPr name="TextBox 9" id="9"/>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10" id="10"/>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NAME_INCOME_TYPE</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775279"/>
            <a:ext cx="11235843" cy="6753459"/>
          </a:xfrm>
          <a:custGeom>
            <a:avLst/>
            <a:gdLst/>
            <a:ahLst/>
            <a:cxnLst/>
            <a:rect r="r" b="b" t="t" l="l"/>
            <a:pathLst>
              <a:path h="6753459" w="11235843">
                <a:moveTo>
                  <a:pt x="0" y="0"/>
                </a:moveTo>
                <a:lnTo>
                  <a:pt x="11235843" y="0"/>
                </a:lnTo>
                <a:lnTo>
                  <a:pt x="11235843" y="6753459"/>
                </a:lnTo>
                <a:lnTo>
                  <a:pt x="0" y="6753459"/>
                </a:lnTo>
                <a:lnTo>
                  <a:pt x="0" y="0"/>
                </a:lnTo>
                <a:close/>
              </a:path>
            </a:pathLst>
          </a:custGeom>
          <a:blipFill>
            <a:blip r:embed="rId5"/>
            <a:stretch>
              <a:fillRect l="0" t="0" r="0" b="0"/>
            </a:stretch>
          </a:blipFill>
        </p:spPr>
      </p:sp>
      <p:sp>
        <p:nvSpPr>
          <p:cNvPr name="TextBox 8" id="8"/>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9" id="9"/>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NAME_INCOME_TYPE</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2775279"/>
          <a:ext cx="7879781" cy="4168434"/>
        </p:xfrm>
        <a:graphic>
          <a:graphicData uri="http://schemas.openxmlformats.org/drawingml/2006/table">
            <a:tbl>
              <a:tblPr/>
              <a:tblGrid>
                <a:gridCol w="1969945"/>
                <a:gridCol w="1969945"/>
                <a:gridCol w="1969945"/>
                <a:gridCol w="1969945"/>
              </a:tblGrid>
              <a:tr h="265264">
                <a:tc>
                  <a:txBody>
                    <a:bodyPr anchor="t" rtlCol="false"/>
                    <a:lstStyle/>
                    <a:p>
                      <a:pPr algn="l">
                        <a:lnSpc>
                          <a:spcPts val="839"/>
                        </a:lnSpc>
                        <a:defRPr/>
                      </a:pPr>
                      <a:r>
                        <a:rPr lang="en-US" sz="600">
                          <a:solidFill>
                            <a:srgbClr val="000000"/>
                          </a:solidFill>
                          <a:latin typeface="Be Vietnam"/>
                          <a:ea typeface="Be Vietnam"/>
                          <a:cs typeface="Be Vietnam"/>
                          <a:sym typeface="Be Vietnam"/>
                        </a:rPr>
                        <a:t>Count of OCCUPATION_TYPE</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Column</a:t>
                      </a:r>
                      <a:endParaRPr lang="en-US" sz="1100"/>
                    </a:p>
                    <a:p>
                      <a:pPr algn="l">
                        <a:lnSpc>
                          <a:spcPts val="839"/>
                        </a:lnSpc>
                      </a:pPr>
                      <a:r>
                        <a:rPr lang="en-US" sz="600">
                          <a:solidFill>
                            <a:srgbClr val="000000"/>
                          </a:solidFill>
                          <a:latin typeface="Be Vietnam"/>
                          <a:ea typeface="Be Vietnam"/>
                          <a:cs typeface="Be Vietnam"/>
                          <a:sym typeface="Be Vietnam"/>
                        </a:rPr>
                        <a:t>  Labels</a:t>
                      </a:r>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265264">
                <a:tc>
                  <a:txBody>
                    <a:bodyPr anchor="t" rtlCol="false"/>
                    <a:lstStyle/>
                    <a:p>
                      <a:pPr algn="l">
                        <a:lnSpc>
                          <a:spcPts val="839"/>
                        </a:lnSpc>
                        <a:defRPr/>
                      </a:pPr>
                      <a:r>
                        <a:rPr lang="en-US" sz="600">
                          <a:solidFill>
                            <a:srgbClr val="000000"/>
                          </a:solidFill>
                          <a:latin typeface="Be Vietnam"/>
                          <a:ea typeface="Be Vietnam"/>
                          <a:cs typeface="Be Vietnam"/>
                          <a:sym typeface="Be Vietnam"/>
                        </a:rPr>
                        <a:t>Row</a:t>
                      </a:r>
                      <a:endParaRPr lang="en-US" sz="1100"/>
                    </a:p>
                    <a:p>
                      <a:pPr algn="l">
                        <a:lnSpc>
                          <a:spcPts val="839"/>
                        </a:lnSpc>
                      </a:pPr>
                      <a:r>
                        <a:rPr lang="en-US" sz="600">
                          <a:solidFill>
                            <a:srgbClr val="000000"/>
                          </a:solidFill>
                          <a:latin typeface="Be Vietnam"/>
                          <a:ea typeface="Be Vietnam"/>
                          <a:cs typeface="Be Vietnam"/>
                          <a:sym typeface="Be Vietnam"/>
                        </a:rPr>
                        <a:t>  Labels</a:t>
                      </a:r>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Accountants</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1540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81</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1621</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Cleaning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671</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68</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739</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Cooking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862</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101</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963</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Core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4184</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250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4434</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Drivers</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2706</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338</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3044</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High skill tech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1734</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118</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1852</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HR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92</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101</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IT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76</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Laborers</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8032</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920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8952</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Low-skill Laborers</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296</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61</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357</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Managers</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3246</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243</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3489</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Medicine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1297</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106</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1403</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Private service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410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37</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447</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Realty agents</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110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13</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123</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Sales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4668</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492</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5160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Secretaries</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203</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9</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212</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Security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1015</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125</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1140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Waiters/barmen staff</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203</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25</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228</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(blank)</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181895">
                <a:tc>
                  <a:txBody>
                    <a:bodyPr anchor="t" rtlCol="false"/>
                    <a:lstStyle/>
                    <a:p>
                      <a:pPr algn="l">
                        <a:lnSpc>
                          <a:spcPts val="839"/>
                        </a:lnSpc>
                        <a:defRPr/>
                      </a:pPr>
                      <a:r>
                        <a:rPr lang="en-US" sz="600">
                          <a:solidFill>
                            <a:srgbClr val="000000"/>
                          </a:solidFill>
                          <a:latin typeface="Be Vietnam"/>
                          <a:ea typeface="Be Vietnam"/>
                          <a:cs typeface="Be Vietnam"/>
                          <a:sym typeface="Be Vietnam"/>
                        </a:rPr>
                        <a:t>Grand Total</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31345</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3000</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839"/>
                        </a:lnSpc>
                        <a:defRPr/>
                      </a:pPr>
                      <a:r>
                        <a:rPr lang="en-US" sz="600">
                          <a:solidFill>
                            <a:srgbClr val="000000"/>
                          </a:solidFill>
                          <a:latin typeface="Be Vietnam"/>
                          <a:ea typeface="Be Vietnam"/>
                          <a:cs typeface="Be Vietnam"/>
                          <a:sym typeface="Be Vietnam"/>
                        </a:rPr>
                        <a:t>34345</a:t>
                      </a:r>
                      <a:endParaRPr lang="en-US" sz="1100"/>
                    </a:p>
                  </a:txBody>
                  <a:tcPr marL="47625" marR="47625" marT="47625" marB="47625"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9" id="9"/>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OCCUPATION_TYPE</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775279"/>
            <a:ext cx="10990260" cy="6605848"/>
          </a:xfrm>
          <a:custGeom>
            <a:avLst/>
            <a:gdLst/>
            <a:ahLst/>
            <a:cxnLst/>
            <a:rect r="r" b="b" t="t" l="l"/>
            <a:pathLst>
              <a:path h="6605848" w="10990260">
                <a:moveTo>
                  <a:pt x="0" y="0"/>
                </a:moveTo>
                <a:lnTo>
                  <a:pt x="10990260" y="0"/>
                </a:lnTo>
                <a:lnTo>
                  <a:pt x="10990260" y="6605848"/>
                </a:lnTo>
                <a:lnTo>
                  <a:pt x="0" y="6605848"/>
                </a:lnTo>
                <a:lnTo>
                  <a:pt x="0" y="0"/>
                </a:lnTo>
                <a:close/>
              </a:path>
            </a:pathLst>
          </a:custGeom>
          <a:blipFill>
            <a:blip r:embed="rId5"/>
            <a:stretch>
              <a:fillRect l="0" t="0" r="0" b="0"/>
            </a:stretch>
          </a:blipFill>
        </p:spPr>
      </p:sp>
      <p:sp>
        <p:nvSpPr>
          <p:cNvPr name="TextBox 8" id="8"/>
          <p:cNvSpPr txBox="true"/>
          <p:nvPr/>
        </p:nvSpPr>
        <p:spPr>
          <a:xfrm rot="0">
            <a:off x="2109497" y="962025"/>
            <a:ext cx="4160937"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Univariate Analysis</a:t>
            </a:r>
          </a:p>
        </p:txBody>
      </p:sp>
      <p:sp>
        <p:nvSpPr>
          <p:cNvPr name="TextBox 9" id="9"/>
          <p:cNvSpPr txBox="true"/>
          <p:nvPr/>
        </p:nvSpPr>
        <p:spPr>
          <a:xfrm rot="0">
            <a:off x="2109497" y="1870404"/>
            <a:ext cx="559723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OCCUPATION_TYPE</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093565" y="4477530"/>
            <a:ext cx="11934501" cy="2411164"/>
          </a:xfrm>
          <a:custGeom>
            <a:avLst/>
            <a:gdLst/>
            <a:ahLst/>
            <a:cxnLst/>
            <a:rect r="r" b="b" t="t" l="l"/>
            <a:pathLst>
              <a:path h="2411164" w="11934501">
                <a:moveTo>
                  <a:pt x="0" y="0"/>
                </a:moveTo>
                <a:lnTo>
                  <a:pt x="11934502" y="0"/>
                </a:lnTo>
                <a:lnTo>
                  <a:pt x="11934502" y="2411163"/>
                </a:lnTo>
                <a:lnTo>
                  <a:pt x="0" y="2411163"/>
                </a:lnTo>
                <a:lnTo>
                  <a:pt x="0" y="0"/>
                </a:lnTo>
                <a:close/>
              </a:path>
            </a:pathLst>
          </a:custGeom>
          <a:blipFill>
            <a:blip r:embed="rId5"/>
            <a:stretch>
              <a:fillRect l="0" t="0" r="0" b="0"/>
            </a:stretch>
          </a:blipFill>
        </p:spPr>
      </p:sp>
      <p:sp>
        <p:nvSpPr>
          <p:cNvPr name="TextBox 8" id="8"/>
          <p:cNvSpPr txBox="true"/>
          <p:nvPr/>
        </p:nvSpPr>
        <p:spPr>
          <a:xfrm rot="0">
            <a:off x="2109497" y="962025"/>
            <a:ext cx="3868043"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Bivariate Analysis</a:t>
            </a:r>
          </a:p>
        </p:txBody>
      </p:sp>
      <p:sp>
        <p:nvSpPr>
          <p:cNvPr name="TextBox 9" id="9"/>
          <p:cNvSpPr txBox="true"/>
          <p:nvPr/>
        </p:nvSpPr>
        <p:spPr>
          <a:xfrm rot="0">
            <a:off x="2109497" y="1870404"/>
            <a:ext cx="800844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Target 0: Total Income vs Family status</a:t>
            </a:r>
          </a:p>
        </p:txBody>
      </p:sp>
      <p:sp>
        <p:nvSpPr>
          <p:cNvPr name="TextBox 10" id="10"/>
          <p:cNvSpPr txBox="true"/>
          <p:nvPr/>
        </p:nvSpPr>
        <p:spPr>
          <a:xfrm rot="0">
            <a:off x="2093565" y="2976729"/>
            <a:ext cx="10752952" cy="869949"/>
          </a:xfrm>
          <a:prstGeom prst="rect">
            <a:avLst/>
          </a:prstGeom>
        </p:spPr>
        <p:txBody>
          <a:bodyPr anchor="t" rtlCol="false" tIns="0" lIns="0" bIns="0" rIns="0">
            <a:spAutoFit/>
          </a:bodyPr>
          <a:lstStyle/>
          <a:p>
            <a:pPr algn="l">
              <a:lnSpc>
                <a:spcPts val="3500"/>
              </a:lnSpc>
              <a:spcBef>
                <a:spcPct val="0"/>
              </a:spcBef>
            </a:pPr>
            <a:r>
              <a:rPr lang="en-US" sz="2500">
                <a:solidFill>
                  <a:srgbClr val="000000"/>
                </a:solidFill>
                <a:latin typeface="Be Vietnam Medium"/>
                <a:ea typeface="Be Vietnam Medium"/>
                <a:cs typeface="Be Vietnam Medium"/>
                <a:sym typeface="Be Vietnam Medium"/>
              </a:rPr>
              <a:t>In the bar plot, clients with low total income and married family status have the highest count of no payment issues.</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775279"/>
            <a:ext cx="10785911" cy="6483021"/>
          </a:xfrm>
          <a:custGeom>
            <a:avLst/>
            <a:gdLst/>
            <a:ahLst/>
            <a:cxnLst/>
            <a:rect r="r" b="b" t="t" l="l"/>
            <a:pathLst>
              <a:path h="6483021" w="10785911">
                <a:moveTo>
                  <a:pt x="0" y="0"/>
                </a:moveTo>
                <a:lnTo>
                  <a:pt x="10785911" y="0"/>
                </a:lnTo>
                <a:lnTo>
                  <a:pt x="10785911" y="6483021"/>
                </a:lnTo>
                <a:lnTo>
                  <a:pt x="0" y="6483021"/>
                </a:lnTo>
                <a:lnTo>
                  <a:pt x="0" y="0"/>
                </a:lnTo>
                <a:close/>
              </a:path>
            </a:pathLst>
          </a:custGeom>
          <a:blipFill>
            <a:blip r:embed="rId5"/>
            <a:stretch>
              <a:fillRect l="0" t="0" r="0" b="0"/>
            </a:stretch>
          </a:blipFill>
        </p:spPr>
      </p:sp>
      <p:sp>
        <p:nvSpPr>
          <p:cNvPr name="TextBox 8" id="8"/>
          <p:cNvSpPr txBox="true"/>
          <p:nvPr/>
        </p:nvSpPr>
        <p:spPr>
          <a:xfrm rot="0">
            <a:off x="2109497" y="962025"/>
            <a:ext cx="3868043"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Bivariate Analysis</a:t>
            </a:r>
          </a:p>
        </p:txBody>
      </p:sp>
      <p:sp>
        <p:nvSpPr>
          <p:cNvPr name="TextBox 9" id="9"/>
          <p:cNvSpPr txBox="true"/>
          <p:nvPr/>
        </p:nvSpPr>
        <p:spPr>
          <a:xfrm rot="0">
            <a:off x="2109497" y="1870404"/>
            <a:ext cx="800844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Target 0: Total Income vs Family status</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4461376"/>
            <a:ext cx="11034042" cy="2443472"/>
          </a:xfrm>
          <a:custGeom>
            <a:avLst/>
            <a:gdLst/>
            <a:ahLst/>
            <a:cxnLst/>
            <a:rect r="r" b="b" t="t" l="l"/>
            <a:pathLst>
              <a:path h="2443472" w="11034042">
                <a:moveTo>
                  <a:pt x="0" y="0"/>
                </a:moveTo>
                <a:lnTo>
                  <a:pt x="11034042" y="0"/>
                </a:lnTo>
                <a:lnTo>
                  <a:pt x="11034042" y="2443471"/>
                </a:lnTo>
                <a:lnTo>
                  <a:pt x="0" y="2443471"/>
                </a:lnTo>
                <a:lnTo>
                  <a:pt x="0" y="0"/>
                </a:lnTo>
                <a:close/>
              </a:path>
            </a:pathLst>
          </a:custGeom>
          <a:blipFill>
            <a:blip r:embed="rId5"/>
            <a:stretch>
              <a:fillRect l="0" t="0" r="0" b="0"/>
            </a:stretch>
          </a:blipFill>
        </p:spPr>
      </p:sp>
      <p:sp>
        <p:nvSpPr>
          <p:cNvPr name="TextBox 8" id="8"/>
          <p:cNvSpPr txBox="true"/>
          <p:nvPr/>
        </p:nvSpPr>
        <p:spPr>
          <a:xfrm rot="0">
            <a:off x="2109497" y="962025"/>
            <a:ext cx="3868043"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Bivariate Analysis</a:t>
            </a:r>
          </a:p>
        </p:txBody>
      </p:sp>
      <p:sp>
        <p:nvSpPr>
          <p:cNvPr name="TextBox 9" id="9"/>
          <p:cNvSpPr txBox="true"/>
          <p:nvPr/>
        </p:nvSpPr>
        <p:spPr>
          <a:xfrm rot="0">
            <a:off x="2109497" y="1870404"/>
            <a:ext cx="800844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Target 1: Total Income vs Family status</a:t>
            </a:r>
          </a:p>
        </p:txBody>
      </p:sp>
      <p:sp>
        <p:nvSpPr>
          <p:cNvPr name="TextBox 10" id="10"/>
          <p:cNvSpPr txBox="true"/>
          <p:nvPr/>
        </p:nvSpPr>
        <p:spPr>
          <a:xfrm rot="0">
            <a:off x="2093565" y="2976729"/>
            <a:ext cx="10752952" cy="869949"/>
          </a:xfrm>
          <a:prstGeom prst="rect">
            <a:avLst/>
          </a:prstGeom>
        </p:spPr>
        <p:txBody>
          <a:bodyPr anchor="t" rtlCol="false" tIns="0" lIns="0" bIns="0" rIns="0">
            <a:spAutoFit/>
          </a:bodyPr>
          <a:lstStyle/>
          <a:p>
            <a:pPr algn="l">
              <a:lnSpc>
                <a:spcPts val="3500"/>
              </a:lnSpc>
              <a:spcBef>
                <a:spcPct val="0"/>
              </a:spcBef>
            </a:pPr>
            <a:r>
              <a:rPr lang="en-US" sz="2500">
                <a:solidFill>
                  <a:srgbClr val="000000"/>
                </a:solidFill>
                <a:latin typeface="Be Vietnam Medium"/>
                <a:ea typeface="Be Vietnam Medium"/>
                <a:cs typeface="Be Vietnam Medium"/>
                <a:sym typeface="Be Vietnam Medium"/>
              </a:rPr>
              <a:t>Clients with low total income and a married family status have the highest count of payment issues, as shown in the adjacent bar plot.</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2775279"/>
            <a:ext cx="10785911" cy="6483021"/>
          </a:xfrm>
          <a:custGeom>
            <a:avLst/>
            <a:gdLst/>
            <a:ahLst/>
            <a:cxnLst/>
            <a:rect r="r" b="b" t="t" l="l"/>
            <a:pathLst>
              <a:path h="6483021" w="10785911">
                <a:moveTo>
                  <a:pt x="0" y="0"/>
                </a:moveTo>
                <a:lnTo>
                  <a:pt x="10785911" y="0"/>
                </a:lnTo>
                <a:lnTo>
                  <a:pt x="10785911" y="6483021"/>
                </a:lnTo>
                <a:lnTo>
                  <a:pt x="0" y="6483021"/>
                </a:lnTo>
                <a:lnTo>
                  <a:pt x="0" y="0"/>
                </a:lnTo>
                <a:close/>
              </a:path>
            </a:pathLst>
          </a:custGeom>
          <a:blipFill>
            <a:blip r:embed="rId5"/>
            <a:stretch>
              <a:fillRect l="0" t="0" r="0" b="0"/>
            </a:stretch>
          </a:blipFill>
        </p:spPr>
      </p:sp>
      <p:sp>
        <p:nvSpPr>
          <p:cNvPr name="TextBox 8" id="8"/>
          <p:cNvSpPr txBox="true"/>
          <p:nvPr/>
        </p:nvSpPr>
        <p:spPr>
          <a:xfrm rot="0">
            <a:off x="2109497" y="962025"/>
            <a:ext cx="3868043" cy="596900"/>
          </a:xfrm>
          <a:prstGeom prst="rect">
            <a:avLst/>
          </a:prstGeom>
        </p:spPr>
        <p:txBody>
          <a:bodyPr anchor="t" rtlCol="false" tIns="0" lIns="0" bIns="0" rIns="0">
            <a:spAutoFit/>
          </a:bodyPr>
          <a:lstStyle/>
          <a:p>
            <a:pPr algn="ctr">
              <a:lnSpc>
                <a:spcPts val="4899"/>
              </a:lnSpc>
              <a:spcBef>
                <a:spcPct val="0"/>
              </a:spcBef>
            </a:pPr>
            <a:r>
              <a:rPr lang="en-US" sz="3499">
                <a:solidFill>
                  <a:srgbClr val="262262"/>
                </a:solidFill>
                <a:latin typeface="Be Vietnam Ultra-Bold"/>
                <a:ea typeface="Be Vietnam Ultra-Bold"/>
                <a:cs typeface="Be Vietnam Ultra-Bold"/>
                <a:sym typeface="Be Vietnam Ultra-Bold"/>
              </a:rPr>
              <a:t>Bivariate Analysis</a:t>
            </a:r>
          </a:p>
        </p:txBody>
      </p:sp>
      <p:sp>
        <p:nvSpPr>
          <p:cNvPr name="TextBox 9" id="9"/>
          <p:cNvSpPr txBox="true"/>
          <p:nvPr/>
        </p:nvSpPr>
        <p:spPr>
          <a:xfrm rot="0">
            <a:off x="2109497" y="1870404"/>
            <a:ext cx="800844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Target 1: Total Income vs Family status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79973" y="2475149"/>
            <a:ext cx="10702279" cy="5747329"/>
          </a:xfrm>
          <a:prstGeom prst="rect">
            <a:avLst/>
          </a:prstGeom>
        </p:spPr>
        <p:txBody>
          <a:bodyPr anchor="t" rtlCol="false" tIns="0" lIns="0" bIns="0" rIns="0">
            <a:spAutoFit/>
          </a:bodyPr>
          <a:lstStyle/>
          <a:p>
            <a:pPr algn="l">
              <a:lnSpc>
                <a:spcPts val="11466"/>
              </a:lnSpc>
            </a:pPr>
            <a:r>
              <a:rPr lang="en-US" sz="8309">
                <a:solidFill>
                  <a:srgbClr val="01003B"/>
                </a:solidFill>
                <a:latin typeface="Be Vietnam Ultra-Bold"/>
                <a:ea typeface="Be Vietnam Ultra-Bold"/>
                <a:cs typeface="Be Vietnam Ultra-Bold"/>
                <a:sym typeface="Be Vietnam Ultra-Bold"/>
              </a:rPr>
              <a:t>A. IDENTIFY MISSING DATA AND DEAL WITH IT APPROPRIATELY</a:t>
            </a:r>
          </a:p>
        </p:txBody>
      </p:sp>
      <p:grpSp>
        <p:nvGrpSpPr>
          <p:cNvPr name="Group 5" id="5"/>
          <p:cNvGrpSpPr/>
          <p:nvPr/>
        </p:nvGrpSpPr>
        <p:grpSpPr>
          <a:xfrm rot="5400000">
            <a:off x="-7193679" y="3239326"/>
            <a:ext cx="12549356" cy="3895402"/>
            <a:chOff x="0" y="0"/>
            <a:chExt cx="3305180" cy="1025950"/>
          </a:xfrm>
        </p:grpSpPr>
        <p:sp>
          <p:nvSpPr>
            <p:cNvPr name="Freeform 6" id="6"/>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7" id="7"/>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79973" y="2475149"/>
            <a:ext cx="10702279" cy="5747329"/>
          </a:xfrm>
          <a:prstGeom prst="rect">
            <a:avLst/>
          </a:prstGeom>
        </p:spPr>
        <p:txBody>
          <a:bodyPr anchor="t" rtlCol="false" tIns="0" lIns="0" bIns="0" rIns="0">
            <a:spAutoFit/>
          </a:bodyPr>
          <a:lstStyle/>
          <a:p>
            <a:pPr algn="l">
              <a:lnSpc>
                <a:spcPts val="11466"/>
              </a:lnSpc>
            </a:pPr>
            <a:r>
              <a:rPr lang="en-US" sz="8309">
                <a:solidFill>
                  <a:srgbClr val="01003B"/>
                </a:solidFill>
                <a:latin typeface="Be Vietnam Ultra-Bold"/>
                <a:ea typeface="Be Vietnam Ultra-Bold"/>
                <a:cs typeface="Be Vietnam Ultra-Bold"/>
                <a:sym typeface="Be Vietnam Ultra-Bold"/>
              </a:rPr>
              <a:t>E. IDENTIFY TOP CORRELATIONS FOR DIFFERENT SCENARIOS</a:t>
            </a:r>
          </a:p>
        </p:txBody>
      </p:sp>
      <p:grpSp>
        <p:nvGrpSpPr>
          <p:cNvPr name="Group 5" id="5"/>
          <p:cNvGrpSpPr/>
          <p:nvPr/>
        </p:nvGrpSpPr>
        <p:grpSpPr>
          <a:xfrm rot="5400000">
            <a:off x="-7193679" y="3239326"/>
            <a:ext cx="12549356" cy="3895402"/>
            <a:chOff x="0" y="0"/>
            <a:chExt cx="3305180" cy="1025950"/>
          </a:xfrm>
        </p:grpSpPr>
        <p:sp>
          <p:nvSpPr>
            <p:cNvPr name="Freeform 6" id="6"/>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7" id="7"/>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79973" y="2475149"/>
            <a:ext cx="12742802" cy="1394386"/>
          </a:xfrm>
          <a:prstGeom prst="rect">
            <a:avLst/>
          </a:prstGeom>
        </p:spPr>
        <p:txBody>
          <a:bodyPr anchor="t" rtlCol="false" tIns="0" lIns="0" bIns="0" rIns="0">
            <a:spAutoFit/>
          </a:bodyPr>
          <a:lstStyle/>
          <a:p>
            <a:pPr algn="l">
              <a:lnSpc>
                <a:spcPts val="11466"/>
              </a:lnSpc>
            </a:pPr>
            <a:r>
              <a:rPr lang="en-US" sz="8309">
                <a:solidFill>
                  <a:srgbClr val="01003B"/>
                </a:solidFill>
                <a:latin typeface="Be Vietnam Ultra-Bold"/>
                <a:ea typeface="Be Vietnam Ultra-Bold"/>
                <a:cs typeface="Be Vietnam Ultra-Bold"/>
                <a:sym typeface="Be Vietnam Ultra-Bold"/>
              </a:rPr>
              <a:t>DATA PREPROCESSING</a:t>
            </a:r>
          </a:p>
        </p:txBody>
      </p:sp>
      <p:grpSp>
        <p:nvGrpSpPr>
          <p:cNvPr name="Group 5" id="5"/>
          <p:cNvGrpSpPr/>
          <p:nvPr/>
        </p:nvGrpSpPr>
        <p:grpSpPr>
          <a:xfrm rot="5400000">
            <a:off x="-7193679" y="3239326"/>
            <a:ext cx="12549356" cy="3895402"/>
            <a:chOff x="0" y="0"/>
            <a:chExt cx="3305180" cy="1025950"/>
          </a:xfrm>
        </p:grpSpPr>
        <p:sp>
          <p:nvSpPr>
            <p:cNvPr name="Freeform 6" id="6"/>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7" id="7"/>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079973" y="4202023"/>
            <a:ext cx="11914618" cy="4463903"/>
          </a:xfrm>
          <a:prstGeom prst="rect">
            <a:avLst/>
          </a:prstGeom>
        </p:spPr>
        <p:txBody>
          <a:bodyPr anchor="t" rtlCol="false" tIns="0" lIns="0" bIns="0" rIns="0">
            <a:spAutoFit/>
          </a:bodyPr>
          <a:lstStyle/>
          <a:p>
            <a:pPr algn="l" marL="0" indent="0" lvl="0">
              <a:lnSpc>
                <a:spcPts val="4004"/>
              </a:lnSpc>
            </a:pPr>
            <a:r>
              <a:rPr lang="en-US" sz="2502">
                <a:solidFill>
                  <a:srgbClr val="01003B"/>
                </a:solidFill>
                <a:latin typeface="Be Vietnam"/>
                <a:ea typeface="Be Vietnam"/>
                <a:cs typeface="Be Vietnam"/>
                <a:sym typeface="Be Vietnam"/>
              </a:rPr>
              <a:t>The columns listed below from the previous application datasets should be removed as they are not necessary for data analysis:</a:t>
            </a:r>
          </a:p>
          <a:p>
            <a:pPr algn="l" marL="0" indent="0" lvl="0">
              <a:lnSpc>
                <a:spcPts val="4004"/>
              </a:lnSpc>
            </a:pPr>
          </a:p>
          <a:p>
            <a:pPr algn="l" marL="540375" indent="-270188" lvl="1">
              <a:lnSpc>
                <a:spcPts val="4004"/>
              </a:lnSpc>
              <a:buFont typeface="Arial"/>
              <a:buChar char="•"/>
            </a:pPr>
            <a:r>
              <a:rPr lang="en-US" sz="2502">
                <a:solidFill>
                  <a:srgbClr val="01003B"/>
                </a:solidFill>
                <a:latin typeface="Be Vietnam"/>
                <a:ea typeface="Be Vietnam"/>
                <a:cs typeface="Be Vietnam"/>
                <a:sym typeface="Be Vietnam"/>
              </a:rPr>
              <a:t>HOUR_APPR_PROCESS_START</a:t>
            </a:r>
          </a:p>
          <a:p>
            <a:pPr algn="l" marL="540375" indent="-270188" lvl="1">
              <a:lnSpc>
                <a:spcPts val="4004"/>
              </a:lnSpc>
              <a:buFont typeface="Arial"/>
              <a:buChar char="•"/>
            </a:pPr>
            <a:r>
              <a:rPr lang="en-US" sz="2502">
                <a:solidFill>
                  <a:srgbClr val="01003B"/>
                </a:solidFill>
                <a:latin typeface="Be Vietnam"/>
                <a:ea typeface="Be Vietnam"/>
                <a:cs typeface="Be Vietnam"/>
                <a:sym typeface="Be Vietnam"/>
              </a:rPr>
              <a:t>WEEKDAY_APPR_PROCESS_START_PREV</a:t>
            </a:r>
          </a:p>
          <a:p>
            <a:pPr algn="l" marL="540375" indent="-270188" lvl="1">
              <a:lnSpc>
                <a:spcPts val="4004"/>
              </a:lnSpc>
              <a:buFont typeface="Arial"/>
              <a:buChar char="•"/>
            </a:pPr>
            <a:r>
              <a:rPr lang="en-US" sz="2502">
                <a:solidFill>
                  <a:srgbClr val="01003B"/>
                </a:solidFill>
                <a:latin typeface="Be Vietnam"/>
                <a:ea typeface="Be Vietnam"/>
                <a:cs typeface="Be Vietnam"/>
                <a:sym typeface="Be Vietnam"/>
              </a:rPr>
              <a:t>FLAG_LAST_APPL_PER_CONTRACT</a:t>
            </a:r>
          </a:p>
          <a:p>
            <a:pPr algn="l" marL="540375" indent="-270188" lvl="1">
              <a:lnSpc>
                <a:spcPts val="4004"/>
              </a:lnSpc>
              <a:buFont typeface="Arial"/>
              <a:buChar char="•"/>
            </a:pPr>
            <a:r>
              <a:rPr lang="en-US" sz="2502">
                <a:solidFill>
                  <a:srgbClr val="01003B"/>
                </a:solidFill>
                <a:latin typeface="Be Vietnam"/>
                <a:ea typeface="Be Vietnam"/>
                <a:cs typeface="Be Vietnam"/>
                <a:sym typeface="Be Vietnam"/>
              </a:rPr>
              <a:t>NFLAG_LAST_APPL_IN_DAY</a:t>
            </a:r>
          </a:p>
          <a:p>
            <a:pPr algn="l" marL="540375" indent="-270188" lvl="1">
              <a:lnSpc>
                <a:spcPts val="4004"/>
              </a:lnSpc>
              <a:buFont typeface="Arial"/>
              <a:buChar char="•"/>
            </a:pPr>
            <a:r>
              <a:rPr lang="en-US" sz="2502">
                <a:solidFill>
                  <a:srgbClr val="01003B"/>
                </a:solidFill>
                <a:latin typeface="Be Vietnam"/>
                <a:ea typeface="Be Vietnam"/>
                <a:cs typeface="Be Vietnam"/>
                <a:sym typeface="Be Vietnam"/>
              </a:rPr>
              <a:t>SK_ID_CURR</a:t>
            </a:r>
          </a:p>
          <a:p>
            <a:pPr algn="l" marL="540375" indent="-270188" lvl="1">
              <a:lnSpc>
                <a:spcPts val="4004"/>
              </a:lnSpc>
              <a:buFont typeface="Arial"/>
              <a:buChar char="•"/>
            </a:pPr>
            <a:r>
              <a:rPr lang="en-US" sz="2502">
                <a:solidFill>
                  <a:srgbClr val="01003B"/>
                </a:solidFill>
                <a:latin typeface="Be Vietnam"/>
                <a:ea typeface="Be Vietnam"/>
                <a:cs typeface="Be Vietnam"/>
                <a:sym typeface="Be Vietnam"/>
              </a:rPr>
              <a:t>WEEKDAY_APPR_PROCESS_START</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2109497" y="2073137"/>
          <a:ext cx="7315200" cy="7219950"/>
        </p:xfrm>
        <a:graphic>
          <a:graphicData uri="http://schemas.openxmlformats.org/drawingml/2006/table">
            <a:tbl>
              <a:tblPr/>
              <a:tblGrid>
                <a:gridCol w="3657600"/>
                <a:gridCol w="3657600"/>
              </a:tblGrid>
              <a:tr h="937159">
                <a:tc>
                  <a:txBody>
                    <a:bodyPr anchor="t" rtlCol="false"/>
                    <a:lstStyle/>
                    <a:p>
                      <a:pPr algn="l">
                        <a:lnSpc>
                          <a:spcPts val="1875"/>
                        </a:lnSpc>
                        <a:defRPr/>
                      </a:pPr>
                      <a:r>
                        <a:rPr lang="en-US" sz="1339">
                          <a:solidFill>
                            <a:srgbClr val="000000"/>
                          </a:solidFill>
                          <a:latin typeface="Be Vietnam"/>
                          <a:ea typeface="Be Vietnam"/>
                          <a:cs typeface="Be Vietnam"/>
                          <a:sym typeface="Be Vietnam"/>
                        </a:rPr>
                        <a:t>Row Labels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Count</a:t>
                      </a:r>
                      <a:endParaRPr lang="en-US" sz="1100"/>
                    </a:p>
                    <a:p>
                      <a:pPr algn="l">
                        <a:lnSpc>
                          <a:spcPts val="1875"/>
                        </a:lnSpc>
                      </a:pPr>
                      <a:r>
                        <a:rPr lang="en-US" sz="1339">
                          <a:solidFill>
                            <a:srgbClr val="000000"/>
                          </a:solidFill>
                          <a:latin typeface="Be Vietnam"/>
                          <a:ea typeface="Be Vietnam"/>
                          <a:cs typeface="Be Vietnam"/>
                          <a:sym typeface="Be Vietnam"/>
                        </a:rPr>
                        <a:t>  of NAME_TYPE_SUITE</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8088">
                <a:tc>
                  <a:txBody>
                    <a:bodyPr anchor="t" rtlCol="false"/>
                    <a:lstStyle/>
                    <a:p>
                      <a:pPr algn="l">
                        <a:lnSpc>
                          <a:spcPts val="1875"/>
                        </a:lnSpc>
                        <a:defRPr/>
                      </a:pPr>
                      <a:r>
                        <a:rPr lang="en-US" sz="1339">
                          <a:solidFill>
                            <a:srgbClr val="000000"/>
                          </a:solidFill>
                          <a:latin typeface="Be Vietnam"/>
                          <a:ea typeface="Be Vietnam"/>
                          <a:cs typeface="Be Vietnam"/>
                          <a:sym typeface="Be Vietnam"/>
                        </a:rPr>
                        <a:t>Children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993</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8088">
                <a:tc>
                  <a:txBody>
                    <a:bodyPr anchor="t" rtlCol="false"/>
                    <a:lstStyle/>
                    <a:p>
                      <a:pPr algn="l">
                        <a:lnSpc>
                          <a:spcPts val="1875"/>
                        </a:lnSpc>
                        <a:defRPr/>
                      </a:pPr>
                      <a:r>
                        <a:rPr lang="en-US" sz="1339">
                          <a:solidFill>
                            <a:srgbClr val="000000"/>
                          </a:solidFill>
                          <a:latin typeface="Be Vietnam"/>
                          <a:ea typeface="Be Vietnam"/>
                          <a:cs typeface="Be Vietnam"/>
                          <a:sym typeface="Be Vietnam"/>
                        </a:rPr>
                        <a:t>Family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6581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8088">
                <a:tc>
                  <a:txBody>
                    <a:bodyPr anchor="t" rtlCol="false"/>
                    <a:lstStyle/>
                    <a:p>
                      <a:pPr algn="l">
                        <a:lnSpc>
                          <a:spcPts val="1875"/>
                        </a:lnSpc>
                        <a:defRPr/>
                      </a:pPr>
                      <a:r>
                        <a:rPr lang="en-US" sz="1339">
                          <a:solidFill>
                            <a:srgbClr val="000000"/>
                          </a:solidFill>
                          <a:latin typeface="Be Vietnam"/>
                          <a:ea typeface="Be Vietnam"/>
                          <a:cs typeface="Be Vietnam"/>
                          <a:sym typeface="Be Vietnam"/>
                        </a:rPr>
                        <a:t>Group of people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76</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8088">
                <a:tc>
                  <a:txBody>
                    <a:bodyPr anchor="t" rtlCol="false"/>
                    <a:lstStyle/>
                    <a:p>
                      <a:pPr algn="l">
                        <a:lnSpc>
                          <a:spcPts val="1875"/>
                        </a:lnSpc>
                        <a:defRPr/>
                      </a:pPr>
                      <a:r>
                        <a:rPr lang="en-US" sz="1339">
                          <a:solidFill>
                            <a:srgbClr val="000000"/>
                          </a:solidFill>
                          <a:latin typeface="Be Vietnam"/>
                          <a:ea typeface="Be Vietnam"/>
                          <a:cs typeface="Be Vietnam"/>
                          <a:sym typeface="Be Vietnam"/>
                        </a:rPr>
                        <a:t>Other_A</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262</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8088">
                <a:tc>
                  <a:txBody>
                    <a:bodyPr anchor="t" rtlCol="false"/>
                    <a:lstStyle/>
                    <a:p>
                      <a:pPr algn="l">
                        <a:lnSpc>
                          <a:spcPts val="1875"/>
                        </a:lnSpc>
                        <a:defRPr/>
                      </a:pPr>
                      <a:r>
                        <a:rPr lang="en-US" sz="1339">
                          <a:solidFill>
                            <a:srgbClr val="000000"/>
                          </a:solidFill>
                          <a:latin typeface="Be Vietnam"/>
                          <a:ea typeface="Be Vietnam"/>
                          <a:cs typeface="Be Vietnam"/>
                          <a:sym typeface="Be Vietnam"/>
                        </a:rPr>
                        <a:t>Other_B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551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8088">
                <a:tc>
                  <a:txBody>
                    <a:bodyPr anchor="t" rtlCol="false"/>
                    <a:lstStyle/>
                    <a:p>
                      <a:pPr algn="l">
                        <a:lnSpc>
                          <a:spcPts val="1875"/>
                        </a:lnSpc>
                        <a:defRPr/>
                      </a:pPr>
                      <a:r>
                        <a:rPr lang="en-US" sz="1339">
                          <a:solidFill>
                            <a:srgbClr val="000000"/>
                          </a:solidFill>
                          <a:latin typeface="Be Vietnam"/>
                          <a:ea typeface="Be Vietnam"/>
                          <a:cs typeface="Be Vietnam"/>
                          <a:sym typeface="Be Vietnam"/>
                        </a:rPr>
                        <a:t>Spouse, partner</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2098</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8088">
                <a:tc>
                  <a:txBody>
                    <a:bodyPr anchor="t" rtlCol="false"/>
                    <a:lstStyle/>
                    <a:p>
                      <a:pPr algn="l">
                        <a:lnSpc>
                          <a:spcPts val="1875"/>
                        </a:lnSpc>
                        <a:defRPr/>
                      </a:pPr>
                      <a:r>
                        <a:rPr lang="en-US" sz="1339">
                          <a:solidFill>
                            <a:srgbClr val="000000"/>
                          </a:solidFill>
                          <a:latin typeface="Be Vietnam"/>
                          <a:ea typeface="Be Vietnam"/>
                          <a:cs typeface="Be Vietnam"/>
                          <a:sym typeface="Be Vietnam"/>
                        </a:rPr>
                        <a:t>Unaccompanied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15195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8088">
                <a:tc>
                  <a:txBody>
                    <a:bodyPr anchor="t" rtlCol="false"/>
                    <a:lstStyle/>
                    <a:p>
                      <a:pPr algn="l">
                        <a:lnSpc>
                          <a:spcPts val="1875"/>
                        </a:lnSpc>
                        <a:defRPr/>
                      </a:pPr>
                      <a:r>
                        <a:rPr lang="en-US" sz="1339">
                          <a:solidFill>
                            <a:srgbClr val="000000"/>
                          </a:solidFill>
                          <a:latin typeface="Be Vietnam"/>
                          <a:ea typeface="Be Vietnam"/>
                          <a:cs typeface="Be Vietnam"/>
                          <a:sym typeface="Be Vietnam"/>
                        </a:rPr>
                        <a:t>(blank)</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8088">
                <a:tc>
                  <a:txBody>
                    <a:bodyPr anchor="t" rtlCol="false"/>
                    <a:lstStyle/>
                    <a:p>
                      <a:pPr algn="l">
                        <a:lnSpc>
                          <a:spcPts val="1875"/>
                        </a:lnSpc>
                        <a:defRPr/>
                      </a:pPr>
                      <a:r>
                        <a:rPr lang="en-US" sz="1339">
                          <a:solidFill>
                            <a:srgbClr val="000000"/>
                          </a:solidFill>
                          <a:latin typeface="Be Vietnam"/>
                          <a:ea typeface="Be Vietnam"/>
                          <a:cs typeface="Be Vietnam"/>
                          <a:sym typeface="Be Vietnam"/>
                        </a:rPr>
                        <a:t>Grand Total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75"/>
                        </a:lnSpc>
                        <a:defRPr/>
                      </a:pPr>
                      <a:r>
                        <a:rPr lang="en-US" sz="1339">
                          <a:solidFill>
                            <a:srgbClr val="000000"/>
                          </a:solidFill>
                          <a:latin typeface="Be Vietnam"/>
                          <a:ea typeface="Be Vietnam"/>
                          <a:cs typeface="Be Vietnam"/>
                          <a:sym typeface="Be Vietnam"/>
                        </a:rPr>
                        <a:t>25756</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109497" y="962025"/>
            <a:ext cx="800844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NAME_TYPE_SUITE</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1989826"/>
            <a:ext cx="11535683" cy="6933682"/>
          </a:xfrm>
          <a:custGeom>
            <a:avLst/>
            <a:gdLst/>
            <a:ahLst/>
            <a:cxnLst/>
            <a:rect r="r" b="b" t="t" l="l"/>
            <a:pathLst>
              <a:path h="6933682" w="11535683">
                <a:moveTo>
                  <a:pt x="0" y="0"/>
                </a:moveTo>
                <a:lnTo>
                  <a:pt x="11535683" y="0"/>
                </a:lnTo>
                <a:lnTo>
                  <a:pt x="11535683" y="6933682"/>
                </a:lnTo>
                <a:lnTo>
                  <a:pt x="0" y="6933682"/>
                </a:lnTo>
                <a:lnTo>
                  <a:pt x="0" y="0"/>
                </a:lnTo>
                <a:close/>
              </a:path>
            </a:pathLst>
          </a:custGeom>
          <a:blipFill>
            <a:blip r:embed="rId5"/>
            <a:stretch>
              <a:fillRect l="0" t="0" r="0" b="0"/>
            </a:stretch>
          </a:blipFill>
        </p:spPr>
      </p:sp>
      <p:sp>
        <p:nvSpPr>
          <p:cNvPr name="TextBox 8" id="8"/>
          <p:cNvSpPr txBox="true"/>
          <p:nvPr/>
        </p:nvSpPr>
        <p:spPr>
          <a:xfrm rot="0">
            <a:off x="2109497" y="962025"/>
            <a:ext cx="800844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NAME_TYPE_SUITE</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1931490"/>
            <a:ext cx="12254869" cy="7474256"/>
          </a:xfrm>
          <a:custGeom>
            <a:avLst/>
            <a:gdLst/>
            <a:ahLst/>
            <a:cxnLst/>
            <a:rect r="r" b="b" t="t" l="l"/>
            <a:pathLst>
              <a:path h="7474256" w="12254869">
                <a:moveTo>
                  <a:pt x="0" y="0"/>
                </a:moveTo>
                <a:lnTo>
                  <a:pt x="12254868" y="0"/>
                </a:lnTo>
                <a:lnTo>
                  <a:pt x="12254868" y="7474257"/>
                </a:lnTo>
                <a:lnTo>
                  <a:pt x="0" y="7474257"/>
                </a:lnTo>
                <a:lnTo>
                  <a:pt x="0" y="0"/>
                </a:lnTo>
                <a:close/>
              </a:path>
            </a:pathLst>
          </a:custGeom>
          <a:blipFill>
            <a:blip r:embed="rId5"/>
            <a:stretch>
              <a:fillRect l="0" t="0" r="0" b="0"/>
            </a:stretch>
          </a:blipFill>
        </p:spPr>
      </p:sp>
      <p:sp>
        <p:nvSpPr>
          <p:cNvPr name="TextBox 8" id="8"/>
          <p:cNvSpPr txBox="true"/>
          <p:nvPr/>
        </p:nvSpPr>
        <p:spPr>
          <a:xfrm rot="0">
            <a:off x="2109497" y="962025"/>
            <a:ext cx="800844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Distribution of Name Contract Status</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109497" y="1989826"/>
            <a:ext cx="12092682" cy="7268474"/>
          </a:xfrm>
          <a:custGeom>
            <a:avLst/>
            <a:gdLst/>
            <a:ahLst/>
            <a:cxnLst/>
            <a:rect r="r" b="b" t="t" l="l"/>
            <a:pathLst>
              <a:path h="7268474" w="12092682">
                <a:moveTo>
                  <a:pt x="0" y="0"/>
                </a:moveTo>
                <a:lnTo>
                  <a:pt x="12092682" y="0"/>
                </a:lnTo>
                <a:lnTo>
                  <a:pt x="12092682" y="7268474"/>
                </a:lnTo>
                <a:lnTo>
                  <a:pt x="0" y="7268474"/>
                </a:lnTo>
                <a:lnTo>
                  <a:pt x="0" y="0"/>
                </a:lnTo>
                <a:close/>
              </a:path>
            </a:pathLst>
          </a:custGeom>
          <a:blipFill>
            <a:blip r:embed="rId5"/>
            <a:stretch>
              <a:fillRect l="0" t="0" r="0" b="0"/>
            </a:stretch>
          </a:blipFill>
        </p:spPr>
      </p:sp>
      <p:sp>
        <p:nvSpPr>
          <p:cNvPr name="TextBox 8" id="8"/>
          <p:cNvSpPr txBox="true"/>
          <p:nvPr/>
        </p:nvSpPr>
        <p:spPr>
          <a:xfrm rot="0">
            <a:off x="2109497" y="962025"/>
            <a:ext cx="8008443" cy="523875"/>
          </a:xfrm>
          <a:prstGeom prst="rect">
            <a:avLst/>
          </a:prstGeom>
        </p:spPr>
        <p:txBody>
          <a:bodyPr anchor="t" rtlCol="false" tIns="0" lIns="0" bIns="0" rIns="0">
            <a:spAutoFit/>
          </a:bodyPr>
          <a:lstStyle/>
          <a:p>
            <a:pPr algn="l">
              <a:lnSpc>
                <a:spcPts val="4200"/>
              </a:lnSpc>
              <a:spcBef>
                <a:spcPct val="0"/>
              </a:spcBef>
            </a:pPr>
            <a:r>
              <a:rPr lang="en-US" sz="3000">
                <a:solidFill>
                  <a:srgbClr val="195759"/>
                </a:solidFill>
                <a:latin typeface="Be Vietnam Ultra-Bold"/>
                <a:ea typeface="Be Vietnam Ultra-Bold"/>
                <a:cs typeface="Be Vietnam Ultra-Bold"/>
                <a:sym typeface="Be Vietnam Ultra-Bold"/>
              </a:rPr>
              <a:t>Distribution of Name Contract Status</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381151" y="-356962"/>
            <a:ext cx="8527983" cy="11187118"/>
            <a:chOff x="0" y="0"/>
            <a:chExt cx="11370644" cy="14916157"/>
          </a:xfrm>
        </p:grpSpPr>
        <p:pic>
          <p:nvPicPr>
            <p:cNvPr name="Picture 4" id="4"/>
            <p:cNvPicPr>
              <a:picLocks noChangeAspect="true"/>
            </p:cNvPicPr>
            <p:nvPr/>
          </p:nvPicPr>
          <p:blipFill>
            <a:blip r:embed="rId3"/>
            <a:srcRect l="903" t="0" r="54972" b="0"/>
            <a:stretch>
              <a:fillRect/>
            </a:stretch>
          </p:blipFill>
          <p:spPr>
            <a:xfrm flipH="false" flipV="false">
              <a:off x="0" y="0"/>
              <a:ext cx="11370644" cy="14916157"/>
            </a:xfrm>
            <a:prstGeom prst="rect">
              <a:avLst/>
            </a:prstGeom>
          </p:spPr>
        </p:pic>
      </p:grpSp>
      <p:grpSp>
        <p:nvGrpSpPr>
          <p:cNvPr name="Group 5" id="5"/>
          <p:cNvGrpSpPr/>
          <p:nvPr/>
        </p:nvGrpSpPr>
        <p:grpSpPr>
          <a:xfrm rot="0">
            <a:off x="9145924" y="1025936"/>
            <a:ext cx="1575793" cy="8421321"/>
            <a:chOff x="0" y="0"/>
            <a:chExt cx="2101057" cy="11228428"/>
          </a:xfrm>
        </p:grpSpPr>
        <p:grpSp>
          <p:nvGrpSpPr>
            <p:cNvPr name="Group 6" id="6"/>
            <p:cNvGrpSpPr/>
            <p:nvPr/>
          </p:nvGrpSpPr>
          <p:grpSpPr>
            <a:xfrm rot="-10800000">
              <a:off x="0" y="0"/>
              <a:ext cx="2101057" cy="3703862"/>
              <a:chOff x="0" y="0"/>
              <a:chExt cx="660400" cy="1164190"/>
            </a:xfrm>
          </p:grpSpPr>
          <p:sp>
            <p:nvSpPr>
              <p:cNvPr name="Freeform 7" id="7"/>
              <p:cNvSpPr/>
              <p:nvPr/>
            </p:nvSpPr>
            <p:spPr>
              <a:xfrm flipH="false" flipV="false" rot="0">
                <a:off x="0" y="0"/>
                <a:ext cx="660400" cy="1164190"/>
              </a:xfrm>
              <a:custGeom>
                <a:avLst/>
                <a:gdLst/>
                <a:ahLst/>
                <a:cxnLst/>
                <a:rect r="r" b="b" t="t" l="l"/>
                <a:pathLst>
                  <a:path h="1164190" w="660400">
                    <a:moveTo>
                      <a:pt x="220252" y="1145121"/>
                    </a:moveTo>
                    <a:cubicBezTo>
                      <a:pt x="254109" y="1156635"/>
                      <a:pt x="292600" y="1164190"/>
                      <a:pt x="330378" y="1164190"/>
                    </a:cubicBezTo>
                    <a:cubicBezTo>
                      <a:pt x="368157" y="1164190"/>
                      <a:pt x="404509" y="1157714"/>
                      <a:pt x="438009" y="1146200"/>
                    </a:cubicBezTo>
                    <a:cubicBezTo>
                      <a:pt x="438723" y="1145840"/>
                      <a:pt x="439435" y="1145840"/>
                      <a:pt x="440148" y="1145481"/>
                    </a:cubicBezTo>
                    <a:cubicBezTo>
                      <a:pt x="565955" y="1099426"/>
                      <a:pt x="658618" y="977812"/>
                      <a:pt x="660400" y="827883"/>
                    </a:cubicBezTo>
                    <a:lnTo>
                      <a:pt x="660400" y="0"/>
                    </a:lnTo>
                    <a:lnTo>
                      <a:pt x="0" y="0"/>
                    </a:lnTo>
                    <a:lnTo>
                      <a:pt x="0" y="827269"/>
                    </a:lnTo>
                    <a:cubicBezTo>
                      <a:pt x="1782" y="978530"/>
                      <a:pt x="93019" y="1100146"/>
                      <a:pt x="220252" y="1145121"/>
                    </a:cubicBezTo>
                    <a:close/>
                  </a:path>
                </a:pathLst>
              </a:custGeom>
              <a:solidFill>
                <a:srgbClr val="48CFAE"/>
              </a:solidFill>
            </p:spPr>
          </p:sp>
          <p:sp>
            <p:nvSpPr>
              <p:cNvPr name="TextBox 8" id="8"/>
              <p:cNvSpPr txBox="true"/>
              <p:nvPr/>
            </p:nvSpPr>
            <p:spPr>
              <a:xfrm>
                <a:off x="0" y="-57150"/>
                <a:ext cx="660400" cy="109434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10800000">
              <a:off x="0" y="2112500"/>
              <a:ext cx="2101057" cy="3578697"/>
              <a:chOff x="0" y="0"/>
              <a:chExt cx="660400" cy="1124849"/>
            </a:xfrm>
          </p:grpSpPr>
          <p:sp>
            <p:nvSpPr>
              <p:cNvPr name="Freeform 10" id="10"/>
              <p:cNvSpPr/>
              <p:nvPr/>
            </p:nvSpPr>
            <p:spPr>
              <a:xfrm flipH="false" flipV="false" rot="0">
                <a:off x="0" y="0"/>
                <a:ext cx="660400" cy="1124849"/>
              </a:xfrm>
              <a:custGeom>
                <a:avLst/>
                <a:gdLst/>
                <a:ahLst/>
                <a:cxnLst/>
                <a:rect r="r" b="b" t="t" l="l"/>
                <a:pathLst>
                  <a:path h="1124849" w="660400">
                    <a:moveTo>
                      <a:pt x="220252" y="1105780"/>
                    </a:moveTo>
                    <a:cubicBezTo>
                      <a:pt x="254109" y="1117294"/>
                      <a:pt x="292600" y="1124849"/>
                      <a:pt x="330378" y="1124849"/>
                    </a:cubicBezTo>
                    <a:cubicBezTo>
                      <a:pt x="368157" y="1124849"/>
                      <a:pt x="404509" y="1118372"/>
                      <a:pt x="438009" y="1106858"/>
                    </a:cubicBezTo>
                    <a:cubicBezTo>
                      <a:pt x="438723" y="1106499"/>
                      <a:pt x="439435" y="1106499"/>
                      <a:pt x="440148" y="1106139"/>
                    </a:cubicBezTo>
                    <a:cubicBezTo>
                      <a:pt x="565955" y="1060084"/>
                      <a:pt x="658618" y="938470"/>
                      <a:pt x="660400" y="789415"/>
                    </a:cubicBezTo>
                    <a:lnTo>
                      <a:pt x="660400" y="0"/>
                    </a:lnTo>
                    <a:lnTo>
                      <a:pt x="0" y="0"/>
                    </a:lnTo>
                    <a:lnTo>
                      <a:pt x="0" y="788829"/>
                    </a:lnTo>
                    <a:cubicBezTo>
                      <a:pt x="1782" y="939189"/>
                      <a:pt x="93019" y="1060804"/>
                      <a:pt x="220252" y="1105780"/>
                    </a:cubicBezTo>
                    <a:close/>
                  </a:path>
                </a:pathLst>
              </a:custGeom>
              <a:solidFill>
                <a:srgbClr val="33326B"/>
              </a:solidFill>
            </p:spPr>
          </p:sp>
          <p:sp>
            <p:nvSpPr>
              <p:cNvPr name="TextBox 11" id="11"/>
              <p:cNvSpPr txBox="true"/>
              <p:nvPr/>
            </p:nvSpPr>
            <p:spPr>
              <a:xfrm>
                <a:off x="0" y="-57150"/>
                <a:ext cx="660400" cy="1054999"/>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10800000">
              <a:off x="0" y="4381354"/>
              <a:ext cx="2101057" cy="3411192"/>
              <a:chOff x="0" y="0"/>
              <a:chExt cx="660400" cy="1072199"/>
            </a:xfrm>
          </p:grpSpPr>
          <p:sp>
            <p:nvSpPr>
              <p:cNvPr name="Freeform 13" id="13"/>
              <p:cNvSpPr/>
              <p:nvPr/>
            </p:nvSpPr>
            <p:spPr>
              <a:xfrm flipH="false" flipV="false" rot="0">
                <a:off x="0" y="0"/>
                <a:ext cx="660400" cy="1072199"/>
              </a:xfrm>
              <a:custGeom>
                <a:avLst/>
                <a:gdLst/>
                <a:ahLst/>
                <a:cxnLst/>
                <a:rect r="r" b="b" t="t" l="l"/>
                <a:pathLst>
                  <a:path h="1072199" w="660400">
                    <a:moveTo>
                      <a:pt x="220252" y="1053130"/>
                    </a:moveTo>
                    <a:cubicBezTo>
                      <a:pt x="254109" y="1064644"/>
                      <a:pt x="292600" y="1072199"/>
                      <a:pt x="330378" y="1072199"/>
                    </a:cubicBezTo>
                    <a:cubicBezTo>
                      <a:pt x="368157" y="1072199"/>
                      <a:pt x="404509" y="1065722"/>
                      <a:pt x="438009" y="1054208"/>
                    </a:cubicBezTo>
                    <a:cubicBezTo>
                      <a:pt x="438723" y="1053849"/>
                      <a:pt x="439435" y="1053849"/>
                      <a:pt x="440148" y="1053489"/>
                    </a:cubicBezTo>
                    <a:cubicBezTo>
                      <a:pt x="565955" y="1007434"/>
                      <a:pt x="658618" y="885820"/>
                      <a:pt x="660400" y="737935"/>
                    </a:cubicBezTo>
                    <a:lnTo>
                      <a:pt x="660400" y="0"/>
                    </a:lnTo>
                    <a:lnTo>
                      <a:pt x="0" y="0"/>
                    </a:lnTo>
                    <a:lnTo>
                      <a:pt x="0" y="737387"/>
                    </a:lnTo>
                    <a:cubicBezTo>
                      <a:pt x="1782" y="886539"/>
                      <a:pt x="93019" y="1008154"/>
                      <a:pt x="220252" y="1053130"/>
                    </a:cubicBezTo>
                    <a:close/>
                  </a:path>
                </a:pathLst>
              </a:custGeom>
              <a:solidFill>
                <a:srgbClr val="48CFAE"/>
              </a:solidFill>
            </p:spPr>
          </p:sp>
          <p:sp>
            <p:nvSpPr>
              <p:cNvPr name="TextBox 14" id="14"/>
              <p:cNvSpPr txBox="true"/>
              <p:nvPr/>
            </p:nvSpPr>
            <p:spPr>
              <a:xfrm>
                <a:off x="0" y="-57150"/>
                <a:ext cx="660400" cy="1002349"/>
              </a:xfrm>
              <a:prstGeom prst="rect">
                <a:avLst/>
              </a:prstGeom>
            </p:spPr>
            <p:txBody>
              <a:bodyPr anchor="ctr" rtlCol="false" tIns="50800" lIns="50800" bIns="50800" rIns="50800"/>
              <a:lstStyle/>
              <a:p>
                <a:pPr algn="ctr">
                  <a:lnSpc>
                    <a:spcPts val="3359"/>
                  </a:lnSpc>
                </a:pPr>
              </a:p>
            </p:txBody>
          </p:sp>
        </p:grpSp>
        <p:grpSp>
          <p:nvGrpSpPr>
            <p:cNvPr name="Group 15" id="15"/>
            <p:cNvGrpSpPr/>
            <p:nvPr/>
          </p:nvGrpSpPr>
          <p:grpSpPr>
            <a:xfrm rot="-10800000">
              <a:off x="0" y="6493298"/>
              <a:ext cx="2101057" cy="3588081"/>
              <a:chOff x="0" y="0"/>
              <a:chExt cx="660400" cy="1127798"/>
            </a:xfrm>
          </p:grpSpPr>
          <p:sp>
            <p:nvSpPr>
              <p:cNvPr name="Freeform 16" id="16"/>
              <p:cNvSpPr/>
              <p:nvPr/>
            </p:nvSpPr>
            <p:spPr>
              <a:xfrm flipH="false" flipV="false" rot="0">
                <a:off x="0" y="0"/>
                <a:ext cx="660400" cy="1127798"/>
              </a:xfrm>
              <a:custGeom>
                <a:avLst/>
                <a:gdLst/>
                <a:ahLst/>
                <a:cxnLst/>
                <a:rect r="r" b="b" t="t" l="l"/>
                <a:pathLst>
                  <a:path h="1127798" w="660400">
                    <a:moveTo>
                      <a:pt x="220252" y="1108729"/>
                    </a:moveTo>
                    <a:cubicBezTo>
                      <a:pt x="254109" y="1120243"/>
                      <a:pt x="292600" y="1127798"/>
                      <a:pt x="330378" y="1127798"/>
                    </a:cubicBezTo>
                    <a:cubicBezTo>
                      <a:pt x="368157" y="1127798"/>
                      <a:pt x="404509" y="1121321"/>
                      <a:pt x="438009" y="1109807"/>
                    </a:cubicBezTo>
                    <a:cubicBezTo>
                      <a:pt x="438723" y="1109448"/>
                      <a:pt x="439435" y="1109448"/>
                      <a:pt x="440148" y="1109089"/>
                    </a:cubicBezTo>
                    <a:cubicBezTo>
                      <a:pt x="565955" y="1063033"/>
                      <a:pt x="658618" y="941419"/>
                      <a:pt x="660400" y="792299"/>
                    </a:cubicBezTo>
                    <a:lnTo>
                      <a:pt x="660400" y="0"/>
                    </a:lnTo>
                    <a:lnTo>
                      <a:pt x="0" y="0"/>
                    </a:lnTo>
                    <a:lnTo>
                      <a:pt x="0" y="791711"/>
                    </a:lnTo>
                    <a:cubicBezTo>
                      <a:pt x="1782" y="942138"/>
                      <a:pt x="93019" y="1063753"/>
                      <a:pt x="220252" y="1108729"/>
                    </a:cubicBezTo>
                    <a:close/>
                  </a:path>
                </a:pathLst>
              </a:custGeom>
              <a:solidFill>
                <a:srgbClr val="33326B"/>
              </a:solidFill>
            </p:spPr>
          </p:sp>
          <p:sp>
            <p:nvSpPr>
              <p:cNvPr name="TextBox 17" id="17"/>
              <p:cNvSpPr txBox="true"/>
              <p:nvPr/>
            </p:nvSpPr>
            <p:spPr>
              <a:xfrm>
                <a:off x="0" y="-57150"/>
                <a:ext cx="660400" cy="1057948"/>
              </a:xfrm>
              <a:prstGeom prst="rect">
                <a:avLst/>
              </a:prstGeom>
            </p:spPr>
            <p:txBody>
              <a:bodyPr anchor="ctr" rtlCol="false" tIns="50800" lIns="50800" bIns="50800" rIns="50800"/>
              <a:lstStyle/>
              <a:p>
                <a:pPr algn="ctr">
                  <a:lnSpc>
                    <a:spcPts val="3359"/>
                  </a:lnSpc>
                </a:pPr>
              </a:p>
            </p:txBody>
          </p:sp>
        </p:grpSp>
        <p:grpSp>
          <p:nvGrpSpPr>
            <p:cNvPr name="Group 18" id="18"/>
            <p:cNvGrpSpPr/>
            <p:nvPr/>
          </p:nvGrpSpPr>
          <p:grpSpPr>
            <a:xfrm rot="-5400000">
              <a:off x="-190935" y="8936437"/>
              <a:ext cx="2482926" cy="2101057"/>
              <a:chOff x="0" y="0"/>
              <a:chExt cx="480264" cy="406400"/>
            </a:xfrm>
          </p:grpSpPr>
          <p:sp>
            <p:nvSpPr>
              <p:cNvPr name="Freeform 19" id="19"/>
              <p:cNvSpPr/>
              <p:nvPr/>
            </p:nvSpPr>
            <p:spPr>
              <a:xfrm flipH="false" flipV="false" rot="0">
                <a:off x="0" y="0"/>
                <a:ext cx="480264" cy="406400"/>
              </a:xfrm>
              <a:custGeom>
                <a:avLst/>
                <a:gdLst/>
                <a:ahLst/>
                <a:cxnLst/>
                <a:rect r="r" b="b" t="t" l="l"/>
                <a:pathLst>
                  <a:path h="406400" w="480264">
                    <a:moveTo>
                      <a:pt x="277064" y="0"/>
                    </a:moveTo>
                    <a:cubicBezTo>
                      <a:pt x="389288" y="0"/>
                      <a:pt x="480264" y="90976"/>
                      <a:pt x="480264" y="203200"/>
                    </a:cubicBezTo>
                    <a:cubicBezTo>
                      <a:pt x="480264" y="315424"/>
                      <a:pt x="389288" y="406400"/>
                      <a:pt x="277064" y="406400"/>
                    </a:cubicBezTo>
                    <a:lnTo>
                      <a:pt x="203200" y="406400"/>
                    </a:lnTo>
                    <a:cubicBezTo>
                      <a:pt x="90976" y="406400"/>
                      <a:pt x="0" y="315424"/>
                      <a:pt x="0" y="203200"/>
                    </a:cubicBezTo>
                    <a:cubicBezTo>
                      <a:pt x="0" y="90976"/>
                      <a:pt x="90976" y="0"/>
                      <a:pt x="203200" y="0"/>
                    </a:cubicBezTo>
                    <a:close/>
                  </a:path>
                </a:pathLst>
              </a:custGeom>
              <a:solidFill>
                <a:srgbClr val="48CFAE"/>
              </a:solidFill>
            </p:spPr>
          </p:sp>
          <p:sp>
            <p:nvSpPr>
              <p:cNvPr name="TextBox 20" id="20"/>
              <p:cNvSpPr txBox="true"/>
              <p:nvPr/>
            </p:nvSpPr>
            <p:spPr>
              <a:xfrm>
                <a:off x="0" y="-57150"/>
                <a:ext cx="480264" cy="463550"/>
              </a:xfrm>
              <a:prstGeom prst="rect">
                <a:avLst/>
              </a:prstGeom>
            </p:spPr>
            <p:txBody>
              <a:bodyPr anchor="ctr" rtlCol="false" tIns="50800" lIns="50800" bIns="50800" rIns="50800"/>
              <a:lstStyle/>
              <a:p>
                <a:pPr algn="ctr">
                  <a:lnSpc>
                    <a:spcPts val="3359"/>
                  </a:lnSpc>
                </a:pPr>
              </a:p>
            </p:txBody>
          </p:sp>
        </p:grpSp>
        <p:grpSp>
          <p:nvGrpSpPr>
            <p:cNvPr name="Group 21" id="21"/>
            <p:cNvGrpSpPr/>
            <p:nvPr/>
          </p:nvGrpSpPr>
          <p:grpSpPr>
            <a:xfrm rot="0">
              <a:off x="418539" y="479047"/>
              <a:ext cx="1263979" cy="126397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0">
              <a:off x="418539" y="2688385"/>
              <a:ext cx="1263979" cy="126397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27" id="27"/>
            <p:cNvGrpSpPr/>
            <p:nvPr/>
          </p:nvGrpSpPr>
          <p:grpSpPr>
            <a:xfrm rot="0">
              <a:off x="418539" y="4897724"/>
              <a:ext cx="1263979" cy="126397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30" id="30"/>
            <p:cNvGrpSpPr/>
            <p:nvPr/>
          </p:nvGrpSpPr>
          <p:grpSpPr>
            <a:xfrm rot="0">
              <a:off x="418539" y="7107062"/>
              <a:ext cx="1263979" cy="126397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33" id="33"/>
            <p:cNvGrpSpPr/>
            <p:nvPr/>
          </p:nvGrpSpPr>
          <p:grpSpPr>
            <a:xfrm rot="0">
              <a:off x="418539" y="9316400"/>
              <a:ext cx="1263979" cy="1263979"/>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36" id="36"/>
          <p:cNvGrpSpPr/>
          <p:nvPr/>
        </p:nvGrpSpPr>
        <p:grpSpPr>
          <a:xfrm rot="-5400000">
            <a:off x="-10618659" y="643051"/>
            <a:ext cx="19615407" cy="3895402"/>
            <a:chOff x="0" y="0"/>
            <a:chExt cx="5166198" cy="1025950"/>
          </a:xfrm>
        </p:grpSpPr>
        <p:sp>
          <p:nvSpPr>
            <p:cNvPr name="Freeform 37" id="37"/>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38" id="38"/>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grpSp>
        <p:nvGrpSpPr>
          <p:cNvPr name="Group 39" id="39"/>
          <p:cNvGrpSpPr/>
          <p:nvPr/>
        </p:nvGrpSpPr>
        <p:grpSpPr>
          <a:xfrm rot="0">
            <a:off x="-2288421" y="1047702"/>
            <a:ext cx="10838573" cy="1543050"/>
            <a:chOff x="0" y="0"/>
            <a:chExt cx="2854604" cy="406400"/>
          </a:xfrm>
        </p:grpSpPr>
        <p:sp>
          <p:nvSpPr>
            <p:cNvPr name="Freeform 40" id="40"/>
            <p:cNvSpPr/>
            <p:nvPr/>
          </p:nvSpPr>
          <p:spPr>
            <a:xfrm flipH="false" flipV="false" rot="0">
              <a:off x="0" y="0"/>
              <a:ext cx="2854603" cy="406400"/>
            </a:xfrm>
            <a:custGeom>
              <a:avLst/>
              <a:gdLst/>
              <a:ahLst/>
              <a:cxnLst/>
              <a:rect r="r" b="b" t="t" l="l"/>
              <a:pathLst>
                <a:path h="406400" w="2854603">
                  <a:moveTo>
                    <a:pt x="2651403" y="0"/>
                  </a:moveTo>
                  <a:cubicBezTo>
                    <a:pt x="2763628" y="0"/>
                    <a:pt x="2854603" y="90976"/>
                    <a:pt x="2854603" y="203200"/>
                  </a:cubicBezTo>
                  <a:cubicBezTo>
                    <a:pt x="2854603" y="315424"/>
                    <a:pt x="2763628" y="406400"/>
                    <a:pt x="2651403" y="406400"/>
                  </a:cubicBezTo>
                  <a:lnTo>
                    <a:pt x="203200" y="406400"/>
                  </a:lnTo>
                  <a:cubicBezTo>
                    <a:pt x="90976" y="406400"/>
                    <a:pt x="0" y="315424"/>
                    <a:pt x="0" y="203200"/>
                  </a:cubicBezTo>
                  <a:cubicBezTo>
                    <a:pt x="0" y="90976"/>
                    <a:pt x="90976" y="0"/>
                    <a:pt x="203200" y="0"/>
                  </a:cubicBezTo>
                  <a:close/>
                </a:path>
              </a:pathLst>
            </a:custGeom>
            <a:solidFill>
              <a:srgbClr val="FFFFFF"/>
            </a:solidFill>
            <a:ln w="76200" cap="sq">
              <a:solidFill>
                <a:srgbClr val="48CFAE"/>
              </a:solidFill>
              <a:prstDash val="solid"/>
              <a:miter/>
            </a:ln>
          </p:spPr>
        </p:sp>
        <p:sp>
          <p:nvSpPr>
            <p:cNvPr name="TextBox 41" id="41"/>
            <p:cNvSpPr txBox="true"/>
            <p:nvPr/>
          </p:nvSpPr>
          <p:spPr>
            <a:xfrm>
              <a:off x="0" y="-47625"/>
              <a:ext cx="2854604" cy="454025"/>
            </a:xfrm>
            <a:prstGeom prst="rect">
              <a:avLst/>
            </a:prstGeom>
          </p:spPr>
          <p:txBody>
            <a:bodyPr anchor="ctr" rtlCol="false" tIns="50800" lIns="50800" bIns="50800" rIns="50800"/>
            <a:lstStyle/>
            <a:p>
              <a:pPr algn="ctr">
                <a:lnSpc>
                  <a:spcPts val="2800"/>
                </a:lnSpc>
              </a:pPr>
            </a:p>
          </p:txBody>
        </p:sp>
      </p:grpSp>
      <p:grpSp>
        <p:nvGrpSpPr>
          <p:cNvPr name="Group 42" id="42"/>
          <p:cNvGrpSpPr/>
          <p:nvPr/>
        </p:nvGrpSpPr>
        <p:grpSpPr>
          <a:xfrm rot="0">
            <a:off x="1136746" y="144160"/>
            <a:ext cx="3098857" cy="881776"/>
            <a:chOff x="0" y="0"/>
            <a:chExt cx="816160" cy="232237"/>
          </a:xfrm>
        </p:grpSpPr>
        <p:sp>
          <p:nvSpPr>
            <p:cNvPr name="Freeform 43" id="43"/>
            <p:cNvSpPr/>
            <p:nvPr/>
          </p:nvSpPr>
          <p:spPr>
            <a:xfrm flipH="false" flipV="false" rot="0">
              <a:off x="0" y="0"/>
              <a:ext cx="816160" cy="232237"/>
            </a:xfrm>
            <a:custGeom>
              <a:avLst/>
              <a:gdLst/>
              <a:ahLst/>
              <a:cxnLst/>
              <a:rect r="r" b="b" t="t" l="l"/>
              <a:pathLst>
                <a:path h="232237" w="816160">
                  <a:moveTo>
                    <a:pt x="0" y="0"/>
                  </a:moveTo>
                  <a:lnTo>
                    <a:pt x="816160" y="0"/>
                  </a:lnTo>
                  <a:lnTo>
                    <a:pt x="816160" y="232237"/>
                  </a:lnTo>
                  <a:lnTo>
                    <a:pt x="0" y="232237"/>
                  </a:lnTo>
                  <a:close/>
                </a:path>
              </a:pathLst>
            </a:custGeom>
            <a:solidFill>
              <a:srgbClr val="F8F8F8"/>
            </a:solidFill>
          </p:spPr>
        </p:sp>
        <p:sp>
          <p:nvSpPr>
            <p:cNvPr name="TextBox 44" id="44"/>
            <p:cNvSpPr txBox="true"/>
            <p:nvPr/>
          </p:nvSpPr>
          <p:spPr>
            <a:xfrm>
              <a:off x="0" y="-47625"/>
              <a:ext cx="816160" cy="279862"/>
            </a:xfrm>
            <a:prstGeom prst="rect">
              <a:avLst/>
            </a:prstGeom>
          </p:spPr>
          <p:txBody>
            <a:bodyPr anchor="ctr" rtlCol="false" tIns="50800" lIns="50800" bIns="50800" rIns="50800"/>
            <a:lstStyle/>
            <a:p>
              <a:pPr algn="ctr">
                <a:lnSpc>
                  <a:spcPts val="2800"/>
                </a:lnSpc>
              </a:pPr>
            </a:p>
          </p:txBody>
        </p:sp>
      </p:grpSp>
      <p:sp>
        <p:nvSpPr>
          <p:cNvPr name="TextBox 45" id="45"/>
          <p:cNvSpPr txBox="true"/>
          <p:nvPr/>
        </p:nvSpPr>
        <p:spPr>
          <a:xfrm rot="0">
            <a:off x="9289299" y="1233166"/>
            <a:ext cx="1289044" cy="961604"/>
          </a:xfrm>
          <a:prstGeom prst="rect">
            <a:avLst/>
          </a:prstGeom>
        </p:spPr>
        <p:txBody>
          <a:bodyPr anchor="t" rtlCol="false" tIns="0" lIns="0" bIns="0" rIns="0">
            <a:spAutoFit/>
          </a:bodyPr>
          <a:lstStyle/>
          <a:p>
            <a:pPr algn="ctr">
              <a:lnSpc>
                <a:spcPts val="7898"/>
              </a:lnSpc>
              <a:spcBef>
                <a:spcPct val="0"/>
              </a:spcBef>
            </a:pPr>
            <a:r>
              <a:rPr lang="en-US" sz="5641">
                <a:solidFill>
                  <a:srgbClr val="01003B"/>
                </a:solidFill>
                <a:latin typeface="Be Vietnam Medium"/>
                <a:ea typeface="Be Vietnam Medium"/>
                <a:cs typeface="Be Vietnam Medium"/>
                <a:sym typeface="Be Vietnam Medium"/>
              </a:rPr>
              <a:t>1</a:t>
            </a:r>
          </a:p>
        </p:txBody>
      </p:sp>
      <p:sp>
        <p:nvSpPr>
          <p:cNvPr name="TextBox 46" id="46"/>
          <p:cNvSpPr txBox="true"/>
          <p:nvPr/>
        </p:nvSpPr>
        <p:spPr>
          <a:xfrm rot="0">
            <a:off x="9289299" y="2879300"/>
            <a:ext cx="1289044" cy="961604"/>
          </a:xfrm>
          <a:prstGeom prst="rect">
            <a:avLst/>
          </a:prstGeom>
        </p:spPr>
        <p:txBody>
          <a:bodyPr anchor="t" rtlCol="false" tIns="0" lIns="0" bIns="0" rIns="0">
            <a:spAutoFit/>
          </a:bodyPr>
          <a:lstStyle/>
          <a:p>
            <a:pPr algn="ctr">
              <a:lnSpc>
                <a:spcPts val="7898"/>
              </a:lnSpc>
              <a:spcBef>
                <a:spcPct val="0"/>
              </a:spcBef>
            </a:pPr>
            <a:r>
              <a:rPr lang="en-US" sz="5641">
                <a:solidFill>
                  <a:srgbClr val="01003B"/>
                </a:solidFill>
                <a:latin typeface="Be Vietnam Medium"/>
                <a:ea typeface="Be Vietnam Medium"/>
                <a:cs typeface="Be Vietnam Medium"/>
                <a:sym typeface="Be Vietnam Medium"/>
              </a:rPr>
              <a:t>2</a:t>
            </a:r>
          </a:p>
        </p:txBody>
      </p:sp>
      <p:sp>
        <p:nvSpPr>
          <p:cNvPr name="TextBox 47" id="47"/>
          <p:cNvSpPr txBox="true"/>
          <p:nvPr/>
        </p:nvSpPr>
        <p:spPr>
          <a:xfrm rot="0">
            <a:off x="9289299" y="4555278"/>
            <a:ext cx="1289044" cy="961604"/>
          </a:xfrm>
          <a:prstGeom prst="rect">
            <a:avLst/>
          </a:prstGeom>
        </p:spPr>
        <p:txBody>
          <a:bodyPr anchor="t" rtlCol="false" tIns="0" lIns="0" bIns="0" rIns="0">
            <a:spAutoFit/>
          </a:bodyPr>
          <a:lstStyle/>
          <a:p>
            <a:pPr algn="ctr">
              <a:lnSpc>
                <a:spcPts val="7898"/>
              </a:lnSpc>
              <a:spcBef>
                <a:spcPct val="0"/>
              </a:spcBef>
            </a:pPr>
            <a:r>
              <a:rPr lang="en-US" sz="5641">
                <a:solidFill>
                  <a:srgbClr val="01003B"/>
                </a:solidFill>
                <a:latin typeface="Be Vietnam Medium"/>
                <a:ea typeface="Be Vietnam Medium"/>
                <a:cs typeface="Be Vietnam Medium"/>
                <a:sym typeface="Be Vietnam Medium"/>
              </a:rPr>
              <a:t>3</a:t>
            </a:r>
          </a:p>
        </p:txBody>
      </p:sp>
      <p:sp>
        <p:nvSpPr>
          <p:cNvPr name="TextBox 48" id="48"/>
          <p:cNvSpPr txBox="true"/>
          <p:nvPr/>
        </p:nvSpPr>
        <p:spPr>
          <a:xfrm rot="0">
            <a:off x="9289299" y="6193367"/>
            <a:ext cx="1289044" cy="961604"/>
          </a:xfrm>
          <a:prstGeom prst="rect">
            <a:avLst/>
          </a:prstGeom>
        </p:spPr>
        <p:txBody>
          <a:bodyPr anchor="t" rtlCol="false" tIns="0" lIns="0" bIns="0" rIns="0">
            <a:spAutoFit/>
          </a:bodyPr>
          <a:lstStyle/>
          <a:p>
            <a:pPr algn="ctr">
              <a:lnSpc>
                <a:spcPts val="7898"/>
              </a:lnSpc>
              <a:spcBef>
                <a:spcPct val="0"/>
              </a:spcBef>
            </a:pPr>
            <a:r>
              <a:rPr lang="en-US" sz="5641">
                <a:solidFill>
                  <a:srgbClr val="01003B"/>
                </a:solidFill>
                <a:latin typeface="Be Vietnam Medium"/>
                <a:ea typeface="Be Vietnam Medium"/>
                <a:cs typeface="Be Vietnam Medium"/>
                <a:sym typeface="Be Vietnam Medium"/>
              </a:rPr>
              <a:t>4</a:t>
            </a:r>
          </a:p>
        </p:txBody>
      </p:sp>
      <p:sp>
        <p:nvSpPr>
          <p:cNvPr name="TextBox 49" id="49"/>
          <p:cNvSpPr txBox="true"/>
          <p:nvPr/>
        </p:nvSpPr>
        <p:spPr>
          <a:xfrm rot="0">
            <a:off x="9289299" y="7878871"/>
            <a:ext cx="1289044" cy="961604"/>
          </a:xfrm>
          <a:prstGeom prst="rect">
            <a:avLst/>
          </a:prstGeom>
        </p:spPr>
        <p:txBody>
          <a:bodyPr anchor="t" rtlCol="false" tIns="0" lIns="0" bIns="0" rIns="0">
            <a:spAutoFit/>
          </a:bodyPr>
          <a:lstStyle/>
          <a:p>
            <a:pPr algn="ctr">
              <a:lnSpc>
                <a:spcPts val="7898"/>
              </a:lnSpc>
              <a:spcBef>
                <a:spcPct val="0"/>
              </a:spcBef>
            </a:pPr>
            <a:r>
              <a:rPr lang="en-US" sz="5641">
                <a:solidFill>
                  <a:srgbClr val="01003B"/>
                </a:solidFill>
                <a:latin typeface="Be Vietnam Medium"/>
                <a:ea typeface="Be Vietnam Medium"/>
                <a:cs typeface="Be Vietnam Medium"/>
                <a:sym typeface="Be Vietnam Medium"/>
              </a:rPr>
              <a:t>5</a:t>
            </a:r>
          </a:p>
        </p:txBody>
      </p:sp>
      <p:sp>
        <p:nvSpPr>
          <p:cNvPr name="TextBox 50" id="50"/>
          <p:cNvSpPr txBox="true"/>
          <p:nvPr/>
        </p:nvSpPr>
        <p:spPr>
          <a:xfrm rot="0">
            <a:off x="11015017" y="1397197"/>
            <a:ext cx="6244283" cy="1276898"/>
          </a:xfrm>
          <a:prstGeom prst="rect">
            <a:avLst/>
          </a:prstGeom>
        </p:spPr>
        <p:txBody>
          <a:bodyPr anchor="t" rtlCol="false" tIns="0" lIns="0" bIns="0" rIns="0">
            <a:spAutoFit/>
          </a:bodyPr>
          <a:lstStyle/>
          <a:p>
            <a:pPr algn="l">
              <a:lnSpc>
                <a:spcPts val="2594"/>
              </a:lnSpc>
            </a:pPr>
            <a:r>
              <a:rPr lang="en-US" sz="1853">
                <a:solidFill>
                  <a:srgbClr val="01003B"/>
                </a:solidFill>
                <a:latin typeface="Be Vietnam Ultra-Bold"/>
                <a:ea typeface="Be Vietnam Ultra-Bold"/>
                <a:cs typeface="Be Vietnam Ultra-Bold"/>
                <a:sym typeface="Be Vietnam Ultra-Bold"/>
              </a:rPr>
              <a:t>Income Level Significantly Impacts Loan Default:</a:t>
            </a:r>
            <a:r>
              <a:rPr lang="en-US" sz="1853">
                <a:solidFill>
                  <a:srgbClr val="01003B"/>
                </a:solidFill>
                <a:latin typeface="Be Vietnam"/>
                <a:ea typeface="Be Vietnam"/>
                <a:cs typeface="Be Vietnam"/>
                <a:sym typeface="Be Vietnam"/>
              </a:rPr>
              <a:t> Lower income correlates with higher default rates, suggesting stricter income criteria or differentiated interest rates.</a:t>
            </a:r>
          </a:p>
        </p:txBody>
      </p:sp>
      <p:sp>
        <p:nvSpPr>
          <p:cNvPr name="TextBox 51" id="51"/>
          <p:cNvSpPr txBox="true"/>
          <p:nvPr/>
        </p:nvSpPr>
        <p:spPr>
          <a:xfrm rot="0">
            <a:off x="11015017" y="3045570"/>
            <a:ext cx="6244283" cy="1276898"/>
          </a:xfrm>
          <a:prstGeom prst="rect">
            <a:avLst/>
          </a:prstGeom>
        </p:spPr>
        <p:txBody>
          <a:bodyPr anchor="t" rtlCol="false" tIns="0" lIns="0" bIns="0" rIns="0">
            <a:spAutoFit/>
          </a:bodyPr>
          <a:lstStyle/>
          <a:p>
            <a:pPr algn="l">
              <a:lnSpc>
                <a:spcPts val="2594"/>
              </a:lnSpc>
            </a:pPr>
            <a:r>
              <a:rPr lang="en-US" sz="1853">
                <a:solidFill>
                  <a:srgbClr val="01003B"/>
                </a:solidFill>
                <a:latin typeface="Be Vietnam Ultra-Bold"/>
                <a:ea typeface="Be Vietnam Ultra-Bold"/>
                <a:cs typeface="Be Vietnam Ultra-Bold"/>
                <a:sym typeface="Be Vietnam Ultra-Bold"/>
              </a:rPr>
              <a:t>Loan Amount and Default Risk Relationship</a:t>
            </a:r>
            <a:r>
              <a:rPr lang="en-US" sz="1853">
                <a:solidFill>
                  <a:srgbClr val="01003B"/>
                </a:solidFill>
                <a:latin typeface="Be Vietnam"/>
                <a:ea typeface="Be Vietnam"/>
                <a:cs typeface="Be Vietnam"/>
                <a:sym typeface="Be Vietnam"/>
              </a:rPr>
              <a:t>: Higher loan amounts show a positive correlation with increased default rates, prompting potential adjustments to loan limits.</a:t>
            </a:r>
          </a:p>
        </p:txBody>
      </p:sp>
      <p:sp>
        <p:nvSpPr>
          <p:cNvPr name="TextBox 52" id="52"/>
          <p:cNvSpPr txBox="true"/>
          <p:nvPr/>
        </p:nvSpPr>
        <p:spPr>
          <a:xfrm rot="0">
            <a:off x="11015017" y="4696743"/>
            <a:ext cx="6244283" cy="1276898"/>
          </a:xfrm>
          <a:prstGeom prst="rect">
            <a:avLst/>
          </a:prstGeom>
        </p:spPr>
        <p:txBody>
          <a:bodyPr anchor="t" rtlCol="false" tIns="0" lIns="0" bIns="0" rIns="0">
            <a:spAutoFit/>
          </a:bodyPr>
          <a:lstStyle/>
          <a:p>
            <a:pPr algn="l">
              <a:lnSpc>
                <a:spcPts val="2594"/>
              </a:lnSpc>
            </a:pPr>
            <a:r>
              <a:rPr lang="en-US" sz="1853">
                <a:solidFill>
                  <a:srgbClr val="01003B"/>
                </a:solidFill>
                <a:latin typeface="Be Vietnam Ultra-Bold"/>
                <a:ea typeface="Be Vietnam Ultra-Bold"/>
                <a:cs typeface="Be Vietnam Ultra-Bold"/>
                <a:sym typeface="Be Vietnam Ultra-Bold"/>
              </a:rPr>
              <a:t>Effect of Payment History on Loan Default</a:t>
            </a:r>
            <a:r>
              <a:rPr lang="en-US" sz="1853">
                <a:solidFill>
                  <a:srgbClr val="01003B"/>
                </a:solidFill>
                <a:latin typeface="Be Vietnam"/>
                <a:ea typeface="Be Vietnam"/>
                <a:cs typeface="Be Vietnam"/>
                <a:sym typeface="Be Vietnam"/>
              </a:rPr>
              <a:t>: Applicants with payment difficulties demonstrate higher default rates, emphasizing the importance of past payment behavior in risk assessment.</a:t>
            </a:r>
          </a:p>
        </p:txBody>
      </p:sp>
      <p:sp>
        <p:nvSpPr>
          <p:cNvPr name="TextBox 53" id="53"/>
          <p:cNvSpPr txBox="true"/>
          <p:nvPr/>
        </p:nvSpPr>
        <p:spPr>
          <a:xfrm rot="0">
            <a:off x="11015017" y="6437986"/>
            <a:ext cx="6244283" cy="1276898"/>
          </a:xfrm>
          <a:prstGeom prst="rect">
            <a:avLst/>
          </a:prstGeom>
        </p:spPr>
        <p:txBody>
          <a:bodyPr anchor="t" rtlCol="false" tIns="0" lIns="0" bIns="0" rIns="0">
            <a:spAutoFit/>
          </a:bodyPr>
          <a:lstStyle/>
          <a:p>
            <a:pPr algn="l">
              <a:lnSpc>
                <a:spcPts val="2594"/>
              </a:lnSpc>
            </a:pPr>
            <a:r>
              <a:rPr lang="en-US" sz="1853">
                <a:solidFill>
                  <a:srgbClr val="01003B"/>
                </a:solidFill>
                <a:latin typeface="Be Vietnam Ultra-Bold"/>
                <a:ea typeface="Be Vietnam Ultra-Bold"/>
                <a:cs typeface="Be Vietnam Ultra-Bold"/>
                <a:sym typeface="Be Vietnam Ultra-Bold"/>
              </a:rPr>
              <a:t>Impact of Loan Type on Default Rates:</a:t>
            </a:r>
            <a:r>
              <a:rPr lang="en-US" sz="1853">
                <a:solidFill>
                  <a:srgbClr val="01003B"/>
                </a:solidFill>
                <a:latin typeface="Be Vietnam"/>
                <a:ea typeface="Be Vietnam"/>
                <a:cs typeface="Be Vietnam"/>
                <a:sym typeface="Be Vietnam"/>
              </a:rPr>
              <a:t> Different loan types exhibit varying default rates, with personal loans often showing higher defaults, influencing risk assessment strategies.</a:t>
            </a:r>
          </a:p>
        </p:txBody>
      </p:sp>
      <p:sp>
        <p:nvSpPr>
          <p:cNvPr name="TextBox 54" id="54"/>
          <p:cNvSpPr txBox="true"/>
          <p:nvPr/>
        </p:nvSpPr>
        <p:spPr>
          <a:xfrm rot="0">
            <a:off x="11015017" y="7955071"/>
            <a:ext cx="6244283" cy="1276898"/>
          </a:xfrm>
          <a:prstGeom prst="rect">
            <a:avLst/>
          </a:prstGeom>
        </p:spPr>
        <p:txBody>
          <a:bodyPr anchor="t" rtlCol="false" tIns="0" lIns="0" bIns="0" rIns="0">
            <a:spAutoFit/>
          </a:bodyPr>
          <a:lstStyle/>
          <a:p>
            <a:pPr algn="l">
              <a:lnSpc>
                <a:spcPts val="2594"/>
              </a:lnSpc>
            </a:pPr>
            <a:r>
              <a:rPr lang="en-US" sz="1853">
                <a:solidFill>
                  <a:srgbClr val="01003B"/>
                </a:solidFill>
                <a:latin typeface="Be Vietnam Ultra-Bold"/>
                <a:ea typeface="Be Vietnam Ultra-Bold"/>
                <a:cs typeface="Be Vietnam Ultra-Bold"/>
                <a:sym typeface="Be Vietnam Ultra-Bold"/>
              </a:rPr>
              <a:t>Demographic Insights and Default Patterns:</a:t>
            </a:r>
            <a:r>
              <a:rPr lang="en-US" sz="1853">
                <a:solidFill>
                  <a:srgbClr val="01003B"/>
                </a:solidFill>
                <a:latin typeface="Be Vietnam"/>
                <a:ea typeface="Be Vietnam"/>
                <a:cs typeface="Be Vietnam"/>
                <a:sym typeface="Be Vietnam"/>
              </a:rPr>
              <a:t> Younger age and lower education levels correlate with higher loan default rates, suggesting targeted risk management and product offerings.</a:t>
            </a:r>
          </a:p>
        </p:txBody>
      </p:sp>
      <p:sp>
        <p:nvSpPr>
          <p:cNvPr name="TextBox 55" id="55"/>
          <p:cNvSpPr txBox="true"/>
          <p:nvPr/>
        </p:nvSpPr>
        <p:spPr>
          <a:xfrm rot="0">
            <a:off x="691809" y="1510681"/>
            <a:ext cx="7087588" cy="702818"/>
          </a:xfrm>
          <a:prstGeom prst="rect">
            <a:avLst/>
          </a:prstGeom>
        </p:spPr>
        <p:txBody>
          <a:bodyPr anchor="t" rtlCol="false" tIns="0" lIns="0" bIns="0" rIns="0">
            <a:spAutoFit/>
          </a:bodyPr>
          <a:lstStyle/>
          <a:p>
            <a:pPr algn="l">
              <a:lnSpc>
                <a:spcPts val="5355"/>
              </a:lnSpc>
            </a:pPr>
            <a:r>
              <a:rPr lang="en-US" sz="5199" spc="166">
                <a:solidFill>
                  <a:srgbClr val="01003B"/>
                </a:solidFill>
                <a:latin typeface="Be Vietnam Ultra-Bold"/>
                <a:ea typeface="Be Vietnam Ultra-Bold"/>
                <a:cs typeface="Be Vietnam Ultra-Bold"/>
                <a:sym typeface="Be Vietnam Ultra-Bold"/>
              </a:rPr>
              <a:t>INSIGHTS</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a:grpSpLocks noChangeAspect="true"/>
          </p:cNvGrpSpPr>
          <p:nvPr/>
        </p:nvGrpSpPr>
        <p:grpSpPr>
          <a:xfrm rot="0">
            <a:off x="1028700" y="3326044"/>
            <a:ext cx="9966714" cy="5716787"/>
            <a:chOff x="0" y="0"/>
            <a:chExt cx="7981950" cy="4578350"/>
          </a:xfrm>
        </p:grpSpPr>
        <p:sp>
          <p:nvSpPr>
            <p:cNvPr name="Freeform 4" id="4"/>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5" id="5"/>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292929"/>
            </a:solidFill>
          </p:spPr>
        </p:sp>
        <p:sp>
          <p:nvSpPr>
            <p:cNvPr name="Freeform 6" id="6"/>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292929"/>
            </a:solidFill>
          </p:spPr>
        </p:sp>
        <p:sp>
          <p:nvSpPr>
            <p:cNvPr name="Freeform 7" id="7"/>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292929"/>
            </a:solidFill>
          </p:spPr>
        </p:sp>
        <p:sp>
          <p:nvSpPr>
            <p:cNvPr name="Freeform 8" id="8"/>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5630" t="0" r="-5630" b="0"/>
              </a:stretch>
            </a:blipFill>
          </p:spPr>
        </p:sp>
      </p:grpSp>
      <p:grpSp>
        <p:nvGrpSpPr>
          <p:cNvPr name="Group 9" id="9"/>
          <p:cNvGrpSpPr/>
          <p:nvPr/>
        </p:nvGrpSpPr>
        <p:grpSpPr>
          <a:xfrm rot="0">
            <a:off x="2402741" y="7499780"/>
            <a:ext cx="2412757" cy="527396"/>
            <a:chOff x="0" y="0"/>
            <a:chExt cx="635459" cy="138903"/>
          </a:xfrm>
        </p:grpSpPr>
        <p:sp>
          <p:nvSpPr>
            <p:cNvPr name="Freeform 10" id="10"/>
            <p:cNvSpPr/>
            <p:nvPr/>
          </p:nvSpPr>
          <p:spPr>
            <a:xfrm flipH="false" flipV="false" rot="0">
              <a:off x="0" y="0"/>
              <a:ext cx="635459" cy="138903"/>
            </a:xfrm>
            <a:custGeom>
              <a:avLst/>
              <a:gdLst/>
              <a:ahLst/>
              <a:cxnLst/>
              <a:rect r="r" b="b" t="t" l="l"/>
              <a:pathLst>
                <a:path h="138903" w="635459">
                  <a:moveTo>
                    <a:pt x="0" y="0"/>
                  </a:moveTo>
                  <a:lnTo>
                    <a:pt x="635459" y="0"/>
                  </a:lnTo>
                  <a:lnTo>
                    <a:pt x="635459" y="138903"/>
                  </a:lnTo>
                  <a:lnTo>
                    <a:pt x="0" y="138903"/>
                  </a:lnTo>
                  <a:close/>
                </a:path>
              </a:pathLst>
            </a:custGeom>
            <a:solidFill>
              <a:srgbClr val="000000"/>
            </a:solidFill>
          </p:spPr>
        </p:sp>
        <p:sp>
          <p:nvSpPr>
            <p:cNvPr name="TextBox 11" id="11"/>
            <p:cNvSpPr txBox="true"/>
            <p:nvPr/>
          </p:nvSpPr>
          <p:spPr>
            <a:xfrm>
              <a:off x="0" y="-47625"/>
              <a:ext cx="635459" cy="186528"/>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2135193" y="1386610"/>
            <a:ext cx="14661197" cy="1500506"/>
          </a:xfrm>
          <a:prstGeom prst="rect">
            <a:avLst/>
          </a:prstGeom>
        </p:spPr>
        <p:txBody>
          <a:bodyPr anchor="t" rtlCol="false" tIns="0" lIns="0" bIns="0" rIns="0">
            <a:spAutoFit/>
          </a:bodyPr>
          <a:lstStyle/>
          <a:p>
            <a:pPr algn="ctr">
              <a:lnSpc>
                <a:spcPts val="12319"/>
              </a:lnSpc>
              <a:spcBef>
                <a:spcPct val="0"/>
              </a:spcBef>
            </a:pPr>
            <a:r>
              <a:rPr lang="en-US" sz="8799">
                <a:solidFill>
                  <a:srgbClr val="01003B"/>
                </a:solidFill>
                <a:latin typeface="Be Vietnam Ultra-Bold"/>
                <a:ea typeface="Be Vietnam Ultra-Bold"/>
                <a:cs typeface="Be Vietnam Ultra-Bold"/>
                <a:sym typeface="Be Vietnam Ultra-Bold"/>
              </a:rPr>
              <a:t>RESULT</a:t>
            </a:r>
          </a:p>
        </p:txBody>
      </p:sp>
      <p:sp>
        <p:nvSpPr>
          <p:cNvPr name="TextBox 13" id="13"/>
          <p:cNvSpPr txBox="true"/>
          <p:nvPr/>
        </p:nvSpPr>
        <p:spPr>
          <a:xfrm rot="0">
            <a:off x="11339923" y="3230794"/>
            <a:ext cx="5919377" cy="6530975"/>
          </a:xfrm>
          <a:prstGeom prst="rect">
            <a:avLst/>
          </a:prstGeom>
        </p:spPr>
        <p:txBody>
          <a:bodyPr anchor="t" rtlCol="false" tIns="0" lIns="0" bIns="0" rIns="0">
            <a:spAutoFit/>
          </a:bodyPr>
          <a:lstStyle/>
          <a:p>
            <a:pPr algn="l">
              <a:lnSpc>
                <a:spcPts val="3999"/>
              </a:lnSpc>
            </a:pPr>
            <a:r>
              <a:rPr lang="en-US" sz="2499">
                <a:solidFill>
                  <a:srgbClr val="01003B"/>
                </a:solidFill>
                <a:latin typeface="Be Vietnam"/>
                <a:ea typeface="Be Vietnam"/>
                <a:cs typeface="Be Vietnam"/>
                <a:sym typeface="Be Vietnam"/>
              </a:rPr>
              <a:t>This project has equipped the finance company with actionable insights into customer attributes and loan characteristics influencing loan default. By leveraging Excel's analytical tools, we have identified potential strategies to mitigate risks associated with loan approval while ensuring capable applicants are accepted unjustly. The findings are crucial for optimising business decisions and improving the overall loan approval process.</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689571">
            <a:off x="12939732" y="-1577438"/>
            <a:ext cx="3086100" cy="7144088"/>
            <a:chOff x="0" y="0"/>
            <a:chExt cx="812800" cy="1881571"/>
          </a:xfrm>
        </p:grpSpPr>
        <p:sp>
          <p:nvSpPr>
            <p:cNvPr name="Freeform 4" id="4"/>
            <p:cNvSpPr/>
            <p:nvPr/>
          </p:nvSpPr>
          <p:spPr>
            <a:xfrm flipH="false" flipV="false" rot="0">
              <a:off x="0" y="0"/>
              <a:ext cx="812800" cy="1881571"/>
            </a:xfrm>
            <a:custGeom>
              <a:avLst/>
              <a:gdLst/>
              <a:ahLst/>
              <a:cxnLst/>
              <a:rect r="r" b="b" t="t" l="l"/>
              <a:pathLst>
                <a:path h="1881571" w="812800">
                  <a:moveTo>
                    <a:pt x="0" y="0"/>
                  </a:moveTo>
                  <a:lnTo>
                    <a:pt x="812800" y="0"/>
                  </a:lnTo>
                  <a:lnTo>
                    <a:pt x="812800" y="1881571"/>
                  </a:lnTo>
                  <a:lnTo>
                    <a:pt x="0" y="1881571"/>
                  </a:lnTo>
                  <a:close/>
                </a:path>
              </a:pathLst>
            </a:custGeom>
            <a:solidFill>
              <a:srgbClr val="262262"/>
            </a:solidFill>
          </p:spPr>
        </p:sp>
        <p:sp>
          <p:nvSpPr>
            <p:cNvPr name="TextBox 5" id="5"/>
            <p:cNvSpPr txBox="true"/>
            <p:nvPr/>
          </p:nvSpPr>
          <p:spPr>
            <a:xfrm>
              <a:off x="0" y="-47625"/>
              <a:ext cx="812800" cy="1929196"/>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true" rot="0">
            <a:off x="11582150" y="-457538"/>
            <a:ext cx="7026757" cy="11202077"/>
          </a:xfrm>
          <a:custGeom>
            <a:avLst/>
            <a:gdLst/>
            <a:ahLst/>
            <a:cxnLst/>
            <a:rect r="r" b="b" t="t" l="l"/>
            <a:pathLst>
              <a:path h="11202077" w="7026757">
                <a:moveTo>
                  <a:pt x="0" y="11202076"/>
                </a:moveTo>
                <a:lnTo>
                  <a:pt x="7026757" y="11202076"/>
                </a:lnTo>
                <a:lnTo>
                  <a:pt x="7026757" y="0"/>
                </a:lnTo>
                <a:lnTo>
                  <a:pt x="0" y="0"/>
                </a:lnTo>
                <a:lnTo>
                  <a:pt x="0" y="1120207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255401" y="2578091"/>
            <a:ext cx="11132996" cy="6212677"/>
            <a:chOff x="0" y="0"/>
            <a:chExt cx="3498255" cy="1952172"/>
          </a:xfrm>
        </p:grpSpPr>
        <p:sp>
          <p:nvSpPr>
            <p:cNvPr name="Freeform 8" id="8"/>
            <p:cNvSpPr/>
            <p:nvPr/>
          </p:nvSpPr>
          <p:spPr>
            <a:xfrm flipH="false" flipV="false" rot="0">
              <a:off x="0" y="0"/>
              <a:ext cx="3498255" cy="1952172"/>
            </a:xfrm>
            <a:custGeom>
              <a:avLst/>
              <a:gdLst/>
              <a:ahLst/>
              <a:cxnLst/>
              <a:rect r="r" b="b" t="t" l="l"/>
              <a:pathLst>
                <a:path h="1952172" w="3498255">
                  <a:moveTo>
                    <a:pt x="9736" y="0"/>
                  </a:moveTo>
                  <a:lnTo>
                    <a:pt x="3488519" y="0"/>
                  </a:lnTo>
                  <a:cubicBezTo>
                    <a:pt x="3493896" y="0"/>
                    <a:pt x="3498255" y="4359"/>
                    <a:pt x="3498255" y="9736"/>
                  </a:cubicBezTo>
                  <a:lnTo>
                    <a:pt x="3498255" y="1942436"/>
                  </a:lnTo>
                  <a:cubicBezTo>
                    <a:pt x="3498255" y="1947813"/>
                    <a:pt x="3493896" y="1952172"/>
                    <a:pt x="3488519" y="1952172"/>
                  </a:cubicBezTo>
                  <a:lnTo>
                    <a:pt x="9736" y="1952172"/>
                  </a:lnTo>
                  <a:cubicBezTo>
                    <a:pt x="4359" y="1952172"/>
                    <a:pt x="0" y="1947813"/>
                    <a:pt x="0" y="194243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name="TextBox 9" id="9"/>
            <p:cNvSpPr txBox="true"/>
            <p:nvPr/>
          </p:nvSpPr>
          <p:spPr>
            <a:xfrm>
              <a:off x="0" y="-47625"/>
              <a:ext cx="3498255" cy="1999797"/>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2381904" y="2774612"/>
            <a:ext cx="9759736" cy="2339700"/>
          </a:xfrm>
          <a:prstGeom prst="rect">
            <a:avLst/>
          </a:prstGeom>
        </p:spPr>
        <p:txBody>
          <a:bodyPr anchor="t" rtlCol="false" tIns="0" lIns="0" bIns="0" rIns="0">
            <a:spAutoFit/>
          </a:bodyPr>
          <a:lstStyle/>
          <a:p>
            <a:pPr algn="l">
              <a:lnSpc>
                <a:spcPts val="19090"/>
              </a:lnSpc>
              <a:spcBef>
                <a:spcPct val="0"/>
              </a:spcBef>
            </a:pPr>
            <a:r>
              <a:rPr lang="en-US" sz="13635">
                <a:solidFill>
                  <a:srgbClr val="33326B"/>
                </a:solidFill>
                <a:latin typeface="TT Chocolates Bold"/>
                <a:ea typeface="TT Chocolates Bold"/>
                <a:cs typeface="TT Chocolates Bold"/>
                <a:sym typeface="TT Chocolates Bold"/>
              </a:rPr>
              <a:t>THANK YOU</a:t>
            </a:r>
          </a:p>
        </p:txBody>
      </p:sp>
      <p:grpSp>
        <p:nvGrpSpPr>
          <p:cNvPr name="Group 11" id="11"/>
          <p:cNvGrpSpPr/>
          <p:nvPr/>
        </p:nvGrpSpPr>
        <p:grpSpPr>
          <a:xfrm rot="0">
            <a:off x="2483831" y="5905019"/>
            <a:ext cx="8541968" cy="1979413"/>
            <a:chOff x="0" y="0"/>
            <a:chExt cx="11389291" cy="2639217"/>
          </a:xfrm>
        </p:grpSpPr>
        <p:grpSp>
          <p:nvGrpSpPr>
            <p:cNvPr name="Group 12" id="12"/>
            <p:cNvGrpSpPr/>
            <p:nvPr/>
          </p:nvGrpSpPr>
          <p:grpSpPr>
            <a:xfrm rot="0">
              <a:off x="15531" y="0"/>
              <a:ext cx="1106344" cy="110634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8CFAE">
                      <a:alpha val="100000"/>
                    </a:srgbClr>
                  </a:gs>
                  <a:gs pos="100000">
                    <a:srgbClr val="0A2952">
                      <a:alpha val="100000"/>
                    </a:srgbClr>
                  </a:gs>
                </a:gsLst>
                <a:lin ang="5400000"/>
              </a:gradFill>
            </p:spPr>
          </p:sp>
          <p:sp>
            <p:nvSpPr>
              <p:cNvPr name="TextBox 14" id="14"/>
              <p:cNvSpPr txBox="true"/>
              <p:nvPr/>
            </p:nvSpPr>
            <p:spPr>
              <a:xfrm>
                <a:off x="76200" y="95250"/>
                <a:ext cx="660400" cy="641350"/>
              </a:xfrm>
              <a:prstGeom prst="rect">
                <a:avLst/>
              </a:prstGeom>
            </p:spPr>
            <p:txBody>
              <a:bodyPr anchor="ctr" rtlCol="false" tIns="50800" lIns="50800" bIns="50800" rIns="50800"/>
              <a:lstStyle/>
              <a:p>
                <a:pPr algn="ctr">
                  <a:lnSpc>
                    <a:spcPts val="2750"/>
                  </a:lnSpc>
                </a:pPr>
              </a:p>
            </p:txBody>
          </p:sp>
        </p:grpSp>
        <p:sp>
          <p:nvSpPr>
            <p:cNvPr name="Freeform 15" id="15"/>
            <p:cNvSpPr/>
            <p:nvPr/>
          </p:nvSpPr>
          <p:spPr>
            <a:xfrm flipH="false" flipV="false" rot="0">
              <a:off x="190160" y="148195"/>
              <a:ext cx="757087" cy="759850"/>
            </a:xfrm>
            <a:custGeom>
              <a:avLst/>
              <a:gdLst/>
              <a:ahLst/>
              <a:cxnLst/>
              <a:rect r="r" b="b" t="t" l="l"/>
              <a:pathLst>
                <a:path h="759850" w="757087">
                  <a:moveTo>
                    <a:pt x="0" y="0"/>
                  </a:moveTo>
                  <a:lnTo>
                    <a:pt x="757086" y="0"/>
                  </a:lnTo>
                  <a:lnTo>
                    <a:pt x="757086" y="759850"/>
                  </a:lnTo>
                  <a:lnTo>
                    <a:pt x="0" y="7598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0" y="1532873"/>
              <a:ext cx="1106344" cy="110634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8CFAE">
                      <a:alpha val="100000"/>
                    </a:srgbClr>
                  </a:gs>
                  <a:gs pos="100000">
                    <a:srgbClr val="0A2952">
                      <a:alpha val="100000"/>
                    </a:srgbClr>
                  </a:gs>
                </a:gsLst>
                <a:lin ang="5400000"/>
              </a:gradFill>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2750"/>
                  </a:lnSpc>
                </a:pPr>
              </a:p>
            </p:txBody>
          </p:sp>
        </p:grpSp>
        <p:sp>
          <p:nvSpPr>
            <p:cNvPr name="Freeform 19" id="19"/>
            <p:cNvSpPr/>
            <p:nvPr/>
          </p:nvSpPr>
          <p:spPr>
            <a:xfrm flipH="false" flipV="false" rot="0">
              <a:off x="178212" y="1788766"/>
              <a:ext cx="724841" cy="557469"/>
            </a:xfrm>
            <a:custGeom>
              <a:avLst/>
              <a:gdLst/>
              <a:ahLst/>
              <a:cxnLst/>
              <a:rect r="r" b="b" t="t" l="l"/>
              <a:pathLst>
                <a:path h="557469" w="724841">
                  <a:moveTo>
                    <a:pt x="0" y="0"/>
                  </a:moveTo>
                  <a:lnTo>
                    <a:pt x="724842" y="0"/>
                  </a:lnTo>
                  <a:lnTo>
                    <a:pt x="724842" y="557469"/>
                  </a:lnTo>
                  <a:lnTo>
                    <a:pt x="0" y="5574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395160" y="150983"/>
              <a:ext cx="9978601" cy="480483"/>
            </a:xfrm>
            <a:prstGeom prst="rect">
              <a:avLst/>
            </a:prstGeom>
          </p:spPr>
          <p:txBody>
            <a:bodyPr anchor="t" rtlCol="false" tIns="0" lIns="0" bIns="0" rIns="0">
              <a:spAutoFit/>
            </a:bodyPr>
            <a:lstStyle/>
            <a:p>
              <a:pPr algn="just">
                <a:lnSpc>
                  <a:spcPts val="2750"/>
                </a:lnSpc>
              </a:pPr>
              <a:r>
                <a:rPr lang="en-US" sz="2500" u="sng">
                  <a:solidFill>
                    <a:srgbClr val="33326B"/>
                  </a:solidFill>
                  <a:latin typeface="Be Vietnam Ultra-Bold"/>
                  <a:ea typeface="Be Vietnam Ultra-Bold"/>
                  <a:cs typeface="Be Vietnam Ultra-Bold"/>
                  <a:sym typeface="Be Vietnam Ultra-Bold"/>
                  <a:hlinkClick r:id="rId9" tooltip="https://drive.google.com/drive/folders/1vl1mfn-VlkrNTsA-477bpC7gwAe22zQw?usp=sharing"/>
                </a:rPr>
                <a:t>Link for the folder for cleaned data</a:t>
              </a:r>
            </a:p>
          </p:txBody>
        </p:sp>
        <p:sp>
          <p:nvSpPr>
            <p:cNvPr name="TextBox 21" id="21"/>
            <p:cNvSpPr txBox="true"/>
            <p:nvPr/>
          </p:nvSpPr>
          <p:spPr>
            <a:xfrm rot="0">
              <a:off x="1395160" y="1641105"/>
              <a:ext cx="9994131" cy="532342"/>
            </a:xfrm>
            <a:prstGeom prst="rect">
              <a:avLst/>
            </a:prstGeom>
          </p:spPr>
          <p:txBody>
            <a:bodyPr anchor="t" rtlCol="false" tIns="0" lIns="0" bIns="0" rIns="0">
              <a:spAutoFit/>
            </a:bodyPr>
            <a:lstStyle/>
            <a:p>
              <a:pPr algn="just">
                <a:lnSpc>
                  <a:spcPts val="3250"/>
                </a:lnSpc>
              </a:pPr>
              <a:r>
                <a:rPr lang="en-US" sz="2500">
                  <a:solidFill>
                    <a:srgbClr val="01003B"/>
                  </a:solidFill>
                  <a:latin typeface="Be Vietnam Ultra-Bold"/>
                  <a:ea typeface="Be Vietnam Ultra-Bold"/>
                  <a:cs typeface="Be Vietnam Ultra-Bold"/>
                  <a:sym typeface="Be Vietnam Ultra-Bold"/>
                </a:rPr>
                <a:t>sakhipatel20@gmail.com</a:t>
              </a:r>
            </a:p>
          </p:txBody>
        </p:sp>
      </p:grpSp>
      <p:sp>
        <p:nvSpPr>
          <p:cNvPr name="TextBox 22" id="22"/>
          <p:cNvSpPr txBox="true"/>
          <p:nvPr/>
        </p:nvSpPr>
        <p:spPr>
          <a:xfrm rot="0">
            <a:off x="2560269" y="4884521"/>
            <a:ext cx="8465531" cy="515673"/>
          </a:xfrm>
          <a:prstGeom prst="rect">
            <a:avLst/>
          </a:prstGeom>
        </p:spPr>
        <p:txBody>
          <a:bodyPr anchor="t" rtlCol="false" tIns="0" lIns="0" bIns="0" rIns="0">
            <a:spAutoFit/>
          </a:bodyPr>
          <a:lstStyle/>
          <a:p>
            <a:pPr algn="l">
              <a:lnSpc>
                <a:spcPts val="4127"/>
              </a:lnSpc>
              <a:spcBef>
                <a:spcPct val="0"/>
              </a:spcBef>
            </a:pPr>
            <a:r>
              <a:rPr lang="en-US" sz="2947">
                <a:solidFill>
                  <a:srgbClr val="33326B"/>
                </a:solidFill>
                <a:latin typeface="Hind Siliguri"/>
                <a:ea typeface="Hind Siliguri"/>
                <a:cs typeface="Hind Siliguri"/>
                <a:sym typeface="Hind Siliguri"/>
              </a:rPr>
              <a:t>Sakhi Patel</a:t>
            </a:r>
          </a:p>
        </p:txBody>
      </p:sp>
      <p:sp>
        <p:nvSpPr>
          <p:cNvPr name="AutoShape 23" id="23"/>
          <p:cNvSpPr/>
          <p:nvPr/>
        </p:nvSpPr>
        <p:spPr>
          <a:xfrm>
            <a:off x="2483874" y="5657369"/>
            <a:ext cx="8541883" cy="19050"/>
          </a:xfrm>
          <a:prstGeom prst="line">
            <a:avLst/>
          </a:prstGeom>
          <a:ln cap="flat" w="38100">
            <a:solidFill>
              <a:srgbClr val="195759"/>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5400000">
            <a:off x="-10782321" y="4902386"/>
            <a:ext cx="24012912" cy="7628483"/>
            <a:chOff x="0" y="0"/>
            <a:chExt cx="6324388" cy="2009148"/>
          </a:xfrm>
        </p:grpSpPr>
        <p:sp>
          <p:nvSpPr>
            <p:cNvPr name="Freeform 4" id="4"/>
            <p:cNvSpPr/>
            <p:nvPr/>
          </p:nvSpPr>
          <p:spPr>
            <a:xfrm flipH="false" flipV="false" rot="0">
              <a:off x="0" y="0"/>
              <a:ext cx="6324388" cy="2009148"/>
            </a:xfrm>
            <a:custGeom>
              <a:avLst/>
              <a:gdLst/>
              <a:ahLst/>
              <a:cxnLst/>
              <a:rect r="r" b="b" t="t" l="l"/>
              <a:pathLst>
                <a:path h="2009148" w="6324388">
                  <a:moveTo>
                    <a:pt x="0" y="0"/>
                  </a:moveTo>
                  <a:lnTo>
                    <a:pt x="6324388" y="0"/>
                  </a:lnTo>
                  <a:lnTo>
                    <a:pt x="6324388" y="2009148"/>
                  </a:lnTo>
                  <a:lnTo>
                    <a:pt x="0" y="2009148"/>
                  </a:lnTo>
                  <a:close/>
                </a:path>
              </a:pathLst>
            </a:custGeom>
            <a:solidFill>
              <a:srgbClr val="195759"/>
            </a:solidFill>
          </p:spPr>
        </p:sp>
        <p:sp>
          <p:nvSpPr>
            <p:cNvPr name="TextBox 5" id="5"/>
            <p:cNvSpPr txBox="true"/>
            <p:nvPr/>
          </p:nvSpPr>
          <p:spPr>
            <a:xfrm>
              <a:off x="0" y="-47625"/>
              <a:ext cx="6324388" cy="2056773"/>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9593334" y="2205401"/>
            <a:ext cx="7830580" cy="2863298"/>
          </a:xfrm>
          <a:prstGeom prst="rect">
            <a:avLst/>
          </a:prstGeom>
        </p:spPr>
        <p:txBody>
          <a:bodyPr anchor="t" rtlCol="false" tIns="0" lIns="0" bIns="0" rIns="0">
            <a:spAutoFit/>
          </a:bodyPr>
          <a:lstStyle/>
          <a:p>
            <a:pPr algn="l">
              <a:lnSpc>
                <a:spcPts val="11338"/>
              </a:lnSpc>
            </a:pPr>
            <a:r>
              <a:rPr lang="en-US" sz="9370">
                <a:solidFill>
                  <a:srgbClr val="01003B"/>
                </a:solidFill>
                <a:latin typeface="Be Vietnam Ultra-Bold"/>
                <a:ea typeface="Be Vietnam Ultra-Bold"/>
                <a:cs typeface="Be Vietnam Ultra-Bold"/>
                <a:sym typeface="Be Vietnam Ultra-Bold"/>
              </a:rPr>
              <a:t>FIND NULL VALUES</a:t>
            </a:r>
          </a:p>
        </p:txBody>
      </p:sp>
      <p:grpSp>
        <p:nvGrpSpPr>
          <p:cNvPr name="Group 7" id="7"/>
          <p:cNvGrpSpPr/>
          <p:nvPr/>
        </p:nvGrpSpPr>
        <p:grpSpPr>
          <a:xfrm rot="8100000">
            <a:off x="16119176" y="1722797"/>
            <a:ext cx="2103985" cy="210398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true">
              <a:gsLst>
                <a:gs pos="0">
                  <a:srgbClr val="48CFAE">
                    <a:alpha val="100000"/>
                  </a:srgbClr>
                </a:gs>
                <a:gs pos="100000">
                  <a:srgbClr val="006D83">
                    <a:alpha val="100000"/>
                  </a:srgbClr>
                </a:gs>
              </a:gsLst>
              <a:lin ang="5400000"/>
            </a:gra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8100000">
            <a:off x="13520930" y="-3509309"/>
            <a:ext cx="4742111" cy="47421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5400000"/>
            </a:gra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2700000">
            <a:off x="18312959" y="-1232802"/>
            <a:ext cx="4742111" cy="474211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0"/>
            </a:gradFill>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6" id="16"/>
          <p:cNvGrpSpPr/>
          <p:nvPr/>
        </p:nvGrpSpPr>
        <p:grpSpPr>
          <a:xfrm rot="-8100000">
            <a:off x="16677587" y="644672"/>
            <a:ext cx="987162" cy="98716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name="TextBox 18" id="18"/>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9" id="19"/>
          <p:cNvGrpSpPr/>
          <p:nvPr/>
        </p:nvGrpSpPr>
        <p:grpSpPr>
          <a:xfrm rot="5400000">
            <a:off x="1033227" y="1392172"/>
            <a:ext cx="8010298" cy="7502656"/>
            <a:chOff x="0" y="0"/>
            <a:chExt cx="3094495" cy="2898386"/>
          </a:xfrm>
        </p:grpSpPr>
        <p:sp>
          <p:nvSpPr>
            <p:cNvPr name="Freeform 20" id="20"/>
            <p:cNvSpPr/>
            <p:nvPr/>
          </p:nvSpPr>
          <p:spPr>
            <a:xfrm flipH="false" flipV="false" rot="0">
              <a:off x="0" y="0"/>
              <a:ext cx="3094495" cy="2898386"/>
            </a:xfrm>
            <a:custGeom>
              <a:avLst/>
              <a:gdLst/>
              <a:ahLst/>
              <a:cxnLst/>
              <a:rect r="r" b="b" t="t" l="l"/>
              <a:pathLst>
                <a:path h="2898386" w="3094495">
                  <a:moveTo>
                    <a:pt x="13531" y="0"/>
                  </a:moveTo>
                  <a:lnTo>
                    <a:pt x="3080964" y="0"/>
                  </a:lnTo>
                  <a:cubicBezTo>
                    <a:pt x="3084553" y="0"/>
                    <a:pt x="3087994" y="1426"/>
                    <a:pt x="3090532" y="3963"/>
                  </a:cubicBezTo>
                  <a:cubicBezTo>
                    <a:pt x="3093070" y="6501"/>
                    <a:pt x="3094495" y="9942"/>
                    <a:pt x="3094495" y="13531"/>
                  </a:cubicBezTo>
                  <a:lnTo>
                    <a:pt x="3094495" y="2884855"/>
                  </a:lnTo>
                  <a:cubicBezTo>
                    <a:pt x="3094495" y="2888443"/>
                    <a:pt x="3093070" y="2891885"/>
                    <a:pt x="3090532" y="2894423"/>
                  </a:cubicBezTo>
                  <a:cubicBezTo>
                    <a:pt x="3087994" y="2896960"/>
                    <a:pt x="3084553" y="2898386"/>
                    <a:pt x="3080964" y="2898386"/>
                  </a:cubicBezTo>
                  <a:lnTo>
                    <a:pt x="13531" y="2898386"/>
                  </a:lnTo>
                  <a:cubicBezTo>
                    <a:pt x="9942" y="2898386"/>
                    <a:pt x="6501" y="2896960"/>
                    <a:pt x="3963" y="2894423"/>
                  </a:cubicBezTo>
                  <a:cubicBezTo>
                    <a:pt x="1426" y="2891885"/>
                    <a:pt x="0" y="2888443"/>
                    <a:pt x="0" y="2884855"/>
                  </a:cubicBezTo>
                  <a:lnTo>
                    <a:pt x="0" y="13531"/>
                  </a:lnTo>
                  <a:cubicBezTo>
                    <a:pt x="0" y="9942"/>
                    <a:pt x="1426" y="6501"/>
                    <a:pt x="3963" y="3963"/>
                  </a:cubicBezTo>
                  <a:cubicBezTo>
                    <a:pt x="6501" y="1426"/>
                    <a:pt x="9942" y="0"/>
                    <a:pt x="13531" y="0"/>
                  </a:cubicBezTo>
                  <a:close/>
                </a:path>
              </a:pathLst>
            </a:custGeom>
            <a:solidFill>
              <a:srgbClr val="FFFFFF"/>
            </a:solidFill>
            <a:ln w="104775" cap="sq">
              <a:solidFill>
                <a:srgbClr val="48CFAE"/>
              </a:solidFill>
              <a:prstDash val="solid"/>
              <a:miter/>
            </a:ln>
          </p:spPr>
        </p:sp>
        <p:sp>
          <p:nvSpPr>
            <p:cNvPr name="TextBox 21" id="21"/>
            <p:cNvSpPr txBox="true"/>
            <p:nvPr/>
          </p:nvSpPr>
          <p:spPr>
            <a:xfrm>
              <a:off x="0" y="-47625"/>
              <a:ext cx="3094495" cy="2946011"/>
            </a:xfrm>
            <a:prstGeom prst="rect">
              <a:avLst/>
            </a:prstGeom>
          </p:spPr>
          <p:txBody>
            <a:bodyPr anchor="ctr" rtlCol="false" tIns="50800" lIns="50800" bIns="50800" rIns="50800"/>
            <a:lstStyle/>
            <a:p>
              <a:pPr algn="ctr">
                <a:lnSpc>
                  <a:spcPts val="2800"/>
                </a:lnSpc>
              </a:pPr>
            </a:p>
          </p:txBody>
        </p:sp>
      </p:grpSp>
      <p:sp>
        <p:nvSpPr>
          <p:cNvPr name="Freeform 22" id="22"/>
          <p:cNvSpPr/>
          <p:nvPr/>
        </p:nvSpPr>
        <p:spPr>
          <a:xfrm flipH="false" flipV="false" rot="0">
            <a:off x="1499802" y="1473334"/>
            <a:ext cx="7045186" cy="7447402"/>
          </a:xfrm>
          <a:custGeom>
            <a:avLst/>
            <a:gdLst/>
            <a:ahLst/>
            <a:cxnLst/>
            <a:rect r="r" b="b" t="t" l="l"/>
            <a:pathLst>
              <a:path h="7447402" w="7045186">
                <a:moveTo>
                  <a:pt x="0" y="0"/>
                </a:moveTo>
                <a:lnTo>
                  <a:pt x="7045186" y="0"/>
                </a:lnTo>
                <a:lnTo>
                  <a:pt x="7045186" y="7447402"/>
                </a:lnTo>
                <a:lnTo>
                  <a:pt x="0" y="7447402"/>
                </a:lnTo>
                <a:lnTo>
                  <a:pt x="0" y="0"/>
                </a:lnTo>
                <a:close/>
              </a:path>
            </a:pathLst>
          </a:custGeom>
          <a:blipFill>
            <a:blip r:embed="rId3"/>
            <a:stretch>
              <a:fillRect l="-15771" t="0" r="-107598" b="0"/>
            </a:stretch>
          </a:blipFill>
        </p:spPr>
      </p:sp>
      <p:sp>
        <p:nvSpPr>
          <p:cNvPr name="TextBox 23" id="23"/>
          <p:cNvSpPr txBox="true"/>
          <p:nvPr/>
        </p:nvSpPr>
        <p:spPr>
          <a:xfrm rot="0">
            <a:off x="9593334" y="5344924"/>
            <a:ext cx="7033991" cy="3511403"/>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Firstly, analyze the percentage of null values in each column. Drop columns that have more than 50% null data. </a:t>
            </a:r>
          </a:p>
          <a:p>
            <a:pPr algn="l">
              <a:lnSpc>
                <a:spcPts val="4004"/>
              </a:lnSpc>
            </a:pPr>
          </a:p>
          <a:p>
            <a:pPr algn="l">
              <a:lnSpc>
                <a:spcPts val="4004"/>
              </a:lnSpc>
            </a:pPr>
            <a:r>
              <a:rPr lang="en-US" sz="2502">
                <a:solidFill>
                  <a:srgbClr val="01003B"/>
                </a:solidFill>
                <a:latin typeface="Be Vietnam"/>
                <a:ea typeface="Be Vietnam"/>
                <a:cs typeface="Be Vietnam"/>
                <a:sym typeface="Be Vietnam"/>
              </a:rPr>
              <a:t>Using the formula:</a:t>
            </a:r>
          </a:p>
          <a:p>
            <a:pPr algn="l">
              <a:lnSpc>
                <a:spcPts val="4004"/>
              </a:lnSpc>
            </a:pPr>
            <a:r>
              <a:rPr lang="en-US" sz="2502">
                <a:solidFill>
                  <a:srgbClr val="01003B"/>
                </a:solidFill>
                <a:latin typeface="Be Vietnam Ultra-Bold"/>
                <a:ea typeface="Be Vietnam Ultra-Bold"/>
                <a:cs typeface="Be Vietnam Ultra-Bold"/>
                <a:sym typeface="Be Vietnam Ultra-Bold"/>
              </a:rPr>
              <a:t>=COUNTBLANK(A2:A5000)/COUNTA(A2:A5000)*100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5400000">
            <a:off x="-10782321" y="4902386"/>
            <a:ext cx="24012912" cy="7628483"/>
            <a:chOff x="0" y="0"/>
            <a:chExt cx="6324388" cy="2009148"/>
          </a:xfrm>
        </p:grpSpPr>
        <p:sp>
          <p:nvSpPr>
            <p:cNvPr name="Freeform 4" id="4"/>
            <p:cNvSpPr/>
            <p:nvPr/>
          </p:nvSpPr>
          <p:spPr>
            <a:xfrm flipH="false" flipV="false" rot="0">
              <a:off x="0" y="0"/>
              <a:ext cx="6324388" cy="2009148"/>
            </a:xfrm>
            <a:custGeom>
              <a:avLst/>
              <a:gdLst/>
              <a:ahLst/>
              <a:cxnLst/>
              <a:rect r="r" b="b" t="t" l="l"/>
              <a:pathLst>
                <a:path h="2009148" w="6324388">
                  <a:moveTo>
                    <a:pt x="0" y="0"/>
                  </a:moveTo>
                  <a:lnTo>
                    <a:pt x="6324388" y="0"/>
                  </a:lnTo>
                  <a:lnTo>
                    <a:pt x="6324388" y="2009148"/>
                  </a:lnTo>
                  <a:lnTo>
                    <a:pt x="0" y="2009148"/>
                  </a:lnTo>
                  <a:close/>
                </a:path>
              </a:pathLst>
            </a:custGeom>
            <a:solidFill>
              <a:srgbClr val="195759"/>
            </a:solidFill>
          </p:spPr>
        </p:sp>
        <p:sp>
          <p:nvSpPr>
            <p:cNvPr name="TextBox 5" id="5"/>
            <p:cNvSpPr txBox="true"/>
            <p:nvPr/>
          </p:nvSpPr>
          <p:spPr>
            <a:xfrm>
              <a:off x="0" y="-47625"/>
              <a:ext cx="6324388" cy="2056773"/>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9593334" y="2205401"/>
            <a:ext cx="7830580" cy="2863298"/>
          </a:xfrm>
          <a:prstGeom prst="rect">
            <a:avLst/>
          </a:prstGeom>
        </p:spPr>
        <p:txBody>
          <a:bodyPr anchor="t" rtlCol="false" tIns="0" lIns="0" bIns="0" rIns="0">
            <a:spAutoFit/>
          </a:bodyPr>
          <a:lstStyle/>
          <a:p>
            <a:pPr algn="l">
              <a:lnSpc>
                <a:spcPts val="11338"/>
              </a:lnSpc>
            </a:pPr>
            <a:r>
              <a:rPr lang="en-US" sz="9370">
                <a:solidFill>
                  <a:srgbClr val="01003B"/>
                </a:solidFill>
                <a:latin typeface="Be Vietnam Ultra-Bold"/>
                <a:ea typeface="Be Vietnam Ultra-Bold"/>
                <a:cs typeface="Be Vietnam Ultra-Bold"/>
                <a:sym typeface="Be Vietnam Ultra-Bold"/>
              </a:rPr>
              <a:t>REPLACE NULL VALUES </a:t>
            </a:r>
          </a:p>
        </p:txBody>
      </p:sp>
      <p:grpSp>
        <p:nvGrpSpPr>
          <p:cNvPr name="Group 7" id="7"/>
          <p:cNvGrpSpPr/>
          <p:nvPr/>
        </p:nvGrpSpPr>
        <p:grpSpPr>
          <a:xfrm rot="8100000">
            <a:off x="16119176" y="1722797"/>
            <a:ext cx="2103985" cy="210398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true">
              <a:gsLst>
                <a:gs pos="0">
                  <a:srgbClr val="48CFAE">
                    <a:alpha val="100000"/>
                  </a:srgbClr>
                </a:gs>
                <a:gs pos="100000">
                  <a:srgbClr val="006D83">
                    <a:alpha val="100000"/>
                  </a:srgbClr>
                </a:gs>
              </a:gsLst>
              <a:lin ang="5400000"/>
            </a:gra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8100000">
            <a:off x="13520930" y="-3509309"/>
            <a:ext cx="4742111" cy="47421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5400000"/>
            </a:gra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2700000">
            <a:off x="18312959" y="-1232802"/>
            <a:ext cx="4742111" cy="474211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0"/>
            </a:gradFill>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6" id="16"/>
          <p:cNvGrpSpPr/>
          <p:nvPr/>
        </p:nvGrpSpPr>
        <p:grpSpPr>
          <a:xfrm rot="-8100000">
            <a:off x="16677587" y="644672"/>
            <a:ext cx="987162" cy="98716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name="TextBox 18" id="18"/>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9" id="19"/>
          <p:cNvGrpSpPr/>
          <p:nvPr/>
        </p:nvGrpSpPr>
        <p:grpSpPr>
          <a:xfrm rot="5400000">
            <a:off x="1033227" y="1392172"/>
            <a:ext cx="8010298" cy="7502656"/>
            <a:chOff x="0" y="0"/>
            <a:chExt cx="3094495" cy="2898386"/>
          </a:xfrm>
        </p:grpSpPr>
        <p:sp>
          <p:nvSpPr>
            <p:cNvPr name="Freeform 20" id="20"/>
            <p:cNvSpPr/>
            <p:nvPr/>
          </p:nvSpPr>
          <p:spPr>
            <a:xfrm flipH="false" flipV="false" rot="0">
              <a:off x="0" y="0"/>
              <a:ext cx="3094495" cy="2898386"/>
            </a:xfrm>
            <a:custGeom>
              <a:avLst/>
              <a:gdLst/>
              <a:ahLst/>
              <a:cxnLst/>
              <a:rect r="r" b="b" t="t" l="l"/>
              <a:pathLst>
                <a:path h="2898386" w="3094495">
                  <a:moveTo>
                    <a:pt x="13531" y="0"/>
                  </a:moveTo>
                  <a:lnTo>
                    <a:pt x="3080964" y="0"/>
                  </a:lnTo>
                  <a:cubicBezTo>
                    <a:pt x="3084553" y="0"/>
                    <a:pt x="3087994" y="1426"/>
                    <a:pt x="3090532" y="3963"/>
                  </a:cubicBezTo>
                  <a:cubicBezTo>
                    <a:pt x="3093070" y="6501"/>
                    <a:pt x="3094495" y="9942"/>
                    <a:pt x="3094495" y="13531"/>
                  </a:cubicBezTo>
                  <a:lnTo>
                    <a:pt x="3094495" y="2884855"/>
                  </a:lnTo>
                  <a:cubicBezTo>
                    <a:pt x="3094495" y="2888443"/>
                    <a:pt x="3093070" y="2891885"/>
                    <a:pt x="3090532" y="2894423"/>
                  </a:cubicBezTo>
                  <a:cubicBezTo>
                    <a:pt x="3087994" y="2896960"/>
                    <a:pt x="3084553" y="2898386"/>
                    <a:pt x="3080964" y="2898386"/>
                  </a:cubicBezTo>
                  <a:lnTo>
                    <a:pt x="13531" y="2898386"/>
                  </a:lnTo>
                  <a:cubicBezTo>
                    <a:pt x="9942" y="2898386"/>
                    <a:pt x="6501" y="2896960"/>
                    <a:pt x="3963" y="2894423"/>
                  </a:cubicBezTo>
                  <a:cubicBezTo>
                    <a:pt x="1426" y="2891885"/>
                    <a:pt x="0" y="2888443"/>
                    <a:pt x="0" y="2884855"/>
                  </a:cubicBezTo>
                  <a:lnTo>
                    <a:pt x="0" y="13531"/>
                  </a:lnTo>
                  <a:cubicBezTo>
                    <a:pt x="0" y="9942"/>
                    <a:pt x="1426" y="6501"/>
                    <a:pt x="3963" y="3963"/>
                  </a:cubicBezTo>
                  <a:cubicBezTo>
                    <a:pt x="6501" y="1426"/>
                    <a:pt x="9942" y="0"/>
                    <a:pt x="13531" y="0"/>
                  </a:cubicBezTo>
                  <a:close/>
                </a:path>
              </a:pathLst>
            </a:custGeom>
            <a:solidFill>
              <a:srgbClr val="FFFFFF"/>
            </a:solidFill>
            <a:ln w="104775" cap="sq">
              <a:solidFill>
                <a:srgbClr val="48CFAE"/>
              </a:solidFill>
              <a:prstDash val="solid"/>
              <a:miter/>
            </a:ln>
          </p:spPr>
        </p:sp>
        <p:sp>
          <p:nvSpPr>
            <p:cNvPr name="TextBox 21" id="21"/>
            <p:cNvSpPr txBox="true"/>
            <p:nvPr/>
          </p:nvSpPr>
          <p:spPr>
            <a:xfrm>
              <a:off x="0" y="-47625"/>
              <a:ext cx="3094495" cy="2946011"/>
            </a:xfrm>
            <a:prstGeom prst="rect">
              <a:avLst/>
            </a:prstGeom>
          </p:spPr>
          <p:txBody>
            <a:bodyPr anchor="ctr" rtlCol="false" tIns="50800" lIns="50800" bIns="50800" rIns="50800"/>
            <a:lstStyle/>
            <a:p>
              <a:pPr algn="ctr">
                <a:lnSpc>
                  <a:spcPts val="2800"/>
                </a:lnSpc>
              </a:pPr>
            </a:p>
          </p:txBody>
        </p:sp>
      </p:grpSp>
      <p:sp>
        <p:nvSpPr>
          <p:cNvPr name="Freeform 22" id="22"/>
          <p:cNvSpPr/>
          <p:nvPr/>
        </p:nvSpPr>
        <p:spPr>
          <a:xfrm flipH="false" flipV="false" rot="0">
            <a:off x="1499802" y="1473334"/>
            <a:ext cx="7045186" cy="7447402"/>
          </a:xfrm>
          <a:custGeom>
            <a:avLst/>
            <a:gdLst/>
            <a:ahLst/>
            <a:cxnLst/>
            <a:rect r="r" b="b" t="t" l="l"/>
            <a:pathLst>
              <a:path h="7447402" w="7045186">
                <a:moveTo>
                  <a:pt x="0" y="0"/>
                </a:moveTo>
                <a:lnTo>
                  <a:pt x="7045186" y="0"/>
                </a:lnTo>
                <a:lnTo>
                  <a:pt x="7045186" y="7447402"/>
                </a:lnTo>
                <a:lnTo>
                  <a:pt x="0" y="7447402"/>
                </a:lnTo>
                <a:lnTo>
                  <a:pt x="0" y="0"/>
                </a:lnTo>
                <a:close/>
              </a:path>
            </a:pathLst>
          </a:custGeom>
          <a:blipFill>
            <a:blip r:embed="rId3"/>
            <a:stretch>
              <a:fillRect l="0" t="0" r="-123370" b="0"/>
            </a:stretch>
          </a:blipFill>
        </p:spPr>
      </p:sp>
      <p:sp>
        <p:nvSpPr>
          <p:cNvPr name="TextBox 23" id="23"/>
          <p:cNvSpPr txBox="true"/>
          <p:nvPr/>
        </p:nvSpPr>
        <p:spPr>
          <a:xfrm rot="0">
            <a:off x="9593334" y="5344924"/>
            <a:ext cx="7033991" cy="401622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For columns with less than 50% null data, replace the null values with either the mean, median, or the most frequent categorical value.</a:t>
            </a:r>
          </a:p>
          <a:p>
            <a:pPr algn="l">
              <a:lnSpc>
                <a:spcPts val="4004"/>
              </a:lnSpc>
            </a:pPr>
          </a:p>
          <a:p>
            <a:pPr algn="l">
              <a:lnSpc>
                <a:spcPts val="4004"/>
              </a:lnSpc>
            </a:pPr>
            <a:r>
              <a:rPr lang="en-US" sz="2502">
                <a:solidFill>
                  <a:srgbClr val="01003B"/>
                </a:solidFill>
                <a:latin typeface="Be Vietnam"/>
                <a:ea typeface="Be Vietnam"/>
                <a:cs typeface="Be Vietnam"/>
                <a:sym typeface="Be Vietnam"/>
              </a:rPr>
              <a:t>Using the formula:</a:t>
            </a:r>
          </a:p>
          <a:p>
            <a:pPr algn="l">
              <a:lnSpc>
                <a:spcPts val="4004"/>
              </a:lnSpc>
            </a:pPr>
            <a:r>
              <a:rPr lang="en-US" sz="2502">
                <a:solidFill>
                  <a:srgbClr val="01003B"/>
                </a:solidFill>
                <a:latin typeface="Be Vietnam Ultra-Bold"/>
                <a:ea typeface="Be Vietnam Ultra-Bold"/>
                <a:cs typeface="Be Vietnam Ultra-Bold"/>
                <a:sym typeface="Be Vietnam Ultra-Bold"/>
              </a:rPr>
              <a:t>=IF(ISBLANK(A2), MEDIAN($A$2:$A$5000), A2)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2296051"/>
            <a:ext cx="10791960" cy="6486657"/>
          </a:xfrm>
          <a:custGeom>
            <a:avLst/>
            <a:gdLst/>
            <a:ahLst/>
            <a:cxnLst/>
            <a:rect r="r" b="b" t="t" l="l"/>
            <a:pathLst>
              <a:path h="6486657" w="10791960">
                <a:moveTo>
                  <a:pt x="0" y="0"/>
                </a:moveTo>
                <a:lnTo>
                  <a:pt x="10791960" y="0"/>
                </a:lnTo>
                <a:lnTo>
                  <a:pt x="10791960" y="6486657"/>
                </a:lnTo>
                <a:lnTo>
                  <a:pt x="0" y="6486657"/>
                </a:lnTo>
                <a:lnTo>
                  <a:pt x="0" y="0"/>
                </a:lnTo>
                <a:close/>
              </a:path>
            </a:pathLst>
          </a:custGeom>
          <a:blipFill>
            <a:blip r:embed="rId5"/>
            <a:stretch>
              <a:fillRect l="0" t="0" r="0" b="0"/>
            </a:stretch>
          </a:blipFill>
        </p:spPr>
      </p:sp>
      <p:sp>
        <p:nvSpPr>
          <p:cNvPr name="TextBox 8" id="8"/>
          <p:cNvSpPr txBox="true"/>
          <p:nvPr/>
        </p:nvSpPr>
        <p:spPr>
          <a:xfrm rot="0">
            <a:off x="2213936" y="923925"/>
            <a:ext cx="10791960" cy="974578"/>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Replacing Blanks in Occupation_Type column of the Application Dataset with the highest occurring categorical variable</a:t>
            </a:r>
          </a:p>
        </p:txBody>
      </p:sp>
      <p:sp>
        <p:nvSpPr>
          <p:cNvPr name="TextBox 9" id="9"/>
          <p:cNvSpPr txBox="true"/>
          <p:nvPr/>
        </p:nvSpPr>
        <p:spPr>
          <a:xfrm rot="0">
            <a:off x="2213936" y="8934161"/>
            <a:ext cx="8869304" cy="431799"/>
          </a:xfrm>
          <a:prstGeom prst="rect">
            <a:avLst/>
          </a:prstGeom>
        </p:spPr>
        <p:txBody>
          <a:bodyPr anchor="t" rtlCol="false" tIns="0" lIns="0" bIns="0" rIns="0">
            <a:spAutoFit/>
          </a:bodyPr>
          <a:lstStyle/>
          <a:p>
            <a:pPr algn="l">
              <a:lnSpc>
                <a:spcPts val="3500"/>
              </a:lnSpc>
              <a:spcBef>
                <a:spcPct val="0"/>
              </a:spcBef>
            </a:pPr>
            <a:r>
              <a:rPr lang="en-US" sz="2500">
                <a:solidFill>
                  <a:srgbClr val="01003B"/>
                </a:solidFill>
                <a:latin typeface="Be Vietnam Medium"/>
                <a:ea typeface="Be Vietnam Medium"/>
                <a:cs typeface="Be Vietnam Medium"/>
                <a:sym typeface="Be Vietnam Medium"/>
              </a:rPr>
              <a:t>Highest occurring categorical variable is ‘</a:t>
            </a:r>
            <a:r>
              <a:rPr lang="en-US" sz="2500">
                <a:solidFill>
                  <a:srgbClr val="01003B"/>
                </a:solidFill>
                <a:latin typeface="Be Vietnam"/>
                <a:ea typeface="Be Vietnam"/>
                <a:cs typeface="Be Vietnam"/>
                <a:sym typeface="Be Vietnam"/>
              </a:rPr>
              <a:t>Laborers’.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213936" y="3622940"/>
            <a:ext cx="9383937" cy="5635360"/>
          </a:xfrm>
          <a:custGeom>
            <a:avLst/>
            <a:gdLst/>
            <a:ahLst/>
            <a:cxnLst/>
            <a:rect r="r" b="b" t="t" l="l"/>
            <a:pathLst>
              <a:path h="5635360" w="9383937">
                <a:moveTo>
                  <a:pt x="0" y="0"/>
                </a:moveTo>
                <a:lnTo>
                  <a:pt x="9383937" y="0"/>
                </a:lnTo>
                <a:lnTo>
                  <a:pt x="9383937" y="5635360"/>
                </a:lnTo>
                <a:lnTo>
                  <a:pt x="0" y="5635360"/>
                </a:lnTo>
                <a:lnTo>
                  <a:pt x="0" y="0"/>
                </a:lnTo>
                <a:close/>
              </a:path>
            </a:pathLst>
          </a:custGeom>
          <a:blipFill>
            <a:blip r:embed="rId5"/>
            <a:stretch>
              <a:fillRect l="0" t="0" r="0" b="0"/>
            </a:stretch>
          </a:blipFill>
        </p:spPr>
      </p:sp>
      <p:sp>
        <p:nvSpPr>
          <p:cNvPr name="TextBox 8" id="8"/>
          <p:cNvSpPr txBox="true"/>
          <p:nvPr/>
        </p:nvSpPr>
        <p:spPr>
          <a:xfrm rot="0">
            <a:off x="2213936" y="1451476"/>
            <a:ext cx="10791960" cy="1473053"/>
          </a:xfrm>
          <a:prstGeom prst="rect">
            <a:avLst/>
          </a:prstGeom>
        </p:spPr>
        <p:txBody>
          <a:bodyPr anchor="t" rtlCol="false" tIns="0" lIns="0" bIns="0" rIns="0">
            <a:spAutoFit/>
          </a:bodyPr>
          <a:lstStyle/>
          <a:p>
            <a:pPr algn="l">
              <a:lnSpc>
                <a:spcPts val="4004"/>
              </a:lnSpc>
            </a:pPr>
            <a:r>
              <a:rPr lang="en-US" sz="2502">
                <a:solidFill>
                  <a:srgbClr val="01003B"/>
                </a:solidFill>
                <a:latin typeface="Be Vietnam"/>
                <a:ea typeface="Be Vietnam"/>
                <a:cs typeface="Be Vietnam"/>
                <a:sym typeface="Be Vietnam"/>
              </a:rPr>
              <a:t>Replacing Blanks in AMT_ANNUTIY column of the Application Dataset with the median of the AMT_ANNUITY as there exists outliers in the AMT_ANNUITY column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DAGJenjhQkA</dc:identifier>
  <dcterms:modified xsi:type="dcterms:W3CDTF">2011-08-01T06:04:30Z</dcterms:modified>
  <cp:revision>1</cp:revision>
  <dc:title>Green and White Professional Business Proposal Presentation</dc:title>
</cp:coreProperties>
</file>