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uNk01/aXtqvjvYVyt0QcaLfbo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35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3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3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3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3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3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3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3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3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4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4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4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4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4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4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4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4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4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3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3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3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3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3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3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1507067" y="1708343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C程式設計實驗</a:t>
            </a:r>
            <a:endParaRPr b="0" i="0" sz="5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137619"/>
            <a:ext cx="67153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授課教師:  蔣依吾  老師   E-mail: chiang@cse.nsysu.edu.tw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 : 趙至玄 E-mail : m073040094@student.nsysu.edu.tw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黃啟維 E-mail : m073040097@student.nsysu.edu.tw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1125070" y="289547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二維陣列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1461248" y="1183342"/>
            <a:ext cx="8507505" cy="4557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⮚"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語法: </a:t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 資料型態 陣列名稱[陣列大小] [陣列大小]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⮚"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範例: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 </a:t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 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   </a:t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 </a:t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2333898" y="2569019"/>
            <a:ext cx="21161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(a)  </a:t>
            </a:r>
            <a:r>
              <a:rPr lang="en-US" sz="18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陣列宣告</a:t>
            </a:r>
            <a:endParaRPr sz="180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   char a[2][3]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5442049" y="2518454"/>
            <a:ext cx="39806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(b)</a:t>
            </a:r>
            <a:r>
              <a:rPr lang="en-US" sz="18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     陣列宣告，給予初始值</a:t>
            </a:r>
            <a:endParaRPr sz="180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   char a[2][3]=</a:t>
            </a:r>
            <a:r>
              <a:rPr lang="en-US" sz="18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{</a:t>
            </a: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{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A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,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B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,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C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}</a:t>
            </a:r>
            <a:r>
              <a:rPr lang="en-US" sz="18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,</a:t>
            </a:r>
            <a:endParaRPr sz="180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                 {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F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,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G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,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'</a:t>
            </a: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H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}</a:t>
            </a:r>
            <a:r>
              <a:rPr lang="en-US" sz="18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}</a:t>
            </a:r>
            <a:endParaRPr sz="180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339" y="3805929"/>
            <a:ext cx="3343275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9400" y="3788511"/>
            <a:ext cx="334327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/>
          <p:nvPr/>
        </p:nvSpPr>
        <p:spPr>
          <a:xfrm rot="5400000">
            <a:off x="3378914" y="3471645"/>
            <a:ext cx="286125" cy="2599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20"/>
          <p:cNvSpPr/>
          <p:nvPr/>
        </p:nvSpPr>
        <p:spPr>
          <a:xfrm rot="5400000">
            <a:off x="7737963" y="3471915"/>
            <a:ext cx="286125" cy="2599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/>
          <p:nvPr/>
        </p:nvSpPr>
        <p:spPr>
          <a:xfrm>
            <a:off x="882869" y="698407"/>
            <a:ext cx="7669923" cy="4893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根據陣列的結構而言，可以把陣列分為: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(1)一維陣列、(2)二維陣列、(3)多維陣列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宣告方式: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資料型態　陣列名稱[陣列大小]；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資料型態　陣列名稱[陣列大小][陣列大小];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x[5] = {1,2,3,4,5};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y[] = {1,2,3};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z[3][4] = {{1,2,3,4},{5,6,7,8},{0,1,2,3}};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c[10];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/>
          <p:nvPr/>
        </p:nvSpPr>
        <p:spPr>
          <a:xfrm>
            <a:off x="969580" y="874986"/>
            <a:ext cx="1001110" cy="985345"/>
          </a:xfrm>
          <a:prstGeom prst="rect">
            <a:avLst/>
          </a:prstGeom>
          <a:gradFill>
            <a:gsLst>
              <a:gs pos="0">
                <a:srgbClr val="3B3B3B"/>
              </a:gs>
              <a:gs pos="78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2414752" y="874986"/>
            <a:ext cx="1001110" cy="985345"/>
          </a:xfrm>
          <a:prstGeom prst="rect">
            <a:avLst/>
          </a:prstGeom>
          <a:gradFill>
            <a:gsLst>
              <a:gs pos="0">
                <a:srgbClr val="3B3B3B"/>
              </a:gs>
              <a:gs pos="78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3817882" y="874985"/>
            <a:ext cx="1001110" cy="985345"/>
          </a:xfrm>
          <a:prstGeom prst="rect">
            <a:avLst/>
          </a:prstGeom>
          <a:gradFill>
            <a:gsLst>
              <a:gs pos="0">
                <a:srgbClr val="3B3B3B"/>
              </a:gs>
              <a:gs pos="78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5221012" y="874986"/>
            <a:ext cx="1001110" cy="985345"/>
          </a:xfrm>
          <a:prstGeom prst="rect">
            <a:avLst/>
          </a:prstGeom>
          <a:gradFill>
            <a:gsLst>
              <a:gs pos="0">
                <a:srgbClr val="3B3B3B"/>
              </a:gs>
              <a:gs pos="78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6666184" y="874986"/>
            <a:ext cx="1001110" cy="985345"/>
          </a:xfrm>
          <a:prstGeom prst="rect">
            <a:avLst/>
          </a:prstGeom>
          <a:gradFill>
            <a:gsLst>
              <a:gs pos="0">
                <a:srgbClr val="3B3B3B"/>
              </a:gs>
              <a:gs pos="78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8069314" y="874985"/>
            <a:ext cx="1001110" cy="985345"/>
          </a:xfrm>
          <a:prstGeom prst="rect">
            <a:avLst/>
          </a:prstGeom>
          <a:gradFill>
            <a:gsLst>
              <a:gs pos="0">
                <a:srgbClr val="3B3B3B"/>
              </a:gs>
              <a:gs pos="78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6695295" y="1994338"/>
            <a:ext cx="942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Num[4]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2472975" y="1994338"/>
            <a:ext cx="942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Num[1]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3876105" y="1994338"/>
            <a:ext cx="942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Num[2]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5258215" y="1994338"/>
            <a:ext cx="942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Num[3]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1027803" y="1989817"/>
            <a:ext cx="942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Num[0]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8132375" y="2005583"/>
            <a:ext cx="942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Num[5]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0" name="Google Shape;270;p22"/>
          <p:cNvCxnSpPr/>
          <p:nvPr/>
        </p:nvCxnSpPr>
        <p:spPr>
          <a:xfrm>
            <a:off x="1970690" y="1367657"/>
            <a:ext cx="444062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" name="Google Shape;271;p22"/>
          <p:cNvCxnSpPr>
            <a:stCxn id="259" idx="3"/>
          </p:cNvCxnSpPr>
          <p:nvPr/>
        </p:nvCxnSpPr>
        <p:spPr>
          <a:xfrm>
            <a:off x="3415862" y="1367659"/>
            <a:ext cx="4020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22"/>
          <p:cNvCxnSpPr/>
          <p:nvPr/>
        </p:nvCxnSpPr>
        <p:spPr>
          <a:xfrm>
            <a:off x="4818992" y="1367657"/>
            <a:ext cx="40202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p22"/>
          <p:cNvCxnSpPr>
            <a:stCxn id="261" idx="3"/>
          </p:cNvCxnSpPr>
          <p:nvPr/>
        </p:nvCxnSpPr>
        <p:spPr>
          <a:xfrm>
            <a:off x="6222122" y="1367659"/>
            <a:ext cx="4440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p22"/>
          <p:cNvCxnSpPr>
            <a:stCxn id="262" idx="3"/>
          </p:cNvCxnSpPr>
          <p:nvPr/>
        </p:nvCxnSpPr>
        <p:spPr>
          <a:xfrm>
            <a:off x="7667294" y="1367659"/>
            <a:ext cx="4020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p22"/>
          <p:cNvSpPr txBox="1"/>
          <p:nvPr/>
        </p:nvSpPr>
        <p:spPr>
          <a:xfrm>
            <a:off x="1149631" y="197647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Num[]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1510950" y="2837098"/>
            <a:ext cx="3865200" cy="24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 Num[10];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 i ;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or(i=0;i&lt;10;i++)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Num[i]=i+1;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課堂</a:t>
            </a: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練習3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t/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2527413" y="1792680"/>
            <a:ext cx="7219902" cy="127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rPr lang="en-US" sz="24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請使用陣列實作:輸入五個數字，並算出平均。</a:t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283" name="Google Shape;2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0490" y="3065854"/>
            <a:ext cx="4140381" cy="256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課堂</a:t>
            </a: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練習4</a:t>
            </a:r>
            <a:endParaRPr/>
          </a:p>
        </p:txBody>
      </p:sp>
      <p:sp>
        <p:nvSpPr>
          <p:cNvPr id="289" name="Google Shape;289;p24"/>
          <p:cNvSpPr txBox="1"/>
          <p:nvPr>
            <p:ph idx="1" type="body"/>
          </p:nvPr>
        </p:nvSpPr>
        <p:spPr>
          <a:xfrm>
            <a:off x="677333" y="2160589"/>
            <a:ext cx="887201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接續上題: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1.請用</a:t>
            </a:r>
            <a:r>
              <a:rPr lang="en-US">
                <a:solidFill>
                  <a:srgbClr val="FF0000"/>
                </a:solidFill>
              </a:rPr>
              <a:t>函數</a:t>
            </a:r>
            <a:r>
              <a:rPr lang="en-US">
                <a:solidFill>
                  <a:srgbClr val="000000"/>
                </a:solidFill>
              </a:rPr>
              <a:t>實</a:t>
            </a:r>
            <a:r>
              <a:rPr lang="en-US"/>
              <a:t>作:列印一維陣列裡面所有元素中的</a:t>
            </a:r>
            <a:r>
              <a:rPr lang="en-US">
                <a:solidFill>
                  <a:srgbClr val="FF0000"/>
                </a:solidFill>
              </a:rPr>
              <a:t>最小值以及索引值</a:t>
            </a:r>
            <a:r>
              <a:rPr lang="en-US"/>
              <a:t>。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2.請用</a:t>
            </a:r>
            <a:r>
              <a:rPr lang="en-US">
                <a:solidFill>
                  <a:srgbClr val="FF0000"/>
                </a:solidFill>
              </a:rPr>
              <a:t>函數</a:t>
            </a:r>
            <a:r>
              <a:rPr lang="en-US"/>
              <a:t>實作:列印一維陣列裡面所有元素中的</a:t>
            </a:r>
            <a:r>
              <a:rPr lang="en-US">
                <a:solidFill>
                  <a:srgbClr val="FF0000"/>
                </a:solidFill>
              </a:rPr>
              <a:t>最大值以及索引值。</a:t>
            </a:r>
            <a:endParaRPr>
              <a:solidFill>
                <a:srgbClr val="FF0000"/>
              </a:solidFill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90" name="Google Shape;2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901" y="3482810"/>
            <a:ext cx="3217142" cy="288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函式(Function)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1915887" y="1635610"/>
            <a:ext cx="7724502" cy="4557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</a:t>
            </a:r>
            <a:endParaRPr b="0" i="0" sz="20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22225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756" y="1801993"/>
            <a:ext cx="6143546" cy="37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1143018" y="110047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函式(Function)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8646330" y="3195761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有傳回值(return)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759355" y="3197369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沒傳回值(return)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3221947" y="3197553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有傳回值(return)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6257374" y="3203002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沒傳回值(return)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8000898" y="1915423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有引數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2601916" y="1932357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沒引數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83" y="4102074"/>
            <a:ext cx="23145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0662" y="4074569"/>
            <a:ext cx="239077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3435" y="4080011"/>
            <a:ext cx="23431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05791" y="4032234"/>
            <a:ext cx="2343150" cy="220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3"/>
          <p:cNvCxnSpPr>
            <a:stCxn id="156" idx="2"/>
            <a:endCxn id="162" idx="0"/>
          </p:cNvCxnSpPr>
          <p:nvPr/>
        </p:nvCxnSpPr>
        <p:spPr>
          <a:xfrm flipH="1">
            <a:off x="3040517" y="872048"/>
            <a:ext cx="2674500" cy="10602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68" name="Google Shape;168;p3"/>
          <p:cNvCxnSpPr>
            <a:stCxn id="156" idx="2"/>
            <a:endCxn id="161" idx="0"/>
          </p:cNvCxnSpPr>
          <p:nvPr/>
        </p:nvCxnSpPr>
        <p:spPr>
          <a:xfrm>
            <a:off x="5715017" y="872048"/>
            <a:ext cx="2724600" cy="10434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69" name="Google Shape;169;p3"/>
          <p:cNvCxnSpPr>
            <a:stCxn id="162" idx="2"/>
            <a:endCxn id="158" idx="0"/>
          </p:cNvCxnSpPr>
          <p:nvPr/>
        </p:nvCxnSpPr>
        <p:spPr>
          <a:xfrm flipH="1">
            <a:off x="1775098" y="2301689"/>
            <a:ext cx="1265400" cy="8958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70" name="Google Shape;170;p3"/>
          <p:cNvCxnSpPr>
            <a:stCxn id="162" idx="2"/>
            <a:endCxn id="159" idx="0"/>
          </p:cNvCxnSpPr>
          <p:nvPr/>
        </p:nvCxnSpPr>
        <p:spPr>
          <a:xfrm>
            <a:off x="3040498" y="2301689"/>
            <a:ext cx="1197000" cy="8958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71" name="Google Shape;171;p3"/>
          <p:cNvCxnSpPr>
            <a:stCxn id="161" idx="2"/>
            <a:endCxn id="160" idx="0"/>
          </p:cNvCxnSpPr>
          <p:nvPr/>
        </p:nvCxnSpPr>
        <p:spPr>
          <a:xfrm flipH="1">
            <a:off x="7273079" y="2284755"/>
            <a:ext cx="1166400" cy="9183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72" name="Google Shape;172;p3"/>
          <p:cNvCxnSpPr>
            <a:stCxn id="161" idx="2"/>
            <a:endCxn id="157" idx="0"/>
          </p:cNvCxnSpPr>
          <p:nvPr/>
        </p:nvCxnSpPr>
        <p:spPr>
          <a:xfrm>
            <a:off x="8439479" y="2284755"/>
            <a:ext cx="1222500" cy="9111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73" name="Google Shape;173;p3"/>
          <p:cNvCxnSpPr>
            <a:stCxn id="158" idx="2"/>
            <a:endCxn id="163" idx="0"/>
          </p:cNvCxnSpPr>
          <p:nvPr/>
        </p:nvCxnSpPr>
        <p:spPr>
          <a:xfrm>
            <a:off x="1775018" y="3566701"/>
            <a:ext cx="6300" cy="5355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74" name="Google Shape;174;p3"/>
          <p:cNvCxnSpPr>
            <a:stCxn id="159" idx="2"/>
            <a:endCxn id="164" idx="0"/>
          </p:cNvCxnSpPr>
          <p:nvPr/>
        </p:nvCxnSpPr>
        <p:spPr>
          <a:xfrm flipH="1">
            <a:off x="4236110" y="3566885"/>
            <a:ext cx="1500" cy="5076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75" name="Google Shape;175;p3"/>
          <p:cNvCxnSpPr>
            <a:stCxn id="160" idx="2"/>
            <a:endCxn id="165" idx="0"/>
          </p:cNvCxnSpPr>
          <p:nvPr/>
        </p:nvCxnSpPr>
        <p:spPr>
          <a:xfrm>
            <a:off x="7273036" y="3572334"/>
            <a:ext cx="12000" cy="5076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76" name="Google Shape;176;p3"/>
          <p:cNvCxnSpPr>
            <a:stCxn id="157" idx="2"/>
            <a:endCxn id="166" idx="0"/>
          </p:cNvCxnSpPr>
          <p:nvPr/>
        </p:nvCxnSpPr>
        <p:spPr>
          <a:xfrm>
            <a:off x="9661992" y="3565093"/>
            <a:ext cx="15300" cy="4671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177" name="Google Shape;177;p3"/>
          <p:cNvSpPr txBox="1"/>
          <p:nvPr/>
        </p:nvSpPr>
        <p:spPr>
          <a:xfrm>
            <a:off x="8696687" y="1906956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(可有多個引數)</a:t>
            </a:r>
            <a:endParaRPr b="1" sz="180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函式(Function)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1915887" y="1635610"/>
            <a:ext cx="7724502" cy="4557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</a:t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22225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1184367" y="1341120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函式宣告: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2142321" y="1831967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(a)</a:t>
            </a:r>
            <a:endParaRPr sz="180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5302332" y="1851769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(b)</a:t>
            </a:r>
            <a:endParaRPr sz="180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187" name="Google Shape;1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1138" y="2117196"/>
            <a:ext cx="2162175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7046" y="2098145"/>
            <a:ext cx="21621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/>
          <p:nvPr>
            <p:ph type="title"/>
          </p:nvPr>
        </p:nvSpPr>
        <p:spPr>
          <a:xfrm>
            <a:off x="677333" y="339621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函式(Function)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1915887" y="1635610"/>
            <a:ext cx="7724502" cy="4557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</a:t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22225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descr="d:\重要資料\Win7\Desktop\C TA\圖片庫\框框_1.JPG" id="195" name="Google Shape;1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245" y="1045763"/>
            <a:ext cx="4429195" cy="5738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8470" y="2959571"/>
            <a:ext cx="3908368" cy="190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5"/>
          <p:cNvSpPr txBox="1"/>
          <p:nvPr/>
        </p:nvSpPr>
        <p:spPr>
          <a:xfrm>
            <a:off x="3539425" y="3008444"/>
            <a:ext cx="18261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一次只能return一</a:t>
            </a:r>
            <a:endParaRPr sz="160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個變數</a:t>
            </a:r>
            <a:endParaRPr sz="160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cxnSp>
        <p:nvCxnSpPr>
          <p:cNvPr id="198" name="Google Shape;198;p5"/>
          <p:cNvCxnSpPr>
            <a:endCxn id="197" idx="1"/>
          </p:cNvCxnSpPr>
          <p:nvPr/>
        </p:nvCxnSpPr>
        <p:spPr>
          <a:xfrm>
            <a:off x="3038725" y="3300231"/>
            <a:ext cx="500700" cy="600"/>
          </a:xfrm>
          <a:prstGeom prst="curvedConnector3">
            <a:avLst>
              <a:gd fmla="val 50000" name="adj1"/>
            </a:avLst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199" name="Google Shape;199;p5"/>
          <p:cNvSpPr txBox="1"/>
          <p:nvPr/>
        </p:nvSpPr>
        <p:spPr>
          <a:xfrm>
            <a:off x="5547366" y="5063934"/>
            <a:ext cx="18261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函式引數為多少就</a:t>
            </a:r>
            <a:endParaRPr sz="160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要有多少個變數</a:t>
            </a:r>
            <a:endParaRPr sz="160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cxnSp>
        <p:nvCxnSpPr>
          <p:cNvPr id="200" name="Google Shape;200;p5"/>
          <p:cNvCxnSpPr/>
          <p:nvPr/>
        </p:nvCxnSpPr>
        <p:spPr>
          <a:xfrm flipH="1" rot="10800000">
            <a:off x="4267200" y="5181721"/>
            <a:ext cx="1332300" cy="174600"/>
          </a:xfrm>
          <a:prstGeom prst="curvedConnector3">
            <a:avLst>
              <a:gd fmla="val 50000" name="adj1"/>
            </a:avLst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pic>
        <p:nvPicPr>
          <p:cNvPr id="201" name="Google Shape;20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6198" y="1264218"/>
            <a:ext cx="3771759" cy="535888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5"/>
          <p:cNvSpPr/>
          <p:nvPr/>
        </p:nvSpPr>
        <p:spPr>
          <a:xfrm>
            <a:off x="7102950" y="3827088"/>
            <a:ext cx="408300" cy="174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課堂</a:t>
            </a: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練習1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t/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1941929" y="1371599"/>
            <a:ext cx="8830845" cy="3248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rPr lang="en-US" sz="24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a. 讓使用者可以輸入一個 </a:t>
            </a:r>
            <a:r>
              <a:rPr lang="en-US" sz="24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位移數(d)</a:t>
            </a:r>
            <a:r>
              <a:rPr lang="en-US" sz="24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與 </a:t>
            </a:r>
            <a:r>
              <a:rPr lang="en-US" sz="24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字母</a:t>
            </a:r>
            <a:r>
              <a:rPr lang="en-US" sz="24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。</a:t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442913" lvl="0" marL="44291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rPr lang="en-US" sz="24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b. 用</a:t>
            </a:r>
            <a:r>
              <a:rPr lang="en-US" sz="24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一函數fun(int,char)</a:t>
            </a:r>
            <a:r>
              <a:rPr lang="en-US" sz="24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，實作:從輸入的字母開始並根據位移數來輸出之後的字母直到 Z 為止</a:t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rPr lang="en-US" sz="24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d :   1 2 3 4 5 6 1 … 5 6 1 2 3 4 5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rPr lang="en-US" sz="24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字母: </a:t>
            </a:r>
            <a:r>
              <a:rPr lang="en-US" sz="24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C</a:t>
            </a:r>
            <a:r>
              <a:rPr lang="en-US" sz="24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D E F G H </a:t>
            </a:r>
            <a:r>
              <a:rPr lang="en-US" sz="24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I</a:t>
            </a:r>
            <a:r>
              <a:rPr lang="en-US" sz="24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J … T </a:t>
            </a:r>
            <a:r>
              <a:rPr lang="en-US" sz="24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U</a:t>
            </a:r>
            <a:r>
              <a:rPr lang="en-US" sz="24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V W X Y Z</a:t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209" name="Google Shape;2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4292" y="4117249"/>
            <a:ext cx="46577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課堂</a:t>
            </a: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練習2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t/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2386011" y="1651001"/>
            <a:ext cx="7219902" cy="12731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351" l="0" r="0" t="-38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pic>
        <p:nvPicPr>
          <p:cNvPr id="216" name="Google Shape;2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5925" y="3526739"/>
            <a:ext cx="5722934" cy="2099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title"/>
          </p:nvPr>
        </p:nvSpPr>
        <p:spPr>
          <a:xfrm>
            <a:off x="776717" y="47026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陣列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1251720" y="1371601"/>
            <a:ext cx="8702168" cy="4557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⮚"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陣列是一種將大量資料且資料</a:t>
            </a:r>
            <a:r>
              <a:rPr lang="en-US" sz="20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彼此擁有相同的資料型態</a:t>
            </a: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儲存在一塊區域的一種環境。</a:t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最大特點為: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1.不需要使用不同的變數名稱來儲存資料</a:t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  (array[0]、array[1]為不同的變數，但它可以用array名稱來表示)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2.陣列元素存取的方便性</a:t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⮚"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根據陣列的結構，可以把陣列分成: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5131" y="4217925"/>
            <a:ext cx="20859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1143000" y="173006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一維陣列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1461246" y="951224"/>
            <a:ext cx="8507505" cy="4726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Char char="⮚"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語法: </a:t>
            </a:r>
            <a:endParaRPr sz="185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 資料型態 陣列名稱[陣列大小]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Char char="⮚"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範例: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(a) int a[5]   </a:t>
            </a:r>
            <a:r>
              <a:rPr lang="en-US" sz="185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陣列宣告</a:t>
            </a:r>
            <a:endParaRPr sz="185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t/>
            </a:r>
            <a:endParaRPr sz="185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t/>
            </a:r>
            <a:endParaRPr sz="185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t/>
            </a:r>
            <a:endParaRPr sz="185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 </a:t>
            </a:r>
            <a:endParaRPr sz="185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(b) char a[5]={ 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A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,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B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,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C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,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D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,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E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}</a:t>
            </a:r>
            <a:endParaRPr sz="185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   char a[]={ 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A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,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B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,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C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,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D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,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'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E</a:t>
            </a:r>
            <a:r>
              <a:rPr lang="en-US" sz="18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}</a:t>
            </a:r>
            <a:endParaRPr sz="185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   </a:t>
            </a:r>
            <a:endParaRPr sz="185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58"/>
              <a:buFont typeface="Noto Sans Symbols"/>
              <a:buNone/>
            </a:pPr>
            <a:r>
              <a:rPr lang="en-US" sz="185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  </a:t>
            </a:r>
            <a:endParaRPr sz="185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3245607" y="3123053"/>
            <a:ext cx="349624" cy="2599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3245607" y="5789489"/>
            <a:ext cx="349624" cy="2599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0400" y="2557716"/>
            <a:ext cx="61722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0729" y="5137026"/>
            <a:ext cx="601027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9"/>
          <p:cNvSpPr/>
          <p:nvPr/>
        </p:nvSpPr>
        <p:spPr>
          <a:xfrm>
            <a:off x="3838393" y="2248828"/>
            <a:ext cx="170329" cy="1085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6746500" y="4208808"/>
            <a:ext cx="2492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陣列宣告，給予初始值</a:t>
            </a:r>
            <a:endParaRPr sz="180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6514011" y="4204453"/>
            <a:ext cx="157988" cy="444137"/>
          </a:xfrm>
          <a:prstGeom prst="rightBrace">
            <a:avLst>
              <a:gd fmla="val 8333" name="adj1"/>
              <a:gd fmla="val 50000" name="adj2"/>
            </a:avLst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2016-10-16T13:46:49Z</dcterms:created>
  <dc:creator>bbs</dc:creator>
</cp:coreProperties>
</file>