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cC3jLE/Sy4phg41x+esYyQIab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821CA9-5170-48A6-903F-76986D657633}">
  <a:tblStyle styleId="{21821CA9-5170-48A6-903F-76986D657633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fill>
          <a:solidFill>
            <a:srgbClr val="D1ECF9"/>
          </a:solidFill>
        </a:fill>
      </a:tcStyle>
    </a:band1H>
    <a:band2H>
      <a:tcTxStyle/>
    </a:band2H>
    <a:band1V>
      <a:tcTxStyle/>
      <a:tcStyle>
        <a:fill>
          <a:solidFill>
            <a:srgbClr val="D1ECF9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35f55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935f556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FCB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>
            <p:ph type="ctrTitle"/>
          </p:nvPr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C程式設計實驗</a:t>
            </a:r>
            <a:endParaRPr/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1507067" y="4091452"/>
            <a:ext cx="732604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E-mail: chiang@cse.nsysu.edu.tw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1487192" y="1833988"/>
            <a:ext cx="8494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*ptr=array + 2，則 *(ptr-2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、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*(ptr+1) 分別為多少?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endParaRPr/>
          </a:p>
        </p:txBody>
      </p:sp>
      <p:pic>
        <p:nvPicPr>
          <p:cNvPr id="318" name="Google Shape;3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077" y="3418344"/>
            <a:ext cx="5890006" cy="221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9"/>
          <p:cNvCxnSpPr/>
          <p:nvPr/>
        </p:nvCxnSpPr>
        <p:spPr>
          <a:xfrm>
            <a:off x="2212844" y="4753069"/>
            <a:ext cx="504233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20" name="Google Shape;320;p9"/>
          <p:cNvSpPr/>
          <p:nvPr/>
        </p:nvSpPr>
        <p:spPr>
          <a:xfrm>
            <a:off x="1476116" y="4506694"/>
            <a:ext cx="800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起始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3256905" y="1495434"/>
            <a:ext cx="495520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*ptr=array + 2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，執行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ptr+1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後</a:t>
            </a:r>
            <a:endParaRPr sz="24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*(ptr-2)、 *(ptr+1)分別為多少?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endParaRPr/>
          </a:p>
        </p:txBody>
      </p:sp>
      <p:pic>
        <p:nvPicPr>
          <p:cNvPr id="327" name="Google Shape;3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077" y="3418344"/>
            <a:ext cx="5890006" cy="221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0"/>
          <p:cNvCxnSpPr/>
          <p:nvPr/>
        </p:nvCxnSpPr>
        <p:spPr>
          <a:xfrm>
            <a:off x="2212844" y="4734963"/>
            <a:ext cx="504233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29" name="Google Shape;329;p10"/>
          <p:cNvSpPr/>
          <p:nvPr/>
        </p:nvSpPr>
        <p:spPr>
          <a:xfrm>
            <a:off x="1476116" y="4488588"/>
            <a:ext cx="800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起始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256905" y="1495434"/>
            <a:ext cx="495520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*ptr=array + 2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，執行</a:t>
            </a: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ptr++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後</a:t>
            </a:r>
            <a:endParaRPr sz="24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*(ptr-2)、 *ptr分別為多少?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endParaRPr/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077" y="3418344"/>
            <a:ext cx="5890006" cy="221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1"/>
          <p:cNvCxnSpPr/>
          <p:nvPr/>
        </p:nvCxnSpPr>
        <p:spPr>
          <a:xfrm>
            <a:off x="2212844" y="5069924"/>
            <a:ext cx="504233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38" name="Google Shape;338;p11"/>
          <p:cNvSpPr/>
          <p:nvPr/>
        </p:nvSpPr>
        <p:spPr>
          <a:xfrm>
            <a:off x="1476116" y="4823549"/>
            <a:ext cx="800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起始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1487197" y="1924647"/>
            <a:ext cx="90600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ptr+1 :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後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將目前ptr指到下一個元素位址，但沒覆蓋ptr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ptr++ :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後將目前ptr指到下一個元素位址，且將新值覆蓋ptr</a:t>
            </a:r>
            <a:endParaRPr sz="24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    (ptr = ptr+1)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課堂練習</a:t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1469094" y="1859536"/>
            <a:ext cx="906009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讓使用者輸入一串文字，並使用指標方式分別將單數位與偶數位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印出來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Eg.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:say goodbye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     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單: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s y g o b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      偶: </a:t>
            </a: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   o d y          a,o之間為空白</a:t>
            </a:r>
            <a:endParaRPr sz="24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cxnSp>
        <p:nvCxnSpPr>
          <p:cNvPr id="351" name="Google Shape;351;p13"/>
          <p:cNvCxnSpPr/>
          <p:nvPr/>
        </p:nvCxnSpPr>
        <p:spPr>
          <a:xfrm>
            <a:off x="5710776" y="4714895"/>
            <a:ext cx="760491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352" name="Google Shape;3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368" y="2801834"/>
            <a:ext cx="3991837" cy="117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677333" y="33962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value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1915887" y="1635610"/>
            <a:ext cx="7724502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2225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descr="d:\重要資料\Win7\Desktop\C TA\圖片庫\框框_1.JPG" id="359" name="Google Shape;3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18" y="1307033"/>
            <a:ext cx="4781893" cy="44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479" y="2775450"/>
            <a:ext cx="4225481" cy="170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6190" y="1641197"/>
            <a:ext cx="4585816" cy="37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4193308" y="3536059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Call by value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3" name="Google Shape;363;p14"/>
          <p:cNvCxnSpPr/>
          <p:nvPr/>
        </p:nvCxnSpPr>
        <p:spPr>
          <a:xfrm flipH="1" rot="10800000">
            <a:off x="3691824" y="3715251"/>
            <a:ext cx="500700" cy="2994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64" name="Google Shape;364;p14"/>
          <p:cNvSpPr txBox="1"/>
          <p:nvPr/>
        </p:nvSpPr>
        <p:spPr>
          <a:xfrm>
            <a:off x="7994596" y="3238676"/>
            <a:ext cx="2029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x、y的值沒被交換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 txBox="1"/>
          <p:nvPr>
            <p:ph type="title"/>
          </p:nvPr>
        </p:nvSpPr>
        <p:spPr>
          <a:xfrm>
            <a:off x="677333" y="33962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 前導-指標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2657969" y="2300536"/>
            <a:ext cx="549510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指標: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     不同於變數的地方為其內容不在是存取值</a:t>
            </a:r>
            <a:endParaRPr sz="18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     而是存取記憶體位置(值對應的記憶體位置)。</a:t>
            </a:r>
            <a:endParaRPr sz="18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優點: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     在多個function的前題下，指標方便function </a:t>
            </a:r>
            <a:endParaRPr sz="18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     間的參數傳遞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2001037" y="136810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取址運算子 &amp;</a:t>
            </a:r>
            <a:endParaRPr/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BiauKai"/>
                <a:ea typeface="BiauKai"/>
                <a:cs typeface="BiauKai"/>
                <a:sym typeface="BiauKai"/>
              </a:rPr>
              <a:t>    「 &amp;」 : 用來取得變數的記憶體位址</a:t>
            </a:r>
            <a:endParaRPr sz="1800"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(間接)取值運算子 *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    「 *」 : 用來取得所指向變數記憶體位址裡的內容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宣告指標 int* 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BiauKai"/>
                <a:ea typeface="BiauKai"/>
                <a:cs typeface="BiauKai"/>
                <a:sym typeface="BiauKai"/>
              </a:rPr>
              <a:t>      int* pA = &amp;a;</a:t>
            </a:r>
            <a:endParaRPr/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76" name="Google Shape;376;p16"/>
          <p:cNvSpPr txBox="1"/>
          <p:nvPr>
            <p:ph type="title"/>
          </p:nvPr>
        </p:nvSpPr>
        <p:spPr>
          <a:xfrm>
            <a:off x="677333" y="33962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 前導-指標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5024846" y="4119155"/>
            <a:ext cx="4801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將變數 a 的記憶體位置給指標 pA ，指標 pA</a:t>
            </a:r>
            <a:endParaRPr sz="1800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的值為變數 a 記憶體位置所存的值</a:t>
            </a:r>
            <a:endParaRPr/>
          </a:p>
        </p:txBody>
      </p:sp>
      <p:cxnSp>
        <p:nvCxnSpPr>
          <p:cNvPr id="378" name="Google Shape;378;p16"/>
          <p:cNvCxnSpPr/>
          <p:nvPr/>
        </p:nvCxnSpPr>
        <p:spPr>
          <a:xfrm>
            <a:off x="4328160" y="4380411"/>
            <a:ext cx="627017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379" name="Google Shape;3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2096" y="5436023"/>
            <a:ext cx="5668463" cy="102883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6"/>
          <p:cNvSpPr txBox="1"/>
          <p:nvPr/>
        </p:nvSpPr>
        <p:spPr>
          <a:xfrm>
            <a:off x="3664537" y="4987284"/>
            <a:ext cx="1380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變數 a:30</a:t>
            </a:r>
            <a:endParaRPr/>
          </a:p>
        </p:txBody>
      </p:sp>
      <p:sp>
        <p:nvSpPr>
          <p:cNvPr id="381" name="Google Shape;381;p16"/>
          <p:cNvSpPr txBox="1"/>
          <p:nvPr/>
        </p:nvSpPr>
        <p:spPr>
          <a:xfrm>
            <a:off x="5332230" y="5004701"/>
            <a:ext cx="224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指標變數 pA:101</a:t>
            </a:r>
            <a:endParaRPr/>
          </a:p>
        </p:txBody>
      </p:sp>
      <p:cxnSp>
        <p:nvCxnSpPr>
          <p:cNvPr id="382" name="Google Shape;382;p16"/>
          <p:cNvCxnSpPr/>
          <p:nvPr/>
        </p:nvCxnSpPr>
        <p:spPr>
          <a:xfrm flipH="1">
            <a:off x="4354691" y="5400161"/>
            <a:ext cx="1" cy="281542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16"/>
          <p:cNvCxnSpPr>
            <a:endCxn id="381" idx="1"/>
          </p:cNvCxnSpPr>
          <p:nvPr/>
        </p:nvCxnSpPr>
        <p:spPr>
          <a:xfrm rot="-5400000">
            <a:off x="4435980" y="5299317"/>
            <a:ext cx="1006200" cy="786300"/>
          </a:xfrm>
          <a:prstGeom prst="curvedConnector2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17"/>
          <p:cNvGraphicFramePr/>
          <p:nvPr/>
        </p:nvGraphicFramePr>
        <p:xfrm>
          <a:off x="1493339" y="5036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{21821CA9-5170-48A6-903F-76986D657633}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位址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0x0036FE50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9" name="Google Shape;389;p17"/>
          <p:cNvSpPr/>
          <p:nvPr/>
        </p:nvSpPr>
        <p:spPr>
          <a:xfrm>
            <a:off x="2579237" y="5780799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變數a的記憶體位址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7238772" y="5780799"/>
            <a:ext cx="768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變數a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:\重要資料\Win7\Desktop\C TA\圖片庫\框框_1.JPG" id="391" name="Google Shape;3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101" y="2212017"/>
            <a:ext cx="4210775" cy="262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4337" y="3006259"/>
            <a:ext cx="2762763" cy="129580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320755" y="1637236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取址運算子&amp;</a:t>
            </a:r>
            <a:endParaRPr sz="18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94" name="Google Shape;394;p17"/>
          <p:cNvSpPr txBox="1"/>
          <p:nvPr>
            <p:ph type="title"/>
          </p:nvPr>
        </p:nvSpPr>
        <p:spPr>
          <a:xfrm>
            <a:off x="703458" y="45283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 前導-指標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descr="d:\重要資料\Win7\Desktop\C TA\圖片庫\菱形.png" id="395" name="Google Shape;3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079" y="1669755"/>
            <a:ext cx="304800" cy="33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17"/>
          <p:cNvGrpSpPr/>
          <p:nvPr/>
        </p:nvGrpSpPr>
        <p:grpSpPr>
          <a:xfrm>
            <a:off x="1771113" y="2394895"/>
            <a:ext cx="4191000" cy="2371725"/>
            <a:chOff x="1771113" y="2394895"/>
            <a:chExt cx="4191000" cy="2371725"/>
          </a:xfrm>
        </p:grpSpPr>
        <p:pic>
          <p:nvPicPr>
            <p:cNvPr id="397" name="Google Shape;397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1113" y="2394895"/>
              <a:ext cx="4191000" cy="237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79916" y="3522656"/>
              <a:ext cx="1761008" cy="4083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/>
          <p:nvPr/>
        </p:nvSpPr>
        <p:spPr>
          <a:xfrm>
            <a:off x="2587946" y="5833053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變數a的記憶體位址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7247481" y="5833053"/>
            <a:ext cx="768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變數a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:\重要資料\Win7\Desktop\C TA\圖片庫\框框_1.JPG" id="405" name="Google Shape;4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810" y="2137203"/>
            <a:ext cx="4210775" cy="274834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8"/>
          <p:cNvSpPr/>
          <p:nvPr/>
        </p:nvSpPr>
        <p:spPr>
          <a:xfrm>
            <a:off x="1233665" y="1637236"/>
            <a:ext cx="2146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(間接)取</a:t>
            </a:r>
            <a:r>
              <a:rPr lang="en-US" sz="1800">
                <a:latin typeface="BiauKai"/>
                <a:ea typeface="BiauKai"/>
                <a:cs typeface="BiauKai"/>
                <a:sym typeface="BiauKai"/>
              </a:rPr>
              <a:t>值</a:t>
            </a: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運算子*</a:t>
            </a:r>
            <a:endParaRPr/>
          </a:p>
        </p:txBody>
      </p:sp>
      <p:sp>
        <p:nvSpPr>
          <p:cNvPr id="407" name="Google Shape;407;p18"/>
          <p:cNvSpPr txBox="1"/>
          <p:nvPr>
            <p:ph type="title"/>
          </p:nvPr>
        </p:nvSpPr>
        <p:spPr>
          <a:xfrm>
            <a:off x="703458" y="45283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 前導-指標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graphicFrame>
        <p:nvGraphicFramePr>
          <p:cNvPr id="408" name="Google Shape;408;p18"/>
          <p:cNvGraphicFramePr/>
          <p:nvPr/>
        </p:nvGraphicFramePr>
        <p:xfrm>
          <a:off x="1542756" y="5031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{21821CA9-5170-48A6-903F-76986D657633}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位址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0x0017F958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5566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:\重要資料\Win7\Desktop\C TA\圖片庫\菱形.png" id="409" name="Google Shape;4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865" y="1655214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5984" y="2806526"/>
            <a:ext cx="2857500" cy="14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8"/>
          <p:cNvGrpSpPr/>
          <p:nvPr/>
        </p:nvGrpSpPr>
        <p:grpSpPr>
          <a:xfrm>
            <a:off x="1856793" y="2321991"/>
            <a:ext cx="3814807" cy="2397624"/>
            <a:chOff x="1856793" y="2312564"/>
            <a:chExt cx="3814807" cy="2397624"/>
          </a:xfrm>
        </p:grpSpPr>
        <p:pic>
          <p:nvPicPr>
            <p:cNvPr id="412" name="Google Shape;412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56793" y="2312564"/>
              <a:ext cx="3814807" cy="239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88624" y="2606500"/>
              <a:ext cx="1682975" cy="4473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C TA\圖片庫\框框.JPG" id="224" name="Google Shape;2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032" y="1641940"/>
            <a:ext cx="5005945" cy="4171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26" name="Google Shape;226;p2"/>
          <p:cNvSpPr txBox="1"/>
          <p:nvPr/>
        </p:nvSpPr>
        <p:spPr>
          <a:xfrm>
            <a:off x="4774994" y="2213560"/>
            <a:ext cx="1906464" cy="302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</a:t>
            </a: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main()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{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int 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int *p;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p=&amp;x;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*p=50;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}</a:t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重要資料\Win7\Desktop\C TA\圖片庫\框框_1.JPG" id="418" name="Google Shape;4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252" y="1623395"/>
            <a:ext cx="4598126" cy="354079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/>
          <p:nvPr/>
        </p:nvSpPr>
        <p:spPr>
          <a:xfrm>
            <a:off x="1233665" y="115826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420" name="Google Shape;420;p19"/>
          <p:cNvSpPr txBox="1"/>
          <p:nvPr>
            <p:ph type="title"/>
          </p:nvPr>
        </p:nvSpPr>
        <p:spPr>
          <a:xfrm>
            <a:off x="712167" y="28737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 前導-指標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descr="d:\重要資料\Win7\Desktop\C TA\圖片庫\菱形.png" id="421" name="Google Shape;4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850" y="1158264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5539" y="2466972"/>
            <a:ext cx="2390775" cy="1819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19"/>
          <p:cNvGraphicFramePr/>
          <p:nvPr/>
        </p:nvGraphicFramePr>
        <p:xfrm>
          <a:off x="2447332" y="5262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{21821CA9-5170-48A6-903F-76986D657633}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位址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0x0023FBE8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/>
                        <a:t>0x0023FBEC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0x0023FBE8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4" name="Google Shape;424;p19"/>
          <p:cNvSpPr/>
          <p:nvPr/>
        </p:nvSpPr>
        <p:spPr>
          <a:xfrm>
            <a:off x="8294364" y="638206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指標</a:t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390646" y="5648387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變數a的記憶體位址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286138" y="5991061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指標pa的記憶體位址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27" name="Google Shape;427;p19"/>
          <p:cNvCxnSpPr/>
          <p:nvPr/>
        </p:nvCxnSpPr>
        <p:spPr>
          <a:xfrm rot="10800000">
            <a:off x="6058954" y="5833053"/>
            <a:ext cx="977572" cy="342674"/>
          </a:xfrm>
          <a:prstGeom prst="straightConnector1">
            <a:avLst/>
          </a:prstGeom>
          <a:noFill/>
          <a:ln cap="rnd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428" name="Google Shape;42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4764" y="1877986"/>
            <a:ext cx="4364190" cy="304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重要資料\Win7\Desktop\C TA\圖片庫\框框_1.JPG" id="433" name="Google Shape;4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18" y="1307033"/>
            <a:ext cx="4781893" cy="44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948" y="1481615"/>
            <a:ext cx="4466982" cy="385673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 txBox="1"/>
          <p:nvPr>
            <p:ph type="title"/>
          </p:nvPr>
        </p:nvSpPr>
        <p:spPr>
          <a:xfrm>
            <a:off x="677333" y="339621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Call by pointer(address)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436" name="Google Shape;436;p20"/>
          <p:cNvSpPr txBox="1"/>
          <p:nvPr/>
        </p:nvSpPr>
        <p:spPr>
          <a:xfrm>
            <a:off x="1915887" y="1635610"/>
            <a:ext cx="7724502" cy="4557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</a:t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2225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9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228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437" name="Google Shape;4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6479" y="2775450"/>
            <a:ext cx="4225481" cy="17007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0"/>
          <p:cNvSpPr txBox="1"/>
          <p:nvPr/>
        </p:nvSpPr>
        <p:spPr>
          <a:xfrm>
            <a:off x="4262980" y="3291504"/>
            <a:ext cx="1710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Call by pointer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9" name="Google Shape;439;p20"/>
          <p:cNvCxnSpPr/>
          <p:nvPr/>
        </p:nvCxnSpPr>
        <p:spPr>
          <a:xfrm flipH="1" rot="10800000">
            <a:off x="3840480" y="3476086"/>
            <a:ext cx="411000" cy="2994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440" name="Google Shape;44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0892" y="3374135"/>
            <a:ext cx="71437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課堂練習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1469094" y="1749788"/>
            <a:ext cx="90600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讓使用者輸入5個整數及整數m: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1.寫一函數，使其前面各數順序向後移m個位置，最後m個數變成最前面的m個數。(使用指標)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2.使用Call by pointer方式回傳5個整數中最大值至ｍ。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299" y="3999865"/>
            <a:ext cx="5133679" cy="159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35f55613_0_0"/>
          <p:cNvSpPr txBox="1"/>
          <p:nvPr>
            <p:ph type="title"/>
          </p:nvPr>
        </p:nvSpPr>
        <p:spPr>
          <a:xfrm>
            <a:off x="776717" y="47026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記憶體概念</a:t>
            </a:r>
            <a:endParaRPr/>
          </a:p>
        </p:txBody>
      </p:sp>
      <p:sp>
        <p:nvSpPr>
          <p:cNvPr id="232" name="Google Shape;232;g7935f55613_0_0"/>
          <p:cNvSpPr txBox="1"/>
          <p:nvPr/>
        </p:nvSpPr>
        <p:spPr>
          <a:xfrm>
            <a:off x="1251720" y="1371601"/>
            <a:ext cx="87021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33" name="Google Shape;233;g7935f556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699" y="1157958"/>
            <a:ext cx="4990586" cy="11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935f55613_0_0"/>
          <p:cNvSpPr/>
          <p:nvPr/>
        </p:nvSpPr>
        <p:spPr>
          <a:xfrm>
            <a:off x="1054151" y="2431325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58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運行中的程式會在記憶體中執行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5" name="Google Shape;235;g7935f55613_0_0"/>
          <p:cNvSpPr/>
          <p:nvPr/>
        </p:nvSpPr>
        <p:spPr>
          <a:xfrm>
            <a:off x="6673740" y="3202597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記憶體:一排房子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記憶體位置:房子的地址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記憶體最小單位:房子基本單位1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變數x,y:住戶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變數x,y值(記憶體內容):資產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36" name="Google Shape;236;g7935f5561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580" y="2871671"/>
            <a:ext cx="4065223" cy="3182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935f55613_0_0"/>
          <p:cNvSpPr/>
          <p:nvPr/>
        </p:nvSpPr>
        <p:spPr>
          <a:xfrm>
            <a:off x="5217629" y="4013333"/>
            <a:ext cx="262200" cy="444000"/>
          </a:xfrm>
          <a:prstGeom prst="rightBrace">
            <a:avLst>
              <a:gd fmla="val 8333" name="adj1"/>
              <a:gd fmla="val 38007" name="adj2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g7935f55613_0_0"/>
          <p:cNvSpPr/>
          <p:nvPr/>
        </p:nvSpPr>
        <p:spPr>
          <a:xfrm>
            <a:off x="5465704" y="3989961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4bytes</a:t>
            </a:r>
            <a:endParaRPr/>
          </a:p>
        </p:txBody>
      </p:sp>
      <p:sp>
        <p:nvSpPr>
          <p:cNvPr id="239" name="Google Shape;239;g7935f55613_0_0"/>
          <p:cNvSpPr/>
          <p:nvPr/>
        </p:nvSpPr>
        <p:spPr>
          <a:xfrm>
            <a:off x="7979816" y="1919492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g7935f55613_0_0"/>
          <p:cNvSpPr/>
          <p:nvPr/>
        </p:nvSpPr>
        <p:spPr>
          <a:xfrm>
            <a:off x="7979816" y="2133963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7935f55613_0_0"/>
          <p:cNvSpPr/>
          <p:nvPr/>
        </p:nvSpPr>
        <p:spPr>
          <a:xfrm>
            <a:off x="7979816" y="2350137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7935f55613_0_0"/>
          <p:cNvSpPr/>
          <p:nvPr/>
        </p:nvSpPr>
        <p:spPr>
          <a:xfrm>
            <a:off x="7979816" y="2555324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g7935f55613_0_0"/>
          <p:cNvSpPr/>
          <p:nvPr/>
        </p:nvSpPr>
        <p:spPr>
          <a:xfrm>
            <a:off x="9953888" y="1841030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1bytes</a:t>
            </a:r>
            <a:endParaRPr/>
          </a:p>
        </p:txBody>
      </p:sp>
      <p:sp>
        <p:nvSpPr>
          <p:cNvPr id="244" name="Google Shape;244;g7935f55613_0_0"/>
          <p:cNvSpPr/>
          <p:nvPr/>
        </p:nvSpPr>
        <p:spPr>
          <a:xfrm>
            <a:off x="9390747" y="1807708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y</a:t>
            </a:r>
            <a:endParaRPr/>
          </a:p>
        </p:txBody>
      </p:sp>
      <p:sp>
        <p:nvSpPr>
          <p:cNvPr id="245" name="Google Shape;245;g7935f55613_0_0"/>
          <p:cNvSpPr/>
          <p:nvPr/>
        </p:nvSpPr>
        <p:spPr>
          <a:xfrm>
            <a:off x="7979816" y="2777584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g7935f55613_0_0"/>
          <p:cNvSpPr/>
          <p:nvPr/>
        </p:nvSpPr>
        <p:spPr>
          <a:xfrm>
            <a:off x="7616199" y="2100269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1</a:t>
            </a:r>
            <a:endParaRPr/>
          </a:p>
        </p:txBody>
      </p:sp>
      <p:sp>
        <p:nvSpPr>
          <p:cNvPr id="247" name="Google Shape;247;g7935f55613_0_0"/>
          <p:cNvSpPr/>
          <p:nvPr/>
        </p:nvSpPr>
        <p:spPr>
          <a:xfrm>
            <a:off x="7620783" y="1899122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0</a:t>
            </a:r>
            <a:endParaRPr/>
          </a:p>
        </p:txBody>
      </p:sp>
      <p:sp>
        <p:nvSpPr>
          <p:cNvPr id="248" name="Google Shape;248;g7935f55613_0_0"/>
          <p:cNvSpPr/>
          <p:nvPr/>
        </p:nvSpPr>
        <p:spPr>
          <a:xfrm>
            <a:off x="7616199" y="2323014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2</a:t>
            </a:r>
            <a:endParaRPr/>
          </a:p>
        </p:txBody>
      </p:sp>
      <p:sp>
        <p:nvSpPr>
          <p:cNvPr id="249" name="Google Shape;249;g7935f55613_0_0"/>
          <p:cNvSpPr/>
          <p:nvPr/>
        </p:nvSpPr>
        <p:spPr>
          <a:xfrm>
            <a:off x="7625834" y="2521829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3</a:t>
            </a:r>
            <a:endParaRPr/>
          </a:p>
        </p:txBody>
      </p:sp>
      <p:sp>
        <p:nvSpPr>
          <p:cNvPr id="250" name="Google Shape;250;g7935f55613_0_0"/>
          <p:cNvSpPr/>
          <p:nvPr/>
        </p:nvSpPr>
        <p:spPr>
          <a:xfrm>
            <a:off x="7616199" y="2735203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4</a:t>
            </a:r>
            <a:endParaRPr/>
          </a:p>
        </p:txBody>
      </p:sp>
      <p:sp>
        <p:nvSpPr>
          <p:cNvPr id="251" name="Google Shape;251;g7935f55613_0_0"/>
          <p:cNvSpPr/>
          <p:nvPr/>
        </p:nvSpPr>
        <p:spPr>
          <a:xfrm>
            <a:off x="7891373" y="1444475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記憶體內容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2" name="Google Shape;252;g7935f55613_0_0"/>
          <p:cNvSpPr/>
          <p:nvPr/>
        </p:nvSpPr>
        <p:spPr>
          <a:xfrm>
            <a:off x="6581342" y="1450696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3" name="Google Shape;253;g7935f55613_0_0"/>
          <p:cNvSpPr/>
          <p:nvPr/>
        </p:nvSpPr>
        <p:spPr>
          <a:xfrm>
            <a:off x="6096000" y="1919571"/>
            <a:ext cx="14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char y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4" name="Google Shape;254;g7935f55613_0_0"/>
          <p:cNvSpPr/>
          <p:nvPr/>
        </p:nvSpPr>
        <p:spPr>
          <a:xfrm>
            <a:off x="645450" y="4203135"/>
            <a:ext cx="7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</p:txBody>
      </p:sp>
      <p:sp>
        <p:nvSpPr>
          <p:cNvPr id="255" name="Google Shape;255;g7935f55613_0_0"/>
          <p:cNvSpPr/>
          <p:nvPr/>
        </p:nvSpPr>
        <p:spPr>
          <a:xfrm>
            <a:off x="9122847" y="143357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變數名稱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6" name="Google Shape;256;g7935f55613_0_0"/>
          <p:cNvSpPr/>
          <p:nvPr/>
        </p:nvSpPr>
        <p:spPr>
          <a:xfrm>
            <a:off x="8327626" y="1791400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62" name="Google Shape;262;p3"/>
          <p:cNvSpPr txBox="1"/>
          <p:nvPr/>
        </p:nvSpPr>
        <p:spPr>
          <a:xfrm>
            <a:off x="1461245" y="1077972"/>
            <a:ext cx="8615261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系統分配給x一個4Bytes的記憶體空間，且內容未知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1776607" y="3022958"/>
            <a:ext cx="3012677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 x;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007" y="2264685"/>
            <a:ext cx="4531744" cy="354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70" name="Google Shape;270;p4"/>
          <p:cNvSpPr txBox="1"/>
          <p:nvPr/>
        </p:nvSpPr>
        <p:spPr>
          <a:xfrm>
            <a:off x="1461245" y="1077972"/>
            <a:ext cx="8615261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系統分配給p一個可以記錄位址的記憶體空間，且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內容未知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1" name="Google Shape;271;p4"/>
          <p:cNvSpPr txBox="1"/>
          <p:nvPr/>
        </p:nvSpPr>
        <p:spPr>
          <a:xfrm>
            <a:off x="1776607" y="3022958"/>
            <a:ext cx="3012677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int*</a:t>
            </a:r>
            <a:r>
              <a:rPr lang="en-US" sz="2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272" name="Google Shape;2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448" y="2278502"/>
            <a:ext cx="4384724" cy="368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1461245" y="1077972"/>
            <a:ext cx="8615261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將x的位址2514指定給p的內容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9" name="Google Shape;279;p5"/>
          <p:cNvSpPr txBox="1"/>
          <p:nvPr/>
        </p:nvSpPr>
        <p:spPr>
          <a:xfrm>
            <a:off x="1776607" y="3022958"/>
            <a:ext cx="3012677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int*</a:t>
            </a:r>
            <a:r>
              <a:rPr lang="en-US" sz="2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p=&amp;x;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grpSp>
        <p:nvGrpSpPr>
          <p:cNvPr id="280" name="Google Shape;280;p5"/>
          <p:cNvGrpSpPr/>
          <p:nvPr/>
        </p:nvGrpSpPr>
        <p:grpSpPr>
          <a:xfrm>
            <a:off x="3967850" y="2100112"/>
            <a:ext cx="4600983" cy="3903081"/>
            <a:chOff x="3967850" y="2100112"/>
            <a:chExt cx="4600983" cy="3903081"/>
          </a:xfrm>
        </p:grpSpPr>
        <p:pic>
          <p:nvPicPr>
            <p:cNvPr id="281" name="Google Shape;28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7850" y="2100112"/>
              <a:ext cx="4600983" cy="3903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40568" y="4596254"/>
              <a:ext cx="636081" cy="296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1461245" y="1077972"/>
            <a:ext cx="8615261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將位址2514的內容修改為50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17399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1776607" y="3022958"/>
            <a:ext cx="3012677" cy="11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int*</a:t>
            </a:r>
            <a:r>
              <a:rPr lang="en-US" sz="28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p=&amp;x;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*p=50;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  </a:t>
            </a:r>
            <a:endParaRPr b="0" i="0" sz="2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grpSp>
        <p:nvGrpSpPr>
          <p:cNvPr id="290" name="Google Shape;290;p6"/>
          <p:cNvGrpSpPr/>
          <p:nvPr/>
        </p:nvGrpSpPr>
        <p:grpSpPr>
          <a:xfrm>
            <a:off x="3887331" y="2028824"/>
            <a:ext cx="4215089" cy="3602431"/>
            <a:chOff x="3887331" y="2028824"/>
            <a:chExt cx="4215089" cy="3602431"/>
          </a:xfrm>
        </p:grpSpPr>
        <p:pic>
          <p:nvPicPr>
            <p:cNvPr id="291" name="Google Shape;29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87331" y="2028824"/>
              <a:ext cx="4215089" cy="3602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8875" y="4483132"/>
              <a:ext cx="636081" cy="296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>
            <p:ph type="title"/>
          </p:nvPr>
        </p:nvSpPr>
        <p:spPr>
          <a:xfrm>
            <a:off x="1143000" y="173006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1461246" y="951224"/>
            <a:ext cx="8507505" cy="521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語法: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	 int a;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		 int*</a:t>
            </a: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p=&amp;a;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以下為錯誤敘述!!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(1) int *p;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    *p=100;</a:t>
            </a:r>
            <a:endParaRPr b="0" i="0" sz="2000" u="none" cap="none" strike="noStrike">
              <a:solidFill>
                <a:srgbClr val="FF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(2) int *p=</a:t>
            </a:r>
            <a:r>
              <a:rPr lang="en-US" sz="2000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1</a:t>
            </a: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00;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BiauKai"/>
                <a:ea typeface="BiauKai"/>
                <a:cs typeface="BiauKai"/>
                <a:sym typeface="BiauKai"/>
              </a:rPr>
              <a:t>一開始宣告指標時不會設定指標變數的內容(可指向任何地方),因此當我們想指向某一記憶體位置其內容為某一特定值(100)時,等於強制修改了一個不確定位址上的內容(p)，此時若指標指向OS或其他執行緒的記憶體位址時就會發生錯誤          </a:t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5468285" y="1294645"/>
            <a:ext cx="992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int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p=&amp;a;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cxnSp>
        <p:nvCxnSpPr>
          <p:cNvPr id="300" name="Google Shape;300;p7"/>
          <p:cNvCxnSpPr/>
          <p:nvPr/>
        </p:nvCxnSpPr>
        <p:spPr>
          <a:xfrm flipH="1" rot="10800000">
            <a:off x="3974471" y="1466623"/>
            <a:ext cx="1330800" cy="5523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01" name="Google Shape;301;p7"/>
          <p:cNvSpPr/>
          <p:nvPr/>
        </p:nvSpPr>
        <p:spPr>
          <a:xfrm>
            <a:off x="5459232" y="1294645"/>
            <a:ext cx="905346" cy="646331"/>
          </a:xfrm>
          <a:prstGeom prst="rect">
            <a:avLst/>
          </a:prstGeom>
          <a:noFill/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5124395" y="2642102"/>
            <a:ext cx="37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有些編譯器不給過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字串則可使用eg. char *p="哈囉"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cxnSp>
        <p:nvCxnSpPr>
          <p:cNvPr id="303" name="Google Shape;303;p7"/>
          <p:cNvCxnSpPr/>
          <p:nvPr/>
        </p:nvCxnSpPr>
        <p:spPr>
          <a:xfrm flipH="1" rot="10800000">
            <a:off x="3567065" y="2814154"/>
            <a:ext cx="1394400" cy="1377600"/>
          </a:xfrm>
          <a:prstGeom prst="curvedConnector3">
            <a:avLst>
              <a:gd fmla="val 50000" name="adj1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04" name="Google Shape;304;p7"/>
          <p:cNvSpPr/>
          <p:nvPr/>
        </p:nvSpPr>
        <p:spPr>
          <a:xfrm>
            <a:off x="5124400" y="2300625"/>
            <a:ext cx="3604800" cy="2145300"/>
          </a:xfrm>
          <a:prstGeom prst="rect">
            <a:avLst/>
          </a:prstGeom>
          <a:noFill/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type="title"/>
          </p:nvPr>
        </p:nvSpPr>
        <p:spPr>
          <a:xfrm>
            <a:off x="1125070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指標陣列</a:t>
            </a:r>
            <a:endParaRPr>
              <a:solidFill>
                <a:srgbClr val="0070C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3138510" y="1555471"/>
            <a:ext cx="29546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iauKa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int array[5]={ 1,2,3,4,5 };</a:t>
            </a:r>
            <a:endParaRPr b="0" i="0" sz="24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311" name="Google Shape;3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734" y="2368142"/>
            <a:ext cx="5890006" cy="221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2017-11-27T18:21:55Z</dcterms:created>
  <dc:creator>user</dc:creator>
</cp:coreProperties>
</file>