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embeddedFontLs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I3EZo3UaoYD4lrfvUQeak630R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2FE9DD-9128-4C1E-921F-D77B946EF561}">
  <a:tblStyle styleId="{622FE9DD-9128-4C1E-921F-D77B946EF56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Tahom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Tahom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2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5" name="Google Shape;115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3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0" name="Google Shape;130;p3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5" name="Google Shape;135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7" name="Google Shape;147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，文字及物件" type="txAndObj">
  <p:cSld name="TEXT_AND_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type="title"/>
          </p:nvPr>
        </p:nvSpPr>
        <p:spPr>
          <a:xfrm>
            <a:off x="0" y="549275"/>
            <a:ext cx="12192000" cy="99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914400" y="1557338"/>
            <a:ext cx="5080000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2" type="body"/>
          </p:nvPr>
        </p:nvSpPr>
        <p:spPr>
          <a:xfrm>
            <a:off x="6197600" y="1557338"/>
            <a:ext cx="5080000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10160000" y="6437313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2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4" name="Google Shape;74;p2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1" name="Google Shape;91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ctrTitle"/>
          </p:nvPr>
        </p:nvSpPr>
        <p:spPr>
          <a:xfrm>
            <a:off x="1507067" y="170834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C程式設計實習</a:t>
            </a:r>
            <a:endParaRPr/>
          </a:p>
        </p:txBody>
      </p:sp>
      <p:sp>
        <p:nvSpPr>
          <p:cNvPr id="155" name="Google Shape;155;p1"/>
          <p:cNvSpPr txBox="1"/>
          <p:nvPr>
            <p:ph idx="1" type="subTitle"/>
          </p:nvPr>
        </p:nvSpPr>
        <p:spPr>
          <a:xfrm>
            <a:off x="1507067" y="4137618"/>
            <a:ext cx="681789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 蔣依吾  老師    E-mail: chiang@cse.nsysu.edu.tw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 : 趙至玄 E-mail : m073040094@student.nsysu.edu.tw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黃啟維 E-mail : m073040097@student.nsysu.edu.tw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247" name="Google Shape;247;p10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10"/>
          <p:cNvSpPr txBox="1"/>
          <p:nvPr/>
        </p:nvSpPr>
        <p:spPr>
          <a:xfrm>
            <a:off x="7896225" y="35734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cxnSp>
        <p:nvCxnSpPr>
          <p:cNvPr id="249" name="Google Shape;249;p10"/>
          <p:cNvCxnSpPr/>
          <p:nvPr/>
        </p:nvCxnSpPr>
        <p:spPr>
          <a:xfrm rot="10800000">
            <a:off x="7104064" y="3860800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0" name="Google Shape;250;p10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folHlink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10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sp>
        <p:nvSpPr>
          <p:cNvPr id="252" name="Google Shape;252;p10"/>
          <p:cNvSpPr txBox="1"/>
          <p:nvPr/>
        </p:nvSpPr>
        <p:spPr>
          <a:xfrm>
            <a:off x="7824788" y="2420938"/>
            <a:ext cx="1223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6600825" y="1844676"/>
            <a:ext cx="1943100" cy="504825"/>
          </a:xfrm>
          <a:prstGeom prst="curvedDownArrow">
            <a:avLst>
              <a:gd fmla="val 76981" name="adj1"/>
              <a:gd fmla="val 153962" name="adj2"/>
              <a:gd fmla="val 33333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259" name="Google Shape;259;p11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11"/>
          <p:cNvSpPr txBox="1"/>
          <p:nvPr/>
        </p:nvSpPr>
        <p:spPr>
          <a:xfrm>
            <a:off x="7896225" y="3573463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cxnSp>
        <p:nvCxnSpPr>
          <p:cNvPr id="261" name="Google Shape;261;p11"/>
          <p:cNvCxnSpPr/>
          <p:nvPr/>
        </p:nvCxnSpPr>
        <p:spPr>
          <a:xfrm rot="10800000">
            <a:off x="7104064" y="3860800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62" name="Google Shape;262;p11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folHlink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11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/>
          <p:nvPr/>
        </p:nvSpPr>
        <p:spPr>
          <a:xfrm>
            <a:off x="1524000" y="469812"/>
            <a:ext cx="88201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MaxSize 7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/*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堆疊大小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stack[MaxSize];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全域陣列、堆疊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top=0;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/*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全域變數、堆疊指標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p12"/>
          <p:cNvGraphicFramePr/>
          <p:nvPr/>
        </p:nvGraphicFramePr>
        <p:xfrm>
          <a:off x="1919288" y="1773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4248150"/>
                <a:gridCol w="4176700"/>
              </a:tblGrid>
              <a:tr h="4824425">
                <a:tc>
                  <a:txBody>
                    <a:bodyPr/>
                    <a:lstStyle/>
                    <a:p>
                      <a:pPr indent="22860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BiauKa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【</a:t>
                      </a: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push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的演算法】</a:t>
                      </a:r>
                      <a:endParaRPr b="0" i="0" sz="2400" u="none" cap="none" strike="noStrike">
                        <a:solidFill>
                          <a:schemeClr val="fol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push(int n)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if (top&lt;MaxSize)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stack[top]=n;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top++;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0;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else 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-1;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45720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BiauKa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【</a:t>
                      </a: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pop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的演算法】</a:t>
                      </a:r>
                      <a:endParaRPr b="0" i="0" sz="2400" u="none" cap="none" strike="noStrike">
                        <a:solidFill>
                          <a:schemeClr val="fol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pop( 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  int k;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if (top&gt;0)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top--;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k=stack[top];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k;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else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-1;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1524000" y="326937"/>
            <a:ext cx="88201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MaxSize 7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/*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堆疊大小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stack[MaxSize];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全域陣列、堆疊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top=0;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/*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全域變數、堆疊指標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13"/>
          <p:cNvGraphicFramePr/>
          <p:nvPr/>
        </p:nvGraphicFramePr>
        <p:xfrm>
          <a:off x="1919288" y="1773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3816350"/>
                <a:gridCol w="4608500"/>
              </a:tblGrid>
              <a:tr h="4824425">
                <a:tc>
                  <a:txBody>
                    <a:bodyPr/>
                    <a:lstStyle/>
                    <a:p>
                      <a:pPr indent="22860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BiauKa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【</a:t>
                      </a: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empty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的演算法】</a:t>
                      </a:r>
                      <a:endParaRPr b="0" i="0" sz="2400" u="none" cap="none" strike="noStrike">
                        <a:solidFill>
                          <a:schemeClr val="fol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empty( 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if (top==0)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1;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else</a:t>
                      </a:r>
                      <a:endParaRPr/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  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0;</a:t>
                      </a:r>
                      <a:endParaRPr/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228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45720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BiauKa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【</a:t>
                      </a:r>
                      <a:r>
                        <a:rPr b="1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full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chemeClr val="folHlink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的演算法】</a:t>
                      </a:r>
                      <a:endParaRPr b="0" i="0" sz="2400" u="none" cap="none" strike="noStrike">
                        <a:solidFill>
                          <a:schemeClr val="fol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full( 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  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if (top==MaxSize)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1;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else</a:t>
                      </a:r>
                      <a:endParaRPr/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0;</a:t>
                      </a:r>
                      <a:endParaRPr/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title"/>
          </p:nvPr>
        </p:nvSpPr>
        <p:spPr>
          <a:xfrm>
            <a:off x="1981200" y="381001"/>
            <a:ext cx="8229600" cy="887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課堂練習</a:t>
            </a:r>
            <a:endParaRPr/>
          </a:p>
        </p:txBody>
      </p:sp>
      <p:sp>
        <p:nvSpPr>
          <p:cNvPr id="281" name="Google Shape;281;p14"/>
          <p:cNvSpPr txBox="1"/>
          <p:nvPr>
            <p:ph idx="1" type="body"/>
          </p:nvPr>
        </p:nvSpPr>
        <p:spPr>
          <a:xfrm>
            <a:off x="1774826" y="1484314"/>
            <a:ext cx="8569325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試寫一程式，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堆疊最大數量為5：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1.	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判斷堆疊是否為空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push 5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筆</a:t>
            </a:r>
            <a:r>
              <a:rPr b="1" lang="en-US" sz="24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使用者輸入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資料進入堆疊，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判斷堆疊是否為滿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3.並依序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 pop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出來。在螢幕上出現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pop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出來的資料。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判斷堆疊是否為空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9613" y="4007298"/>
            <a:ext cx="4333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>
            <p:ph idx="12" type="sldNum"/>
          </p:nvPr>
        </p:nvSpPr>
        <p:spPr>
          <a:xfrm>
            <a:off x="10160000" y="6437313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15"/>
          <p:cNvSpPr txBox="1"/>
          <p:nvPr>
            <p:ph type="title"/>
          </p:nvPr>
        </p:nvSpPr>
        <p:spPr>
          <a:xfrm>
            <a:off x="1524000" y="0"/>
            <a:ext cx="9144000" cy="99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鍊結串列特性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2208213" y="1125539"/>
            <a:ext cx="7918450" cy="259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00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AutoNum type="arabicPeriod"/>
            </a:pPr>
            <a:r>
              <a:rPr lang="en-US" sz="2100"/>
              <a:t>鏈結串列(linked list)是由許多結點所組成的，在加入和刪除功能上比陣列彈性許多。且加入與刪除的動作，可以針對串列首、串列尾或串列中的某個節點。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680"/>
              <a:buFont typeface="Noto Sans Symbols"/>
              <a:buAutoNum type="arabicPeriod"/>
            </a:pPr>
            <a:r>
              <a:rPr lang="en-US" sz="2100"/>
              <a:t>鏈結串列視實際需要才配置記憶體空間，可減少浪費。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680"/>
              <a:buFont typeface="Noto Sans Symbols"/>
              <a:buAutoNum type="arabicPeriod"/>
            </a:pPr>
            <a:r>
              <a:rPr lang="en-US" sz="2100"/>
              <a:t>可以取代陣列儲存方式(堆疊與佇列)，而其所含資料元素的數目可以彈性的增減。</a:t>
            </a:r>
            <a:endParaRPr/>
          </a:p>
          <a:p>
            <a:pPr indent="-293370" lvl="0" marL="40005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100"/>
          </a:p>
          <a:p>
            <a:pPr indent="-293370" lvl="0" marL="40005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100"/>
          </a:p>
        </p:txBody>
      </p:sp>
      <p:graphicFrame>
        <p:nvGraphicFramePr>
          <p:cNvPr id="290" name="Google Shape;290;p15"/>
          <p:cNvGraphicFramePr/>
          <p:nvPr/>
        </p:nvGraphicFramePr>
        <p:xfrm>
          <a:off x="2063750" y="37163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2239975"/>
                <a:gridCol w="2968625"/>
                <a:gridCol w="2952750"/>
              </a:tblGrid>
              <a:tr h="4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陣列儲存方式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鏈結串列儲存方式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加入與刪除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需做大量的資料搬移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僅須改變指標即可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記憶空間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無需額外的空間存放鏈結資料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需額外的空間存放鏈結資料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資料的存取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可對資料做直接的存取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適合資料的循序存取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資料的合併與分開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鏈結串列較優於陣列，因為只需改變一些指標即可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16"/>
          <p:cNvSpPr txBox="1"/>
          <p:nvPr>
            <p:ph type="title"/>
          </p:nvPr>
        </p:nvSpPr>
        <p:spPr>
          <a:xfrm>
            <a:off x="1524000" y="0"/>
            <a:ext cx="9144000" cy="99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節點（Node）</a:t>
            </a:r>
            <a:endParaRPr/>
          </a:p>
        </p:txBody>
      </p:sp>
      <p:sp>
        <p:nvSpPr>
          <p:cNvPr id="297" name="Google Shape;297;p16"/>
          <p:cNvSpPr/>
          <p:nvPr/>
        </p:nvSpPr>
        <p:spPr>
          <a:xfrm>
            <a:off x="2135188" y="1412876"/>
            <a:ext cx="806450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93270"/>
              </a:buClr>
              <a:buSzPts val="2800"/>
              <a:buFont typeface="Times New Roman"/>
              <a:buAutoNum type="arabicPeriod"/>
            </a:pPr>
            <a:r>
              <a:rPr b="1" lang="en-US" sz="2800">
                <a:solidFill>
                  <a:srgbClr val="2932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節點 (Node)是鏈結串列中的重要元素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sz="2800">
              <a:solidFill>
                <a:srgbClr val="29327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93270"/>
              </a:buClr>
              <a:buSzPts val="2800"/>
              <a:buFont typeface="Times New Roman"/>
              <a:buAutoNum type="arabicPeriod"/>
            </a:pPr>
            <a:r>
              <a:rPr b="1" lang="en-US" sz="2800">
                <a:solidFill>
                  <a:srgbClr val="2932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節點 (Node) 是一個最少有兩個欄位的結構：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一個欄位包含資料。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另一個欄位包含串列中下一個節點的位址。</a:t>
            </a:r>
            <a:endParaRPr/>
          </a:p>
          <a:p>
            <a:pPr indent="-457200" lvl="0" marL="457200" marR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sz="2800">
              <a:solidFill>
                <a:srgbClr val="2932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17"/>
          <p:cNvSpPr txBox="1"/>
          <p:nvPr>
            <p:ph type="title"/>
          </p:nvPr>
        </p:nvSpPr>
        <p:spPr>
          <a:xfrm>
            <a:off x="1524000" y="188914"/>
            <a:ext cx="9144000" cy="998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Node的結構與產生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847850" y="1196975"/>
            <a:ext cx="8496300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結構宣告：</a:t>
            </a:r>
            <a:endParaRPr/>
          </a:p>
          <a:p>
            <a:pPr indent="-457200" lvl="0" marL="457200" rtl="0" algn="l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b="0" lang="en-US"/>
              <a:t>struct node {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lang="en-US"/>
              <a:t>      int number;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lang="en-US"/>
              <a:t>      struct node *llink;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lang="en-US"/>
              <a:t>}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Node</a:t>
            </a:r>
            <a:r>
              <a:rPr lang="en-US" sz="2800"/>
              <a:t> 的產生：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lang="en-US"/>
              <a:t>head = (struct node *) malloc (sizeof(struct node));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lang="en-US"/>
              <a:t>    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400" y="4652964"/>
            <a:ext cx="2516188" cy="192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18"/>
          <p:cNvSpPr txBox="1"/>
          <p:nvPr>
            <p:ph type="title"/>
          </p:nvPr>
        </p:nvSpPr>
        <p:spPr>
          <a:xfrm>
            <a:off x="1524000" y="188914"/>
            <a:ext cx="9144000" cy="998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Node的結構與產生(續)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847850" y="1484313"/>
            <a:ext cx="84963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結構宣告：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struct node {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      string name;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      string address;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      int phone;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      struct node *llink;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}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Node</a:t>
            </a:r>
            <a:r>
              <a:rPr lang="en-US"/>
              <a:t> 的產生：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head = (struct node *) malloc (sizeof(struct node));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    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9151" y="4581525"/>
            <a:ext cx="4945063" cy="200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idx="12" type="sldNum"/>
          </p:nvPr>
        </p:nvSpPr>
        <p:spPr>
          <a:xfrm>
            <a:off x="10160000" y="6437313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19"/>
          <p:cNvSpPr txBox="1"/>
          <p:nvPr>
            <p:ph type="title"/>
          </p:nvPr>
        </p:nvSpPr>
        <p:spPr>
          <a:xfrm>
            <a:off x="1524000" y="0"/>
            <a:ext cx="9144000" cy="99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2351088" y="1270001"/>
            <a:ext cx="7872412" cy="38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0005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AutoNum type="arabicPeriod"/>
            </a:pPr>
            <a:r>
              <a:rPr lang="en-US" sz="2500"/>
              <a:t>假設鏈結串列中每個節點(node)的資料結構有兩欄，分別為資料(data)欄和鏈結(next)欄，結構可需告如下：</a:t>
            </a:r>
            <a:endParaRPr/>
          </a:p>
          <a:p>
            <a:pPr indent="-304800" lvl="2" marL="1219200" rtl="0" algn="l">
              <a:spcBef>
                <a:spcPts val="560"/>
              </a:spcBef>
              <a:spcAft>
                <a:spcPts val="0"/>
              </a:spcAft>
              <a:buSzPts val="1120"/>
              <a:buNone/>
            </a:pPr>
            <a:r>
              <a:rPr lang="en-US"/>
              <a:t>Struct node {</a:t>
            </a:r>
            <a:endParaRPr/>
          </a:p>
          <a:p>
            <a:pPr indent="-304800" lvl="2" marL="121920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/>
              <a:t>       int data;</a:t>
            </a:r>
            <a:endParaRPr/>
          </a:p>
          <a:p>
            <a:pPr indent="-304800" lvl="2" marL="121920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/>
              <a:t>       struct node *next;</a:t>
            </a:r>
            <a:endParaRPr/>
          </a:p>
          <a:p>
            <a:pPr indent="-304800" lvl="2" marL="121920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/>
              <a:t>};</a:t>
            </a:r>
            <a:endParaRPr/>
          </a:p>
          <a:p>
            <a:pPr indent="-400050" lvl="0" marL="400050" rtl="0" algn="l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AutoNum type="arabicPeriod"/>
            </a:pPr>
            <a:r>
              <a:rPr lang="en-US" sz="2500"/>
              <a:t>例如：下列串列有a, b, c, d, x等的資料元素。</a:t>
            </a:r>
            <a:endParaRPr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head：指向串列前端的指標。</a:t>
            </a:r>
            <a:endParaRPr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tail：指向串列尾端的指標。</a:t>
            </a:r>
            <a:endParaRPr/>
          </a:p>
        </p:txBody>
      </p:sp>
      <p:graphicFrame>
        <p:nvGraphicFramePr>
          <p:cNvPr id="321" name="Google Shape;321;p19"/>
          <p:cNvGraphicFramePr/>
          <p:nvPr/>
        </p:nvGraphicFramePr>
        <p:xfrm>
          <a:off x="2497138" y="54848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512750"/>
                <a:gridCol w="506425"/>
                <a:gridCol w="511175"/>
                <a:gridCol w="512750"/>
                <a:gridCol w="509600"/>
                <a:gridCol w="508000"/>
                <a:gridCol w="512750"/>
                <a:gridCol w="509600"/>
                <a:gridCol w="508000"/>
                <a:gridCol w="511175"/>
                <a:gridCol w="511175"/>
                <a:gridCol w="512750"/>
                <a:gridCol w="506425"/>
                <a:gridCol w="511175"/>
              </a:tblGrid>
              <a:tr h="31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932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2932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2932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932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2932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2932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932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2932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2932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932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2932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2932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932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2932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2" name="Google Shape;322;p19"/>
          <p:cNvCxnSpPr/>
          <p:nvPr/>
        </p:nvCxnSpPr>
        <p:spPr>
          <a:xfrm>
            <a:off x="3408363" y="5697538"/>
            <a:ext cx="7683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3" name="Google Shape;323;p19"/>
          <p:cNvCxnSpPr/>
          <p:nvPr/>
        </p:nvCxnSpPr>
        <p:spPr>
          <a:xfrm>
            <a:off x="4846639" y="5697538"/>
            <a:ext cx="866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4" name="Google Shape;324;p19"/>
          <p:cNvCxnSpPr/>
          <p:nvPr/>
        </p:nvCxnSpPr>
        <p:spPr>
          <a:xfrm>
            <a:off x="6478588" y="5697538"/>
            <a:ext cx="7683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5" name="Google Shape;325;p19"/>
          <p:cNvCxnSpPr/>
          <p:nvPr/>
        </p:nvCxnSpPr>
        <p:spPr>
          <a:xfrm>
            <a:off x="8015288" y="5697538"/>
            <a:ext cx="7683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6" name="Google Shape;326;p19"/>
          <p:cNvCxnSpPr/>
          <p:nvPr/>
        </p:nvCxnSpPr>
        <p:spPr>
          <a:xfrm>
            <a:off x="2159000" y="5481638"/>
            <a:ext cx="0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7" name="Google Shape;327;p19"/>
          <p:cNvCxnSpPr/>
          <p:nvPr/>
        </p:nvCxnSpPr>
        <p:spPr>
          <a:xfrm>
            <a:off x="2159001" y="5697538"/>
            <a:ext cx="4810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8" name="Google Shape;328;p19"/>
          <p:cNvCxnSpPr/>
          <p:nvPr/>
        </p:nvCxnSpPr>
        <p:spPr>
          <a:xfrm>
            <a:off x="9551988" y="5697538"/>
            <a:ext cx="5762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9" name="Google Shape;329;p19"/>
          <p:cNvCxnSpPr/>
          <p:nvPr/>
        </p:nvCxnSpPr>
        <p:spPr>
          <a:xfrm>
            <a:off x="10128250" y="5697538"/>
            <a:ext cx="0" cy="323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30" name="Google Shape;330;p19"/>
          <p:cNvGrpSpPr/>
          <p:nvPr/>
        </p:nvGrpSpPr>
        <p:grpSpPr>
          <a:xfrm>
            <a:off x="9936164" y="6021388"/>
            <a:ext cx="384175" cy="107950"/>
            <a:chOff x="3974" y="5057"/>
            <a:chExt cx="182" cy="91"/>
          </a:xfrm>
        </p:grpSpPr>
        <p:cxnSp>
          <p:nvCxnSpPr>
            <p:cNvPr id="331" name="Google Shape;331;p19"/>
            <p:cNvCxnSpPr/>
            <p:nvPr/>
          </p:nvCxnSpPr>
          <p:spPr>
            <a:xfrm>
              <a:off x="3974" y="5057"/>
              <a:ext cx="18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2" name="Google Shape;332;p19"/>
            <p:cNvCxnSpPr/>
            <p:nvPr/>
          </p:nvCxnSpPr>
          <p:spPr>
            <a:xfrm>
              <a:off x="4020" y="5103"/>
              <a:ext cx="9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3" name="Google Shape;333;p19"/>
            <p:cNvCxnSpPr/>
            <p:nvPr/>
          </p:nvCxnSpPr>
          <p:spPr>
            <a:xfrm>
              <a:off x="4049" y="5148"/>
              <a:ext cx="4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34" name="Google Shape;334;p19"/>
          <p:cNvSpPr txBox="1"/>
          <p:nvPr/>
        </p:nvSpPr>
        <p:spPr>
          <a:xfrm>
            <a:off x="1776414" y="5157789"/>
            <a:ext cx="10556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head</a:t>
            </a:r>
            <a:endParaRPr/>
          </a:p>
        </p:txBody>
      </p:sp>
      <p:cxnSp>
        <p:nvCxnSpPr>
          <p:cNvPr id="335" name="Google Shape;335;p19"/>
          <p:cNvCxnSpPr/>
          <p:nvPr/>
        </p:nvCxnSpPr>
        <p:spPr>
          <a:xfrm flipH="1">
            <a:off x="9264650" y="5265738"/>
            <a:ext cx="382588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6" name="Google Shape;336;p19"/>
          <p:cNvSpPr txBox="1"/>
          <p:nvPr/>
        </p:nvSpPr>
        <p:spPr>
          <a:xfrm>
            <a:off x="9359900" y="4994275"/>
            <a:ext cx="86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title"/>
          </p:nvPr>
        </p:nvSpPr>
        <p:spPr>
          <a:xfrm>
            <a:off x="1992313" y="188914"/>
            <a:ext cx="82296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sp>
        <p:nvSpPr>
          <p:cNvPr id="161" name="Google Shape;161;p2"/>
          <p:cNvSpPr txBox="1"/>
          <p:nvPr>
            <p:ph idx="1" type="body"/>
          </p:nvPr>
        </p:nvSpPr>
        <p:spPr>
          <a:xfrm>
            <a:off x="1524000" y="1268414"/>
            <a:ext cx="8820150" cy="558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將資料依序從資料群</a:t>
            </a:r>
            <a:r>
              <a:rPr lang="en-US">
                <a:solidFill>
                  <a:schemeClr val="folHlink"/>
                </a:solidFill>
                <a:latin typeface="BiauKai"/>
                <a:ea typeface="BiauKai"/>
                <a:cs typeface="BiauKai"/>
                <a:sym typeface="BiauKai"/>
              </a:rPr>
              <a:t>下面</a:t>
            </a:r>
            <a:r>
              <a:rPr b="1" lang="en-US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(buttom)</a:t>
            </a:r>
            <a:r>
              <a:rPr lang="en-US">
                <a:latin typeface="BiauKai"/>
                <a:ea typeface="BiauKai"/>
                <a:cs typeface="BiauKai"/>
                <a:sym typeface="BiauKai"/>
              </a:rPr>
              <a:t>儲存起來，並視需要從資料群的</a:t>
            </a:r>
            <a:r>
              <a:rPr lang="en-US">
                <a:solidFill>
                  <a:schemeClr val="folHlink"/>
                </a:solidFill>
                <a:latin typeface="BiauKai"/>
                <a:ea typeface="BiauKai"/>
                <a:cs typeface="BiauKai"/>
                <a:sym typeface="BiauKai"/>
              </a:rPr>
              <a:t>上面</a:t>
            </a:r>
            <a:r>
              <a:rPr b="1" lang="en-US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(top)</a:t>
            </a:r>
            <a:r>
              <a:rPr lang="en-US">
                <a:latin typeface="BiauKai"/>
                <a:ea typeface="BiauKai"/>
                <a:cs typeface="BiauKai"/>
                <a:sym typeface="BiauKai"/>
              </a:rPr>
              <a:t>將資料取出的方式之資料結構，稱為</a:t>
            </a:r>
            <a:r>
              <a:rPr lang="en-US">
                <a:solidFill>
                  <a:schemeClr val="folHlink"/>
                </a:solidFill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>
                <a:latin typeface="BiauKai"/>
                <a:ea typeface="BiauKai"/>
                <a:cs typeface="BiauKai"/>
                <a:sym typeface="BiauKai"/>
              </a:rPr>
              <a:t> 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特性：</a:t>
            </a:r>
            <a:r>
              <a:rPr b="1" lang="en-US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last in first out</a:t>
            </a:r>
            <a:r>
              <a:rPr lang="en-US">
                <a:latin typeface="BiauKai"/>
                <a:ea typeface="BiauKai"/>
                <a:cs typeface="BiauKai"/>
                <a:sym typeface="BiauKai"/>
              </a:rPr>
              <a:t> (後進先出)。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動作：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：建立一個空堆疊。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push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：將資料存入堆疊。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：將資料從堆疊中取出。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empty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：判斷堆疊是否為空堆疊。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full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：判斷堆疊是否已滿。		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20"/>
          <p:cNvSpPr txBox="1"/>
          <p:nvPr>
            <p:ph type="title"/>
          </p:nvPr>
        </p:nvSpPr>
        <p:spPr>
          <a:xfrm>
            <a:off x="1524000" y="260350"/>
            <a:ext cx="91440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/>
              <a:t>鍊結串列概念 </a:t>
            </a:r>
            <a:endParaRPr/>
          </a:p>
        </p:txBody>
      </p:sp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1981200" y="1235076"/>
            <a:ext cx="8229600" cy="508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Noto Sans Symbols"/>
              <a:buAutoNum type="arabicPeriod"/>
            </a:pPr>
            <a:r>
              <a:rPr lang="en-US" sz="1900"/>
              <a:t>鍊結串列 (Linked List) 是一個有序的資料集合，其中每一個元素都包含下一個元素的位址。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20"/>
              <a:buFont typeface="Noto Sans Symbols"/>
              <a:buAutoNum type="arabicPeriod"/>
            </a:pPr>
            <a:r>
              <a:rPr lang="en-US" sz="1900"/>
              <a:t>也就是說，每一個元素可分為兩部份：資料 (Data) 與鍊結 (Link)。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資料部份儲存資料。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鍊結部份用於將資料鍊結在一起。它包含一個指標，負責辨識串列的下一個元素。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20"/>
              <a:buFont typeface="Noto Sans Symbols"/>
              <a:buAutoNum type="arabicPeriod"/>
            </a:pPr>
            <a:r>
              <a:rPr lang="en-US" sz="1900"/>
              <a:t>另外，還有一個指標變數，指向串列的第一個元素。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AutoNum type="arabicPeriod"/>
            </a:pPr>
            <a:r>
              <a:rPr lang="en-US" sz="1700"/>
              <a:t>我們討論的鏈結串列－單一鏈結串列，每一個元素只包含一個鍊結，只能指向一個後續元素。 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AutoNum type="arabicPeriod"/>
            </a:pPr>
            <a:r>
              <a:rPr lang="en-US"/>
              <a:t>鍊結串列的優點是資料的新增與刪除操作。</a:t>
            </a:r>
            <a:endParaRPr/>
          </a:p>
          <a:p>
            <a:pPr indent="-381000" lvl="1" marL="838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當新增與刪除一個元素時，不必因串列中元素邏輯順序的改變，而移動它們的實際儲存位置。</a:t>
            </a:r>
            <a:endParaRPr/>
          </a:p>
          <a:p>
            <a:pPr indent="-381000" lvl="1" marL="838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因為串列不要求元素在實際儲存時，要一個接一個地存放。但也無法進行二元搜尋，必須採用循序搜尋。 </a:t>
            </a:r>
            <a:endParaRPr/>
          </a:p>
          <a:p>
            <a:pPr indent="-36068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idx="12" type="sldNum"/>
          </p:nvPr>
        </p:nvSpPr>
        <p:spPr>
          <a:xfrm>
            <a:off x="10160000" y="6437313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21"/>
          <p:cNvSpPr txBox="1"/>
          <p:nvPr>
            <p:ph type="title"/>
          </p:nvPr>
        </p:nvSpPr>
        <p:spPr>
          <a:xfrm>
            <a:off x="1524000" y="0"/>
            <a:ext cx="9144000" cy="99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鍊結串列概念(續)</a:t>
            </a:r>
            <a:endParaRPr/>
          </a:p>
        </p:txBody>
      </p:sp>
      <p:sp>
        <p:nvSpPr>
          <p:cNvPr id="350" name="Google Shape;350;p21"/>
          <p:cNvSpPr txBox="1"/>
          <p:nvPr>
            <p:ph idx="1" type="body"/>
          </p:nvPr>
        </p:nvSpPr>
        <p:spPr>
          <a:xfrm>
            <a:off x="1524000" y="1268413"/>
            <a:ext cx="9144000" cy="2303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000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AutoNum type="arabicPeriod"/>
            </a:pPr>
            <a:r>
              <a:rPr lang="en-US" sz="2100"/>
              <a:t>如圖(a)所示，pHead(指向串列的第一個元素)，包含4個元素。</a:t>
            </a:r>
            <a:endParaRPr/>
          </a:p>
          <a:p>
            <a:pPr indent="-400050" lvl="0" marL="4000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80"/>
              <a:buFont typeface="Noto Sans Symbols"/>
              <a:buAutoNum type="arabicPeriod"/>
            </a:pPr>
            <a:r>
              <a:rPr lang="en-US" sz="2100"/>
              <a:t>除了最後一個元素之外，每一個元素中的鍊結都指向它的後續元素。</a:t>
            </a:r>
            <a:endParaRPr/>
          </a:p>
          <a:p>
            <a:pPr indent="-400050" lvl="0" marL="4000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80"/>
              <a:buFont typeface="Noto Sans Symbols"/>
              <a:buAutoNum type="arabicPeriod"/>
            </a:pPr>
            <a:r>
              <a:rPr lang="en-US" sz="2100"/>
              <a:t>而最後一個元素的鍊結是一個null指標，表示串列的結束。</a:t>
            </a:r>
            <a:endParaRPr/>
          </a:p>
          <a:p>
            <a:pPr indent="-400050" lvl="0" marL="4000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80"/>
              <a:buFont typeface="Noto Sans Symbols"/>
              <a:buAutoNum type="arabicPeriod"/>
            </a:pPr>
            <a:r>
              <a:rPr lang="en-US" sz="2100"/>
              <a:t>若串列的指標變數為null指標，表示它是一個空的鏈結串列，如圖(b) 所示。 </a:t>
            </a:r>
            <a:endParaRPr/>
          </a:p>
        </p:txBody>
      </p:sp>
      <p:graphicFrame>
        <p:nvGraphicFramePr>
          <p:cNvPr id="351" name="Google Shape;351;p21"/>
          <p:cNvGraphicFramePr/>
          <p:nvPr/>
        </p:nvGraphicFramePr>
        <p:xfrm>
          <a:off x="1847851" y="3789363"/>
          <a:ext cx="8562975" cy="2914650"/>
        </p:xfrm>
        <a:graphic>
          <a:graphicData uri="http://schemas.openxmlformats.org/presentationml/2006/ole">
            <mc:AlternateContent>
              <mc:Choice Requires="v">
                <p:oleObj r:id="rId4" imgH="2914650" imgW="8562975" progId="CorelDRAW.Graphic.10" spid="_x0000_s1">
                  <p:embed/>
                </p:oleObj>
              </mc:Choice>
              <mc:Fallback>
                <p:oleObj r:id="rId5" imgH="2914650" imgW="8562975" progId="CorelDRAW.Graphic.10">
                  <p:embed/>
                  <p:pic>
                    <p:nvPicPr>
                      <p:cNvPr id="351" name="Google Shape;351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847851" y="3789363"/>
                        <a:ext cx="8562975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1703388" y="1268413"/>
            <a:ext cx="8229600" cy="461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81000" lvl="1" marL="838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AutoNum type="arabicPeriod"/>
            </a:pPr>
            <a:r>
              <a:rPr lang="en-US" sz="2400"/>
              <a:t>鍊結串列的特性就是節點之間沒有實體的	關係，也就是說他們不是連續儲存的。</a:t>
            </a:r>
            <a:endParaRPr/>
          </a:p>
          <a:p>
            <a:pPr indent="-381000" lvl="1" marL="838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AutoNum type="arabicPeriod"/>
            </a:pPr>
            <a:r>
              <a:rPr lang="en-US" sz="2400"/>
              <a:t>就鏈結串列而言，在節點之間沒有實體的	關係。</a:t>
            </a:r>
            <a:endParaRPr/>
          </a:p>
          <a:p>
            <a:pPr indent="-381000" lvl="1" marL="838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AutoNum type="arabicPeriod"/>
            </a:pPr>
            <a:r>
              <a:rPr lang="en-US" sz="2400"/>
              <a:t>需要指標來辨別串列的第一個節點，還有任何一個節點，其後續節點的位址。</a:t>
            </a:r>
            <a:endParaRPr/>
          </a:p>
          <a:p>
            <a:pPr indent="-381000" lvl="1" marL="838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AutoNum type="arabicPeriod"/>
            </a:pPr>
            <a:r>
              <a:rPr lang="en-US" sz="2400"/>
              <a:t>指向串列開始位置的指標稱為表頭指標 	(Head</a:t>
            </a:r>
            <a:r>
              <a:rPr b="1" lang="en-US" sz="2400"/>
              <a:t> </a:t>
            </a:r>
            <a:r>
              <a:rPr lang="en-US" sz="2400"/>
              <a:t>Pointer) 。在上圖中，pHead就是	head指標，而link指向節點的後續節點。 </a:t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4008438" y="476250"/>
            <a:ext cx="3841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93270"/>
                </a:solidFill>
                <a:latin typeface="Trebuchet MS"/>
                <a:ea typeface="Trebuchet MS"/>
                <a:cs typeface="Trebuchet MS"/>
                <a:sym typeface="Trebuchet MS"/>
              </a:rPr>
              <a:t>鏈結串列資料結構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167" name="Google Shape;167;p3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3"/>
          <p:cNvSpPr txBox="1"/>
          <p:nvPr/>
        </p:nvSpPr>
        <p:spPr>
          <a:xfrm>
            <a:off x="7967663" y="3644901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cxnSp>
        <p:nvCxnSpPr>
          <p:cNvPr id="169" name="Google Shape;169;p3"/>
          <p:cNvCxnSpPr/>
          <p:nvPr/>
        </p:nvCxnSpPr>
        <p:spPr>
          <a:xfrm rot="10800000">
            <a:off x="7104064" y="3933825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0" name="Google Shape;170;p3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3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177" name="Google Shape;177;p4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4"/>
          <p:cNvSpPr txBox="1"/>
          <p:nvPr/>
        </p:nvSpPr>
        <p:spPr>
          <a:xfrm>
            <a:off x="7967663" y="3644901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2495551" y="2420938"/>
            <a:ext cx="16557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push E</a:t>
            </a:r>
            <a:endParaRPr/>
          </a:p>
        </p:txBody>
      </p:sp>
      <p:cxnSp>
        <p:nvCxnSpPr>
          <p:cNvPr id="180" name="Google Shape;180;p4"/>
          <p:cNvCxnSpPr/>
          <p:nvPr/>
        </p:nvCxnSpPr>
        <p:spPr>
          <a:xfrm rot="10800000">
            <a:off x="7104064" y="3933825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1" name="Google Shape;181;p4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4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188" name="Google Shape;188;p5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5"/>
          <p:cNvSpPr txBox="1"/>
          <p:nvPr/>
        </p:nvSpPr>
        <p:spPr>
          <a:xfrm>
            <a:off x="7967663" y="3644901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sp>
        <p:nvSpPr>
          <p:cNvPr id="190" name="Google Shape;190;p5"/>
          <p:cNvSpPr txBox="1"/>
          <p:nvPr/>
        </p:nvSpPr>
        <p:spPr>
          <a:xfrm>
            <a:off x="2495551" y="2420938"/>
            <a:ext cx="16557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push E</a:t>
            </a:r>
            <a:endParaRPr/>
          </a:p>
        </p:txBody>
      </p:sp>
      <p:cxnSp>
        <p:nvCxnSpPr>
          <p:cNvPr id="191" name="Google Shape;191;p5"/>
          <p:cNvCxnSpPr/>
          <p:nvPr/>
        </p:nvCxnSpPr>
        <p:spPr>
          <a:xfrm rot="10800000">
            <a:off x="7104064" y="3933825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92" name="Google Shape;192;p5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5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sp>
        <p:nvSpPr>
          <p:cNvPr id="194" name="Google Shape;194;p5"/>
          <p:cNvSpPr/>
          <p:nvPr/>
        </p:nvSpPr>
        <p:spPr>
          <a:xfrm>
            <a:off x="3863975" y="1844676"/>
            <a:ext cx="1944688" cy="504825"/>
          </a:xfrm>
          <a:prstGeom prst="curvedDownArrow">
            <a:avLst>
              <a:gd fmla="val 77044" name="adj1"/>
              <a:gd fmla="val 154088" name="adj2"/>
              <a:gd fmla="val 33333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200" name="Google Shape;200;p6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6"/>
          <p:cNvSpPr txBox="1"/>
          <p:nvPr/>
        </p:nvSpPr>
        <p:spPr>
          <a:xfrm>
            <a:off x="7896225" y="2997201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2495551" y="2420938"/>
            <a:ext cx="16557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push E</a:t>
            </a:r>
            <a:endParaRPr/>
          </a:p>
        </p:txBody>
      </p:sp>
      <p:cxnSp>
        <p:nvCxnSpPr>
          <p:cNvPr id="203" name="Google Shape;203;p6"/>
          <p:cNvCxnSpPr/>
          <p:nvPr/>
        </p:nvCxnSpPr>
        <p:spPr>
          <a:xfrm rot="10800000">
            <a:off x="7104064" y="3284538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4" name="Google Shape;204;p6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6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sp>
        <p:nvSpPr>
          <p:cNvPr id="206" name="Google Shape;206;p6"/>
          <p:cNvSpPr/>
          <p:nvPr/>
        </p:nvSpPr>
        <p:spPr>
          <a:xfrm>
            <a:off x="3863975" y="1844676"/>
            <a:ext cx="1944688" cy="504825"/>
          </a:xfrm>
          <a:prstGeom prst="curvedDownArrow">
            <a:avLst>
              <a:gd fmla="val 77044" name="adj1"/>
              <a:gd fmla="val 154088" name="adj2"/>
              <a:gd fmla="val 33333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212" name="Google Shape;212;p7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7"/>
          <p:cNvSpPr txBox="1"/>
          <p:nvPr/>
        </p:nvSpPr>
        <p:spPr>
          <a:xfrm>
            <a:off x="7896225" y="2997201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cxnSp>
        <p:nvCxnSpPr>
          <p:cNvPr id="214" name="Google Shape;214;p7"/>
          <p:cNvCxnSpPr/>
          <p:nvPr/>
        </p:nvCxnSpPr>
        <p:spPr>
          <a:xfrm rot="10800000">
            <a:off x="7104064" y="3284538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15" name="Google Shape;215;p7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7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sp>
        <p:nvSpPr>
          <p:cNvPr id="217" name="Google Shape;217;p7"/>
          <p:cNvSpPr txBox="1"/>
          <p:nvPr/>
        </p:nvSpPr>
        <p:spPr>
          <a:xfrm>
            <a:off x="7824788" y="2420938"/>
            <a:ext cx="1223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223" name="Google Shape;223;p8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8"/>
          <p:cNvSpPr txBox="1"/>
          <p:nvPr/>
        </p:nvSpPr>
        <p:spPr>
          <a:xfrm>
            <a:off x="7896225" y="2997201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cxnSp>
        <p:nvCxnSpPr>
          <p:cNvPr id="225" name="Google Shape;225;p8"/>
          <p:cNvCxnSpPr/>
          <p:nvPr/>
        </p:nvCxnSpPr>
        <p:spPr>
          <a:xfrm rot="10800000">
            <a:off x="7104064" y="3284538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6" name="Google Shape;226;p8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fol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8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7824788" y="2420938"/>
            <a:ext cx="1223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6600825" y="1844676"/>
            <a:ext cx="1943100" cy="504825"/>
          </a:xfrm>
          <a:prstGeom prst="curvedDownArrow">
            <a:avLst>
              <a:gd fmla="val 76981" name="adj1"/>
              <a:gd fmla="val 153962" name="adj2"/>
              <a:gd fmla="val 33333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type="title"/>
          </p:nvPr>
        </p:nvSpPr>
        <p:spPr>
          <a:xfrm>
            <a:off x="1919288" y="260351"/>
            <a:ext cx="8229600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堆疊</a:t>
            </a:r>
            <a:r>
              <a:rPr lang="en-US"/>
              <a:t>(Stack)</a:t>
            </a:r>
            <a:endParaRPr/>
          </a:p>
        </p:txBody>
      </p:sp>
      <p:graphicFrame>
        <p:nvGraphicFramePr>
          <p:cNvPr id="235" name="Google Shape;235;p9"/>
          <p:cNvGraphicFramePr/>
          <p:nvPr/>
        </p:nvGraphicFramePr>
        <p:xfrm>
          <a:off x="4511676" y="2492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65722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p9"/>
          <p:cNvSpPr txBox="1"/>
          <p:nvPr/>
        </p:nvSpPr>
        <p:spPr>
          <a:xfrm>
            <a:off x="7896225" y="2997201"/>
            <a:ext cx="1295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/>
          </a:p>
        </p:txBody>
      </p:sp>
      <p:cxnSp>
        <p:nvCxnSpPr>
          <p:cNvPr id="237" name="Google Shape;237;p9"/>
          <p:cNvCxnSpPr/>
          <p:nvPr/>
        </p:nvCxnSpPr>
        <p:spPr>
          <a:xfrm rot="10800000">
            <a:off x="7104064" y="3284538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8" name="Google Shape;238;p9"/>
          <p:cNvGraphicFramePr/>
          <p:nvPr/>
        </p:nvGraphicFramePr>
        <p:xfrm>
          <a:off x="5232400" y="2420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{622FE9DD-9128-4C1E-921F-D77B946EF561}</a:tableStyleId>
              </a:tblPr>
              <a:tblGrid>
                <a:gridCol w="172880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folHlink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9"/>
          <p:cNvSpPr txBox="1"/>
          <p:nvPr/>
        </p:nvSpPr>
        <p:spPr>
          <a:xfrm>
            <a:off x="7175501" y="1052513"/>
            <a:ext cx="2735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 = 7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7824788" y="2420938"/>
            <a:ext cx="1223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6600825" y="1844676"/>
            <a:ext cx="1943100" cy="504825"/>
          </a:xfrm>
          <a:prstGeom prst="curvedDownArrow">
            <a:avLst>
              <a:gd fmla="val 76981" name="adj1"/>
              <a:gd fmla="val 153962" name="adj2"/>
              <a:gd fmla="val 33333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2013-09-12T04:27:57Z</dcterms:created>
  <dc:creator>Jim</dc:creator>
</cp:coreProperties>
</file>