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1" roundtripDataSignature="AMtx7mgAIdET3Fv2WyhCCws4Th4OmmtN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6" d="100"/>
          <a:sy n="36" d="100"/>
        </p:scale>
        <p:origin x="10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4" name="Google Shape;22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3" name="Google Shape;23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0" name="Google Shape;24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  <p:sp>
        <p:nvSpPr>
          <p:cNvPr id="168" name="Google Shape;1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" name="Google Shape;16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  <p:sp>
        <p:nvSpPr>
          <p:cNvPr id="178" name="Google Shape;1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9" name="Google Shape;17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  <p:sp>
        <p:nvSpPr>
          <p:cNvPr id="188" name="Google Shape;1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Google Shape;18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  <p:sp>
        <p:nvSpPr>
          <p:cNvPr id="196" name="Google Shape;1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7" name="Google Shape;19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  <p:sp>
        <p:nvSpPr>
          <p:cNvPr id="208" name="Google Shape;2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Google Shape;20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Google Shape;28;p1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29;p1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0" name="Google Shape;30;p18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31" name="Google Shape;31;p18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2" name="Google Shape;32;p1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8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34" name="Google Shape;34;p1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35" name="Google Shape;35;p18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36" name="Google Shape;36;p1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18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與說明文字">
  <p:cSld name="標題與說明文字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7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7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 (含標題)">
  <p:cSld name="引述 (含標題)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8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8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3" name="Google Shape;103;p28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07" name="Google Shape;107;p2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zh-TW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zh-TW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名片">
  <p:cSld name="名片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9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9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名片">
  <p:cSld name="引述名片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0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8" name="Google Shape;118;p30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22" name="Google Shape;122;p30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zh-TW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0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zh-TW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是非題">
  <p:cSld name="是非題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1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7" name="Google Shape;127;p31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3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2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3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3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3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3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5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2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6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6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0" name="Google Shape;90;p26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2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17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13;p17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14" name="Google Shape;14;p17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17" name="Google Shape;17;p17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18" name="Google Shape;18;p17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19" name="Google Shape;19;p1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1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>
            <a:spLocks noGrp="1"/>
          </p:cNvSpPr>
          <p:nvPr>
            <p:ph type="ctrTitle"/>
          </p:nvPr>
        </p:nvSpPr>
        <p:spPr>
          <a:xfrm>
            <a:off x="1507067" y="744700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zh-TW"/>
              <a:t>C程式設計實習(12/21)</a:t>
            </a:r>
            <a:endParaRPr/>
          </a:p>
        </p:txBody>
      </p:sp>
      <p:sp>
        <p:nvSpPr>
          <p:cNvPr id="148" name="Google Shape;148;p1"/>
          <p:cNvSpPr txBox="1">
            <a:spLocks noGrp="1"/>
          </p:cNvSpPr>
          <p:nvPr>
            <p:ph type="subTitle" idx="1"/>
          </p:nvPr>
        </p:nvSpPr>
        <p:spPr>
          <a:xfrm>
            <a:off x="1507067" y="4137617"/>
            <a:ext cx="735650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zh-TW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授課教師:  蔣依吾  老師    E-mail: chiang@cse.nsysu.edu.tw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zh-TW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課堂助教 : 趙至玄 E-mail : m073040094@student.nsysu.edu.tw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zh-TW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黃啟維 E-mail : m073040097@student.nsysu.edu.tw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zh-TW"/>
              <a:t>malloc() 、free()</a:t>
            </a: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body" idx="1"/>
          </p:nvPr>
        </p:nvSpPr>
        <p:spPr>
          <a:xfrm>
            <a:off x="677334" y="1697451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zh-TW"/>
              <a:t>malloc() :動態配置記憶體                             free():釋放記憶體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zh-TW"/>
              <a:t>	標頭檔: #include &lt;stdlib.h&gt;                      標頭檔: #include &lt;stdlib.h&gt;                   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zh-TW"/>
              <a:t>	語法: void *malloc(size_t size); 	         語法: void free(void *ptr);</a:t>
            </a:r>
            <a:endParaRPr/>
          </a:p>
        </p:txBody>
      </p:sp>
      <p:sp>
        <p:nvSpPr>
          <p:cNvPr id="228" name="Google Shape;228;p10"/>
          <p:cNvSpPr/>
          <p:nvPr/>
        </p:nvSpPr>
        <p:spPr>
          <a:xfrm>
            <a:off x="1068779" y="2386940"/>
            <a:ext cx="3752603" cy="1042060"/>
          </a:xfrm>
          <a:prstGeom prst="rect">
            <a:avLst/>
          </a:prstGeom>
          <a:noFill/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9" name="Google Shape;229;p10"/>
          <p:cNvSpPr txBox="1"/>
          <p:nvPr/>
        </p:nvSpPr>
        <p:spPr>
          <a:xfrm>
            <a:off x="522514" y="3657600"/>
            <a:ext cx="8751488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malloc()會配置 size 位元組的記憶體，並使用指標變數來表示該記憶體的開頭位址，因此必須使用一個指標變數來接收函式的回傳指標。若配置失敗，則回傳NULL。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我們透過malloc()取得的記憶體，若不需再使用，須用 free() 歸還給系統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否則記憶體可能會被配置到不夠使用，而發生錯誤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0" name="Google Shape;230;p10"/>
          <p:cNvSpPr/>
          <p:nvPr/>
        </p:nvSpPr>
        <p:spPr>
          <a:xfrm>
            <a:off x="5318166" y="2386940"/>
            <a:ext cx="3752603" cy="1042060"/>
          </a:xfrm>
          <a:prstGeom prst="rect">
            <a:avLst/>
          </a:prstGeom>
          <a:noFill/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zh-TW"/>
              <a:t>malloc() 、free()</a:t>
            </a:r>
            <a:endParaRPr/>
          </a:p>
        </p:txBody>
      </p:sp>
      <p:pic>
        <p:nvPicPr>
          <p:cNvPr id="236" name="Google Shape;236;p1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77334" y="1508919"/>
            <a:ext cx="9505277" cy="3418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76786" y="3551886"/>
            <a:ext cx="3805825" cy="1797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zh-TW"/>
              <a:t>課堂練習(二)</a:t>
            </a:r>
            <a:endParaRPr/>
          </a:p>
        </p:txBody>
      </p:sp>
      <p:sp>
        <p:nvSpPr>
          <p:cNvPr id="243" name="Google Shape;243;p1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zh-TW"/>
              <a:t>請用malloc()規劃3個int的記憶體空間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	，讓使用者輸入數值並列印出，並用free()釋放</a:t>
            </a:r>
            <a:endParaRPr/>
          </a:p>
        </p:txBody>
      </p:sp>
      <p:pic>
        <p:nvPicPr>
          <p:cNvPr id="244" name="Google Shape;24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0884" y="3287805"/>
            <a:ext cx="5838825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zh-TW"/>
              <a:t>自我參考機制（self-reference)</a:t>
            </a:r>
            <a:br>
              <a:rPr lang="zh-TW"/>
            </a:br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body" idx="1"/>
          </p:nvPr>
        </p:nvSpPr>
        <p:spPr>
          <a:xfrm>
            <a:off x="677334" y="2367627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zh-TW"/>
              <a:t>一個結構中，有些項目被宣告為指標變數，但宣告指標時必須宣告所指向的資料型態，若將該資料型態設定為該結構，則代表該指標必須指向與結構相同資料型態的資料，因此稱之為自我參考機制。</a:t>
            </a:r>
            <a:endParaRPr/>
          </a:p>
        </p:txBody>
      </p:sp>
      <p:pic>
        <p:nvPicPr>
          <p:cNvPr id="251" name="Google Shape;25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34" y="3584369"/>
            <a:ext cx="3360276" cy="2240184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3"/>
          <p:cNvSpPr txBox="1"/>
          <p:nvPr/>
        </p:nvSpPr>
        <p:spPr>
          <a:xfrm>
            <a:off x="5672136" y="4004271"/>
            <a:ext cx="494440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一個結構 s 包含整數變數 i 與 指向整數的指標變數 p （宣告指標變數時須設定初始值為NULL，避免指向不允許存取的記憶體位址）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3" name="Google Shape;253;p13"/>
          <p:cNvCxnSpPr/>
          <p:nvPr/>
        </p:nvCxnSpPr>
        <p:spPr>
          <a:xfrm rot="10800000">
            <a:off x="4263242" y="4157178"/>
            <a:ext cx="1408894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zh-TW"/>
              <a:t>自我參考機制（self-reference)</a:t>
            </a:r>
            <a:br>
              <a:rPr lang="zh-TW"/>
            </a:br>
            <a:endParaRPr/>
          </a:p>
        </p:txBody>
      </p:sp>
      <p:sp>
        <p:nvSpPr>
          <p:cNvPr id="259" name="Google Shape;259;p14"/>
          <p:cNvSpPr txBox="1"/>
          <p:nvPr/>
        </p:nvSpPr>
        <p:spPr>
          <a:xfrm>
            <a:off x="5672136" y="1930400"/>
            <a:ext cx="49444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一個結構 s 包含整數變數 i 與 指向結構s的指標變數 p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60" name="Google Shape;260;p14"/>
          <p:cNvCxnSpPr/>
          <p:nvPr/>
        </p:nvCxnSpPr>
        <p:spPr>
          <a:xfrm rot="10800000">
            <a:off x="4263242" y="2090872"/>
            <a:ext cx="1408894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61" name="Google Shape;26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34" y="1930400"/>
            <a:ext cx="3500172" cy="1891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7334" y="4024769"/>
            <a:ext cx="3087144" cy="23819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3" name="Google Shape;263;p14"/>
          <p:cNvGrpSpPr/>
          <p:nvPr/>
        </p:nvGrpSpPr>
        <p:grpSpPr>
          <a:xfrm>
            <a:off x="4309125" y="4046627"/>
            <a:ext cx="2507673" cy="1145154"/>
            <a:chOff x="5140036" y="3621974"/>
            <a:chExt cx="2507673" cy="1145154"/>
          </a:xfrm>
        </p:grpSpPr>
        <p:sp>
          <p:nvSpPr>
            <p:cNvPr id="264" name="Google Shape;264;p14"/>
            <p:cNvSpPr/>
            <p:nvPr/>
          </p:nvSpPr>
          <p:spPr>
            <a:xfrm>
              <a:off x="5140036" y="4120805"/>
              <a:ext cx="1911927" cy="646323"/>
            </a:xfrm>
            <a:prstGeom prst="rect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265" name="Google Shape;265;p14"/>
            <p:cNvCxnSpPr/>
            <p:nvPr/>
          </p:nvCxnSpPr>
          <p:spPr>
            <a:xfrm>
              <a:off x="6531429" y="4132613"/>
              <a:ext cx="0" cy="634515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6" name="Google Shape;266;p14"/>
            <p:cNvSpPr txBox="1"/>
            <p:nvPr/>
          </p:nvSpPr>
          <p:spPr>
            <a:xfrm>
              <a:off x="5415147" y="3621974"/>
              <a:ext cx="16368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zh-TW" sz="18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 i            p</a:t>
              </a:r>
              <a:endPara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267" name="Google Shape;267;p14"/>
            <p:cNvCxnSpPr/>
            <p:nvPr/>
          </p:nvCxnSpPr>
          <p:spPr>
            <a:xfrm>
              <a:off x="6780810" y="4393870"/>
              <a:ext cx="866899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68" name="Google Shape;268;p14"/>
          <p:cNvGrpSpPr/>
          <p:nvPr/>
        </p:nvGrpSpPr>
        <p:grpSpPr>
          <a:xfrm>
            <a:off x="6890501" y="4046627"/>
            <a:ext cx="2507673" cy="1145154"/>
            <a:chOff x="5140036" y="3621974"/>
            <a:chExt cx="2507673" cy="1145154"/>
          </a:xfrm>
        </p:grpSpPr>
        <p:sp>
          <p:nvSpPr>
            <p:cNvPr id="269" name="Google Shape;269;p14"/>
            <p:cNvSpPr/>
            <p:nvPr/>
          </p:nvSpPr>
          <p:spPr>
            <a:xfrm>
              <a:off x="5140036" y="4120805"/>
              <a:ext cx="1911927" cy="646323"/>
            </a:xfrm>
            <a:prstGeom prst="rect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270" name="Google Shape;270;p14"/>
            <p:cNvCxnSpPr/>
            <p:nvPr/>
          </p:nvCxnSpPr>
          <p:spPr>
            <a:xfrm>
              <a:off x="6531429" y="4132613"/>
              <a:ext cx="0" cy="634515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1" name="Google Shape;271;p14"/>
            <p:cNvSpPr txBox="1"/>
            <p:nvPr/>
          </p:nvSpPr>
          <p:spPr>
            <a:xfrm>
              <a:off x="5415147" y="3621974"/>
              <a:ext cx="16368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zh-TW" sz="18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 i            p</a:t>
              </a:r>
              <a:endPara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272" name="Google Shape;272;p14"/>
            <p:cNvCxnSpPr/>
            <p:nvPr/>
          </p:nvCxnSpPr>
          <p:spPr>
            <a:xfrm>
              <a:off x="6780810" y="4393870"/>
              <a:ext cx="866899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273" name="Google Shape;273;p14"/>
          <p:cNvSpPr txBox="1"/>
          <p:nvPr/>
        </p:nvSpPr>
        <p:spPr>
          <a:xfrm>
            <a:off x="4905583" y="4683953"/>
            <a:ext cx="4468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4" name="Google Shape;274;p14"/>
          <p:cNvSpPr txBox="1"/>
          <p:nvPr/>
        </p:nvSpPr>
        <p:spPr>
          <a:xfrm>
            <a:off x="7486247" y="4683953"/>
            <a:ext cx="4387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5" name="Google Shape;275;p14"/>
          <p:cNvSpPr txBox="1"/>
          <p:nvPr/>
        </p:nvSpPr>
        <p:spPr>
          <a:xfrm>
            <a:off x="9647554" y="4633857"/>
            <a:ext cx="8669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NULL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6" name="Google Shape;276;p14"/>
          <p:cNvSpPr txBox="1"/>
          <p:nvPr/>
        </p:nvSpPr>
        <p:spPr>
          <a:xfrm>
            <a:off x="4888730" y="5323760"/>
            <a:ext cx="4387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n1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7" name="Google Shape;277;p14"/>
          <p:cNvSpPr txBox="1"/>
          <p:nvPr/>
        </p:nvSpPr>
        <p:spPr>
          <a:xfrm>
            <a:off x="7486246" y="5330276"/>
            <a:ext cx="4387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n2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/>
          </p:cNvSpPr>
          <p:nvPr>
            <p:ph type="sldNum" idx="1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 altLang="zh-TW"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fld>
            <a:endParaRPr sz="900" b="0" i="0" u="none" strike="noStrike" cap="none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5" name="Google Shape;155;p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zh-TW" b="0">
                <a:latin typeface="PMingLiu"/>
                <a:ea typeface="PMingLiu"/>
                <a:cs typeface="PMingLiu"/>
                <a:sym typeface="PMingLiu"/>
              </a:rPr>
              <a:t>簡介</a:t>
            </a:r>
            <a:endParaRPr b="0"/>
          </a:p>
        </p:txBody>
      </p:sp>
      <p:sp>
        <p:nvSpPr>
          <p:cNvPr id="156" name="Google Shape;156;p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zh-TW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結構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zh-TW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將一些彼此相關的變數結合成相同的名稱，可以含有不同資料型別的變數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zh-TW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常會用來定義儲存在檔案裡的記錄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zh-TW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指標和結構可以構成複雜的資料結構，例如鏈結串列、佇列、堆疊和樹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"/>
          <p:cNvSpPr txBox="1">
            <a:spLocks noGrp="1"/>
          </p:cNvSpPr>
          <p:nvPr>
            <p:ph type="body" idx="1"/>
          </p:nvPr>
        </p:nvSpPr>
        <p:spPr>
          <a:xfrm>
            <a:off x="843588" y="1488613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zh-TW"/>
              <a:t>struct  結構體資料型態名稱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zh-TW"/>
              <a:t>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zh-TW"/>
              <a:t>結構主體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zh-TW"/>
              <a:t>}</a:t>
            </a:r>
            <a:r>
              <a:rPr lang="zh-TW" sz="3600">
                <a:solidFill>
                  <a:srgbClr val="FF0000"/>
                </a:solidFill>
              </a:rPr>
              <a:t>;</a:t>
            </a:r>
            <a:r>
              <a:rPr lang="zh-TW">
                <a:solidFill>
                  <a:srgbClr val="FF0000"/>
                </a:solidFill>
              </a:rPr>
              <a:t> //分號要注意</a:t>
            </a:r>
            <a:endParaRPr/>
          </a:p>
        </p:txBody>
      </p:sp>
      <p:sp>
        <p:nvSpPr>
          <p:cNvPr id="162" name="Google Shape;162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zh-TW" b="0">
                <a:latin typeface="PMingLiu"/>
                <a:ea typeface="PMingLiu"/>
                <a:cs typeface="PMingLiu"/>
                <a:sym typeface="PMingLiu"/>
              </a:rPr>
              <a:t>結構定義</a:t>
            </a:r>
            <a:endParaRPr b="0"/>
          </a:p>
        </p:txBody>
      </p:sp>
      <p:sp>
        <p:nvSpPr>
          <p:cNvPr id="163" name="Google Shape;163;p3"/>
          <p:cNvSpPr/>
          <p:nvPr/>
        </p:nvSpPr>
        <p:spPr>
          <a:xfrm>
            <a:off x="677334" y="1353787"/>
            <a:ext cx="6317232" cy="207521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4" name="Google Shape;16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33" y="3594330"/>
            <a:ext cx="4585729" cy="265406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"/>
          <p:cNvSpPr txBox="1"/>
          <p:nvPr/>
        </p:nvSpPr>
        <p:spPr>
          <a:xfrm>
            <a:off x="5723905" y="3788229"/>
            <a:ext cx="425136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我們將student 視為一種新的資料型態，其中包含std_id、ScoreMath… 等四個資料變數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"/>
          <p:cNvSpPr txBox="1">
            <a:spLocks noGrp="1"/>
          </p:cNvSpPr>
          <p:nvPr>
            <p:ph type="sldNum" idx="1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 altLang="zh-TW"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fld>
            <a:endParaRPr sz="900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2" name="Google Shape;172;p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zh-TW" b="0">
                <a:latin typeface="PMingLiu"/>
                <a:ea typeface="PMingLiu"/>
                <a:cs typeface="PMingLiu"/>
                <a:sym typeface="PMingLiu"/>
              </a:rPr>
              <a:t>結構定義</a:t>
            </a:r>
            <a:endParaRPr b="0"/>
          </a:p>
        </p:txBody>
      </p:sp>
      <p:sp>
        <p:nvSpPr>
          <p:cNvPr id="173" name="Google Shape;173;p4"/>
          <p:cNvSpPr txBox="1">
            <a:spLocks noGrp="1"/>
          </p:cNvSpPr>
          <p:nvPr>
            <p:ph type="body" idx="1"/>
          </p:nvPr>
        </p:nvSpPr>
        <p:spPr>
          <a:xfrm>
            <a:off x="677334" y="1393162"/>
            <a:ext cx="8001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Char char="►"/>
            </a:pPr>
            <a:r>
              <a:rPr lang="zh-TW" sz="2200">
                <a:latin typeface="Arial"/>
                <a:ea typeface="Arial"/>
                <a:cs typeface="Arial"/>
                <a:sym typeface="Arial"/>
              </a:rPr>
              <a:t>struct</a:t>
            </a:r>
            <a:r>
              <a:rPr lang="zh-TW" sz="2400"/>
              <a:t> </a:t>
            </a:r>
            <a:r>
              <a:rPr lang="zh-TW" sz="2400">
                <a:latin typeface="PMingLiu"/>
                <a:ea typeface="PMingLiu"/>
                <a:cs typeface="PMingLiu"/>
                <a:sym typeface="PMingLiu"/>
              </a:rPr>
              <a:t>的資訊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zh-TW" b="0">
                <a:latin typeface="PMingLiu"/>
                <a:ea typeface="PMingLiu"/>
                <a:cs typeface="PMingLiu"/>
                <a:sym typeface="PMingLiu"/>
              </a:rPr>
              <a:t>結構不能包含它自己</a:t>
            </a:r>
            <a:endParaRPr b="0"/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zh-TW" b="0">
                <a:latin typeface="PMingLiu"/>
                <a:ea typeface="PMingLiu"/>
                <a:cs typeface="PMingLiu"/>
                <a:sym typeface="PMingLiu"/>
              </a:rPr>
              <a:t>可以包含指向相同結構型別的指標成員</a:t>
            </a:r>
            <a:r>
              <a:rPr lang="zh-TW" b="0"/>
              <a:t>( self-reference </a:t>
            </a:r>
            <a:r>
              <a:rPr lang="zh-TW" b="0">
                <a:latin typeface="PMingLiu"/>
                <a:ea typeface="PMingLiu"/>
                <a:cs typeface="PMingLiu"/>
                <a:sym typeface="PMingLiu"/>
              </a:rPr>
              <a:t>自我參考機制</a:t>
            </a:r>
            <a:r>
              <a:rPr lang="zh-TW" b="0"/>
              <a:t>)</a:t>
            </a:r>
            <a:endParaRPr b="0"/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zh-TW" b="0">
                <a:latin typeface="PMingLiu"/>
                <a:ea typeface="PMingLiu"/>
                <a:cs typeface="PMingLiu"/>
                <a:sym typeface="PMingLiu"/>
              </a:rPr>
              <a:t>結構的定義並沒有佔用任何的記憶體空間</a:t>
            </a:r>
            <a:endParaRPr b="0"/>
          </a:p>
          <a:p>
            <a:pPr marL="114300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zh-TW" b="0">
                <a:latin typeface="PMingLiu"/>
                <a:ea typeface="PMingLiu"/>
                <a:cs typeface="PMingLiu"/>
                <a:sym typeface="PMingLiu"/>
              </a:rPr>
              <a:t>它建立了一種新的資料型別，以供結構變數宣告之用</a:t>
            </a:r>
            <a:endParaRPr sz="2400"/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zh-TW" b="0">
                <a:latin typeface="PMingLiu"/>
                <a:ea typeface="PMingLiu"/>
                <a:cs typeface="PMingLiu"/>
                <a:sym typeface="PMingLiu"/>
              </a:rPr>
              <a:t>結構變數的宣告和其他型別的變數是一樣的</a:t>
            </a:r>
            <a:endParaRPr sz="2000"/>
          </a:p>
        </p:txBody>
      </p:sp>
      <p:pic>
        <p:nvPicPr>
          <p:cNvPr id="174" name="Google Shape;17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61102" y="3664769"/>
            <a:ext cx="4799564" cy="2745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7334" y="3623600"/>
            <a:ext cx="4309534" cy="289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"/>
          <p:cNvSpPr txBox="1">
            <a:spLocks noGrp="1"/>
          </p:cNvSpPr>
          <p:nvPr>
            <p:ph type="sldNum" idx="1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 altLang="zh-TW"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fld>
            <a:endParaRPr sz="900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zh-TW" b="0">
                <a:latin typeface="PMingLiu"/>
                <a:ea typeface="PMingLiu"/>
                <a:cs typeface="PMingLiu"/>
                <a:sym typeface="PMingLiu"/>
              </a:rPr>
              <a:t>存取結構體變數項目</a:t>
            </a:r>
            <a:endParaRPr b="0"/>
          </a:p>
        </p:txBody>
      </p:sp>
      <p:sp>
        <p:nvSpPr>
          <p:cNvPr id="183" name="Google Shape;183;p5"/>
          <p:cNvSpPr txBox="1">
            <a:spLocks noGrp="1"/>
          </p:cNvSpPr>
          <p:nvPr>
            <p:ph type="body" idx="1"/>
          </p:nvPr>
        </p:nvSpPr>
        <p:spPr>
          <a:xfrm>
            <a:off x="677334" y="1488613"/>
            <a:ext cx="8419165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zh-TW"/>
              <a:t>當我們使用結構體宣告變數之後，若要存取結構體變數的某個資料項，可以用「.」與「-&gt;(減號+大於 中間無空白)」符號來達成。兩種符號分別適用於不同時機。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zh-TW"/>
              <a:t>「.」 : 結構體為普通結構體變數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zh-TW"/>
              <a:t>「-&gt;」 : 結構體為指向結構體的指標變數</a:t>
            </a:r>
            <a:endParaRPr/>
          </a:p>
        </p:txBody>
      </p:sp>
      <p:pic>
        <p:nvPicPr>
          <p:cNvPr id="184" name="Google Shape;18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2875298"/>
            <a:ext cx="3083626" cy="942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61" y="4090684"/>
            <a:ext cx="8390041" cy="2315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"/>
          <p:cNvSpPr txBox="1">
            <a:spLocks noGrp="1"/>
          </p:cNvSpPr>
          <p:nvPr>
            <p:ph type="sldNum" idx="1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 altLang="zh-TW"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fld>
            <a:endParaRPr sz="900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2" name="Google Shape;192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zh-TW" b="0">
                <a:latin typeface="PMingLiu"/>
                <a:ea typeface="PMingLiu"/>
                <a:cs typeface="PMingLiu"/>
                <a:sym typeface="PMingLiu"/>
              </a:rPr>
              <a:t>結構的初始值設定</a:t>
            </a:r>
            <a:endParaRPr b="0"/>
          </a:p>
        </p:txBody>
      </p:sp>
      <p:sp>
        <p:nvSpPr>
          <p:cNvPr id="193" name="Google Shape;193;p6"/>
          <p:cNvSpPr txBox="1">
            <a:spLocks noGrp="1"/>
          </p:cNvSpPr>
          <p:nvPr>
            <p:ph type="body" idx="1"/>
          </p:nvPr>
        </p:nvSpPr>
        <p:spPr>
          <a:xfrm>
            <a:off x="772885" y="1393162"/>
            <a:ext cx="8001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zh-TW" b="0">
                <a:latin typeface="PMingLiu"/>
                <a:ea typeface="PMingLiu"/>
                <a:cs typeface="PMingLiu"/>
                <a:sym typeface="PMingLiu"/>
              </a:rPr>
              <a:t>初始值串列</a:t>
            </a:r>
            <a:endParaRPr b="0"/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80"/>
              <a:buChar char="►"/>
            </a:pPr>
            <a:r>
              <a:rPr lang="zh-TW" sz="2600">
                <a:latin typeface="PMingLiu"/>
                <a:ea typeface="PMingLiu"/>
                <a:cs typeface="PMingLiu"/>
                <a:sym typeface="PMingLiu"/>
              </a:rPr>
              <a:t>範例</a:t>
            </a:r>
            <a:r>
              <a:rPr lang="zh-TW" sz="2600"/>
              <a:t>: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Arial"/>
              <a:buNone/>
            </a:pPr>
            <a:r>
              <a:rPr lang="zh-TW"/>
              <a:t>struct student John = {"M12345",60,65,62.5};</a:t>
            </a:r>
            <a:endParaRPr b="0"/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80"/>
              <a:buChar char="►"/>
            </a:pPr>
            <a:r>
              <a:rPr lang="zh-TW" sz="2600"/>
              <a:t>你也可以這樣定義和初始化 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zh-TW" sz="1400"/>
              <a:t>		struct student John;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zh-TW" sz="1400"/>
              <a:t>		strcpy(John.stu_id, "B12345");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zh-TW" sz="1400"/>
              <a:t>		John.ScoreMath = 60;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zh-TW" sz="1400"/>
              <a:t>		John.ScoreEng = 65;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zh-TW" sz="1400"/>
              <a:t>		John.ScoreAvg = 62.5;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Arial"/>
              <a:buNone/>
            </a:pPr>
            <a:endParaRPr/>
          </a:p>
          <a:p>
            <a:pPr marL="342900" lvl="0" indent="-2514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"/>
          <p:cNvSpPr txBox="1">
            <a:spLocks noGrp="1"/>
          </p:cNvSpPr>
          <p:nvPr>
            <p:ph type="sldNum" idx="1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 altLang="zh-TW"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fld>
            <a:endParaRPr sz="900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0" name="Google Shape;200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zh-TW" sz="4000">
                <a:latin typeface="PMingLiu"/>
                <a:ea typeface="PMingLiu"/>
                <a:cs typeface="PMingLiu"/>
                <a:sym typeface="PMingLiu"/>
              </a:rPr>
              <a:t>使用結構與函式</a:t>
            </a:r>
            <a:endParaRPr sz="4000"/>
          </a:p>
        </p:txBody>
      </p:sp>
      <p:sp>
        <p:nvSpPr>
          <p:cNvPr id="201" name="Google Shape;201;p7"/>
          <p:cNvSpPr txBox="1">
            <a:spLocks noGrp="1"/>
          </p:cNvSpPr>
          <p:nvPr>
            <p:ph type="body" idx="1"/>
          </p:nvPr>
        </p:nvSpPr>
        <p:spPr>
          <a:xfrm>
            <a:off x="677334" y="1620039"/>
            <a:ext cx="8596668" cy="44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zh-TW" b="0">
                <a:latin typeface="PMingLiu"/>
                <a:ea typeface="PMingLiu"/>
                <a:cs typeface="PMingLiu"/>
                <a:sym typeface="PMingLiu"/>
              </a:rPr>
              <a:t>將結構傳遞給函式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zh-TW" b="0">
                <a:latin typeface="PMingLiu"/>
                <a:ea typeface="PMingLiu"/>
                <a:cs typeface="PMingLiu"/>
                <a:sym typeface="PMingLiu"/>
              </a:rPr>
              <a:t>傳遞整個結構</a:t>
            </a:r>
            <a:endParaRPr b="0"/>
          </a:p>
          <a:p>
            <a:pPr marL="114300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zh-TW" b="0">
                <a:latin typeface="PMingLiu"/>
                <a:ea typeface="PMingLiu"/>
                <a:cs typeface="PMingLiu"/>
                <a:sym typeface="PMingLiu"/>
              </a:rPr>
              <a:t>或傳遞個別的結構成員</a:t>
            </a:r>
            <a:endParaRPr b="0"/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zh-TW" b="0">
                <a:latin typeface="PMingLiu"/>
                <a:ea typeface="PMingLiu"/>
                <a:cs typeface="PMingLiu"/>
                <a:sym typeface="PMingLiu"/>
              </a:rPr>
              <a:t>都是傳值呼叫</a:t>
            </a:r>
            <a:endParaRPr b="0"/>
          </a:p>
          <a:p>
            <a:pPr marL="45720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endParaRPr b="0"/>
          </a:p>
          <a:p>
            <a:pPr marL="45720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endParaRPr b="0"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zh-TW" b="0">
                <a:latin typeface="PMingLiu"/>
                <a:ea typeface="PMingLiu"/>
                <a:cs typeface="PMingLiu"/>
                <a:sym typeface="PMingLiu"/>
              </a:rPr>
              <a:t>以傳指標呼叫的方式傳遞結構</a:t>
            </a:r>
            <a:endParaRPr b="0"/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zh-TW" b="0">
                <a:latin typeface="PMingLiu"/>
                <a:ea typeface="PMingLiu"/>
                <a:cs typeface="PMingLiu"/>
                <a:sym typeface="PMingLiu"/>
              </a:rPr>
              <a:t>傳遞它的位址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zh-TW" b="0">
                <a:latin typeface="PMingLiu"/>
                <a:ea typeface="PMingLiu"/>
                <a:cs typeface="PMingLiu"/>
                <a:sym typeface="PMingLiu"/>
              </a:rPr>
              <a:t>傳遞指向它的參照</a:t>
            </a:r>
            <a:endParaRPr b="0"/>
          </a:p>
          <a:p>
            <a:pPr marL="45720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endParaRPr b="0"/>
          </a:p>
        </p:txBody>
      </p:sp>
      <p:pic>
        <p:nvPicPr>
          <p:cNvPr id="202" name="Google Shape;20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33997" y="1496589"/>
            <a:ext cx="4580733" cy="916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33997" y="2450691"/>
            <a:ext cx="4235605" cy="56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33996" y="3595936"/>
            <a:ext cx="4580734" cy="881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333996" y="4562475"/>
            <a:ext cx="4235606" cy="48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"/>
          <p:cNvSpPr txBox="1">
            <a:spLocks noGrp="1"/>
          </p:cNvSpPr>
          <p:nvPr>
            <p:ph type="sldNum" idx="1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 altLang="zh-TW"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 sz="900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2" name="Google Shape;212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typedef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80"/>
              <a:buChar char="►"/>
            </a:pPr>
            <a:r>
              <a:rPr lang="zh-TW" sz="2600">
                <a:latin typeface="Arial"/>
                <a:ea typeface="Arial"/>
                <a:cs typeface="Arial"/>
                <a:sym typeface="Arial"/>
              </a:rPr>
              <a:t>typedef</a:t>
            </a:r>
            <a:r>
              <a:rPr lang="zh-TW" b="0"/>
              <a:t>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zh-TW" b="0">
                <a:latin typeface="PMingLiu"/>
                <a:ea typeface="PMingLiu"/>
                <a:cs typeface="PMingLiu"/>
                <a:sym typeface="PMingLiu"/>
              </a:rPr>
              <a:t>可以為之前定義的資料型別建立</a:t>
            </a:r>
            <a:r>
              <a:rPr lang="zh-TW" b="0">
                <a:solidFill>
                  <a:srgbClr val="FF0000"/>
                </a:solidFill>
                <a:latin typeface="PMingLiu"/>
                <a:ea typeface="PMingLiu"/>
                <a:cs typeface="PMingLiu"/>
                <a:sym typeface="PMingLiu"/>
              </a:rPr>
              <a:t>別名</a:t>
            </a:r>
            <a:endParaRPr b="0">
              <a:solidFill>
                <a:srgbClr val="FF0000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zh-TW" b="0">
                <a:latin typeface="PMingLiu"/>
                <a:ea typeface="PMingLiu"/>
                <a:cs typeface="PMingLiu"/>
                <a:sym typeface="PMingLiu"/>
              </a:rPr>
              <a:t>用</a:t>
            </a:r>
            <a:r>
              <a:rPr lang="zh-TW" sz="2000">
                <a:latin typeface="Arial"/>
                <a:ea typeface="Arial"/>
                <a:cs typeface="Arial"/>
                <a:sym typeface="Arial"/>
              </a:rPr>
              <a:t>typedef</a:t>
            </a:r>
            <a:r>
              <a:rPr lang="zh-TW" b="0">
                <a:latin typeface="PMingLiu"/>
                <a:ea typeface="PMingLiu"/>
                <a:cs typeface="PMingLiu"/>
                <a:sym typeface="PMingLiu"/>
              </a:rPr>
              <a:t>建立較短的型別名稱</a:t>
            </a:r>
            <a:endParaRPr b="0"/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zh-TW" b="0">
                <a:latin typeface="PMingLiu"/>
                <a:ea typeface="PMingLiu"/>
                <a:cs typeface="PMingLiu"/>
                <a:sym typeface="PMingLiu"/>
              </a:rPr>
              <a:t>範例</a:t>
            </a:r>
            <a:r>
              <a:rPr lang="zh-TW" b="0"/>
              <a:t>:</a:t>
            </a:r>
            <a:endParaRPr/>
          </a:p>
          <a:p>
            <a:pPr marL="160020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zh-TW" sz="1800">
                <a:latin typeface="Arial"/>
                <a:ea typeface="Arial"/>
                <a:cs typeface="Arial"/>
                <a:sym typeface="Arial"/>
              </a:rPr>
              <a:t>typedef struct student Stu;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zh-TW" sz="1800">
                <a:latin typeface="Arial"/>
                <a:ea typeface="Arial"/>
                <a:cs typeface="Arial"/>
                <a:sym typeface="Arial"/>
              </a:rPr>
              <a:t>會將新的型別名稱 Stu 定義為 struct student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typedef</a:t>
            </a:r>
            <a:r>
              <a:rPr lang="zh-TW" b="0"/>
              <a:t> </a:t>
            </a:r>
            <a:r>
              <a:rPr lang="zh-TW" b="0">
                <a:latin typeface="PMingLiu"/>
                <a:ea typeface="PMingLiu"/>
                <a:cs typeface="PMingLiu"/>
                <a:sym typeface="PMingLiu"/>
              </a:rPr>
              <a:t>不會建立新的資料型別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zh-TW" b="0">
                <a:latin typeface="PMingLiu"/>
                <a:ea typeface="PMingLiu"/>
                <a:cs typeface="PMingLiu"/>
                <a:sym typeface="PMingLiu"/>
              </a:rPr>
              <a:t>只是建立一個別名</a:t>
            </a:r>
            <a:endParaRPr/>
          </a:p>
        </p:txBody>
      </p:sp>
      <p:pic>
        <p:nvPicPr>
          <p:cNvPr id="214" name="Google Shape;21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7287" y="2245136"/>
            <a:ext cx="4347630" cy="132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zh-TW"/>
              <a:t>課堂練習(一)</a:t>
            </a:r>
            <a:endParaRPr/>
          </a:p>
        </p:txBody>
      </p:sp>
      <p:sp>
        <p:nvSpPr>
          <p:cNvPr id="220" name="Google Shape;220;p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zh-TW"/>
              <a:t>設計一個結構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zh-TW"/>
              <a:t>     包含 學生姓名,數學成績,英文成績,平均成績等變數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zh-TW"/>
              <a:t>     輸入三筆學生資料，請用結構陣列來存放變數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zh-TW"/>
              <a:t>     再將結構傳入函式</a:t>
            </a:r>
            <a:br>
              <a:rPr lang="zh-TW"/>
            </a:br>
            <a:r>
              <a:rPr lang="zh-TW"/>
              <a:t>     最後印出排行與學生姓名、平均分數</a:t>
            </a:r>
            <a:endParaRPr/>
          </a:p>
        </p:txBody>
      </p:sp>
      <p:pic>
        <p:nvPicPr>
          <p:cNvPr id="221" name="Google Shape;22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5724" y="1581150"/>
            <a:ext cx="3617225" cy="463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944</Words>
  <Application>Microsoft Office PowerPoint</Application>
  <PresentationFormat>寬螢幕</PresentationFormat>
  <Paragraphs>97</Paragraphs>
  <Slides>14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Noto Sans Symbols</vt:lpstr>
      <vt:lpstr>PMingLiu</vt:lpstr>
      <vt:lpstr>Arial</vt:lpstr>
      <vt:lpstr>Calibri</vt:lpstr>
      <vt:lpstr>Trebuchet MS</vt:lpstr>
      <vt:lpstr>多面向</vt:lpstr>
      <vt:lpstr>C程式設計實習(12/21)</vt:lpstr>
      <vt:lpstr>簡介</vt:lpstr>
      <vt:lpstr>結構定義</vt:lpstr>
      <vt:lpstr>結構定義</vt:lpstr>
      <vt:lpstr>存取結構體變數項目</vt:lpstr>
      <vt:lpstr>結構的初始值設定</vt:lpstr>
      <vt:lpstr>使用結構與函式</vt:lpstr>
      <vt:lpstr>typedef</vt:lpstr>
      <vt:lpstr>課堂練習(一)</vt:lpstr>
      <vt:lpstr>malloc() 、free()</vt:lpstr>
      <vt:lpstr>malloc() 、free()</vt:lpstr>
      <vt:lpstr>課堂練習(二)</vt:lpstr>
      <vt:lpstr>自我參考機制（self-reference) </vt:lpstr>
      <vt:lpstr>自我參考機制（self-reference)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C程式設計實習(12/21)</dc:title>
  <dc:creator>chen41283922</dc:creator>
  <cp:lastModifiedBy>B075020033</cp:lastModifiedBy>
  <cp:revision>2</cp:revision>
  <dcterms:created xsi:type="dcterms:W3CDTF">2017-10-06T03:58:20Z</dcterms:created>
  <dcterms:modified xsi:type="dcterms:W3CDTF">2019-12-19T06:37:33Z</dcterms:modified>
</cp:coreProperties>
</file>