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6858000" cy="9144000"/>
  <p:embeddedFontLst>
    <p:embeddedFont>
      <p:font typeface="Tahoma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iLq6hJqPvBVMSx5d6qk5FStznw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6EE0DD1-DDB4-4962-A8BF-40110F10E365}">
  <a:tblStyle styleId="{B6EE0DD1-DDB4-4962-A8BF-40110F10E36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Tahoma-bold.fntdata"/><Relationship Id="rId10" Type="http://schemas.openxmlformats.org/officeDocument/2006/relationships/slide" Target="slides/slide5.xml"/><Relationship Id="rId32" Type="http://schemas.openxmlformats.org/officeDocument/2006/relationships/font" Target="fonts/Tahom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8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7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7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1" name="Google Shape;91;p37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2" name="Google Shape;92;p3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與說明文字">
  <p:cSld name="標題與說明文字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8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8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8" name="Google Shape;98;p3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 (含標題)">
  <p:cSld name="引述 (含標題)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9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9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4" name="Google Shape;104;p39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3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3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9" name="Google Shape;109;p3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名片">
  <p:cSld name="名片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0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0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3" name="Google Shape;113;p4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名片">
  <p:cSld name="引述名片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1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1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9" name="Google Shape;119;p41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4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4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4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是非題">
  <p:cSld name="是非題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2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8" name="Google Shape;128;p42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9" name="Google Shape;129;p4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3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5" name="Google Shape;135;p4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4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4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1" name="Google Shape;141;p4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內容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個內容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物件" type="objOnly">
  <p:cSld name="OBJECT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1"/>
          <p:cNvSpPr txBox="1"/>
          <p:nvPr>
            <p:ph idx="1" type="body"/>
          </p:nvPr>
        </p:nvSpPr>
        <p:spPr>
          <a:xfrm>
            <a:off x="609600" y="381000"/>
            <a:ext cx="10972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2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3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6" name="Google Shape;66;p33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8" name="Google Shape;68;p33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9" name="Google Shape;69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6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5" name="Google Shape;85;p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2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2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2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2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2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2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2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2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>
            <a:off x="1507067" y="744700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C程式設計實習(1/4)</a:t>
            </a:r>
            <a:endParaRPr/>
          </a:p>
        </p:txBody>
      </p:sp>
      <p:sp>
        <p:nvSpPr>
          <p:cNvPr id="149" name="Google Shape;149;p1"/>
          <p:cNvSpPr txBox="1"/>
          <p:nvPr>
            <p:ph idx="1" type="subTitle"/>
          </p:nvPr>
        </p:nvSpPr>
        <p:spPr>
          <a:xfrm>
            <a:off x="1507067" y="4137617"/>
            <a:ext cx="7356501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授課教師:  蔣依吾  老師    E-mail: chiang@cse.nsysu.edu.tw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課堂助教 : 趙至玄 E-mail : m073040094@student.nsysu.edu.tw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黃啟維 E-mail : m073040097@student.nsysu.edu.tw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佇列</a:t>
            </a:r>
            <a:r>
              <a:rPr lang="en-US"/>
              <a:t>(Queue)</a:t>
            </a:r>
            <a:endParaRPr/>
          </a:p>
        </p:txBody>
      </p:sp>
      <p:graphicFrame>
        <p:nvGraphicFramePr>
          <p:cNvPr id="257" name="Google Shape;257;p10"/>
          <p:cNvGraphicFramePr/>
          <p:nvPr/>
        </p:nvGraphicFramePr>
        <p:xfrm>
          <a:off x="3359150" y="27813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{B6EE0DD1-DDB4-4962-A8BF-40110F10E365}</a:tableStyleId>
              </a:tblPr>
              <a:tblGrid>
                <a:gridCol w="782650"/>
                <a:gridCol w="781050"/>
                <a:gridCol w="782625"/>
                <a:gridCol w="781050"/>
                <a:gridCol w="782650"/>
                <a:gridCol w="781050"/>
                <a:gridCol w="782625"/>
              </a:tblGrid>
              <a:tr h="938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1" i="0" sz="2800" u="none" cap="none" strike="noStrike">
                        <a:solidFill>
                          <a:schemeClr val="folHlink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6800" marB="46800" marR="90000" marL="9000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6800" marB="46800" marR="90000" marL="900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6800" marB="46800" marR="90000" marL="900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8" name="Google Shape;258;p10"/>
          <p:cNvSpPr txBox="1"/>
          <p:nvPr/>
        </p:nvSpPr>
        <p:spPr>
          <a:xfrm>
            <a:off x="4008438" y="4652963"/>
            <a:ext cx="1295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endParaRPr/>
          </a:p>
        </p:txBody>
      </p:sp>
      <p:sp>
        <p:nvSpPr>
          <p:cNvPr id="259" name="Google Shape;259;p10"/>
          <p:cNvSpPr txBox="1"/>
          <p:nvPr/>
        </p:nvSpPr>
        <p:spPr>
          <a:xfrm>
            <a:off x="7175501" y="1052513"/>
            <a:ext cx="2735263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MaxSize = 7</a:t>
            </a:r>
            <a:endParaRPr/>
          </a:p>
        </p:txBody>
      </p:sp>
      <p:cxnSp>
        <p:nvCxnSpPr>
          <p:cNvPr id="260" name="Google Shape;260;p10"/>
          <p:cNvCxnSpPr/>
          <p:nvPr/>
        </p:nvCxnSpPr>
        <p:spPr>
          <a:xfrm rot="10800000">
            <a:off x="4511675" y="3789363"/>
            <a:ext cx="0" cy="647700"/>
          </a:xfrm>
          <a:prstGeom prst="straightConnector1">
            <a:avLst/>
          </a:prstGeom>
          <a:noFill/>
          <a:ln cap="rnd" cmpd="sng" w="127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10"/>
          <p:cNvCxnSpPr/>
          <p:nvPr/>
        </p:nvCxnSpPr>
        <p:spPr>
          <a:xfrm rot="10800000">
            <a:off x="7608888" y="3860800"/>
            <a:ext cx="0" cy="64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10"/>
          <p:cNvSpPr txBox="1"/>
          <p:nvPr/>
        </p:nvSpPr>
        <p:spPr>
          <a:xfrm>
            <a:off x="7104063" y="4652963"/>
            <a:ext cx="1295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tail</a:t>
            </a:r>
            <a:endParaRPr/>
          </a:p>
        </p:txBody>
      </p:sp>
      <p:graphicFrame>
        <p:nvGraphicFramePr>
          <p:cNvPr id="263" name="Google Shape;263;p10"/>
          <p:cNvGraphicFramePr/>
          <p:nvPr/>
        </p:nvGraphicFramePr>
        <p:xfrm>
          <a:off x="3359150" y="1989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{B6EE0DD1-DDB4-4962-A8BF-40110F10E365}</a:tableStyleId>
              </a:tblPr>
              <a:tblGrid>
                <a:gridCol w="781050"/>
                <a:gridCol w="782650"/>
                <a:gridCol w="782625"/>
                <a:gridCol w="781050"/>
                <a:gridCol w="782650"/>
                <a:gridCol w="781050"/>
                <a:gridCol w="782625"/>
              </a:tblGrid>
              <a:tr h="65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4" name="Google Shape;264;p10"/>
          <p:cNvSpPr txBox="1"/>
          <p:nvPr/>
        </p:nvSpPr>
        <p:spPr>
          <a:xfrm>
            <a:off x="1774826" y="3933826"/>
            <a:ext cx="1871663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dequeue</a:t>
            </a:r>
            <a:endParaRPr/>
          </a:p>
        </p:txBody>
      </p:sp>
      <p:sp>
        <p:nvSpPr>
          <p:cNvPr id="265" name="Google Shape;265;p10"/>
          <p:cNvSpPr/>
          <p:nvPr/>
        </p:nvSpPr>
        <p:spPr>
          <a:xfrm>
            <a:off x="2279650" y="3068638"/>
            <a:ext cx="863600" cy="431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"/>
          <p:cNvSpPr/>
          <p:nvPr/>
        </p:nvSpPr>
        <p:spPr>
          <a:xfrm>
            <a:off x="1524000" y="260351"/>
            <a:ext cx="8820150" cy="1311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3429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MaxSize  10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/* 佇列大小 */</a:t>
            </a:r>
            <a:endParaRPr/>
          </a:p>
          <a:p>
            <a:pPr indent="3429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queue[MaxSize];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/* 全域陣列、佇列 */</a:t>
            </a:r>
            <a:endParaRPr/>
          </a:p>
          <a:p>
            <a:pPr indent="3429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head=0;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/* 全域變數、指向開頭資料的指標 */</a:t>
            </a:r>
            <a:endParaRPr/>
          </a:p>
          <a:p>
            <a:pPr indent="3429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tail=0;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/* 全域變數、指向尾端資料的指標 */</a:t>
            </a:r>
            <a:endParaRPr/>
          </a:p>
        </p:txBody>
      </p:sp>
      <p:graphicFrame>
        <p:nvGraphicFramePr>
          <p:cNvPr id="271" name="Google Shape;271;p11"/>
          <p:cNvGraphicFramePr/>
          <p:nvPr/>
        </p:nvGraphicFramePr>
        <p:xfrm>
          <a:off x="1984189" y="18323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{B6EE0DD1-DDB4-4962-A8BF-40110F10E365}</a:tableStyleId>
              </a:tblPr>
              <a:tblGrid>
                <a:gridCol w="4046875"/>
                <a:gridCol w="4176725"/>
              </a:tblGrid>
              <a:tr h="482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【inqueue</a:t>
                      </a: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的演算法】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b="1" i="1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inqueue(n)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if((tail+1)</a:t>
                      </a: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</a:t>
                      </a:r>
                      <a:r>
                        <a:rPr b="1" i="0" lang="en-US" sz="1800" u="none" cap="none" strike="noStrike">
                          <a:solidFill>
                            <a:schemeClr val="fol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MaxSize != head)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queue[tail] = n;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tail++;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tail = tail % MaxSize;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return 0;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else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return -1;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endParaRPr/>
                    </a:p>
                  </a:txBody>
                  <a:tcPr marT="72000" marB="720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【dequeue</a:t>
                      </a: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的演算法】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dequeue(int *n)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if (tail != head)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*n = queue[head];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head++;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head = head % MaxSize;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return 0;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else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return -1;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endParaRPr/>
                    </a:p>
                  </a:txBody>
                  <a:tcPr marT="72000" marB="720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"/>
          <p:cNvSpPr txBox="1"/>
          <p:nvPr>
            <p:ph type="title"/>
          </p:nvPr>
        </p:nvSpPr>
        <p:spPr>
          <a:xfrm>
            <a:off x="1981200" y="381001"/>
            <a:ext cx="8229600" cy="887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課堂練習</a:t>
            </a:r>
            <a:endParaRPr/>
          </a:p>
        </p:txBody>
      </p:sp>
      <p:sp>
        <p:nvSpPr>
          <p:cNvPr id="277" name="Google Shape;277;p12"/>
          <p:cNvSpPr txBox="1"/>
          <p:nvPr>
            <p:ph idx="1" type="body"/>
          </p:nvPr>
        </p:nvSpPr>
        <p:spPr>
          <a:xfrm>
            <a:off x="1774826" y="1484314"/>
            <a:ext cx="8569325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【練習一】：檔名 </a:t>
            </a:r>
            <a:r>
              <a:rPr b="1" lang="en-U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stack_xxxx.cpp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試寫一程式，依序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push 5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筆資料進入堆疊，並依序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pop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出來。在螢幕上出現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pop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出來的資料。 </a:t>
            </a:r>
            <a:endParaRPr/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【練習二】：檔名 </a:t>
            </a:r>
            <a:r>
              <a:rPr b="1" lang="en-U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queue_xxxx.cpp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試寫一程式，依序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inqueue 5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筆資料進入佇列，並依序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dequeue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出來。在螢幕上出現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dequeue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出來的資料。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"/>
          <p:cNvSpPr txBox="1"/>
          <p:nvPr>
            <p:ph type="title"/>
          </p:nvPr>
        </p:nvSpPr>
        <p:spPr>
          <a:xfrm>
            <a:off x="1992313" y="188914"/>
            <a:ext cx="82296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堆疊</a:t>
            </a:r>
            <a:r>
              <a:rPr lang="en-US"/>
              <a:t>(Stack)</a:t>
            </a:r>
            <a:endParaRPr/>
          </a:p>
        </p:txBody>
      </p:sp>
      <p:sp>
        <p:nvSpPr>
          <p:cNvPr id="283" name="Google Shape;283;p13"/>
          <p:cNvSpPr txBox="1"/>
          <p:nvPr>
            <p:ph idx="1" type="body"/>
          </p:nvPr>
        </p:nvSpPr>
        <p:spPr>
          <a:xfrm>
            <a:off x="1524000" y="1268414"/>
            <a:ext cx="8820150" cy="558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將資料依序從資料群</a:t>
            </a:r>
            <a:r>
              <a:rPr lang="en-US">
                <a:solidFill>
                  <a:schemeClr val="folHlink"/>
                </a:solidFill>
                <a:latin typeface="BiauKai"/>
                <a:ea typeface="BiauKai"/>
                <a:cs typeface="BiauKai"/>
                <a:sym typeface="BiauKai"/>
              </a:rPr>
              <a:t>下面</a:t>
            </a:r>
            <a:r>
              <a:rPr b="1" lang="en-US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(buttom)</a:t>
            </a:r>
            <a:r>
              <a:rPr lang="en-US">
                <a:latin typeface="BiauKai"/>
                <a:ea typeface="BiauKai"/>
                <a:cs typeface="BiauKai"/>
                <a:sym typeface="BiauKai"/>
              </a:rPr>
              <a:t>儲存起來，並視需要從資料群的</a:t>
            </a:r>
            <a:r>
              <a:rPr lang="en-US">
                <a:solidFill>
                  <a:schemeClr val="folHlink"/>
                </a:solidFill>
                <a:latin typeface="BiauKai"/>
                <a:ea typeface="BiauKai"/>
                <a:cs typeface="BiauKai"/>
                <a:sym typeface="BiauKai"/>
              </a:rPr>
              <a:t>上面</a:t>
            </a:r>
            <a:r>
              <a:rPr b="1" lang="en-US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(top)</a:t>
            </a:r>
            <a:r>
              <a:rPr lang="en-US">
                <a:latin typeface="BiauKai"/>
                <a:ea typeface="BiauKai"/>
                <a:cs typeface="BiauKai"/>
                <a:sym typeface="BiauKai"/>
              </a:rPr>
              <a:t>將資料取出的方式之資料結構，稱為</a:t>
            </a:r>
            <a:r>
              <a:rPr lang="en-US">
                <a:solidFill>
                  <a:schemeClr val="folHlink"/>
                </a:solidFill>
                <a:latin typeface="BiauKai"/>
                <a:ea typeface="BiauKai"/>
                <a:cs typeface="BiauKai"/>
                <a:sym typeface="BiauKai"/>
              </a:rPr>
              <a:t>堆疊</a:t>
            </a:r>
            <a:r>
              <a:rPr lang="en-US">
                <a:latin typeface="BiauKai"/>
                <a:ea typeface="BiauKai"/>
                <a:cs typeface="BiauKai"/>
                <a:sym typeface="BiauKai"/>
              </a:rPr>
              <a:t> 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特性：</a:t>
            </a:r>
            <a:r>
              <a:rPr b="1" lang="en-US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last in first out</a:t>
            </a:r>
            <a:r>
              <a:rPr lang="en-US">
                <a:latin typeface="BiauKai"/>
                <a:ea typeface="BiauKai"/>
                <a:cs typeface="BiauKai"/>
                <a:sym typeface="BiauKai"/>
              </a:rPr>
              <a:t> (後進先出)。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動作：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push 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：將資料存入堆疊。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：將資料從堆疊中取出。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empty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：判斷堆疊是否為空堆疊。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full 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：判斷堆疊是否已滿。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"/>
          <p:cNvSpPr txBox="1"/>
          <p:nvPr>
            <p:ph type="title"/>
          </p:nvPr>
        </p:nvSpPr>
        <p:spPr>
          <a:xfrm>
            <a:off x="1919288" y="260351"/>
            <a:ext cx="8229600" cy="1008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堆疊</a:t>
            </a:r>
            <a:r>
              <a:rPr lang="en-US"/>
              <a:t>(Stack)</a:t>
            </a:r>
            <a:endParaRPr/>
          </a:p>
        </p:txBody>
      </p:sp>
      <p:graphicFrame>
        <p:nvGraphicFramePr>
          <p:cNvPr id="289" name="Google Shape;289;p14"/>
          <p:cNvGraphicFramePr/>
          <p:nvPr/>
        </p:nvGraphicFramePr>
        <p:xfrm>
          <a:off x="4511676" y="24923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{B6EE0DD1-DDB4-4962-A8BF-40110F10E365}</a:tableStyleId>
              </a:tblPr>
              <a:tblGrid>
                <a:gridCol w="657225"/>
              </a:tblGrid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0" name="Google Shape;290;p14"/>
          <p:cNvSpPr txBox="1"/>
          <p:nvPr/>
        </p:nvSpPr>
        <p:spPr>
          <a:xfrm>
            <a:off x="7967663" y="3644901"/>
            <a:ext cx="12954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/>
          </a:p>
        </p:txBody>
      </p:sp>
      <p:cxnSp>
        <p:nvCxnSpPr>
          <p:cNvPr id="291" name="Google Shape;291;p14"/>
          <p:cNvCxnSpPr/>
          <p:nvPr/>
        </p:nvCxnSpPr>
        <p:spPr>
          <a:xfrm rot="10800000">
            <a:off x="7104064" y="3933825"/>
            <a:ext cx="71913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92" name="Google Shape;292;p14"/>
          <p:cNvGraphicFramePr/>
          <p:nvPr/>
        </p:nvGraphicFramePr>
        <p:xfrm>
          <a:off x="5232400" y="24209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{B6EE0DD1-DDB4-4962-A8BF-40110F10E365}</a:tableStyleId>
              </a:tblPr>
              <a:tblGrid>
                <a:gridCol w="1728800"/>
              </a:tblGrid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3" name="Google Shape;293;p14"/>
          <p:cNvSpPr txBox="1"/>
          <p:nvPr/>
        </p:nvSpPr>
        <p:spPr>
          <a:xfrm>
            <a:off x="7175501" y="1052513"/>
            <a:ext cx="2735263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MaxSize = 7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"/>
          <p:cNvSpPr txBox="1"/>
          <p:nvPr>
            <p:ph type="title"/>
          </p:nvPr>
        </p:nvSpPr>
        <p:spPr>
          <a:xfrm>
            <a:off x="1919288" y="260351"/>
            <a:ext cx="8229600" cy="1008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堆疊</a:t>
            </a:r>
            <a:r>
              <a:rPr lang="en-US"/>
              <a:t>(Stack)</a:t>
            </a:r>
            <a:endParaRPr/>
          </a:p>
        </p:txBody>
      </p:sp>
      <p:graphicFrame>
        <p:nvGraphicFramePr>
          <p:cNvPr id="299" name="Google Shape;299;p15"/>
          <p:cNvGraphicFramePr/>
          <p:nvPr/>
        </p:nvGraphicFramePr>
        <p:xfrm>
          <a:off x="4511676" y="24923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{B6EE0DD1-DDB4-4962-A8BF-40110F10E365}</a:tableStyleId>
              </a:tblPr>
              <a:tblGrid>
                <a:gridCol w="657225"/>
              </a:tblGrid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0" name="Google Shape;300;p15"/>
          <p:cNvSpPr txBox="1"/>
          <p:nvPr/>
        </p:nvSpPr>
        <p:spPr>
          <a:xfrm>
            <a:off x="7967663" y="3644901"/>
            <a:ext cx="12954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/>
          </a:p>
        </p:txBody>
      </p:sp>
      <p:sp>
        <p:nvSpPr>
          <p:cNvPr id="301" name="Google Shape;301;p15"/>
          <p:cNvSpPr txBox="1"/>
          <p:nvPr/>
        </p:nvSpPr>
        <p:spPr>
          <a:xfrm>
            <a:off x="2495551" y="2420938"/>
            <a:ext cx="1655763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push E</a:t>
            </a:r>
            <a:endParaRPr/>
          </a:p>
        </p:txBody>
      </p:sp>
      <p:cxnSp>
        <p:nvCxnSpPr>
          <p:cNvPr id="302" name="Google Shape;302;p15"/>
          <p:cNvCxnSpPr/>
          <p:nvPr/>
        </p:nvCxnSpPr>
        <p:spPr>
          <a:xfrm rot="10800000">
            <a:off x="7104064" y="3933825"/>
            <a:ext cx="71913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03" name="Google Shape;303;p15"/>
          <p:cNvGraphicFramePr/>
          <p:nvPr/>
        </p:nvGraphicFramePr>
        <p:xfrm>
          <a:off x="5232400" y="24209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{B6EE0DD1-DDB4-4962-A8BF-40110F10E365}</a:tableStyleId>
              </a:tblPr>
              <a:tblGrid>
                <a:gridCol w="1728800"/>
              </a:tblGrid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4" name="Google Shape;304;p15"/>
          <p:cNvSpPr txBox="1"/>
          <p:nvPr/>
        </p:nvSpPr>
        <p:spPr>
          <a:xfrm>
            <a:off x="7175501" y="1052513"/>
            <a:ext cx="2735263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MaxSize = 7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"/>
          <p:cNvSpPr txBox="1"/>
          <p:nvPr>
            <p:ph type="title"/>
          </p:nvPr>
        </p:nvSpPr>
        <p:spPr>
          <a:xfrm>
            <a:off x="1919288" y="260351"/>
            <a:ext cx="8229600" cy="1008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堆疊</a:t>
            </a:r>
            <a:r>
              <a:rPr lang="en-US"/>
              <a:t>(Stack)</a:t>
            </a:r>
            <a:endParaRPr/>
          </a:p>
        </p:txBody>
      </p:sp>
      <p:graphicFrame>
        <p:nvGraphicFramePr>
          <p:cNvPr id="310" name="Google Shape;310;p16"/>
          <p:cNvGraphicFramePr/>
          <p:nvPr/>
        </p:nvGraphicFramePr>
        <p:xfrm>
          <a:off x="4511676" y="24923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{B6EE0DD1-DDB4-4962-A8BF-40110F10E365}</a:tableStyleId>
              </a:tblPr>
              <a:tblGrid>
                <a:gridCol w="657225"/>
              </a:tblGrid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1" name="Google Shape;311;p16"/>
          <p:cNvSpPr txBox="1"/>
          <p:nvPr/>
        </p:nvSpPr>
        <p:spPr>
          <a:xfrm>
            <a:off x="7967663" y="3644901"/>
            <a:ext cx="12954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/>
          </a:p>
        </p:txBody>
      </p:sp>
      <p:sp>
        <p:nvSpPr>
          <p:cNvPr id="312" name="Google Shape;312;p16"/>
          <p:cNvSpPr txBox="1"/>
          <p:nvPr/>
        </p:nvSpPr>
        <p:spPr>
          <a:xfrm>
            <a:off x="2495551" y="2420938"/>
            <a:ext cx="1655763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push E</a:t>
            </a:r>
            <a:endParaRPr/>
          </a:p>
        </p:txBody>
      </p:sp>
      <p:cxnSp>
        <p:nvCxnSpPr>
          <p:cNvPr id="313" name="Google Shape;313;p16"/>
          <p:cNvCxnSpPr/>
          <p:nvPr/>
        </p:nvCxnSpPr>
        <p:spPr>
          <a:xfrm rot="10800000">
            <a:off x="7104064" y="3933825"/>
            <a:ext cx="71913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14" name="Google Shape;314;p16"/>
          <p:cNvGraphicFramePr/>
          <p:nvPr/>
        </p:nvGraphicFramePr>
        <p:xfrm>
          <a:off x="5232400" y="24209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{B6EE0DD1-DDB4-4962-A8BF-40110F10E365}</a:tableStyleId>
              </a:tblPr>
              <a:tblGrid>
                <a:gridCol w="1728800"/>
              </a:tblGrid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fol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5" name="Google Shape;315;p16"/>
          <p:cNvSpPr txBox="1"/>
          <p:nvPr/>
        </p:nvSpPr>
        <p:spPr>
          <a:xfrm>
            <a:off x="7175501" y="1052513"/>
            <a:ext cx="2735263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MaxSize = 7</a:t>
            </a:r>
            <a:endParaRPr/>
          </a:p>
        </p:txBody>
      </p:sp>
      <p:sp>
        <p:nvSpPr>
          <p:cNvPr id="316" name="Google Shape;316;p16"/>
          <p:cNvSpPr/>
          <p:nvPr/>
        </p:nvSpPr>
        <p:spPr>
          <a:xfrm>
            <a:off x="3863975" y="1844676"/>
            <a:ext cx="1944688" cy="504825"/>
          </a:xfrm>
          <a:prstGeom prst="curvedDownArrow">
            <a:avLst>
              <a:gd fmla="val 77044" name="adj1"/>
              <a:gd fmla="val 154088" name="adj2"/>
              <a:gd fmla="val 33333" name="adj3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"/>
          <p:cNvSpPr txBox="1"/>
          <p:nvPr>
            <p:ph type="title"/>
          </p:nvPr>
        </p:nvSpPr>
        <p:spPr>
          <a:xfrm>
            <a:off x="1919288" y="260351"/>
            <a:ext cx="8229600" cy="1008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堆疊</a:t>
            </a:r>
            <a:r>
              <a:rPr lang="en-US"/>
              <a:t>(Stack)</a:t>
            </a:r>
            <a:endParaRPr/>
          </a:p>
        </p:txBody>
      </p:sp>
      <p:graphicFrame>
        <p:nvGraphicFramePr>
          <p:cNvPr id="322" name="Google Shape;322;p17"/>
          <p:cNvGraphicFramePr/>
          <p:nvPr/>
        </p:nvGraphicFramePr>
        <p:xfrm>
          <a:off x="4511676" y="24923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{B6EE0DD1-DDB4-4962-A8BF-40110F10E365}</a:tableStyleId>
              </a:tblPr>
              <a:tblGrid>
                <a:gridCol w="657225"/>
              </a:tblGrid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3" name="Google Shape;323;p17"/>
          <p:cNvSpPr txBox="1"/>
          <p:nvPr/>
        </p:nvSpPr>
        <p:spPr>
          <a:xfrm>
            <a:off x="7896225" y="2997201"/>
            <a:ext cx="12954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/>
          </a:p>
        </p:txBody>
      </p:sp>
      <p:sp>
        <p:nvSpPr>
          <p:cNvPr id="324" name="Google Shape;324;p17"/>
          <p:cNvSpPr txBox="1"/>
          <p:nvPr/>
        </p:nvSpPr>
        <p:spPr>
          <a:xfrm>
            <a:off x="2495551" y="2420938"/>
            <a:ext cx="1655763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push E</a:t>
            </a:r>
            <a:endParaRPr/>
          </a:p>
        </p:txBody>
      </p:sp>
      <p:cxnSp>
        <p:nvCxnSpPr>
          <p:cNvPr id="325" name="Google Shape;325;p17"/>
          <p:cNvCxnSpPr/>
          <p:nvPr/>
        </p:nvCxnSpPr>
        <p:spPr>
          <a:xfrm rot="10800000">
            <a:off x="7104064" y="3284538"/>
            <a:ext cx="719137" cy="0"/>
          </a:xfrm>
          <a:prstGeom prst="straightConnector1">
            <a:avLst/>
          </a:prstGeom>
          <a:noFill/>
          <a:ln cap="flat" cmpd="sng" w="25400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26" name="Google Shape;326;p17"/>
          <p:cNvGraphicFramePr/>
          <p:nvPr/>
        </p:nvGraphicFramePr>
        <p:xfrm>
          <a:off x="5232400" y="24209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{B6EE0DD1-DDB4-4962-A8BF-40110F10E365}</a:tableStyleId>
              </a:tblPr>
              <a:tblGrid>
                <a:gridCol w="1728800"/>
              </a:tblGrid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fol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7" name="Google Shape;327;p17"/>
          <p:cNvSpPr txBox="1"/>
          <p:nvPr/>
        </p:nvSpPr>
        <p:spPr>
          <a:xfrm>
            <a:off x="7175501" y="1052513"/>
            <a:ext cx="2735263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MaxSize = 7</a:t>
            </a:r>
            <a:endParaRPr/>
          </a:p>
        </p:txBody>
      </p:sp>
      <p:sp>
        <p:nvSpPr>
          <p:cNvPr id="328" name="Google Shape;328;p17"/>
          <p:cNvSpPr/>
          <p:nvPr/>
        </p:nvSpPr>
        <p:spPr>
          <a:xfrm>
            <a:off x="3863975" y="1844676"/>
            <a:ext cx="1944688" cy="504825"/>
          </a:xfrm>
          <a:prstGeom prst="curvedDownArrow">
            <a:avLst>
              <a:gd fmla="val 77044" name="adj1"/>
              <a:gd fmla="val 154088" name="adj2"/>
              <a:gd fmla="val 33333" name="adj3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"/>
          <p:cNvSpPr txBox="1"/>
          <p:nvPr>
            <p:ph type="title"/>
          </p:nvPr>
        </p:nvSpPr>
        <p:spPr>
          <a:xfrm>
            <a:off x="1919288" y="260351"/>
            <a:ext cx="8229600" cy="1008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堆疊</a:t>
            </a:r>
            <a:r>
              <a:rPr lang="en-US"/>
              <a:t>(Stack)</a:t>
            </a:r>
            <a:endParaRPr/>
          </a:p>
        </p:txBody>
      </p:sp>
      <p:graphicFrame>
        <p:nvGraphicFramePr>
          <p:cNvPr id="334" name="Google Shape;334;p18"/>
          <p:cNvGraphicFramePr/>
          <p:nvPr/>
        </p:nvGraphicFramePr>
        <p:xfrm>
          <a:off x="4511676" y="24923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{B6EE0DD1-DDB4-4962-A8BF-40110F10E365}</a:tableStyleId>
              </a:tblPr>
              <a:tblGrid>
                <a:gridCol w="657225"/>
              </a:tblGrid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5" name="Google Shape;335;p18"/>
          <p:cNvSpPr txBox="1"/>
          <p:nvPr/>
        </p:nvSpPr>
        <p:spPr>
          <a:xfrm>
            <a:off x="7896225" y="2997201"/>
            <a:ext cx="12954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/>
          </a:p>
        </p:txBody>
      </p:sp>
      <p:cxnSp>
        <p:nvCxnSpPr>
          <p:cNvPr id="336" name="Google Shape;336;p18"/>
          <p:cNvCxnSpPr/>
          <p:nvPr/>
        </p:nvCxnSpPr>
        <p:spPr>
          <a:xfrm rot="10800000">
            <a:off x="7104064" y="3284538"/>
            <a:ext cx="71913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37" name="Google Shape;337;p18"/>
          <p:cNvGraphicFramePr/>
          <p:nvPr/>
        </p:nvGraphicFramePr>
        <p:xfrm>
          <a:off x="5232400" y="24209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{B6EE0DD1-DDB4-4962-A8BF-40110F10E365}</a:tableStyleId>
              </a:tblPr>
              <a:tblGrid>
                <a:gridCol w="1728800"/>
              </a:tblGrid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8" name="Google Shape;338;p18"/>
          <p:cNvSpPr txBox="1"/>
          <p:nvPr/>
        </p:nvSpPr>
        <p:spPr>
          <a:xfrm>
            <a:off x="7175501" y="1052513"/>
            <a:ext cx="2735263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MaxSize = 7</a:t>
            </a:r>
            <a:endParaRPr/>
          </a:p>
        </p:txBody>
      </p:sp>
      <p:sp>
        <p:nvSpPr>
          <p:cNvPr id="339" name="Google Shape;339;p18"/>
          <p:cNvSpPr txBox="1"/>
          <p:nvPr/>
        </p:nvSpPr>
        <p:spPr>
          <a:xfrm>
            <a:off x="7824788" y="2420938"/>
            <a:ext cx="122396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9"/>
          <p:cNvSpPr txBox="1"/>
          <p:nvPr>
            <p:ph type="title"/>
          </p:nvPr>
        </p:nvSpPr>
        <p:spPr>
          <a:xfrm>
            <a:off x="1919288" y="260351"/>
            <a:ext cx="8229600" cy="1008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堆疊</a:t>
            </a:r>
            <a:r>
              <a:rPr lang="en-US"/>
              <a:t>(Stack)</a:t>
            </a:r>
            <a:endParaRPr/>
          </a:p>
        </p:txBody>
      </p:sp>
      <p:graphicFrame>
        <p:nvGraphicFramePr>
          <p:cNvPr id="345" name="Google Shape;345;p19"/>
          <p:cNvGraphicFramePr/>
          <p:nvPr/>
        </p:nvGraphicFramePr>
        <p:xfrm>
          <a:off x="4511676" y="24923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{B6EE0DD1-DDB4-4962-A8BF-40110F10E365}</a:tableStyleId>
              </a:tblPr>
              <a:tblGrid>
                <a:gridCol w="657225"/>
              </a:tblGrid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6" name="Google Shape;346;p19"/>
          <p:cNvSpPr txBox="1"/>
          <p:nvPr/>
        </p:nvSpPr>
        <p:spPr>
          <a:xfrm>
            <a:off x="7896225" y="2997201"/>
            <a:ext cx="12954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/>
          </a:p>
        </p:txBody>
      </p:sp>
      <p:cxnSp>
        <p:nvCxnSpPr>
          <p:cNvPr id="347" name="Google Shape;347;p19"/>
          <p:cNvCxnSpPr/>
          <p:nvPr/>
        </p:nvCxnSpPr>
        <p:spPr>
          <a:xfrm rot="10800000">
            <a:off x="7104064" y="3284538"/>
            <a:ext cx="71913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48" name="Google Shape;348;p19"/>
          <p:cNvGraphicFramePr/>
          <p:nvPr/>
        </p:nvGraphicFramePr>
        <p:xfrm>
          <a:off x="5232400" y="24209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{B6EE0DD1-DDB4-4962-A8BF-40110F10E365}</a:tableStyleId>
              </a:tblPr>
              <a:tblGrid>
                <a:gridCol w="1728800"/>
              </a:tblGrid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fol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9" name="Google Shape;349;p19"/>
          <p:cNvSpPr txBox="1"/>
          <p:nvPr/>
        </p:nvSpPr>
        <p:spPr>
          <a:xfrm>
            <a:off x="7175501" y="1052513"/>
            <a:ext cx="2735263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MaxSize = 7</a:t>
            </a:r>
            <a:endParaRPr/>
          </a:p>
        </p:txBody>
      </p:sp>
      <p:sp>
        <p:nvSpPr>
          <p:cNvPr id="350" name="Google Shape;350;p19"/>
          <p:cNvSpPr txBox="1"/>
          <p:nvPr/>
        </p:nvSpPr>
        <p:spPr>
          <a:xfrm>
            <a:off x="7824788" y="2420938"/>
            <a:ext cx="122396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endParaRPr/>
          </a:p>
        </p:txBody>
      </p:sp>
      <p:sp>
        <p:nvSpPr>
          <p:cNvPr id="351" name="Google Shape;351;p19"/>
          <p:cNvSpPr/>
          <p:nvPr/>
        </p:nvSpPr>
        <p:spPr>
          <a:xfrm>
            <a:off x="6600825" y="1844676"/>
            <a:ext cx="1943100" cy="504825"/>
          </a:xfrm>
          <a:prstGeom prst="curvedDownArrow">
            <a:avLst>
              <a:gd fmla="val 76981" name="adj1"/>
              <a:gd fmla="val 153962" name="adj2"/>
              <a:gd fmla="val 33333" name="adj3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992313" y="260350"/>
            <a:ext cx="8229600" cy="96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佇列</a:t>
            </a:r>
            <a:r>
              <a:rPr lang="en-US"/>
              <a:t>(Queue)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1524000" y="1341438"/>
            <a:ext cx="8820150" cy="530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將資料依序從資料群的</a:t>
            </a:r>
            <a:r>
              <a:rPr lang="en-US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尾端(tail)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儲存</a:t>
            </a:r>
            <a:r>
              <a:rPr lang="en-US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進去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，並視需要從資料群的</a:t>
            </a:r>
            <a:r>
              <a:rPr lang="en-US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開頭(head)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將資料</a:t>
            </a:r>
            <a:r>
              <a:rPr lang="en-US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取出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的方式之資料結構，稱為</a:t>
            </a:r>
            <a:r>
              <a:rPr lang="en-US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佇列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。</a:t>
            </a:r>
            <a:r>
              <a:rPr lang="en-US" sz="2800"/>
              <a:t> 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特性：</a:t>
            </a: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first in first out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(後進先出)</a:t>
            </a:r>
            <a:r>
              <a:rPr lang="en-US" sz="2800"/>
              <a:t> 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動作：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inqueue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：將資料存入佇列中。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dequeue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：將資料從佇列中取出。</a:t>
            </a:r>
            <a:r>
              <a:rPr lang="en-US" sz="2800"/>
              <a:t> 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empty  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：判斷佇列是否為空佇列。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full   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：判斷佇列是否已滿。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front  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：傳回佇列前端 </a:t>
            </a: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head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的值。		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0"/>
          <p:cNvSpPr txBox="1"/>
          <p:nvPr>
            <p:ph type="title"/>
          </p:nvPr>
        </p:nvSpPr>
        <p:spPr>
          <a:xfrm>
            <a:off x="1919288" y="260351"/>
            <a:ext cx="8229600" cy="1008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堆疊</a:t>
            </a:r>
            <a:r>
              <a:rPr lang="en-US"/>
              <a:t>(Stack)</a:t>
            </a:r>
            <a:endParaRPr/>
          </a:p>
        </p:txBody>
      </p:sp>
      <p:graphicFrame>
        <p:nvGraphicFramePr>
          <p:cNvPr id="357" name="Google Shape;357;p20"/>
          <p:cNvGraphicFramePr/>
          <p:nvPr/>
        </p:nvGraphicFramePr>
        <p:xfrm>
          <a:off x="4511676" y="24923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{B6EE0DD1-DDB4-4962-A8BF-40110F10E365}</a:tableStyleId>
              </a:tblPr>
              <a:tblGrid>
                <a:gridCol w="657225"/>
              </a:tblGrid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8" name="Google Shape;358;p20"/>
          <p:cNvSpPr txBox="1"/>
          <p:nvPr/>
        </p:nvSpPr>
        <p:spPr>
          <a:xfrm>
            <a:off x="7896225" y="2997201"/>
            <a:ext cx="12954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/>
          </a:p>
        </p:txBody>
      </p:sp>
      <p:cxnSp>
        <p:nvCxnSpPr>
          <p:cNvPr id="359" name="Google Shape;359;p20"/>
          <p:cNvCxnSpPr/>
          <p:nvPr/>
        </p:nvCxnSpPr>
        <p:spPr>
          <a:xfrm rot="10800000">
            <a:off x="7104064" y="3284538"/>
            <a:ext cx="71913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60" name="Google Shape;360;p20"/>
          <p:cNvGraphicFramePr/>
          <p:nvPr/>
        </p:nvGraphicFramePr>
        <p:xfrm>
          <a:off x="5232400" y="24209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{B6EE0DD1-DDB4-4962-A8BF-40110F10E365}</a:tableStyleId>
              </a:tblPr>
              <a:tblGrid>
                <a:gridCol w="1728800"/>
              </a:tblGrid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1" i="0" sz="2800" u="none" cap="none" strike="noStrike">
                        <a:solidFill>
                          <a:schemeClr val="folHlink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1" name="Google Shape;361;p20"/>
          <p:cNvSpPr txBox="1"/>
          <p:nvPr/>
        </p:nvSpPr>
        <p:spPr>
          <a:xfrm>
            <a:off x="7175501" y="1052513"/>
            <a:ext cx="2735263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MaxSize = 7</a:t>
            </a:r>
            <a:endParaRPr/>
          </a:p>
        </p:txBody>
      </p:sp>
      <p:sp>
        <p:nvSpPr>
          <p:cNvPr id="362" name="Google Shape;362;p20"/>
          <p:cNvSpPr txBox="1"/>
          <p:nvPr/>
        </p:nvSpPr>
        <p:spPr>
          <a:xfrm>
            <a:off x="7824788" y="2420938"/>
            <a:ext cx="122396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endParaRPr/>
          </a:p>
        </p:txBody>
      </p:sp>
      <p:sp>
        <p:nvSpPr>
          <p:cNvPr id="363" name="Google Shape;363;p20"/>
          <p:cNvSpPr/>
          <p:nvPr/>
        </p:nvSpPr>
        <p:spPr>
          <a:xfrm>
            <a:off x="6600825" y="1844676"/>
            <a:ext cx="1943100" cy="504825"/>
          </a:xfrm>
          <a:prstGeom prst="curvedDownArrow">
            <a:avLst>
              <a:gd fmla="val 76981" name="adj1"/>
              <a:gd fmla="val 153962" name="adj2"/>
              <a:gd fmla="val 33333" name="adj3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1"/>
          <p:cNvSpPr txBox="1"/>
          <p:nvPr>
            <p:ph type="title"/>
          </p:nvPr>
        </p:nvSpPr>
        <p:spPr>
          <a:xfrm>
            <a:off x="1919288" y="260351"/>
            <a:ext cx="8229600" cy="1008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堆疊</a:t>
            </a:r>
            <a:r>
              <a:rPr lang="en-US"/>
              <a:t>(Stack)</a:t>
            </a:r>
            <a:endParaRPr/>
          </a:p>
        </p:txBody>
      </p:sp>
      <p:graphicFrame>
        <p:nvGraphicFramePr>
          <p:cNvPr id="369" name="Google Shape;369;p21"/>
          <p:cNvGraphicFramePr/>
          <p:nvPr/>
        </p:nvGraphicFramePr>
        <p:xfrm>
          <a:off x="4511676" y="24923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{B6EE0DD1-DDB4-4962-A8BF-40110F10E365}</a:tableStyleId>
              </a:tblPr>
              <a:tblGrid>
                <a:gridCol w="657225"/>
              </a:tblGrid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0" name="Google Shape;370;p21"/>
          <p:cNvSpPr txBox="1"/>
          <p:nvPr/>
        </p:nvSpPr>
        <p:spPr>
          <a:xfrm>
            <a:off x="7896225" y="3573463"/>
            <a:ext cx="1295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/>
          </a:p>
        </p:txBody>
      </p:sp>
      <p:cxnSp>
        <p:nvCxnSpPr>
          <p:cNvPr id="371" name="Google Shape;371;p21"/>
          <p:cNvCxnSpPr/>
          <p:nvPr/>
        </p:nvCxnSpPr>
        <p:spPr>
          <a:xfrm rot="10800000">
            <a:off x="7104064" y="3860800"/>
            <a:ext cx="719137" cy="0"/>
          </a:xfrm>
          <a:prstGeom prst="straightConnector1">
            <a:avLst/>
          </a:prstGeom>
          <a:noFill/>
          <a:ln cap="flat" cmpd="sng" w="25400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72" name="Google Shape;372;p21"/>
          <p:cNvGraphicFramePr/>
          <p:nvPr/>
        </p:nvGraphicFramePr>
        <p:xfrm>
          <a:off x="5232400" y="24209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{B6EE0DD1-DDB4-4962-A8BF-40110F10E365}</a:tableStyleId>
              </a:tblPr>
              <a:tblGrid>
                <a:gridCol w="1728800"/>
              </a:tblGrid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1" i="0" sz="2800" u="none" cap="none" strike="noStrike">
                        <a:solidFill>
                          <a:schemeClr val="folHlink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3" name="Google Shape;373;p21"/>
          <p:cNvSpPr txBox="1"/>
          <p:nvPr/>
        </p:nvSpPr>
        <p:spPr>
          <a:xfrm>
            <a:off x="7175501" y="1052513"/>
            <a:ext cx="2735263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MaxSize = 7</a:t>
            </a:r>
            <a:endParaRPr/>
          </a:p>
        </p:txBody>
      </p:sp>
      <p:sp>
        <p:nvSpPr>
          <p:cNvPr id="374" name="Google Shape;374;p21"/>
          <p:cNvSpPr txBox="1"/>
          <p:nvPr/>
        </p:nvSpPr>
        <p:spPr>
          <a:xfrm>
            <a:off x="7824788" y="2420938"/>
            <a:ext cx="122396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endParaRPr/>
          </a:p>
        </p:txBody>
      </p:sp>
      <p:sp>
        <p:nvSpPr>
          <p:cNvPr id="375" name="Google Shape;375;p21"/>
          <p:cNvSpPr/>
          <p:nvPr/>
        </p:nvSpPr>
        <p:spPr>
          <a:xfrm>
            <a:off x="6600825" y="1844676"/>
            <a:ext cx="1943100" cy="504825"/>
          </a:xfrm>
          <a:prstGeom prst="curvedDownArrow">
            <a:avLst>
              <a:gd fmla="val 76981" name="adj1"/>
              <a:gd fmla="val 153962" name="adj2"/>
              <a:gd fmla="val 33333" name="adj3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/>
          <p:nvPr>
            <p:ph type="title"/>
          </p:nvPr>
        </p:nvSpPr>
        <p:spPr>
          <a:xfrm>
            <a:off x="1919288" y="260351"/>
            <a:ext cx="8229600" cy="1008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堆疊</a:t>
            </a:r>
            <a:r>
              <a:rPr lang="en-US"/>
              <a:t>(Stack)</a:t>
            </a:r>
            <a:endParaRPr/>
          </a:p>
        </p:txBody>
      </p:sp>
      <p:graphicFrame>
        <p:nvGraphicFramePr>
          <p:cNvPr id="381" name="Google Shape;381;p22"/>
          <p:cNvGraphicFramePr/>
          <p:nvPr/>
        </p:nvGraphicFramePr>
        <p:xfrm>
          <a:off x="4511676" y="24923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{B6EE0DD1-DDB4-4962-A8BF-40110F10E365}</a:tableStyleId>
              </a:tblPr>
              <a:tblGrid>
                <a:gridCol w="657225"/>
              </a:tblGrid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2" name="Google Shape;382;p22"/>
          <p:cNvSpPr txBox="1"/>
          <p:nvPr/>
        </p:nvSpPr>
        <p:spPr>
          <a:xfrm>
            <a:off x="7896225" y="3573463"/>
            <a:ext cx="1295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/>
          </a:p>
        </p:txBody>
      </p:sp>
      <p:cxnSp>
        <p:nvCxnSpPr>
          <p:cNvPr id="383" name="Google Shape;383;p22"/>
          <p:cNvCxnSpPr/>
          <p:nvPr/>
        </p:nvCxnSpPr>
        <p:spPr>
          <a:xfrm rot="10800000">
            <a:off x="7104064" y="3860800"/>
            <a:ext cx="71913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84" name="Google Shape;384;p22"/>
          <p:cNvGraphicFramePr/>
          <p:nvPr/>
        </p:nvGraphicFramePr>
        <p:xfrm>
          <a:off x="5232400" y="24209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{B6EE0DD1-DDB4-4962-A8BF-40110F10E365}</a:tableStyleId>
              </a:tblPr>
              <a:tblGrid>
                <a:gridCol w="1728800"/>
              </a:tblGrid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1" i="0" sz="2800" u="none" cap="none" strike="noStrike">
                        <a:solidFill>
                          <a:schemeClr val="folHlink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5" name="Google Shape;385;p22"/>
          <p:cNvSpPr txBox="1"/>
          <p:nvPr/>
        </p:nvSpPr>
        <p:spPr>
          <a:xfrm>
            <a:off x="7175501" y="1052513"/>
            <a:ext cx="2735263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MaxSize = 7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/>
          <p:cNvSpPr/>
          <p:nvPr/>
        </p:nvSpPr>
        <p:spPr>
          <a:xfrm>
            <a:off x="1524000" y="469812"/>
            <a:ext cx="8820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3429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MaxSize 7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/* </a:t>
            </a:r>
            <a:r>
              <a:rPr lang="en-US" sz="24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堆疊大小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3429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stack[MaxSize];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/* </a:t>
            </a:r>
            <a:r>
              <a:rPr lang="en-US" sz="24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全域陣列、堆疊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3429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top=0;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/* </a:t>
            </a:r>
            <a:r>
              <a:rPr lang="en-US" sz="24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全域變數、堆疊指標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1" name="Google Shape;391;p23"/>
          <p:cNvGraphicFramePr/>
          <p:nvPr/>
        </p:nvGraphicFramePr>
        <p:xfrm>
          <a:off x="1919288" y="17732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{B6EE0DD1-DDB4-4962-A8BF-40110F10E365}</a:tableStyleId>
              </a:tblPr>
              <a:tblGrid>
                <a:gridCol w="4248150"/>
                <a:gridCol w="4176700"/>
              </a:tblGrid>
              <a:tr h="4824425">
                <a:tc>
                  <a:txBody>
                    <a:bodyPr/>
                    <a:lstStyle/>
                    <a:p>
                      <a:pPr indent="22860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400"/>
                        <a:buFont typeface="BiauKai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folHlink"/>
                          </a:solidFill>
                          <a:latin typeface="BiauKai"/>
                          <a:ea typeface="BiauKai"/>
                          <a:cs typeface="BiauKai"/>
                          <a:sym typeface="BiauKai"/>
                        </a:rPr>
                        <a:t>【</a:t>
                      </a:r>
                      <a:r>
                        <a:rPr b="1" i="0" lang="en-US" sz="2400" u="none" cap="none" strike="noStrike">
                          <a:solidFill>
                            <a:schemeClr val="fol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push</a:t>
                      </a:r>
                      <a:r>
                        <a:rPr b="0" i="0" lang="en-US" sz="2400" u="none" cap="none" strike="noStrike">
                          <a:solidFill>
                            <a:schemeClr val="fol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0" i="0" lang="en-US" sz="2400" u="none" cap="none" strike="noStrike">
                          <a:solidFill>
                            <a:schemeClr val="folHlink"/>
                          </a:solidFill>
                          <a:latin typeface="BiauKai"/>
                          <a:ea typeface="BiauKai"/>
                          <a:cs typeface="BiauKai"/>
                          <a:sym typeface="BiauKai"/>
                        </a:rPr>
                        <a:t>的演算法】</a:t>
                      </a:r>
                      <a:endParaRPr b="0" i="0" sz="2400" u="none" cap="none" strike="noStrike">
                        <a:solidFill>
                          <a:schemeClr val="fol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228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push(int n)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228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228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if (top&lt;MaxSize)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228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{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228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stack[top]=n;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228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top++;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228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return 0;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228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}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228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else 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228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return -1;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228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45720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400"/>
                        <a:buFont typeface="BiauKai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folHlink"/>
                          </a:solidFill>
                          <a:latin typeface="BiauKai"/>
                          <a:ea typeface="BiauKai"/>
                          <a:cs typeface="BiauKai"/>
                          <a:sym typeface="BiauKai"/>
                        </a:rPr>
                        <a:t>【</a:t>
                      </a:r>
                      <a:r>
                        <a:rPr b="1" i="0" lang="en-US" sz="2400" u="none" cap="none" strike="noStrike">
                          <a:solidFill>
                            <a:schemeClr val="fol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pop</a:t>
                      </a:r>
                      <a:r>
                        <a:rPr b="0" i="0" lang="en-US" sz="2400" u="none" cap="none" strike="noStrike">
                          <a:solidFill>
                            <a:schemeClr val="fol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0" i="0" lang="en-US" sz="2400" u="none" cap="none" strike="noStrike">
                          <a:solidFill>
                            <a:schemeClr val="folHlink"/>
                          </a:solidFill>
                          <a:latin typeface="BiauKai"/>
                          <a:ea typeface="BiauKai"/>
                          <a:cs typeface="BiauKai"/>
                          <a:sym typeface="BiauKai"/>
                        </a:rPr>
                        <a:t>的演算法】</a:t>
                      </a:r>
                      <a:endParaRPr b="0" i="0" sz="2400" u="none" cap="none" strike="noStrike">
                        <a:solidFill>
                          <a:schemeClr val="fol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4572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pop( )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4572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  int k;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4572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if (top&gt;0)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4572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{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4572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top--;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4572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k=stack[top];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4572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return k;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4572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}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4572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else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4572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return -1;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4572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4"/>
          <p:cNvSpPr/>
          <p:nvPr/>
        </p:nvSpPr>
        <p:spPr>
          <a:xfrm>
            <a:off x="1524000" y="326937"/>
            <a:ext cx="882015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3429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MaxSize 7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/* </a:t>
            </a:r>
            <a:r>
              <a:rPr lang="en-US" sz="24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堆疊大小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3429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stack[MaxSize];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/* </a:t>
            </a:r>
            <a:r>
              <a:rPr lang="en-US" sz="24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全域陣列、堆疊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3429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top=0;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/* </a:t>
            </a:r>
            <a:r>
              <a:rPr lang="en-US" sz="24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全域變數、堆疊指標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7" name="Google Shape;397;p24"/>
          <p:cNvGraphicFramePr/>
          <p:nvPr/>
        </p:nvGraphicFramePr>
        <p:xfrm>
          <a:off x="1919288" y="17732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{B6EE0DD1-DDB4-4962-A8BF-40110F10E365}</a:tableStyleId>
              </a:tblPr>
              <a:tblGrid>
                <a:gridCol w="3816350"/>
                <a:gridCol w="4608500"/>
              </a:tblGrid>
              <a:tr h="4824425">
                <a:tc>
                  <a:txBody>
                    <a:bodyPr/>
                    <a:lstStyle/>
                    <a:p>
                      <a:pPr indent="22860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400"/>
                        <a:buFont typeface="BiauKai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folHlink"/>
                          </a:solidFill>
                          <a:latin typeface="BiauKai"/>
                          <a:ea typeface="BiauKai"/>
                          <a:cs typeface="BiauKai"/>
                          <a:sym typeface="BiauKai"/>
                        </a:rPr>
                        <a:t>【</a:t>
                      </a:r>
                      <a:r>
                        <a:rPr b="1" i="0" lang="en-US" sz="2400" u="none" cap="none" strike="noStrike">
                          <a:solidFill>
                            <a:schemeClr val="fol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empty</a:t>
                      </a:r>
                      <a:r>
                        <a:rPr b="0" i="0" lang="en-US" sz="2400" u="none" cap="none" strike="noStrike">
                          <a:solidFill>
                            <a:schemeClr val="fol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0" i="0" lang="en-US" sz="2400" u="none" cap="none" strike="noStrike">
                          <a:solidFill>
                            <a:schemeClr val="folHlink"/>
                          </a:solidFill>
                          <a:latin typeface="BiauKai"/>
                          <a:ea typeface="BiauKai"/>
                          <a:cs typeface="BiauKai"/>
                          <a:sym typeface="BiauKai"/>
                        </a:rPr>
                        <a:t>的演算法】</a:t>
                      </a:r>
                      <a:endParaRPr b="0" i="0" sz="2400" u="none" cap="none" strike="noStrike">
                        <a:solidFill>
                          <a:schemeClr val="fol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228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empty( )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228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228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if (top==0)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228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{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228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return 1;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228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}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228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else</a:t>
                      </a:r>
                      <a:endParaRPr/>
                    </a:p>
                    <a:p>
                      <a:pPr indent="228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{  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228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return 0;</a:t>
                      </a:r>
                      <a:endParaRPr/>
                    </a:p>
                    <a:p>
                      <a:pPr indent="228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}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228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45720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400"/>
                        <a:buFont typeface="BiauKai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folHlink"/>
                          </a:solidFill>
                          <a:latin typeface="BiauKai"/>
                          <a:ea typeface="BiauKai"/>
                          <a:cs typeface="BiauKai"/>
                          <a:sym typeface="BiauKai"/>
                        </a:rPr>
                        <a:t>【</a:t>
                      </a:r>
                      <a:r>
                        <a:rPr b="1" i="0" lang="en-US" sz="2400" u="none" cap="none" strike="noStrike">
                          <a:solidFill>
                            <a:schemeClr val="fol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full</a:t>
                      </a:r>
                      <a:r>
                        <a:rPr b="0" i="0" lang="en-US" sz="2400" u="none" cap="none" strike="noStrike">
                          <a:solidFill>
                            <a:schemeClr val="fol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0" i="0" lang="en-US" sz="2400" u="none" cap="none" strike="noStrike">
                          <a:solidFill>
                            <a:schemeClr val="folHlink"/>
                          </a:solidFill>
                          <a:latin typeface="BiauKai"/>
                          <a:ea typeface="BiauKai"/>
                          <a:cs typeface="BiauKai"/>
                          <a:sym typeface="BiauKai"/>
                        </a:rPr>
                        <a:t>的演算法】</a:t>
                      </a:r>
                      <a:endParaRPr b="0" i="0" sz="2400" u="none" cap="none" strike="noStrike">
                        <a:solidFill>
                          <a:schemeClr val="fol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4572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full( )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4572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  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4572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if (top==MaxSize)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4572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{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4572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return 1;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4572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}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4572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else</a:t>
                      </a:r>
                      <a:endParaRPr/>
                    </a:p>
                    <a:p>
                      <a:pPr indent="4572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{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4572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return 0;</a:t>
                      </a:r>
                      <a:endParaRPr/>
                    </a:p>
                    <a:p>
                      <a:pPr indent="4572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}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4572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課堂練習 </a:t>
            </a:r>
            <a:br>
              <a:rPr lang="en-US"/>
            </a:br>
            <a:r>
              <a:rPr lang="en-US"/>
              <a:t>驗證括號 Valid Parentheses</a:t>
            </a:r>
            <a:endParaRPr/>
          </a:p>
        </p:txBody>
      </p:sp>
      <p:sp>
        <p:nvSpPr>
          <p:cNvPr id="403" name="Google Shape;403;p2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給予一個字串並包含了括號 '[', ']', '(', ')' 和 '{', ‘}’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請驗證該字串中的括號是否合法配對。</a:t>
            </a:r>
            <a:br>
              <a:rPr lang="en-US"/>
            </a:br>
            <a:r>
              <a:rPr lang="en-US"/>
              <a:t>     即 "([])", "{()}", "[]" 為合法配對，但是 "(]", 或 "([)]" 就是不合法配對。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課堂練習 </a:t>
            </a:r>
            <a:br>
              <a:rPr lang="en-US"/>
            </a:br>
            <a:r>
              <a:rPr lang="en-US"/>
              <a:t>驗證括號 Valid Parentheses</a:t>
            </a:r>
            <a:endParaRPr/>
          </a:p>
        </p:txBody>
      </p:sp>
      <p:sp>
        <p:nvSpPr>
          <p:cNvPr id="409" name="Google Shape;409;p2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Hint 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1.括號數量一定是偶數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2.有左邊系列括號，就一定有右邊系列括號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3.越慢出現的左邊括號，他的右邊括號就越早出現(順序相反)。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如果有” { ( [ “括號出現，就把 括號 Push 進 Stack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如果有 “} ) ] ”的括號出現，就從 Stack 中 Pop 出一個 括號 並比較是否為同系列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最後只要再判斷 stack 中還有沒有單獨的 左括號 存在，如果沒有就是配對成功，如果有，就是配對失敗。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佇列</a:t>
            </a:r>
            <a:r>
              <a:rPr lang="en-US"/>
              <a:t>(Queue)</a:t>
            </a:r>
            <a:endParaRPr/>
          </a:p>
        </p:txBody>
      </p:sp>
      <p:graphicFrame>
        <p:nvGraphicFramePr>
          <p:cNvPr id="161" name="Google Shape;161;p3"/>
          <p:cNvGraphicFramePr/>
          <p:nvPr/>
        </p:nvGraphicFramePr>
        <p:xfrm>
          <a:off x="3359150" y="27813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{B6EE0DD1-DDB4-4962-A8BF-40110F10E365}</a:tableStyleId>
              </a:tblPr>
              <a:tblGrid>
                <a:gridCol w="782650"/>
                <a:gridCol w="781050"/>
                <a:gridCol w="782625"/>
                <a:gridCol w="781050"/>
                <a:gridCol w="782650"/>
                <a:gridCol w="781050"/>
                <a:gridCol w="782625"/>
              </a:tblGrid>
              <a:tr h="938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1" i="0" sz="2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6800" marB="46800" marR="90000" marL="900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6800" marB="46800" marR="90000" marL="900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6800" marB="46800" marR="90000" marL="900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2" name="Google Shape;162;p3"/>
          <p:cNvSpPr txBox="1"/>
          <p:nvPr/>
        </p:nvSpPr>
        <p:spPr>
          <a:xfrm>
            <a:off x="3216275" y="4652963"/>
            <a:ext cx="1295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endParaRPr/>
          </a:p>
        </p:txBody>
      </p:sp>
      <p:sp>
        <p:nvSpPr>
          <p:cNvPr id="163" name="Google Shape;163;p3"/>
          <p:cNvSpPr txBox="1"/>
          <p:nvPr/>
        </p:nvSpPr>
        <p:spPr>
          <a:xfrm>
            <a:off x="7175501" y="1052513"/>
            <a:ext cx="2735263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MaxSize = 7</a:t>
            </a:r>
            <a:endParaRPr/>
          </a:p>
        </p:txBody>
      </p:sp>
      <p:cxnSp>
        <p:nvCxnSpPr>
          <p:cNvPr id="164" name="Google Shape;164;p3"/>
          <p:cNvCxnSpPr/>
          <p:nvPr/>
        </p:nvCxnSpPr>
        <p:spPr>
          <a:xfrm rot="10800000">
            <a:off x="3792538" y="3789363"/>
            <a:ext cx="0" cy="64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3"/>
          <p:cNvCxnSpPr/>
          <p:nvPr/>
        </p:nvCxnSpPr>
        <p:spPr>
          <a:xfrm rot="10800000">
            <a:off x="6888163" y="3789363"/>
            <a:ext cx="0" cy="64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3"/>
          <p:cNvSpPr txBox="1"/>
          <p:nvPr/>
        </p:nvSpPr>
        <p:spPr>
          <a:xfrm>
            <a:off x="6456363" y="4581526"/>
            <a:ext cx="12954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tail</a:t>
            </a:r>
            <a:endParaRPr/>
          </a:p>
        </p:txBody>
      </p:sp>
      <p:graphicFrame>
        <p:nvGraphicFramePr>
          <p:cNvPr id="167" name="Google Shape;167;p3"/>
          <p:cNvGraphicFramePr/>
          <p:nvPr/>
        </p:nvGraphicFramePr>
        <p:xfrm>
          <a:off x="3359150" y="1989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{B6EE0DD1-DDB4-4962-A8BF-40110F10E365}</a:tableStyleId>
              </a:tblPr>
              <a:tblGrid>
                <a:gridCol w="781050"/>
                <a:gridCol w="782650"/>
                <a:gridCol w="782625"/>
                <a:gridCol w="781050"/>
                <a:gridCol w="782650"/>
                <a:gridCol w="781050"/>
                <a:gridCol w="782625"/>
              </a:tblGrid>
              <a:tr h="65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8" name="Google Shape;168;p3"/>
          <p:cNvSpPr txBox="1"/>
          <p:nvPr/>
        </p:nvSpPr>
        <p:spPr>
          <a:xfrm>
            <a:off x="8183563" y="5445126"/>
            <a:ext cx="576262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佇列</a:t>
            </a:r>
            <a:r>
              <a:rPr lang="en-US"/>
              <a:t>(Queue)</a:t>
            </a:r>
            <a:endParaRPr/>
          </a:p>
        </p:txBody>
      </p:sp>
      <p:graphicFrame>
        <p:nvGraphicFramePr>
          <p:cNvPr id="174" name="Google Shape;174;p4"/>
          <p:cNvGraphicFramePr/>
          <p:nvPr/>
        </p:nvGraphicFramePr>
        <p:xfrm>
          <a:off x="3359150" y="27813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{B6EE0DD1-DDB4-4962-A8BF-40110F10E365}</a:tableStyleId>
              </a:tblPr>
              <a:tblGrid>
                <a:gridCol w="782650"/>
                <a:gridCol w="781050"/>
                <a:gridCol w="782625"/>
                <a:gridCol w="781050"/>
                <a:gridCol w="782650"/>
                <a:gridCol w="781050"/>
                <a:gridCol w="782625"/>
              </a:tblGrid>
              <a:tr h="938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1" i="0" sz="2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6800" marB="46800" marR="90000" marL="900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6800" marB="46800" marR="90000" marL="900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6800" marB="46800" marR="90000" marL="900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5" name="Google Shape;175;p4"/>
          <p:cNvSpPr txBox="1"/>
          <p:nvPr/>
        </p:nvSpPr>
        <p:spPr>
          <a:xfrm>
            <a:off x="3216275" y="4652963"/>
            <a:ext cx="1295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endParaRPr/>
          </a:p>
        </p:txBody>
      </p:sp>
      <p:sp>
        <p:nvSpPr>
          <p:cNvPr id="176" name="Google Shape;176;p4"/>
          <p:cNvSpPr txBox="1"/>
          <p:nvPr/>
        </p:nvSpPr>
        <p:spPr>
          <a:xfrm>
            <a:off x="7175501" y="1052513"/>
            <a:ext cx="2735263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MaxSize = 7</a:t>
            </a:r>
            <a:endParaRPr/>
          </a:p>
        </p:txBody>
      </p:sp>
      <p:cxnSp>
        <p:nvCxnSpPr>
          <p:cNvPr id="177" name="Google Shape;177;p4"/>
          <p:cNvCxnSpPr/>
          <p:nvPr/>
        </p:nvCxnSpPr>
        <p:spPr>
          <a:xfrm rot="10800000">
            <a:off x="3792538" y="3789363"/>
            <a:ext cx="0" cy="64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4"/>
          <p:cNvCxnSpPr/>
          <p:nvPr/>
        </p:nvCxnSpPr>
        <p:spPr>
          <a:xfrm rot="10800000">
            <a:off x="6888163" y="3789363"/>
            <a:ext cx="0" cy="64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4"/>
          <p:cNvSpPr txBox="1"/>
          <p:nvPr/>
        </p:nvSpPr>
        <p:spPr>
          <a:xfrm>
            <a:off x="6456363" y="4581526"/>
            <a:ext cx="12954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tail</a:t>
            </a:r>
            <a:endParaRPr/>
          </a:p>
        </p:txBody>
      </p:sp>
      <p:graphicFrame>
        <p:nvGraphicFramePr>
          <p:cNvPr id="180" name="Google Shape;180;p4"/>
          <p:cNvGraphicFramePr/>
          <p:nvPr/>
        </p:nvGraphicFramePr>
        <p:xfrm>
          <a:off x="3359150" y="1989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{B6EE0DD1-DDB4-4962-A8BF-40110F10E365}</a:tableStyleId>
              </a:tblPr>
              <a:tblGrid>
                <a:gridCol w="781050"/>
                <a:gridCol w="782650"/>
                <a:gridCol w="782625"/>
                <a:gridCol w="781050"/>
                <a:gridCol w="782650"/>
                <a:gridCol w="781050"/>
                <a:gridCol w="782625"/>
              </a:tblGrid>
              <a:tr h="65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1" name="Google Shape;181;p4"/>
          <p:cNvSpPr txBox="1"/>
          <p:nvPr/>
        </p:nvSpPr>
        <p:spPr>
          <a:xfrm>
            <a:off x="8183563" y="5445126"/>
            <a:ext cx="576262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4"/>
          <p:cNvSpPr txBox="1"/>
          <p:nvPr/>
        </p:nvSpPr>
        <p:spPr>
          <a:xfrm>
            <a:off x="8183563" y="3933826"/>
            <a:ext cx="2233612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inqueue 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佇列</a:t>
            </a:r>
            <a:r>
              <a:rPr lang="en-US"/>
              <a:t>(Queue)</a:t>
            </a:r>
            <a:endParaRPr/>
          </a:p>
        </p:txBody>
      </p:sp>
      <p:graphicFrame>
        <p:nvGraphicFramePr>
          <p:cNvPr id="188" name="Google Shape;188;p5"/>
          <p:cNvGraphicFramePr/>
          <p:nvPr/>
        </p:nvGraphicFramePr>
        <p:xfrm>
          <a:off x="3359150" y="27813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{B6EE0DD1-DDB4-4962-A8BF-40110F10E365}</a:tableStyleId>
              </a:tblPr>
              <a:tblGrid>
                <a:gridCol w="782650"/>
                <a:gridCol w="781050"/>
                <a:gridCol w="782625"/>
                <a:gridCol w="781050"/>
                <a:gridCol w="782650"/>
                <a:gridCol w="781050"/>
                <a:gridCol w="782625"/>
              </a:tblGrid>
              <a:tr h="938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6800" marB="46800" marR="90000" marL="900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6800" marB="46800" marR="90000" marL="900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9" name="Google Shape;189;p5"/>
          <p:cNvSpPr txBox="1"/>
          <p:nvPr/>
        </p:nvSpPr>
        <p:spPr>
          <a:xfrm>
            <a:off x="3216275" y="4652963"/>
            <a:ext cx="1295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endParaRPr/>
          </a:p>
        </p:txBody>
      </p:sp>
      <p:sp>
        <p:nvSpPr>
          <p:cNvPr id="190" name="Google Shape;190;p5"/>
          <p:cNvSpPr txBox="1"/>
          <p:nvPr/>
        </p:nvSpPr>
        <p:spPr>
          <a:xfrm>
            <a:off x="7175501" y="1052513"/>
            <a:ext cx="2735263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MaxSize = 7</a:t>
            </a:r>
            <a:endParaRPr/>
          </a:p>
        </p:txBody>
      </p:sp>
      <p:cxnSp>
        <p:nvCxnSpPr>
          <p:cNvPr id="191" name="Google Shape;191;p5"/>
          <p:cNvCxnSpPr/>
          <p:nvPr/>
        </p:nvCxnSpPr>
        <p:spPr>
          <a:xfrm rot="10800000">
            <a:off x="3792538" y="3789363"/>
            <a:ext cx="0" cy="64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5"/>
          <p:cNvCxnSpPr/>
          <p:nvPr/>
        </p:nvCxnSpPr>
        <p:spPr>
          <a:xfrm rot="10800000">
            <a:off x="6888163" y="3860800"/>
            <a:ext cx="0" cy="64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5"/>
          <p:cNvSpPr txBox="1"/>
          <p:nvPr/>
        </p:nvSpPr>
        <p:spPr>
          <a:xfrm>
            <a:off x="6456363" y="4581526"/>
            <a:ext cx="12954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tail</a:t>
            </a:r>
            <a:endParaRPr/>
          </a:p>
        </p:txBody>
      </p:sp>
      <p:graphicFrame>
        <p:nvGraphicFramePr>
          <p:cNvPr id="194" name="Google Shape;194;p5"/>
          <p:cNvGraphicFramePr/>
          <p:nvPr/>
        </p:nvGraphicFramePr>
        <p:xfrm>
          <a:off x="3359150" y="1989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{B6EE0DD1-DDB4-4962-A8BF-40110F10E365}</a:tableStyleId>
              </a:tblPr>
              <a:tblGrid>
                <a:gridCol w="781050"/>
                <a:gridCol w="782650"/>
                <a:gridCol w="782625"/>
                <a:gridCol w="781050"/>
                <a:gridCol w="782650"/>
                <a:gridCol w="781050"/>
                <a:gridCol w="782625"/>
              </a:tblGrid>
              <a:tr h="65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5" name="Google Shape;195;p5"/>
          <p:cNvSpPr txBox="1"/>
          <p:nvPr/>
        </p:nvSpPr>
        <p:spPr>
          <a:xfrm>
            <a:off x="8183563" y="3933826"/>
            <a:ext cx="2233612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inqueue E</a:t>
            </a:r>
            <a:endParaRPr/>
          </a:p>
        </p:txBody>
      </p:sp>
      <p:sp>
        <p:nvSpPr>
          <p:cNvPr id="196" name="Google Shape;196;p5"/>
          <p:cNvSpPr/>
          <p:nvPr/>
        </p:nvSpPr>
        <p:spPr>
          <a:xfrm>
            <a:off x="8975725" y="3068638"/>
            <a:ext cx="863600" cy="431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佇列</a:t>
            </a:r>
            <a:r>
              <a:rPr lang="en-US"/>
              <a:t>(Queue)</a:t>
            </a:r>
            <a:endParaRPr/>
          </a:p>
        </p:txBody>
      </p:sp>
      <p:graphicFrame>
        <p:nvGraphicFramePr>
          <p:cNvPr id="202" name="Google Shape;202;p6"/>
          <p:cNvGraphicFramePr/>
          <p:nvPr/>
        </p:nvGraphicFramePr>
        <p:xfrm>
          <a:off x="3359150" y="27813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{B6EE0DD1-DDB4-4962-A8BF-40110F10E365}</a:tableStyleId>
              </a:tblPr>
              <a:tblGrid>
                <a:gridCol w="782650"/>
                <a:gridCol w="781050"/>
                <a:gridCol w="782625"/>
                <a:gridCol w="781050"/>
                <a:gridCol w="782650"/>
                <a:gridCol w="781050"/>
                <a:gridCol w="782625"/>
              </a:tblGrid>
              <a:tr h="938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6800" marB="46800" marR="90000" marL="900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6800" marB="46800" marR="90000" marL="900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3" name="Google Shape;203;p6"/>
          <p:cNvSpPr txBox="1"/>
          <p:nvPr/>
        </p:nvSpPr>
        <p:spPr>
          <a:xfrm>
            <a:off x="3216275" y="4652963"/>
            <a:ext cx="1295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endParaRPr/>
          </a:p>
        </p:txBody>
      </p:sp>
      <p:sp>
        <p:nvSpPr>
          <p:cNvPr id="204" name="Google Shape;204;p6"/>
          <p:cNvSpPr txBox="1"/>
          <p:nvPr/>
        </p:nvSpPr>
        <p:spPr>
          <a:xfrm>
            <a:off x="7175501" y="1052513"/>
            <a:ext cx="2735263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MaxSize = 7</a:t>
            </a:r>
            <a:endParaRPr/>
          </a:p>
        </p:txBody>
      </p:sp>
      <p:cxnSp>
        <p:nvCxnSpPr>
          <p:cNvPr id="205" name="Google Shape;205;p6"/>
          <p:cNvCxnSpPr/>
          <p:nvPr/>
        </p:nvCxnSpPr>
        <p:spPr>
          <a:xfrm rot="10800000">
            <a:off x="3792538" y="3789363"/>
            <a:ext cx="0" cy="64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6"/>
          <p:cNvCxnSpPr/>
          <p:nvPr/>
        </p:nvCxnSpPr>
        <p:spPr>
          <a:xfrm rot="10800000">
            <a:off x="7608888" y="3860800"/>
            <a:ext cx="0" cy="647700"/>
          </a:xfrm>
          <a:prstGeom prst="straightConnector1">
            <a:avLst/>
          </a:prstGeom>
          <a:noFill/>
          <a:ln cap="rnd" cmpd="sng" w="127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6"/>
          <p:cNvSpPr txBox="1"/>
          <p:nvPr/>
        </p:nvSpPr>
        <p:spPr>
          <a:xfrm>
            <a:off x="7104063" y="4652963"/>
            <a:ext cx="1295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tail</a:t>
            </a:r>
            <a:endParaRPr/>
          </a:p>
        </p:txBody>
      </p:sp>
      <p:graphicFrame>
        <p:nvGraphicFramePr>
          <p:cNvPr id="208" name="Google Shape;208;p6"/>
          <p:cNvGraphicFramePr/>
          <p:nvPr/>
        </p:nvGraphicFramePr>
        <p:xfrm>
          <a:off x="3359150" y="1989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{B6EE0DD1-DDB4-4962-A8BF-40110F10E365}</a:tableStyleId>
              </a:tblPr>
              <a:tblGrid>
                <a:gridCol w="781050"/>
                <a:gridCol w="782650"/>
                <a:gridCol w="782625"/>
                <a:gridCol w="781050"/>
                <a:gridCol w="782650"/>
                <a:gridCol w="781050"/>
                <a:gridCol w="782625"/>
              </a:tblGrid>
              <a:tr h="65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9" name="Google Shape;209;p6"/>
          <p:cNvSpPr txBox="1"/>
          <p:nvPr/>
        </p:nvSpPr>
        <p:spPr>
          <a:xfrm>
            <a:off x="8183563" y="3933826"/>
            <a:ext cx="2233612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inqueue E</a:t>
            </a:r>
            <a:endParaRPr/>
          </a:p>
        </p:txBody>
      </p:sp>
      <p:sp>
        <p:nvSpPr>
          <p:cNvPr id="210" name="Google Shape;210;p6"/>
          <p:cNvSpPr/>
          <p:nvPr/>
        </p:nvSpPr>
        <p:spPr>
          <a:xfrm>
            <a:off x="8975725" y="3068638"/>
            <a:ext cx="863600" cy="431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佇列</a:t>
            </a:r>
            <a:r>
              <a:rPr lang="en-US"/>
              <a:t>(Queue)</a:t>
            </a:r>
            <a:endParaRPr/>
          </a:p>
        </p:txBody>
      </p:sp>
      <p:graphicFrame>
        <p:nvGraphicFramePr>
          <p:cNvPr id="216" name="Google Shape;216;p7"/>
          <p:cNvGraphicFramePr/>
          <p:nvPr/>
        </p:nvGraphicFramePr>
        <p:xfrm>
          <a:off x="3359150" y="27813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{B6EE0DD1-DDB4-4962-A8BF-40110F10E365}</a:tableStyleId>
              </a:tblPr>
              <a:tblGrid>
                <a:gridCol w="782650"/>
                <a:gridCol w="781050"/>
                <a:gridCol w="782625"/>
                <a:gridCol w="781050"/>
                <a:gridCol w="782650"/>
                <a:gridCol w="781050"/>
                <a:gridCol w="782625"/>
              </a:tblGrid>
              <a:tr h="938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6800" marB="46800" marR="90000" marL="900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6800" marB="46800" marR="90000" marL="900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7" name="Google Shape;217;p7"/>
          <p:cNvSpPr txBox="1"/>
          <p:nvPr/>
        </p:nvSpPr>
        <p:spPr>
          <a:xfrm>
            <a:off x="3216275" y="4652963"/>
            <a:ext cx="1295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endParaRPr/>
          </a:p>
        </p:txBody>
      </p:sp>
      <p:sp>
        <p:nvSpPr>
          <p:cNvPr id="218" name="Google Shape;218;p7"/>
          <p:cNvSpPr txBox="1"/>
          <p:nvPr/>
        </p:nvSpPr>
        <p:spPr>
          <a:xfrm>
            <a:off x="7175501" y="1052513"/>
            <a:ext cx="2735263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MaxSize = 7</a:t>
            </a:r>
            <a:endParaRPr/>
          </a:p>
        </p:txBody>
      </p:sp>
      <p:cxnSp>
        <p:nvCxnSpPr>
          <p:cNvPr id="219" name="Google Shape;219;p7"/>
          <p:cNvCxnSpPr/>
          <p:nvPr/>
        </p:nvCxnSpPr>
        <p:spPr>
          <a:xfrm rot="10800000">
            <a:off x="3792538" y="3789363"/>
            <a:ext cx="0" cy="64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7"/>
          <p:cNvCxnSpPr/>
          <p:nvPr/>
        </p:nvCxnSpPr>
        <p:spPr>
          <a:xfrm rot="10800000">
            <a:off x="7608888" y="3860800"/>
            <a:ext cx="0" cy="64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7"/>
          <p:cNvSpPr txBox="1"/>
          <p:nvPr/>
        </p:nvSpPr>
        <p:spPr>
          <a:xfrm>
            <a:off x="7104063" y="4652963"/>
            <a:ext cx="1295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tail</a:t>
            </a:r>
            <a:endParaRPr/>
          </a:p>
        </p:txBody>
      </p:sp>
      <p:graphicFrame>
        <p:nvGraphicFramePr>
          <p:cNvPr id="222" name="Google Shape;222;p7"/>
          <p:cNvGraphicFramePr/>
          <p:nvPr/>
        </p:nvGraphicFramePr>
        <p:xfrm>
          <a:off x="3359150" y="1989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{B6EE0DD1-DDB4-4962-A8BF-40110F10E365}</a:tableStyleId>
              </a:tblPr>
              <a:tblGrid>
                <a:gridCol w="781050"/>
                <a:gridCol w="782650"/>
                <a:gridCol w="782625"/>
                <a:gridCol w="781050"/>
                <a:gridCol w="782650"/>
                <a:gridCol w="781050"/>
                <a:gridCol w="782625"/>
              </a:tblGrid>
              <a:tr h="65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3" name="Google Shape;223;p7"/>
          <p:cNvSpPr txBox="1"/>
          <p:nvPr/>
        </p:nvSpPr>
        <p:spPr>
          <a:xfrm>
            <a:off x="1774826" y="3933826"/>
            <a:ext cx="1871663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dequeue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佇列</a:t>
            </a:r>
            <a:r>
              <a:rPr lang="en-US"/>
              <a:t>(Queue)</a:t>
            </a:r>
            <a:endParaRPr/>
          </a:p>
        </p:txBody>
      </p:sp>
      <p:graphicFrame>
        <p:nvGraphicFramePr>
          <p:cNvPr id="229" name="Google Shape;229;p8"/>
          <p:cNvGraphicFramePr/>
          <p:nvPr/>
        </p:nvGraphicFramePr>
        <p:xfrm>
          <a:off x="3359150" y="27813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{B6EE0DD1-DDB4-4962-A8BF-40110F10E365}</a:tableStyleId>
              </a:tblPr>
              <a:tblGrid>
                <a:gridCol w="782650"/>
                <a:gridCol w="781050"/>
                <a:gridCol w="782625"/>
                <a:gridCol w="781050"/>
                <a:gridCol w="782650"/>
                <a:gridCol w="781050"/>
                <a:gridCol w="782625"/>
              </a:tblGrid>
              <a:tr h="938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6800" marB="46800" marR="90000" marL="900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6800" marB="46800" marR="90000" marL="900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0" name="Google Shape;230;p8"/>
          <p:cNvSpPr txBox="1"/>
          <p:nvPr/>
        </p:nvSpPr>
        <p:spPr>
          <a:xfrm>
            <a:off x="3216275" y="4652963"/>
            <a:ext cx="1295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endParaRPr/>
          </a:p>
        </p:txBody>
      </p:sp>
      <p:sp>
        <p:nvSpPr>
          <p:cNvPr id="231" name="Google Shape;231;p8"/>
          <p:cNvSpPr txBox="1"/>
          <p:nvPr/>
        </p:nvSpPr>
        <p:spPr>
          <a:xfrm>
            <a:off x="7175501" y="1052513"/>
            <a:ext cx="2735263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MaxSize = 7</a:t>
            </a:r>
            <a:endParaRPr/>
          </a:p>
        </p:txBody>
      </p:sp>
      <p:cxnSp>
        <p:nvCxnSpPr>
          <p:cNvPr id="232" name="Google Shape;232;p8"/>
          <p:cNvCxnSpPr/>
          <p:nvPr/>
        </p:nvCxnSpPr>
        <p:spPr>
          <a:xfrm rot="10800000">
            <a:off x="3792538" y="3789363"/>
            <a:ext cx="0" cy="64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8"/>
          <p:cNvCxnSpPr/>
          <p:nvPr/>
        </p:nvCxnSpPr>
        <p:spPr>
          <a:xfrm rot="10800000">
            <a:off x="7608888" y="3860800"/>
            <a:ext cx="0" cy="64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8"/>
          <p:cNvSpPr txBox="1"/>
          <p:nvPr/>
        </p:nvSpPr>
        <p:spPr>
          <a:xfrm>
            <a:off x="7104063" y="4652963"/>
            <a:ext cx="1295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tail</a:t>
            </a:r>
            <a:endParaRPr/>
          </a:p>
        </p:txBody>
      </p:sp>
      <p:graphicFrame>
        <p:nvGraphicFramePr>
          <p:cNvPr id="235" name="Google Shape;235;p8"/>
          <p:cNvGraphicFramePr/>
          <p:nvPr/>
        </p:nvGraphicFramePr>
        <p:xfrm>
          <a:off x="3359150" y="1989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{B6EE0DD1-DDB4-4962-A8BF-40110F10E365}</a:tableStyleId>
              </a:tblPr>
              <a:tblGrid>
                <a:gridCol w="781050"/>
                <a:gridCol w="782650"/>
                <a:gridCol w="782625"/>
                <a:gridCol w="781050"/>
                <a:gridCol w="782650"/>
                <a:gridCol w="781050"/>
                <a:gridCol w="782625"/>
              </a:tblGrid>
              <a:tr h="65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6" name="Google Shape;236;p8"/>
          <p:cNvSpPr txBox="1"/>
          <p:nvPr/>
        </p:nvSpPr>
        <p:spPr>
          <a:xfrm>
            <a:off x="1774826" y="3933826"/>
            <a:ext cx="1871663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dequeue</a:t>
            </a:r>
            <a:endParaRPr/>
          </a:p>
        </p:txBody>
      </p:sp>
      <p:sp>
        <p:nvSpPr>
          <p:cNvPr id="237" name="Google Shape;237;p8"/>
          <p:cNvSpPr/>
          <p:nvPr/>
        </p:nvSpPr>
        <p:spPr>
          <a:xfrm>
            <a:off x="2279650" y="3068638"/>
            <a:ext cx="863600" cy="431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佇列</a:t>
            </a:r>
            <a:r>
              <a:rPr lang="en-US"/>
              <a:t>(Queue)</a:t>
            </a:r>
            <a:endParaRPr/>
          </a:p>
        </p:txBody>
      </p:sp>
      <p:graphicFrame>
        <p:nvGraphicFramePr>
          <p:cNvPr id="243" name="Google Shape;243;p9"/>
          <p:cNvGraphicFramePr/>
          <p:nvPr/>
        </p:nvGraphicFramePr>
        <p:xfrm>
          <a:off x="3359150" y="27813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{B6EE0DD1-DDB4-4962-A8BF-40110F10E365}</a:tableStyleId>
              </a:tblPr>
              <a:tblGrid>
                <a:gridCol w="782650"/>
                <a:gridCol w="781050"/>
                <a:gridCol w="782625"/>
                <a:gridCol w="781050"/>
                <a:gridCol w="782650"/>
                <a:gridCol w="781050"/>
                <a:gridCol w="782625"/>
              </a:tblGrid>
              <a:tr h="938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1" i="0" sz="2800" u="none" cap="none" strike="noStrike">
                        <a:solidFill>
                          <a:schemeClr val="folHlink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6800" marB="46800" marR="90000" marL="9000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6800" marB="46800" marR="90000" marL="900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6800" marB="46800" marR="90000" marL="9000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4" name="Google Shape;244;p9"/>
          <p:cNvSpPr txBox="1"/>
          <p:nvPr/>
        </p:nvSpPr>
        <p:spPr>
          <a:xfrm>
            <a:off x="3216275" y="4652963"/>
            <a:ext cx="1295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endParaRPr/>
          </a:p>
        </p:txBody>
      </p:sp>
      <p:sp>
        <p:nvSpPr>
          <p:cNvPr id="245" name="Google Shape;245;p9"/>
          <p:cNvSpPr txBox="1"/>
          <p:nvPr/>
        </p:nvSpPr>
        <p:spPr>
          <a:xfrm>
            <a:off x="7175501" y="1052513"/>
            <a:ext cx="2735263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MaxSize = 7</a:t>
            </a:r>
            <a:endParaRPr/>
          </a:p>
        </p:txBody>
      </p:sp>
      <p:cxnSp>
        <p:nvCxnSpPr>
          <p:cNvPr id="246" name="Google Shape;246;p9"/>
          <p:cNvCxnSpPr/>
          <p:nvPr/>
        </p:nvCxnSpPr>
        <p:spPr>
          <a:xfrm rot="10800000">
            <a:off x="3792538" y="3789363"/>
            <a:ext cx="0" cy="64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9"/>
          <p:cNvCxnSpPr/>
          <p:nvPr/>
        </p:nvCxnSpPr>
        <p:spPr>
          <a:xfrm rot="10800000">
            <a:off x="7608888" y="3860800"/>
            <a:ext cx="0" cy="64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9"/>
          <p:cNvSpPr txBox="1"/>
          <p:nvPr/>
        </p:nvSpPr>
        <p:spPr>
          <a:xfrm>
            <a:off x="7104063" y="4652963"/>
            <a:ext cx="1295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tail</a:t>
            </a:r>
            <a:endParaRPr/>
          </a:p>
        </p:txBody>
      </p:sp>
      <p:graphicFrame>
        <p:nvGraphicFramePr>
          <p:cNvPr id="249" name="Google Shape;249;p9"/>
          <p:cNvGraphicFramePr/>
          <p:nvPr/>
        </p:nvGraphicFramePr>
        <p:xfrm>
          <a:off x="3359150" y="1989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{B6EE0DD1-DDB4-4962-A8BF-40110F10E365}</a:tableStyleId>
              </a:tblPr>
              <a:tblGrid>
                <a:gridCol w="781050"/>
                <a:gridCol w="782650"/>
                <a:gridCol w="782625"/>
                <a:gridCol w="781050"/>
                <a:gridCol w="782650"/>
                <a:gridCol w="781050"/>
                <a:gridCol w="782625"/>
              </a:tblGrid>
              <a:tr h="65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6800" marB="46800" marR="90000" marL="9000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0" name="Google Shape;250;p9"/>
          <p:cNvSpPr txBox="1"/>
          <p:nvPr/>
        </p:nvSpPr>
        <p:spPr>
          <a:xfrm>
            <a:off x="1774826" y="3933826"/>
            <a:ext cx="1871663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dequeue</a:t>
            </a:r>
            <a:endParaRPr/>
          </a:p>
        </p:txBody>
      </p:sp>
      <p:sp>
        <p:nvSpPr>
          <p:cNvPr id="251" name="Google Shape;251;p9"/>
          <p:cNvSpPr/>
          <p:nvPr/>
        </p:nvSpPr>
        <p:spPr>
          <a:xfrm>
            <a:off x="2279650" y="3068638"/>
            <a:ext cx="863600" cy="431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多面向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2017-10-06T03:58:20Z</dcterms:created>
  <dc:creator>chen41283922</dc:creator>
</cp:coreProperties>
</file>