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5" r:id="rId5"/>
    <p:sldId id="268" r:id="rId6"/>
    <p:sldId id="271" r:id="rId7"/>
    <p:sldId id="275" r:id="rId8"/>
    <p:sldId id="296" r:id="rId9"/>
    <p:sldId id="276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程式設計實習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4137619"/>
            <a:ext cx="68820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授課教師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蔣依吾 老師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chiang@cse.nsysu.edu.tw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課堂助教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趙至玄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m073040094@student.nsysu.edu.tw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黃啟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維</a:t>
            </a:r>
            <a:r>
              <a:rPr lang="zh-TW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E-mail : </a:t>
            </a:r>
            <a:r>
              <a:rPr lang="en-US" altLang="zh-TW" dirty="0" smtClean="0">
                <a:solidFill>
                  <a:schemeClr val="tx1"/>
                </a:solidFill>
                <a:latin typeface="Arial" panose="020B0604020202020204" pitchFamily="34" charset="0"/>
              </a:rPr>
              <a:t>m073040097@student.nsysu.edu.tw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課堂實作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註解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30985"/>
            <a:ext cx="8127999" cy="410249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繼上頁課堂實作</a:t>
            </a:r>
            <a:r>
              <a:rPr lang="en-US" altLang="zh-TW" sz="2000" dirty="0"/>
              <a:t>(</a:t>
            </a:r>
            <a:r>
              <a:rPr lang="zh-TW" altLang="en-US" sz="2000" dirty="0"/>
              <a:t>一</a:t>
            </a:r>
            <a:r>
              <a:rPr lang="en-US" altLang="zh-TW" sz="2000" dirty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sz="2000" dirty="0"/>
              <a:t>     使用一個單行註解將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科系</a:t>
            </a:r>
            <a:r>
              <a:rPr lang="zh-TW" altLang="en-US" sz="2000" dirty="0"/>
              <a:t>註解掉</a:t>
            </a:r>
            <a:endParaRPr lang="en-US" altLang="zh-TW" sz="2000" dirty="0"/>
          </a:p>
          <a:p>
            <a:pPr marL="857250" lvl="1" indent="-457200">
              <a:buFont typeface="+mj-lt"/>
              <a:buAutoNum type="arabicPeriod"/>
            </a:pPr>
            <a:r>
              <a:rPr lang="zh-TW" altLang="en-US" sz="2000" dirty="0"/>
              <a:t>     使用一個多行註解將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想說的話</a:t>
            </a:r>
            <a:r>
              <a:rPr lang="zh-TW" altLang="en-US" sz="2000" dirty="0"/>
              <a:t>註解掉</a:t>
            </a:r>
            <a:endParaRPr lang="en-US" altLang="zh-TW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/>
              <a:t>     </a:t>
            </a:r>
            <a:r>
              <a:rPr lang="zh-TW" altLang="en-US" sz="2000" dirty="0"/>
              <a:t>並輸出 </a:t>
            </a:r>
            <a:r>
              <a:rPr lang="en-US" altLang="zh-TW" sz="2000" dirty="0"/>
              <a:t>"</a:t>
            </a:r>
            <a:r>
              <a:rPr lang="zh-TW" altLang="en-US" sz="2000" dirty="0"/>
              <a:t>註解已完成</a:t>
            </a:r>
            <a:r>
              <a:rPr lang="en-US" altLang="zh-TW" sz="2000" dirty="0"/>
              <a:t>"</a:t>
            </a:r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447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課程大綱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8558107" cy="55795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程式範例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良好的編程習慣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Good coding style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除錯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Debu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26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程式範例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34" y="1412278"/>
            <a:ext cx="6942666" cy="5105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9995" y="2455333"/>
            <a:ext cx="4161245" cy="11355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2395" y="3792173"/>
            <a:ext cx="3374618" cy="11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4591B-831E-4C90-BD46-1E41919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良好的編程習慣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1A555-29F5-4BFD-A9EE-379A5CBD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242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縮排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增加可讀性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/>
          </a:p>
          <a:p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83E4C5-5F09-46E0-8470-D437DD26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389545"/>
            <a:ext cx="4571700" cy="27125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0350E3-5322-4205-979E-5E1F2DAA1E0F}"/>
              </a:ext>
            </a:extLst>
          </p:cNvPr>
          <p:cNvSpPr txBox="1"/>
          <p:nvPr/>
        </p:nvSpPr>
        <p:spPr>
          <a:xfrm>
            <a:off x="5249035" y="3102932"/>
            <a:ext cx="143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VS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92AEC5-F2BB-47A3-8698-AEF7B807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94" y="2080591"/>
            <a:ext cx="4874053" cy="35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9544"/>
            <a:ext cx="8596668" cy="43310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200" dirty="0"/>
              <a:t>註解</a:t>
            </a:r>
            <a:r>
              <a:rPr lang="en-US" altLang="zh-TW" sz="3200" dirty="0"/>
              <a:t> </a:t>
            </a:r>
            <a:r>
              <a:rPr lang="zh-TW" altLang="en-US" sz="3200" dirty="0"/>
              <a:t>：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為什麼要加註解 </a:t>
            </a:r>
            <a:r>
              <a:rPr lang="en-US" altLang="zh-TW" sz="2000" dirty="0"/>
              <a:t>?</a:t>
            </a:r>
          </a:p>
          <a:p>
            <a:pPr marL="400050" lvl="1" indent="0">
              <a:buNone/>
            </a:pPr>
            <a:r>
              <a:rPr lang="en-US" altLang="zh-TW" sz="2000" dirty="0"/>
              <a:t>        - </a:t>
            </a:r>
            <a:r>
              <a:rPr lang="zh-TW" altLang="en-US" sz="2000" dirty="0"/>
              <a:t>方便解讀，易助於了解程式內容與流程。</a:t>
            </a:r>
            <a:endParaRPr lang="en-US" altLang="zh-TW" sz="2000" dirty="0"/>
          </a:p>
          <a:p>
            <a:pPr marL="400050" lvl="1" indent="0">
              <a:buNone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註解通常以兩種形式出現</a:t>
            </a:r>
            <a:endParaRPr lang="en-US" altLang="zh-TW" sz="2000" dirty="0"/>
          </a:p>
          <a:p>
            <a:pPr marL="400050" lvl="1" indent="0"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chemeClr val="accent5"/>
                </a:solidFill>
              </a:rPr>
              <a:t>//</a:t>
            </a:r>
            <a:r>
              <a:rPr lang="zh-TW" altLang="en-US" sz="2000" dirty="0">
                <a:solidFill>
                  <a:schemeClr val="accent5"/>
                </a:solidFill>
              </a:rPr>
              <a:t>                   </a:t>
            </a:r>
            <a:endParaRPr lang="en-US" altLang="zh-TW" sz="2000" dirty="0">
              <a:solidFill>
                <a:schemeClr val="accent5"/>
              </a:solidFill>
            </a:endParaRPr>
          </a:p>
          <a:p>
            <a:pPr marL="400050" lvl="1" indent="0">
              <a:buNone/>
            </a:pPr>
            <a:r>
              <a:rPr lang="zh-TW" altLang="en-US" sz="2000" dirty="0">
                <a:solidFill>
                  <a:schemeClr val="accent5"/>
                </a:solidFill>
              </a:rPr>
              <a:t>        </a:t>
            </a:r>
            <a:r>
              <a:rPr lang="zh-TW" altLang="en-US" sz="2000" dirty="0">
                <a:solidFill>
                  <a:schemeClr val="tx1"/>
                </a:solidFill>
              </a:rPr>
              <a:t>使用此方式，</a:t>
            </a:r>
            <a:r>
              <a:rPr lang="en-US" altLang="zh-TW" sz="2000" dirty="0">
                <a:solidFill>
                  <a:schemeClr val="tx1"/>
                </a:solidFill>
              </a:rPr>
              <a:t>//</a:t>
            </a:r>
            <a:r>
              <a:rPr lang="zh-TW" altLang="en-US" sz="2000" dirty="0">
                <a:solidFill>
                  <a:schemeClr val="tx1"/>
                </a:solidFill>
              </a:rPr>
              <a:t>後面的內容都會被註解，適合</a:t>
            </a:r>
            <a:r>
              <a:rPr lang="zh-TW" altLang="en-US" sz="2000" dirty="0">
                <a:solidFill>
                  <a:srgbClr val="FF0000"/>
                </a:solidFill>
              </a:rPr>
              <a:t>單行註解</a:t>
            </a:r>
            <a:r>
              <a:rPr lang="zh-TW" altLang="en-US" sz="2000" dirty="0">
                <a:solidFill>
                  <a:schemeClr val="tx1"/>
                </a:solidFill>
              </a:rPr>
              <a:t>。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zh-TW" altLang="en-US" sz="2000" dirty="0"/>
              <a:t>    </a:t>
            </a:r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chemeClr val="accent5"/>
                </a:solidFill>
              </a:rPr>
              <a:t>/</a:t>
            </a:r>
            <a:r>
              <a:rPr lang="zh-TW" altLang="en-US" sz="2000" dirty="0">
                <a:solidFill>
                  <a:schemeClr val="accent5"/>
                </a:solidFill>
              </a:rPr>
              <a:t>* </a:t>
            </a:r>
            <a:r>
              <a:rPr lang="en-US" altLang="zh-TW" sz="2000" dirty="0">
                <a:solidFill>
                  <a:schemeClr val="accent5"/>
                </a:solidFill>
              </a:rPr>
              <a:t>(</a:t>
            </a:r>
            <a:r>
              <a:rPr lang="zh-TW" altLang="en-US" sz="2000" dirty="0">
                <a:solidFill>
                  <a:schemeClr val="accent5"/>
                </a:solidFill>
              </a:rPr>
              <a:t>內容</a:t>
            </a:r>
            <a:r>
              <a:rPr lang="en-US" altLang="zh-TW" sz="2000" dirty="0">
                <a:solidFill>
                  <a:schemeClr val="accent5"/>
                </a:solidFill>
              </a:rPr>
              <a:t>)</a:t>
            </a:r>
            <a:r>
              <a:rPr lang="zh-TW" altLang="en-US" sz="2000" dirty="0">
                <a:solidFill>
                  <a:schemeClr val="accent5"/>
                </a:solidFill>
              </a:rPr>
              <a:t> *</a:t>
            </a:r>
            <a:r>
              <a:rPr lang="en-US" altLang="zh-TW" sz="2000" dirty="0">
                <a:solidFill>
                  <a:schemeClr val="accent5"/>
                </a:solidFill>
              </a:rPr>
              <a:t>/	</a:t>
            </a:r>
          </a:p>
          <a:p>
            <a:pPr marL="400050" lvl="1" indent="0">
              <a:buNone/>
            </a:pPr>
            <a:r>
              <a:rPr lang="zh-TW" altLang="en-US" sz="2000" dirty="0">
                <a:solidFill>
                  <a:schemeClr val="accent5"/>
                </a:solidFill>
              </a:rPr>
              <a:t>        </a:t>
            </a:r>
            <a:r>
              <a:rPr lang="zh-TW" altLang="en-US" sz="2000" dirty="0">
                <a:solidFill>
                  <a:schemeClr val="tx1"/>
                </a:solidFill>
              </a:rPr>
              <a:t>使用此方式，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  <a:r>
              <a:rPr lang="zh-TW" altLang="en-US" sz="2000" dirty="0">
                <a:solidFill>
                  <a:schemeClr val="tx1"/>
                </a:solidFill>
              </a:rPr>
              <a:t>**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  <a:r>
              <a:rPr lang="zh-TW" altLang="en-US" sz="2000" dirty="0">
                <a:solidFill>
                  <a:schemeClr val="tx1"/>
                </a:solidFill>
              </a:rPr>
              <a:t>所攘括的範圍內都會被註解，適合</a:t>
            </a:r>
            <a:r>
              <a:rPr lang="zh-TW" altLang="en-US" sz="2000" dirty="0">
                <a:solidFill>
                  <a:srgbClr val="FF0000"/>
                </a:solidFill>
              </a:rPr>
              <a:t>跨行註解</a:t>
            </a:r>
            <a:r>
              <a:rPr lang="zh-TW" altLang="en-US" sz="2000" dirty="0">
                <a:solidFill>
                  <a:schemeClr val="tx1"/>
                </a:solidFill>
              </a:rPr>
              <a:t>。</a:t>
            </a:r>
            <a:endParaRPr lang="en-US" altLang="zh-TW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sz="2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良好的編程習慣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268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647" y="1447271"/>
            <a:ext cx="5846307" cy="4332287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註解範例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79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輸出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6134" y="1651000"/>
            <a:ext cx="8127999" cy="4102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(" ")-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 "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裡的文字或結果顯示在視窗。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83" y="1710267"/>
            <a:ext cx="304800" cy="333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83" y="2285139"/>
            <a:ext cx="3887277" cy="32268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8710" y="2751667"/>
            <a:ext cx="3409950" cy="23050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7" y="2751667"/>
            <a:ext cx="6115056" cy="1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9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A1CD9-22EF-4801-AB25-D37E8E0D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66EE81-8E70-441B-9DAE-A5CBD71A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621B03-33F0-4A2F-93CC-EC07F5D6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51"/>
            <a:ext cx="12192000" cy="63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0667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課堂實作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):</a:t>
            </a:r>
            <a:r>
              <a:rPr lang="zh-TW" altLang="en-US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4000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4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6003" y="1634067"/>
            <a:ext cx="8127999" cy="4102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請分行顯示自己的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科系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想說的話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*備註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\n</a:t>
            </a:r>
            <a:r>
              <a:rPr lang="en-US" altLang="zh-TW" sz="2000" dirty="0">
                <a:sym typeface="Wingdings" panose="05000000000000000000" pitchFamily="2" charset="2"/>
              </a:rPr>
              <a:t> 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換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\t</a:t>
            </a:r>
            <a:r>
              <a:rPr lang="en-US" altLang="zh-TW" sz="2000" dirty="0">
                <a:sym typeface="Wingdings" panose="05000000000000000000" pitchFamily="2" charset="2"/>
              </a:rPr>
              <a:t> 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即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tab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鍵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空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4 Byte)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</a:t>
            </a:r>
            <a:r>
              <a:rPr lang="en-US" altLang="zh-TW" sz="2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("\t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科系：資訊工程系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\n");</a:t>
            </a:r>
          </a:p>
          <a:p>
            <a:pPr marL="0" indent="0">
              <a:buNone/>
            </a:pP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27F0051-C05C-4E9D-9947-76EF32D1E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72"/>
          <a:stretch/>
        </p:blipFill>
        <p:spPr>
          <a:xfrm>
            <a:off x="2362046" y="3814011"/>
            <a:ext cx="4894160" cy="18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98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260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標楷體</vt:lpstr>
      <vt:lpstr>Arial</vt:lpstr>
      <vt:lpstr>Trebuchet MS</vt:lpstr>
      <vt:lpstr>Wingdings</vt:lpstr>
      <vt:lpstr>Wingdings 3</vt:lpstr>
      <vt:lpstr>多面向</vt:lpstr>
      <vt:lpstr>PowerPoint 簡報</vt:lpstr>
      <vt:lpstr>課程大綱 Outline</vt:lpstr>
      <vt:lpstr>C 程式範例</vt:lpstr>
      <vt:lpstr>良好的編程習慣</vt:lpstr>
      <vt:lpstr>良好的編程習慣 </vt:lpstr>
      <vt:lpstr>  註解範例 </vt:lpstr>
      <vt:lpstr>  輸出- printf() </vt:lpstr>
      <vt:lpstr>PowerPoint 簡報</vt:lpstr>
      <vt:lpstr>  課堂實作(一):輸出-printf() </vt:lpstr>
      <vt:lpstr>  課堂實作(二):註解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申請微軟學生帳號</dc:title>
  <dc:creator>jim</dc:creator>
  <cp:lastModifiedBy>kevin787878787849@gmail.com</cp:lastModifiedBy>
  <cp:revision>170</cp:revision>
  <dcterms:created xsi:type="dcterms:W3CDTF">2014-09-17T11:48:01Z</dcterms:created>
  <dcterms:modified xsi:type="dcterms:W3CDTF">2019-09-11T18:05:52Z</dcterms:modified>
</cp:coreProperties>
</file>